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7.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4.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7.xml"/><Relationship Id="rId11" Type="http://schemas.openxmlformats.org/officeDocument/2006/relationships/slide" Target="slides/slide11.xml"/><Relationship Id="rId10" Type="http://schemas.openxmlformats.org/officeDocument/2006/relationships/slide" Target="slides/slide10.xml"/><Relationship Id="rId21" Type="http://schemas.openxmlformats.org/officeDocument/2006/relationships/slide" Target="slides/slide8.xml"/><Relationship Id="rId13" Type="http://schemas.openxmlformats.org/officeDocument/2006/relationships/slide" Target="slides/slide13.xml"/><Relationship Id="rId12" Type="http://schemas.openxmlformats.org/officeDocument/2006/relationships/slide" Target="slides/slide12.xml"/><Relationship Id="rId1" Type="http://schemas.openxmlformats.org/officeDocument/2006/relationships/theme" Target="theme/theme1.xml"/><Relationship Id="rId2" Type="http://schemas.openxmlformats.org/officeDocument/2006/relationships/presProps" Target="presProps4.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14.xml"/><Relationship Id="rId15" Type="http://schemas.openxmlformats.org/officeDocument/2006/relationships/slide" Target="slides/slide16.xml"/><Relationship Id="rId14" Type="http://schemas.openxmlformats.org/officeDocument/2006/relationships/slide" Target="slides/slide15.xml"/><Relationship Id="rId17" Type="http://schemas.openxmlformats.org/officeDocument/2006/relationships/slide" Target="slides/slide18.xml"/><Relationship Id="rId16" Type="http://schemas.openxmlformats.org/officeDocument/2006/relationships/slide" Target="slides/slide17.xml"/><Relationship Id="rId5" Type="http://schemas.openxmlformats.org/officeDocument/2006/relationships/slide" Target="slides/slide1.xml"/><Relationship Id="rId19" Type="http://schemas.openxmlformats.org/officeDocument/2006/relationships/slide" Target="slides/slide6.xml"/><Relationship Id="rId6" Type="http://schemas.openxmlformats.org/officeDocument/2006/relationships/slide" Target="slides/slide2.xml"/><Relationship Id="rId18" Type="http://schemas.openxmlformats.org/officeDocument/2006/relationships/slide" Target="slides/slide19.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43679-E1A6-49EE-9C1F-8AE32629D6C0}" type="datetimeFigureOut">
              <a:rPr lang="en-IN" smtClean="0"/>
              <a:t>24-09-2021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6FED9-AE46-4828-B180-213DBE2ADD80}" type="slidenum">
              <a:rPr lang="en-IN" smtClean="0"/>
              <a:t>‹#›</a:t>
            </a:fld>
            <a:endParaRPr lang="en-IN"/>
          </a:p>
        </p:txBody>
      </p:sp>
    </p:spTree>
    <p:extLst>
      <p:ext uri="{BB962C8B-B14F-4D97-AF65-F5344CB8AC3E}">
        <p14:creationId xmlns:p14="http://schemas.microsoft.com/office/powerpoint/2010/main" val="928680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1179E61-A6CE-4D89-B695-44D440D58595}"/>
              </a:ext>
            </a:extLst>
          </p:cNvPr>
          <p:cNvSpPr>
            <a:spLocks noGrp="1" noChangeArrowheads="1"/>
          </p:cNvSpPr>
          <p:nvPr>
            <p:ph type="sldNum" sz="quarter" idx="5"/>
          </p:nvPr>
        </p:nvSpPr>
        <p:spPr>
          <a:ln/>
        </p:spPr>
        <p:txBody>
          <a:bodyPr/>
          <a:lstStyle/>
          <a:p>
            <a:fld id="{6A73A679-BEC8-447F-9690-0B8A62BD67D2}" type="slidenum">
              <a:rPr lang="en-US" altLang="en-US"/>
              <a:pPr/>
              <a:t>2</a:t>
            </a:fld>
            <a:endParaRPr lang="en-US" altLang="en-US"/>
          </a:p>
        </p:txBody>
      </p:sp>
      <p:sp>
        <p:nvSpPr>
          <p:cNvPr id="100354" name="Rectangle 2">
            <a:extLst>
              <a:ext uri="{FF2B5EF4-FFF2-40B4-BE49-F238E27FC236}">
                <a16:creationId xmlns:a16="http://schemas.microsoft.com/office/drawing/2014/main" id="{61DE4F9B-AA4B-4754-8FC3-D6EA5536E462}"/>
              </a:ext>
            </a:extLst>
          </p:cNvPr>
          <p:cNvSpPr>
            <a:spLocks noGrp="1" noRot="1" noChangeAspect="1" noChangeArrowheads="1" noTextEdit="1"/>
          </p:cNvSpPr>
          <p:nvPr>
            <p:ph type="sldImg"/>
          </p:nvPr>
        </p:nvSpPr>
        <p:spPr>
          <a:xfrm>
            <a:off x="400050" y="696913"/>
            <a:ext cx="6184900" cy="3479800"/>
          </a:xfrm>
          <a:ln/>
        </p:spPr>
      </p:sp>
      <p:sp>
        <p:nvSpPr>
          <p:cNvPr id="100355" name="Rectangle 3">
            <a:extLst>
              <a:ext uri="{FF2B5EF4-FFF2-40B4-BE49-F238E27FC236}">
                <a16:creationId xmlns:a16="http://schemas.microsoft.com/office/drawing/2014/main" id="{F94B5A74-D801-4B2B-A8AD-F807B9F9E72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83833732"/>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14" name="Shape 100414"/>
        <p:cNvGrpSpPr/>
        <p:nvPr/>
      </p:nvGrpSpPr>
      <p:grpSpPr>
        <a:xfrm>
          <a:off x="0" y="0"/>
          <a:ext cx="0" cy="0"/>
          <a:chOff x="0" y="0"/>
          <a:chExt cx="0" cy="0"/>
        </a:xfrm>
      </p:grpSpPr>
      <p:sp>
        <p:nvSpPr>
          <p:cNvPr id="100415" name="Google Shape;100415;g7775be952fac0dc9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416" name="Google Shape;100416;g7775be952fac0dc9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21" name="Shape 100421"/>
        <p:cNvGrpSpPr/>
        <p:nvPr/>
      </p:nvGrpSpPr>
      <p:grpSpPr>
        <a:xfrm>
          <a:off x="0" y="0"/>
          <a:ext cx="0" cy="0"/>
          <a:chOff x="0" y="0"/>
          <a:chExt cx="0" cy="0"/>
        </a:xfrm>
      </p:grpSpPr>
      <p:sp>
        <p:nvSpPr>
          <p:cNvPr id="100422" name="Google Shape;100422;g7775be952fac0dc9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423" name="Google Shape;100423;g7775be952fac0dc9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28" name="Shape 100428"/>
        <p:cNvGrpSpPr/>
        <p:nvPr/>
      </p:nvGrpSpPr>
      <p:grpSpPr>
        <a:xfrm>
          <a:off x="0" y="0"/>
          <a:ext cx="0" cy="0"/>
          <a:chOff x="0" y="0"/>
          <a:chExt cx="0" cy="0"/>
        </a:xfrm>
      </p:grpSpPr>
      <p:sp>
        <p:nvSpPr>
          <p:cNvPr id="100429" name="Google Shape;100429;g7775be952fac0dc9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430" name="Google Shape;100430;g7775be952fac0dc9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65" name="Shape 100365"/>
        <p:cNvGrpSpPr/>
        <p:nvPr/>
      </p:nvGrpSpPr>
      <p:grpSpPr>
        <a:xfrm>
          <a:off x="0" y="0"/>
          <a:ext cx="0" cy="0"/>
          <a:chOff x="0" y="0"/>
          <a:chExt cx="0" cy="0"/>
        </a:xfrm>
      </p:grpSpPr>
      <p:sp>
        <p:nvSpPr>
          <p:cNvPr id="100366" name="Google Shape;100366;g6c07a59a73f43f3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367" name="Google Shape;100367;g6c07a59a73f43f3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72" name="Shape 100372"/>
        <p:cNvGrpSpPr/>
        <p:nvPr/>
      </p:nvGrpSpPr>
      <p:grpSpPr>
        <a:xfrm>
          <a:off x="0" y="0"/>
          <a:ext cx="0" cy="0"/>
          <a:chOff x="0" y="0"/>
          <a:chExt cx="0" cy="0"/>
        </a:xfrm>
      </p:grpSpPr>
      <p:sp>
        <p:nvSpPr>
          <p:cNvPr id="100373" name="Google Shape;100373;g6c07a59a73f43f31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374" name="Google Shape;100374;g6c07a59a73f43f3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79" name="Shape 100379"/>
        <p:cNvGrpSpPr/>
        <p:nvPr/>
      </p:nvGrpSpPr>
      <p:grpSpPr>
        <a:xfrm>
          <a:off x="0" y="0"/>
          <a:ext cx="0" cy="0"/>
          <a:chOff x="0" y="0"/>
          <a:chExt cx="0" cy="0"/>
        </a:xfrm>
      </p:grpSpPr>
      <p:sp>
        <p:nvSpPr>
          <p:cNvPr id="100380" name="Google Shape;100380;g6c07a59a73f43f31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381" name="Google Shape;100381;g6c07a59a73f43f3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85" name="Shape 100385"/>
        <p:cNvGrpSpPr/>
        <p:nvPr/>
      </p:nvGrpSpPr>
      <p:grpSpPr>
        <a:xfrm>
          <a:off x="0" y="0"/>
          <a:ext cx="0" cy="0"/>
          <a:chOff x="0" y="0"/>
          <a:chExt cx="0" cy="0"/>
        </a:xfrm>
      </p:grpSpPr>
      <p:sp>
        <p:nvSpPr>
          <p:cNvPr id="100386" name="Google Shape;100386;g6c07a59a73f43f31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387" name="Google Shape;100387;g6c07a59a73f43f3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93" name="Shape 100393"/>
        <p:cNvGrpSpPr/>
        <p:nvPr/>
      </p:nvGrpSpPr>
      <p:grpSpPr>
        <a:xfrm>
          <a:off x="0" y="0"/>
          <a:ext cx="0" cy="0"/>
          <a:chOff x="0" y="0"/>
          <a:chExt cx="0" cy="0"/>
        </a:xfrm>
      </p:grpSpPr>
      <p:sp>
        <p:nvSpPr>
          <p:cNvPr id="100394" name="Google Shape;100394;g3ff5879ffb4b437c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395" name="Google Shape;100395;g3ff5879ffb4b437c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00" name="Shape 100400"/>
        <p:cNvGrpSpPr/>
        <p:nvPr/>
      </p:nvGrpSpPr>
      <p:grpSpPr>
        <a:xfrm>
          <a:off x="0" y="0"/>
          <a:ext cx="0" cy="0"/>
          <a:chOff x="0" y="0"/>
          <a:chExt cx="0" cy="0"/>
        </a:xfrm>
      </p:grpSpPr>
      <p:sp>
        <p:nvSpPr>
          <p:cNvPr id="100401" name="Google Shape;100401;g7775be952fac0dc9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402" name="Google Shape;100402;g7775be952fac0dc9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07" name="Shape 100407"/>
        <p:cNvGrpSpPr/>
        <p:nvPr/>
      </p:nvGrpSpPr>
      <p:grpSpPr>
        <a:xfrm>
          <a:off x="0" y="0"/>
          <a:ext cx="0" cy="0"/>
          <a:chOff x="0" y="0"/>
          <a:chExt cx="0" cy="0"/>
        </a:xfrm>
      </p:grpSpPr>
      <p:sp>
        <p:nvSpPr>
          <p:cNvPr id="100408" name="Google Shape;100408;g7775be952fac0dc9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409" name="Google Shape;100409;g7775be952fac0dc9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9/24/2021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9/24/2021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9/24/2021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9/24/2021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9/24/2021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9/24/2021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9/24/2021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ENG19CS0006-Abhay/Deep-learning-DNN-" TargetMode="External" /><Relationship Id="rId2" Type="http://schemas.openxmlformats.org/officeDocument/2006/relationships/hyperlink" Target="https://colab.research.google.com/drive/1SDszrBj4dEnjjnRIR6jzprOWNt7yLRdw" TargetMode="Externa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a:t>DEEP LEARNING</a:t>
            </a:r>
            <a:endParaRPr lang="en-IN" dirty="0"/>
          </a:p>
        </p:txBody>
      </p:sp>
      <p:sp>
        <p:nvSpPr>
          <p:cNvPr id="3" name="Subtitle 2"/>
          <p:cNvSpPr>
            <a:spLocks noGrp="1"/>
          </p:cNvSpPr>
          <p:nvPr>
            <p:ph type="subTitle" idx="1"/>
          </p:nvPr>
        </p:nvSpPr>
        <p:spPr/>
        <p:txBody>
          <a:bodyPr>
            <a:normAutofit fontScale="92500" lnSpcReduction="10000"/>
          </a:bodyPr>
          <a:lstStyle/>
          <a:p>
            <a:pPr algn="r"/>
            <a:r>
              <a:rPr lang="en-GB" dirty="0" err="1"/>
              <a:t>Abhay</a:t>
            </a:r>
            <a:r>
              <a:rPr lang="en-GB" dirty="0"/>
              <a:t> V R</a:t>
            </a:r>
          </a:p>
          <a:p>
            <a:pPr algn="r"/>
            <a:r>
              <a:rPr lang="en-GB" dirty="0"/>
              <a:t>ENG19CS0006</a:t>
            </a:r>
            <a:endParaRPr lang="en-IN" dirty="0"/>
          </a:p>
        </p:txBody>
      </p:sp>
    </p:spTree>
    <p:extLst>
      <p:ext uri="{BB962C8B-B14F-4D97-AF65-F5344CB8AC3E}">
        <p14:creationId xmlns:p14="http://schemas.microsoft.com/office/powerpoint/2010/main" val="2427286331"/>
      </p:ext>
    </p:extLst>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68" name="Shape 100368"/>
        <p:cNvGrpSpPr/>
        <p:nvPr/>
      </p:nvGrpSpPr>
      <p:grpSpPr>
        <a:xfrm>
          <a:off x="0" y="0"/>
          <a:ext cx="0" cy="0"/>
          <a:chOff x="0" y="0"/>
          <a:chExt cx="0" cy="0"/>
        </a:xfrm>
      </p:grpSpPr>
      <p:sp>
        <p:nvSpPr>
          <p:cNvPr id="100369" name="Google Shape;100369;p1"/>
          <p:cNvSpPr txBox="1"/>
          <p:nvPr>
            <p:ph idx="1" type="body"/>
          </p:nvPr>
        </p:nvSpPr>
        <p:spPr>
          <a:xfrm>
            <a:off x="4094356" y="5632455"/>
            <a:ext cx="4003200" cy="4227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120"/>
              <a:buNone/>
            </a:pPr>
            <a:r>
              <a:rPr lang="en-GB" sz="1400"/>
              <a:t>Fig. Forward Propagation in Neural Network</a:t>
            </a:r>
            <a:endParaRPr sz="1400"/>
          </a:p>
        </p:txBody>
      </p:sp>
      <p:pic>
        <p:nvPicPr>
          <p:cNvPr descr="Forward propagation in neural networks — Simplified math and code version |  by vikashraj luhaniwal | Towards Data Science" id="100370" name="Google Shape;100370;p1"/>
          <p:cNvPicPr preferRelativeResize="0"/>
          <p:nvPr/>
        </p:nvPicPr>
        <p:blipFill rotWithShape="1">
          <a:blip r:embed="rId3">
            <a:alphaModFix/>
          </a:blip>
          <a:srcRect b="0" l="0" r="0" t="0"/>
          <a:stretch/>
        </p:blipFill>
        <p:spPr>
          <a:xfrm>
            <a:off x="3257550" y="1271587"/>
            <a:ext cx="5676900" cy="4314826"/>
          </a:xfrm>
          <a:prstGeom prst="rect">
            <a:avLst/>
          </a:prstGeom>
          <a:noFill/>
          <a:ln>
            <a:noFill/>
          </a:ln>
        </p:spPr>
      </p:pic>
      <p:sp>
        <p:nvSpPr>
          <p:cNvPr id="100371" name="Google Shape;100371;p1"/>
          <p:cNvSpPr txBox="1"/>
          <p:nvPr>
            <p:ph type="title"/>
          </p:nvPr>
        </p:nvSpPr>
        <p:spPr>
          <a:xfrm>
            <a:off x="646111" y="452718"/>
            <a:ext cx="9404700" cy="71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GB"/>
              <a:t>FORWARD PROPAGATION</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75" name="Shape 100375"/>
        <p:cNvGrpSpPr/>
        <p:nvPr/>
      </p:nvGrpSpPr>
      <p:grpSpPr>
        <a:xfrm>
          <a:off x="0" y="0"/>
          <a:ext cx="0" cy="0"/>
          <a:chOff x="0" y="0"/>
          <a:chExt cx="0" cy="0"/>
        </a:xfrm>
      </p:grpSpPr>
      <p:sp>
        <p:nvSpPr>
          <p:cNvPr id="100376" name="Google Shape;100376;p2"/>
          <p:cNvSpPr txBox="1"/>
          <p:nvPr>
            <p:ph idx="1" type="body"/>
          </p:nvPr>
        </p:nvSpPr>
        <p:spPr>
          <a:xfrm>
            <a:off x="3976939" y="5286773"/>
            <a:ext cx="4238100" cy="433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120"/>
              <a:buNone/>
            </a:pPr>
            <a:r>
              <a:rPr lang="en-GB" sz="1400"/>
              <a:t>Fig. Backward Propagation in Neural Network</a:t>
            </a:r>
            <a:endParaRPr sz="1400"/>
          </a:p>
        </p:txBody>
      </p:sp>
      <p:pic>
        <p:nvPicPr>
          <p:cNvPr descr="Back Propagation Neural Network: What is Backpropagation Algorithm in  Machine Learning?" id="100377" name="Google Shape;100377;p2"/>
          <p:cNvPicPr preferRelativeResize="0"/>
          <p:nvPr/>
        </p:nvPicPr>
        <p:blipFill rotWithShape="1">
          <a:blip r:embed="rId3">
            <a:alphaModFix/>
          </a:blip>
          <a:srcRect b="0" l="0" r="0" t="0"/>
          <a:stretch/>
        </p:blipFill>
        <p:spPr>
          <a:xfrm>
            <a:off x="2653692" y="1635725"/>
            <a:ext cx="6884616" cy="3586551"/>
          </a:xfrm>
          <a:prstGeom prst="rect">
            <a:avLst/>
          </a:prstGeom>
          <a:noFill/>
          <a:ln>
            <a:noFill/>
          </a:ln>
        </p:spPr>
      </p:pic>
      <p:sp>
        <p:nvSpPr>
          <p:cNvPr id="100378" name="Google Shape;100378;p2"/>
          <p:cNvSpPr txBox="1"/>
          <p:nvPr>
            <p:ph type="title"/>
          </p:nvPr>
        </p:nvSpPr>
        <p:spPr>
          <a:xfrm>
            <a:off x="646111" y="452718"/>
            <a:ext cx="9404700" cy="71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GB"/>
              <a:t>BACKWARD PROPAGATION</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82" name="Shape 100382"/>
        <p:cNvGrpSpPr/>
        <p:nvPr/>
      </p:nvGrpSpPr>
      <p:grpSpPr>
        <a:xfrm>
          <a:off x="0" y="0"/>
          <a:ext cx="0" cy="0"/>
          <a:chOff x="0" y="0"/>
          <a:chExt cx="0" cy="0"/>
        </a:xfrm>
      </p:grpSpPr>
      <p:pic>
        <p:nvPicPr>
          <p:cNvPr descr="Loss Functions in Machine Learning | Working | Different Types" id="100383" name="Google Shape;100383;p3"/>
          <p:cNvPicPr preferRelativeResize="0"/>
          <p:nvPr/>
        </p:nvPicPr>
        <p:blipFill rotWithShape="1">
          <a:blip r:embed="rId3">
            <a:alphaModFix/>
          </a:blip>
          <a:srcRect b="0" l="0" r="0" t="0"/>
          <a:stretch/>
        </p:blipFill>
        <p:spPr>
          <a:xfrm>
            <a:off x="2900919" y="1686558"/>
            <a:ext cx="6390163" cy="3484883"/>
          </a:xfrm>
          <a:prstGeom prst="rect">
            <a:avLst/>
          </a:prstGeom>
          <a:noFill/>
          <a:ln>
            <a:noFill/>
          </a:ln>
        </p:spPr>
      </p:pic>
      <p:sp>
        <p:nvSpPr>
          <p:cNvPr id="100384" name="Google Shape;100384;p3"/>
          <p:cNvSpPr txBox="1"/>
          <p:nvPr>
            <p:ph type="title"/>
          </p:nvPr>
        </p:nvSpPr>
        <p:spPr>
          <a:xfrm>
            <a:off x="646111" y="452718"/>
            <a:ext cx="9404700" cy="71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GB"/>
              <a:t>LOSS FUNCTION</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88" name="Shape 100388"/>
        <p:cNvGrpSpPr/>
        <p:nvPr/>
      </p:nvGrpSpPr>
      <p:grpSpPr>
        <a:xfrm>
          <a:off x="0" y="0"/>
          <a:ext cx="0" cy="0"/>
          <a:chOff x="0" y="0"/>
          <a:chExt cx="0" cy="0"/>
        </a:xfrm>
      </p:grpSpPr>
      <p:sp>
        <p:nvSpPr>
          <p:cNvPr id="100389" name="Google Shape;100389;p4"/>
          <p:cNvSpPr txBox="1"/>
          <p:nvPr>
            <p:ph idx="1" type="body"/>
          </p:nvPr>
        </p:nvSpPr>
        <p:spPr>
          <a:xfrm>
            <a:off x="4296285" y="5312228"/>
            <a:ext cx="3599400" cy="537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20"/>
              <a:buNone/>
            </a:pPr>
            <a:r>
              <a:rPr lang="en-GB" sz="1400"/>
              <a:t>Fig. Accuracy and Training time of DNN</a:t>
            </a:r>
            <a:endParaRPr sz="1400"/>
          </a:p>
        </p:txBody>
      </p:sp>
      <p:pic>
        <p:nvPicPr>
          <p:cNvPr descr="Accuracy and training time of DNN | Download Scientific Diagram" id="100390" name="Google Shape;100390;p4"/>
          <p:cNvPicPr preferRelativeResize="0"/>
          <p:nvPr/>
        </p:nvPicPr>
        <p:blipFill rotWithShape="1">
          <a:blip r:embed="rId3">
            <a:alphaModFix/>
          </a:blip>
          <a:srcRect b="0" l="0" r="0" t="0"/>
          <a:stretch/>
        </p:blipFill>
        <p:spPr>
          <a:xfrm>
            <a:off x="2632302" y="1721600"/>
            <a:ext cx="6927396" cy="3414800"/>
          </a:xfrm>
          <a:prstGeom prst="rect">
            <a:avLst/>
          </a:prstGeom>
          <a:noFill/>
          <a:ln>
            <a:noFill/>
          </a:ln>
        </p:spPr>
      </p:pic>
      <p:sp>
        <p:nvSpPr>
          <p:cNvPr id="100391" name="Google Shape;100391;p4"/>
          <p:cNvSpPr txBox="1"/>
          <p:nvPr>
            <p:ph type="title"/>
          </p:nvPr>
        </p:nvSpPr>
        <p:spPr>
          <a:xfrm>
            <a:off x="646111" y="452718"/>
            <a:ext cx="9404700" cy="71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GB"/>
              <a:t>ACCURACY</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96" name="Shape 100396"/>
        <p:cNvGrpSpPr/>
        <p:nvPr/>
      </p:nvGrpSpPr>
      <p:grpSpPr>
        <a:xfrm>
          <a:off x="0" y="0"/>
          <a:ext cx="0" cy="0"/>
          <a:chOff x="0" y="0"/>
          <a:chExt cx="0" cy="0"/>
        </a:xfrm>
      </p:grpSpPr>
      <p:sp>
        <p:nvSpPr>
          <p:cNvPr id="100397" name="Google Shape;100397;p1"/>
          <p:cNvSpPr txBox="1"/>
          <p:nvPr>
            <p:ph type="title"/>
          </p:nvPr>
        </p:nvSpPr>
        <p:spPr>
          <a:xfrm>
            <a:off x="646111" y="452718"/>
            <a:ext cx="9404700" cy="71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GB"/>
              <a:t>METRICS</a:t>
            </a:r>
            <a:endParaRPr b="1"/>
          </a:p>
        </p:txBody>
      </p:sp>
      <p:sp>
        <p:nvSpPr>
          <p:cNvPr id="100398" name="Google Shape;100398;p1"/>
          <p:cNvSpPr txBox="1"/>
          <p:nvPr>
            <p:ph idx="1" type="body"/>
          </p:nvPr>
        </p:nvSpPr>
        <p:spPr>
          <a:xfrm>
            <a:off x="646112" y="1506828"/>
            <a:ext cx="10829100" cy="47415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280"/>
              <a:buChar char="•"/>
            </a:pPr>
            <a:r>
              <a:rPr lang="en-GB" sz="1600"/>
              <a:t>A metric is a function that is used to judge the performance of your model.</a:t>
            </a:r>
            <a:endParaRPr/>
          </a:p>
          <a:p>
            <a:pPr indent="-342900" lvl="0" marL="342900" rtl="0" algn="just">
              <a:spcBef>
                <a:spcPts val="1000"/>
              </a:spcBef>
              <a:spcAft>
                <a:spcPts val="0"/>
              </a:spcAft>
              <a:buSzPts val="1280"/>
              <a:buChar char="•"/>
            </a:pPr>
            <a:r>
              <a:rPr lang="en-GB" sz="1600"/>
              <a:t>Metric functions are similar to loss functions, except that the results from evaluating a metric are not used when training the model. Note that you may use any loss function as a metric.</a:t>
            </a:r>
            <a:endParaRPr/>
          </a:p>
          <a:p>
            <a:pPr indent="-342900" lvl="0" marL="342900" rtl="0" algn="just">
              <a:spcBef>
                <a:spcPts val="1000"/>
              </a:spcBef>
              <a:spcAft>
                <a:spcPts val="0"/>
              </a:spcAft>
              <a:buSzPts val="1280"/>
              <a:buChar char="•"/>
            </a:pPr>
            <a:r>
              <a:rPr lang="en-GB" sz="1600"/>
              <a:t>Metrics are used to monitor and measure the performance of a model (during training and testing), and don’t need to be differentiable. </a:t>
            </a:r>
            <a:endParaRPr sz="1600"/>
          </a:p>
          <a:p>
            <a:pPr indent="-342900" lvl="0" marL="342900" rtl="0" algn="just">
              <a:spcBef>
                <a:spcPts val="1000"/>
              </a:spcBef>
              <a:spcAft>
                <a:spcPts val="0"/>
              </a:spcAft>
              <a:buSzPts val="1280"/>
              <a:buChar char="•"/>
            </a:pPr>
            <a:r>
              <a:rPr lang="en-GB" sz="1600"/>
              <a:t>However, if for some tasks the performance metric is differentiable, it can also be used as a loss function (perhaps with some regularizations added to it), such as MSE.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03" name="Shape 100403"/>
        <p:cNvGrpSpPr/>
        <p:nvPr/>
      </p:nvGrpSpPr>
      <p:grpSpPr>
        <a:xfrm>
          <a:off x="0" y="0"/>
          <a:ext cx="0" cy="0"/>
          <a:chOff x="0" y="0"/>
          <a:chExt cx="0" cy="0"/>
        </a:xfrm>
      </p:grpSpPr>
      <p:sp>
        <p:nvSpPr>
          <p:cNvPr id="100404" name="Google Shape;100404;p1"/>
          <p:cNvSpPr txBox="1"/>
          <p:nvPr>
            <p:ph type="title"/>
          </p:nvPr>
        </p:nvSpPr>
        <p:spPr>
          <a:xfrm>
            <a:off x="646111" y="452718"/>
            <a:ext cx="9404700" cy="71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GB"/>
              <a:t>TRANSFER FUNCTIONS</a:t>
            </a:r>
            <a:endParaRPr b="1"/>
          </a:p>
        </p:txBody>
      </p:sp>
      <p:sp>
        <p:nvSpPr>
          <p:cNvPr id="100405" name="Google Shape;100405;p1"/>
          <p:cNvSpPr txBox="1"/>
          <p:nvPr>
            <p:ph idx="1" type="body"/>
          </p:nvPr>
        </p:nvSpPr>
        <p:spPr>
          <a:xfrm>
            <a:off x="646112" y="1506828"/>
            <a:ext cx="5537100" cy="4741500"/>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SzPts val="1280"/>
              <a:buChar char="•"/>
            </a:pPr>
            <a:r>
              <a:rPr lang="en-GB" sz="1600"/>
              <a:t>It is used to determine the output of neural network like yes or no. It maps the resulting values in between 0 to 1 or -1 to 1 etc (depending upon the function). It is also known as Activation Functions.</a:t>
            </a:r>
            <a:endParaRPr sz="1600"/>
          </a:p>
          <a:p>
            <a:pPr indent="-342900" lvl="0" marL="342900" rtl="0" algn="just">
              <a:spcBef>
                <a:spcPts val="1000"/>
              </a:spcBef>
              <a:spcAft>
                <a:spcPts val="0"/>
              </a:spcAft>
              <a:buSzPts val="1280"/>
              <a:buChar char="•"/>
            </a:pPr>
            <a:r>
              <a:rPr lang="en-GB" sz="1600"/>
              <a:t>The Activation Functions can be basically divided into 2 types-</a:t>
            </a:r>
            <a:endParaRPr/>
          </a:p>
          <a:p>
            <a:pPr indent="-342900" lvl="0" marL="342900" rtl="0" algn="just">
              <a:spcBef>
                <a:spcPts val="1000"/>
              </a:spcBef>
              <a:spcAft>
                <a:spcPts val="0"/>
              </a:spcAft>
              <a:buSzPts val="1280"/>
              <a:buFont typeface="Century Gothic"/>
              <a:buAutoNum type="arabicPeriod"/>
            </a:pPr>
            <a:r>
              <a:rPr lang="en-GB" sz="1600"/>
              <a:t>Linear Activation Function</a:t>
            </a:r>
            <a:endParaRPr/>
          </a:p>
          <a:p>
            <a:pPr indent="-342900" lvl="0" marL="342900" rtl="0" algn="just">
              <a:spcBef>
                <a:spcPts val="1000"/>
              </a:spcBef>
              <a:spcAft>
                <a:spcPts val="0"/>
              </a:spcAft>
              <a:buSzPts val="1280"/>
              <a:buFont typeface="Century Gothic"/>
              <a:buAutoNum type="arabicPeriod"/>
            </a:pPr>
            <a:r>
              <a:rPr lang="en-GB" sz="1600"/>
              <a:t>Non-linear Activation Functions</a:t>
            </a:r>
            <a:endParaRPr/>
          </a:p>
          <a:p>
            <a:pPr indent="0" lvl="0" marL="0" rtl="0" algn="just">
              <a:spcBef>
                <a:spcPts val="1000"/>
              </a:spcBef>
              <a:spcAft>
                <a:spcPts val="0"/>
              </a:spcAft>
              <a:buSzPts val="1280"/>
              <a:buNone/>
            </a:pPr>
            <a:r>
              <a:t/>
            </a:r>
            <a:endParaRPr sz="1600"/>
          </a:p>
          <a:p>
            <a:pPr indent="0" lvl="0" marL="0" rtl="0" algn="just">
              <a:spcBef>
                <a:spcPts val="1000"/>
              </a:spcBef>
              <a:spcAft>
                <a:spcPts val="0"/>
              </a:spcAft>
              <a:buSzPts val="1280"/>
              <a:buNone/>
            </a:pPr>
            <a:r>
              <a:rPr lang="en-GB" sz="1600"/>
              <a:t>Generally, neural networks use </a:t>
            </a:r>
            <a:r>
              <a:rPr b="1" lang="en-GB" sz="1600"/>
              <a:t>non-linear activation functions</a:t>
            </a:r>
            <a:r>
              <a:rPr lang="en-GB" sz="1600"/>
              <a:t>, which can help the network learn complex data, compute and learn almost any function representing a question, and provide accurate predictions. They </a:t>
            </a:r>
            <a:r>
              <a:rPr b="1" lang="en-GB" sz="1600"/>
              <a:t>allow back-propagation</a:t>
            </a:r>
            <a:r>
              <a:rPr lang="en-GB" sz="1600"/>
              <a:t> because they have a derivative function which is related to the inputs.</a:t>
            </a:r>
            <a:endParaRPr sz="1600"/>
          </a:p>
        </p:txBody>
      </p:sp>
      <p:pic>
        <p:nvPicPr>
          <p:cNvPr id="100406" name="Google Shape;100406;p1"/>
          <p:cNvPicPr preferRelativeResize="0"/>
          <p:nvPr/>
        </p:nvPicPr>
        <p:blipFill rotWithShape="1">
          <a:blip r:embed="rId3">
            <a:alphaModFix/>
          </a:blip>
          <a:srcRect b="0" l="0" r="0" t="0"/>
          <a:stretch/>
        </p:blipFill>
        <p:spPr>
          <a:xfrm>
            <a:off x="6451600" y="1955168"/>
            <a:ext cx="5097944" cy="33026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10" name="Shape 100410"/>
        <p:cNvGrpSpPr/>
        <p:nvPr/>
      </p:nvGrpSpPr>
      <p:grpSpPr>
        <a:xfrm>
          <a:off x="0" y="0"/>
          <a:ext cx="0" cy="0"/>
          <a:chOff x="0" y="0"/>
          <a:chExt cx="0" cy="0"/>
        </a:xfrm>
      </p:grpSpPr>
      <p:sp>
        <p:nvSpPr>
          <p:cNvPr id="100411" name="Google Shape;100411;p2"/>
          <p:cNvSpPr txBox="1"/>
          <p:nvPr>
            <p:ph type="title"/>
          </p:nvPr>
        </p:nvSpPr>
        <p:spPr>
          <a:xfrm>
            <a:off x="646111" y="452718"/>
            <a:ext cx="9404700" cy="71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GB"/>
              <a:t>1. Sigmoid Activation Function:</a:t>
            </a:r>
            <a:br>
              <a:rPr lang="en-GB"/>
            </a:br>
            <a:endParaRPr b="1"/>
          </a:p>
        </p:txBody>
      </p:sp>
      <p:sp>
        <p:nvSpPr>
          <p:cNvPr id="100412" name="Google Shape;100412;p2"/>
          <p:cNvSpPr txBox="1"/>
          <p:nvPr>
            <p:ph idx="1" type="body"/>
          </p:nvPr>
        </p:nvSpPr>
        <p:spPr>
          <a:xfrm>
            <a:off x="646112" y="1506828"/>
            <a:ext cx="10829100" cy="47415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280"/>
              <a:buChar char="•"/>
            </a:pPr>
            <a:r>
              <a:rPr lang="en-GB" sz="1600"/>
              <a:t>Sigmoid Activation function is very simple which takes a real value as input and gives probability that ‘s always between 0 or 1. It looks like ‘S’ shape.</a:t>
            </a:r>
            <a:endParaRPr/>
          </a:p>
          <a:p>
            <a:pPr indent="-261620" lvl="0" marL="342900" rtl="0" algn="just">
              <a:spcBef>
                <a:spcPts val="1000"/>
              </a:spcBef>
              <a:spcAft>
                <a:spcPts val="0"/>
              </a:spcAft>
              <a:buSzPts val="1280"/>
              <a:buNone/>
            </a:pPr>
            <a:r>
              <a:t/>
            </a:r>
            <a:endParaRPr sz="1600"/>
          </a:p>
          <a:p>
            <a:pPr indent="-261620" lvl="0" marL="342900" rtl="0" algn="just">
              <a:spcBef>
                <a:spcPts val="1000"/>
              </a:spcBef>
              <a:spcAft>
                <a:spcPts val="0"/>
              </a:spcAft>
              <a:buSzPts val="1280"/>
              <a:buNone/>
            </a:pPr>
            <a:r>
              <a:t/>
            </a:r>
            <a:endParaRPr sz="1600"/>
          </a:p>
          <a:p>
            <a:pPr indent="-261620" lvl="0" marL="342900" rtl="0" algn="just">
              <a:spcBef>
                <a:spcPts val="1000"/>
              </a:spcBef>
              <a:spcAft>
                <a:spcPts val="0"/>
              </a:spcAft>
              <a:buSzPts val="1280"/>
              <a:buNone/>
            </a:pPr>
            <a:r>
              <a:t/>
            </a:r>
            <a:endParaRPr sz="1600"/>
          </a:p>
          <a:p>
            <a:pPr indent="-261620" lvl="0" marL="342900" rtl="0" algn="just">
              <a:spcBef>
                <a:spcPts val="1000"/>
              </a:spcBef>
              <a:spcAft>
                <a:spcPts val="0"/>
              </a:spcAft>
              <a:buSzPts val="1280"/>
              <a:buNone/>
            </a:pPr>
            <a:r>
              <a:t/>
            </a:r>
            <a:endParaRPr sz="1600"/>
          </a:p>
          <a:p>
            <a:pPr indent="-261620" lvl="0" marL="342900" rtl="0" algn="just">
              <a:spcBef>
                <a:spcPts val="1000"/>
              </a:spcBef>
              <a:spcAft>
                <a:spcPts val="0"/>
              </a:spcAft>
              <a:buSzPts val="1280"/>
              <a:buNone/>
            </a:pPr>
            <a:r>
              <a:t/>
            </a:r>
            <a:endParaRPr sz="1600"/>
          </a:p>
          <a:p>
            <a:pPr indent="-261620" lvl="0" marL="342900" rtl="0" algn="just">
              <a:spcBef>
                <a:spcPts val="1000"/>
              </a:spcBef>
              <a:spcAft>
                <a:spcPts val="0"/>
              </a:spcAft>
              <a:buSzPts val="1280"/>
              <a:buNone/>
            </a:pPr>
            <a:r>
              <a:t/>
            </a:r>
            <a:endParaRPr sz="1600"/>
          </a:p>
          <a:p>
            <a:pPr indent="-261620" lvl="0" marL="342900" rtl="0" algn="just">
              <a:spcBef>
                <a:spcPts val="1000"/>
              </a:spcBef>
              <a:spcAft>
                <a:spcPts val="0"/>
              </a:spcAft>
              <a:buSzPts val="1280"/>
              <a:buNone/>
            </a:pPr>
            <a:r>
              <a:t/>
            </a:r>
            <a:endParaRPr sz="1600"/>
          </a:p>
          <a:p>
            <a:pPr indent="-342900" lvl="0" marL="342900" rtl="0" algn="just">
              <a:spcBef>
                <a:spcPts val="1000"/>
              </a:spcBef>
              <a:spcAft>
                <a:spcPts val="0"/>
              </a:spcAft>
              <a:buSzPts val="1280"/>
              <a:buChar char="•"/>
            </a:pPr>
            <a:r>
              <a:rPr lang="en-GB" sz="1600"/>
              <a:t>It’s non-linear, continuously differentiable, monotonic, and has a fixed output range. Main advantage is simple and good for classifier. But big disadvantage of the function is that it gives rise to a problem of “vanishing gradients” because Its output isn’t zero centered. It makes the gradient updates go too far in different directions. 0 &lt; output &lt; 1, and it makes optimization harder. That takes very high computational time in hidden layer of neural network.</a:t>
            </a:r>
            <a:endParaRPr sz="1600"/>
          </a:p>
        </p:txBody>
      </p:sp>
      <p:pic>
        <p:nvPicPr>
          <p:cNvPr id="100413" name="Google Shape;100413;p2"/>
          <p:cNvPicPr preferRelativeResize="0"/>
          <p:nvPr/>
        </p:nvPicPr>
        <p:blipFill rotWithShape="1">
          <a:blip r:embed="rId3">
            <a:alphaModFix/>
          </a:blip>
          <a:srcRect b="0" l="0" r="0" t="0"/>
          <a:stretch/>
        </p:blipFill>
        <p:spPr>
          <a:xfrm>
            <a:off x="4259022" y="2302783"/>
            <a:ext cx="3673955" cy="20889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17" name="Shape 100417"/>
        <p:cNvGrpSpPr/>
        <p:nvPr/>
      </p:nvGrpSpPr>
      <p:grpSpPr>
        <a:xfrm>
          <a:off x="0" y="0"/>
          <a:ext cx="0" cy="0"/>
          <a:chOff x="0" y="0"/>
          <a:chExt cx="0" cy="0"/>
        </a:xfrm>
      </p:grpSpPr>
      <p:sp>
        <p:nvSpPr>
          <p:cNvPr id="100418" name="Google Shape;100418;p3"/>
          <p:cNvSpPr txBox="1"/>
          <p:nvPr>
            <p:ph type="title"/>
          </p:nvPr>
        </p:nvSpPr>
        <p:spPr>
          <a:xfrm>
            <a:off x="646111" y="452718"/>
            <a:ext cx="9404700" cy="71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GB"/>
              <a:t>2. ReLU (Rectified Linear Unit):</a:t>
            </a:r>
            <a:endParaRPr b="1"/>
          </a:p>
        </p:txBody>
      </p:sp>
      <p:sp>
        <p:nvSpPr>
          <p:cNvPr id="100419" name="Google Shape;100419;p3"/>
          <p:cNvSpPr txBox="1"/>
          <p:nvPr>
            <p:ph idx="1" type="body"/>
          </p:nvPr>
        </p:nvSpPr>
        <p:spPr>
          <a:xfrm>
            <a:off x="646112" y="1506828"/>
            <a:ext cx="10829100" cy="56052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280"/>
              <a:buChar char="•"/>
            </a:pPr>
            <a:r>
              <a:rPr lang="en-GB" sz="1600"/>
              <a:t>This is most popular activation function which is used in hidden layer of Neural Network. The formula is deceptively simple: 𝑚𝑎𝑥(0,𝑧)max(0,z). Despite its name and appearance, it’s not linear and provides the same benefits as Sigmoid but with better performance.</a:t>
            </a:r>
            <a:endParaRPr/>
          </a:p>
          <a:p>
            <a:pPr indent="-261620" lvl="0" marL="342900" rtl="0" algn="just">
              <a:spcBef>
                <a:spcPts val="1000"/>
              </a:spcBef>
              <a:spcAft>
                <a:spcPts val="0"/>
              </a:spcAft>
              <a:buSzPts val="1280"/>
              <a:buNone/>
            </a:pPr>
            <a:r>
              <a:t/>
            </a:r>
            <a:endParaRPr sz="1600"/>
          </a:p>
          <a:p>
            <a:pPr indent="-261620" lvl="0" marL="342900" rtl="0" algn="just">
              <a:spcBef>
                <a:spcPts val="1000"/>
              </a:spcBef>
              <a:spcAft>
                <a:spcPts val="0"/>
              </a:spcAft>
              <a:buSzPts val="1280"/>
              <a:buNone/>
            </a:pPr>
            <a:r>
              <a:t/>
            </a:r>
            <a:endParaRPr sz="1600"/>
          </a:p>
          <a:p>
            <a:pPr indent="-261620" lvl="0" marL="342900" rtl="0" algn="just">
              <a:spcBef>
                <a:spcPts val="1000"/>
              </a:spcBef>
              <a:spcAft>
                <a:spcPts val="0"/>
              </a:spcAft>
              <a:buSzPts val="1280"/>
              <a:buNone/>
            </a:pPr>
            <a:r>
              <a:t/>
            </a:r>
            <a:endParaRPr sz="1600"/>
          </a:p>
          <a:p>
            <a:pPr indent="-261620" lvl="0" marL="342900" rtl="0" algn="just">
              <a:spcBef>
                <a:spcPts val="1000"/>
              </a:spcBef>
              <a:spcAft>
                <a:spcPts val="0"/>
              </a:spcAft>
              <a:buSzPts val="1280"/>
              <a:buNone/>
            </a:pPr>
            <a:r>
              <a:t/>
            </a:r>
            <a:endParaRPr sz="1600"/>
          </a:p>
          <a:p>
            <a:pPr indent="-261620" lvl="0" marL="342900" rtl="0" algn="just">
              <a:spcBef>
                <a:spcPts val="1000"/>
              </a:spcBef>
              <a:spcAft>
                <a:spcPts val="0"/>
              </a:spcAft>
              <a:buSzPts val="1280"/>
              <a:buNone/>
            </a:pPr>
            <a:r>
              <a:t/>
            </a:r>
            <a:endParaRPr sz="1600"/>
          </a:p>
          <a:p>
            <a:pPr indent="0" lvl="0" marL="0" rtl="0" algn="just">
              <a:spcBef>
                <a:spcPts val="1000"/>
              </a:spcBef>
              <a:spcAft>
                <a:spcPts val="0"/>
              </a:spcAft>
              <a:buSzPts val="1280"/>
              <a:buNone/>
            </a:pPr>
            <a:r>
              <a:t/>
            </a:r>
            <a:endParaRPr sz="1600"/>
          </a:p>
          <a:p>
            <a:pPr indent="-342900" lvl="0" marL="342900" rtl="0" algn="just">
              <a:spcBef>
                <a:spcPts val="1000"/>
              </a:spcBef>
              <a:spcAft>
                <a:spcPts val="0"/>
              </a:spcAft>
              <a:buSzPts val="1280"/>
              <a:buChar char="•"/>
            </a:pPr>
            <a:r>
              <a:rPr lang="en-GB" sz="1600"/>
              <a:t>It’s main advantage is that it avoids and rectifies vanishing gradient problem and less computationally expensive than tanh and sigmoid. But it also has some draw back. Sometime some gradients can be fragile during training and can die. That leads to dead neurons. In other words, for activations in the region (x&lt;0) of ReLu, gradient will be 0 because of which the weights will not get adjusted during descent. That means, those neurons which go into that state will stop responding to variations in error/ input ( simply because gradient is 0, nothing changes ). So We should be very careful to choose activation function , and activation function should be as per business requirement.</a:t>
            </a:r>
            <a:endParaRPr/>
          </a:p>
        </p:txBody>
      </p:sp>
      <p:pic>
        <p:nvPicPr>
          <p:cNvPr id="100420" name="Google Shape;100420;p3"/>
          <p:cNvPicPr preferRelativeResize="0"/>
          <p:nvPr/>
        </p:nvPicPr>
        <p:blipFill rotWithShape="1">
          <a:blip r:embed="rId3">
            <a:alphaModFix/>
          </a:blip>
          <a:srcRect b="0" l="0" r="0" t="0"/>
          <a:stretch/>
        </p:blipFill>
        <p:spPr>
          <a:xfrm>
            <a:off x="4195196" y="2333172"/>
            <a:ext cx="3801609" cy="22592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24" name="Shape 100424"/>
        <p:cNvGrpSpPr/>
        <p:nvPr/>
      </p:nvGrpSpPr>
      <p:grpSpPr>
        <a:xfrm>
          <a:off x="0" y="0"/>
          <a:ext cx="0" cy="0"/>
          <a:chOff x="0" y="0"/>
          <a:chExt cx="0" cy="0"/>
        </a:xfrm>
      </p:grpSpPr>
      <p:sp>
        <p:nvSpPr>
          <p:cNvPr id="100425" name="Google Shape;100425;p4"/>
          <p:cNvSpPr txBox="1"/>
          <p:nvPr>
            <p:ph type="title"/>
          </p:nvPr>
        </p:nvSpPr>
        <p:spPr>
          <a:xfrm>
            <a:off x="646111" y="452718"/>
            <a:ext cx="9404700" cy="71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GB"/>
              <a:t>3. Tanh or Hyperbolic tangent:</a:t>
            </a:r>
            <a:endParaRPr b="1"/>
          </a:p>
        </p:txBody>
      </p:sp>
      <p:sp>
        <p:nvSpPr>
          <p:cNvPr id="100426" name="Google Shape;100426;p4"/>
          <p:cNvSpPr txBox="1"/>
          <p:nvPr>
            <p:ph idx="1" type="body"/>
          </p:nvPr>
        </p:nvSpPr>
        <p:spPr>
          <a:xfrm>
            <a:off x="646112" y="1506828"/>
            <a:ext cx="10829100" cy="47415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280"/>
              <a:buChar char="•"/>
            </a:pPr>
            <a:r>
              <a:rPr lang="en-GB" sz="1600"/>
              <a:t>Tanh helps to solve non zero centered problem of sigmoid function. Tanh squashes a real-valued number to the range [-1, 1].</a:t>
            </a:r>
            <a:endParaRPr/>
          </a:p>
          <a:p>
            <a:pPr indent="-261620" lvl="0" marL="342900" rtl="0" algn="just">
              <a:spcBef>
                <a:spcPts val="1000"/>
              </a:spcBef>
              <a:spcAft>
                <a:spcPts val="0"/>
              </a:spcAft>
              <a:buSzPts val="1280"/>
              <a:buNone/>
            </a:pPr>
            <a:r>
              <a:t/>
            </a:r>
            <a:endParaRPr sz="1600"/>
          </a:p>
          <a:p>
            <a:pPr indent="-261620" lvl="0" marL="342900" rtl="0" algn="just">
              <a:spcBef>
                <a:spcPts val="1000"/>
              </a:spcBef>
              <a:spcAft>
                <a:spcPts val="0"/>
              </a:spcAft>
              <a:buSzPts val="1280"/>
              <a:buNone/>
            </a:pPr>
            <a:r>
              <a:t/>
            </a:r>
            <a:endParaRPr sz="1600"/>
          </a:p>
          <a:p>
            <a:pPr indent="-261620" lvl="0" marL="342900" rtl="0" algn="just">
              <a:spcBef>
                <a:spcPts val="1000"/>
              </a:spcBef>
              <a:spcAft>
                <a:spcPts val="0"/>
              </a:spcAft>
              <a:buSzPts val="1280"/>
              <a:buNone/>
            </a:pPr>
            <a:r>
              <a:t/>
            </a:r>
            <a:endParaRPr sz="1600"/>
          </a:p>
          <a:p>
            <a:pPr indent="-261620" lvl="0" marL="342900" rtl="0" algn="just">
              <a:spcBef>
                <a:spcPts val="1000"/>
              </a:spcBef>
              <a:spcAft>
                <a:spcPts val="0"/>
              </a:spcAft>
              <a:buSzPts val="1280"/>
              <a:buNone/>
            </a:pPr>
            <a:r>
              <a:t/>
            </a:r>
            <a:endParaRPr sz="1600"/>
          </a:p>
          <a:p>
            <a:pPr indent="-261620" lvl="0" marL="342900" rtl="0" algn="just">
              <a:spcBef>
                <a:spcPts val="1000"/>
              </a:spcBef>
              <a:spcAft>
                <a:spcPts val="0"/>
              </a:spcAft>
              <a:buSzPts val="1280"/>
              <a:buNone/>
            </a:pPr>
            <a:r>
              <a:t/>
            </a:r>
            <a:endParaRPr sz="1600"/>
          </a:p>
          <a:p>
            <a:pPr indent="-261620" lvl="0" marL="342900" rtl="0" algn="just">
              <a:spcBef>
                <a:spcPts val="1000"/>
              </a:spcBef>
              <a:spcAft>
                <a:spcPts val="0"/>
              </a:spcAft>
              <a:buSzPts val="1280"/>
              <a:buNone/>
            </a:pPr>
            <a:r>
              <a:t/>
            </a:r>
            <a:endParaRPr sz="1600"/>
          </a:p>
          <a:p>
            <a:pPr indent="-261620" lvl="0" marL="342900" rtl="0" algn="just">
              <a:spcBef>
                <a:spcPts val="1000"/>
              </a:spcBef>
              <a:spcAft>
                <a:spcPts val="0"/>
              </a:spcAft>
              <a:buSzPts val="1280"/>
              <a:buNone/>
            </a:pPr>
            <a:r>
              <a:t/>
            </a:r>
            <a:endParaRPr sz="1600"/>
          </a:p>
          <a:p>
            <a:pPr indent="-342900" lvl="0" marL="342900" rtl="0" algn="l">
              <a:spcBef>
                <a:spcPts val="1000"/>
              </a:spcBef>
              <a:spcAft>
                <a:spcPts val="0"/>
              </a:spcAft>
              <a:buSzPts val="1280"/>
              <a:buChar char="•"/>
            </a:pPr>
            <a:r>
              <a:rPr lang="en-GB" sz="1600"/>
              <a:t>Derivative function gives us almost same as sigmoid’s derivative function.</a:t>
            </a:r>
            <a:endParaRPr/>
          </a:p>
          <a:p>
            <a:pPr indent="-342900" lvl="0" marL="342900" rtl="0" algn="l">
              <a:spcBef>
                <a:spcPts val="1000"/>
              </a:spcBef>
              <a:spcAft>
                <a:spcPts val="0"/>
              </a:spcAft>
              <a:buSzPts val="1280"/>
              <a:buChar char="•"/>
            </a:pPr>
            <a:r>
              <a:rPr lang="en-GB" sz="1600"/>
              <a:t>It solves sigmoid’s drawback but it still can’t remove the vanishing gradient problem completely.</a:t>
            </a:r>
            <a:endParaRPr/>
          </a:p>
          <a:p>
            <a:pPr indent="-261620" lvl="0" marL="342900" rtl="0" algn="just">
              <a:spcBef>
                <a:spcPts val="1000"/>
              </a:spcBef>
              <a:spcAft>
                <a:spcPts val="0"/>
              </a:spcAft>
              <a:buSzPts val="1280"/>
              <a:buNone/>
            </a:pPr>
            <a:r>
              <a:t/>
            </a:r>
            <a:endParaRPr sz="1600"/>
          </a:p>
        </p:txBody>
      </p:sp>
      <p:pic>
        <p:nvPicPr>
          <p:cNvPr id="100427" name="Google Shape;100427;p4"/>
          <p:cNvPicPr preferRelativeResize="0"/>
          <p:nvPr/>
        </p:nvPicPr>
        <p:blipFill rotWithShape="1">
          <a:blip r:embed="rId3">
            <a:alphaModFix/>
          </a:blip>
          <a:srcRect b="0" l="0" r="0" t="0"/>
          <a:stretch/>
        </p:blipFill>
        <p:spPr>
          <a:xfrm>
            <a:off x="3442154" y="1947863"/>
            <a:ext cx="5307692" cy="235813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31" name="Shape 100431"/>
        <p:cNvGrpSpPr/>
        <p:nvPr/>
      </p:nvGrpSpPr>
      <p:grpSpPr>
        <a:xfrm>
          <a:off x="0" y="0"/>
          <a:ext cx="0" cy="0"/>
          <a:chOff x="0" y="0"/>
          <a:chExt cx="0" cy="0"/>
        </a:xfrm>
      </p:grpSpPr>
      <p:sp>
        <p:nvSpPr>
          <p:cNvPr id="100432" name="Google Shape;100432;p5"/>
          <p:cNvSpPr txBox="1"/>
          <p:nvPr>
            <p:ph idx="1" type="body"/>
          </p:nvPr>
        </p:nvSpPr>
        <p:spPr>
          <a:xfrm>
            <a:off x="646112" y="696686"/>
            <a:ext cx="10829100" cy="5551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280"/>
              <a:buChar char="•"/>
            </a:pPr>
            <a:r>
              <a:rPr lang="en-GB" sz="1600"/>
              <a:t>When we compare tanh activation function with sighmoid , this picture give you clear idea.</a:t>
            </a:r>
            <a:endParaRPr/>
          </a:p>
        </p:txBody>
      </p:sp>
      <p:pic>
        <p:nvPicPr>
          <p:cNvPr id="100433" name="Google Shape;100433;p5"/>
          <p:cNvPicPr preferRelativeResize="0"/>
          <p:nvPr/>
        </p:nvPicPr>
        <p:blipFill rotWithShape="1">
          <a:blip r:embed="rId3">
            <a:alphaModFix/>
          </a:blip>
          <a:srcRect b="0" l="0" r="0" t="0"/>
          <a:stretch/>
        </p:blipFill>
        <p:spPr>
          <a:xfrm>
            <a:off x="2948067" y="1596571"/>
            <a:ext cx="6295866" cy="40563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863274A-0064-4A38-A00A-EB3E0BBA48E6}"/>
              </a:ext>
            </a:extLst>
          </p:cNvPr>
          <p:cNvSpPr>
            <a:spLocks noGrp="1" noChangeArrowheads="1"/>
          </p:cNvSpPr>
          <p:nvPr>
            <p:ph type="title"/>
          </p:nvPr>
        </p:nvSpPr>
        <p:spPr/>
        <p:txBody>
          <a:bodyPr/>
          <a:lstStyle/>
          <a:p>
            <a:pPr algn="ctr"/>
            <a:r>
              <a:rPr lang="en-US" altLang="en-US" dirty="0"/>
              <a:t>Deep Neural Networks</a:t>
            </a:r>
          </a:p>
        </p:txBody>
      </p:sp>
      <p:sp>
        <p:nvSpPr>
          <p:cNvPr id="22531" name="Rectangle 3">
            <a:extLst>
              <a:ext uri="{FF2B5EF4-FFF2-40B4-BE49-F238E27FC236}">
                <a16:creationId xmlns:a16="http://schemas.microsoft.com/office/drawing/2014/main" id="{BC0A859B-C3C5-4BCD-B399-DAD78C2DAE5C}"/>
              </a:ext>
            </a:extLst>
          </p:cNvPr>
          <p:cNvSpPr>
            <a:spLocks noGrp="1" noChangeArrowheads="1"/>
          </p:cNvSpPr>
          <p:nvPr>
            <p:ph type="body" idx="1"/>
          </p:nvPr>
        </p:nvSpPr>
        <p:spPr/>
        <p:txBody>
          <a:bodyPr/>
          <a:lstStyle/>
          <a:p>
            <a:pPr marL="0" indent="0">
              <a:buNone/>
            </a:pPr>
            <a:r>
              <a:rPr lang="en-US" altLang="en-US" dirty="0">
                <a:latin typeface="Arial" panose="020B0604020202020204" pitchFamily="34" charset="0"/>
              </a:rPr>
              <a:t>An artificial network consists of a pool of simple processing units which communicate by sending signals to each other over a large number of weighted connections. Many Neural networks together forms DNN.</a:t>
            </a:r>
          </a:p>
          <a:p>
            <a:pPr marL="0" indent="0">
              <a:buNone/>
            </a:pPr>
            <a:r>
              <a:rPr lang="en-US" altLang="en-US" dirty="0">
                <a:latin typeface="Arial" panose="020B0604020202020204" pitchFamily="34" charset="0"/>
              </a:rPr>
              <a:t>It mainly has dense layers which consists of input, output and dense neurons.</a:t>
            </a:r>
          </a:p>
        </p:txBody>
      </p:sp>
    </p:spTree>
    <p:extLst>
      <p:ext uri="{BB962C8B-B14F-4D97-AF65-F5344CB8AC3E}">
        <p14:creationId xmlns:p14="http://schemas.microsoft.com/office/powerpoint/2010/main" val="110401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BACC-BB1A-4D6A-90E3-3A77C7E224C5}"/>
              </a:ext>
            </a:extLst>
          </p:cNvPr>
          <p:cNvSpPr>
            <a:spLocks noGrp="1"/>
          </p:cNvSpPr>
          <p:nvPr>
            <p:ph type="title"/>
          </p:nvPr>
        </p:nvSpPr>
        <p:spPr/>
        <p:txBody>
          <a:bodyPr/>
          <a:lstStyle/>
          <a:p>
            <a:pPr algn="ctr"/>
            <a:r>
              <a:rPr lang="en-IN" dirty="0"/>
              <a:t>Deep Neural Networks</a:t>
            </a:r>
          </a:p>
        </p:txBody>
      </p:sp>
      <p:pic>
        <p:nvPicPr>
          <p:cNvPr id="12290" name="Picture 2" descr="Image result for sequential model">
            <a:extLst>
              <a:ext uri="{FF2B5EF4-FFF2-40B4-BE49-F238E27FC236}">
                <a16:creationId xmlns:a16="http://schemas.microsoft.com/office/drawing/2014/main" id="{70F814EE-7198-4D7C-BF5E-E1884D0732D6}"/>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66993" y="2034379"/>
            <a:ext cx="6858014" cy="3657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39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Forward feedback </a:t>
            </a:r>
            <a:br>
              <a:rPr lang="en-GB" dirty="0"/>
            </a:br>
            <a:r>
              <a:rPr lang="en-GB" dirty="0"/>
              <a:t>backward propagation</a:t>
            </a:r>
            <a:br>
              <a:rPr lang="en-GB" dirty="0"/>
            </a:br>
            <a:r>
              <a:rPr lang="en-GB" dirty="0"/>
              <a:t>loss function</a:t>
            </a:r>
            <a:endParaRPr lang="en-IN" dirty="0"/>
          </a:p>
        </p:txBody>
      </p:sp>
      <p:sp>
        <p:nvSpPr>
          <p:cNvPr id="3" name="Content Placeholder 2"/>
          <p:cNvSpPr>
            <a:spLocks noGrp="1"/>
          </p:cNvSpPr>
          <p:nvPr>
            <p:ph idx="1"/>
          </p:nvPr>
        </p:nvSpPr>
        <p:spPr/>
        <p:txBody>
          <a:bodyPr/>
          <a:lstStyle/>
          <a:p>
            <a:r>
              <a:rPr lang="en-US" dirty="0">
                <a:solidFill>
                  <a:srgbClr val="3C484E"/>
                </a:solidFill>
                <a:latin typeface="Georgia" panose="02040502050405020303" pitchFamily="18" charset="0"/>
              </a:rPr>
              <a:t>Feed-forward neural networks take in a fixed amount of input data all at the same time and produce a fixed amount of output each </a:t>
            </a:r>
            <a:r>
              <a:rPr lang="en-US" dirty="0" err="1">
                <a:solidFill>
                  <a:srgbClr val="3C484E"/>
                </a:solidFill>
                <a:latin typeface="Georgia" panose="02040502050405020303" pitchFamily="18" charset="0"/>
              </a:rPr>
              <a:t>time.It</a:t>
            </a:r>
            <a:r>
              <a:rPr lang="en-US" dirty="0">
                <a:solidFill>
                  <a:srgbClr val="3C484E"/>
                </a:solidFill>
                <a:latin typeface="Georgia" panose="02040502050405020303" pitchFamily="18" charset="0"/>
              </a:rPr>
              <a:t> is used for more accuracy purpose.</a:t>
            </a:r>
          </a:p>
          <a:p>
            <a:pPr marL="0" indent="0">
              <a:buNone/>
            </a:pPr>
            <a:r>
              <a:rPr lang="en-US" dirty="0">
                <a:solidFill>
                  <a:srgbClr val="3C484E"/>
                </a:solidFill>
                <a:latin typeface="Georgia" panose="02040502050405020303" pitchFamily="18" charset="0"/>
              </a:rPr>
              <a:t>Backward propagation - </a:t>
            </a:r>
            <a:r>
              <a:rPr lang="en-GB" dirty="0"/>
              <a:t>Is used to get more accuracy from DNN networks .</a:t>
            </a:r>
          </a:p>
          <a:p>
            <a:pPr marL="0" indent="0">
              <a:buNone/>
            </a:pPr>
            <a:r>
              <a:rPr lang="en-GB" dirty="0"/>
              <a:t>It is said to be done when one epoch is completed.</a:t>
            </a:r>
          </a:p>
          <a:p>
            <a:pPr marL="0" indent="0">
              <a:buNone/>
            </a:pPr>
            <a:r>
              <a:rPr lang="en-GB" dirty="0"/>
              <a:t>Loss function -Is a component of DNN(neural network), which is for the prediction of the error and to try to reduce the error as much as possible.</a:t>
            </a:r>
          </a:p>
          <a:p>
            <a:pPr marL="0" indent="0">
              <a:buNone/>
            </a:pPr>
            <a:r>
              <a:rPr lang="en-GB" dirty="0"/>
              <a:t>All these together makes DNN to be more accurate .</a:t>
            </a:r>
            <a:endParaRPr lang="en-IN" dirty="0"/>
          </a:p>
          <a:p>
            <a:pPr marL="0" indent="0">
              <a:buNone/>
            </a:pPr>
            <a:endParaRPr lang="en-IN" dirty="0"/>
          </a:p>
          <a:p>
            <a:pPr marL="0" indent="0">
              <a:buNone/>
            </a:pPr>
            <a:endParaRPr lang="en-IN" dirty="0"/>
          </a:p>
          <a:p>
            <a:endParaRPr lang="en-US" dirty="0">
              <a:solidFill>
                <a:srgbClr val="3C484E"/>
              </a:solidFill>
              <a:latin typeface="Georgia" panose="02040502050405020303" pitchFamily="18" charset="0"/>
            </a:endParaRPr>
          </a:p>
          <a:p>
            <a:endParaRPr lang="en-IN" dirty="0"/>
          </a:p>
        </p:txBody>
      </p:sp>
    </p:spTree>
    <p:extLst>
      <p:ext uri="{BB962C8B-B14F-4D97-AF65-F5344CB8AC3E}">
        <p14:creationId xmlns:p14="http://schemas.microsoft.com/office/powerpoint/2010/main" val="350423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Overfit</a:t>
            </a:r>
            <a:r>
              <a:rPr lang="en-GB" dirty="0"/>
              <a:t> </a:t>
            </a:r>
            <a:r>
              <a:rPr lang="en-GB" dirty="0" err="1"/>
              <a:t>underfit</a:t>
            </a:r>
            <a:r>
              <a:rPr lang="en-GB" dirty="0"/>
              <a:t> and optimal fit</a:t>
            </a:r>
            <a:endParaRPr lang="en-IN" dirty="0"/>
          </a:p>
        </p:txBody>
      </p:sp>
      <p:sp>
        <p:nvSpPr>
          <p:cNvPr id="3" name="Content Placeholder 2"/>
          <p:cNvSpPr>
            <a:spLocks noGrp="1"/>
          </p:cNvSpPr>
          <p:nvPr>
            <p:ph idx="1"/>
          </p:nvPr>
        </p:nvSpPr>
        <p:spPr/>
        <p:txBody>
          <a:bodyPr/>
          <a:lstStyle/>
          <a:p>
            <a:r>
              <a:rPr lang="en-GB" dirty="0" err="1"/>
              <a:t>Overfit</a:t>
            </a:r>
            <a:r>
              <a:rPr lang="en-GB" dirty="0"/>
              <a:t> – is when the errors are least in DNN but it is very complicated as all the points must be connected in the graph.</a:t>
            </a:r>
          </a:p>
          <a:p>
            <a:r>
              <a:rPr lang="en-GB" dirty="0" err="1"/>
              <a:t>Underfit</a:t>
            </a:r>
            <a:r>
              <a:rPr lang="en-GB" dirty="0"/>
              <a:t> - is when the errors are most in DNN but it is very simple as all the points need not be connected in the graph.</a:t>
            </a:r>
          </a:p>
          <a:p>
            <a:r>
              <a:rPr lang="en-GB" dirty="0"/>
              <a:t>Optimal fit – is when there are average errors in DNN but a mathematical equation can be produced by connecting few of the points.</a:t>
            </a:r>
            <a:endParaRPr lang="en-IN" dirty="0"/>
          </a:p>
        </p:txBody>
      </p:sp>
    </p:spTree>
    <p:extLst>
      <p:ext uri="{BB962C8B-B14F-4D97-AF65-F5344CB8AC3E}">
        <p14:creationId xmlns:p14="http://schemas.microsoft.com/office/powerpoint/2010/main" val="1947912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a:t>
            </a:r>
            <a:endParaRPr lang="en-IN" dirty="0"/>
          </a:p>
        </p:txBody>
      </p:sp>
      <p:sp>
        <p:nvSpPr>
          <p:cNvPr id="3" name="Content Placeholder 2"/>
          <p:cNvSpPr>
            <a:spLocks noGrp="1"/>
          </p:cNvSpPr>
          <p:nvPr>
            <p:ph idx="1"/>
          </p:nvPr>
        </p:nvSpPr>
        <p:spPr/>
        <p:txBody>
          <a:bodyPr/>
          <a:lstStyle/>
          <a:p>
            <a:r>
              <a:rPr lang="en-US"/>
              <a:t>Google colab - </a:t>
            </a:r>
            <a:r>
              <a:rPr lang="en-US">
                <a:hlinkClick r:id="rId2"/>
              </a:rPr>
              <a:t>https://colab.research.google.com/drive/1SDszrBj4dEnjjnRIR6jzprOWNt7yLRdw</a:t>
            </a:r>
            <a:endParaRPr lang="en-US"/>
          </a:p>
          <a:p>
            <a:r>
              <a:rPr lang="en-US"/>
              <a:t>GitHub -</a:t>
            </a:r>
            <a:r>
              <a:rPr lang="en-US">
                <a:hlinkClick r:id="rId3"/>
              </a:rPr>
              <a:t>https://github.com/ENG19CS0006-Abhay/Deep-learning-DNN-</a:t>
            </a:r>
            <a:endParaRPr lang="en-IN"/>
          </a:p>
        </p:txBody>
      </p:sp>
    </p:spTree>
    <p:extLst>
      <p:ext uri="{BB962C8B-B14F-4D97-AF65-F5344CB8AC3E}">
        <p14:creationId xmlns:p14="http://schemas.microsoft.com/office/powerpoint/2010/main" val="376198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Thank you</a:t>
            </a:r>
            <a:endParaRPr lang="en-IN" dirty="0"/>
          </a:p>
        </p:txBody>
      </p:sp>
    </p:spTree>
    <p:extLst>
      <p:ext uri="{BB962C8B-B14F-4D97-AF65-F5344CB8AC3E}">
        <p14:creationId xmlns:p14="http://schemas.microsoft.com/office/powerpoint/2010/main" val="253410086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