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8" r:id="rId3"/>
    <p:sldId id="259" r:id="rId4"/>
    <p:sldId id="263" r:id="rId5"/>
    <p:sldId id="260" r:id="rId6"/>
    <p:sldId id="268" r:id="rId7"/>
    <p:sldId id="261" r:id="rId8"/>
    <p:sldId id="270" r:id="rId9"/>
    <p:sldId id="272" r:id="rId10"/>
    <p:sldId id="264" r:id="rId11"/>
    <p:sldId id="269" r:id="rId12"/>
    <p:sldId id="271" r:id="rId13"/>
    <p:sldId id="273" r:id="rId14"/>
    <p:sldId id="274" r:id="rId15"/>
    <p:sldId id="275"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3" autoAdjust="0"/>
    <p:restoredTop sz="94660"/>
  </p:normalViewPr>
  <p:slideViewPr>
    <p:cSldViewPr snapToGrid="0">
      <p:cViewPr varScale="1">
        <p:scale>
          <a:sx n="99" d="100"/>
          <a:sy n="99" d="100"/>
        </p:scale>
        <p:origin x="2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6A36C-AE7E-4840-8C3D-23D755F6B771}"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9C759-278A-4FA8-9578-CE1A03B07C18}" type="slidenum">
              <a:rPr lang="en-IN" smtClean="0"/>
              <a:t>‹#›</a:t>
            </a:fld>
            <a:endParaRPr lang="en-IN"/>
          </a:p>
        </p:txBody>
      </p:sp>
    </p:spTree>
    <p:extLst>
      <p:ext uri="{BB962C8B-B14F-4D97-AF65-F5344CB8AC3E}">
        <p14:creationId xmlns:p14="http://schemas.microsoft.com/office/powerpoint/2010/main" val="113040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4905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NG19CS0023-AKSHAY/Deep-learning" TargetMode="External" /><Relationship Id="rId2" Type="http://schemas.openxmlformats.org/officeDocument/2006/relationships/hyperlink" Target="https://colab.research.google.com/drive/1eJz7yuHTW_nqvSJbR-y_5-z1UwEBP-9c"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brenocon.com/blog/2013/10/tanh-is-a-rescaled-logistic-sigmoid-function/" TargetMode="External" /><Relationship Id="rId2" Type="http://schemas.openxmlformats.org/officeDocument/2006/relationships/hyperlink" Target="https://en.wikipedia.org/wiki/Rectifier_(neural_networks)"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upervised_learning"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p:txBody>
          <a:bodyPr/>
          <a:lstStyle/>
          <a:p>
            <a:pPr algn="r"/>
            <a:r>
              <a:rPr lang="en-GB" dirty="0" err="1"/>
              <a:t>Akshay</a:t>
            </a:r>
            <a:r>
              <a:rPr lang="en-GB" dirty="0"/>
              <a:t> V R</a:t>
            </a:r>
          </a:p>
          <a:p>
            <a:pPr algn="r"/>
            <a:r>
              <a:rPr lang="en-GB" dirty="0"/>
              <a:t>eng19cs0023</a:t>
            </a:r>
            <a:endParaRPr lang="en-IN" dirty="0"/>
          </a:p>
        </p:txBody>
      </p:sp>
    </p:spTree>
    <p:extLst>
      <p:ext uri="{BB962C8B-B14F-4D97-AF65-F5344CB8AC3E}">
        <p14:creationId xmlns:p14="http://schemas.microsoft.com/office/powerpoint/2010/main" val="269011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 functions</a:t>
            </a:r>
            <a:endParaRPr lang="en-IN" dirty="0"/>
          </a:p>
        </p:txBody>
      </p:sp>
      <p:sp>
        <p:nvSpPr>
          <p:cNvPr id="3" name="Content Placeholder 2"/>
          <p:cNvSpPr>
            <a:spLocks noGrp="1"/>
          </p:cNvSpPr>
          <p:nvPr>
            <p:ph idx="1"/>
          </p:nvPr>
        </p:nvSpPr>
        <p:spPr/>
        <p:txBody>
          <a:bodyPr/>
          <a:lstStyle/>
          <a:p>
            <a:r>
              <a:rPr lang="en-GB" dirty="0"/>
              <a:t>Sigmoid – is used in DNN for classification purpose . It is used in the output layer. It is used in activation parameter.</a:t>
            </a:r>
          </a:p>
          <a:p>
            <a:r>
              <a:rPr lang="en-GB" dirty="0" err="1"/>
              <a:t>Relu</a:t>
            </a:r>
            <a:r>
              <a:rPr lang="en-GB" dirty="0"/>
              <a:t> – is used in DNN for regression purpose. It is used in input as well as in output layer. It is used in activation parameter.</a:t>
            </a:r>
          </a:p>
          <a:p>
            <a:r>
              <a:rPr lang="en-GB" dirty="0" err="1"/>
              <a:t>Tanh</a:t>
            </a:r>
            <a:r>
              <a:rPr lang="en-GB" dirty="0"/>
              <a:t> – is used very similar to the sigmoid function and is used for classification purpose.</a:t>
            </a:r>
          </a:p>
          <a:p>
            <a:endParaRPr lang="en-IN" dirty="0"/>
          </a:p>
        </p:txBody>
      </p:sp>
    </p:spTree>
    <p:extLst>
      <p:ext uri="{BB962C8B-B14F-4D97-AF65-F5344CB8AC3E}">
        <p14:creationId xmlns:p14="http://schemas.microsoft.com/office/powerpoint/2010/main" val="259490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TRANSFER FUNCTIONS</a:t>
            </a:r>
          </a:p>
        </p:txBody>
      </p:sp>
      <p:sp>
        <p:nvSpPr>
          <p:cNvPr id="3" name="Content Placeholder 2"/>
          <p:cNvSpPr>
            <a:spLocks noGrp="1"/>
          </p:cNvSpPr>
          <p:nvPr>
            <p:ph idx="1"/>
          </p:nvPr>
        </p:nvSpPr>
        <p:spPr>
          <a:xfrm>
            <a:off x="646112" y="1506828"/>
            <a:ext cx="5536974" cy="4741571"/>
          </a:xfrm>
        </p:spPr>
        <p:txBody>
          <a:bodyPr>
            <a:normAutofit lnSpcReduction="10000"/>
          </a:bodyPr>
          <a:lstStyle/>
          <a:p>
            <a:pPr algn="just"/>
            <a:r>
              <a:rPr lang="en-IN" sz="1600" dirty="0"/>
              <a:t>It is used to determine the output of neural network like yes or no. It maps the resulting values in between 0 to 1 or -1 to 1 </a:t>
            </a:r>
            <a:r>
              <a:rPr lang="en-IN" sz="1600" dirty="0" err="1"/>
              <a:t>etc</a:t>
            </a:r>
            <a:r>
              <a:rPr lang="en-IN" sz="1600" dirty="0"/>
              <a:t> (depending upon the function). It is also known as Activation Functions.</a:t>
            </a:r>
          </a:p>
          <a:p>
            <a:pPr algn="just"/>
            <a:r>
              <a:rPr lang="en-IN" sz="1600" dirty="0"/>
              <a:t>The Activation Functions can be basically divided into 2 types-</a:t>
            </a:r>
          </a:p>
          <a:p>
            <a:pPr algn="just">
              <a:buFont typeface="+mj-lt"/>
              <a:buAutoNum type="arabicPeriod"/>
            </a:pPr>
            <a:r>
              <a:rPr lang="en-IN" sz="1600" dirty="0"/>
              <a:t>Linear Activation Function</a:t>
            </a:r>
          </a:p>
          <a:p>
            <a:pPr algn="just">
              <a:buFont typeface="+mj-lt"/>
              <a:buAutoNum type="arabicPeriod"/>
            </a:pPr>
            <a:r>
              <a:rPr lang="en-IN" sz="1600" dirty="0"/>
              <a:t>Non-linear Activation Functions</a:t>
            </a:r>
          </a:p>
          <a:p>
            <a:pPr marL="0" indent="0" algn="just">
              <a:buNone/>
            </a:pPr>
            <a:endParaRPr lang="en-IN" sz="1600" dirty="0"/>
          </a:p>
          <a:p>
            <a:pPr marL="0" indent="0" algn="just">
              <a:buNone/>
            </a:pPr>
            <a:r>
              <a:rPr lang="en-IN" sz="1600" dirty="0"/>
              <a:t>Generally, neural networks use </a:t>
            </a:r>
            <a:r>
              <a:rPr lang="en-IN" sz="1600" b="1" dirty="0"/>
              <a:t>non-linear activation functions</a:t>
            </a:r>
            <a:r>
              <a:rPr lang="en-IN" sz="1600" dirty="0"/>
              <a:t>, which can help the network learn complex data, compute and learn almost any function representing a question, and provide accurate predictions. They </a:t>
            </a:r>
            <a:r>
              <a:rPr lang="en-IN" sz="1600" b="1" dirty="0"/>
              <a:t>allow back-propagation</a:t>
            </a:r>
            <a:r>
              <a:rPr lang="en-IN" sz="1600" dirty="0"/>
              <a:t> because they have a derivative function which is related to the inputs.</a:t>
            </a:r>
          </a:p>
        </p:txBody>
      </p:sp>
      <p:pic>
        <p:nvPicPr>
          <p:cNvPr id="7" name="Picture 6"/>
          <p:cNvPicPr>
            <a:picLocks noChangeAspect="1"/>
          </p:cNvPicPr>
          <p:nvPr/>
        </p:nvPicPr>
        <p:blipFill>
          <a:blip r:embed="rId2"/>
          <a:stretch>
            <a:fillRect/>
          </a:stretch>
        </p:blipFill>
        <p:spPr>
          <a:xfrm>
            <a:off x="6451600" y="1955168"/>
            <a:ext cx="5097944" cy="3302632"/>
          </a:xfrm>
          <a:prstGeom prst="rect">
            <a:avLst/>
          </a:prstGeom>
        </p:spPr>
      </p:pic>
    </p:spTree>
    <p:extLst>
      <p:ext uri="{BB962C8B-B14F-4D97-AF65-F5344CB8AC3E}">
        <p14:creationId xmlns:p14="http://schemas.microsoft.com/office/powerpoint/2010/main" val="31593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1. Sigmoid Activation Function:</a:t>
            </a:r>
            <a:br>
              <a:rPr lang="en-IN" dirty="0"/>
            </a:br>
            <a:endParaRPr lang="en-IN" b="1" dirty="0"/>
          </a:p>
        </p:txBody>
      </p:sp>
      <p:sp>
        <p:nvSpPr>
          <p:cNvPr id="3" name="Content Placeholder 2"/>
          <p:cNvSpPr>
            <a:spLocks noGrp="1"/>
          </p:cNvSpPr>
          <p:nvPr>
            <p:ph idx="1"/>
          </p:nvPr>
        </p:nvSpPr>
        <p:spPr>
          <a:xfrm>
            <a:off x="646112" y="1506828"/>
            <a:ext cx="10828964" cy="4741571"/>
          </a:xfrm>
        </p:spPr>
        <p:txBody>
          <a:bodyPr>
            <a:normAutofit/>
          </a:bodyPr>
          <a:lstStyle/>
          <a:p>
            <a:pPr algn="just"/>
            <a:r>
              <a:rPr lang="en-IN" sz="1600" dirty="0"/>
              <a:t>Sigmoid Activation function is very simple which takes a real value as input and gives probability that ‘s always between 0 or 1. It looks like ‘S’ shape.</a:t>
            </a:r>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algn="just"/>
            <a:r>
              <a:rPr lang="en-IN" sz="1600" dirty="0"/>
              <a:t>It’s non-linear, continuously differentiable, monotonic, and has a fixed output range. Main advantage is simple and good for classifier. But big disadvantage of the function is that it gives rise to a problem of “vanishing gradients” because Its output isn’t zero </a:t>
            </a:r>
            <a:r>
              <a:rPr lang="en-IN" sz="1600" dirty="0" err="1"/>
              <a:t>centered</a:t>
            </a:r>
            <a:r>
              <a:rPr lang="en-IN" sz="1600" dirty="0"/>
              <a:t>. It makes the gradient updates go too far in different directions. 0 &lt; output &lt; 1, and it makes optimization harder. That takes very high computational time in hidden layer of neural network.</a:t>
            </a:r>
          </a:p>
        </p:txBody>
      </p:sp>
      <p:pic>
        <p:nvPicPr>
          <p:cNvPr id="4" name="Picture 3"/>
          <p:cNvPicPr>
            <a:picLocks noChangeAspect="1"/>
          </p:cNvPicPr>
          <p:nvPr/>
        </p:nvPicPr>
        <p:blipFill>
          <a:blip r:embed="rId2"/>
          <a:stretch>
            <a:fillRect/>
          </a:stretch>
        </p:blipFill>
        <p:spPr>
          <a:xfrm>
            <a:off x="4259022" y="2302783"/>
            <a:ext cx="3673956" cy="2088906"/>
          </a:xfrm>
          <a:prstGeom prst="rect">
            <a:avLst/>
          </a:prstGeom>
        </p:spPr>
      </p:pic>
    </p:spTree>
    <p:extLst>
      <p:ext uri="{BB962C8B-B14F-4D97-AF65-F5344CB8AC3E}">
        <p14:creationId xmlns:p14="http://schemas.microsoft.com/office/powerpoint/2010/main" val="380912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2. </a:t>
            </a:r>
            <a:r>
              <a:rPr lang="en-IN" b="1" dirty="0" err="1"/>
              <a:t>ReLU</a:t>
            </a:r>
            <a:r>
              <a:rPr lang="en-IN" b="1" dirty="0"/>
              <a:t> (Rectified Linear Unit):</a:t>
            </a:r>
          </a:p>
        </p:txBody>
      </p:sp>
      <p:sp>
        <p:nvSpPr>
          <p:cNvPr id="3" name="Content Placeholder 2"/>
          <p:cNvSpPr>
            <a:spLocks noGrp="1"/>
          </p:cNvSpPr>
          <p:nvPr>
            <p:ph idx="1"/>
          </p:nvPr>
        </p:nvSpPr>
        <p:spPr>
          <a:xfrm>
            <a:off x="646112" y="1506828"/>
            <a:ext cx="10828964" cy="5605172"/>
          </a:xfrm>
        </p:spPr>
        <p:txBody>
          <a:bodyPr>
            <a:normAutofit/>
          </a:bodyPr>
          <a:lstStyle/>
          <a:p>
            <a:pPr algn="just"/>
            <a:r>
              <a:rPr lang="en-IN" sz="1600" dirty="0"/>
              <a:t>This is most popular activation function which is used in hidden layer of Neural Network. The formula is deceptively simple: 𝑚𝑎𝑥(0,𝑧)max(0,z). Despite its name and appearance, it’s not linear and provides the same benefits as Sigmoid but with better performance.</a:t>
            </a:r>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marL="0" indent="0" algn="just">
              <a:buNone/>
            </a:pPr>
            <a:endParaRPr lang="en-IN" sz="1600" dirty="0"/>
          </a:p>
          <a:p>
            <a:pPr algn="just"/>
            <a:r>
              <a:rPr lang="en-IN" sz="1600" dirty="0"/>
              <a:t>It’s main advantage is that it avoids and rectifies vanishing gradient problem and less computationally expensive than </a:t>
            </a:r>
            <a:r>
              <a:rPr lang="en-IN" sz="1600" dirty="0" err="1"/>
              <a:t>tanh</a:t>
            </a:r>
            <a:r>
              <a:rPr lang="en-IN" sz="1600" dirty="0"/>
              <a:t> and sigmoid. But it also has some draw back. Sometime some gradients can be fragile during training and can die. That leads to dead neurons. In other words, for activations in the region (x&lt;0) of </a:t>
            </a:r>
            <a:r>
              <a:rPr lang="en-IN" sz="1600" dirty="0" err="1"/>
              <a:t>ReLu</a:t>
            </a:r>
            <a:r>
              <a:rPr lang="en-IN" sz="1600" dirty="0"/>
              <a:t>, gradient will be 0 because of which the weights will not get adjusted during descent. That means, those neurons which go into that state will stop responding to variations in error/ input ( simply because gradient is 0, nothing changes ). So We should be very careful to choose activation function , and activation function should be as per business requirement.</a:t>
            </a:r>
          </a:p>
        </p:txBody>
      </p:sp>
      <p:pic>
        <p:nvPicPr>
          <p:cNvPr id="4" name="Picture 3"/>
          <p:cNvPicPr>
            <a:picLocks noChangeAspect="1"/>
          </p:cNvPicPr>
          <p:nvPr/>
        </p:nvPicPr>
        <p:blipFill>
          <a:blip r:embed="rId2"/>
          <a:stretch>
            <a:fillRect/>
          </a:stretch>
        </p:blipFill>
        <p:spPr>
          <a:xfrm>
            <a:off x="4195196" y="2333172"/>
            <a:ext cx="3801609" cy="2259242"/>
          </a:xfrm>
          <a:prstGeom prst="rect">
            <a:avLst/>
          </a:prstGeom>
        </p:spPr>
      </p:pic>
    </p:spTree>
    <p:extLst>
      <p:ext uri="{BB962C8B-B14F-4D97-AF65-F5344CB8AC3E}">
        <p14:creationId xmlns:p14="http://schemas.microsoft.com/office/powerpoint/2010/main" val="179250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3. </a:t>
            </a:r>
            <a:r>
              <a:rPr lang="en-IN" b="1" dirty="0" err="1"/>
              <a:t>Tanh</a:t>
            </a:r>
            <a:r>
              <a:rPr lang="en-IN" b="1" dirty="0"/>
              <a:t> or Hyperbolic tangent:</a:t>
            </a:r>
          </a:p>
        </p:txBody>
      </p:sp>
      <p:sp>
        <p:nvSpPr>
          <p:cNvPr id="3" name="Content Placeholder 2"/>
          <p:cNvSpPr>
            <a:spLocks noGrp="1"/>
          </p:cNvSpPr>
          <p:nvPr>
            <p:ph idx="1"/>
          </p:nvPr>
        </p:nvSpPr>
        <p:spPr>
          <a:xfrm>
            <a:off x="646112" y="1506828"/>
            <a:ext cx="10828964" cy="4741571"/>
          </a:xfrm>
        </p:spPr>
        <p:txBody>
          <a:bodyPr>
            <a:normAutofit/>
          </a:bodyPr>
          <a:lstStyle/>
          <a:p>
            <a:pPr algn="just"/>
            <a:r>
              <a:rPr lang="en-IN" sz="1600" dirty="0" err="1"/>
              <a:t>Tanh</a:t>
            </a:r>
            <a:r>
              <a:rPr lang="en-IN" sz="1600" dirty="0"/>
              <a:t> helps to solve non zero </a:t>
            </a:r>
            <a:r>
              <a:rPr lang="en-IN" sz="1600" dirty="0" err="1"/>
              <a:t>centered</a:t>
            </a:r>
            <a:r>
              <a:rPr lang="en-IN" sz="1600" dirty="0"/>
              <a:t> problem of sigmoid function. </a:t>
            </a:r>
            <a:r>
              <a:rPr lang="en-IN" sz="1600" dirty="0" err="1"/>
              <a:t>Tanh</a:t>
            </a:r>
            <a:r>
              <a:rPr lang="en-IN" sz="1600" dirty="0"/>
              <a:t> squashes a real-valued number to the range [-1, 1].</a:t>
            </a:r>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pPr algn="just"/>
            <a:endParaRPr lang="en-IN" sz="1600" dirty="0"/>
          </a:p>
          <a:p>
            <a:r>
              <a:rPr lang="en-IN" sz="1600" dirty="0"/>
              <a:t>Derivative function gives us almost same as </a:t>
            </a:r>
            <a:r>
              <a:rPr lang="en-IN" sz="1600" dirty="0" err="1"/>
              <a:t>sigmoid’s</a:t>
            </a:r>
            <a:r>
              <a:rPr lang="en-IN" sz="1600" dirty="0"/>
              <a:t> derivative function.</a:t>
            </a:r>
          </a:p>
          <a:p>
            <a:r>
              <a:rPr lang="en-IN" sz="1600" dirty="0"/>
              <a:t>It solves </a:t>
            </a:r>
            <a:r>
              <a:rPr lang="en-IN" sz="1600" dirty="0" err="1"/>
              <a:t>sigmoid’s</a:t>
            </a:r>
            <a:r>
              <a:rPr lang="en-IN" sz="1600" dirty="0"/>
              <a:t> drawback but it still can’t remove the vanishing gradient problem completely.</a:t>
            </a:r>
          </a:p>
          <a:p>
            <a:pPr algn="just"/>
            <a:endParaRPr lang="en-IN" sz="1600" dirty="0"/>
          </a:p>
        </p:txBody>
      </p:sp>
      <p:pic>
        <p:nvPicPr>
          <p:cNvPr id="6" name="Picture 5"/>
          <p:cNvPicPr>
            <a:picLocks noChangeAspect="1"/>
          </p:cNvPicPr>
          <p:nvPr/>
        </p:nvPicPr>
        <p:blipFill>
          <a:blip r:embed="rId2"/>
          <a:stretch>
            <a:fillRect/>
          </a:stretch>
        </p:blipFill>
        <p:spPr>
          <a:xfrm>
            <a:off x="3442154" y="1947863"/>
            <a:ext cx="5307693" cy="2358132"/>
          </a:xfrm>
          <a:prstGeom prst="rect">
            <a:avLst/>
          </a:prstGeom>
        </p:spPr>
      </p:pic>
    </p:spTree>
    <p:extLst>
      <p:ext uri="{BB962C8B-B14F-4D97-AF65-F5344CB8AC3E}">
        <p14:creationId xmlns:p14="http://schemas.microsoft.com/office/powerpoint/2010/main" val="147057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696686"/>
            <a:ext cx="10828964" cy="5551713"/>
          </a:xfrm>
        </p:spPr>
        <p:txBody>
          <a:bodyPr>
            <a:normAutofit/>
          </a:bodyPr>
          <a:lstStyle/>
          <a:p>
            <a:pPr algn="just"/>
            <a:r>
              <a:rPr lang="en-IN" sz="1600" dirty="0"/>
              <a:t>When we compare </a:t>
            </a:r>
            <a:r>
              <a:rPr lang="en-IN" sz="1600" dirty="0" err="1"/>
              <a:t>tanh</a:t>
            </a:r>
            <a:r>
              <a:rPr lang="en-IN" sz="1600" dirty="0"/>
              <a:t> activation function with </a:t>
            </a:r>
            <a:r>
              <a:rPr lang="en-IN" sz="1600" dirty="0" err="1"/>
              <a:t>sighmoid</a:t>
            </a:r>
            <a:r>
              <a:rPr lang="en-IN" sz="1600" dirty="0"/>
              <a:t> , this picture give you clear idea.</a:t>
            </a:r>
          </a:p>
        </p:txBody>
      </p:sp>
      <p:pic>
        <p:nvPicPr>
          <p:cNvPr id="5" name="Picture 4"/>
          <p:cNvPicPr>
            <a:picLocks noChangeAspect="1"/>
          </p:cNvPicPr>
          <p:nvPr/>
        </p:nvPicPr>
        <p:blipFill>
          <a:blip r:embed="rId2"/>
          <a:stretch>
            <a:fillRect/>
          </a:stretch>
        </p:blipFill>
        <p:spPr>
          <a:xfrm>
            <a:off x="2948067" y="1596571"/>
            <a:ext cx="6295866" cy="4056337"/>
          </a:xfrm>
          <a:prstGeom prst="rect">
            <a:avLst/>
          </a:prstGeom>
        </p:spPr>
      </p:pic>
    </p:spTree>
    <p:extLst>
      <p:ext uri="{BB962C8B-B14F-4D97-AF65-F5344CB8AC3E}">
        <p14:creationId xmlns:p14="http://schemas.microsoft.com/office/powerpoint/2010/main" val="421934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Overfit</a:t>
            </a:r>
            <a:r>
              <a:rPr lang="en-GB" dirty="0"/>
              <a:t> </a:t>
            </a:r>
            <a:r>
              <a:rPr lang="en-GB" dirty="0" err="1"/>
              <a:t>underfit</a:t>
            </a:r>
            <a:r>
              <a:rPr lang="en-GB" dirty="0"/>
              <a:t> and optimal fit</a:t>
            </a:r>
            <a:endParaRPr lang="en-IN" dirty="0"/>
          </a:p>
        </p:txBody>
      </p:sp>
      <p:sp>
        <p:nvSpPr>
          <p:cNvPr id="3" name="Content Placeholder 2"/>
          <p:cNvSpPr>
            <a:spLocks noGrp="1"/>
          </p:cNvSpPr>
          <p:nvPr>
            <p:ph idx="1"/>
          </p:nvPr>
        </p:nvSpPr>
        <p:spPr/>
        <p:txBody>
          <a:bodyPr/>
          <a:lstStyle/>
          <a:p>
            <a:r>
              <a:rPr lang="en-GB" dirty="0" err="1"/>
              <a:t>Overfit</a:t>
            </a:r>
            <a:r>
              <a:rPr lang="en-GB" dirty="0"/>
              <a:t> – is when the errors are least in DNN but it is very complicated as all the points must be connected in the graph.</a:t>
            </a:r>
          </a:p>
          <a:p>
            <a:r>
              <a:rPr lang="en-GB" dirty="0" err="1"/>
              <a:t>Underfit</a:t>
            </a:r>
            <a:r>
              <a:rPr lang="en-GB" dirty="0"/>
              <a:t> - is when the errors are most in DNN but it is very simple as all the points need not be connected in the graph.</a:t>
            </a:r>
          </a:p>
          <a:p>
            <a:r>
              <a:rPr lang="en-GB" dirty="0"/>
              <a:t>Optimal fit – is when there are average errors in DNN but a mathematical equation can be produced by connecting few of the points.</a:t>
            </a:r>
            <a:endParaRPr lang="en-IN" dirty="0"/>
          </a:p>
        </p:txBody>
      </p:sp>
    </p:spTree>
    <p:extLst>
      <p:ext uri="{BB962C8B-B14F-4D97-AF65-F5344CB8AC3E}">
        <p14:creationId xmlns:p14="http://schemas.microsoft.com/office/powerpoint/2010/main" val="154840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endParaRPr lang="en-IN" dirty="0"/>
          </a:p>
        </p:txBody>
      </p:sp>
      <p:sp>
        <p:nvSpPr>
          <p:cNvPr id="3" name="Content Placeholder 2"/>
          <p:cNvSpPr>
            <a:spLocks noGrp="1"/>
          </p:cNvSpPr>
          <p:nvPr>
            <p:ph idx="1"/>
          </p:nvPr>
        </p:nvSpPr>
        <p:spPr/>
        <p:txBody>
          <a:bodyPr/>
          <a:lstStyle/>
          <a:p>
            <a:r>
              <a:rPr lang="en-GB"/>
              <a:t>Collab-  </a:t>
            </a:r>
            <a:r>
              <a:rPr lang="en-GB">
                <a:hlinkClick r:id="rId2"/>
              </a:rPr>
              <a:t>https://colab.research.google.com/drive/1eJz7yuHTW_nqvSJbR-y_5-z1UwEBP-9c</a:t>
            </a:r>
            <a:endParaRPr lang="en-GB"/>
          </a:p>
          <a:p>
            <a:r>
              <a:rPr lang="en-GB"/>
              <a:t>GitHub- </a:t>
            </a:r>
            <a:r>
              <a:rPr lang="en-GB">
                <a:hlinkClick r:id="rId3"/>
              </a:rPr>
              <a:t>https://github.com/ENG19CS0023-AKSHAY/Deep-learning</a:t>
            </a:r>
            <a:endParaRPr lang="en-GB"/>
          </a:p>
          <a:p>
            <a:endParaRPr lang="en-GB"/>
          </a:p>
        </p:txBody>
      </p:sp>
    </p:spTree>
    <p:extLst>
      <p:ext uri="{BB962C8B-B14F-4D97-AF65-F5344CB8AC3E}">
        <p14:creationId xmlns:p14="http://schemas.microsoft.com/office/powerpoint/2010/main" val="370663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a:t>
            </a:r>
            <a:endParaRPr lang="en-IN" dirty="0"/>
          </a:p>
        </p:txBody>
      </p:sp>
    </p:spTree>
    <p:extLst>
      <p:ext uri="{BB962C8B-B14F-4D97-AF65-F5344CB8AC3E}">
        <p14:creationId xmlns:p14="http://schemas.microsoft.com/office/powerpoint/2010/main" val="307012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28671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0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Forward feedback </a:t>
            </a:r>
            <a:br>
              <a:rPr lang="en-GB" dirty="0"/>
            </a:br>
            <a:r>
              <a:rPr lang="en-GB" dirty="0"/>
              <a:t>backward propagation</a:t>
            </a:r>
            <a:br>
              <a:rPr lang="en-GB" dirty="0"/>
            </a:br>
            <a:r>
              <a:rPr lang="en-GB" dirty="0"/>
              <a:t>loss function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solidFill>
                  <a:srgbClr val="3C484E"/>
                </a:solidFill>
                <a:latin typeface="Georgia" panose="02040502050405020303" pitchFamily="18" charset="0"/>
              </a:rPr>
              <a:t>Feed-forward neural networks take in a fixed amount of input data all at the same time and produce a fixed amount of output each </a:t>
            </a:r>
            <a:r>
              <a:rPr lang="en-US" dirty="0" err="1">
                <a:solidFill>
                  <a:srgbClr val="3C484E"/>
                </a:solidFill>
                <a:latin typeface="Georgia" panose="02040502050405020303" pitchFamily="18" charset="0"/>
              </a:rPr>
              <a:t>time.It</a:t>
            </a:r>
            <a:r>
              <a:rPr lang="en-US" dirty="0">
                <a:solidFill>
                  <a:srgbClr val="3C484E"/>
                </a:solidFill>
                <a:latin typeface="Georgia" panose="02040502050405020303" pitchFamily="18" charset="0"/>
              </a:rPr>
              <a:t> is used for more accuracy purpose.</a:t>
            </a:r>
          </a:p>
          <a:p>
            <a:pPr marL="0" indent="0">
              <a:buNone/>
            </a:pPr>
            <a:r>
              <a:rPr lang="en-US" dirty="0">
                <a:solidFill>
                  <a:srgbClr val="3C484E"/>
                </a:solidFill>
                <a:latin typeface="Georgia" panose="02040502050405020303" pitchFamily="18" charset="0"/>
              </a:rPr>
              <a:t>Backward propagation - </a:t>
            </a:r>
            <a:r>
              <a:rPr lang="en-GB" dirty="0"/>
              <a:t>Is used to get more accuracy from DNN networks .</a:t>
            </a:r>
          </a:p>
          <a:p>
            <a:pPr marL="0" indent="0">
              <a:buNone/>
            </a:pPr>
            <a:r>
              <a:rPr lang="en-GB" dirty="0"/>
              <a:t>It is said to be done when one epoch is completed.</a:t>
            </a:r>
          </a:p>
          <a:p>
            <a:pPr marL="0" indent="0">
              <a:buNone/>
            </a:pPr>
            <a:r>
              <a:rPr lang="en-GB" dirty="0"/>
              <a:t>Loss function -Is a component of DNN(neural network), which is for the prediction of the error and to try to reduce the error as much as possible.</a:t>
            </a:r>
          </a:p>
          <a:p>
            <a:pPr marL="0" indent="0">
              <a:buNone/>
            </a:pPr>
            <a:r>
              <a:rPr lang="en-GB" dirty="0"/>
              <a:t>All these together makes DNN to be more accurate .</a:t>
            </a:r>
            <a:endParaRPr lang="en-IN" dirty="0"/>
          </a:p>
          <a:p>
            <a:pPr marL="0" indent="0">
              <a:buNone/>
            </a:pPr>
            <a:endParaRPr lang="en-IN" dirty="0"/>
          </a:p>
          <a:p>
            <a:endParaRPr lang="en-US" dirty="0">
              <a:solidFill>
                <a:srgbClr val="3C484E"/>
              </a:solidFill>
              <a:latin typeface="Georgia" panose="02040502050405020303" pitchFamily="18" charset="0"/>
            </a:endParaRPr>
          </a:p>
          <a:p>
            <a:endParaRPr lang="en-IN" dirty="0"/>
          </a:p>
        </p:txBody>
      </p:sp>
    </p:spTree>
    <p:extLst>
      <p:ext uri="{BB962C8B-B14F-4D97-AF65-F5344CB8AC3E}">
        <p14:creationId xmlns:p14="http://schemas.microsoft.com/office/powerpoint/2010/main" val="107678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FORWARD PROPAGATION</a:t>
            </a:r>
          </a:p>
        </p:txBody>
      </p:sp>
      <p:sp>
        <p:nvSpPr>
          <p:cNvPr id="3" name="Content Placeholder 2"/>
          <p:cNvSpPr>
            <a:spLocks noGrp="1"/>
          </p:cNvSpPr>
          <p:nvPr>
            <p:ph idx="1"/>
          </p:nvPr>
        </p:nvSpPr>
        <p:spPr>
          <a:xfrm>
            <a:off x="646112" y="1506828"/>
            <a:ext cx="10828964" cy="4741571"/>
          </a:xfrm>
        </p:spPr>
        <p:txBody>
          <a:bodyPr>
            <a:noAutofit/>
          </a:bodyPr>
          <a:lstStyle/>
          <a:p>
            <a:pPr algn="just" fontAlgn="base"/>
            <a:r>
              <a:rPr lang="en-IN" sz="1600" dirty="0"/>
              <a:t>Following are the steps performed during the feed-forward phase:</a:t>
            </a:r>
          </a:p>
          <a:p>
            <a:pPr algn="just" fontAlgn="base"/>
            <a:r>
              <a:rPr lang="en-IN" sz="1600" dirty="0"/>
              <a:t>The values received in the input layer are multiplied with the weights. A bias is added to the summation of the inputs and weights in order to avoid null values.</a:t>
            </a:r>
          </a:p>
          <a:p>
            <a:pPr algn="just" fontAlgn="base"/>
            <a:r>
              <a:rPr lang="en-IN" sz="1600" dirty="0"/>
              <a:t>Each neuron in the first hidden layer receives different values from the input layer depending upon the weights and bias. Neurons have an activation function that operates upon the value received from the input layer. The activation function can be of many types, like a step function, sigmoid function, </a:t>
            </a:r>
            <a:r>
              <a:rPr lang="en-IN" sz="1600" u="sng" dirty="0" err="1">
                <a:hlinkClick r:id="rId2"/>
              </a:rPr>
              <a:t>relu</a:t>
            </a:r>
            <a:r>
              <a:rPr lang="en-IN" sz="1600" dirty="0"/>
              <a:t> function, or </a:t>
            </a:r>
            <a:r>
              <a:rPr lang="en-IN" sz="1600" u="sng" dirty="0" err="1">
                <a:hlinkClick r:id="rId3"/>
              </a:rPr>
              <a:t>tanh</a:t>
            </a:r>
            <a:r>
              <a:rPr lang="en-IN" sz="1600" dirty="0"/>
              <a:t> function. As a rule of thumb, </a:t>
            </a:r>
            <a:r>
              <a:rPr lang="en-IN" sz="1600" dirty="0" err="1"/>
              <a:t>relu</a:t>
            </a:r>
            <a:r>
              <a:rPr lang="en-IN" sz="1600" dirty="0"/>
              <a:t> function is used in the hidden layer neurons and sigmoid function is used for the output layer neuron.</a:t>
            </a:r>
          </a:p>
          <a:p>
            <a:pPr algn="just" fontAlgn="base"/>
            <a:r>
              <a:rPr lang="en-IN" sz="1600" dirty="0"/>
              <a:t>The outputs from the first hidden layer neurons are multiplied with the weights of the second hidden layer; the results are summed together and passed to the neurons of the proceeding layers. This process continues until the outer layer is reached. The values calculated at the outer layer are the actual outputs of the algorithm.</a:t>
            </a:r>
          </a:p>
          <a:p>
            <a:pPr algn="just" fontAlgn="base"/>
            <a:r>
              <a:rPr lang="en-IN" sz="1600" dirty="0"/>
              <a:t>The feed-forward phase consists of these three steps. However, the predicted output is not necessarily correct right away; it can be wrong, and we need to correct it. The purpose of a learning algorithm is to make predictions that are as accurate as possible. To improve these predicted results, a neural network will then go through a back propagation phase. During back propagation, the weights of different neurons are updated in a way that the difference between the desired and predicted output is as small as possible.</a:t>
            </a:r>
          </a:p>
        </p:txBody>
      </p:sp>
    </p:spTree>
    <p:extLst>
      <p:ext uri="{BB962C8B-B14F-4D97-AF65-F5344CB8AC3E}">
        <p14:creationId xmlns:p14="http://schemas.microsoft.com/office/powerpoint/2010/main" val="360921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BBB3-3704-A046-B8B9-8195DA7374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0BF7C3-8ACA-8346-8C97-E04B5D51D0FB}"/>
              </a:ext>
            </a:extLst>
          </p:cNvPr>
          <p:cNvSpPr>
            <a:spLocks noGrp="1"/>
          </p:cNvSpPr>
          <p:nvPr>
            <p:ph idx="1"/>
          </p:nvPr>
        </p:nvSpPr>
        <p:spPr>
          <a:xfrm>
            <a:off x="1105694" y="2213768"/>
            <a:ext cx="9905999" cy="3541714"/>
          </a:xfrm>
        </p:spPr>
        <p:txBody>
          <a:bodyPr/>
          <a:lstStyle/>
          <a:p>
            <a:endParaRPr lang="en-US"/>
          </a:p>
        </p:txBody>
      </p:sp>
      <p:pic>
        <p:nvPicPr>
          <p:cNvPr id="5" name="Picture 6" descr="Forward propagation in neural networks — Simplified math and code version |  by vikashraj luhaniwal | Towards Data Science">
            <a:extLst>
              <a:ext uri="{FF2B5EF4-FFF2-40B4-BE49-F238E27FC236}">
                <a16:creationId xmlns:a16="http://schemas.microsoft.com/office/drawing/2014/main" id="{6CAFAFE0-004E-A242-9D9C-00AAA7223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097" y="1102518"/>
            <a:ext cx="56769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8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BACKWARD PROPAGATION</a:t>
            </a:r>
          </a:p>
        </p:txBody>
      </p:sp>
      <p:sp>
        <p:nvSpPr>
          <p:cNvPr id="3" name="Content Placeholder 2"/>
          <p:cNvSpPr>
            <a:spLocks noGrp="1"/>
          </p:cNvSpPr>
          <p:nvPr>
            <p:ph idx="1"/>
          </p:nvPr>
        </p:nvSpPr>
        <p:spPr>
          <a:xfrm>
            <a:off x="646112" y="1506828"/>
            <a:ext cx="10828964" cy="4741571"/>
          </a:xfrm>
        </p:spPr>
        <p:txBody>
          <a:bodyPr>
            <a:normAutofit/>
          </a:bodyPr>
          <a:lstStyle/>
          <a:p>
            <a:pPr algn="just" fontAlgn="base"/>
            <a:r>
              <a:rPr lang="en-IN" sz="1600" dirty="0"/>
              <a:t>Back propagation phase consists of the following steps:</a:t>
            </a:r>
          </a:p>
          <a:p>
            <a:pPr algn="just" fontAlgn="base"/>
            <a:r>
              <a:rPr lang="en-IN" sz="1600" dirty="0"/>
              <a:t>The error is calculated by quantifying the difference between the predicted output and the desired output. This difference is called "loss" and the function used to calculate the difference is called the "loss function". Loss functions can be of different types e.g. mean squared error or cross entropy functions. Remember, neural networks are </a:t>
            </a:r>
            <a:r>
              <a:rPr lang="en-IN" sz="1600" dirty="0">
                <a:hlinkClick r:id="rId2"/>
              </a:rPr>
              <a:t>supervised learning</a:t>
            </a:r>
            <a:r>
              <a:rPr lang="en-IN" sz="1600" dirty="0"/>
              <a:t> algorithms that need the desired outputs for a given set of inputs, which is what allows it to learn from the data.</a:t>
            </a:r>
          </a:p>
          <a:p>
            <a:pPr algn="just" fontAlgn="base"/>
            <a:r>
              <a:rPr lang="en-IN" sz="1600" dirty="0"/>
              <a:t>Once the error is calculated, the next step is to minimize that error. To do so, partial derivative of the error function is calculated with respect to all the weights and biases. This is called gradient decent. The derivatives can be used to find the slope of the error function. If the slop is positive, the value of the weights can be reduced or if the slop is negative the value of weight can be increased. This reduces the overall error. The function that is used to reduce this error is called the optimization function.</a:t>
            </a:r>
          </a:p>
          <a:p>
            <a:pPr algn="just" fontAlgn="base"/>
            <a:r>
              <a:rPr lang="en-IN" sz="1600" dirty="0"/>
              <a:t>This one cycle of feed-forward and back propagation is called one "epoch". This process continues until a reasonable accuracy is achieved. There is no standard for reasonable accuracy, ideally you'd strive for 100% accuracy, but this is extremely difficult to achieve for any non-trivial dataset. In many cases 90%+ accuracy is considered acceptable, but it really depends on your use-case.</a:t>
            </a:r>
          </a:p>
        </p:txBody>
      </p:sp>
    </p:spTree>
    <p:extLst>
      <p:ext uri="{BB962C8B-B14F-4D97-AF65-F5344CB8AC3E}">
        <p14:creationId xmlns:p14="http://schemas.microsoft.com/office/powerpoint/2010/main" val="942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6939" y="5286773"/>
            <a:ext cx="4238122" cy="433803"/>
          </a:xfrm>
        </p:spPr>
        <p:txBody>
          <a:bodyPr>
            <a:normAutofit/>
          </a:bodyPr>
          <a:lstStyle/>
          <a:p>
            <a:pPr marL="0" indent="0" algn="ctr">
              <a:buNone/>
            </a:pPr>
            <a:r>
              <a:rPr lang="en-IN" sz="1400" dirty="0"/>
              <a:t>Fig. Backward Propagation in Neural Network</a:t>
            </a:r>
          </a:p>
        </p:txBody>
      </p:sp>
      <p:pic>
        <p:nvPicPr>
          <p:cNvPr id="2050" name="Picture 2" descr="Back Propagation Neural Network: What is Backpropagation Algorithm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692" y="1635725"/>
            <a:ext cx="6884617" cy="35865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46111" y="452718"/>
            <a:ext cx="9404723" cy="719259"/>
          </a:xfrm>
        </p:spPr>
        <p:txBody>
          <a:bodyPr/>
          <a:lstStyle/>
          <a:p>
            <a:r>
              <a:rPr lang="en-IN" b="1" dirty="0"/>
              <a:t>BACKWARD PROPAGATION</a:t>
            </a:r>
          </a:p>
        </p:txBody>
      </p:sp>
    </p:spTree>
    <p:extLst>
      <p:ext uri="{BB962C8B-B14F-4D97-AF65-F5344CB8AC3E}">
        <p14:creationId xmlns:p14="http://schemas.microsoft.com/office/powerpoint/2010/main" val="353250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9259"/>
          </a:xfrm>
        </p:spPr>
        <p:txBody>
          <a:bodyPr/>
          <a:lstStyle/>
          <a:p>
            <a:r>
              <a:rPr lang="en-IN" b="1" dirty="0"/>
              <a:t>METRICS</a:t>
            </a:r>
          </a:p>
        </p:txBody>
      </p:sp>
      <p:sp>
        <p:nvSpPr>
          <p:cNvPr id="3" name="Content Placeholder 2"/>
          <p:cNvSpPr>
            <a:spLocks noGrp="1"/>
          </p:cNvSpPr>
          <p:nvPr>
            <p:ph idx="1"/>
          </p:nvPr>
        </p:nvSpPr>
        <p:spPr>
          <a:xfrm>
            <a:off x="646112" y="1506828"/>
            <a:ext cx="10828964" cy="4741571"/>
          </a:xfrm>
        </p:spPr>
        <p:txBody>
          <a:bodyPr>
            <a:normAutofit/>
          </a:bodyPr>
          <a:lstStyle/>
          <a:p>
            <a:pPr algn="just"/>
            <a:r>
              <a:rPr lang="en-IN" sz="1600" dirty="0"/>
              <a:t>A metric is a function that is used to judge the performance of your model.</a:t>
            </a:r>
          </a:p>
          <a:p>
            <a:pPr algn="just"/>
            <a:r>
              <a:rPr lang="en-IN" sz="1600" dirty="0"/>
              <a:t>Metric functions are similar to loss functions, except that the results from evaluating a metric are not used when training the model. Note that you may use any loss function as a metric.</a:t>
            </a:r>
          </a:p>
          <a:p>
            <a:pPr algn="just" fontAlgn="base"/>
            <a:r>
              <a:rPr lang="en-IN" sz="1600" dirty="0"/>
              <a:t>Metrics are used to monitor and measure the performance of a model (during training and testing), and don’t need to be differentiable. </a:t>
            </a:r>
          </a:p>
          <a:p>
            <a:pPr algn="just" fontAlgn="base"/>
            <a:r>
              <a:rPr lang="en-IN" sz="1600" dirty="0"/>
              <a:t>However, if for some tasks the performance metric is differentiable, it can also be used as a loss function (perhaps with some regularizations added to it), such as MSE.</a:t>
            </a:r>
          </a:p>
        </p:txBody>
      </p:sp>
    </p:spTree>
    <p:extLst>
      <p:ext uri="{BB962C8B-B14F-4D97-AF65-F5344CB8AC3E}">
        <p14:creationId xmlns:p14="http://schemas.microsoft.com/office/powerpoint/2010/main" val="1643591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320</Words>
  <Application>Microsoft Office PowerPoint</Application>
  <PresentationFormat>Widescreen</PresentationFormat>
  <Paragraphs>25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DEEP LEARNING</vt:lpstr>
      <vt:lpstr>Deep Neural Networks</vt:lpstr>
      <vt:lpstr>Deep Neural Networks</vt:lpstr>
      <vt:lpstr>Forward feedback  backward propagation loss function</vt:lpstr>
      <vt:lpstr>FORWARD PROPAGATION</vt:lpstr>
      <vt:lpstr>PowerPoint Presentation</vt:lpstr>
      <vt:lpstr>BACKWARD PROPAGATION</vt:lpstr>
      <vt:lpstr>BACKWARD PROPAGATION</vt:lpstr>
      <vt:lpstr>METRICS</vt:lpstr>
      <vt:lpstr>Transfer functions</vt:lpstr>
      <vt:lpstr>TRANSFER FUNCTIONS</vt:lpstr>
      <vt:lpstr>1. Sigmoid Activation Function: </vt:lpstr>
      <vt:lpstr>2. ReLU (Rectified Linear Unit):</vt:lpstr>
      <vt:lpstr>3. Tanh or Hyperbolic tangent:</vt:lpstr>
      <vt:lpstr>PowerPoint Presentation</vt:lpstr>
      <vt:lpstr>Overfit underfit and optimal fit</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919880572764</cp:lastModifiedBy>
  <cp:revision>21</cp:revision>
  <dcterms:created xsi:type="dcterms:W3CDTF">2021-09-24T13:55:46Z</dcterms:created>
  <dcterms:modified xsi:type="dcterms:W3CDTF">2021-09-24T16:01:33Z</dcterms:modified>
</cp:coreProperties>
</file>