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3" d="100"/>
          <a:sy n="83" d="100"/>
        </p:scale>
        <p:origin x="10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8/22/2021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8/22/2021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8/22/2021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8/22/2021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8/22/2021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8/22/2021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hyperlink" Target="https://colab.research.google.com/drive/1ljvt2Gp5mP_hEm70E_OqoefTYciFeCHg" TargetMode="Externa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hyperlink" Target="https://colab.research.google.com/drive/1ljvt2Gp5mP_hEm70E_OqoefTYciFeCHg" TargetMode="Externa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hyperlink" Target="https://colab.research.google.com/drive/1ljvt2Gp5mP_hEm70E_OqoefTYciFeCHg" TargetMode="Externa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hyperlink" Target="https://colab.research.google.com/drive/1ljvt2Gp5mP_hEm70E_OqoefTYciFeCHg" TargetMode="External" /><Relationship Id="rId2" Type="http://schemas.openxmlformats.org/officeDocument/2006/relationships/hyperlink" Target="https://github.com/ENG19CS0023-AKSHAY/Machine-learning"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5.xml" /><Relationship Id="rId4" Type="http://schemas.openxmlformats.org/officeDocument/2006/relationships/image" Target="../media/image4.png"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hyperlink" Target="https://colab.research.google.com/drive/1ljvt2Gp5mP_hEm70E_OqoefTYciFeCHg" TargetMode="Externa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hyperlink" Target="https://colab.research.google.com/drive/1ljvt2Gp5mP_hEm70E_OqoefTYciFeCHg" TargetMode="Externa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hyperlink" Target="https://colab.research.google.com/drive/1ljvt2Gp5mP_hEm70E_OqoefTYciFeCHg" TargetMode="Externa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Machine Learning</a:t>
            </a:r>
            <a:endParaRPr lang="en-IN" dirty="0"/>
          </a:p>
        </p:txBody>
      </p:sp>
      <p:sp>
        <p:nvSpPr>
          <p:cNvPr id="3" name="Subtitle 2"/>
          <p:cNvSpPr>
            <a:spLocks noGrp="1"/>
          </p:cNvSpPr>
          <p:nvPr>
            <p:ph type="subTitle" idx="1"/>
          </p:nvPr>
        </p:nvSpPr>
        <p:spPr/>
        <p:txBody>
          <a:bodyPr/>
          <a:lstStyle/>
          <a:p>
            <a:pPr algn="r"/>
            <a:r>
              <a:rPr lang="en-GB" dirty="0" err="1"/>
              <a:t>Akshay</a:t>
            </a:r>
            <a:r>
              <a:rPr lang="en-GB" dirty="0"/>
              <a:t> V R</a:t>
            </a:r>
          </a:p>
          <a:p>
            <a:pPr algn="r"/>
            <a:r>
              <a:rPr lang="en-GB" dirty="0">
                <a:latin typeface="Arial" panose="020B0604020202020204" pitchFamily="34" charset="0"/>
                <a:cs typeface="Arial" panose="020B0604020202020204" pitchFamily="34" charset="0"/>
              </a:rPr>
              <a:t>ENG19CS0023</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5191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forest</a:t>
            </a:r>
            <a:endParaRPr lang="en-IN" dirty="0"/>
          </a:p>
        </p:txBody>
      </p:sp>
      <p:sp>
        <p:nvSpPr>
          <p:cNvPr id="3" name="Content Placeholder 2"/>
          <p:cNvSpPr>
            <a:spLocks noGrp="1"/>
          </p:cNvSpPr>
          <p:nvPr>
            <p:ph idx="1"/>
          </p:nvPr>
        </p:nvSpPr>
        <p:spPr/>
        <p:txBody>
          <a:bodyPr/>
          <a:lstStyle/>
          <a:p>
            <a:r>
              <a:rPr lang="en-GB" dirty="0"/>
              <a:t>Is the algorithm in which random inputs(trees in the forest) are taken and based on the highest common output the output is found.</a:t>
            </a:r>
          </a:p>
          <a:p>
            <a:r>
              <a:rPr lang="en-GB" dirty="0"/>
              <a:t>It’s working program is here </a:t>
            </a:r>
            <a:r>
              <a:rPr lang="en-GB"/>
              <a:t>click – </a:t>
            </a:r>
            <a:r>
              <a:rPr lang="en-GB">
                <a:hlinkClick r:id="rId2"/>
              </a:rPr>
              <a:t>https://colab.research.google.com/drive/1ljvt2Gp5mP_hEm70E_OqoefTYciFeCHg</a:t>
            </a:r>
            <a:endParaRPr lang="en-IN" dirty="0"/>
          </a:p>
        </p:txBody>
      </p:sp>
      <p:pic>
        <p:nvPicPr>
          <p:cNvPr id="4" name="Picture 3"/>
          <p:cNvPicPr>
            <a:picLocks noChangeAspect="1"/>
          </p:cNvPicPr>
          <p:nvPr/>
        </p:nvPicPr>
        <p:blipFill>
          <a:blip r:embed="rId3"/>
          <a:stretch>
            <a:fillRect/>
          </a:stretch>
        </p:blipFill>
        <p:spPr>
          <a:xfrm>
            <a:off x="8224383" y="4287446"/>
            <a:ext cx="3501736" cy="2477957"/>
          </a:xfrm>
          <a:prstGeom prst="rect">
            <a:avLst/>
          </a:prstGeom>
        </p:spPr>
      </p:pic>
    </p:spTree>
    <p:extLst>
      <p:ext uri="{BB962C8B-B14F-4D97-AF65-F5344CB8AC3E}">
        <p14:creationId xmlns:p14="http://schemas.microsoft.com/office/powerpoint/2010/main" val="3308537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knn</a:t>
            </a:r>
            <a:endParaRPr lang="en-IN" dirty="0"/>
          </a:p>
        </p:txBody>
      </p:sp>
      <p:sp>
        <p:nvSpPr>
          <p:cNvPr id="3" name="Content Placeholder 2"/>
          <p:cNvSpPr>
            <a:spLocks noGrp="1"/>
          </p:cNvSpPr>
          <p:nvPr>
            <p:ph idx="1"/>
          </p:nvPr>
        </p:nvSpPr>
        <p:spPr/>
        <p:txBody>
          <a:bodyPr/>
          <a:lstStyle/>
          <a:p>
            <a:r>
              <a:rPr lang="en-GB" dirty="0"/>
              <a:t>In this algorithm the output is got with the help of the nearest neighbour. The value of K is the most crucial part in this algorithm.</a:t>
            </a:r>
          </a:p>
          <a:p>
            <a:r>
              <a:rPr lang="en-GB" dirty="0"/>
              <a:t>Example we can classify between an apple and orange using this.</a:t>
            </a:r>
          </a:p>
          <a:p>
            <a:r>
              <a:rPr lang="en-GB" dirty="0"/>
              <a:t>The working program of it is here, </a:t>
            </a:r>
            <a:r>
              <a:rPr lang="en-GB"/>
              <a:t>click –</a:t>
            </a:r>
            <a:r>
              <a:rPr lang="en-GB">
                <a:hlinkClick r:id="rId2"/>
              </a:rPr>
              <a:t>https://colab.research.google.com/drive/1ljvt2Gp5mP_hEm70E_OqoefTYciFeCHg</a:t>
            </a:r>
            <a:endParaRPr lang="en-IN" dirty="0"/>
          </a:p>
        </p:txBody>
      </p:sp>
      <p:pic>
        <p:nvPicPr>
          <p:cNvPr id="4" name="Picture 3"/>
          <p:cNvPicPr>
            <a:picLocks noChangeAspect="1"/>
          </p:cNvPicPr>
          <p:nvPr/>
        </p:nvPicPr>
        <p:blipFill>
          <a:blip r:embed="rId3"/>
          <a:stretch>
            <a:fillRect/>
          </a:stretch>
        </p:blipFill>
        <p:spPr>
          <a:xfrm>
            <a:off x="8437419" y="4320541"/>
            <a:ext cx="3489614" cy="2199480"/>
          </a:xfrm>
          <a:prstGeom prst="rect">
            <a:avLst/>
          </a:prstGeom>
        </p:spPr>
      </p:pic>
    </p:spTree>
    <p:extLst>
      <p:ext uri="{BB962C8B-B14F-4D97-AF65-F5344CB8AC3E}">
        <p14:creationId xmlns:p14="http://schemas.microsoft.com/office/powerpoint/2010/main" val="202500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svm</a:t>
            </a:r>
            <a:endParaRPr lang="en-IN" dirty="0"/>
          </a:p>
        </p:txBody>
      </p:sp>
      <p:sp>
        <p:nvSpPr>
          <p:cNvPr id="3" name="Content Placeholder 2"/>
          <p:cNvSpPr>
            <a:spLocks noGrp="1"/>
          </p:cNvSpPr>
          <p:nvPr>
            <p:ph idx="1"/>
          </p:nvPr>
        </p:nvSpPr>
        <p:spPr/>
        <p:txBody>
          <a:bodyPr/>
          <a:lstStyle/>
          <a:p>
            <a:r>
              <a:rPr lang="en-GB" dirty="0"/>
              <a:t>Is the algorithm in which we plot each data as just a point in n – dimensional space. Where n is the number of features(input or dataset). Then we classify the output  from the given space.</a:t>
            </a:r>
          </a:p>
          <a:p>
            <a:r>
              <a:rPr lang="en-GB" dirty="0"/>
              <a:t>It’s working program is here , </a:t>
            </a:r>
            <a:r>
              <a:rPr lang="en-GB"/>
              <a:t>click –</a:t>
            </a:r>
            <a:r>
              <a:rPr lang="en-GB">
                <a:hlinkClick r:id="rId2"/>
              </a:rPr>
              <a:t>https://colab.research.google.com/drive/1ljvt2Gp5mP_hEm70E_OqoefTYciFeCHg</a:t>
            </a:r>
            <a:endParaRPr lang="en-GB" dirty="0"/>
          </a:p>
          <a:p>
            <a:endParaRPr lang="en-IN" dirty="0"/>
          </a:p>
        </p:txBody>
      </p:sp>
      <p:pic>
        <p:nvPicPr>
          <p:cNvPr id="4" name="Picture 3"/>
          <p:cNvPicPr>
            <a:picLocks noChangeAspect="1"/>
          </p:cNvPicPr>
          <p:nvPr/>
        </p:nvPicPr>
        <p:blipFill>
          <a:blip r:embed="rId3"/>
          <a:stretch>
            <a:fillRect/>
          </a:stretch>
        </p:blipFill>
        <p:spPr>
          <a:xfrm>
            <a:off x="8104909" y="4468090"/>
            <a:ext cx="3800475" cy="2178699"/>
          </a:xfrm>
          <a:prstGeom prst="rect">
            <a:avLst/>
          </a:prstGeom>
        </p:spPr>
      </p:pic>
    </p:spTree>
    <p:extLst>
      <p:ext uri="{BB962C8B-B14F-4D97-AF65-F5344CB8AC3E}">
        <p14:creationId xmlns:p14="http://schemas.microsoft.com/office/powerpoint/2010/main" val="3720256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Warehouse</a:t>
            </a:r>
            <a:endParaRPr lang="en-IN" dirty="0"/>
          </a:p>
        </p:txBody>
      </p:sp>
      <p:sp>
        <p:nvSpPr>
          <p:cNvPr id="3" name="Content Placeholder 2"/>
          <p:cNvSpPr>
            <a:spLocks noGrp="1"/>
          </p:cNvSpPr>
          <p:nvPr>
            <p:ph idx="1"/>
          </p:nvPr>
        </p:nvSpPr>
        <p:spPr/>
        <p:txBody>
          <a:bodyPr/>
          <a:lstStyle/>
          <a:p>
            <a:r>
              <a:rPr lang="en-GB" dirty="0"/>
              <a:t>A data warehouse is the collection of all the data(database) and ELT(loader) and other applications</a:t>
            </a:r>
            <a:endParaRPr lang="en-IN" dirty="0"/>
          </a:p>
        </p:txBody>
      </p:sp>
      <p:pic>
        <p:nvPicPr>
          <p:cNvPr id="4" name="Picture 3"/>
          <p:cNvPicPr>
            <a:picLocks noChangeAspect="1"/>
          </p:cNvPicPr>
          <p:nvPr/>
        </p:nvPicPr>
        <p:blipFill>
          <a:blip r:embed="rId2"/>
          <a:stretch>
            <a:fillRect/>
          </a:stretch>
        </p:blipFill>
        <p:spPr>
          <a:xfrm>
            <a:off x="5810491" y="3738623"/>
            <a:ext cx="4730490" cy="1986397"/>
          </a:xfrm>
          <a:prstGeom prst="rect">
            <a:avLst/>
          </a:prstGeom>
        </p:spPr>
      </p:pic>
    </p:spTree>
    <p:extLst>
      <p:ext uri="{BB962C8B-B14F-4D97-AF65-F5344CB8AC3E}">
        <p14:creationId xmlns:p14="http://schemas.microsoft.com/office/powerpoint/2010/main" val="3660541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warehouse process</a:t>
            </a:r>
            <a:endParaRPr lang="en-IN" dirty="0"/>
          </a:p>
        </p:txBody>
      </p:sp>
      <p:pic>
        <p:nvPicPr>
          <p:cNvPr id="4" name="Content Placeholder 3"/>
          <p:cNvPicPr>
            <a:picLocks noGrp="1" noChangeAspect="1"/>
          </p:cNvPicPr>
          <p:nvPr>
            <p:ph idx="1"/>
          </p:nvPr>
        </p:nvPicPr>
        <p:blipFill>
          <a:blip r:embed="rId2"/>
          <a:stretch>
            <a:fillRect/>
          </a:stretch>
        </p:blipFill>
        <p:spPr>
          <a:xfrm>
            <a:off x="4253596" y="1605565"/>
            <a:ext cx="5943600" cy="3429000"/>
          </a:xfrm>
          <a:prstGeom prst="rect">
            <a:avLst/>
          </a:prstGeom>
        </p:spPr>
      </p:pic>
    </p:spTree>
    <p:extLst>
      <p:ext uri="{BB962C8B-B14F-4D97-AF65-F5344CB8AC3E}">
        <p14:creationId xmlns:p14="http://schemas.microsoft.com/office/powerpoint/2010/main" val="3325351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Mining </a:t>
            </a:r>
            <a:endParaRPr lang="en-IN" dirty="0"/>
          </a:p>
        </p:txBody>
      </p:sp>
      <p:sp>
        <p:nvSpPr>
          <p:cNvPr id="3" name="Content Placeholder 2"/>
          <p:cNvSpPr>
            <a:spLocks noGrp="1"/>
          </p:cNvSpPr>
          <p:nvPr>
            <p:ph idx="1"/>
          </p:nvPr>
        </p:nvSpPr>
        <p:spPr/>
        <p:txBody>
          <a:bodyPr/>
          <a:lstStyle/>
          <a:p>
            <a:r>
              <a:rPr lang="en-GB" dirty="0"/>
              <a:t>The process of taking data from the data warehouse. </a:t>
            </a:r>
          </a:p>
          <a:p>
            <a:r>
              <a:rPr lang="en-GB" dirty="0"/>
              <a:t>In other words the process of retrieving data from Data Warehouse</a:t>
            </a:r>
            <a:endParaRPr lang="en-IN" dirty="0"/>
          </a:p>
        </p:txBody>
      </p:sp>
      <p:pic>
        <p:nvPicPr>
          <p:cNvPr id="4" name="Picture 3"/>
          <p:cNvPicPr>
            <a:picLocks noChangeAspect="1"/>
          </p:cNvPicPr>
          <p:nvPr/>
        </p:nvPicPr>
        <p:blipFill>
          <a:blip r:embed="rId2"/>
          <a:stretch>
            <a:fillRect/>
          </a:stretch>
        </p:blipFill>
        <p:spPr>
          <a:xfrm>
            <a:off x="4872942" y="3994713"/>
            <a:ext cx="5220182" cy="1600200"/>
          </a:xfrm>
          <a:prstGeom prst="rect">
            <a:avLst/>
          </a:prstGeom>
        </p:spPr>
      </p:pic>
    </p:spTree>
    <p:extLst>
      <p:ext uri="{BB962C8B-B14F-4D97-AF65-F5344CB8AC3E}">
        <p14:creationId xmlns:p14="http://schemas.microsoft.com/office/powerpoint/2010/main" val="3029798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mining process</a:t>
            </a:r>
            <a:endParaRPr lang="en-IN" dirty="0"/>
          </a:p>
        </p:txBody>
      </p:sp>
      <p:sp>
        <p:nvSpPr>
          <p:cNvPr id="3" name="Content Placeholder 2"/>
          <p:cNvSpPr>
            <a:spLocks noGrp="1"/>
          </p:cNvSpPr>
          <p:nvPr>
            <p:ph idx="1"/>
          </p:nvPr>
        </p:nvSpPr>
        <p:spPr/>
        <p:txBody>
          <a:bodyPr/>
          <a:lstStyle/>
          <a:p>
            <a:r>
              <a:rPr lang="en-GB" dirty="0"/>
              <a:t>Data cleaning- Only required data is kept the unrequired data is eliminated</a:t>
            </a:r>
          </a:p>
          <a:p>
            <a:r>
              <a:rPr lang="en-GB" dirty="0"/>
              <a:t>Data reduction- The duplicate data is eliminated </a:t>
            </a:r>
          </a:p>
          <a:p>
            <a:r>
              <a:rPr lang="en-GB" dirty="0"/>
              <a:t>Data transformation- data is transformed into a suitable form</a:t>
            </a:r>
          </a:p>
          <a:p>
            <a:r>
              <a:rPr lang="en-GB" dirty="0"/>
              <a:t>Data mining- data is represented in the forms of patterns</a:t>
            </a:r>
          </a:p>
          <a:p>
            <a:r>
              <a:rPr lang="en-GB" dirty="0"/>
              <a:t>Data evaluation- the correct data is matched and selected</a:t>
            </a:r>
            <a:endParaRPr lang="en-IN" dirty="0"/>
          </a:p>
        </p:txBody>
      </p:sp>
      <p:pic>
        <p:nvPicPr>
          <p:cNvPr id="4" name="Picture 3"/>
          <p:cNvPicPr>
            <a:picLocks noChangeAspect="1"/>
          </p:cNvPicPr>
          <p:nvPr/>
        </p:nvPicPr>
        <p:blipFill>
          <a:blip r:embed="rId2"/>
          <a:stretch>
            <a:fillRect/>
          </a:stretch>
        </p:blipFill>
        <p:spPr>
          <a:xfrm>
            <a:off x="6975797" y="4612451"/>
            <a:ext cx="2152650" cy="1476469"/>
          </a:xfrm>
          <a:prstGeom prst="rect">
            <a:avLst/>
          </a:prstGeom>
        </p:spPr>
      </p:pic>
    </p:spTree>
    <p:extLst>
      <p:ext uri="{BB962C8B-B14F-4D97-AF65-F5344CB8AC3E}">
        <p14:creationId xmlns:p14="http://schemas.microsoft.com/office/powerpoint/2010/main" val="2896672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of Machine learning </a:t>
            </a:r>
            <a:endParaRPr lang="en-IN" dirty="0"/>
          </a:p>
        </p:txBody>
      </p:sp>
      <p:sp>
        <p:nvSpPr>
          <p:cNvPr id="3" name="Content Placeholder 2"/>
          <p:cNvSpPr>
            <a:spLocks noGrp="1"/>
          </p:cNvSpPr>
          <p:nvPr>
            <p:ph idx="1"/>
          </p:nvPr>
        </p:nvSpPr>
        <p:spPr/>
        <p:txBody>
          <a:bodyPr/>
          <a:lstStyle/>
          <a:p>
            <a:r>
              <a:rPr lang="en-GB" dirty="0"/>
              <a:t>It is widely used in Healthcare</a:t>
            </a:r>
          </a:p>
          <a:p>
            <a:r>
              <a:rPr lang="en-GB" dirty="0"/>
              <a:t>Speech recognition</a:t>
            </a:r>
          </a:p>
          <a:p>
            <a:r>
              <a:rPr lang="en-GB" dirty="0"/>
              <a:t>Traffic prediction</a:t>
            </a:r>
          </a:p>
          <a:p>
            <a:r>
              <a:rPr lang="en-GB" dirty="0"/>
              <a:t>Self driving cars</a:t>
            </a:r>
            <a:endParaRPr lang="en-IN" dirty="0"/>
          </a:p>
        </p:txBody>
      </p:sp>
      <p:pic>
        <p:nvPicPr>
          <p:cNvPr id="4" name="Picture 3"/>
          <p:cNvPicPr>
            <a:picLocks noChangeAspect="1"/>
          </p:cNvPicPr>
          <p:nvPr/>
        </p:nvPicPr>
        <p:blipFill>
          <a:blip r:embed="rId2"/>
          <a:stretch>
            <a:fillRect/>
          </a:stretch>
        </p:blipFill>
        <p:spPr>
          <a:xfrm>
            <a:off x="7886338" y="2773944"/>
            <a:ext cx="2762250" cy="1657350"/>
          </a:xfrm>
          <a:prstGeom prst="rect">
            <a:avLst/>
          </a:prstGeom>
        </p:spPr>
      </p:pic>
    </p:spTree>
    <p:extLst>
      <p:ext uri="{BB962C8B-B14F-4D97-AF65-F5344CB8AC3E}">
        <p14:creationId xmlns:p14="http://schemas.microsoft.com/office/powerpoint/2010/main" val="1827884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Healthcare </a:t>
            </a:r>
            <a:endParaRPr lang="en-IN" dirty="0"/>
          </a:p>
        </p:txBody>
      </p:sp>
      <p:sp>
        <p:nvSpPr>
          <p:cNvPr id="3" name="Content Placeholder 2"/>
          <p:cNvSpPr>
            <a:spLocks noGrp="1"/>
          </p:cNvSpPr>
          <p:nvPr>
            <p:ph idx="1"/>
          </p:nvPr>
        </p:nvSpPr>
        <p:spPr/>
        <p:txBody>
          <a:bodyPr/>
          <a:lstStyle/>
          <a:p>
            <a:r>
              <a:rPr lang="en-GB" dirty="0"/>
              <a:t>Identifying diseases and diagnosis</a:t>
            </a:r>
          </a:p>
          <a:p>
            <a:r>
              <a:rPr lang="en-GB" dirty="0"/>
              <a:t>Drug Discovery and manufacturing</a:t>
            </a:r>
          </a:p>
          <a:p>
            <a:r>
              <a:rPr lang="en-GB" dirty="0"/>
              <a:t>Medical imaging diagnosis</a:t>
            </a:r>
          </a:p>
          <a:p>
            <a:r>
              <a:rPr lang="en-GB" dirty="0"/>
              <a:t>Personalized medicine</a:t>
            </a:r>
          </a:p>
          <a:p>
            <a:r>
              <a:rPr lang="en-GB" dirty="0"/>
              <a:t>Smart health record</a:t>
            </a:r>
          </a:p>
          <a:p>
            <a:r>
              <a:rPr lang="en-GB" dirty="0"/>
              <a:t>Clinical trial and research </a:t>
            </a:r>
          </a:p>
          <a:p>
            <a:r>
              <a:rPr lang="en-GB" dirty="0"/>
              <a:t>Outbreak prediction </a:t>
            </a:r>
            <a:endParaRPr lang="en-IN" dirty="0"/>
          </a:p>
        </p:txBody>
      </p:sp>
      <p:pic>
        <p:nvPicPr>
          <p:cNvPr id="4" name="Picture 3"/>
          <p:cNvPicPr>
            <a:picLocks noChangeAspect="1"/>
          </p:cNvPicPr>
          <p:nvPr/>
        </p:nvPicPr>
        <p:blipFill>
          <a:blip r:embed="rId2"/>
          <a:stretch>
            <a:fillRect/>
          </a:stretch>
        </p:blipFill>
        <p:spPr>
          <a:xfrm>
            <a:off x="8231718" y="2773222"/>
            <a:ext cx="2952750" cy="1543050"/>
          </a:xfrm>
          <a:prstGeom prst="rect">
            <a:avLst/>
          </a:prstGeom>
        </p:spPr>
      </p:pic>
    </p:spTree>
    <p:extLst>
      <p:ext uri="{BB962C8B-B14F-4D97-AF65-F5344CB8AC3E}">
        <p14:creationId xmlns:p14="http://schemas.microsoft.com/office/powerpoint/2010/main" val="1517482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Telecom </a:t>
            </a:r>
            <a:endParaRPr lang="en-IN" dirty="0"/>
          </a:p>
        </p:txBody>
      </p:sp>
      <p:sp>
        <p:nvSpPr>
          <p:cNvPr id="3" name="Content Placeholder 2"/>
          <p:cNvSpPr>
            <a:spLocks noGrp="1"/>
          </p:cNvSpPr>
          <p:nvPr>
            <p:ph idx="1"/>
          </p:nvPr>
        </p:nvSpPr>
        <p:spPr/>
        <p:txBody>
          <a:bodyPr/>
          <a:lstStyle/>
          <a:p>
            <a:r>
              <a:rPr lang="en-GB" dirty="0" err="1"/>
              <a:t>Chatbots</a:t>
            </a:r>
            <a:r>
              <a:rPr lang="en-GB" dirty="0"/>
              <a:t> for operational support and automated self service</a:t>
            </a:r>
          </a:p>
          <a:p>
            <a:r>
              <a:rPr lang="en-GB" dirty="0"/>
              <a:t>Network operation monitoring and management </a:t>
            </a:r>
          </a:p>
          <a:p>
            <a:r>
              <a:rPr lang="en-GB" dirty="0"/>
              <a:t>Predictive </a:t>
            </a:r>
            <a:r>
              <a:rPr lang="en-GB" dirty="0" err="1"/>
              <a:t>mainteance</a:t>
            </a:r>
            <a:r>
              <a:rPr lang="en-GB" dirty="0"/>
              <a:t> using ML applications</a:t>
            </a:r>
            <a:endParaRPr lang="en-IN" dirty="0"/>
          </a:p>
        </p:txBody>
      </p:sp>
      <p:pic>
        <p:nvPicPr>
          <p:cNvPr id="4" name="Picture 3"/>
          <p:cNvPicPr>
            <a:picLocks noChangeAspect="1"/>
          </p:cNvPicPr>
          <p:nvPr/>
        </p:nvPicPr>
        <p:blipFill>
          <a:blip r:embed="rId2"/>
          <a:stretch>
            <a:fillRect/>
          </a:stretch>
        </p:blipFill>
        <p:spPr>
          <a:xfrm>
            <a:off x="5740320" y="4172445"/>
            <a:ext cx="2933700" cy="1552575"/>
          </a:xfrm>
          <a:prstGeom prst="rect">
            <a:avLst/>
          </a:prstGeom>
        </p:spPr>
      </p:pic>
    </p:spTree>
    <p:extLst>
      <p:ext uri="{BB962C8B-B14F-4D97-AF65-F5344CB8AC3E}">
        <p14:creationId xmlns:p14="http://schemas.microsoft.com/office/powerpoint/2010/main" val="229433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a:t>
            </a:r>
            <a:endParaRPr lang="en-IN" dirty="0"/>
          </a:p>
        </p:txBody>
      </p:sp>
      <p:sp>
        <p:nvSpPr>
          <p:cNvPr id="3" name="Content Placeholder 2"/>
          <p:cNvSpPr>
            <a:spLocks noGrp="1"/>
          </p:cNvSpPr>
          <p:nvPr>
            <p:ph idx="1"/>
          </p:nvPr>
        </p:nvSpPr>
        <p:spPr/>
        <p:txBody>
          <a:bodyPr/>
          <a:lstStyle/>
          <a:p>
            <a:r>
              <a:rPr lang="en-GB" dirty="0"/>
              <a:t>Machine learning is the field of computer science that uses statistical technique to give computer systems the ability to learn with the data, without being explicitly programmed.</a:t>
            </a:r>
          </a:p>
          <a:p>
            <a:r>
              <a:rPr lang="en-GB" dirty="0"/>
              <a:t>In other words, giving the input and desired data to the system(machine learning algorithm) for getting a model.</a:t>
            </a:r>
            <a:endParaRPr lang="en-IN" dirty="0"/>
          </a:p>
        </p:txBody>
      </p:sp>
      <p:pic>
        <p:nvPicPr>
          <p:cNvPr id="4" name="Picture 3"/>
          <p:cNvPicPr>
            <a:picLocks noChangeAspect="1"/>
          </p:cNvPicPr>
          <p:nvPr/>
        </p:nvPicPr>
        <p:blipFill>
          <a:blip r:embed="rId2"/>
          <a:stretch>
            <a:fillRect/>
          </a:stretch>
        </p:blipFill>
        <p:spPr>
          <a:xfrm>
            <a:off x="7718144" y="4298823"/>
            <a:ext cx="2705100" cy="1685925"/>
          </a:xfrm>
          <a:prstGeom prst="rect">
            <a:avLst/>
          </a:prstGeom>
        </p:spPr>
      </p:pic>
    </p:spTree>
    <p:extLst>
      <p:ext uri="{BB962C8B-B14F-4D97-AF65-F5344CB8AC3E}">
        <p14:creationId xmlns:p14="http://schemas.microsoft.com/office/powerpoint/2010/main" val="2609345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Telecom </a:t>
            </a:r>
            <a:endParaRPr lang="en-IN" dirty="0"/>
          </a:p>
        </p:txBody>
      </p:sp>
      <p:pic>
        <p:nvPicPr>
          <p:cNvPr id="4" name="Content Placeholder 3"/>
          <p:cNvPicPr>
            <a:picLocks noGrp="1" noChangeAspect="1"/>
          </p:cNvPicPr>
          <p:nvPr>
            <p:ph idx="1"/>
          </p:nvPr>
        </p:nvPicPr>
        <p:blipFill>
          <a:blip r:embed="rId2"/>
          <a:stretch>
            <a:fillRect/>
          </a:stretch>
        </p:blipFill>
        <p:spPr>
          <a:xfrm>
            <a:off x="3974718" y="2215588"/>
            <a:ext cx="3479377" cy="2460584"/>
          </a:xfrm>
          <a:prstGeom prst="rect">
            <a:avLst/>
          </a:prstGeom>
        </p:spPr>
      </p:pic>
      <p:pic>
        <p:nvPicPr>
          <p:cNvPr id="5" name="Picture 4"/>
          <p:cNvPicPr>
            <a:picLocks noChangeAspect="1"/>
          </p:cNvPicPr>
          <p:nvPr/>
        </p:nvPicPr>
        <p:blipFill>
          <a:blip r:embed="rId3"/>
          <a:stretch>
            <a:fillRect/>
          </a:stretch>
        </p:blipFill>
        <p:spPr>
          <a:xfrm>
            <a:off x="8042356" y="2260379"/>
            <a:ext cx="3393431" cy="2415793"/>
          </a:xfrm>
          <a:prstGeom prst="rect">
            <a:avLst/>
          </a:prstGeom>
        </p:spPr>
      </p:pic>
    </p:spTree>
    <p:extLst>
      <p:ext uri="{BB962C8B-B14F-4D97-AF65-F5344CB8AC3E}">
        <p14:creationId xmlns:p14="http://schemas.microsoft.com/office/powerpoint/2010/main" val="278673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24EE4-4B94-4C4B-8FDE-9D039DE1D047}"/>
              </a:ext>
            </a:extLst>
          </p:cNvPr>
          <p:cNvSpPr>
            <a:spLocks noGrp="1"/>
          </p:cNvSpPr>
          <p:nvPr>
            <p:ph type="title"/>
          </p:nvPr>
        </p:nvSpPr>
        <p:spPr/>
        <p:txBody>
          <a:bodyPr/>
          <a:lstStyle/>
          <a:p>
            <a:r>
              <a:rPr lang="en-GB"/>
              <a:t>Thank you</a:t>
            </a:r>
            <a:endParaRPr lang="en-US"/>
          </a:p>
        </p:txBody>
      </p:sp>
      <p:sp>
        <p:nvSpPr>
          <p:cNvPr id="3" name="Content Placeholder 2">
            <a:extLst>
              <a:ext uri="{FF2B5EF4-FFF2-40B4-BE49-F238E27FC236}">
                <a16:creationId xmlns:a16="http://schemas.microsoft.com/office/drawing/2014/main" id="{4ECE2F50-D68F-6641-9E98-DA8AA0B2531F}"/>
              </a:ext>
            </a:extLst>
          </p:cNvPr>
          <p:cNvSpPr>
            <a:spLocks noGrp="1"/>
          </p:cNvSpPr>
          <p:nvPr>
            <p:ph idx="1"/>
          </p:nvPr>
        </p:nvSpPr>
        <p:spPr/>
        <p:txBody>
          <a:bodyPr/>
          <a:lstStyle/>
          <a:p>
            <a:r>
              <a:rPr lang="en-GB"/>
              <a:t>GitHub </a:t>
            </a:r>
            <a:r>
              <a:rPr lang="en-GB">
                <a:hlinkClick r:id="rId2"/>
              </a:rPr>
              <a:t>https://github.com/ENG19CS0023-AKSHAY/Machine-learning</a:t>
            </a:r>
            <a:endParaRPr lang="en-GB"/>
          </a:p>
          <a:p>
            <a:r>
              <a:rPr lang="en-GB"/>
              <a:t>Google Collab </a:t>
            </a:r>
            <a:r>
              <a:rPr lang="en-GB">
                <a:hlinkClick r:id="rId3"/>
              </a:rPr>
              <a:t>https://colab.research.google.com/drive/1ljvt2Gp5mP_hEm70E_OqoefTYciFeCHg</a:t>
            </a:r>
            <a:endParaRPr lang="en-US"/>
          </a:p>
        </p:txBody>
      </p:sp>
    </p:spTree>
    <p:extLst>
      <p:ext uri="{BB962C8B-B14F-4D97-AF65-F5344CB8AC3E}">
        <p14:creationId xmlns:p14="http://schemas.microsoft.com/office/powerpoint/2010/main" val="4128651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ML</a:t>
            </a:r>
            <a:endParaRPr lang="en-IN" dirty="0"/>
          </a:p>
        </p:txBody>
      </p:sp>
      <p:sp>
        <p:nvSpPr>
          <p:cNvPr id="3" name="Text Placeholder 2"/>
          <p:cNvSpPr>
            <a:spLocks noGrp="1"/>
          </p:cNvSpPr>
          <p:nvPr>
            <p:ph type="body" idx="1"/>
          </p:nvPr>
        </p:nvSpPr>
        <p:spPr/>
        <p:txBody>
          <a:bodyPr/>
          <a:lstStyle/>
          <a:p>
            <a:r>
              <a:rPr lang="en-GB" dirty="0"/>
              <a:t>Supervised Learning</a:t>
            </a:r>
            <a:endParaRPr lang="en-IN" dirty="0"/>
          </a:p>
        </p:txBody>
      </p:sp>
      <p:sp>
        <p:nvSpPr>
          <p:cNvPr id="4" name="Content Placeholder 3"/>
          <p:cNvSpPr>
            <a:spLocks noGrp="1"/>
          </p:cNvSpPr>
          <p:nvPr>
            <p:ph sz="half" idx="2"/>
          </p:nvPr>
        </p:nvSpPr>
        <p:spPr/>
        <p:txBody>
          <a:bodyPr/>
          <a:lstStyle/>
          <a:p>
            <a:r>
              <a:rPr lang="en-GB" dirty="0"/>
              <a:t>Learning from someone(teacher or supervisor)</a:t>
            </a:r>
          </a:p>
          <a:p>
            <a:r>
              <a:rPr lang="en-GB" dirty="0"/>
              <a:t>Consists of features(input) and labels(Output)</a:t>
            </a:r>
          </a:p>
          <a:p>
            <a:r>
              <a:rPr lang="en-GB" dirty="0"/>
              <a:t>Types are Regression and classification</a:t>
            </a:r>
            <a:endParaRPr lang="en-IN" dirty="0"/>
          </a:p>
        </p:txBody>
      </p:sp>
      <p:sp>
        <p:nvSpPr>
          <p:cNvPr id="5" name="Text Placeholder 4"/>
          <p:cNvSpPr>
            <a:spLocks noGrp="1"/>
          </p:cNvSpPr>
          <p:nvPr>
            <p:ph type="body" sz="quarter" idx="3"/>
          </p:nvPr>
        </p:nvSpPr>
        <p:spPr/>
        <p:txBody>
          <a:bodyPr/>
          <a:lstStyle/>
          <a:p>
            <a:r>
              <a:rPr lang="en-GB" dirty="0"/>
              <a:t>Unsupervised Learning</a:t>
            </a:r>
            <a:endParaRPr lang="en-IN" dirty="0"/>
          </a:p>
        </p:txBody>
      </p:sp>
      <p:sp>
        <p:nvSpPr>
          <p:cNvPr id="6" name="Content Placeholder 5"/>
          <p:cNvSpPr>
            <a:spLocks noGrp="1"/>
          </p:cNvSpPr>
          <p:nvPr>
            <p:ph sz="quarter" idx="4"/>
          </p:nvPr>
        </p:nvSpPr>
        <p:spPr/>
        <p:txBody>
          <a:bodyPr/>
          <a:lstStyle/>
          <a:p>
            <a:r>
              <a:rPr lang="en-GB" dirty="0"/>
              <a:t>Learning on your own(without any external guidance)</a:t>
            </a:r>
          </a:p>
          <a:p>
            <a:r>
              <a:rPr lang="en-GB" dirty="0"/>
              <a:t>Consists of features(input) only</a:t>
            </a:r>
          </a:p>
          <a:p>
            <a:r>
              <a:rPr lang="en-GB" dirty="0"/>
              <a:t>Clustering is a type of unsupervised learning</a:t>
            </a:r>
            <a:endParaRPr lang="en-IN" dirty="0"/>
          </a:p>
        </p:txBody>
      </p:sp>
    </p:spTree>
    <p:extLst>
      <p:ext uri="{BB962C8B-B14F-4D97-AF65-F5344CB8AC3E}">
        <p14:creationId xmlns:p14="http://schemas.microsoft.com/office/powerpoint/2010/main" val="2577564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ML</a:t>
            </a:r>
            <a:endParaRPr lang="en-IN" dirty="0"/>
          </a:p>
        </p:txBody>
      </p:sp>
      <p:sp>
        <p:nvSpPr>
          <p:cNvPr id="3" name="Text Placeholder 2"/>
          <p:cNvSpPr>
            <a:spLocks noGrp="1"/>
          </p:cNvSpPr>
          <p:nvPr>
            <p:ph type="body" idx="1"/>
          </p:nvPr>
        </p:nvSpPr>
        <p:spPr>
          <a:xfrm>
            <a:off x="3776473" y="1023586"/>
            <a:ext cx="45719" cy="45719"/>
          </a:xfrm>
        </p:spPr>
        <p:txBody>
          <a:bodyPr>
            <a:normAutofit fontScale="25000" lnSpcReduction="20000"/>
          </a:bodyPr>
          <a:lstStyle/>
          <a:p>
            <a:endParaRPr lang="en-IN" dirty="0"/>
          </a:p>
        </p:txBody>
      </p:sp>
      <p:pic>
        <p:nvPicPr>
          <p:cNvPr id="7" name="Content Placeholder 6"/>
          <p:cNvPicPr>
            <a:picLocks noGrp="1" noChangeAspect="1"/>
          </p:cNvPicPr>
          <p:nvPr>
            <p:ph sz="half" idx="2"/>
          </p:nvPr>
        </p:nvPicPr>
        <p:blipFill>
          <a:blip r:embed="rId2"/>
          <a:stretch>
            <a:fillRect/>
          </a:stretch>
        </p:blipFill>
        <p:spPr>
          <a:xfrm>
            <a:off x="4279461" y="838390"/>
            <a:ext cx="3198059" cy="2997843"/>
          </a:xfrm>
          <a:prstGeom prst="rect">
            <a:avLst/>
          </a:prstGeom>
        </p:spPr>
      </p:pic>
      <p:sp>
        <p:nvSpPr>
          <p:cNvPr id="5" name="Text Placeholder 4"/>
          <p:cNvSpPr>
            <a:spLocks noGrp="1"/>
          </p:cNvSpPr>
          <p:nvPr>
            <p:ph type="body" sz="quarter" idx="3"/>
          </p:nvPr>
        </p:nvSpPr>
        <p:spPr>
          <a:xfrm flipH="1" flipV="1">
            <a:off x="7772744" y="1023586"/>
            <a:ext cx="45719" cy="100251"/>
          </a:xfrm>
        </p:spPr>
        <p:txBody>
          <a:bodyPr>
            <a:normAutofit fontScale="25000" lnSpcReduction="20000"/>
          </a:bodyPr>
          <a:lstStyle/>
          <a:p>
            <a:endParaRPr lang="en-IN" dirty="0"/>
          </a:p>
        </p:txBody>
      </p:sp>
      <p:pic>
        <p:nvPicPr>
          <p:cNvPr id="8" name="Content Placeholder 7"/>
          <p:cNvPicPr>
            <a:picLocks noGrp="1" noChangeAspect="1"/>
          </p:cNvPicPr>
          <p:nvPr>
            <p:ph sz="quarter" idx="4"/>
          </p:nvPr>
        </p:nvPicPr>
        <p:blipFill>
          <a:blip r:embed="rId3"/>
          <a:stretch>
            <a:fillRect/>
          </a:stretch>
        </p:blipFill>
        <p:spPr>
          <a:xfrm>
            <a:off x="8194710" y="988860"/>
            <a:ext cx="3253231" cy="2847373"/>
          </a:xfrm>
          <a:prstGeom prst="rect">
            <a:avLst/>
          </a:prstGeom>
        </p:spPr>
      </p:pic>
      <p:pic>
        <p:nvPicPr>
          <p:cNvPr id="9" name="Picture 8"/>
          <p:cNvPicPr>
            <a:picLocks noChangeAspect="1"/>
          </p:cNvPicPr>
          <p:nvPr/>
        </p:nvPicPr>
        <p:blipFill>
          <a:blip r:embed="rId4"/>
          <a:stretch>
            <a:fillRect/>
          </a:stretch>
        </p:blipFill>
        <p:spPr>
          <a:xfrm>
            <a:off x="5463251" y="3935391"/>
            <a:ext cx="5451676" cy="1875100"/>
          </a:xfrm>
          <a:prstGeom prst="rect">
            <a:avLst/>
          </a:prstGeom>
        </p:spPr>
      </p:pic>
    </p:spTree>
    <p:extLst>
      <p:ext uri="{BB962C8B-B14F-4D97-AF65-F5344CB8AC3E}">
        <p14:creationId xmlns:p14="http://schemas.microsoft.com/office/powerpoint/2010/main" val="2604879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ML</a:t>
            </a:r>
            <a:endParaRPr lang="en-IN" dirty="0"/>
          </a:p>
        </p:txBody>
      </p:sp>
      <p:sp>
        <p:nvSpPr>
          <p:cNvPr id="3" name="Content Placeholder 2"/>
          <p:cNvSpPr>
            <a:spLocks noGrp="1"/>
          </p:cNvSpPr>
          <p:nvPr>
            <p:ph idx="1"/>
          </p:nvPr>
        </p:nvSpPr>
        <p:spPr/>
        <p:txBody>
          <a:bodyPr/>
          <a:lstStyle/>
          <a:p>
            <a:r>
              <a:rPr lang="en-GB" dirty="0"/>
              <a:t>This is the kind of ML where reward is given when the task is completed else penalty is issued.</a:t>
            </a:r>
            <a:endParaRPr lang="en-IN" dirty="0"/>
          </a:p>
        </p:txBody>
      </p:sp>
      <p:sp>
        <p:nvSpPr>
          <p:cNvPr id="4" name="Text Placeholder 3"/>
          <p:cNvSpPr>
            <a:spLocks noGrp="1"/>
          </p:cNvSpPr>
          <p:nvPr>
            <p:ph type="body" sz="half" idx="2"/>
          </p:nvPr>
        </p:nvSpPr>
        <p:spPr/>
        <p:txBody>
          <a:bodyPr/>
          <a:lstStyle/>
          <a:p>
            <a:r>
              <a:rPr lang="en-GB" sz="2400" dirty="0"/>
              <a:t>Reinforcement Learning</a:t>
            </a:r>
            <a:endParaRPr lang="en-IN" sz="2400" dirty="0"/>
          </a:p>
        </p:txBody>
      </p:sp>
      <p:pic>
        <p:nvPicPr>
          <p:cNvPr id="5" name="Picture 4"/>
          <p:cNvPicPr>
            <a:picLocks noChangeAspect="1"/>
          </p:cNvPicPr>
          <p:nvPr/>
        </p:nvPicPr>
        <p:blipFill>
          <a:blip r:embed="rId2"/>
          <a:stretch>
            <a:fillRect/>
          </a:stretch>
        </p:blipFill>
        <p:spPr>
          <a:xfrm>
            <a:off x="6123008" y="3787341"/>
            <a:ext cx="3252486" cy="2312517"/>
          </a:xfrm>
          <a:prstGeom prst="rect">
            <a:avLst/>
          </a:prstGeom>
        </p:spPr>
      </p:pic>
    </p:spTree>
    <p:extLst>
      <p:ext uri="{BB962C8B-B14F-4D97-AF65-F5344CB8AC3E}">
        <p14:creationId xmlns:p14="http://schemas.microsoft.com/office/powerpoint/2010/main" val="1866528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supervised learning</a:t>
            </a:r>
            <a:endParaRPr lang="en-IN" dirty="0"/>
          </a:p>
        </p:txBody>
      </p:sp>
      <p:sp>
        <p:nvSpPr>
          <p:cNvPr id="3" name="Content Placeholder 2"/>
          <p:cNvSpPr>
            <a:spLocks noGrp="1"/>
          </p:cNvSpPr>
          <p:nvPr>
            <p:ph idx="1"/>
          </p:nvPr>
        </p:nvSpPr>
        <p:spPr/>
        <p:txBody>
          <a:bodyPr/>
          <a:lstStyle/>
          <a:p>
            <a:r>
              <a:rPr lang="en-GB" dirty="0"/>
              <a:t>Classification – Is the type through which the algorithm can classify between two options like yes or no , true or false etc. Different types of classification algorithms are Logistic Regression , Decision Tree , Random Forest , SVM, KNN etc..</a:t>
            </a:r>
          </a:p>
          <a:p>
            <a:endParaRPr lang="en-GB" dirty="0"/>
          </a:p>
          <a:p>
            <a:endParaRPr lang="en-GB" dirty="0"/>
          </a:p>
          <a:p>
            <a:endParaRPr lang="en-GB" dirty="0"/>
          </a:p>
          <a:p>
            <a:endParaRPr lang="en-GB" dirty="0"/>
          </a:p>
          <a:p>
            <a:r>
              <a:rPr lang="en-GB" dirty="0"/>
              <a:t>Regression – is the type of algorithm through which the model can predict the outcomes with the present input and test </a:t>
            </a:r>
            <a:r>
              <a:rPr lang="en-GB" dirty="0" err="1"/>
              <a:t>datas</a:t>
            </a:r>
            <a:r>
              <a:rPr lang="en-GB" dirty="0"/>
              <a:t>. Different types of regression are linear regression etc.</a:t>
            </a:r>
          </a:p>
          <a:p>
            <a:endParaRPr lang="en-IN" dirty="0"/>
          </a:p>
        </p:txBody>
      </p:sp>
      <p:pic>
        <p:nvPicPr>
          <p:cNvPr id="4" name="Picture 3"/>
          <p:cNvPicPr>
            <a:picLocks noChangeAspect="1"/>
          </p:cNvPicPr>
          <p:nvPr/>
        </p:nvPicPr>
        <p:blipFill>
          <a:blip r:embed="rId2"/>
          <a:stretch>
            <a:fillRect/>
          </a:stretch>
        </p:blipFill>
        <p:spPr>
          <a:xfrm>
            <a:off x="4170210" y="2652903"/>
            <a:ext cx="2962275" cy="1543050"/>
          </a:xfrm>
          <a:prstGeom prst="rect">
            <a:avLst/>
          </a:prstGeom>
        </p:spPr>
      </p:pic>
      <p:pic>
        <p:nvPicPr>
          <p:cNvPr id="5" name="Picture 4"/>
          <p:cNvPicPr>
            <a:picLocks noChangeAspect="1"/>
          </p:cNvPicPr>
          <p:nvPr/>
        </p:nvPicPr>
        <p:blipFill>
          <a:blip r:embed="rId3"/>
          <a:stretch>
            <a:fillRect/>
          </a:stretch>
        </p:blipFill>
        <p:spPr>
          <a:xfrm>
            <a:off x="7433427" y="2571940"/>
            <a:ext cx="2686050" cy="1704975"/>
          </a:xfrm>
          <a:prstGeom prst="rect">
            <a:avLst/>
          </a:prstGeom>
        </p:spPr>
      </p:pic>
    </p:spTree>
    <p:extLst>
      <p:ext uri="{BB962C8B-B14F-4D97-AF65-F5344CB8AC3E}">
        <p14:creationId xmlns:p14="http://schemas.microsoft.com/office/powerpoint/2010/main" val="1642674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Linear regression</a:t>
            </a:r>
            <a:endParaRPr lang="en-IN" dirty="0"/>
          </a:p>
        </p:txBody>
      </p:sp>
      <p:sp>
        <p:nvSpPr>
          <p:cNvPr id="3" name="Content Placeholder 2"/>
          <p:cNvSpPr>
            <a:spLocks noGrp="1"/>
          </p:cNvSpPr>
          <p:nvPr>
            <p:ph idx="1"/>
          </p:nvPr>
        </p:nvSpPr>
        <p:spPr/>
        <p:txBody>
          <a:bodyPr/>
          <a:lstStyle/>
          <a:p>
            <a:r>
              <a:rPr lang="en-GB" dirty="0"/>
              <a:t>Is the algorithm used to predict the output when an input is given. Before that the sample in input and output should be fed into the system as features and labels. </a:t>
            </a:r>
          </a:p>
          <a:p>
            <a:r>
              <a:rPr lang="en-GB" dirty="0"/>
              <a:t>Example 2 = 4, 3=6, 4=8 , 5=10 so that makes 9=18(that is y=2x)</a:t>
            </a:r>
          </a:p>
          <a:p>
            <a:r>
              <a:rPr lang="en-GB" dirty="0"/>
              <a:t>It’s working program is here </a:t>
            </a:r>
            <a:r>
              <a:rPr lang="en-GB"/>
              <a:t>click – </a:t>
            </a:r>
            <a:r>
              <a:rPr lang="en-GB">
                <a:hlinkClick r:id="rId2"/>
              </a:rPr>
              <a:t>https://colab.research.google.com/drive/1ljvt2Gp5mP_hEm70E_OqoefTYciFeCHg</a:t>
            </a:r>
            <a:endParaRPr lang="en-GB" dirty="0"/>
          </a:p>
          <a:p>
            <a:endParaRPr lang="en-IN" dirty="0"/>
          </a:p>
        </p:txBody>
      </p:sp>
      <p:pic>
        <p:nvPicPr>
          <p:cNvPr id="4" name="Picture 3"/>
          <p:cNvPicPr>
            <a:picLocks noChangeAspect="1"/>
          </p:cNvPicPr>
          <p:nvPr/>
        </p:nvPicPr>
        <p:blipFill>
          <a:blip r:embed="rId3"/>
          <a:stretch>
            <a:fillRect/>
          </a:stretch>
        </p:blipFill>
        <p:spPr>
          <a:xfrm>
            <a:off x="6845235" y="4172446"/>
            <a:ext cx="2952750" cy="1552574"/>
          </a:xfrm>
          <a:prstGeom prst="rect">
            <a:avLst/>
          </a:prstGeom>
        </p:spPr>
      </p:pic>
    </p:spTree>
    <p:extLst>
      <p:ext uri="{BB962C8B-B14F-4D97-AF65-F5344CB8AC3E}">
        <p14:creationId xmlns:p14="http://schemas.microsoft.com/office/powerpoint/2010/main" val="149681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Logistic regression</a:t>
            </a:r>
            <a:endParaRPr lang="en-IN" dirty="0"/>
          </a:p>
        </p:txBody>
      </p:sp>
      <p:sp>
        <p:nvSpPr>
          <p:cNvPr id="3" name="Content Placeholder 2"/>
          <p:cNvSpPr>
            <a:spLocks noGrp="1"/>
          </p:cNvSpPr>
          <p:nvPr>
            <p:ph idx="1"/>
          </p:nvPr>
        </p:nvSpPr>
        <p:spPr>
          <a:xfrm>
            <a:off x="3547800" y="864108"/>
            <a:ext cx="7315200" cy="5120640"/>
          </a:xfrm>
        </p:spPr>
        <p:txBody>
          <a:bodyPr/>
          <a:lstStyle/>
          <a:p>
            <a:r>
              <a:rPr lang="en-GB" dirty="0"/>
              <a:t>Is the algorithm used to classify the given input to a specific output that is like yes or no, true or false etc.</a:t>
            </a:r>
          </a:p>
          <a:p>
            <a:r>
              <a:rPr lang="en-GB" dirty="0"/>
              <a:t>Example 40 marks is passing marks then when a input is given the algorithm classifies it to be pass or fail. </a:t>
            </a:r>
          </a:p>
          <a:p>
            <a:r>
              <a:rPr lang="en-GB" dirty="0"/>
              <a:t>It’s working program is here </a:t>
            </a:r>
            <a:r>
              <a:rPr lang="en-GB"/>
              <a:t>click –</a:t>
            </a:r>
            <a:r>
              <a:rPr lang="en-GB">
                <a:hlinkClick r:id="rId2"/>
              </a:rPr>
              <a:t>https://colab.research.google.com/drive/1ljvt2Gp5mP_hEm70E_OqoefTYciFeCHg</a:t>
            </a:r>
            <a:endParaRPr lang="en-GB" dirty="0"/>
          </a:p>
          <a:p>
            <a:endParaRPr lang="en-IN" dirty="0"/>
          </a:p>
        </p:txBody>
      </p:sp>
      <p:pic>
        <p:nvPicPr>
          <p:cNvPr id="4" name="Picture 3"/>
          <p:cNvPicPr>
            <a:picLocks noChangeAspect="1"/>
          </p:cNvPicPr>
          <p:nvPr/>
        </p:nvPicPr>
        <p:blipFill>
          <a:blip r:embed="rId3"/>
          <a:stretch>
            <a:fillRect/>
          </a:stretch>
        </p:blipFill>
        <p:spPr>
          <a:xfrm>
            <a:off x="6096000" y="4292768"/>
            <a:ext cx="3737439" cy="1850857"/>
          </a:xfrm>
          <a:prstGeom prst="rect">
            <a:avLst/>
          </a:prstGeom>
        </p:spPr>
      </p:pic>
    </p:spTree>
    <p:extLst>
      <p:ext uri="{BB962C8B-B14F-4D97-AF65-F5344CB8AC3E}">
        <p14:creationId xmlns:p14="http://schemas.microsoft.com/office/powerpoint/2010/main" val="97742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Decission</a:t>
            </a:r>
            <a:r>
              <a:rPr lang="en-GB" dirty="0"/>
              <a:t> tree</a:t>
            </a:r>
            <a:endParaRPr lang="en-IN" dirty="0"/>
          </a:p>
        </p:txBody>
      </p:sp>
      <p:sp>
        <p:nvSpPr>
          <p:cNvPr id="3" name="Content Placeholder 2"/>
          <p:cNvSpPr>
            <a:spLocks noGrp="1"/>
          </p:cNvSpPr>
          <p:nvPr>
            <p:ph idx="1"/>
          </p:nvPr>
        </p:nvSpPr>
        <p:spPr/>
        <p:txBody>
          <a:bodyPr/>
          <a:lstStyle/>
          <a:p>
            <a:r>
              <a:rPr lang="en-GB" dirty="0"/>
              <a:t>Is the algorithm in which the decision is made based on two options which will further decide the future input in the datasets. That is basically each node will have two options .</a:t>
            </a:r>
          </a:p>
          <a:p>
            <a:r>
              <a:rPr lang="en-GB" dirty="0"/>
              <a:t>It’s working programs is here click </a:t>
            </a:r>
            <a:r>
              <a:rPr lang="en-GB"/>
              <a:t>– </a:t>
            </a:r>
            <a:r>
              <a:rPr lang="en-GB">
                <a:hlinkClick r:id="rId2"/>
              </a:rPr>
              <a:t>https://colab.research.google.com/drive/1ljvt2Gp5mP_hEm70E_OqoefTYciFeCHg</a:t>
            </a:r>
            <a:endParaRPr lang="en-GB" dirty="0"/>
          </a:p>
          <a:p>
            <a:endParaRPr lang="en-GB" dirty="0"/>
          </a:p>
          <a:p>
            <a:endParaRPr lang="en-IN" dirty="0"/>
          </a:p>
        </p:txBody>
      </p:sp>
      <p:pic>
        <p:nvPicPr>
          <p:cNvPr id="4" name="Picture 3"/>
          <p:cNvPicPr>
            <a:picLocks noChangeAspect="1"/>
          </p:cNvPicPr>
          <p:nvPr/>
        </p:nvPicPr>
        <p:blipFill>
          <a:blip r:embed="rId3"/>
          <a:stretch>
            <a:fillRect/>
          </a:stretch>
        </p:blipFill>
        <p:spPr>
          <a:xfrm>
            <a:off x="7994844" y="3902772"/>
            <a:ext cx="3858491" cy="2477958"/>
          </a:xfrm>
          <a:prstGeom prst="rect">
            <a:avLst/>
          </a:prstGeom>
        </p:spPr>
      </p:pic>
    </p:spTree>
    <p:extLst>
      <p:ext uri="{BB962C8B-B14F-4D97-AF65-F5344CB8AC3E}">
        <p14:creationId xmlns:p14="http://schemas.microsoft.com/office/powerpoint/2010/main" val="181972378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147</TotalTime>
  <Words>656</Words>
  <Application>Microsoft Office PowerPoint</Application>
  <PresentationFormat>Widescreen</PresentationFormat>
  <Paragraphs>77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Frame</vt:lpstr>
      <vt:lpstr>Machine Learning</vt:lpstr>
      <vt:lpstr>Introduction </vt:lpstr>
      <vt:lpstr>Types of ML</vt:lpstr>
      <vt:lpstr>Types of ML</vt:lpstr>
      <vt:lpstr>Types of ML</vt:lpstr>
      <vt:lpstr>Types of supervised learning</vt:lpstr>
      <vt:lpstr>Linear regression</vt:lpstr>
      <vt:lpstr>Logistic regression</vt:lpstr>
      <vt:lpstr>Decission tree</vt:lpstr>
      <vt:lpstr>Random forest</vt:lpstr>
      <vt:lpstr>knn</vt:lpstr>
      <vt:lpstr>svm</vt:lpstr>
      <vt:lpstr>Data Warehouse</vt:lpstr>
      <vt:lpstr>Data warehouse process</vt:lpstr>
      <vt:lpstr>Data Mining </vt:lpstr>
      <vt:lpstr>Data mining process</vt:lpstr>
      <vt:lpstr>Application of Machine learning </vt:lpstr>
      <vt:lpstr>Healthcare </vt:lpstr>
      <vt:lpstr>Telecom </vt:lpstr>
      <vt:lpstr>Telecom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Microsoft account</dc:creator>
  <cp:lastModifiedBy>919880572764</cp:lastModifiedBy>
  <cp:revision>13</cp:revision>
  <dcterms:created xsi:type="dcterms:W3CDTF">2021-08-22T04:32:54Z</dcterms:created>
  <dcterms:modified xsi:type="dcterms:W3CDTF">2021-08-22T07:39:42Z</dcterms:modified>
</cp:coreProperties>
</file>