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4" r:id="rId4"/>
    <p:sldId id="258" r:id="rId5"/>
    <p:sldId id="259" r:id="rId6"/>
    <p:sldId id="260" r:id="rId7"/>
    <p:sldId id="261" r:id="rId8"/>
    <p:sldId id="262" r:id="rId9"/>
    <p:sldId id="263"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59D0ECB-17BB-4791-BD0D-9870D70B7725}" v="376" dt="2022-05-13T13:49:05.16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5/13/2022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5/13/2022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5/13/2022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5/13/2022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5/13/2022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5/13/2022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5/13/2022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5/13/2022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5/13/2022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5/13/2022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5/13/2022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5/13/2022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1">
            <a:extLst>
              <a:ext uri="{FF2B5EF4-FFF2-40B4-BE49-F238E27FC236}">
                <a16:creationId xmlns:a16="http://schemas.microsoft.com/office/drawing/2014/main" id="{21A75659-5A6F-4F77-9679-678A00B9D8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4" descr="Aerial view of a city skyline">
            <a:extLst>
              <a:ext uri="{FF2B5EF4-FFF2-40B4-BE49-F238E27FC236}">
                <a16:creationId xmlns:a16="http://schemas.microsoft.com/office/drawing/2014/main" id="{C0997165-71F4-5721-87DD-E8614309A19E}"/>
              </a:ext>
            </a:extLst>
          </p:cNvPr>
          <p:cNvPicPr>
            <a:picLocks noChangeAspect="1"/>
          </p:cNvPicPr>
          <p:nvPr/>
        </p:nvPicPr>
        <p:blipFill rotWithShape="1">
          <a:blip r:embed="rId2"/>
          <a:srcRect l="23298" t="9091"/>
          <a:stretch/>
        </p:blipFill>
        <p:spPr>
          <a:xfrm>
            <a:off x="20" y="10"/>
            <a:ext cx="8668492" cy="6857990"/>
          </a:xfrm>
          <a:prstGeom prst="rect">
            <a:avLst/>
          </a:prstGeom>
        </p:spPr>
      </p:pic>
      <p:sp>
        <p:nvSpPr>
          <p:cNvPr id="29" name="Rectangle 23">
            <a:extLst>
              <a:ext uri="{FF2B5EF4-FFF2-40B4-BE49-F238E27FC236}">
                <a16:creationId xmlns:a16="http://schemas.microsoft.com/office/drawing/2014/main" id="{E30A3A45-140E-431E-AED0-07EF836310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435399" y="0"/>
            <a:ext cx="9756601" cy="6858000"/>
          </a:xfrm>
          <a:prstGeom prst="rect">
            <a:avLst/>
          </a:prstGeom>
          <a:gradFill>
            <a:gsLst>
              <a:gs pos="53000">
                <a:schemeClr val="bg1"/>
              </a:gs>
              <a:gs pos="35000">
                <a:schemeClr val="bg1">
                  <a:alpha val="76000"/>
                </a:schemeClr>
              </a:gs>
              <a:gs pos="19000">
                <a:schemeClr val="bg1">
                  <a:alpha val="40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7978925" y="1161288"/>
            <a:ext cx="3855087" cy="1124712"/>
          </a:xfrm>
        </p:spPr>
        <p:txBody>
          <a:bodyPr vert="horz" lIns="91440" tIns="45720" rIns="91440" bIns="45720" rtlCol="0" anchor="b">
            <a:normAutofit/>
          </a:bodyPr>
          <a:lstStyle/>
          <a:p>
            <a:pPr algn="l"/>
            <a:r>
              <a:rPr lang="en-US" sz="2800" b="1" dirty="0">
                <a:solidFill>
                  <a:schemeClr val="accent4">
                    <a:lumMod val="40000"/>
                    <a:lumOff val="60000"/>
                  </a:schemeClr>
                </a:solidFill>
                <a:latin typeface="Courier New"/>
                <a:cs typeface="Courier New"/>
              </a:rPr>
              <a:t>Network Traffic Analysis</a:t>
            </a:r>
          </a:p>
        </p:txBody>
      </p:sp>
      <p:sp>
        <p:nvSpPr>
          <p:cNvPr id="26" name="Rectangle 25">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687333"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8" name="Rectangle 27">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53018" y="2443480"/>
            <a:ext cx="3218688"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Subtitle 2"/>
          <p:cNvSpPr>
            <a:spLocks noGrp="1"/>
          </p:cNvSpPr>
          <p:nvPr>
            <p:ph type="subTitle" idx="1"/>
          </p:nvPr>
        </p:nvSpPr>
        <p:spPr>
          <a:xfrm>
            <a:off x="8395868" y="2718054"/>
            <a:ext cx="3438906" cy="3207258"/>
          </a:xfrm>
        </p:spPr>
        <p:txBody>
          <a:bodyPr vert="horz" lIns="91440" tIns="45720" rIns="91440" bIns="45720" rtlCol="0" anchor="t">
            <a:normAutofit/>
          </a:bodyPr>
          <a:lstStyle/>
          <a:p>
            <a:pPr indent="-228600" algn="l">
              <a:buFont typeface="Arial" panose="020B0604020202020204" pitchFamily="34" charset="0"/>
              <a:buChar char="•"/>
            </a:pPr>
            <a:r>
              <a:rPr lang="en-US" sz="1800" b="1" dirty="0">
                <a:solidFill>
                  <a:schemeClr val="accent1">
                    <a:lumMod val="60000"/>
                    <a:lumOff val="40000"/>
                  </a:schemeClr>
                </a:solidFill>
                <a:latin typeface="Garamond"/>
              </a:rPr>
              <a:t>Presented By: </a:t>
            </a:r>
            <a:endParaRPr lang="en-US" sz="1800" b="1">
              <a:solidFill>
                <a:schemeClr val="accent1">
                  <a:lumMod val="60000"/>
                  <a:lumOff val="40000"/>
                </a:schemeClr>
              </a:solidFill>
              <a:cs typeface="Calibri"/>
            </a:endParaRPr>
          </a:p>
          <a:p>
            <a:pPr indent="-228600" algn="l">
              <a:buFont typeface="Arial" panose="020B0604020202020204" pitchFamily="34" charset="0"/>
              <a:buChar char="•"/>
            </a:pPr>
            <a:endParaRPr lang="en-US" sz="1800" b="1" dirty="0">
              <a:solidFill>
                <a:schemeClr val="accent1">
                  <a:lumMod val="60000"/>
                  <a:lumOff val="40000"/>
                </a:schemeClr>
              </a:solidFill>
              <a:latin typeface="Garamond"/>
            </a:endParaRPr>
          </a:p>
          <a:p>
            <a:pPr indent="-228600" algn="l">
              <a:buFont typeface="Arial" panose="020B0604020202020204" pitchFamily="34" charset="0"/>
              <a:buChar char="•"/>
            </a:pPr>
            <a:r>
              <a:rPr lang="en-US" sz="1800" b="1" dirty="0">
                <a:solidFill>
                  <a:schemeClr val="accent1">
                    <a:lumMod val="60000"/>
                    <a:lumOff val="40000"/>
                  </a:schemeClr>
                </a:solidFill>
                <a:latin typeface="Garamond"/>
              </a:rPr>
              <a:t>Abhay raj (ENG19CS0005)</a:t>
            </a:r>
            <a:endParaRPr lang="en-US" sz="1800" b="1">
              <a:solidFill>
                <a:schemeClr val="accent1">
                  <a:lumMod val="60000"/>
                  <a:lumOff val="40000"/>
                </a:schemeClr>
              </a:solidFill>
              <a:cs typeface="Calibri"/>
            </a:endParaRPr>
          </a:p>
          <a:p>
            <a:pPr indent="-228600" algn="l">
              <a:buFont typeface="Arial" panose="020B0604020202020204" pitchFamily="34" charset="0"/>
              <a:buChar char="•"/>
            </a:pPr>
            <a:r>
              <a:rPr lang="en-US" sz="1800" b="1" dirty="0">
                <a:solidFill>
                  <a:schemeClr val="accent1">
                    <a:lumMod val="60000"/>
                    <a:lumOff val="40000"/>
                  </a:schemeClr>
                </a:solidFill>
                <a:latin typeface="Garamond"/>
              </a:rPr>
              <a:t>Abhi Raj(ENG19CS0007)</a:t>
            </a:r>
            <a:endParaRPr lang="en-US" sz="1800" b="1">
              <a:solidFill>
                <a:schemeClr val="accent1">
                  <a:lumMod val="60000"/>
                  <a:lumOff val="40000"/>
                </a:schemeClr>
              </a:solidFill>
              <a:cs typeface="Calibri"/>
            </a:endParaRPr>
          </a:p>
          <a:p>
            <a:pPr indent="-228600" algn="l">
              <a:buFont typeface="Arial" panose="020B0604020202020204" pitchFamily="34" charset="0"/>
              <a:buChar char="•"/>
            </a:pPr>
            <a:r>
              <a:rPr lang="en-US" sz="1800" b="1" dirty="0">
                <a:solidFill>
                  <a:schemeClr val="accent1">
                    <a:lumMod val="60000"/>
                    <a:lumOff val="40000"/>
                  </a:schemeClr>
                </a:solidFill>
                <a:latin typeface="Garamond"/>
              </a:rPr>
              <a:t>Akshat Mishra(ENG19CS0021)</a:t>
            </a:r>
            <a:endParaRPr lang="en-US" sz="1800" b="1">
              <a:solidFill>
                <a:schemeClr val="accent1">
                  <a:lumMod val="60000"/>
                  <a:lumOff val="40000"/>
                </a:schemeClr>
              </a:solidFill>
              <a:cs typeface="Calibri"/>
            </a:endParaRPr>
          </a:p>
          <a:p>
            <a:pPr indent="-228600" algn="l">
              <a:buFont typeface="Arial" panose="020B0604020202020204" pitchFamily="34" charset="0"/>
              <a:buChar char="•"/>
            </a:pPr>
            <a:r>
              <a:rPr lang="en-US" sz="1800" b="1" dirty="0">
                <a:solidFill>
                  <a:schemeClr val="accent1">
                    <a:lumMod val="60000"/>
                    <a:lumOff val="40000"/>
                  </a:schemeClr>
                </a:solidFill>
                <a:latin typeface="Garamond"/>
              </a:rPr>
              <a:t>Arnav Gupta(ENG19CS0041)</a:t>
            </a:r>
            <a:endParaRPr lang="en-US" sz="1800" b="1">
              <a:solidFill>
                <a:schemeClr val="accent1">
                  <a:lumMod val="60000"/>
                  <a:lumOff val="40000"/>
                </a:schemeClr>
              </a:solidFill>
              <a:cs typeface="Calibri"/>
            </a:endParaRPr>
          </a:p>
          <a:p>
            <a:pPr indent="-228600" algn="l">
              <a:buFont typeface="Arial" panose="020B0604020202020204" pitchFamily="34" charset="0"/>
              <a:buChar char="•"/>
            </a:pPr>
            <a:r>
              <a:rPr lang="en-US" sz="1800" b="1" dirty="0">
                <a:solidFill>
                  <a:schemeClr val="accent1">
                    <a:lumMod val="60000"/>
                    <a:lumOff val="40000"/>
                  </a:schemeClr>
                </a:solidFill>
                <a:latin typeface="Garamond"/>
              </a:rPr>
              <a:t>Ayan Sarkar(ENG19CS0054)</a:t>
            </a:r>
            <a:endParaRPr lang="en-US" sz="1800" b="1">
              <a:solidFill>
                <a:schemeClr val="accent1">
                  <a:lumMod val="60000"/>
                  <a:lumOff val="40000"/>
                </a:schemeClr>
              </a:solidFill>
              <a:cs typeface="Calibri"/>
            </a:endParaRPr>
          </a:p>
          <a:p>
            <a:pPr indent="-228600" algn="l">
              <a:buFont typeface="Arial" panose="020B0604020202020204" pitchFamily="34" charset="0"/>
              <a:buChar char="•"/>
            </a:pPr>
            <a:endParaRPr lang="en-US" sz="1800" b="1" dirty="0">
              <a:solidFill>
                <a:schemeClr val="accent1">
                  <a:lumMod val="60000"/>
                  <a:lumOff val="40000"/>
                </a:schemeClr>
              </a:solidFill>
              <a:latin typeface="Garamond"/>
            </a:endParaRPr>
          </a:p>
        </p:txBody>
      </p:sp>
    </p:spTree>
    <p:extLst>
      <p:ext uri="{BB962C8B-B14F-4D97-AF65-F5344CB8AC3E}">
        <p14:creationId xmlns:p14="http://schemas.microsoft.com/office/powerpoint/2010/main" val="109857222"/>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41AE76E-DA6E-4A80-A90F-5FC805DAE0DD}"/>
              </a:ext>
            </a:extLst>
          </p:cNvPr>
          <p:cNvSpPr>
            <a:spLocks noGrp="1"/>
          </p:cNvSpPr>
          <p:nvPr>
            <p:ph type="title"/>
          </p:nvPr>
        </p:nvSpPr>
        <p:spPr>
          <a:xfrm>
            <a:off x="686834" y="1153572"/>
            <a:ext cx="3200400" cy="4461163"/>
          </a:xfrm>
        </p:spPr>
        <p:txBody>
          <a:bodyPr>
            <a:normAutofit/>
          </a:bodyPr>
          <a:lstStyle/>
          <a:p>
            <a:r>
              <a:rPr lang="en-US" dirty="0">
                <a:solidFill>
                  <a:srgbClr val="FFFFFF"/>
                </a:solidFill>
                <a:cs typeface="Calibri Light"/>
              </a:rPr>
              <a:t>Conclusion</a:t>
            </a:r>
            <a:endParaRPr lang="en-US" dirty="0">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68064718-D40E-5859-A2CD-B58D70245498}"/>
              </a:ext>
            </a:extLst>
          </p:cNvPr>
          <p:cNvSpPr>
            <a:spLocks noGrp="1"/>
          </p:cNvSpPr>
          <p:nvPr>
            <p:ph idx="1"/>
          </p:nvPr>
        </p:nvSpPr>
        <p:spPr>
          <a:xfrm>
            <a:off x="4447308" y="591344"/>
            <a:ext cx="6906491" cy="5585619"/>
          </a:xfrm>
        </p:spPr>
        <p:txBody>
          <a:bodyPr vert="horz" lIns="91440" tIns="45720" rIns="91440" bIns="45720" rtlCol="0" anchor="ctr">
            <a:normAutofit/>
          </a:bodyPr>
          <a:lstStyle/>
          <a:p>
            <a:r>
              <a:rPr lang="en-US" dirty="0">
                <a:ea typeface="+mn-lt"/>
                <a:cs typeface="+mn-lt"/>
              </a:rPr>
              <a:t>Network traffic analysis is an essential way to monitor network availability and activity to identify anomalies, maximize performance, and keep an eye out for attacks.</a:t>
            </a:r>
          </a:p>
          <a:p>
            <a:r>
              <a:rPr lang="en-US" dirty="0">
                <a:ea typeface="+mn-lt"/>
                <a:cs typeface="+mn-lt"/>
              </a:rPr>
              <a:t>With NTA added as a layer to your security information and event management (SIEM) solution, you’ll gain visibility into even more of your environment and your users.</a:t>
            </a:r>
            <a:endParaRPr lang="en-US" dirty="0">
              <a:cs typeface="Calibri"/>
            </a:endParaRPr>
          </a:p>
        </p:txBody>
      </p:sp>
    </p:spTree>
    <p:extLst>
      <p:ext uri="{BB962C8B-B14F-4D97-AF65-F5344CB8AC3E}">
        <p14:creationId xmlns:p14="http://schemas.microsoft.com/office/powerpoint/2010/main" val="3989010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107496C-EF11-4B16-9A02-0EB81CCD9CA1}"/>
              </a:ext>
            </a:extLst>
          </p:cNvPr>
          <p:cNvSpPr>
            <a:spLocks noGrp="1"/>
          </p:cNvSpPr>
          <p:nvPr>
            <p:ph type="title"/>
          </p:nvPr>
        </p:nvSpPr>
        <p:spPr>
          <a:xfrm>
            <a:off x="686834" y="1153572"/>
            <a:ext cx="3200400" cy="4461163"/>
          </a:xfrm>
        </p:spPr>
        <p:txBody>
          <a:bodyPr>
            <a:normAutofit/>
          </a:bodyPr>
          <a:lstStyle/>
          <a:p>
            <a:r>
              <a:rPr lang="en-US" b="1" dirty="0">
                <a:solidFill>
                  <a:srgbClr val="FFFFFF"/>
                </a:solidFill>
              </a:rPr>
              <a:t>Network Traffic Analysis </a:t>
            </a:r>
            <a:endParaRPr lang="en-US" dirty="0">
              <a:solidFill>
                <a:srgbClr val="FFFFFF"/>
              </a:solidFill>
            </a:endParaRPr>
          </a:p>
          <a:p>
            <a:endParaRPr lang="en-US">
              <a:solidFill>
                <a:srgbClr val="FFFFFF"/>
              </a:solidFill>
              <a:cs typeface="Calibri Light"/>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24949445-C8F4-256D-7F80-95D0C31E3BAC}"/>
              </a:ext>
            </a:extLst>
          </p:cNvPr>
          <p:cNvSpPr>
            <a:spLocks noGrp="1"/>
          </p:cNvSpPr>
          <p:nvPr>
            <p:ph idx="1"/>
          </p:nvPr>
        </p:nvSpPr>
        <p:spPr>
          <a:xfrm>
            <a:off x="4447308" y="591344"/>
            <a:ext cx="6906491" cy="5585619"/>
          </a:xfrm>
        </p:spPr>
        <p:txBody>
          <a:bodyPr vert="horz" lIns="91440" tIns="45720" rIns="91440" bIns="45720" rtlCol="0" anchor="ctr">
            <a:normAutofit/>
          </a:bodyPr>
          <a:lstStyle/>
          <a:p>
            <a:r>
              <a:rPr lang="en-US" sz="2000">
                <a:ea typeface="+mn-lt"/>
                <a:cs typeface="+mn-lt"/>
              </a:rPr>
              <a:t>Network traffic analysis (NTA) is a method of monitoring network availability and activity to identify anomalies, including security and operational issues. Common use cases for NTA include:</a:t>
            </a:r>
            <a:endParaRPr lang="en-US" sz="2000">
              <a:cs typeface="Calibri" panose="020F0502020204030204"/>
            </a:endParaRPr>
          </a:p>
          <a:p>
            <a:pPr>
              <a:buFont typeface="Wingdings" panose="020B0604020202020204" pitchFamily="34" charset="0"/>
              <a:buChar char="Ø"/>
            </a:pPr>
            <a:r>
              <a:rPr lang="en-US" sz="2000">
                <a:ea typeface="+mn-lt"/>
                <a:cs typeface="+mn-lt"/>
              </a:rPr>
              <a:t>Collecting a real-time and historical record of what’s happening on your network</a:t>
            </a:r>
            <a:endParaRPr lang="en-US" sz="2000">
              <a:cs typeface="Calibri" panose="020F0502020204030204"/>
            </a:endParaRPr>
          </a:p>
          <a:p>
            <a:pPr>
              <a:buFont typeface="Wingdings" panose="020B0604020202020204" pitchFamily="34" charset="0"/>
              <a:buChar char="Ø"/>
            </a:pPr>
            <a:r>
              <a:rPr lang="en-US" sz="2000">
                <a:ea typeface="+mn-lt"/>
                <a:cs typeface="+mn-lt"/>
              </a:rPr>
              <a:t>Detecting malware such as ransomware activity.</a:t>
            </a:r>
          </a:p>
          <a:p>
            <a:pPr>
              <a:buFont typeface="Wingdings" panose="020B0604020202020204" pitchFamily="34" charset="0"/>
              <a:buChar char="Ø"/>
            </a:pPr>
            <a:r>
              <a:rPr lang="en-US" sz="2000">
                <a:ea typeface="+mn-lt"/>
                <a:cs typeface="+mn-lt"/>
              </a:rPr>
              <a:t>Detecting the use of vulnerable protocols and ciphers.</a:t>
            </a:r>
          </a:p>
          <a:p>
            <a:pPr>
              <a:buFont typeface="Wingdings" panose="020B0604020202020204" pitchFamily="34" charset="0"/>
              <a:buChar char="Ø"/>
            </a:pPr>
            <a:r>
              <a:rPr lang="en-US" sz="2000">
                <a:ea typeface="+mn-lt"/>
                <a:cs typeface="+mn-lt"/>
              </a:rPr>
              <a:t>Troubleshooting a slow network.</a:t>
            </a:r>
          </a:p>
          <a:p>
            <a:pPr>
              <a:buFont typeface="Wingdings" panose="020B0604020202020204" pitchFamily="34" charset="0"/>
              <a:buChar char="Ø"/>
            </a:pPr>
            <a:r>
              <a:rPr lang="en-US" sz="2000">
                <a:ea typeface="+mn-lt"/>
                <a:cs typeface="+mn-lt"/>
              </a:rPr>
              <a:t>Improving internal visibility and eliminating blind spots.</a:t>
            </a:r>
            <a:endParaRPr lang="en-US" sz="2000">
              <a:cs typeface="Calibri"/>
            </a:endParaRPr>
          </a:p>
          <a:p>
            <a:r>
              <a:rPr lang="en-US" sz="2000">
                <a:ea typeface="+mn-lt"/>
                <a:cs typeface="+mn-lt"/>
              </a:rPr>
              <a:t>However, knowing how to monitor network traffic is not enough. It’s important to also consider the data sources for your network monitoring tool; two of the most common are flow data (acquired from devices like routers) and packet data (from SPAN, mirror ports, and network TAPs).</a:t>
            </a:r>
            <a:endParaRPr lang="en-US" sz="2000">
              <a:cs typeface="Calibri"/>
            </a:endParaRPr>
          </a:p>
          <a:p>
            <a:endParaRPr lang="en-US" sz="2000">
              <a:cs typeface="Calibri"/>
            </a:endParaRPr>
          </a:p>
        </p:txBody>
      </p:sp>
    </p:spTree>
    <p:extLst>
      <p:ext uri="{BB962C8B-B14F-4D97-AF65-F5344CB8AC3E}">
        <p14:creationId xmlns:p14="http://schemas.microsoft.com/office/powerpoint/2010/main" val="41922623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Diagram&#10;&#10;Description automatically generated">
            <a:extLst>
              <a:ext uri="{FF2B5EF4-FFF2-40B4-BE49-F238E27FC236}">
                <a16:creationId xmlns:a16="http://schemas.microsoft.com/office/drawing/2014/main" id="{C55A772C-2DF5-A63C-ECC2-20D14AB452CA}"/>
              </a:ext>
            </a:extLst>
          </p:cNvPr>
          <p:cNvPicPr>
            <a:picLocks noGrp="1" noChangeAspect="1"/>
          </p:cNvPicPr>
          <p:nvPr>
            <p:ph idx="1"/>
          </p:nvPr>
        </p:nvPicPr>
        <p:blipFill>
          <a:blip r:embed="rId2"/>
          <a:stretch>
            <a:fillRect/>
          </a:stretch>
        </p:blipFill>
        <p:spPr>
          <a:xfrm>
            <a:off x="2130350" y="-299"/>
            <a:ext cx="8995223" cy="6752356"/>
          </a:xfrm>
        </p:spPr>
      </p:pic>
    </p:spTree>
    <p:extLst>
      <p:ext uri="{BB962C8B-B14F-4D97-AF65-F5344CB8AC3E}">
        <p14:creationId xmlns:p14="http://schemas.microsoft.com/office/powerpoint/2010/main" val="39187138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8E3AC0B-BA37-B13A-DAE8-D5EC0B3DB843}"/>
              </a:ext>
            </a:extLst>
          </p:cNvPr>
          <p:cNvSpPr>
            <a:spLocks noGrp="1"/>
          </p:cNvSpPr>
          <p:nvPr>
            <p:ph type="title"/>
          </p:nvPr>
        </p:nvSpPr>
        <p:spPr>
          <a:xfrm>
            <a:off x="686834" y="1153572"/>
            <a:ext cx="3200400" cy="4461163"/>
          </a:xfrm>
        </p:spPr>
        <p:txBody>
          <a:bodyPr>
            <a:normAutofit/>
          </a:bodyPr>
          <a:lstStyle/>
          <a:p>
            <a:r>
              <a:rPr lang="en-US" b="1">
                <a:solidFill>
                  <a:srgbClr val="FFFFFF"/>
                </a:solidFill>
              </a:rPr>
              <a:t>What is the purpose of analyzing and monitoring network traffic?</a:t>
            </a:r>
            <a:endParaRPr lang="en-US">
              <a:solidFill>
                <a:srgbClr val="FFFFFF"/>
              </a:solidFill>
            </a:endParaRPr>
          </a:p>
          <a:p>
            <a:endParaRPr lang="en-US">
              <a:solidFill>
                <a:srgbClr val="FFFFFF"/>
              </a:solidFill>
              <a:cs typeface="Calibri Light"/>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6728A68F-F8EB-B031-08B9-7FDCA3040E82}"/>
              </a:ext>
            </a:extLst>
          </p:cNvPr>
          <p:cNvSpPr>
            <a:spLocks noGrp="1"/>
          </p:cNvSpPr>
          <p:nvPr>
            <p:ph idx="1"/>
          </p:nvPr>
        </p:nvSpPr>
        <p:spPr>
          <a:xfrm>
            <a:off x="4447308" y="591344"/>
            <a:ext cx="6906491" cy="5585619"/>
          </a:xfrm>
        </p:spPr>
        <p:txBody>
          <a:bodyPr vert="horz" lIns="91440" tIns="45720" rIns="91440" bIns="45720" rtlCol="0" anchor="ctr">
            <a:normAutofit/>
          </a:bodyPr>
          <a:lstStyle/>
          <a:p>
            <a:r>
              <a:rPr lang="en-US" dirty="0">
                <a:ea typeface="+mn-lt"/>
                <a:cs typeface="+mn-lt"/>
              </a:rPr>
              <a:t>Many operational and security issues can be investigated by implementing network traffic analysis at both the network edge and the network core.</a:t>
            </a:r>
          </a:p>
          <a:p>
            <a:r>
              <a:rPr lang="en-US" dirty="0">
                <a:ea typeface="+mn-lt"/>
                <a:cs typeface="+mn-lt"/>
              </a:rPr>
              <a:t>With the traffic analysis tool, you can spot things like large downloads, streaming or suspicious inbound or outbound traffic.</a:t>
            </a:r>
          </a:p>
          <a:p>
            <a:r>
              <a:rPr lang="en-US" dirty="0">
                <a:ea typeface="+mn-lt"/>
                <a:cs typeface="+mn-lt"/>
              </a:rPr>
              <a:t>Firewall logs are also problematic when a network is under attack. </a:t>
            </a:r>
          </a:p>
          <a:p>
            <a:r>
              <a:rPr lang="en-US" dirty="0">
                <a:ea typeface="+mn-lt"/>
                <a:cs typeface="+mn-lt"/>
              </a:rPr>
              <a:t>With the rise in mobile devices, IoT devices, smart TV’s, etc., you need something with more intelligence than just the logs from firewalls.</a:t>
            </a:r>
            <a:endParaRPr lang="en-US" dirty="0">
              <a:cs typeface="Calibri"/>
            </a:endParaRPr>
          </a:p>
        </p:txBody>
      </p:sp>
    </p:spTree>
    <p:extLst>
      <p:ext uri="{BB962C8B-B14F-4D97-AF65-F5344CB8AC3E}">
        <p14:creationId xmlns:p14="http://schemas.microsoft.com/office/powerpoint/2010/main" val="41949104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8534912-2AB2-2396-704D-78DCDBB987B2}"/>
              </a:ext>
            </a:extLst>
          </p:cNvPr>
          <p:cNvSpPr>
            <a:spLocks noGrp="1"/>
          </p:cNvSpPr>
          <p:nvPr>
            <p:ph type="title"/>
          </p:nvPr>
        </p:nvSpPr>
        <p:spPr>
          <a:xfrm>
            <a:off x="686834" y="1153572"/>
            <a:ext cx="3200400" cy="4461163"/>
          </a:xfrm>
        </p:spPr>
        <p:txBody>
          <a:bodyPr>
            <a:normAutofit/>
          </a:bodyPr>
          <a:lstStyle/>
          <a:p>
            <a:r>
              <a:rPr lang="en-US" b="1">
                <a:solidFill>
                  <a:srgbClr val="FFFFFF"/>
                </a:solidFill>
              </a:rPr>
              <a:t>The importance of network traffic analysis</a:t>
            </a:r>
            <a:endParaRPr lang="en-US">
              <a:solidFill>
                <a:srgbClr val="FFFFFF"/>
              </a:solidFill>
            </a:endParaRPr>
          </a:p>
          <a:p>
            <a:endParaRPr lang="en-US">
              <a:solidFill>
                <a:srgbClr val="FFFFFF"/>
              </a:solidFill>
              <a:cs typeface="Calibri Light"/>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D027FB30-1CD4-CC78-4293-286AEDDA56A7}"/>
              </a:ext>
            </a:extLst>
          </p:cNvPr>
          <p:cNvSpPr>
            <a:spLocks noGrp="1"/>
          </p:cNvSpPr>
          <p:nvPr>
            <p:ph idx="1"/>
          </p:nvPr>
        </p:nvSpPr>
        <p:spPr>
          <a:xfrm>
            <a:off x="4447308" y="591344"/>
            <a:ext cx="6906491" cy="5585619"/>
          </a:xfrm>
        </p:spPr>
        <p:txBody>
          <a:bodyPr vert="horz" lIns="91440" tIns="45720" rIns="91440" bIns="45720" rtlCol="0" anchor="ctr">
            <a:normAutofit/>
          </a:bodyPr>
          <a:lstStyle/>
          <a:p>
            <a:r>
              <a:rPr lang="en-US" sz="2200">
                <a:ea typeface="+mn-lt"/>
                <a:cs typeface="+mn-lt"/>
              </a:rPr>
              <a:t>Keeping a close eye on your network perimeter is always good practice.</a:t>
            </a:r>
          </a:p>
          <a:p>
            <a:r>
              <a:rPr lang="en-US" sz="2200">
                <a:ea typeface="+mn-lt"/>
                <a:cs typeface="+mn-lt"/>
              </a:rPr>
              <a:t>A network monitoring solution should be able to detect activity indicative of ransomware attacks via insecure protocols.</a:t>
            </a:r>
          </a:p>
          <a:p>
            <a:r>
              <a:rPr lang="en-US" sz="2200">
                <a:ea typeface="+mn-lt"/>
                <a:cs typeface="+mn-lt"/>
              </a:rPr>
              <a:t>Monitoring traffic inside your firewalls allows you to validate rules, gain valuable insight, and can also be used as a source of network traffic-based alerts.</a:t>
            </a:r>
          </a:p>
          <a:p>
            <a:r>
              <a:rPr lang="en-US" sz="2200">
                <a:ea typeface="+mn-lt"/>
                <a:cs typeface="+mn-lt"/>
              </a:rPr>
              <a:t> Be sure to check your network data for any devices running unencrypted management protocols, such as:</a:t>
            </a:r>
            <a:endParaRPr lang="en-US" sz="2200">
              <a:cs typeface="Calibri"/>
            </a:endParaRPr>
          </a:p>
          <a:p>
            <a:pPr>
              <a:buFont typeface="Wingdings" panose="020B0604020202020204" pitchFamily="34" charset="0"/>
              <a:buChar char="Ø"/>
            </a:pPr>
            <a:r>
              <a:rPr lang="en-US" sz="2200">
                <a:ea typeface="+mn-lt"/>
                <a:cs typeface="+mn-lt"/>
              </a:rPr>
              <a:t>Telnet.</a:t>
            </a:r>
          </a:p>
          <a:p>
            <a:pPr>
              <a:buFont typeface="Wingdings" panose="020B0604020202020204" pitchFamily="34" charset="0"/>
              <a:buChar char="Ø"/>
            </a:pPr>
            <a:r>
              <a:rPr lang="en-US" sz="2200">
                <a:ea typeface="+mn-lt"/>
                <a:cs typeface="+mn-lt"/>
              </a:rPr>
              <a:t>Hypertext Transport Protocol (HTTP, port 80).</a:t>
            </a:r>
          </a:p>
          <a:p>
            <a:pPr>
              <a:buFont typeface="Wingdings" panose="020B0604020202020204" pitchFamily="34" charset="0"/>
              <a:buChar char="Ø"/>
            </a:pPr>
            <a:r>
              <a:rPr lang="en-US" sz="2200">
                <a:ea typeface="+mn-lt"/>
                <a:cs typeface="+mn-lt"/>
              </a:rPr>
              <a:t>Simple Network Management Protocol (SNMP, ports 161/162).</a:t>
            </a:r>
          </a:p>
          <a:p>
            <a:pPr>
              <a:buFont typeface="Wingdings" panose="020B0604020202020204" pitchFamily="34" charset="0"/>
              <a:buChar char="Ø"/>
            </a:pPr>
            <a:r>
              <a:rPr lang="en-US" sz="2200">
                <a:ea typeface="+mn-lt"/>
                <a:cs typeface="+mn-lt"/>
              </a:rPr>
              <a:t>Cisco Smart Install</a:t>
            </a:r>
            <a:endParaRPr lang="en-US" sz="2200">
              <a:cs typeface="Calibri"/>
            </a:endParaRPr>
          </a:p>
          <a:p>
            <a:endParaRPr lang="en-US" sz="2200">
              <a:cs typeface="Calibri"/>
            </a:endParaRPr>
          </a:p>
        </p:txBody>
      </p:sp>
    </p:spTree>
    <p:extLst>
      <p:ext uri="{BB962C8B-B14F-4D97-AF65-F5344CB8AC3E}">
        <p14:creationId xmlns:p14="http://schemas.microsoft.com/office/powerpoint/2010/main" val="16026539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3373698-684E-3785-58A4-6E46936CC498}"/>
              </a:ext>
            </a:extLst>
          </p:cNvPr>
          <p:cNvSpPr>
            <a:spLocks noGrp="1"/>
          </p:cNvSpPr>
          <p:nvPr>
            <p:ph type="title"/>
          </p:nvPr>
        </p:nvSpPr>
        <p:spPr>
          <a:xfrm>
            <a:off x="686834" y="1153572"/>
            <a:ext cx="3200400" cy="4461163"/>
          </a:xfrm>
        </p:spPr>
        <p:txBody>
          <a:bodyPr>
            <a:normAutofit/>
          </a:bodyPr>
          <a:lstStyle/>
          <a:p>
            <a:r>
              <a:rPr lang="en-US" b="1">
                <a:solidFill>
                  <a:srgbClr val="FFFFFF"/>
                </a:solidFill>
              </a:rPr>
              <a:t>What to look for in a network traffic analysis and monitoring solution</a:t>
            </a:r>
            <a:endParaRPr lang="en-US">
              <a:solidFill>
                <a:srgbClr val="FFFFFF"/>
              </a:solidFill>
            </a:endParaRPr>
          </a:p>
          <a:p>
            <a:endParaRPr lang="en-US">
              <a:solidFill>
                <a:srgbClr val="FFFFFF"/>
              </a:solidFill>
              <a:cs typeface="Calibri Light"/>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7DFF119D-B2F5-9A3A-CEB0-AA7B67472427}"/>
              </a:ext>
            </a:extLst>
          </p:cNvPr>
          <p:cNvSpPr>
            <a:spLocks noGrp="1"/>
          </p:cNvSpPr>
          <p:nvPr>
            <p:ph idx="1"/>
          </p:nvPr>
        </p:nvSpPr>
        <p:spPr>
          <a:xfrm>
            <a:off x="4447308" y="591344"/>
            <a:ext cx="6906491" cy="5585619"/>
          </a:xfrm>
        </p:spPr>
        <p:txBody>
          <a:bodyPr vert="horz" lIns="91440" tIns="45720" rIns="91440" bIns="45720" rtlCol="0" anchor="ctr">
            <a:normAutofit/>
          </a:bodyPr>
          <a:lstStyle/>
          <a:p>
            <a:r>
              <a:rPr lang="en-US" sz="2400">
                <a:ea typeface="+mn-lt"/>
                <a:cs typeface="+mn-lt"/>
              </a:rPr>
              <a:t>All the network analysis tools are different. We can categorize them into two types, first is </a:t>
            </a:r>
            <a:r>
              <a:rPr lang="en-US" sz="2400" b="1">
                <a:ea typeface="+mn-lt"/>
                <a:cs typeface="+mn-lt"/>
              </a:rPr>
              <a:t>Flow-based tools</a:t>
            </a:r>
            <a:r>
              <a:rPr lang="en-US" sz="2400">
                <a:ea typeface="+mn-lt"/>
                <a:cs typeface="+mn-lt"/>
              </a:rPr>
              <a:t>, and the second is </a:t>
            </a:r>
            <a:r>
              <a:rPr lang="en-US" sz="2400" b="1">
                <a:ea typeface="+mn-lt"/>
                <a:cs typeface="+mn-lt"/>
              </a:rPr>
              <a:t>Deep Packet inspection tools</a:t>
            </a:r>
            <a:r>
              <a:rPr lang="en-US" sz="2400">
                <a:ea typeface="+mn-lt"/>
                <a:cs typeface="+mn-lt"/>
              </a:rPr>
              <a:t>. </a:t>
            </a:r>
          </a:p>
          <a:p>
            <a:r>
              <a:rPr lang="en-US" sz="2400">
                <a:ea typeface="+mn-lt"/>
                <a:cs typeface="+mn-lt"/>
              </a:rPr>
              <a:t>These tools provide the features of software agents, storing historical data, and intrusion detection systems.</a:t>
            </a:r>
          </a:p>
          <a:p>
            <a:r>
              <a:rPr lang="en-US" sz="2400">
                <a:ea typeface="+mn-lt"/>
                <a:cs typeface="+mn-lt"/>
              </a:rPr>
              <a:t>Historical data helps to analyze past events. Some tools maintain the data for a limited period. You should check this limitation.</a:t>
            </a:r>
          </a:p>
          <a:p>
            <a:r>
              <a:rPr lang="en-US" sz="2400">
                <a:ea typeface="+mn-lt"/>
                <a:cs typeface="+mn-lt"/>
              </a:rPr>
              <a:t>All the network analysis tools don’t collect the flow data and packet data coming from different sources. You can choose the tool according to your network traffic, deciding the critical pieces, and compare the tool’s capabilities against these factors.</a:t>
            </a:r>
            <a:endParaRPr lang="en-US" sz="2400">
              <a:cs typeface="Calibri"/>
            </a:endParaRPr>
          </a:p>
        </p:txBody>
      </p:sp>
    </p:spTree>
    <p:extLst>
      <p:ext uri="{BB962C8B-B14F-4D97-AF65-F5344CB8AC3E}">
        <p14:creationId xmlns:p14="http://schemas.microsoft.com/office/powerpoint/2010/main" val="36045251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D0FAC6F-CA87-511E-5BFB-448B591019C2}"/>
              </a:ext>
            </a:extLst>
          </p:cNvPr>
          <p:cNvSpPr>
            <a:spLocks noGrp="1"/>
          </p:cNvSpPr>
          <p:nvPr>
            <p:ph type="title"/>
          </p:nvPr>
        </p:nvSpPr>
        <p:spPr>
          <a:xfrm>
            <a:off x="686834" y="1153572"/>
            <a:ext cx="3200400" cy="4461163"/>
          </a:xfrm>
        </p:spPr>
        <p:txBody>
          <a:bodyPr>
            <a:normAutofit/>
          </a:bodyPr>
          <a:lstStyle/>
          <a:p>
            <a:r>
              <a:rPr lang="en-US" sz="3700">
                <a:solidFill>
                  <a:srgbClr val="FFFFFF"/>
                </a:solidFill>
                <a:cs typeface="Calibri Light"/>
              </a:rPr>
              <a:t> Network Traffic  Analysis Tools</a:t>
            </a:r>
            <a:endParaRPr lang="en-US" sz="3700">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3267536F-02BB-1313-0090-51D1CB5FDBB9}"/>
              </a:ext>
            </a:extLst>
          </p:cNvPr>
          <p:cNvSpPr>
            <a:spLocks noGrp="1"/>
          </p:cNvSpPr>
          <p:nvPr>
            <p:ph idx="1"/>
          </p:nvPr>
        </p:nvSpPr>
        <p:spPr>
          <a:xfrm>
            <a:off x="4447308" y="591344"/>
            <a:ext cx="6906491" cy="5585619"/>
          </a:xfrm>
        </p:spPr>
        <p:txBody>
          <a:bodyPr vert="horz" lIns="91440" tIns="45720" rIns="91440" bIns="45720" rtlCol="0" anchor="ctr">
            <a:normAutofit/>
          </a:bodyPr>
          <a:lstStyle/>
          <a:p>
            <a:r>
              <a:rPr lang="en-US" sz="2400" b="1" dirty="0"/>
              <a:t>1) </a:t>
            </a:r>
            <a:r>
              <a:rPr lang="en-US" sz="2400" b="1" dirty="0" err="1"/>
              <a:t>Auvik</a:t>
            </a:r>
            <a:r>
              <a:rPr lang="en-US" sz="2400" b="1" dirty="0"/>
              <a:t> :</a:t>
            </a:r>
            <a:endParaRPr lang="en-US" sz="2400">
              <a:cs typeface="Calibri" panose="020F0502020204030204"/>
            </a:endParaRPr>
          </a:p>
          <a:p>
            <a:r>
              <a:rPr lang="en-US" sz="2400" err="1">
                <a:ea typeface="+mn-lt"/>
                <a:cs typeface="+mn-lt"/>
              </a:rPr>
              <a:t>Auvik</a:t>
            </a:r>
            <a:r>
              <a:rPr lang="en-US" sz="2400">
                <a:ea typeface="+mn-lt"/>
                <a:cs typeface="+mn-lt"/>
              </a:rPr>
              <a:t> is cloud-based network management and monitoring solution with the capabilities of intelligently analyzing the network traffic.</a:t>
            </a:r>
            <a:endParaRPr lang="en-US" sz="2400" b="1">
              <a:cs typeface="Calibri"/>
            </a:endParaRPr>
          </a:p>
          <a:p>
            <a:r>
              <a:rPr lang="en-US" sz="2400" err="1">
                <a:ea typeface="+mn-lt"/>
                <a:cs typeface="+mn-lt"/>
              </a:rPr>
              <a:t>Auvik</a:t>
            </a:r>
            <a:r>
              <a:rPr lang="en-US" sz="2400">
                <a:ea typeface="+mn-lt"/>
                <a:cs typeface="+mn-lt"/>
              </a:rPr>
              <a:t> </a:t>
            </a:r>
            <a:r>
              <a:rPr lang="en-US" sz="2400" err="1">
                <a:ea typeface="+mn-lt"/>
                <a:cs typeface="+mn-lt"/>
              </a:rPr>
              <a:t>TrafficInsights</a:t>
            </a:r>
            <a:r>
              <a:rPr lang="en-US" sz="2400">
                <a:ea typeface="+mn-lt"/>
                <a:cs typeface="+mn-lt"/>
              </a:rPr>
              <a:t> provides insights on who is on the network, what are they doing, and where their traffic is going.</a:t>
            </a:r>
            <a:endParaRPr lang="en-US" sz="2400">
              <a:cs typeface="Calibri"/>
            </a:endParaRPr>
          </a:p>
          <a:p>
            <a:r>
              <a:rPr lang="en-US" sz="2400" b="1"/>
              <a:t>2) SolarWinds Network Traffic Analysis Tool:</a:t>
            </a:r>
            <a:endParaRPr lang="en-US" sz="2400" dirty="0"/>
          </a:p>
          <a:p>
            <a:r>
              <a:rPr lang="en-US" sz="2400">
                <a:ea typeface="+mn-lt"/>
                <a:cs typeface="+mn-lt"/>
              </a:rPr>
              <a:t>SolarWinds provides the Network Traffic Analysis Solution, NetFlow Traffic Analyzer. It can perform in-depth network traffic analysis with accuracy. </a:t>
            </a:r>
            <a:endParaRPr lang="en-US" sz="2400" b="1">
              <a:ea typeface="+mn-lt"/>
              <a:cs typeface="+mn-lt"/>
            </a:endParaRPr>
          </a:p>
          <a:p>
            <a:r>
              <a:rPr lang="en-US" sz="2400">
                <a:ea typeface="+mn-lt"/>
                <a:cs typeface="+mn-lt"/>
              </a:rPr>
              <a:t>Its customizable reports and alerts will help you with streamlining network traffic analysis.</a:t>
            </a:r>
            <a:endParaRPr lang="en-US" sz="2400" b="1">
              <a:cs typeface="Calibri"/>
            </a:endParaRPr>
          </a:p>
          <a:p>
            <a:endParaRPr lang="en-US" sz="2400" dirty="0">
              <a:cs typeface="Calibri"/>
            </a:endParaRPr>
          </a:p>
          <a:p>
            <a:endParaRPr lang="en-US" sz="2400" dirty="0">
              <a:cs typeface="Calibri"/>
            </a:endParaRPr>
          </a:p>
          <a:p>
            <a:endParaRPr lang="en-US" sz="2400">
              <a:cs typeface="Calibri"/>
            </a:endParaRPr>
          </a:p>
        </p:txBody>
      </p:sp>
    </p:spTree>
    <p:extLst>
      <p:ext uri="{BB962C8B-B14F-4D97-AF65-F5344CB8AC3E}">
        <p14:creationId xmlns:p14="http://schemas.microsoft.com/office/powerpoint/2010/main" val="37639953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Graphical user interface&#10;&#10;Description automatically generated">
            <a:extLst>
              <a:ext uri="{FF2B5EF4-FFF2-40B4-BE49-F238E27FC236}">
                <a16:creationId xmlns:a16="http://schemas.microsoft.com/office/drawing/2014/main" id="{92019873-7878-4191-0CBB-9F22850A2F3F}"/>
              </a:ext>
            </a:extLst>
          </p:cNvPr>
          <p:cNvPicPr>
            <a:picLocks noGrp="1" noChangeAspect="1"/>
          </p:cNvPicPr>
          <p:nvPr>
            <p:ph idx="1"/>
          </p:nvPr>
        </p:nvPicPr>
        <p:blipFill>
          <a:blip r:embed="rId2"/>
          <a:stretch>
            <a:fillRect/>
          </a:stretch>
        </p:blipFill>
        <p:spPr>
          <a:xfrm>
            <a:off x="1029778" y="300741"/>
            <a:ext cx="9111650" cy="6250915"/>
          </a:xfrm>
        </p:spPr>
      </p:pic>
    </p:spTree>
    <p:extLst>
      <p:ext uri="{BB962C8B-B14F-4D97-AF65-F5344CB8AC3E}">
        <p14:creationId xmlns:p14="http://schemas.microsoft.com/office/powerpoint/2010/main" val="9626322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Arc 20">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E8BB1832-A2C0-BB09-4960-53DAEC85378D}"/>
              </a:ext>
            </a:extLst>
          </p:cNvPr>
          <p:cNvSpPr>
            <a:spLocks noGrp="1"/>
          </p:cNvSpPr>
          <p:nvPr>
            <p:ph idx="1"/>
          </p:nvPr>
        </p:nvSpPr>
        <p:spPr>
          <a:xfrm>
            <a:off x="838200" y="1825625"/>
            <a:ext cx="10515600" cy="4351338"/>
          </a:xfrm>
        </p:spPr>
        <p:txBody>
          <a:bodyPr vert="horz" lIns="91440" tIns="45720" rIns="91440" bIns="45720" rtlCol="0">
            <a:normAutofit/>
          </a:bodyPr>
          <a:lstStyle/>
          <a:p>
            <a:r>
              <a:rPr lang="en-US" sz="1500" b="1"/>
              <a:t>3) Perimeter 81:</a:t>
            </a:r>
            <a:endParaRPr lang="en-US" sz="1500">
              <a:cs typeface="Calibri" panose="020F0502020204030204"/>
            </a:endParaRPr>
          </a:p>
          <a:p>
            <a:r>
              <a:rPr lang="en-US" sz="1500">
                <a:ea typeface="+mn-lt"/>
                <a:cs typeface="+mn-lt"/>
              </a:rPr>
              <a:t>Perimeter 81 is a cloud-based network management/monitoring solution with amazing analytical capabilities. </a:t>
            </a:r>
            <a:endParaRPr lang="en-US" sz="1500" b="1">
              <a:ea typeface="+mn-lt"/>
              <a:cs typeface="+mn-lt"/>
            </a:endParaRPr>
          </a:p>
          <a:p>
            <a:r>
              <a:rPr lang="en-US" sz="1500">
                <a:ea typeface="+mn-lt"/>
                <a:cs typeface="+mn-lt"/>
              </a:rPr>
              <a:t>The software arms its users with a comprehensive monitoring dashboard, which provides greater visibility into their networks.</a:t>
            </a:r>
            <a:endParaRPr lang="en-US" sz="1500" b="1">
              <a:cs typeface="Calibri"/>
            </a:endParaRPr>
          </a:p>
          <a:p>
            <a:r>
              <a:rPr lang="en-US" sz="1500">
                <a:ea typeface="+mn-lt"/>
                <a:cs typeface="+mn-lt"/>
              </a:rPr>
              <a:t>As the information on this dashboard is updated every 2-3 minutes, you basically get real-time data into your network usage.</a:t>
            </a:r>
          </a:p>
          <a:p>
            <a:r>
              <a:rPr lang="en-US" sz="1500" b="1"/>
              <a:t>4) Paessler Network Analysis Tool:</a:t>
            </a:r>
            <a:endParaRPr lang="en-US" sz="1500">
              <a:ea typeface="+mn-lt"/>
              <a:cs typeface="+mn-lt"/>
            </a:endParaRPr>
          </a:p>
          <a:p>
            <a:r>
              <a:rPr lang="en-US" sz="1500">
                <a:ea typeface="+mn-lt"/>
                <a:cs typeface="+mn-lt"/>
              </a:rPr>
              <a:t>PRTG Network Analyzer is a powerful and user-friendly solution. It can analyze all elements of your network. It will accelerate troubleshooting and avoid bottlenecks.</a:t>
            </a:r>
          </a:p>
          <a:p>
            <a:r>
              <a:rPr lang="en-US" sz="1500" b="1"/>
              <a:t>5) Wireshark:</a:t>
            </a:r>
            <a:endParaRPr lang="en-US" sz="1500">
              <a:cs typeface="Calibri"/>
            </a:endParaRPr>
          </a:p>
          <a:p>
            <a:r>
              <a:rPr lang="en-US" sz="1500">
                <a:ea typeface="+mn-lt"/>
                <a:cs typeface="+mn-lt"/>
              </a:rPr>
              <a:t>Wireshark is a network protocol analyzer that will give you detailed information about what is happening on your network.</a:t>
            </a:r>
            <a:endParaRPr lang="en-US" sz="1500" b="1">
              <a:ea typeface="+mn-lt"/>
              <a:cs typeface="+mn-lt"/>
            </a:endParaRPr>
          </a:p>
          <a:p>
            <a:r>
              <a:rPr lang="en-US" sz="1500">
                <a:ea typeface="+mn-lt"/>
                <a:cs typeface="+mn-lt"/>
              </a:rPr>
              <a:t>It can capture live and perform offline analysis. It supports Windows, Mac, Linux, Solaris, FreeBSD, NetBSD, etc.</a:t>
            </a:r>
          </a:p>
          <a:p>
            <a:endParaRPr lang="en-US" sz="1500">
              <a:cs typeface="Calibri"/>
            </a:endParaRPr>
          </a:p>
          <a:p>
            <a:endParaRPr lang="en-US" sz="1500">
              <a:cs typeface="Calibri"/>
            </a:endParaRPr>
          </a:p>
          <a:p>
            <a:endParaRPr lang="en-US" sz="1500">
              <a:cs typeface="Calibri"/>
            </a:endParaRPr>
          </a:p>
        </p:txBody>
      </p:sp>
    </p:spTree>
    <p:extLst>
      <p:ext uri="{BB962C8B-B14F-4D97-AF65-F5344CB8AC3E}">
        <p14:creationId xmlns:p14="http://schemas.microsoft.com/office/powerpoint/2010/main" val="162649774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Network Traffic Analysis</vt:lpstr>
      <vt:lpstr>Network Traffic Analysis  </vt:lpstr>
      <vt:lpstr>PowerPoint Presentation</vt:lpstr>
      <vt:lpstr>What is the purpose of analyzing and monitoring network traffic? </vt:lpstr>
      <vt:lpstr>The importance of network traffic analysis </vt:lpstr>
      <vt:lpstr>What to look for in a network traffic analysis and monitoring solution </vt:lpstr>
      <vt:lpstr> Network Traffic  Analysis Tools</vt:lpstr>
      <vt:lpstr>PowerPoint Presentation</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178</cp:revision>
  <dcterms:created xsi:type="dcterms:W3CDTF">2022-05-13T12:54:36Z</dcterms:created>
  <dcterms:modified xsi:type="dcterms:W3CDTF">2022-05-13T13:50:20Z</dcterms:modified>
</cp:coreProperties>
</file>