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60" r:id="rId3"/>
    <p:sldId id="306" r:id="rId4"/>
    <p:sldId id="258" r:id="rId5"/>
    <p:sldId id="307" r:id="rId6"/>
    <p:sldId id="309" r:id="rId7"/>
    <p:sldId id="310" r:id="rId8"/>
    <p:sldId id="261" r:id="rId9"/>
    <p:sldId id="308" r:id="rId10"/>
    <p:sldId id="268" r:id="rId11"/>
    <p:sldId id="312" r:id="rId12"/>
    <p:sldId id="316" r:id="rId13"/>
    <p:sldId id="317" r:id="rId14"/>
    <p:sldId id="315" r:id="rId15"/>
    <p:sldId id="319" r:id="rId16"/>
    <p:sldId id="314" r:id="rId17"/>
    <p:sldId id="276" r:id="rId18"/>
    <p:sldId id="318" r:id="rId19"/>
  </p:sldIdLst>
  <p:sldSz cx="9144000" cy="5143500" type="screen16x9"/>
  <p:notesSz cx="6858000" cy="9144000"/>
  <p:embeddedFontLst>
    <p:embeddedFont>
      <p:font typeface="Sair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73573-BE2C-4ECE-8297-B1EDFF188A2E}">
  <a:tblStyle styleId="{93E73573-BE2C-4ECE-8297-B1EDFF188A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2604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02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69c8454d0_1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69c8454d0_1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133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c4d73266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c4d73266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070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c4d73266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c4d73266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305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c4d73266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c4d73266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46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c4d73266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c4d73266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740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c4d73266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c4d73266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622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c4d73266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c4d73266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447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8d3500f5c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8d3500f5c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281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8d3500f5c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8d3500f5c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51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d3e582e52_1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d3e582e52_1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37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c4d7326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c4d7326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09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c4d73266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c4d73266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32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c4d73266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c4d73266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96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d3e582e52_1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d3e582e52_1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286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c4d73266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c4d73266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54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c4d73266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c4d73266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57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c4d73266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c4d73266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84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42200" y="1738813"/>
            <a:ext cx="7659600" cy="11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4250" y="2842200"/>
            <a:ext cx="76755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>
                <a:solidFill>
                  <a:srgbClr val="2ED3D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34687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962200" y="1602350"/>
            <a:ext cx="24141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2ED3D6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rgbClr val="2ED3D6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2"/>
          </p:nvPr>
        </p:nvSpPr>
        <p:spPr>
          <a:xfrm>
            <a:off x="962200" y="1911413"/>
            <a:ext cx="24141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3"/>
          </p:nvPr>
        </p:nvSpPr>
        <p:spPr>
          <a:xfrm>
            <a:off x="962200" y="2839148"/>
            <a:ext cx="24141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2ED3D6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rgbClr val="2ED3D6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4"/>
          </p:nvPr>
        </p:nvSpPr>
        <p:spPr>
          <a:xfrm>
            <a:off x="959500" y="3146532"/>
            <a:ext cx="24168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5"/>
          </p:nvPr>
        </p:nvSpPr>
        <p:spPr>
          <a:xfrm>
            <a:off x="5770400" y="1601488"/>
            <a:ext cx="24141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2ED3D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rgbClr val="2ED3D6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6"/>
          </p:nvPr>
        </p:nvSpPr>
        <p:spPr>
          <a:xfrm>
            <a:off x="5770400" y="1910638"/>
            <a:ext cx="24141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7"/>
          </p:nvPr>
        </p:nvSpPr>
        <p:spPr>
          <a:xfrm>
            <a:off x="5770400" y="2837639"/>
            <a:ext cx="24141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2ED3D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rgbClr val="2ED3D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rgbClr val="2ED3D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8"/>
          </p:nvPr>
        </p:nvSpPr>
        <p:spPr>
          <a:xfrm>
            <a:off x="5770400" y="3145206"/>
            <a:ext cx="24141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324" y="113646"/>
            <a:ext cx="1168416" cy="11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649" y="769423"/>
            <a:ext cx="713925" cy="7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726363" y="349276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1"/>
          </p:nvPr>
        </p:nvSpPr>
        <p:spPr>
          <a:xfrm>
            <a:off x="726238" y="993075"/>
            <a:ext cx="7691400" cy="3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ONE_COLUMN_TEX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ONE_COLUMN_TEXT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ONE_COLUMN_TEXT_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326917" y="1291260"/>
            <a:ext cx="3123300" cy="16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9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438517" y="2079175"/>
            <a:ext cx="884100" cy="88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326917" y="2944929"/>
            <a:ext cx="31233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2ED3D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1169175" y="1822283"/>
            <a:ext cx="6805800" cy="11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1169025" y="2846917"/>
            <a:ext cx="68058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rgbClr val="2ED3D6"/>
                </a:solidFill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41" name="Google Shape;4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13450" y="200249"/>
            <a:ext cx="1191902" cy="11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0413" y="3777275"/>
            <a:ext cx="722975" cy="7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0650" y="242150"/>
            <a:ext cx="571103" cy="5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ubTitle" idx="1"/>
          </p:nvPr>
        </p:nvSpPr>
        <p:spPr>
          <a:xfrm>
            <a:off x="4884550" y="1256650"/>
            <a:ext cx="2841900" cy="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2ED3D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2ED3D6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2"/>
          </p:nvPr>
        </p:nvSpPr>
        <p:spPr>
          <a:xfrm>
            <a:off x="4884549" y="1575501"/>
            <a:ext cx="28419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3"/>
          </p:nvPr>
        </p:nvSpPr>
        <p:spPr>
          <a:xfrm>
            <a:off x="4884550" y="2320814"/>
            <a:ext cx="2841900" cy="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2ED3D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2ED3D6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4"/>
          </p:nvPr>
        </p:nvSpPr>
        <p:spPr>
          <a:xfrm>
            <a:off x="4884549" y="2639643"/>
            <a:ext cx="28419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5"/>
          </p:nvPr>
        </p:nvSpPr>
        <p:spPr>
          <a:xfrm>
            <a:off x="4884550" y="3385101"/>
            <a:ext cx="2841900" cy="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2ED3D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2ED3D6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6"/>
          </p:nvPr>
        </p:nvSpPr>
        <p:spPr>
          <a:xfrm>
            <a:off x="4884549" y="3703802"/>
            <a:ext cx="28419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hasCustomPrompt="1"/>
          </p:nvPr>
        </p:nvSpPr>
        <p:spPr>
          <a:xfrm>
            <a:off x="4172567" y="1560845"/>
            <a:ext cx="6402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7" hasCustomPrompt="1"/>
          </p:nvPr>
        </p:nvSpPr>
        <p:spPr>
          <a:xfrm>
            <a:off x="4203883" y="2619750"/>
            <a:ext cx="640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8" hasCustomPrompt="1"/>
          </p:nvPr>
        </p:nvSpPr>
        <p:spPr>
          <a:xfrm>
            <a:off x="4202692" y="3679823"/>
            <a:ext cx="640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9"/>
          </p:nvPr>
        </p:nvSpPr>
        <p:spPr>
          <a:xfrm>
            <a:off x="726225" y="349276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1702125" y="2603630"/>
            <a:ext cx="15942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2ED3D6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2ED3D6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2"/>
          </p:nvPr>
        </p:nvSpPr>
        <p:spPr>
          <a:xfrm>
            <a:off x="1702125" y="2976706"/>
            <a:ext cx="15942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3"/>
          </p:nvPr>
        </p:nvSpPr>
        <p:spPr>
          <a:xfrm>
            <a:off x="3774900" y="2603630"/>
            <a:ext cx="15942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2ED3D6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2ED3D6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4"/>
          </p:nvPr>
        </p:nvSpPr>
        <p:spPr>
          <a:xfrm>
            <a:off x="3774900" y="2976706"/>
            <a:ext cx="15942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5"/>
          </p:nvPr>
        </p:nvSpPr>
        <p:spPr>
          <a:xfrm>
            <a:off x="5847675" y="2603630"/>
            <a:ext cx="15942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2ED3D6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2ED3D6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6"/>
          </p:nvPr>
        </p:nvSpPr>
        <p:spPr>
          <a:xfrm>
            <a:off x="5847675" y="2976706"/>
            <a:ext cx="15942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26225" y="349276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25" y="3777899"/>
            <a:ext cx="941963" cy="9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175" y="471924"/>
            <a:ext cx="57488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929325" y="3278318"/>
            <a:ext cx="15942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2ED3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2"/>
          </p:nvPr>
        </p:nvSpPr>
        <p:spPr>
          <a:xfrm>
            <a:off x="929325" y="3602338"/>
            <a:ext cx="1594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3"/>
          </p:nvPr>
        </p:nvSpPr>
        <p:spPr>
          <a:xfrm>
            <a:off x="929325" y="1269793"/>
            <a:ext cx="15942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2ED3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4"/>
          </p:nvPr>
        </p:nvSpPr>
        <p:spPr>
          <a:xfrm>
            <a:off x="929325" y="1593812"/>
            <a:ext cx="1594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5"/>
          </p:nvPr>
        </p:nvSpPr>
        <p:spPr>
          <a:xfrm>
            <a:off x="6620475" y="2422293"/>
            <a:ext cx="15942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2ED3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ED3D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6"/>
          </p:nvPr>
        </p:nvSpPr>
        <p:spPr>
          <a:xfrm>
            <a:off x="6620500" y="2746313"/>
            <a:ext cx="1594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726225" y="349276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 hasCustomPrompt="1"/>
          </p:nvPr>
        </p:nvSpPr>
        <p:spPr>
          <a:xfrm>
            <a:off x="2830050" y="1331534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1"/>
          </p:nvPr>
        </p:nvSpPr>
        <p:spPr>
          <a:xfrm>
            <a:off x="2830050" y="1870075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 idx="2" hasCustomPrompt="1"/>
          </p:nvPr>
        </p:nvSpPr>
        <p:spPr>
          <a:xfrm>
            <a:off x="2830050" y="2431862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3"/>
          </p:nvPr>
        </p:nvSpPr>
        <p:spPr>
          <a:xfrm>
            <a:off x="2830050" y="2968998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 idx="4" hasCustomPrompt="1"/>
          </p:nvPr>
        </p:nvSpPr>
        <p:spPr>
          <a:xfrm>
            <a:off x="2830050" y="352769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D3D6"/>
              </a:buClr>
              <a:buSzPts val="3600"/>
              <a:buNone/>
              <a:defRPr sz="3600">
                <a:solidFill>
                  <a:srgbClr val="2ED3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5"/>
          </p:nvPr>
        </p:nvSpPr>
        <p:spPr>
          <a:xfrm>
            <a:off x="2830050" y="4066237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ED3D6"/>
                </a:solidFill>
              </a:defRPr>
            </a:lvl9pPr>
          </a:lstStyle>
          <a:p>
            <a:endParaRPr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6100" y="453899"/>
            <a:ext cx="941963" cy="9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225" y="2708146"/>
            <a:ext cx="569159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>
            <a:spLocks noGrp="1"/>
          </p:cNvSpPr>
          <p:nvPr>
            <p:ph type="title" idx="6"/>
          </p:nvPr>
        </p:nvSpPr>
        <p:spPr>
          <a:xfrm>
            <a:off x="726225" y="349276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349276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ira"/>
              <a:buNone/>
              <a:defRPr sz="28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ira"/>
              <a:buNone/>
              <a:defRPr sz="28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ira"/>
              <a:buNone/>
              <a:defRPr sz="28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ira"/>
              <a:buNone/>
              <a:defRPr sz="28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ira"/>
              <a:buNone/>
              <a:defRPr sz="28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ira"/>
              <a:buNone/>
              <a:defRPr sz="28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ira"/>
              <a:buNone/>
              <a:defRPr sz="28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ira"/>
              <a:buNone/>
              <a:defRPr sz="28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ira"/>
              <a:buNone/>
              <a:defRPr sz="28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aira"/>
              <a:buChar char="●"/>
              <a:defRPr sz="16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aira"/>
              <a:buChar char="○"/>
              <a:defRPr sz="16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aira"/>
              <a:buChar char="■"/>
              <a:defRPr sz="16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aira"/>
              <a:buChar char="●"/>
              <a:defRPr sz="16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aira"/>
              <a:buChar char="○"/>
              <a:defRPr sz="16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aira"/>
              <a:buChar char="■"/>
              <a:defRPr sz="16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aira"/>
              <a:buChar char="●"/>
              <a:defRPr sz="16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aira"/>
              <a:buChar char="○"/>
              <a:defRPr sz="16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Saira"/>
              <a:buChar char="■"/>
              <a:defRPr sz="16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0" r:id="rId6"/>
    <p:sldLayoutId id="2147483661" r:id="rId7"/>
    <p:sldLayoutId id="2147483662" r:id="rId8"/>
    <p:sldLayoutId id="2147483665" r:id="rId9"/>
    <p:sldLayoutId id="2147483667" r:id="rId10"/>
    <p:sldLayoutId id="2147483669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ctrTitle"/>
          </p:nvPr>
        </p:nvSpPr>
        <p:spPr>
          <a:xfrm>
            <a:off x="742200" y="1738813"/>
            <a:ext cx="7659600" cy="11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COVID-19 DETECTION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3" name="Google Shape;153;p33"/>
          <p:cNvSpPr txBox="1">
            <a:spLocks noGrp="1"/>
          </p:cNvSpPr>
          <p:nvPr>
            <p:ph type="subTitle" idx="1"/>
          </p:nvPr>
        </p:nvSpPr>
        <p:spPr>
          <a:xfrm>
            <a:off x="734250" y="2842200"/>
            <a:ext cx="76755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USING NEURAL NETWORKS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54" name="Google Shape;154;p33"/>
          <p:cNvGrpSpPr/>
          <p:nvPr/>
        </p:nvGrpSpPr>
        <p:grpSpPr>
          <a:xfrm>
            <a:off x="734216" y="1387227"/>
            <a:ext cx="7675568" cy="2369046"/>
            <a:chOff x="726220" y="1365541"/>
            <a:chExt cx="7675568" cy="2369046"/>
          </a:xfrm>
        </p:grpSpPr>
        <p:sp>
          <p:nvSpPr>
            <p:cNvPr id="155" name="Google Shape;155;p33"/>
            <p:cNvSpPr/>
            <p:nvPr/>
          </p:nvSpPr>
          <p:spPr>
            <a:xfrm>
              <a:off x="726220" y="1365541"/>
              <a:ext cx="738026" cy="742075"/>
            </a:xfrm>
            <a:custGeom>
              <a:avLst/>
              <a:gdLst/>
              <a:ahLst/>
              <a:cxnLst/>
              <a:rect l="l" t="t" r="r" b="b"/>
              <a:pathLst>
                <a:path w="41346" h="41347" extrusionOk="0">
                  <a:moveTo>
                    <a:pt x="1" y="1"/>
                  </a:moveTo>
                  <a:lnTo>
                    <a:pt x="1" y="41346"/>
                  </a:lnTo>
                  <a:lnTo>
                    <a:pt x="3429" y="41346"/>
                  </a:lnTo>
                  <a:lnTo>
                    <a:pt x="3429" y="3530"/>
                  </a:lnTo>
                  <a:lnTo>
                    <a:pt x="41346" y="3530"/>
                  </a:lnTo>
                  <a:lnTo>
                    <a:pt x="41346" y="1"/>
                  </a:lnTo>
                  <a:close/>
                </a:path>
              </a:pathLst>
            </a:custGeom>
            <a:solidFill>
              <a:srgbClr val="A7E8F3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726220" y="2992530"/>
              <a:ext cx="738026" cy="742057"/>
            </a:xfrm>
            <a:custGeom>
              <a:avLst/>
              <a:gdLst/>
              <a:ahLst/>
              <a:cxnLst/>
              <a:rect l="l" t="t" r="r" b="b"/>
              <a:pathLst>
                <a:path w="41346" h="41346" extrusionOk="0">
                  <a:moveTo>
                    <a:pt x="1" y="1"/>
                  </a:moveTo>
                  <a:lnTo>
                    <a:pt x="1" y="41346"/>
                  </a:lnTo>
                  <a:lnTo>
                    <a:pt x="41346" y="41346"/>
                  </a:lnTo>
                  <a:lnTo>
                    <a:pt x="41346" y="37816"/>
                  </a:lnTo>
                  <a:lnTo>
                    <a:pt x="3429" y="37816"/>
                  </a:lnTo>
                  <a:lnTo>
                    <a:pt x="3429" y="1"/>
                  </a:lnTo>
                  <a:close/>
                </a:path>
              </a:pathLst>
            </a:custGeom>
            <a:solidFill>
              <a:srgbClr val="A7E8F3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3"/>
            <p:cNvSpPr/>
            <p:nvPr/>
          </p:nvSpPr>
          <p:spPr>
            <a:xfrm>
              <a:off x="7663762" y="2992530"/>
              <a:ext cx="738026" cy="742057"/>
            </a:xfrm>
            <a:custGeom>
              <a:avLst/>
              <a:gdLst/>
              <a:ahLst/>
              <a:cxnLst/>
              <a:rect l="l" t="t" r="r" b="b"/>
              <a:pathLst>
                <a:path w="41346" h="41346" extrusionOk="0">
                  <a:moveTo>
                    <a:pt x="37917" y="1"/>
                  </a:moveTo>
                  <a:lnTo>
                    <a:pt x="37917" y="37816"/>
                  </a:lnTo>
                  <a:lnTo>
                    <a:pt x="0" y="37816"/>
                  </a:lnTo>
                  <a:lnTo>
                    <a:pt x="0" y="41346"/>
                  </a:lnTo>
                  <a:lnTo>
                    <a:pt x="41345" y="41346"/>
                  </a:lnTo>
                  <a:lnTo>
                    <a:pt x="41345" y="1"/>
                  </a:lnTo>
                  <a:close/>
                </a:path>
              </a:pathLst>
            </a:custGeom>
            <a:solidFill>
              <a:srgbClr val="A7E8F3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7663762" y="1365541"/>
              <a:ext cx="738026" cy="742075"/>
            </a:xfrm>
            <a:custGeom>
              <a:avLst/>
              <a:gdLst/>
              <a:ahLst/>
              <a:cxnLst/>
              <a:rect l="l" t="t" r="r" b="b"/>
              <a:pathLst>
                <a:path w="41346" h="41347" extrusionOk="0">
                  <a:moveTo>
                    <a:pt x="0" y="1"/>
                  </a:moveTo>
                  <a:lnTo>
                    <a:pt x="0" y="3530"/>
                  </a:lnTo>
                  <a:lnTo>
                    <a:pt x="37917" y="3530"/>
                  </a:lnTo>
                  <a:lnTo>
                    <a:pt x="37917" y="41346"/>
                  </a:lnTo>
                  <a:lnTo>
                    <a:pt x="41345" y="41346"/>
                  </a:lnTo>
                  <a:lnTo>
                    <a:pt x="41345" y="1"/>
                  </a:lnTo>
                  <a:close/>
                </a:path>
              </a:pathLst>
            </a:custGeom>
            <a:solidFill>
              <a:srgbClr val="A7E8F3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5"/>
          <p:cNvGrpSpPr/>
          <p:nvPr/>
        </p:nvGrpSpPr>
        <p:grpSpPr>
          <a:xfrm>
            <a:off x="1397284" y="1076438"/>
            <a:ext cx="6585735" cy="3519089"/>
            <a:chOff x="2348241" y="1201515"/>
            <a:chExt cx="4447518" cy="3519089"/>
          </a:xfrm>
        </p:grpSpPr>
        <p:sp>
          <p:nvSpPr>
            <p:cNvPr id="383" name="Google Shape;383;p45"/>
            <p:cNvSpPr/>
            <p:nvPr/>
          </p:nvSpPr>
          <p:spPr>
            <a:xfrm>
              <a:off x="2348241" y="1201515"/>
              <a:ext cx="738026" cy="742075"/>
            </a:xfrm>
            <a:custGeom>
              <a:avLst/>
              <a:gdLst/>
              <a:ahLst/>
              <a:cxnLst/>
              <a:rect l="l" t="t" r="r" b="b"/>
              <a:pathLst>
                <a:path w="41346" h="41347" extrusionOk="0">
                  <a:moveTo>
                    <a:pt x="1" y="1"/>
                  </a:moveTo>
                  <a:lnTo>
                    <a:pt x="1" y="41346"/>
                  </a:lnTo>
                  <a:lnTo>
                    <a:pt x="3429" y="41346"/>
                  </a:lnTo>
                  <a:lnTo>
                    <a:pt x="3429" y="3530"/>
                  </a:lnTo>
                  <a:lnTo>
                    <a:pt x="41346" y="3530"/>
                  </a:lnTo>
                  <a:lnTo>
                    <a:pt x="41346" y="1"/>
                  </a:lnTo>
                  <a:close/>
                </a:path>
              </a:pathLst>
            </a:custGeom>
            <a:solidFill>
              <a:srgbClr val="A7E8F3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5"/>
            <p:cNvSpPr/>
            <p:nvPr/>
          </p:nvSpPr>
          <p:spPr>
            <a:xfrm>
              <a:off x="2348241" y="3978547"/>
              <a:ext cx="738026" cy="742057"/>
            </a:xfrm>
            <a:custGeom>
              <a:avLst/>
              <a:gdLst/>
              <a:ahLst/>
              <a:cxnLst/>
              <a:rect l="l" t="t" r="r" b="b"/>
              <a:pathLst>
                <a:path w="41346" h="41346" extrusionOk="0">
                  <a:moveTo>
                    <a:pt x="1" y="1"/>
                  </a:moveTo>
                  <a:lnTo>
                    <a:pt x="1" y="41346"/>
                  </a:lnTo>
                  <a:lnTo>
                    <a:pt x="41346" y="41346"/>
                  </a:lnTo>
                  <a:lnTo>
                    <a:pt x="41346" y="37816"/>
                  </a:lnTo>
                  <a:lnTo>
                    <a:pt x="3429" y="37816"/>
                  </a:lnTo>
                  <a:lnTo>
                    <a:pt x="3429" y="1"/>
                  </a:lnTo>
                  <a:close/>
                </a:path>
              </a:pathLst>
            </a:custGeom>
            <a:solidFill>
              <a:srgbClr val="A7E8F3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5"/>
            <p:cNvSpPr/>
            <p:nvPr/>
          </p:nvSpPr>
          <p:spPr>
            <a:xfrm>
              <a:off x="6057733" y="3978547"/>
              <a:ext cx="738026" cy="742057"/>
            </a:xfrm>
            <a:custGeom>
              <a:avLst/>
              <a:gdLst/>
              <a:ahLst/>
              <a:cxnLst/>
              <a:rect l="l" t="t" r="r" b="b"/>
              <a:pathLst>
                <a:path w="41346" h="41346" extrusionOk="0">
                  <a:moveTo>
                    <a:pt x="37917" y="1"/>
                  </a:moveTo>
                  <a:lnTo>
                    <a:pt x="37917" y="37816"/>
                  </a:lnTo>
                  <a:lnTo>
                    <a:pt x="0" y="37816"/>
                  </a:lnTo>
                  <a:lnTo>
                    <a:pt x="0" y="41346"/>
                  </a:lnTo>
                  <a:lnTo>
                    <a:pt x="41345" y="41346"/>
                  </a:lnTo>
                  <a:lnTo>
                    <a:pt x="41345" y="1"/>
                  </a:lnTo>
                  <a:close/>
                </a:path>
              </a:pathLst>
            </a:custGeom>
            <a:solidFill>
              <a:srgbClr val="A7E8F3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5"/>
            <p:cNvSpPr/>
            <p:nvPr/>
          </p:nvSpPr>
          <p:spPr>
            <a:xfrm>
              <a:off x="6057733" y="1201515"/>
              <a:ext cx="738026" cy="742075"/>
            </a:xfrm>
            <a:custGeom>
              <a:avLst/>
              <a:gdLst/>
              <a:ahLst/>
              <a:cxnLst/>
              <a:rect l="l" t="t" r="r" b="b"/>
              <a:pathLst>
                <a:path w="41346" h="41347" extrusionOk="0">
                  <a:moveTo>
                    <a:pt x="0" y="1"/>
                  </a:moveTo>
                  <a:lnTo>
                    <a:pt x="0" y="3530"/>
                  </a:lnTo>
                  <a:lnTo>
                    <a:pt x="37917" y="3530"/>
                  </a:lnTo>
                  <a:lnTo>
                    <a:pt x="37917" y="41346"/>
                  </a:lnTo>
                  <a:lnTo>
                    <a:pt x="41345" y="41346"/>
                  </a:lnTo>
                  <a:lnTo>
                    <a:pt x="41345" y="1"/>
                  </a:lnTo>
                  <a:close/>
                </a:path>
              </a:pathLst>
            </a:custGeom>
            <a:solidFill>
              <a:srgbClr val="A7E8F3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45"/>
          <p:cNvSpPr txBox="1">
            <a:spLocks noGrp="1"/>
          </p:cNvSpPr>
          <p:nvPr>
            <p:ph type="title" idx="6"/>
          </p:nvPr>
        </p:nvSpPr>
        <p:spPr>
          <a:xfrm>
            <a:off x="510468" y="19516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L</a:t>
            </a:r>
            <a:r>
              <a:rPr lang="en-US" sz="4000" dirty="0" smtClean="0"/>
              <a:t>ibrary</a:t>
            </a:r>
            <a:endParaRPr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79824" y="1817332"/>
            <a:ext cx="62261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aira" panose="020B0604020202020204" charset="0"/>
              </a:rPr>
              <a:t>Keras</a:t>
            </a:r>
            <a:r>
              <a:rPr lang="en-US" sz="2000" dirty="0">
                <a:solidFill>
                  <a:schemeClr val="bg1"/>
                </a:solidFill>
                <a:latin typeface="Saira" panose="020B0604020202020204" charset="0"/>
              </a:rPr>
              <a:t> is an open-source software library that provides a Python interface for artificial neural networks. </a:t>
            </a:r>
            <a:r>
              <a:rPr lang="en-US" sz="2000" dirty="0" err="1">
                <a:solidFill>
                  <a:schemeClr val="bg1"/>
                </a:solidFill>
                <a:latin typeface="Saira" panose="020B0604020202020204" charset="0"/>
              </a:rPr>
              <a:t>Keras</a:t>
            </a:r>
            <a:r>
              <a:rPr lang="en-US" sz="2000" dirty="0">
                <a:solidFill>
                  <a:schemeClr val="bg1"/>
                </a:solidFill>
                <a:latin typeface="Saira" panose="020B0604020202020204" charset="0"/>
              </a:rPr>
              <a:t> acts as an interface for the </a:t>
            </a:r>
            <a:r>
              <a:rPr lang="en-US" sz="2000" dirty="0" err="1">
                <a:solidFill>
                  <a:schemeClr val="bg1"/>
                </a:solidFill>
                <a:latin typeface="Saira" panose="020B0604020202020204" charset="0"/>
              </a:rPr>
              <a:t>TensorFlow</a:t>
            </a:r>
            <a:r>
              <a:rPr lang="en-US" sz="2000" dirty="0">
                <a:solidFill>
                  <a:schemeClr val="bg1"/>
                </a:solidFill>
                <a:latin typeface="Saira" panose="020B060402020202020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Saira" panose="020B0604020202020204" charset="0"/>
              </a:rPr>
              <a:t>library.</a:t>
            </a:r>
          </a:p>
          <a:p>
            <a:r>
              <a:rPr lang="en-US" sz="2000" dirty="0">
                <a:solidFill>
                  <a:schemeClr val="bg1"/>
                </a:solidFill>
                <a:latin typeface="Saira" panose="020B0604020202020204" charset="0"/>
              </a:rPr>
              <a:t>It is a Python-based framework that makes it easy to debug and explore. Highly modular neural networks library written in Python. Developed with a focus on allows on fast experimentation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9824" y="1262122"/>
            <a:ext cx="335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Saira" panose="020B0604020202020204" charset="0"/>
              </a:rPr>
              <a:t>KERAS:</a:t>
            </a:r>
            <a:endParaRPr lang="en-US" sz="2800" b="1" dirty="0">
              <a:solidFill>
                <a:schemeClr val="tx2"/>
              </a:solidFill>
              <a:latin typeface="Saira" panose="020B060402020202020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66462" y="122438"/>
            <a:ext cx="5568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Saira" panose="020B0604020202020204" charset="0"/>
              </a:rPr>
              <a:t>DATASET</a:t>
            </a:r>
            <a:endParaRPr lang="en-US" sz="3200" b="1" dirty="0">
              <a:solidFill>
                <a:schemeClr val="bg1"/>
              </a:solidFill>
              <a:latin typeface="Saira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370" y="707213"/>
            <a:ext cx="7983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bg1"/>
                </a:solidFill>
                <a:latin typeface="Saira" panose="020B0604020202020204" charset="0"/>
              </a:rPr>
              <a:t>The X Ray dataset was obtained from </a:t>
            </a:r>
            <a:r>
              <a:rPr lang="en-IN" sz="1800" dirty="0" err="1">
                <a:solidFill>
                  <a:schemeClr val="bg1"/>
                </a:solidFill>
                <a:latin typeface="Saira" panose="020B0604020202020204" charset="0"/>
              </a:rPr>
              <a:t>Kaggle</a:t>
            </a:r>
            <a:r>
              <a:rPr lang="en-IN" sz="1800" dirty="0">
                <a:solidFill>
                  <a:schemeClr val="bg1"/>
                </a:solidFill>
                <a:latin typeface="Saira" panose="020B0604020202020204" charset="0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bg1"/>
                </a:solidFill>
                <a:latin typeface="Saira" panose="020B0604020202020204" charset="0"/>
              </a:rPr>
              <a:t>It contains about </a:t>
            </a:r>
            <a:r>
              <a:rPr lang="en-IN" sz="1800" dirty="0" smtClean="0">
                <a:solidFill>
                  <a:schemeClr val="bg1"/>
                </a:solidFill>
                <a:latin typeface="Saira" panose="020B0604020202020204" charset="0"/>
              </a:rPr>
              <a:t>5,863 </a:t>
            </a:r>
            <a:r>
              <a:rPr lang="en-IN" sz="1800" dirty="0">
                <a:solidFill>
                  <a:schemeClr val="bg1"/>
                </a:solidFill>
                <a:latin typeface="Saira" panose="020B0604020202020204" charset="0"/>
              </a:rPr>
              <a:t>images of X rays in order to train our Neural Network.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Saira" panose="020B0604020202020204" charset="0"/>
              </a:rPr>
              <a:t>The dataset is organized into 3 folders (train, test, </a:t>
            </a:r>
            <a:r>
              <a:rPr lang="en-US" sz="1800" dirty="0" err="1">
                <a:solidFill>
                  <a:schemeClr val="bg1"/>
                </a:solidFill>
                <a:latin typeface="Saira" panose="020B0604020202020204" charset="0"/>
              </a:rPr>
              <a:t>val</a:t>
            </a:r>
            <a:r>
              <a:rPr lang="en-US" sz="1800" dirty="0">
                <a:solidFill>
                  <a:schemeClr val="bg1"/>
                </a:solidFill>
                <a:latin typeface="Saira" panose="020B0604020202020204" charset="0"/>
              </a:rPr>
              <a:t>) and contains subfolders for each image category (Pneumonia/Normal). There are 5,863 X-Ray images (JPEG) and 2 </a:t>
            </a:r>
            <a:r>
              <a:rPr lang="en-US" sz="1800" dirty="0" smtClean="0">
                <a:solidFill>
                  <a:schemeClr val="bg1"/>
                </a:solidFill>
                <a:latin typeface="Saira" panose="020B0604020202020204" charset="0"/>
              </a:rPr>
              <a:t>categories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3" t="20374" r="42809" b="15306"/>
          <a:stretch/>
        </p:blipFill>
        <p:spPr>
          <a:xfrm>
            <a:off x="1684960" y="2573749"/>
            <a:ext cx="2619911" cy="19879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3" t="19775" r="47528" b="15705"/>
          <a:stretch/>
        </p:blipFill>
        <p:spPr>
          <a:xfrm>
            <a:off x="4869951" y="2573749"/>
            <a:ext cx="2876763" cy="19879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6055" y="4662858"/>
            <a:ext cx="253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aira" panose="020B0604020202020204" charset="0"/>
              </a:rPr>
              <a:t>Non COVID</a:t>
            </a:r>
            <a:endParaRPr lang="en-US" sz="2400" b="1" dirty="0">
              <a:solidFill>
                <a:schemeClr val="bg1"/>
              </a:solidFill>
              <a:latin typeface="Saira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2706" y="4673937"/>
            <a:ext cx="261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aira" panose="020B0604020202020204" charset="0"/>
              </a:rPr>
              <a:t>COVID</a:t>
            </a:r>
            <a:endParaRPr lang="en-US" sz="2400" b="1" dirty="0">
              <a:solidFill>
                <a:schemeClr val="bg1"/>
              </a:solidFill>
              <a:latin typeface="Sai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698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6881" y="595900"/>
            <a:ext cx="40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Saira" panose="020B0604020202020204" charset="0"/>
              </a:rPr>
              <a:t>RESULTS:</a:t>
            </a:r>
            <a:endParaRPr lang="en-US" sz="2800" b="1" dirty="0">
              <a:solidFill>
                <a:schemeClr val="bg1"/>
              </a:solidFill>
              <a:latin typeface="Saira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92" y="1232899"/>
            <a:ext cx="5671334" cy="34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566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81" y="1232899"/>
            <a:ext cx="5548045" cy="32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829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2" y="1397285"/>
            <a:ext cx="8763856" cy="3513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789" y="636997"/>
            <a:ext cx="40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Saira" panose="020B0604020202020204" charset="0"/>
              </a:rPr>
              <a:t>OUTPUT:</a:t>
            </a:r>
            <a:endParaRPr lang="en-US" sz="2800" b="1" dirty="0">
              <a:solidFill>
                <a:schemeClr val="bg1"/>
              </a:solidFill>
              <a:latin typeface="Sai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395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5"/>
          <p:cNvGrpSpPr/>
          <p:nvPr/>
        </p:nvGrpSpPr>
        <p:grpSpPr>
          <a:xfrm>
            <a:off x="1581005" y="1848662"/>
            <a:ext cx="1896745" cy="1897101"/>
            <a:chOff x="1581005" y="1848662"/>
            <a:chExt cx="1896745" cy="1897101"/>
          </a:xfrm>
        </p:grpSpPr>
        <p:pic>
          <p:nvPicPr>
            <p:cNvPr id="184" name="Google Shape;184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1075" y="1848707"/>
              <a:ext cx="1896675" cy="18894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5" name="Google Shape;185;p35"/>
            <p:cNvGrpSpPr/>
            <p:nvPr/>
          </p:nvGrpSpPr>
          <p:grpSpPr>
            <a:xfrm>
              <a:off x="1581005" y="1848662"/>
              <a:ext cx="1895295" cy="1897101"/>
              <a:chOff x="1880125" y="1261650"/>
              <a:chExt cx="2649650" cy="2652175"/>
            </a:xfrm>
          </p:grpSpPr>
          <p:sp>
            <p:nvSpPr>
              <p:cNvPr id="186" name="Google Shape;186;p35"/>
              <p:cNvSpPr/>
              <p:nvPr/>
            </p:nvSpPr>
            <p:spPr>
              <a:xfrm>
                <a:off x="1880125" y="1261650"/>
                <a:ext cx="1033650" cy="1033675"/>
              </a:xfrm>
              <a:custGeom>
                <a:avLst/>
                <a:gdLst/>
                <a:ahLst/>
                <a:cxnLst/>
                <a:rect l="l" t="t" r="r" b="b"/>
                <a:pathLst>
                  <a:path w="41346" h="41347" extrusionOk="0">
                    <a:moveTo>
                      <a:pt x="1" y="1"/>
                    </a:moveTo>
                    <a:lnTo>
                      <a:pt x="1" y="41346"/>
                    </a:lnTo>
                    <a:lnTo>
                      <a:pt x="3429" y="41346"/>
                    </a:lnTo>
                    <a:lnTo>
                      <a:pt x="3429" y="3530"/>
                    </a:lnTo>
                    <a:lnTo>
                      <a:pt x="41346" y="3530"/>
                    </a:lnTo>
                    <a:lnTo>
                      <a:pt x="41346" y="1"/>
                    </a:lnTo>
                    <a:close/>
                  </a:path>
                </a:pathLst>
              </a:custGeom>
              <a:solidFill>
                <a:srgbClr val="A7E8F3">
                  <a:alpha val="4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5"/>
              <p:cNvSpPr/>
              <p:nvPr/>
            </p:nvSpPr>
            <p:spPr>
              <a:xfrm>
                <a:off x="1880125" y="2880175"/>
                <a:ext cx="1033650" cy="1033650"/>
              </a:xfrm>
              <a:custGeom>
                <a:avLst/>
                <a:gdLst/>
                <a:ahLst/>
                <a:cxnLst/>
                <a:rect l="l" t="t" r="r" b="b"/>
                <a:pathLst>
                  <a:path w="41346" h="41346" extrusionOk="0">
                    <a:moveTo>
                      <a:pt x="1" y="1"/>
                    </a:moveTo>
                    <a:lnTo>
                      <a:pt x="1" y="41346"/>
                    </a:lnTo>
                    <a:lnTo>
                      <a:pt x="41346" y="41346"/>
                    </a:lnTo>
                    <a:lnTo>
                      <a:pt x="41346" y="37816"/>
                    </a:lnTo>
                    <a:lnTo>
                      <a:pt x="3429" y="37816"/>
                    </a:lnTo>
                    <a:lnTo>
                      <a:pt x="3429" y="1"/>
                    </a:lnTo>
                    <a:close/>
                  </a:path>
                </a:pathLst>
              </a:custGeom>
              <a:solidFill>
                <a:srgbClr val="A7E8F3">
                  <a:alpha val="4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5"/>
              <p:cNvSpPr/>
              <p:nvPr/>
            </p:nvSpPr>
            <p:spPr>
              <a:xfrm>
                <a:off x="3496125" y="2880175"/>
                <a:ext cx="1033650" cy="1033650"/>
              </a:xfrm>
              <a:custGeom>
                <a:avLst/>
                <a:gdLst/>
                <a:ahLst/>
                <a:cxnLst/>
                <a:rect l="l" t="t" r="r" b="b"/>
                <a:pathLst>
                  <a:path w="41346" h="41346" extrusionOk="0">
                    <a:moveTo>
                      <a:pt x="37917" y="1"/>
                    </a:moveTo>
                    <a:lnTo>
                      <a:pt x="37917" y="37816"/>
                    </a:lnTo>
                    <a:lnTo>
                      <a:pt x="0" y="37816"/>
                    </a:lnTo>
                    <a:lnTo>
                      <a:pt x="0" y="41346"/>
                    </a:lnTo>
                    <a:lnTo>
                      <a:pt x="41345" y="41346"/>
                    </a:lnTo>
                    <a:lnTo>
                      <a:pt x="41345" y="1"/>
                    </a:lnTo>
                    <a:close/>
                  </a:path>
                </a:pathLst>
              </a:custGeom>
              <a:solidFill>
                <a:srgbClr val="A7E8F3">
                  <a:alpha val="4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5"/>
              <p:cNvSpPr/>
              <p:nvPr/>
            </p:nvSpPr>
            <p:spPr>
              <a:xfrm>
                <a:off x="3496125" y="1261650"/>
                <a:ext cx="1033650" cy="1033675"/>
              </a:xfrm>
              <a:custGeom>
                <a:avLst/>
                <a:gdLst/>
                <a:ahLst/>
                <a:cxnLst/>
                <a:rect l="l" t="t" r="r" b="b"/>
                <a:pathLst>
                  <a:path w="41346" h="41347" extrusionOk="0">
                    <a:moveTo>
                      <a:pt x="0" y="1"/>
                    </a:moveTo>
                    <a:lnTo>
                      <a:pt x="0" y="3530"/>
                    </a:lnTo>
                    <a:lnTo>
                      <a:pt x="37917" y="3530"/>
                    </a:lnTo>
                    <a:lnTo>
                      <a:pt x="37917" y="41346"/>
                    </a:lnTo>
                    <a:lnTo>
                      <a:pt x="41345" y="41346"/>
                    </a:lnTo>
                    <a:lnTo>
                      <a:pt x="41345" y="1"/>
                    </a:lnTo>
                    <a:close/>
                  </a:path>
                </a:pathLst>
              </a:custGeom>
              <a:solidFill>
                <a:srgbClr val="A7E8F3">
                  <a:alpha val="4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3645836" y="2430262"/>
            <a:ext cx="52511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b="1" dirty="0" smtClean="0">
                <a:solidFill>
                  <a:schemeClr val="bg1"/>
                </a:solidFill>
                <a:latin typeface="Saira" panose="020B0604020202020204" charset="0"/>
              </a:rPr>
              <a:t>APPLICATIONS</a:t>
            </a: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0296" y="2441398"/>
            <a:ext cx="986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Saira" panose="020B0604020202020204" charset="0"/>
              </a:rPr>
              <a:t>03</a:t>
            </a:r>
            <a:endParaRPr lang="en-US" sz="4400" b="1" dirty="0">
              <a:solidFill>
                <a:schemeClr val="bg1"/>
              </a:solidFill>
              <a:latin typeface="Sai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2250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45914" y="688369"/>
            <a:ext cx="5568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Saira" panose="020B0604020202020204" charset="0"/>
              </a:rPr>
              <a:t>APPLICATION</a:t>
            </a:r>
            <a:endParaRPr lang="en-US" sz="3200" b="1" dirty="0">
              <a:solidFill>
                <a:schemeClr val="bg1"/>
              </a:solidFill>
              <a:latin typeface="Saira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2623" y="1519723"/>
            <a:ext cx="754123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 err="1" smtClean="0">
                <a:solidFill>
                  <a:schemeClr val="bg1"/>
                </a:solidFill>
                <a:latin typeface="Saira" panose="020B0604020202020204" charset="0"/>
              </a:rPr>
              <a:t>Covid</a:t>
            </a:r>
            <a:r>
              <a:rPr lang="en-US" sz="2000" dirty="0" smtClean="0">
                <a:solidFill>
                  <a:schemeClr val="bg1"/>
                </a:solidFill>
                <a:latin typeface="Saira" panose="020B060402020202020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aira" panose="020B0604020202020204" charset="0"/>
              </a:rPr>
              <a:t>situation is affected all across the world and there is a need of  doing rapid </a:t>
            </a:r>
            <a:r>
              <a:rPr lang="en-US" sz="2000" dirty="0" err="1">
                <a:solidFill>
                  <a:schemeClr val="bg1"/>
                </a:solidFill>
                <a:latin typeface="Saira" panose="020B0604020202020204" charset="0"/>
              </a:rPr>
              <a:t>testing,rapid</a:t>
            </a:r>
            <a:r>
              <a:rPr lang="en-US" sz="2000" dirty="0">
                <a:solidFill>
                  <a:schemeClr val="bg1"/>
                </a:solidFill>
                <a:latin typeface="Saira" panose="020B0604020202020204" charset="0"/>
              </a:rPr>
              <a:t> evaluation of result.so in order to automate that task this project helps a lot</a:t>
            </a:r>
            <a:r>
              <a:rPr lang="en-US" sz="2000" dirty="0" smtClean="0">
                <a:solidFill>
                  <a:schemeClr val="bg1"/>
                </a:solidFill>
                <a:latin typeface="Saira" panose="020B0604020202020204" charset="0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Saira" panose="020B0604020202020204" charset="0"/>
              </a:rPr>
              <a:t>The reason for using particularly x-ray images is because the cost of blood test is more and even it takes lot of time</a:t>
            </a:r>
            <a:r>
              <a:rPr lang="en-US" sz="2000" dirty="0" smtClean="0">
                <a:solidFill>
                  <a:schemeClr val="bg1"/>
                </a:solidFill>
                <a:latin typeface="Saira" panose="020B0604020202020204" charset="0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Saira" panose="020B0604020202020204" charset="0"/>
              </a:rPr>
              <a:t>One more thing is we can detect the extent of spread of the virus using chest X-ray dataset</a:t>
            </a:r>
            <a:r>
              <a:rPr lang="en-US" sz="2000" dirty="0" smtClean="0">
                <a:solidFill>
                  <a:schemeClr val="bg1"/>
                </a:solidFill>
                <a:latin typeface="Saira" panose="020B0604020202020204" charset="0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Saira" panose="020B0604020202020204" charset="0"/>
              </a:rPr>
              <a:t>This model provides the result faster than doing manually and also it takes lot to time.</a:t>
            </a:r>
            <a:endParaRPr lang="en-IN" sz="2000" dirty="0">
              <a:solidFill>
                <a:schemeClr val="bg1"/>
              </a:solidFill>
              <a:latin typeface="Saira" panose="020B060402020202020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897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3"/>
          <p:cNvSpPr txBox="1">
            <a:spLocks noGrp="1"/>
          </p:cNvSpPr>
          <p:nvPr>
            <p:ph type="title"/>
          </p:nvPr>
        </p:nvSpPr>
        <p:spPr>
          <a:xfrm>
            <a:off x="-85694" y="6448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Conclusions</a:t>
            </a:r>
            <a:endParaRPr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469204" y="1520575"/>
            <a:ext cx="7048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Saira" panose="020B0604020202020204" charset="0"/>
              </a:rPr>
              <a:t>Covid-19 detection using Neural Networks is a much faster if not much more accurate than the traditional test being performed</a:t>
            </a:r>
            <a:r>
              <a:rPr lang="en-US" sz="1800" dirty="0" smtClean="0">
                <a:solidFill>
                  <a:schemeClr val="bg1"/>
                </a:solidFill>
                <a:latin typeface="Saira" panose="020B0604020202020204" charset="0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bg1"/>
                </a:solidFill>
                <a:latin typeface="Saira" panose="020B0604020202020204" charset="0"/>
              </a:rPr>
              <a:t>This </a:t>
            </a:r>
            <a:r>
              <a:rPr lang="en-US" sz="1800" dirty="0">
                <a:solidFill>
                  <a:schemeClr val="bg1"/>
                </a:solidFill>
                <a:latin typeface="Saira" panose="020B0604020202020204" charset="0"/>
              </a:rPr>
              <a:t>can be verified by testing it against new data that is made public shortly. </a:t>
            </a:r>
            <a:endParaRPr lang="en-US" sz="1800" dirty="0" smtClean="0">
              <a:solidFill>
                <a:schemeClr val="bg1"/>
              </a:solidFill>
              <a:latin typeface="Saira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Saira" panose="020B0604020202020204" charset="0"/>
              </a:rPr>
              <a:t>In the future, the large dataset for chest X-rays can be considered to validate our proposed model on it. It is also advised to consult medical professionals for any practical use case of this project.</a:t>
            </a:r>
            <a:endParaRPr lang="en-US" sz="1800" dirty="0" smtClean="0">
              <a:solidFill>
                <a:schemeClr val="bg1"/>
              </a:solidFill>
              <a:latin typeface="Saira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bg1"/>
              </a:solidFill>
              <a:latin typeface="Saira" panose="020B060402020202020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39073" y="2095928"/>
            <a:ext cx="70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800" b="1" dirty="0" smtClean="0">
                <a:solidFill>
                  <a:schemeClr val="bg1"/>
                </a:solidFill>
                <a:latin typeface="Saira" panose="020B0604020202020204" charset="0"/>
              </a:rPr>
              <a:t>THANK YOU..</a:t>
            </a:r>
            <a:endParaRPr lang="en-US" sz="4800" b="1" dirty="0">
              <a:solidFill>
                <a:schemeClr val="bg1"/>
              </a:solidFill>
              <a:latin typeface="Sai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9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1860369" y="1024133"/>
            <a:ext cx="5599415" cy="16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latin typeface="Saira" panose="020B0604020202020204" charset="0"/>
              </a:rPr>
              <a:t>TEAM MEMBERS:</a:t>
            </a:r>
            <a:endParaRPr sz="4000" dirty="0">
              <a:latin typeface="Saira" panose="020B0604020202020204" charset="0"/>
            </a:endParaRPr>
          </a:p>
        </p:txBody>
      </p:sp>
      <p:sp>
        <p:nvSpPr>
          <p:cNvPr id="214" name="Google Shape;214;p37"/>
          <p:cNvSpPr txBox="1">
            <a:spLocks noGrp="1"/>
          </p:cNvSpPr>
          <p:nvPr>
            <p:ph type="subTitle" idx="1"/>
          </p:nvPr>
        </p:nvSpPr>
        <p:spPr>
          <a:xfrm>
            <a:off x="1860369" y="2328479"/>
            <a:ext cx="5834229" cy="1647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 err="1">
                <a:latin typeface="Saira" panose="020B0604020202020204" charset="0"/>
              </a:rPr>
              <a:t>Chandrashekar</a:t>
            </a:r>
            <a:r>
              <a:rPr lang="en-US" sz="2800" dirty="0">
                <a:latin typeface="Saira" panose="020B0604020202020204" charset="0"/>
              </a:rPr>
              <a:t> V -  </a:t>
            </a:r>
            <a:r>
              <a:rPr lang="en-US" sz="2800" dirty="0" smtClean="0">
                <a:latin typeface="Saira" panose="020B0604020202020204" charset="0"/>
              </a:rPr>
              <a:t>ENG19CS0070</a:t>
            </a:r>
            <a:endParaRPr lang="en-US" sz="2800" dirty="0">
              <a:latin typeface="Saira" panose="020B0604020202020204" charset="0"/>
            </a:endParaRPr>
          </a:p>
          <a:p>
            <a:pPr marL="0" lvl="0" indent="0"/>
            <a:r>
              <a:rPr lang="en-US" sz="2800" dirty="0" err="1">
                <a:latin typeface="Saira" panose="020B0604020202020204" charset="0"/>
              </a:rPr>
              <a:t>Chethan</a:t>
            </a:r>
            <a:r>
              <a:rPr lang="en-US" sz="2800" dirty="0">
                <a:latin typeface="Saira" panose="020B0604020202020204" charset="0"/>
              </a:rPr>
              <a:t> Rao S      - </a:t>
            </a:r>
            <a:r>
              <a:rPr lang="en-US" sz="2800" dirty="0" smtClean="0">
                <a:latin typeface="Saira" panose="020B0604020202020204" charset="0"/>
              </a:rPr>
              <a:t>ENG19CS0076</a:t>
            </a:r>
            <a:endParaRPr lang="en-US" sz="2800" dirty="0">
              <a:latin typeface="Saira" panose="020B0604020202020204" charset="0"/>
            </a:endParaRPr>
          </a:p>
          <a:p>
            <a:pPr marL="0" lvl="0" indent="0"/>
            <a:r>
              <a:rPr lang="en-US" sz="2800" dirty="0" err="1">
                <a:latin typeface="Saira" panose="020B0604020202020204" charset="0"/>
              </a:rPr>
              <a:t>Dileep</a:t>
            </a:r>
            <a:r>
              <a:rPr lang="en-US" sz="2800" dirty="0">
                <a:latin typeface="Saira" panose="020B0604020202020204" charset="0"/>
              </a:rPr>
              <a:t> Kumar </a:t>
            </a:r>
            <a:r>
              <a:rPr lang="en-US" sz="2800" dirty="0" smtClean="0">
                <a:latin typeface="Saira" panose="020B0604020202020204" charset="0"/>
              </a:rPr>
              <a:t>S R - ENG19CS0086</a:t>
            </a:r>
            <a:endParaRPr lang="en-US" sz="2800" dirty="0">
              <a:latin typeface="Sair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564551" y="349276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164" name="Google Shape;164;p34"/>
          <p:cNvSpPr txBox="1">
            <a:spLocks noGrp="1"/>
          </p:cNvSpPr>
          <p:nvPr>
            <p:ph type="subTitle" idx="1"/>
          </p:nvPr>
        </p:nvSpPr>
        <p:spPr>
          <a:xfrm>
            <a:off x="482885" y="950100"/>
            <a:ext cx="8280971" cy="3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we aim to develop a deep learning-based system for the persuasive classification and reliable detection of COVID-19 using </a:t>
            </a:r>
            <a:r>
              <a:rPr lang="en-US" sz="1600" dirty="0" smtClean="0"/>
              <a:t>chest x-ray images. </a:t>
            </a:r>
            <a:r>
              <a:rPr lang="en-US" sz="1600" dirty="0"/>
              <a:t>Firstly, we evaluate the performance of various state-of-the-art convolutional neural networks (CNNs) proposed over recent years for medical image classification. Secondly, we develop and train CNN from scratch. In both cases, we use a recently published public X-Ray dataset for training and validation purposes.</a:t>
            </a:r>
            <a:endParaRPr sz="1600" dirty="0"/>
          </a:p>
        </p:txBody>
      </p:sp>
      <p:pic>
        <p:nvPicPr>
          <p:cNvPr id="4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036" y="2682605"/>
            <a:ext cx="3318429" cy="2197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3484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>
            <a:spLocks noGrp="1"/>
          </p:cNvSpPr>
          <p:nvPr>
            <p:ph type="title" idx="9"/>
          </p:nvPr>
        </p:nvSpPr>
        <p:spPr>
          <a:xfrm>
            <a:off x="726225" y="349276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35"/>
          <p:cNvSpPr txBox="1">
            <a:spLocks noGrp="1"/>
          </p:cNvSpPr>
          <p:nvPr>
            <p:ph type="subTitle" idx="1"/>
          </p:nvPr>
        </p:nvSpPr>
        <p:spPr>
          <a:xfrm>
            <a:off x="4924910" y="1497404"/>
            <a:ext cx="2841900" cy="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smtClean="0"/>
              <a:t>Introduction</a:t>
            </a:r>
            <a:endParaRPr sz="2000" dirty="0"/>
          </a:p>
        </p:txBody>
      </p:sp>
      <p:sp>
        <p:nvSpPr>
          <p:cNvPr id="172" name="Google Shape;172;p35"/>
          <p:cNvSpPr txBox="1">
            <a:spLocks noGrp="1"/>
          </p:cNvSpPr>
          <p:nvPr>
            <p:ph type="subTitle" idx="3"/>
          </p:nvPr>
        </p:nvSpPr>
        <p:spPr>
          <a:xfrm>
            <a:off x="4900658" y="2570309"/>
            <a:ext cx="3358773" cy="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smtClean="0"/>
              <a:t>Libraries and dataset used</a:t>
            </a:r>
            <a:endParaRPr sz="2000"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subTitle" idx="5"/>
          </p:nvPr>
        </p:nvSpPr>
        <p:spPr>
          <a:xfrm>
            <a:off x="4932472" y="3641445"/>
            <a:ext cx="2841900" cy="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smtClean="0"/>
              <a:t>Applications</a:t>
            </a:r>
            <a:endParaRPr sz="2000" dirty="0"/>
          </a:p>
        </p:txBody>
      </p:sp>
      <p:sp>
        <p:nvSpPr>
          <p:cNvPr id="176" name="Google Shape;176;p35"/>
          <p:cNvSpPr txBox="1">
            <a:spLocks noGrp="1"/>
          </p:cNvSpPr>
          <p:nvPr>
            <p:ph type="title"/>
          </p:nvPr>
        </p:nvSpPr>
        <p:spPr>
          <a:xfrm>
            <a:off x="4172567" y="1560845"/>
            <a:ext cx="6402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 idx="7"/>
          </p:nvPr>
        </p:nvSpPr>
        <p:spPr>
          <a:xfrm>
            <a:off x="4203883" y="2619750"/>
            <a:ext cx="640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title" idx="8"/>
          </p:nvPr>
        </p:nvSpPr>
        <p:spPr>
          <a:xfrm>
            <a:off x="4202692" y="3679823"/>
            <a:ext cx="640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79" name="Google Shape;179;p35"/>
          <p:cNvGrpSpPr/>
          <p:nvPr/>
        </p:nvGrpSpPr>
        <p:grpSpPr>
          <a:xfrm>
            <a:off x="1581005" y="1734095"/>
            <a:ext cx="2600475" cy="2118700"/>
            <a:chOff x="1581005" y="1734095"/>
            <a:chExt cx="2600475" cy="2118700"/>
          </a:xfrm>
        </p:grpSpPr>
        <p:cxnSp>
          <p:nvCxnSpPr>
            <p:cNvPr id="180" name="Google Shape;180;p35"/>
            <p:cNvCxnSpPr>
              <a:stCxn id="176" idx="1"/>
            </p:cNvCxnSpPr>
            <p:nvPr/>
          </p:nvCxnSpPr>
          <p:spPr>
            <a:xfrm flipH="1">
              <a:off x="3557867" y="1734095"/>
              <a:ext cx="614700" cy="4254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35"/>
            <p:cNvCxnSpPr/>
            <p:nvPr/>
          </p:nvCxnSpPr>
          <p:spPr>
            <a:xfrm rot="10800000">
              <a:off x="3543025" y="2793450"/>
              <a:ext cx="631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35"/>
            <p:cNvCxnSpPr/>
            <p:nvPr/>
          </p:nvCxnSpPr>
          <p:spPr>
            <a:xfrm rot="10800000">
              <a:off x="3565880" y="3430095"/>
              <a:ext cx="615600" cy="422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3" name="Google Shape;183;p35"/>
            <p:cNvGrpSpPr/>
            <p:nvPr/>
          </p:nvGrpSpPr>
          <p:grpSpPr>
            <a:xfrm>
              <a:off x="1581005" y="1848662"/>
              <a:ext cx="1896745" cy="1897101"/>
              <a:chOff x="1581005" y="1848662"/>
              <a:chExt cx="1896745" cy="1897101"/>
            </a:xfrm>
          </p:grpSpPr>
          <p:pic>
            <p:nvPicPr>
              <p:cNvPr id="184" name="Google Shape;184;p3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81075" y="1848707"/>
                <a:ext cx="1896675" cy="188948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5" name="Google Shape;185;p35"/>
              <p:cNvGrpSpPr/>
              <p:nvPr/>
            </p:nvGrpSpPr>
            <p:grpSpPr>
              <a:xfrm>
                <a:off x="1581005" y="1848662"/>
                <a:ext cx="1895295" cy="1897101"/>
                <a:chOff x="1880125" y="1261650"/>
                <a:chExt cx="2649650" cy="2652175"/>
              </a:xfrm>
            </p:grpSpPr>
            <p:sp>
              <p:nvSpPr>
                <p:cNvPr id="186" name="Google Shape;186;p35"/>
                <p:cNvSpPr/>
                <p:nvPr/>
              </p:nvSpPr>
              <p:spPr>
                <a:xfrm>
                  <a:off x="1880125" y="1261650"/>
                  <a:ext cx="1033650" cy="103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6" h="41347" extrusionOk="0">
                      <a:moveTo>
                        <a:pt x="1" y="1"/>
                      </a:moveTo>
                      <a:lnTo>
                        <a:pt x="1" y="41346"/>
                      </a:lnTo>
                      <a:lnTo>
                        <a:pt x="3429" y="41346"/>
                      </a:lnTo>
                      <a:lnTo>
                        <a:pt x="3429" y="3530"/>
                      </a:lnTo>
                      <a:lnTo>
                        <a:pt x="41346" y="3530"/>
                      </a:lnTo>
                      <a:lnTo>
                        <a:pt x="41346" y="1"/>
                      </a:lnTo>
                      <a:close/>
                    </a:path>
                  </a:pathLst>
                </a:custGeom>
                <a:solidFill>
                  <a:srgbClr val="A7E8F3">
                    <a:alpha val="480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35"/>
                <p:cNvSpPr/>
                <p:nvPr/>
              </p:nvSpPr>
              <p:spPr>
                <a:xfrm>
                  <a:off x="1880125" y="2880175"/>
                  <a:ext cx="1033650" cy="10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6" h="41346" extrusionOk="0">
                      <a:moveTo>
                        <a:pt x="1" y="1"/>
                      </a:moveTo>
                      <a:lnTo>
                        <a:pt x="1" y="41346"/>
                      </a:lnTo>
                      <a:lnTo>
                        <a:pt x="41346" y="41346"/>
                      </a:lnTo>
                      <a:lnTo>
                        <a:pt x="41346" y="37816"/>
                      </a:lnTo>
                      <a:lnTo>
                        <a:pt x="3429" y="37816"/>
                      </a:lnTo>
                      <a:lnTo>
                        <a:pt x="3429" y="1"/>
                      </a:lnTo>
                      <a:close/>
                    </a:path>
                  </a:pathLst>
                </a:custGeom>
                <a:solidFill>
                  <a:srgbClr val="A7E8F3">
                    <a:alpha val="480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35"/>
                <p:cNvSpPr/>
                <p:nvPr/>
              </p:nvSpPr>
              <p:spPr>
                <a:xfrm>
                  <a:off x="3496125" y="2880175"/>
                  <a:ext cx="1033650" cy="10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6" h="41346" extrusionOk="0">
                      <a:moveTo>
                        <a:pt x="37917" y="1"/>
                      </a:moveTo>
                      <a:lnTo>
                        <a:pt x="37917" y="37816"/>
                      </a:lnTo>
                      <a:lnTo>
                        <a:pt x="0" y="37816"/>
                      </a:lnTo>
                      <a:lnTo>
                        <a:pt x="0" y="41346"/>
                      </a:lnTo>
                      <a:lnTo>
                        <a:pt x="41345" y="41346"/>
                      </a:lnTo>
                      <a:lnTo>
                        <a:pt x="41345" y="1"/>
                      </a:lnTo>
                      <a:close/>
                    </a:path>
                  </a:pathLst>
                </a:custGeom>
                <a:solidFill>
                  <a:srgbClr val="A7E8F3">
                    <a:alpha val="480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35"/>
                <p:cNvSpPr/>
                <p:nvPr/>
              </p:nvSpPr>
              <p:spPr>
                <a:xfrm>
                  <a:off x="3496125" y="1261650"/>
                  <a:ext cx="1033650" cy="103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6" h="41347" extrusionOk="0">
                      <a:moveTo>
                        <a:pt x="0" y="1"/>
                      </a:moveTo>
                      <a:lnTo>
                        <a:pt x="0" y="3530"/>
                      </a:lnTo>
                      <a:lnTo>
                        <a:pt x="37917" y="3530"/>
                      </a:lnTo>
                      <a:lnTo>
                        <a:pt x="37917" y="41346"/>
                      </a:lnTo>
                      <a:lnTo>
                        <a:pt x="41345" y="41346"/>
                      </a:lnTo>
                      <a:lnTo>
                        <a:pt x="41345" y="1"/>
                      </a:lnTo>
                      <a:close/>
                    </a:path>
                  </a:pathLst>
                </a:custGeom>
                <a:solidFill>
                  <a:srgbClr val="A7E8F3">
                    <a:alpha val="480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5"/>
          <p:cNvGrpSpPr/>
          <p:nvPr/>
        </p:nvGrpSpPr>
        <p:grpSpPr>
          <a:xfrm>
            <a:off x="1581005" y="1848662"/>
            <a:ext cx="1896745" cy="1897101"/>
            <a:chOff x="1581005" y="1848662"/>
            <a:chExt cx="1896745" cy="1897101"/>
          </a:xfrm>
        </p:grpSpPr>
        <p:pic>
          <p:nvPicPr>
            <p:cNvPr id="184" name="Google Shape;184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1075" y="1848707"/>
              <a:ext cx="1896675" cy="18894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5" name="Google Shape;185;p35"/>
            <p:cNvGrpSpPr/>
            <p:nvPr/>
          </p:nvGrpSpPr>
          <p:grpSpPr>
            <a:xfrm>
              <a:off x="1581005" y="1848662"/>
              <a:ext cx="1895295" cy="1897101"/>
              <a:chOff x="1880125" y="1261650"/>
              <a:chExt cx="2649650" cy="2652175"/>
            </a:xfrm>
          </p:grpSpPr>
          <p:sp>
            <p:nvSpPr>
              <p:cNvPr id="186" name="Google Shape;186;p35"/>
              <p:cNvSpPr/>
              <p:nvPr/>
            </p:nvSpPr>
            <p:spPr>
              <a:xfrm>
                <a:off x="1880125" y="1261650"/>
                <a:ext cx="1033650" cy="1033675"/>
              </a:xfrm>
              <a:custGeom>
                <a:avLst/>
                <a:gdLst/>
                <a:ahLst/>
                <a:cxnLst/>
                <a:rect l="l" t="t" r="r" b="b"/>
                <a:pathLst>
                  <a:path w="41346" h="41347" extrusionOk="0">
                    <a:moveTo>
                      <a:pt x="1" y="1"/>
                    </a:moveTo>
                    <a:lnTo>
                      <a:pt x="1" y="41346"/>
                    </a:lnTo>
                    <a:lnTo>
                      <a:pt x="3429" y="41346"/>
                    </a:lnTo>
                    <a:lnTo>
                      <a:pt x="3429" y="3530"/>
                    </a:lnTo>
                    <a:lnTo>
                      <a:pt x="41346" y="3530"/>
                    </a:lnTo>
                    <a:lnTo>
                      <a:pt x="41346" y="1"/>
                    </a:lnTo>
                    <a:close/>
                  </a:path>
                </a:pathLst>
              </a:custGeom>
              <a:solidFill>
                <a:srgbClr val="A7E8F3">
                  <a:alpha val="4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5"/>
              <p:cNvSpPr/>
              <p:nvPr/>
            </p:nvSpPr>
            <p:spPr>
              <a:xfrm>
                <a:off x="1880125" y="2880175"/>
                <a:ext cx="1033650" cy="1033650"/>
              </a:xfrm>
              <a:custGeom>
                <a:avLst/>
                <a:gdLst/>
                <a:ahLst/>
                <a:cxnLst/>
                <a:rect l="l" t="t" r="r" b="b"/>
                <a:pathLst>
                  <a:path w="41346" h="41346" extrusionOk="0">
                    <a:moveTo>
                      <a:pt x="1" y="1"/>
                    </a:moveTo>
                    <a:lnTo>
                      <a:pt x="1" y="41346"/>
                    </a:lnTo>
                    <a:lnTo>
                      <a:pt x="41346" y="41346"/>
                    </a:lnTo>
                    <a:lnTo>
                      <a:pt x="41346" y="37816"/>
                    </a:lnTo>
                    <a:lnTo>
                      <a:pt x="3429" y="37816"/>
                    </a:lnTo>
                    <a:lnTo>
                      <a:pt x="3429" y="1"/>
                    </a:lnTo>
                    <a:close/>
                  </a:path>
                </a:pathLst>
              </a:custGeom>
              <a:solidFill>
                <a:srgbClr val="A7E8F3">
                  <a:alpha val="4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5"/>
              <p:cNvSpPr/>
              <p:nvPr/>
            </p:nvSpPr>
            <p:spPr>
              <a:xfrm>
                <a:off x="3496125" y="2880175"/>
                <a:ext cx="1033650" cy="1033650"/>
              </a:xfrm>
              <a:custGeom>
                <a:avLst/>
                <a:gdLst/>
                <a:ahLst/>
                <a:cxnLst/>
                <a:rect l="l" t="t" r="r" b="b"/>
                <a:pathLst>
                  <a:path w="41346" h="41346" extrusionOk="0">
                    <a:moveTo>
                      <a:pt x="37917" y="1"/>
                    </a:moveTo>
                    <a:lnTo>
                      <a:pt x="37917" y="37816"/>
                    </a:lnTo>
                    <a:lnTo>
                      <a:pt x="0" y="37816"/>
                    </a:lnTo>
                    <a:lnTo>
                      <a:pt x="0" y="41346"/>
                    </a:lnTo>
                    <a:lnTo>
                      <a:pt x="41345" y="41346"/>
                    </a:lnTo>
                    <a:lnTo>
                      <a:pt x="41345" y="1"/>
                    </a:lnTo>
                    <a:close/>
                  </a:path>
                </a:pathLst>
              </a:custGeom>
              <a:solidFill>
                <a:srgbClr val="A7E8F3">
                  <a:alpha val="4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5"/>
              <p:cNvSpPr/>
              <p:nvPr/>
            </p:nvSpPr>
            <p:spPr>
              <a:xfrm>
                <a:off x="3496125" y="1261650"/>
                <a:ext cx="1033650" cy="1033675"/>
              </a:xfrm>
              <a:custGeom>
                <a:avLst/>
                <a:gdLst/>
                <a:ahLst/>
                <a:cxnLst/>
                <a:rect l="l" t="t" r="r" b="b"/>
                <a:pathLst>
                  <a:path w="41346" h="41347" extrusionOk="0">
                    <a:moveTo>
                      <a:pt x="0" y="1"/>
                    </a:moveTo>
                    <a:lnTo>
                      <a:pt x="0" y="3530"/>
                    </a:lnTo>
                    <a:lnTo>
                      <a:pt x="37917" y="3530"/>
                    </a:lnTo>
                    <a:lnTo>
                      <a:pt x="37917" y="41346"/>
                    </a:lnTo>
                    <a:lnTo>
                      <a:pt x="41345" y="41346"/>
                    </a:lnTo>
                    <a:lnTo>
                      <a:pt x="41345" y="1"/>
                    </a:lnTo>
                    <a:close/>
                  </a:path>
                </a:pathLst>
              </a:custGeom>
              <a:solidFill>
                <a:srgbClr val="A7E8F3">
                  <a:alpha val="4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3645836" y="2052285"/>
            <a:ext cx="525114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Saira" panose="020B0604020202020204" charset="0"/>
              </a:rPr>
              <a:t>INTRODUCTION</a:t>
            </a:r>
          </a:p>
          <a:p>
            <a:pPr lvl="0"/>
            <a:r>
              <a:rPr lang="en-US" sz="2400" dirty="0" smtClean="0">
                <a:solidFill>
                  <a:schemeClr val="tx2"/>
                </a:solidFill>
                <a:latin typeface="Saira" panose="020B0604020202020204" charset="0"/>
              </a:rPr>
              <a:t>Neural network architecture</a:t>
            </a:r>
            <a:endParaRPr lang="en-US" sz="2400" dirty="0">
              <a:solidFill>
                <a:schemeClr val="tx2"/>
              </a:solidFill>
              <a:latin typeface="Saira" panose="020B0604020202020204" charset="0"/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0296" y="2441398"/>
            <a:ext cx="986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Saira" panose="020B0604020202020204" charset="0"/>
              </a:rPr>
              <a:t>01</a:t>
            </a:r>
            <a:endParaRPr lang="en-US" sz="4400" b="1" dirty="0">
              <a:solidFill>
                <a:schemeClr val="bg1"/>
              </a:solidFill>
              <a:latin typeface="Sai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020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3" y="2311686"/>
            <a:ext cx="7654248" cy="24657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376" y="482886"/>
            <a:ext cx="8280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aira" panose="020B0604020202020204" charset="0"/>
              </a:rPr>
              <a:t>In neural networks, Convolutional neural network (</a:t>
            </a:r>
            <a:r>
              <a:rPr lang="en-US" sz="2000" dirty="0" err="1">
                <a:solidFill>
                  <a:schemeClr val="bg1"/>
                </a:solidFill>
                <a:latin typeface="Saira" panose="020B0604020202020204" charset="0"/>
              </a:rPr>
              <a:t>ConvNets</a:t>
            </a:r>
            <a:r>
              <a:rPr lang="en-US" sz="2000" dirty="0">
                <a:solidFill>
                  <a:schemeClr val="bg1"/>
                </a:solidFill>
                <a:latin typeface="Saira" panose="020B0604020202020204" charset="0"/>
              </a:rPr>
              <a:t> or CNNs) is one of the main categories to do images recognition, images classifications. Objects detections, recognition faces etc., are some of the areas where CNNs are widely used.</a:t>
            </a:r>
          </a:p>
        </p:txBody>
      </p:sp>
    </p:spTree>
    <p:extLst>
      <p:ext uri="{BB962C8B-B14F-4D97-AF65-F5344CB8AC3E}">
        <p14:creationId xmlns:p14="http://schemas.microsoft.com/office/powerpoint/2010/main" val="38971850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39" y="524922"/>
            <a:ext cx="7726167" cy="40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225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97285" y="390418"/>
            <a:ext cx="5568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Saira" panose="020B0604020202020204" charset="0"/>
              </a:rPr>
              <a:t>CNN LAYERS</a:t>
            </a:r>
            <a:endParaRPr lang="en-US" sz="3200" b="1" dirty="0">
              <a:solidFill>
                <a:schemeClr val="bg1"/>
              </a:solidFill>
              <a:latin typeface="Saira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369" y="1303966"/>
            <a:ext cx="79830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Saira" panose="020B0604020202020204" charset="0"/>
              </a:rPr>
              <a:t>We have created 4 CNN layers and followed by classification layers</a:t>
            </a:r>
            <a:r>
              <a:rPr lang="en-US" sz="2000" dirty="0" smtClean="0">
                <a:solidFill>
                  <a:schemeClr val="bg1"/>
                </a:solidFill>
                <a:latin typeface="Saira" panose="020B0604020202020204" charset="0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Saira" panose="020B0604020202020204" charset="0"/>
              </a:rPr>
              <a:t>The model is going to be sequential.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Saira" panose="020B0604020202020204" charset="0"/>
              </a:rPr>
              <a:t>The activation function used after each layer is "</a:t>
            </a:r>
            <a:r>
              <a:rPr lang="en-US" sz="2000" dirty="0" err="1" smtClean="0">
                <a:solidFill>
                  <a:schemeClr val="bg1"/>
                </a:solidFill>
                <a:latin typeface="Saira" panose="020B0604020202020204" charset="0"/>
              </a:rPr>
              <a:t>relu</a:t>
            </a:r>
            <a:r>
              <a:rPr lang="en-US" sz="2000" dirty="0" smtClean="0">
                <a:solidFill>
                  <a:schemeClr val="bg1"/>
                </a:solidFill>
                <a:latin typeface="Saira" panose="020B0604020202020204" charset="0"/>
              </a:rPr>
              <a:t>“.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Saira" panose="020B0604020202020204" charset="0"/>
              </a:rPr>
              <a:t>The Convolutional layers are flattened into a single matrix of neuron outputs and passed to the further traditional NN layers</a:t>
            </a:r>
            <a:r>
              <a:rPr lang="en-US" sz="2000" dirty="0" smtClean="0">
                <a:solidFill>
                  <a:schemeClr val="bg1"/>
                </a:solidFill>
                <a:latin typeface="Saira" panose="020B0604020202020204" charset="0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Saira" panose="020B0604020202020204" charset="0"/>
              </a:rPr>
              <a:t>The Neural Network is trained for </a:t>
            </a:r>
            <a:r>
              <a:rPr lang="en-US" sz="2000" dirty="0" smtClean="0">
                <a:solidFill>
                  <a:schemeClr val="bg1"/>
                </a:solidFill>
                <a:latin typeface="Saira" panose="020B0604020202020204" charset="0"/>
              </a:rPr>
              <a:t>10 epochs </a:t>
            </a:r>
            <a:r>
              <a:rPr lang="en-US" sz="2000" dirty="0">
                <a:solidFill>
                  <a:schemeClr val="bg1"/>
                </a:solidFill>
                <a:latin typeface="Saira" panose="020B0604020202020204" charset="0"/>
              </a:rPr>
              <a:t>(Iterations) and gives us the training accuracy of </a:t>
            </a:r>
            <a:r>
              <a:rPr lang="en-US" sz="2000" dirty="0" smtClean="0">
                <a:solidFill>
                  <a:schemeClr val="bg1"/>
                </a:solidFill>
                <a:latin typeface="Saira" panose="020B0604020202020204" charset="0"/>
              </a:rPr>
              <a:t>96%.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bg1"/>
              </a:solidFill>
              <a:latin typeface="Saira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 smtClean="0">
              <a:solidFill>
                <a:schemeClr val="bg1"/>
              </a:solidFill>
              <a:latin typeface="Saira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 smtClean="0">
              <a:solidFill>
                <a:schemeClr val="bg1"/>
              </a:solidFill>
              <a:latin typeface="Saira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bg1"/>
              </a:solidFill>
              <a:latin typeface="Saira" panose="020B060402020202020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5"/>
          <p:cNvGrpSpPr/>
          <p:nvPr/>
        </p:nvGrpSpPr>
        <p:grpSpPr>
          <a:xfrm>
            <a:off x="1581005" y="1848662"/>
            <a:ext cx="1896745" cy="1897101"/>
            <a:chOff x="1581005" y="1848662"/>
            <a:chExt cx="1896745" cy="1897101"/>
          </a:xfrm>
        </p:grpSpPr>
        <p:pic>
          <p:nvPicPr>
            <p:cNvPr id="184" name="Google Shape;184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1075" y="1848707"/>
              <a:ext cx="1896675" cy="18894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5" name="Google Shape;185;p35"/>
            <p:cNvGrpSpPr/>
            <p:nvPr/>
          </p:nvGrpSpPr>
          <p:grpSpPr>
            <a:xfrm>
              <a:off x="1581005" y="1848662"/>
              <a:ext cx="1895295" cy="1897101"/>
              <a:chOff x="1880125" y="1261650"/>
              <a:chExt cx="2649650" cy="2652175"/>
            </a:xfrm>
          </p:grpSpPr>
          <p:sp>
            <p:nvSpPr>
              <p:cNvPr id="186" name="Google Shape;186;p35"/>
              <p:cNvSpPr/>
              <p:nvPr/>
            </p:nvSpPr>
            <p:spPr>
              <a:xfrm>
                <a:off x="1880125" y="1261650"/>
                <a:ext cx="1033650" cy="1033675"/>
              </a:xfrm>
              <a:custGeom>
                <a:avLst/>
                <a:gdLst/>
                <a:ahLst/>
                <a:cxnLst/>
                <a:rect l="l" t="t" r="r" b="b"/>
                <a:pathLst>
                  <a:path w="41346" h="41347" extrusionOk="0">
                    <a:moveTo>
                      <a:pt x="1" y="1"/>
                    </a:moveTo>
                    <a:lnTo>
                      <a:pt x="1" y="41346"/>
                    </a:lnTo>
                    <a:lnTo>
                      <a:pt x="3429" y="41346"/>
                    </a:lnTo>
                    <a:lnTo>
                      <a:pt x="3429" y="3530"/>
                    </a:lnTo>
                    <a:lnTo>
                      <a:pt x="41346" y="3530"/>
                    </a:lnTo>
                    <a:lnTo>
                      <a:pt x="41346" y="1"/>
                    </a:lnTo>
                    <a:close/>
                  </a:path>
                </a:pathLst>
              </a:custGeom>
              <a:solidFill>
                <a:srgbClr val="A7E8F3">
                  <a:alpha val="4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5"/>
              <p:cNvSpPr/>
              <p:nvPr/>
            </p:nvSpPr>
            <p:spPr>
              <a:xfrm>
                <a:off x="1880125" y="2880175"/>
                <a:ext cx="1033650" cy="1033650"/>
              </a:xfrm>
              <a:custGeom>
                <a:avLst/>
                <a:gdLst/>
                <a:ahLst/>
                <a:cxnLst/>
                <a:rect l="l" t="t" r="r" b="b"/>
                <a:pathLst>
                  <a:path w="41346" h="41346" extrusionOk="0">
                    <a:moveTo>
                      <a:pt x="1" y="1"/>
                    </a:moveTo>
                    <a:lnTo>
                      <a:pt x="1" y="41346"/>
                    </a:lnTo>
                    <a:lnTo>
                      <a:pt x="41346" y="41346"/>
                    </a:lnTo>
                    <a:lnTo>
                      <a:pt x="41346" y="37816"/>
                    </a:lnTo>
                    <a:lnTo>
                      <a:pt x="3429" y="37816"/>
                    </a:lnTo>
                    <a:lnTo>
                      <a:pt x="3429" y="1"/>
                    </a:lnTo>
                    <a:close/>
                  </a:path>
                </a:pathLst>
              </a:custGeom>
              <a:solidFill>
                <a:srgbClr val="A7E8F3">
                  <a:alpha val="4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5"/>
              <p:cNvSpPr/>
              <p:nvPr/>
            </p:nvSpPr>
            <p:spPr>
              <a:xfrm>
                <a:off x="3496125" y="2880175"/>
                <a:ext cx="1033650" cy="1033650"/>
              </a:xfrm>
              <a:custGeom>
                <a:avLst/>
                <a:gdLst/>
                <a:ahLst/>
                <a:cxnLst/>
                <a:rect l="l" t="t" r="r" b="b"/>
                <a:pathLst>
                  <a:path w="41346" h="41346" extrusionOk="0">
                    <a:moveTo>
                      <a:pt x="37917" y="1"/>
                    </a:moveTo>
                    <a:lnTo>
                      <a:pt x="37917" y="37816"/>
                    </a:lnTo>
                    <a:lnTo>
                      <a:pt x="0" y="37816"/>
                    </a:lnTo>
                    <a:lnTo>
                      <a:pt x="0" y="41346"/>
                    </a:lnTo>
                    <a:lnTo>
                      <a:pt x="41345" y="41346"/>
                    </a:lnTo>
                    <a:lnTo>
                      <a:pt x="41345" y="1"/>
                    </a:lnTo>
                    <a:close/>
                  </a:path>
                </a:pathLst>
              </a:custGeom>
              <a:solidFill>
                <a:srgbClr val="A7E8F3">
                  <a:alpha val="4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5"/>
              <p:cNvSpPr/>
              <p:nvPr/>
            </p:nvSpPr>
            <p:spPr>
              <a:xfrm>
                <a:off x="3496125" y="1261650"/>
                <a:ext cx="1033650" cy="1033675"/>
              </a:xfrm>
              <a:custGeom>
                <a:avLst/>
                <a:gdLst/>
                <a:ahLst/>
                <a:cxnLst/>
                <a:rect l="l" t="t" r="r" b="b"/>
                <a:pathLst>
                  <a:path w="41346" h="41347" extrusionOk="0">
                    <a:moveTo>
                      <a:pt x="0" y="1"/>
                    </a:moveTo>
                    <a:lnTo>
                      <a:pt x="0" y="3530"/>
                    </a:lnTo>
                    <a:lnTo>
                      <a:pt x="37917" y="3530"/>
                    </a:lnTo>
                    <a:lnTo>
                      <a:pt x="37917" y="41346"/>
                    </a:lnTo>
                    <a:lnTo>
                      <a:pt x="41345" y="41346"/>
                    </a:lnTo>
                    <a:lnTo>
                      <a:pt x="41345" y="1"/>
                    </a:lnTo>
                    <a:close/>
                  </a:path>
                </a:pathLst>
              </a:custGeom>
              <a:solidFill>
                <a:srgbClr val="A7E8F3">
                  <a:alpha val="4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3645836" y="1939269"/>
            <a:ext cx="525114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 smtClean="0">
                <a:solidFill>
                  <a:schemeClr val="bg1"/>
                </a:solidFill>
                <a:latin typeface="Saira" panose="020B0604020202020204" charset="0"/>
              </a:rPr>
              <a:t>Library and</a:t>
            </a:r>
          </a:p>
          <a:p>
            <a:pPr lvl="0"/>
            <a:r>
              <a:rPr lang="en-US" sz="5400" b="1" dirty="0" smtClean="0">
                <a:solidFill>
                  <a:schemeClr val="bg1"/>
                </a:solidFill>
                <a:latin typeface="Saira" panose="020B0604020202020204" charset="0"/>
              </a:rPr>
              <a:t>dataset </a:t>
            </a:r>
            <a:r>
              <a:rPr lang="en-US" sz="5400" b="1" dirty="0">
                <a:solidFill>
                  <a:schemeClr val="bg1"/>
                </a:solidFill>
                <a:latin typeface="Saira" panose="020B0604020202020204" charset="0"/>
              </a:rPr>
              <a:t>used</a:t>
            </a: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0296" y="2441398"/>
            <a:ext cx="986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Saira" panose="020B0604020202020204" charset="0"/>
              </a:rPr>
              <a:t>02</a:t>
            </a:r>
            <a:endParaRPr lang="en-US" sz="4400" b="1" dirty="0">
              <a:solidFill>
                <a:schemeClr val="bg1"/>
              </a:solidFill>
              <a:latin typeface="Sai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560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monary Disease by Slidesgo">
  <a:themeElements>
    <a:clrScheme name="Simple Light">
      <a:dk1>
        <a:srgbClr val="FFFFFF"/>
      </a:dk1>
      <a:lt1>
        <a:srgbClr val="FFFFFF"/>
      </a:lt1>
      <a:dk2>
        <a:srgbClr val="FFFFFF"/>
      </a:dk2>
      <a:lt2>
        <a:srgbClr val="2ED3D6"/>
      </a:lt2>
      <a:accent1>
        <a:srgbClr val="FFFFFF"/>
      </a:accent1>
      <a:accent2>
        <a:srgbClr val="0000FF"/>
      </a:accent2>
      <a:accent3>
        <a:srgbClr val="00F3FF"/>
      </a:accent3>
      <a:accent4>
        <a:srgbClr val="A7E8F3"/>
      </a:accent4>
      <a:accent5>
        <a:srgbClr val="2ED3D6"/>
      </a:accent5>
      <a:accent6>
        <a:srgbClr val="EAF9FC"/>
      </a:accent6>
      <a:hlink>
        <a:srgbClr val="C8FE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542</Words>
  <Application>Microsoft Office PowerPoint</Application>
  <PresentationFormat>On-screen Show (16:9)</PresentationFormat>
  <Paragraphs>54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Saira</vt:lpstr>
      <vt:lpstr>Arial</vt:lpstr>
      <vt:lpstr>Wingdings</vt:lpstr>
      <vt:lpstr>Pulmonary Disease by Slidesgo</vt:lpstr>
      <vt:lpstr>COVID-19 DETECTION</vt:lpstr>
      <vt:lpstr>TEAM MEMBERS:</vt:lpstr>
      <vt:lpstr>PROBLEM STATEMENT</vt:lpstr>
      <vt:lpstr>Table of Contents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DETECTION</dc:title>
  <dc:creator>HP</dc:creator>
  <cp:lastModifiedBy>Microsoft account</cp:lastModifiedBy>
  <cp:revision>21</cp:revision>
  <dcterms:modified xsi:type="dcterms:W3CDTF">2021-05-02T15:47:33Z</dcterms:modified>
</cp:coreProperties>
</file>