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27.jpg" ContentType="image/unknown"/>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 id="278" r:id="rId23"/>
    <p:sldId id="277" r:id="rId24"/>
    <p:sldId id="279" r:id="rId25"/>
    <p:sldId id="280" r:id="rId26"/>
    <p:sldId id="281" r:id="rId27"/>
    <p:sldId id="282" r:id="rId28"/>
    <p:sldId id="283" r:id="rId29"/>
    <p:sldId id="284" r:id="rId30"/>
    <p:sldId id="285" r:id="rId31"/>
    <p:sldId id="287" r:id="rId32"/>
    <p:sldId id="286" r:id="rId33"/>
    <p:sldId id="288" r:id="rId34"/>
    <p:sldId id="289" r:id="rId35"/>
    <p:sldId id="290" r:id="rId36"/>
    <p:sldId id="291" r:id="rId37"/>
    <p:sldId id="292"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32" autoAdjust="0"/>
    <p:restoredTop sz="95858" autoAdjust="0"/>
  </p:normalViewPr>
  <p:slideViewPr>
    <p:cSldViewPr snapToGrid="0">
      <p:cViewPr varScale="1">
        <p:scale>
          <a:sx n="59" d="100"/>
          <a:sy n="59" d="100"/>
        </p:scale>
        <p:origin x="78" y="11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AFFBC01-5468-4889-B8C3-FA80085F0C3E}" type="datetimeFigureOut">
              <a:rPr lang="en-IN" smtClean="0"/>
              <a:t>31-08-2021</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1E947512-7401-44F7-9030-B418E4D45176}" type="slidenum">
              <a:rPr lang="en-IN" smtClean="0"/>
              <a:t>‹#›</a:t>
            </a:fld>
            <a:endParaRPr lang="en-IN"/>
          </a:p>
        </p:txBody>
      </p:sp>
    </p:spTree>
    <p:extLst>
      <p:ext uri="{BB962C8B-B14F-4D97-AF65-F5344CB8AC3E}">
        <p14:creationId xmlns:p14="http://schemas.microsoft.com/office/powerpoint/2010/main" val="40220315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FFBC01-5468-4889-B8C3-FA80085F0C3E}" type="datetimeFigureOut">
              <a:rPr lang="en-IN" smtClean="0"/>
              <a:t>31-08-2021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947512-7401-44F7-9030-B418E4D45176}" type="slidenum">
              <a:rPr lang="en-IN" smtClean="0"/>
              <a:t>‹#›</a:t>
            </a:fld>
            <a:endParaRPr lang="en-IN"/>
          </a:p>
        </p:txBody>
      </p:sp>
    </p:spTree>
    <p:extLst>
      <p:ext uri="{BB962C8B-B14F-4D97-AF65-F5344CB8AC3E}">
        <p14:creationId xmlns:p14="http://schemas.microsoft.com/office/powerpoint/2010/main" val="1649522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FFBC01-5468-4889-B8C3-FA80085F0C3E}" type="datetimeFigureOut">
              <a:rPr lang="en-IN" smtClean="0"/>
              <a:t>31-08-2021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947512-7401-44F7-9030-B418E4D45176}" type="slidenum">
              <a:rPr lang="en-IN" smtClean="0"/>
              <a:t>‹#›</a:t>
            </a:fld>
            <a:endParaRPr lang="en-IN"/>
          </a:p>
        </p:txBody>
      </p:sp>
    </p:spTree>
    <p:extLst>
      <p:ext uri="{BB962C8B-B14F-4D97-AF65-F5344CB8AC3E}">
        <p14:creationId xmlns:p14="http://schemas.microsoft.com/office/powerpoint/2010/main" val="15380435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FFBC01-5468-4889-B8C3-FA80085F0C3E}" type="datetimeFigureOut">
              <a:rPr lang="en-IN" smtClean="0"/>
              <a:t>31-08-2021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947512-7401-44F7-9030-B418E4D45176}"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823052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FFBC01-5468-4889-B8C3-FA80085F0C3E}" type="datetimeFigureOut">
              <a:rPr lang="en-IN" smtClean="0"/>
              <a:t>31-08-2021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947512-7401-44F7-9030-B418E4D45176}" type="slidenum">
              <a:rPr lang="en-IN" smtClean="0"/>
              <a:t>‹#›</a:t>
            </a:fld>
            <a:endParaRPr lang="en-IN"/>
          </a:p>
        </p:txBody>
      </p:sp>
    </p:spTree>
    <p:extLst>
      <p:ext uri="{BB962C8B-B14F-4D97-AF65-F5344CB8AC3E}">
        <p14:creationId xmlns:p14="http://schemas.microsoft.com/office/powerpoint/2010/main" val="2177415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AFFBC01-5468-4889-B8C3-FA80085F0C3E}" type="datetimeFigureOut">
              <a:rPr lang="en-IN" smtClean="0"/>
              <a:t>31-08-2021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947512-7401-44F7-9030-B418E4D45176}" type="slidenum">
              <a:rPr lang="en-IN" smtClean="0"/>
              <a:t>‹#›</a:t>
            </a:fld>
            <a:endParaRPr lang="en-IN"/>
          </a:p>
        </p:txBody>
      </p:sp>
    </p:spTree>
    <p:extLst>
      <p:ext uri="{BB962C8B-B14F-4D97-AF65-F5344CB8AC3E}">
        <p14:creationId xmlns:p14="http://schemas.microsoft.com/office/powerpoint/2010/main" val="101599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AFFBC01-5468-4889-B8C3-FA80085F0C3E}" type="datetimeFigureOut">
              <a:rPr lang="en-IN" smtClean="0"/>
              <a:t>31-08-2021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947512-7401-44F7-9030-B418E4D45176}" type="slidenum">
              <a:rPr lang="en-IN" smtClean="0"/>
              <a:t>‹#›</a:t>
            </a:fld>
            <a:endParaRPr lang="en-IN"/>
          </a:p>
        </p:txBody>
      </p:sp>
    </p:spTree>
    <p:extLst>
      <p:ext uri="{BB962C8B-B14F-4D97-AF65-F5344CB8AC3E}">
        <p14:creationId xmlns:p14="http://schemas.microsoft.com/office/powerpoint/2010/main" val="10010646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FFBC01-5468-4889-B8C3-FA80085F0C3E}" type="datetimeFigureOut">
              <a:rPr lang="en-IN" smtClean="0"/>
              <a:t>31-08-2021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947512-7401-44F7-9030-B418E4D45176}" type="slidenum">
              <a:rPr lang="en-IN" smtClean="0"/>
              <a:t>‹#›</a:t>
            </a:fld>
            <a:endParaRPr lang="en-IN"/>
          </a:p>
        </p:txBody>
      </p:sp>
    </p:spTree>
    <p:extLst>
      <p:ext uri="{BB962C8B-B14F-4D97-AF65-F5344CB8AC3E}">
        <p14:creationId xmlns:p14="http://schemas.microsoft.com/office/powerpoint/2010/main" val="19111326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FFBC01-5468-4889-B8C3-FA80085F0C3E}" type="datetimeFigureOut">
              <a:rPr lang="en-IN" smtClean="0"/>
              <a:t>31-08-2021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947512-7401-44F7-9030-B418E4D45176}" type="slidenum">
              <a:rPr lang="en-IN" smtClean="0"/>
              <a:t>‹#›</a:t>
            </a:fld>
            <a:endParaRPr lang="en-IN"/>
          </a:p>
        </p:txBody>
      </p:sp>
    </p:spTree>
    <p:extLst>
      <p:ext uri="{BB962C8B-B14F-4D97-AF65-F5344CB8AC3E}">
        <p14:creationId xmlns:p14="http://schemas.microsoft.com/office/powerpoint/2010/main" val="816768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FFBC01-5468-4889-B8C3-FA80085F0C3E}" type="datetimeFigureOut">
              <a:rPr lang="en-IN" smtClean="0"/>
              <a:t>31-08-2021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947512-7401-44F7-9030-B418E4D45176}" type="slidenum">
              <a:rPr lang="en-IN" smtClean="0"/>
              <a:t>‹#›</a:t>
            </a:fld>
            <a:endParaRPr lang="en-IN"/>
          </a:p>
        </p:txBody>
      </p:sp>
    </p:spTree>
    <p:extLst>
      <p:ext uri="{BB962C8B-B14F-4D97-AF65-F5344CB8AC3E}">
        <p14:creationId xmlns:p14="http://schemas.microsoft.com/office/powerpoint/2010/main" val="4081774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FFBC01-5468-4889-B8C3-FA80085F0C3E}" type="datetimeFigureOut">
              <a:rPr lang="en-IN" smtClean="0"/>
              <a:t>31-08-2021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947512-7401-44F7-9030-B418E4D45176}" type="slidenum">
              <a:rPr lang="en-IN" smtClean="0"/>
              <a:t>‹#›</a:t>
            </a:fld>
            <a:endParaRPr lang="en-IN"/>
          </a:p>
        </p:txBody>
      </p:sp>
    </p:spTree>
    <p:extLst>
      <p:ext uri="{BB962C8B-B14F-4D97-AF65-F5344CB8AC3E}">
        <p14:creationId xmlns:p14="http://schemas.microsoft.com/office/powerpoint/2010/main" val="266246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FFBC01-5468-4889-B8C3-FA80085F0C3E}" type="datetimeFigureOut">
              <a:rPr lang="en-IN" smtClean="0"/>
              <a:t>31-08-2021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947512-7401-44F7-9030-B418E4D45176}" type="slidenum">
              <a:rPr lang="en-IN" smtClean="0"/>
              <a:t>‹#›</a:t>
            </a:fld>
            <a:endParaRPr lang="en-IN"/>
          </a:p>
        </p:txBody>
      </p:sp>
    </p:spTree>
    <p:extLst>
      <p:ext uri="{BB962C8B-B14F-4D97-AF65-F5344CB8AC3E}">
        <p14:creationId xmlns:p14="http://schemas.microsoft.com/office/powerpoint/2010/main" val="3713698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FFBC01-5468-4889-B8C3-FA80085F0C3E}" type="datetimeFigureOut">
              <a:rPr lang="en-IN" smtClean="0"/>
              <a:t>31-08-2021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E947512-7401-44F7-9030-B418E4D45176}" type="slidenum">
              <a:rPr lang="en-IN" smtClean="0"/>
              <a:t>‹#›</a:t>
            </a:fld>
            <a:endParaRPr lang="en-IN"/>
          </a:p>
        </p:txBody>
      </p:sp>
    </p:spTree>
    <p:extLst>
      <p:ext uri="{BB962C8B-B14F-4D97-AF65-F5344CB8AC3E}">
        <p14:creationId xmlns:p14="http://schemas.microsoft.com/office/powerpoint/2010/main" val="1053060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FFBC01-5468-4889-B8C3-FA80085F0C3E}" type="datetimeFigureOut">
              <a:rPr lang="en-IN" smtClean="0"/>
              <a:t>31-08-2021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947512-7401-44F7-9030-B418E4D45176}" type="slidenum">
              <a:rPr lang="en-IN" smtClean="0"/>
              <a:t>‹#›</a:t>
            </a:fld>
            <a:endParaRPr lang="en-IN"/>
          </a:p>
        </p:txBody>
      </p:sp>
    </p:spTree>
    <p:extLst>
      <p:ext uri="{BB962C8B-B14F-4D97-AF65-F5344CB8AC3E}">
        <p14:creationId xmlns:p14="http://schemas.microsoft.com/office/powerpoint/2010/main" val="631122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FFBC01-5468-4889-B8C3-FA80085F0C3E}" type="datetimeFigureOut">
              <a:rPr lang="en-IN" smtClean="0"/>
              <a:t>31-08-2021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E947512-7401-44F7-9030-B418E4D45176}" type="slidenum">
              <a:rPr lang="en-IN" smtClean="0"/>
              <a:t>‹#›</a:t>
            </a:fld>
            <a:endParaRPr lang="en-IN"/>
          </a:p>
        </p:txBody>
      </p:sp>
    </p:spTree>
    <p:extLst>
      <p:ext uri="{BB962C8B-B14F-4D97-AF65-F5344CB8AC3E}">
        <p14:creationId xmlns:p14="http://schemas.microsoft.com/office/powerpoint/2010/main" val="99371605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FFBC01-5468-4889-B8C3-FA80085F0C3E}" type="datetimeFigureOut">
              <a:rPr lang="en-IN" smtClean="0"/>
              <a:t>31-08-2021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947512-7401-44F7-9030-B418E4D45176}" type="slidenum">
              <a:rPr lang="en-IN" smtClean="0"/>
              <a:t>‹#›</a:t>
            </a:fld>
            <a:endParaRPr lang="en-IN"/>
          </a:p>
        </p:txBody>
      </p:sp>
    </p:spTree>
    <p:extLst>
      <p:ext uri="{BB962C8B-B14F-4D97-AF65-F5344CB8AC3E}">
        <p14:creationId xmlns:p14="http://schemas.microsoft.com/office/powerpoint/2010/main" val="22939221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FFBC01-5468-4889-B8C3-FA80085F0C3E}" type="datetimeFigureOut">
              <a:rPr lang="en-IN" smtClean="0"/>
              <a:t>31-08-2021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947512-7401-44F7-9030-B418E4D45176}" type="slidenum">
              <a:rPr lang="en-IN" smtClean="0"/>
              <a:t>‹#›</a:t>
            </a:fld>
            <a:endParaRPr lang="en-IN"/>
          </a:p>
        </p:txBody>
      </p:sp>
    </p:spTree>
    <p:extLst>
      <p:ext uri="{BB962C8B-B14F-4D97-AF65-F5344CB8AC3E}">
        <p14:creationId xmlns:p14="http://schemas.microsoft.com/office/powerpoint/2010/main" val="247960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AFFBC01-5468-4889-B8C3-FA80085F0C3E}" type="datetimeFigureOut">
              <a:rPr lang="en-IN" smtClean="0"/>
              <a:t>31-08-2021</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E947512-7401-44F7-9030-B418E4D45176}" type="slidenum">
              <a:rPr lang="en-IN" smtClean="0"/>
              <a:t>‹#›</a:t>
            </a:fld>
            <a:endParaRPr lang="en-IN"/>
          </a:p>
        </p:txBody>
      </p:sp>
    </p:spTree>
    <p:extLst>
      <p:ext uri="{BB962C8B-B14F-4D97-AF65-F5344CB8AC3E}">
        <p14:creationId xmlns:p14="http://schemas.microsoft.com/office/powerpoint/2010/main" val="1338020134"/>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71739D-B1D7-40B5-85E3-0969B3B538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223" y="792730"/>
            <a:ext cx="8142514" cy="5510621"/>
          </a:xfrm>
          <a:prstGeom prst="rect">
            <a:avLst/>
          </a:prstGeom>
        </p:spPr>
      </p:pic>
      <p:sp>
        <p:nvSpPr>
          <p:cNvPr id="6" name="Rectangle 5">
            <a:extLst>
              <a:ext uri="{FF2B5EF4-FFF2-40B4-BE49-F238E27FC236}">
                <a16:creationId xmlns:a16="http://schemas.microsoft.com/office/drawing/2014/main" id="{C1D6CCF2-FF1E-458D-AF13-07D42C0DAE02}"/>
              </a:ext>
            </a:extLst>
          </p:cNvPr>
          <p:cNvSpPr/>
          <p:nvPr/>
        </p:nvSpPr>
        <p:spPr>
          <a:xfrm>
            <a:off x="7894863" y="4664349"/>
            <a:ext cx="3722914" cy="1200329"/>
          </a:xfrm>
          <a:prstGeom prst="rect">
            <a:avLst/>
          </a:prstGeom>
          <a:noFill/>
        </p:spPr>
        <p:txBody>
          <a:bodyPr wrap="square" lIns="91440" tIns="45720" rIns="91440" bIns="45720">
            <a:spAutoFit/>
          </a:bodyPr>
          <a:lstStyle/>
          <a:p>
            <a:pPr algn="r"/>
            <a:r>
              <a:rPr lang="en-US" sz="3600" dirty="0">
                <a:ln w="9525">
                  <a:solidFill>
                    <a:schemeClr val="bg1"/>
                  </a:solidFill>
                  <a:prstDash val="solid"/>
                </a:ln>
                <a:solidFill>
                  <a:schemeClr val="tx1">
                    <a:lumMod val="85000"/>
                  </a:schemeClr>
                </a:solidFill>
                <a:effectLst>
                  <a:outerShdw blurRad="12700" dist="38100" dir="2700000" algn="tl" rotWithShape="0">
                    <a:schemeClr val="bg1">
                      <a:lumMod val="50000"/>
                    </a:schemeClr>
                  </a:outerShdw>
                </a:effectLst>
                <a:latin typeface="Bahnschrift Light Condensed" panose="020B0502040204020203" pitchFamily="34" charset="0"/>
              </a:rPr>
              <a:t>SHASWAT SAHU</a:t>
            </a:r>
          </a:p>
          <a:p>
            <a:pPr algn="r"/>
            <a:r>
              <a:rPr lang="en-US" sz="3600" cap="none" spc="0" dirty="0">
                <a:ln w="9525">
                  <a:solidFill>
                    <a:schemeClr val="bg1"/>
                  </a:solidFill>
                  <a:prstDash val="solid"/>
                </a:ln>
                <a:solidFill>
                  <a:schemeClr val="tx1">
                    <a:lumMod val="85000"/>
                  </a:schemeClr>
                </a:solidFill>
                <a:effectLst>
                  <a:outerShdw blurRad="12700" dist="38100" dir="2700000" algn="tl" rotWithShape="0">
                    <a:schemeClr val="bg1">
                      <a:lumMod val="50000"/>
                    </a:schemeClr>
                  </a:outerShdw>
                </a:effectLst>
                <a:latin typeface="Bahnschrift Light Condensed" panose="020B0502040204020203" pitchFamily="34" charset="0"/>
              </a:rPr>
              <a:t>ENG19CS0294</a:t>
            </a:r>
          </a:p>
        </p:txBody>
      </p:sp>
      <p:pic>
        <p:nvPicPr>
          <p:cNvPr id="8" name="Picture 7">
            <a:extLst>
              <a:ext uri="{FF2B5EF4-FFF2-40B4-BE49-F238E27FC236}">
                <a16:creationId xmlns:a16="http://schemas.microsoft.com/office/drawing/2014/main" id="{AD5ACA68-8257-46EC-A242-58E906AAD7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6256564" y="412476"/>
            <a:ext cx="5935436" cy="3562350"/>
          </a:xfrm>
          <a:prstGeom prst="rect">
            <a:avLst/>
          </a:prstGeom>
        </p:spPr>
      </p:pic>
    </p:spTree>
    <p:extLst>
      <p:ext uri="{BB962C8B-B14F-4D97-AF65-F5344CB8AC3E}">
        <p14:creationId xmlns:p14="http://schemas.microsoft.com/office/powerpoint/2010/main" val="4255649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D34E9B6-DB98-4B19-8CE0-524D48AD74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2333" y="765640"/>
            <a:ext cx="11007333" cy="5326720"/>
          </a:xfrm>
        </p:spPr>
      </p:pic>
    </p:spTree>
    <p:extLst>
      <p:ext uri="{BB962C8B-B14F-4D97-AF65-F5344CB8AC3E}">
        <p14:creationId xmlns:p14="http://schemas.microsoft.com/office/powerpoint/2010/main" val="5468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C6774AA-61F0-4FAB-973A-B201D3765F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9930" y="298285"/>
            <a:ext cx="9392140" cy="6261429"/>
          </a:xfrm>
          <a:prstGeom prst="rect">
            <a:avLst/>
          </a:prstGeom>
        </p:spPr>
      </p:pic>
    </p:spTree>
    <p:extLst>
      <p:ext uri="{BB962C8B-B14F-4D97-AF65-F5344CB8AC3E}">
        <p14:creationId xmlns:p14="http://schemas.microsoft.com/office/powerpoint/2010/main" val="3715352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820E323-D34C-42AA-B690-E535FD9D17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734786"/>
            <a:ext cx="10335986" cy="5372100"/>
          </a:xfrm>
        </p:spPr>
      </p:pic>
    </p:spTree>
    <p:extLst>
      <p:ext uri="{BB962C8B-B14F-4D97-AF65-F5344CB8AC3E}">
        <p14:creationId xmlns:p14="http://schemas.microsoft.com/office/powerpoint/2010/main" val="1812538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128F80D-4734-46C1-8BEE-899065541F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5637" y="713014"/>
            <a:ext cx="10960725" cy="5431971"/>
          </a:xfrm>
        </p:spPr>
      </p:pic>
    </p:spTree>
    <p:extLst>
      <p:ext uri="{BB962C8B-B14F-4D97-AF65-F5344CB8AC3E}">
        <p14:creationId xmlns:p14="http://schemas.microsoft.com/office/powerpoint/2010/main" val="4283834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82BEA78-2D8E-4E1D-9102-E5D5CEE3E4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9106" y="683078"/>
            <a:ext cx="11106821" cy="5491843"/>
          </a:xfrm>
        </p:spPr>
      </p:pic>
    </p:spTree>
    <p:extLst>
      <p:ext uri="{BB962C8B-B14F-4D97-AF65-F5344CB8AC3E}">
        <p14:creationId xmlns:p14="http://schemas.microsoft.com/office/powerpoint/2010/main" val="1636127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E8D3A3D-6BA6-4108-8907-6C5C384098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3850" y="876300"/>
            <a:ext cx="10284300" cy="5105400"/>
          </a:xfrm>
        </p:spPr>
      </p:pic>
    </p:spTree>
    <p:extLst>
      <p:ext uri="{BB962C8B-B14F-4D97-AF65-F5344CB8AC3E}">
        <p14:creationId xmlns:p14="http://schemas.microsoft.com/office/powerpoint/2010/main" val="744951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EC45529-8D0B-48FF-B81A-B25936A6AB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7169" y="762000"/>
            <a:ext cx="10817662" cy="5334000"/>
          </a:xfrm>
        </p:spPr>
      </p:pic>
    </p:spTree>
    <p:extLst>
      <p:ext uri="{BB962C8B-B14F-4D97-AF65-F5344CB8AC3E}">
        <p14:creationId xmlns:p14="http://schemas.microsoft.com/office/powerpoint/2010/main" val="70229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610AF1E-74E1-42DA-81B3-4E4641B84E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3475" y="729343"/>
            <a:ext cx="10945049" cy="5399314"/>
          </a:xfrm>
        </p:spPr>
      </p:pic>
    </p:spTree>
    <p:extLst>
      <p:ext uri="{BB962C8B-B14F-4D97-AF65-F5344CB8AC3E}">
        <p14:creationId xmlns:p14="http://schemas.microsoft.com/office/powerpoint/2010/main" val="303968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9DB7B62-5BD0-420D-9AC7-A19639E104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6040" y="696685"/>
            <a:ext cx="9759919" cy="5464629"/>
          </a:xfrm>
        </p:spPr>
      </p:pic>
    </p:spTree>
    <p:extLst>
      <p:ext uri="{BB962C8B-B14F-4D97-AF65-F5344CB8AC3E}">
        <p14:creationId xmlns:p14="http://schemas.microsoft.com/office/powerpoint/2010/main" val="2480655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C1998B7-694D-44BD-A08D-8B85A89EE8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717" y="721178"/>
            <a:ext cx="10942565" cy="5415643"/>
          </a:xfrm>
        </p:spPr>
      </p:pic>
    </p:spTree>
    <p:extLst>
      <p:ext uri="{BB962C8B-B14F-4D97-AF65-F5344CB8AC3E}">
        <p14:creationId xmlns:p14="http://schemas.microsoft.com/office/powerpoint/2010/main" val="3448194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A960E-767B-4A53-8D49-6AE06AD7669E}"/>
              </a:ext>
            </a:extLst>
          </p:cNvPr>
          <p:cNvSpPr>
            <a:spLocks noGrp="1"/>
          </p:cNvSpPr>
          <p:nvPr>
            <p:ph type="title"/>
          </p:nvPr>
        </p:nvSpPr>
        <p:spPr/>
        <p:txBody>
          <a:bodyPr/>
          <a:lstStyle/>
          <a:p>
            <a:r>
              <a:rPr lang="en-IN" dirty="0">
                <a:latin typeface="Cambria Math" panose="02040503050406030204" pitchFamily="18" charset="0"/>
                <a:ea typeface="Cambria Math" panose="02040503050406030204" pitchFamily="18" charset="0"/>
              </a:rPr>
              <a:t>INTRODUCTION TO MACHINE LEARNING</a:t>
            </a:r>
          </a:p>
        </p:txBody>
      </p:sp>
      <p:sp>
        <p:nvSpPr>
          <p:cNvPr id="3" name="Content Placeholder 2">
            <a:extLst>
              <a:ext uri="{FF2B5EF4-FFF2-40B4-BE49-F238E27FC236}">
                <a16:creationId xmlns:a16="http://schemas.microsoft.com/office/drawing/2014/main" id="{3B109E6A-692C-4E25-8062-EB10CA442FB6}"/>
              </a:ext>
            </a:extLst>
          </p:cNvPr>
          <p:cNvSpPr>
            <a:spLocks noGrp="1"/>
          </p:cNvSpPr>
          <p:nvPr>
            <p:ph idx="1"/>
          </p:nvPr>
        </p:nvSpPr>
        <p:spPr/>
        <p:txBody>
          <a:bodyPr/>
          <a:lstStyle/>
          <a:p>
            <a:pPr>
              <a:buFont typeface="Wingdings" panose="05000000000000000000" pitchFamily="2" charset="2"/>
              <a:buChar char="q"/>
            </a:pPr>
            <a:r>
              <a:rPr lang="en-US" dirty="0">
                <a:latin typeface="Bradley Hand ITC" panose="03070402050302030203" pitchFamily="66" charset="0"/>
              </a:rPr>
              <a:t>A branch of artificial intelligence, concerned with the design and development of algorithms that allow computers to evolve behaviors based on empirical data.</a:t>
            </a:r>
          </a:p>
          <a:p>
            <a:pPr>
              <a:buFont typeface="Wingdings" panose="05000000000000000000" pitchFamily="2" charset="2"/>
              <a:buChar char="q"/>
            </a:pPr>
            <a:r>
              <a:rPr lang="en-US" dirty="0">
                <a:latin typeface="Bradley Hand ITC" panose="03070402050302030203" pitchFamily="66" charset="0"/>
              </a:rPr>
              <a:t>As intelligence requires knowledge, it is necessary for the computers to acquire knowledge. </a:t>
            </a:r>
          </a:p>
          <a:p>
            <a:pPr>
              <a:buFont typeface="Wingdings" panose="05000000000000000000" pitchFamily="2" charset="2"/>
              <a:buChar char="q"/>
            </a:pPr>
            <a:r>
              <a:rPr lang="en-US" dirty="0">
                <a:latin typeface="Bradley Hand ITC" panose="03070402050302030203" pitchFamily="66" charset="0"/>
              </a:rPr>
              <a:t>Machine learning refers to a system capable of the autonomous acquisition and integration of knowledge</a:t>
            </a:r>
            <a:endParaRPr lang="en-IN" dirty="0">
              <a:latin typeface="Bradley Hand ITC" panose="03070402050302030203" pitchFamily="66" charset="0"/>
            </a:endParaRPr>
          </a:p>
        </p:txBody>
      </p:sp>
    </p:spTree>
    <p:extLst>
      <p:ext uri="{BB962C8B-B14F-4D97-AF65-F5344CB8AC3E}">
        <p14:creationId xmlns:p14="http://schemas.microsoft.com/office/powerpoint/2010/main" val="3649966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D0272-7DFF-4256-AC99-814295FF6BAC}"/>
              </a:ext>
            </a:extLst>
          </p:cNvPr>
          <p:cNvSpPr>
            <a:spLocks noGrp="1"/>
          </p:cNvSpPr>
          <p:nvPr>
            <p:ph type="title"/>
          </p:nvPr>
        </p:nvSpPr>
        <p:spPr>
          <a:xfrm>
            <a:off x="1141412" y="0"/>
            <a:ext cx="9905998" cy="1478570"/>
          </a:xfrm>
        </p:spPr>
        <p:txBody>
          <a:bodyPr/>
          <a:lstStyle/>
          <a:p>
            <a:r>
              <a:rPr lang="en-IN" b="1" i="0" dirty="0">
                <a:effectLst/>
                <a:latin typeface="Bookman Old Style" panose="02050604050505020204" pitchFamily="18" charset="0"/>
              </a:rPr>
              <a:t>Linear Regression</a:t>
            </a:r>
            <a:endParaRPr lang="en-IN"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54CC34B4-1DE4-4954-ADA3-772666377C58}"/>
              </a:ext>
            </a:extLst>
          </p:cNvPr>
          <p:cNvSpPr>
            <a:spLocks noGrp="1"/>
          </p:cNvSpPr>
          <p:nvPr>
            <p:ph idx="1"/>
          </p:nvPr>
        </p:nvSpPr>
        <p:spPr>
          <a:xfrm>
            <a:off x="1141412" y="1159329"/>
            <a:ext cx="9905999" cy="5421085"/>
          </a:xfrm>
        </p:spPr>
        <p:txBody>
          <a:bodyPr>
            <a:normAutofit fontScale="92500" lnSpcReduction="10000"/>
          </a:bodyPr>
          <a:lstStyle/>
          <a:p>
            <a:pPr algn="just"/>
            <a:r>
              <a:rPr lang="en-US" b="0" i="0" dirty="0">
                <a:effectLst/>
                <a:latin typeface="Bradley Hand ITC" panose="03070402050302030203" pitchFamily="66" charset="0"/>
              </a:rPr>
              <a:t>Linear regression is a linear model, e.g. a model that assumes a linear relationship between the input variables (x) and the single output variable (y). More specifically, that y can be calculated from a linear combination of the input variables (x).</a:t>
            </a:r>
          </a:p>
          <a:p>
            <a:pPr algn="just"/>
            <a:r>
              <a:rPr lang="en-US" b="0" i="0" dirty="0">
                <a:effectLst/>
                <a:latin typeface="Bradley Hand ITC" panose="03070402050302030203" pitchFamily="66" charset="0"/>
              </a:rPr>
              <a:t>A linear regression line has an equation of the form Y = a + </a:t>
            </a:r>
            <a:r>
              <a:rPr lang="en-US" b="0" i="0" dirty="0" err="1">
                <a:effectLst/>
                <a:latin typeface="Bradley Hand ITC" panose="03070402050302030203" pitchFamily="66" charset="0"/>
              </a:rPr>
              <a:t>bX</a:t>
            </a:r>
            <a:r>
              <a:rPr lang="en-US" b="0" i="0" dirty="0">
                <a:effectLst/>
                <a:latin typeface="Bradley Hand ITC" panose="03070402050302030203" pitchFamily="66" charset="0"/>
              </a:rPr>
              <a:t>, where X is the explanatory variable and Y is the dependent variable. The slope of the line is b, and a is the intercept (the value of y when x = 0).</a:t>
            </a:r>
          </a:p>
          <a:p>
            <a:pPr algn="just"/>
            <a:r>
              <a:rPr lang="en-US" b="0" i="0" dirty="0">
                <a:effectLst/>
                <a:latin typeface="Bradley Hand ITC" panose="03070402050302030203" pitchFamily="66" charset="0"/>
              </a:rPr>
              <a:t>Linear Regression Algorithm can be used in ML when the data is present in a continuous trend where it predicts results of data such as:</a:t>
            </a:r>
          </a:p>
          <a:p>
            <a:pPr algn="just"/>
            <a:r>
              <a:rPr lang="en-US" b="0" i="0" dirty="0">
                <a:effectLst/>
                <a:latin typeface="Bradley Hand ITC" panose="03070402050302030203" pitchFamily="66" charset="0"/>
              </a:rPr>
              <a:t>If 1 pen costs 1 rupee 2 pens costs 2 rupees 3 pens cost 3 rupees 4 pens cost 4 rupees how much would 12 pens cost?</a:t>
            </a:r>
          </a:p>
          <a:p>
            <a:pPr algn="just"/>
            <a:r>
              <a:rPr lang="en-US" b="0" i="0" dirty="0">
                <a:effectLst/>
                <a:latin typeface="Bradley Hand ITC" panose="03070402050302030203" pitchFamily="66" charset="0"/>
              </a:rPr>
              <a:t>It will formulate that y=x and predict that 12 pens would cost 12 rupees.</a:t>
            </a:r>
          </a:p>
          <a:p>
            <a:endParaRPr lang="en-IN" dirty="0">
              <a:latin typeface="Bradley Hand ITC" panose="03070402050302030203" pitchFamily="66" charset="0"/>
            </a:endParaRPr>
          </a:p>
        </p:txBody>
      </p:sp>
    </p:spTree>
    <p:extLst>
      <p:ext uri="{BB962C8B-B14F-4D97-AF65-F5344CB8AC3E}">
        <p14:creationId xmlns:p14="http://schemas.microsoft.com/office/powerpoint/2010/main" val="1272335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4027B412-C457-48A1-8280-5B0492B5DA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2777" y="631371"/>
            <a:ext cx="11306446" cy="5595257"/>
          </a:xfrm>
        </p:spPr>
      </p:pic>
    </p:spTree>
    <p:extLst>
      <p:ext uri="{BB962C8B-B14F-4D97-AF65-F5344CB8AC3E}">
        <p14:creationId xmlns:p14="http://schemas.microsoft.com/office/powerpoint/2010/main" val="2547502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2A777-F0BB-4998-8951-FEE13AC22444}"/>
              </a:ext>
            </a:extLst>
          </p:cNvPr>
          <p:cNvSpPr>
            <a:spLocks noGrp="1"/>
          </p:cNvSpPr>
          <p:nvPr>
            <p:ph type="title"/>
          </p:nvPr>
        </p:nvSpPr>
        <p:spPr/>
        <p:txBody>
          <a:bodyPr/>
          <a:lstStyle/>
          <a:p>
            <a:r>
              <a:rPr lang="en-IN" b="1" i="0" dirty="0">
                <a:effectLst/>
                <a:latin typeface="Bookman Old Style" panose="02050604050505020204" pitchFamily="18" charset="0"/>
              </a:rPr>
              <a:t>Logistic Regression</a:t>
            </a:r>
            <a:endParaRPr lang="en-IN"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0ED49885-1E59-47F0-9701-8D5BC01B637B}"/>
              </a:ext>
            </a:extLst>
          </p:cNvPr>
          <p:cNvSpPr>
            <a:spLocks noGrp="1"/>
          </p:cNvSpPr>
          <p:nvPr>
            <p:ph idx="1"/>
          </p:nvPr>
        </p:nvSpPr>
        <p:spPr>
          <a:xfrm>
            <a:off x="1141412" y="2249486"/>
            <a:ext cx="9905999" cy="3989995"/>
          </a:xfrm>
        </p:spPr>
        <p:txBody>
          <a:bodyPr>
            <a:normAutofit/>
          </a:bodyPr>
          <a:lstStyle/>
          <a:p>
            <a:pPr algn="just"/>
            <a:r>
              <a:rPr lang="en-US" b="0" i="0" dirty="0">
                <a:effectLst/>
                <a:latin typeface="Bradley Hand ITC" panose="03070402050302030203" pitchFamily="66" charset="0"/>
              </a:rPr>
              <a:t>Logistic regression is named for the function used at the core of the method, the logistic function.</a:t>
            </a:r>
          </a:p>
          <a:p>
            <a:pPr algn="just"/>
            <a:r>
              <a:rPr lang="en-US" b="0" i="0" dirty="0">
                <a:effectLst/>
                <a:latin typeface="Bradley Hand ITC" panose="03070402050302030203" pitchFamily="66" charset="0"/>
              </a:rPr>
              <a:t>The logistic function, also called the sigmoid function was developed by statisticians to describe properties of population growth in ecology, rising quickly and maxing out at the carrying capacity of the environment.</a:t>
            </a:r>
          </a:p>
          <a:p>
            <a:pPr algn="just"/>
            <a:r>
              <a:rPr lang="en-US" b="0" i="0" dirty="0">
                <a:effectLst/>
                <a:latin typeface="Bradley Hand ITC" panose="03070402050302030203" pitchFamily="66" charset="0"/>
              </a:rPr>
              <a:t>This method is used to find the discrete dependent variable from the set of independent variables. Its goal is to find the best fit set of parameters.</a:t>
            </a:r>
          </a:p>
          <a:p>
            <a:endParaRPr lang="en-IN" dirty="0">
              <a:latin typeface="Bradley Hand ITC" panose="03070402050302030203" pitchFamily="66" charset="0"/>
            </a:endParaRPr>
          </a:p>
        </p:txBody>
      </p:sp>
    </p:spTree>
    <p:extLst>
      <p:ext uri="{BB962C8B-B14F-4D97-AF65-F5344CB8AC3E}">
        <p14:creationId xmlns:p14="http://schemas.microsoft.com/office/powerpoint/2010/main" val="12983532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82904C4-9336-45AB-BFEF-A86498C877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7679" y="3935187"/>
            <a:ext cx="6940733" cy="2612572"/>
          </a:xfrm>
          <a:effectLst>
            <a:glow rad="190500">
              <a:schemeClr val="tx1"/>
            </a:glow>
          </a:effectLst>
        </p:spPr>
      </p:pic>
      <p:pic>
        <p:nvPicPr>
          <p:cNvPr id="7" name="Picture 6">
            <a:extLst>
              <a:ext uri="{FF2B5EF4-FFF2-40B4-BE49-F238E27FC236}">
                <a16:creationId xmlns:a16="http://schemas.microsoft.com/office/drawing/2014/main" id="{C3F2FBE3-E187-448A-9861-6DF868803A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8957" y="-65314"/>
            <a:ext cx="7834085" cy="4406673"/>
          </a:xfrm>
          <a:prstGeom prst="rect">
            <a:avLst/>
          </a:prstGeom>
        </p:spPr>
      </p:pic>
    </p:spTree>
    <p:extLst>
      <p:ext uri="{BB962C8B-B14F-4D97-AF65-F5344CB8AC3E}">
        <p14:creationId xmlns:p14="http://schemas.microsoft.com/office/powerpoint/2010/main" val="3169886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42DA5-E5EC-410A-AB31-B8F633FDEE8F}"/>
              </a:ext>
            </a:extLst>
          </p:cNvPr>
          <p:cNvSpPr>
            <a:spLocks noGrp="1"/>
          </p:cNvSpPr>
          <p:nvPr>
            <p:ph type="title"/>
          </p:nvPr>
        </p:nvSpPr>
        <p:spPr/>
        <p:txBody>
          <a:bodyPr/>
          <a:lstStyle/>
          <a:p>
            <a:r>
              <a:rPr lang="en-IN" b="1" i="0" dirty="0">
                <a:effectLst/>
                <a:latin typeface="Bookman Old Style" panose="02050604050505020204" pitchFamily="18" charset="0"/>
              </a:rPr>
              <a:t>Decision Tree</a:t>
            </a:r>
            <a:endParaRPr lang="en-IN"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8F64CC77-232D-4BCA-9798-18FF39154DB2}"/>
              </a:ext>
            </a:extLst>
          </p:cNvPr>
          <p:cNvSpPr>
            <a:spLocks noGrp="1"/>
          </p:cNvSpPr>
          <p:nvPr>
            <p:ph idx="1"/>
          </p:nvPr>
        </p:nvSpPr>
        <p:spPr>
          <a:xfrm>
            <a:off x="1141412" y="2249486"/>
            <a:ext cx="9905999" cy="4216627"/>
          </a:xfrm>
        </p:spPr>
        <p:txBody>
          <a:bodyPr>
            <a:normAutofit fontScale="92500" lnSpcReduction="10000"/>
          </a:bodyPr>
          <a:lstStyle/>
          <a:p>
            <a:pPr algn="just"/>
            <a:r>
              <a:rPr lang="en-US" b="0" i="0" dirty="0">
                <a:effectLst/>
                <a:latin typeface="Bradley Hand ITC" panose="03070402050302030203" pitchFamily="66" charset="0"/>
              </a:rPr>
              <a:t>Decision Trees are a type of Supervised Machine Learning (that is you explain what the input is and what the corresponding output is in the training data) where the data is continuously split according to a certain parameter.</a:t>
            </a:r>
          </a:p>
          <a:p>
            <a:pPr algn="just"/>
            <a:r>
              <a:rPr lang="en-US" b="0" i="0" dirty="0">
                <a:effectLst/>
                <a:latin typeface="Bradley Hand ITC" panose="03070402050302030203" pitchFamily="66" charset="0"/>
              </a:rPr>
              <a:t>Decision tree can be used to classification and regression both having a tree like structure.</a:t>
            </a:r>
          </a:p>
          <a:p>
            <a:pPr algn="just"/>
            <a:r>
              <a:rPr lang="en-US" b="0" i="0" dirty="0">
                <a:effectLst/>
                <a:latin typeface="Bradley Hand ITC" panose="03070402050302030203" pitchFamily="66" charset="0"/>
              </a:rPr>
              <a:t>The tree can be explained by two entities, namely decision nodes and leaves. The leaves are the decisions or the final outcomes. And the decision nodes are where the data is split.</a:t>
            </a:r>
          </a:p>
          <a:p>
            <a:pPr algn="just"/>
            <a:r>
              <a:rPr lang="en-US" b="0" i="0" dirty="0">
                <a:effectLst/>
                <a:latin typeface="Bradley Hand ITC" panose="03070402050302030203" pitchFamily="66" charset="0"/>
              </a:rPr>
              <a:t>Decision trees are built for making a training model which can be used to predict class or the value of target variable.</a:t>
            </a:r>
          </a:p>
          <a:p>
            <a:endParaRPr lang="en-IN" dirty="0">
              <a:latin typeface="Bradley Hand ITC" panose="03070402050302030203" pitchFamily="66" charset="0"/>
            </a:endParaRPr>
          </a:p>
        </p:txBody>
      </p:sp>
    </p:spTree>
    <p:extLst>
      <p:ext uri="{BB962C8B-B14F-4D97-AF65-F5344CB8AC3E}">
        <p14:creationId xmlns:p14="http://schemas.microsoft.com/office/powerpoint/2010/main" val="2330380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ED2F20F-4322-48D3-9309-355797807C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3715" y="427264"/>
            <a:ext cx="11364569" cy="6003471"/>
          </a:xfrm>
        </p:spPr>
      </p:pic>
    </p:spTree>
    <p:extLst>
      <p:ext uri="{BB962C8B-B14F-4D97-AF65-F5344CB8AC3E}">
        <p14:creationId xmlns:p14="http://schemas.microsoft.com/office/powerpoint/2010/main" val="11835129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5830B-515F-4BB5-8561-CDB99E27E8EB}"/>
              </a:ext>
            </a:extLst>
          </p:cNvPr>
          <p:cNvSpPr>
            <a:spLocks noGrp="1"/>
          </p:cNvSpPr>
          <p:nvPr>
            <p:ph type="title"/>
          </p:nvPr>
        </p:nvSpPr>
        <p:spPr>
          <a:xfrm>
            <a:off x="1141413" y="0"/>
            <a:ext cx="9905998" cy="1478570"/>
          </a:xfrm>
        </p:spPr>
        <p:txBody>
          <a:bodyPr/>
          <a:lstStyle/>
          <a:p>
            <a:r>
              <a:rPr lang="en-IN" b="1" i="0" dirty="0">
                <a:effectLst/>
                <a:latin typeface="Bookman Old Style" panose="02050604050505020204" pitchFamily="18" charset="0"/>
              </a:rPr>
              <a:t>K-Nearest Neighbours</a:t>
            </a:r>
            <a:endParaRPr lang="en-IN"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3035CC7E-2B13-44E0-BBAF-B25A3867C5C7}"/>
              </a:ext>
            </a:extLst>
          </p:cNvPr>
          <p:cNvSpPr>
            <a:spLocks noGrp="1"/>
          </p:cNvSpPr>
          <p:nvPr>
            <p:ph idx="1"/>
          </p:nvPr>
        </p:nvSpPr>
        <p:spPr>
          <a:xfrm>
            <a:off x="1141413" y="1453807"/>
            <a:ext cx="9905999" cy="5172683"/>
          </a:xfrm>
        </p:spPr>
        <p:txBody>
          <a:bodyPr>
            <a:normAutofit fontScale="92500" lnSpcReduction="20000"/>
          </a:bodyPr>
          <a:lstStyle/>
          <a:p>
            <a:pPr algn="just"/>
            <a:r>
              <a:rPr lang="en-US" b="0" i="0" dirty="0">
                <a:effectLst/>
                <a:latin typeface="Bradley Hand ITC" panose="03070402050302030203" pitchFamily="66" charset="0"/>
              </a:rPr>
              <a:t>The abbreviation KNN stands for “K-Nearest </a:t>
            </a:r>
            <a:r>
              <a:rPr lang="en-US" b="0" i="0" dirty="0" err="1">
                <a:effectLst/>
                <a:latin typeface="Bradley Hand ITC" panose="03070402050302030203" pitchFamily="66" charset="0"/>
              </a:rPr>
              <a:t>Neighbour</a:t>
            </a:r>
            <a:r>
              <a:rPr lang="en-US" b="0" i="0" dirty="0">
                <a:effectLst/>
                <a:latin typeface="Bradley Hand ITC" panose="03070402050302030203" pitchFamily="66" charset="0"/>
              </a:rPr>
              <a:t>”. It is a supervised machine learning algorithm. The algorithm can be used to solve both classification and regression problem statements.</a:t>
            </a:r>
          </a:p>
          <a:p>
            <a:pPr algn="just"/>
            <a:r>
              <a:rPr lang="en-US" b="0" i="0" dirty="0">
                <a:effectLst/>
                <a:latin typeface="Bradley Hand ITC" panose="03070402050302030203" pitchFamily="66" charset="0"/>
              </a:rPr>
              <a:t>The number of nearest </a:t>
            </a:r>
            <a:r>
              <a:rPr lang="en-US" b="0" i="0" dirty="0" err="1">
                <a:effectLst/>
                <a:latin typeface="Bradley Hand ITC" panose="03070402050302030203" pitchFamily="66" charset="0"/>
              </a:rPr>
              <a:t>neighbours</a:t>
            </a:r>
            <a:r>
              <a:rPr lang="en-US" b="0" i="0" dirty="0">
                <a:effectLst/>
                <a:latin typeface="Bradley Hand ITC" panose="03070402050302030203" pitchFamily="66" charset="0"/>
              </a:rPr>
              <a:t> to a new unknown variable that has to be predicted or classified is denoted by the symbol ‘K’.</a:t>
            </a:r>
          </a:p>
          <a:p>
            <a:pPr algn="just"/>
            <a:r>
              <a:rPr lang="en-US" b="0" i="0" dirty="0">
                <a:effectLst/>
                <a:latin typeface="Bradley Hand ITC" panose="03070402050302030203" pitchFamily="66" charset="0"/>
              </a:rPr>
              <a:t>Let’s take a good look at a related real-world scenario before we get started with this awesome algorithm.</a:t>
            </a:r>
          </a:p>
          <a:p>
            <a:pPr algn="just"/>
            <a:r>
              <a:rPr lang="en-US" b="0" i="0" dirty="0">
                <a:effectLst/>
                <a:latin typeface="Bradley Hand ITC" panose="03070402050302030203" pitchFamily="66" charset="0"/>
              </a:rPr>
              <a:t>We are often notified that you share many characteristics with your nearest peers, whether it be your thinking process, working etiquettes, philosophies, or other factors. As a result, we build friendships with people we deem similar to us.</a:t>
            </a:r>
          </a:p>
          <a:p>
            <a:pPr algn="just"/>
            <a:r>
              <a:rPr lang="en-US" b="0" i="0" dirty="0">
                <a:effectLst/>
                <a:latin typeface="Bradley Hand ITC" panose="03070402050302030203" pitchFamily="66" charset="0"/>
              </a:rPr>
              <a:t>The KNN algorithm employs the same principle. Its aim is to locate all of the closest </a:t>
            </a:r>
            <a:r>
              <a:rPr lang="en-US" b="0" i="0" dirty="0" err="1">
                <a:effectLst/>
                <a:latin typeface="Bradley Hand ITC" panose="03070402050302030203" pitchFamily="66" charset="0"/>
              </a:rPr>
              <a:t>neighbours</a:t>
            </a:r>
            <a:r>
              <a:rPr lang="en-US" b="0" i="0" dirty="0">
                <a:effectLst/>
                <a:latin typeface="Bradley Hand ITC" panose="03070402050302030203" pitchFamily="66" charset="0"/>
              </a:rPr>
              <a:t> around a new unknown data point in order to figure out what class it belongs to. It’s a distance-based approach.</a:t>
            </a:r>
          </a:p>
          <a:p>
            <a:endParaRPr lang="en-IN" dirty="0">
              <a:latin typeface="Bradley Hand ITC" panose="03070402050302030203" pitchFamily="66" charset="0"/>
            </a:endParaRPr>
          </a:p>
        </p:txBody>
      </p:sp>
    </p:spTree>
    <p:extLst>
      <p:ext uri="{BB962C8B-B14F-4D97-AF65-F5344CB8AC3E}">
        <p14:creationId xmlns:p14="http://schemas.microsoft.com/office/powerpoint/2010/main" val="9825793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77555C8-5974-4C09-A485-634B0C57F9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6875" y="892912"/>
            <a:ext cx="9258249" cy="5072176"/>
          </a:xfrm>
        </p:spPr>
      </p:pic>
    </p:spTree>
    <p:extLst>
      <p:ext uri="{BB962C8B-B14F-4D97-AF65-F5344CB8AC3E}">
        <p14:creationId xmlns:p14="http://schemas.microsoft.com/office/powerpoint/2010/main" val="4249473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F1F62-34DA-4335-A206-BA1F36AAD3E1}"/>
              </a:ext>
            </a:extLst>
          </p:cNvPr>
          <p:cNvSpPr>
            <a:spLocks noGrp="1"/>
          </p:cNvSpPr>
          <p:nvPr>
            <p:ph type="title"/>
          </p:nvPr>
        </p:nvSpPr>
        <p:spPr/>
        <p:txBody>
          <a:bodyPr/>
          <a:lstStyle/>
          <a:p>
            <a:r>
              <a:rPr lang="en-IN" b="1" i="0" dirty="0">
                <a:effectLst/>
                <a:latin typeface="Bookman Old Style" panose="02050604050505020204" pitchFamily="18" charset="0"/>
              </a:rPr>
              <a:t>Random Forest</a:t>
            </a:r>
            <a:endParaRPr lang="en-IN"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37DD8ED8-FDB7-41D3-A199-F3218A172D76}"/>
              </a:ext>
            </a:extLst>
          </p:cNvPr>
          <p:cNvSpPr>
            <a:spLocks noGrp="1"/>
          </p:cNvSpPr>
          <p:nvPr>
            <p:ph idx="1"/>
          </p:nvPr>
        </p:nvSpPr>
        <p:spPr/>
        <p:txBody>
          <a:bodyPr/>
          <a:lstStyle/>
          <a:p>
            <a:pPr algn="just"/>
            <a:r>
              <a:rPr lang="en-US" b="0" i="0" dirty="0">
                <a:effectLst/>
                <a:latin typeface="Bradley Hand ITC" panose="03070402050302030203" pitchFamily="66" charset="0"/>
              </a:rPr>
              <a:t>A random forest is a supervised machine learning algorithm that is constructed from decision tree algorithms.</a:t>
            </a:r>
          </a:p>
          <a:p>
            <a:pPr algn="just"/>
            <a:r>
              <a:rPr lang="en-US" b="0" i="0" dirty="0">
                <a:effectLst/>
                <a:latin typeface="Bradley Hand ITC" panose="03070402050302030203" pitchFamily="66" charset="0"/>
              </a:rPr>
              <a:t>A random forest is a machine learning technique that’s used to solve regression and classification problems. It utilizes ensemble learning, which is a technique that combines many classifiers to provide solutions to complex problems.</a:t>
            </a:r>
          </a:p>
          <a:p>
            <a:endParaRPr lang="en-IN" dirty="0">
              <a:latin typeface="Bradley Hand ITC" panose="03070402050302030203" pitchFamily="66" charset="0"/>
            </a:endParaRPr>
          </a:p>
        </p:txBody>
      </p:sp>
    </p:spTree>
    <p:extLst>
      <p:ext uri="{BB962C8B-B14F-4D97-AF65-F5344CB8AC3E}">
        <p14:creationId xmlns:p14="http://schemas.microsoft.com/office/powerpoint/2010/main" val="17653812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FFC6E72-E5BF-42A4-B123-D06B283F2E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56" y="655864"/>
            <a:ext cx="11963287" cy="5546271"/>
          </a:xfrm>
        </p:spPr>
      </p:pic>
    </p:spTree>
    <p:extLst>
      <p:ext uri="{BB962C8B-B14F-4D97-AF65-F5344CB8AC3E}">
        <p14:creationId xmlns:p14="http://schemas.microsoft.com/office/powerpoint/2010/main" val="967476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2F0E5-8FD0-4430-B8E0-69BAE60DBA85}"/>
              </a:ext>
            </a:extLst>
          </p:cNvPr>
          <p:cNvSpPr>
            <a:spLocks noGrp="1"/>
          </p:cNvSpPr>
          <p:nvPr>
            <p:ph type="title"/>
          </p:nvPr>
        </p:nvSpPr>
        <p:spPr/>
        <p:txBody>
          <a:bodyPr/>
          <a:lstStyle/>
          <a:p>
            <a:r>
              <a:rPr lang="en-IN" dirty="0">
                <a:latin typeface="Cambria Math" panose="02040503050406030204" pitchFamily="18" charset="0"/>
                <a:ea typeface="Cambria Math" panose="02040503050406030204" pitchFamily="18" charset="0"/>
              </a:rPr>
              <a:t>WHY Machine learning</a:t>
            </a:r>
          </a:p>
        </p:txBody>
      </p:sp>
      <p:sp>
        <p:nvSpPr>
          <p:cNvPr id="3" name="Content Placeholder 2">
            <a:extLst>
              <a:ext uri="{FF2B5EF4-FFF2-40B4-BE49-F238E27FC236}">
                <a16:creationId xmlns:a16="http://schemas.microsoft.com/office/drawing/2014/main" id="{8CC2F0D0-E2AE-4936-8758-1935F093633A}"/>
              </a:ext>
            </a:extLst>
          </p:cNvPr>
          <p:cNvSpPr>
            <a:spLocks noGrp="1"/>
          </p:cNvSpPr>
          <p:nvPr>
            <p:ph idx="1"/>
          </p:nvPr>
        </p:nvSpPr>
        <p:spPr/>
        <p:txBody>
          <a:bodyPr/>
          <a:lstStyle/>
          <a:p>
            <a:pPr>
              <a:buFont typeface="Wingdings" panose="05000000000000000000" pitchFamily="2" charset="2"/>
              <a:buChar char="q"/>
            </a:pPr>
            <a:r>
              <a:rPr lang="en-IN" dirty="0">
                <a:latin typeface="Bradley Hand ITC" panose="03070402050302030203" pitchFamily="66" charset="0"/>
              </a:rPr>
              <a:t>No human experts</a:t>
            </a:r>
          </a:p>
          <a:p>
            <a:pPr lvl="1">
              <a:buFont typeface="Wingdings" panose="05000000000000000000" pitchFamily="2" charset="2"/>
              <a:buChar char="ü"/>
            </a:pPr>
            <a:r>
              <a:rPr lang="en-IN" dirty="0">
                <a:latin typeface="Bradley Hand ITC" panose="03070402050302030203" pitchFamily="66" charset="0"/>
              </a:rPr>
              <a:t> industrial/manufacturing control. </a:t>
            </a:r>
          </a:p>
          <a:p>
            <a:pPr lvl="1">
              <a:buFont typeface="Wingdings" panose="05000000000000000000" pitchFamily="2" charset="2"/>
              <a:buChar char="ü"/>
            </a:pPr>
            <a:r>
              <a:rPr lang="en-IN" dirty="0">
                <a:latin typeface="Bradley Hand ITC" panose="03070402050302030203" pitchFamily="66" charset="0"/>
              </a:rPr>
              <a:t>mass spectrometer analysis, drug design, astronomic discovery. </a:t>
            </a:r>
          </a:p>
          <a:p>
            <a:pPr>
              <a:buFont typeface="Wingdings" panose="05000000000000000000" pitchFamily="2" charset="2"/>
              <a:buChar char="q"/>
            </a:pPr>
            <a:r>
              <a:rPr lang="en-IN" dirty="0">
                <a:latin typeface="Bradley Hand ITC" panose="03070402050302030203" pitchFamily="66" charset="0"/>
              </a:rPr>
              <a:t>Black-box human expertise </a:t>
            </a:r>
          </a:p>
          <a:p>
            <a:pPr lvl="1">
              <a:buFont typeface="Wingdings" panose="05000000000000000000" pitchFamily="2" charset="2"/>
              <a:buChar char="ü"/>
            </a:pPr>
            <a:r>
              <a:rPr lang="en-IN" dirty="0">
                <a:latin typeface="Bradley Hand ITC" panose="03070402050302030203" pitchFamily="66" charset="0"/>
              </a:rPr>
              <a:t>face/handwriting/speech recognition. </a:t>
            </a:r>
          </a:p>
          <a:p>
            <a:pPr lvl="1">
              <a:buFont typeface="Wingdings" panose="05000000000000000000" pitchFamily="2" charset="2"/>
              <a:buChar char="ü"/>
            </a:pPr>
            <a:r>
              <a:rPr lang="en-IN" dirty="0">
                <a:latin typeface="Bradley Hand ITC" panose="03070402050302030203" pitchFamily="66" charset="0"/>
              </a:rPr>
              <a:t>driving a car, flying a plane</a:t>
            </a:r>
          </a:p>
        </p:txBody>
      </p:sp>
    </p:spTree>
    <p:extLst>
      <p:ext uri="{BB962C8B-B14F-4D97-AF65-F5344CB8AC3E}">
        <p14:creationId xmlns:p14="http://schemas.microsoft.com/office/powerpoint/2010/main" val="11652605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39BB-BC55-4FF5-9379-C43F9CD3FC95}"/>
              </a:ext>
            </a:extLst>
          </p:cNvPr>
          <p:cNvSpPr>
            <a:spLocks noGrp="1"/>
          </p:cNvSpPr>
          <p:nvPr>
            <p:ph type="title"/>
          </p:nvPr>
        </p:nvSpPr>
        <p:spPr/>
        <p:txBody>
          <a:bodyPr/>
          <a:lstStyle/>
          <a:p>
            <a:r>
              <a:rPr lang="en-IN" b="1" i="0" dirty="0">
                <a:effectLst/>
                <a:latin typeface="Bookman Old Style" panose="02050604050505020204" pitchFamily="18" charset="0"/>
              </a:rPr>
              <a:t>Support Vector Machine</a:t>
            </a:r>
            <a:endParaRPr lang="en-IN"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C6FD6858-1474-4E2C-B84C-5D3FC4BC1AA5}"/>
              </a:ext>
            </a:extLst>
          </p:cNvPr>
          <p:cNvSpPr>
            <a:spLocks noGrp="1"/>
          </p:cNvSpPr>
          <p:nvPr>
            <p:ph idx="1"/>
          </p:nvPr>
        </p:nvSpPr>
        <p:spPr>
          <a:xfrm>
            <a:off x="1141412" y="1873928"/>
            <a:ext cx="9905999" cy="4608513"/>
          </a:xfrm>
        </p:spPr>
        <p:txBody>
          <a:bodyPr>
            <a:normAutofit/>
          </a:bodyPr>
          <a:lstStyle/>
          <a:p>
            <a:pPr algn="just"/>
            <a:r>
              <a:rPr lang="en-US" b="0" i="0" dirty="0">
                <a:effectLst/>
                <a:latin typeface="Bradley Hand ITC" panose="03070402050302030203" pitchFamily="66" charset="0"/>
              </a:rPr>
              <a:t>“Support Vector Machine” (SVM) is a supervised machine learning algorithm that can be used for both classification or regression </a:t>
            </a:r>
            <a:r>
              <a:rPr lang="en-US" b="0" i="0" dirty="0" err="1">
                <a:effectLst/>
                <a:latin typeface="Bradley Hand ITC" panose="03070402050302030203" pitchFamily="66" charset="0"/>
              </a:rPr>
              <a:t>challenges.However</a:t>
            </a:r>
            <a:r>
              <a:rPr lang="en-US" b="0" i="0" dirty="0">
                <a:effectLst/>
                <a:latin typeface="Bradley Hand ITC" panose="03070402050302030203" pitchFamily="66" charset="0"/>
              </a:rPr>
              <a:t>, it is mostly used in classification problems. In the SVM algorithm, we plot each data item as a point in n-dimensional space (where n is a number of features you have) with the value of each feature being the value of a particular coordinate. Then, we perform classification by finding the hyper-plane that differentiates the two classes very well.</a:t>
            </a:r>
          </a:p>
          <a:p>
            <a:pPr algn="just"/>
            <a:r>
              <a:rPr lang="en-US" b="0" i="0" dirty="0">
                <a:effectLst/>
                <a:latin typeface="Bradley Hand ITC" panose="03070402050302030203" pitchFamily="66" charset="0"/>
              </a:rPr>
              <a:t>Support Vectors are simply the coordinates of individual observation. The SVM classifier is a frontier that best segregates the two classes (hyper-plane/ line).</a:t>
            </a:r>
          </a:p>
          <a:p>
            <a:endParaRPr lang="en-IN" dirty="0">
              <a:latin typeface="Bradley Hand ITC" panose="03070402050302030203" pitchFamily="66" charset="0"/>
            </a:endParaRPr>
          </a:p>
        </p:txBody>
      </p:sp>
    </p:spTree>
    <p:extLst>
      <p:ext uri="{BB962C8B-B14F-4D97-AF65-F5344CB8AC3E}">
        <p14:creationId xmlns:p14="http://schemas.microsoft.com/office/powerpoint/2010/main" val="34619623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8A39E96-004C-4A8E-8D16-261A934240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5468" y="631683"/>
            <a:ext cx="9881063" cy="5594633"/>
          </a:xfrm>
        </p:spPr>
      </p:pic>
    </p:spTree>
    <p:extLst>
      <p:ext uri="{BB962C8B-B14F-4D97-AF65-F5344CB8AC3E}">
        <p14:creationId xmlns:p14="http://schemas.microsoft.com/office/powerpoint/2010/main" val="8707533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3B519B5-39BD-41EB-AEBE-67F13CC7D10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95" r="295" b="59994"/>
          <a:stretch/>
        </p:blipFill>
        <p:spPr>
          <a:xfrm>
            <a:off x="2968734" y="497078"/>
            <a:ext cx="6254532" cy="5863843"/>
          </a:xfrm>
        </p:spPr>
      </p:pic>
    </p:spTree>
    <p:extLst>
      <p:ext uri="{BB962C8B-B14F-4D97-AF65-F5344CB8AC3E}">
        <p14:creationId xmlns:p14="http://schemas.microsoft.com/office/powerpoint/2010/main" val="26159779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177F993-5F32-468C-8259-27585E26F4E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9758" b="4569"/>
          <a:stretch/>
        </p:blipFill>
        <p:spPr>
          <a:xfrm>
            <a:off x="2870762" y="220436"/>
            <a:ext cx="6450476" cy="6417127"/>
          </a:xfrm>
        </p:spPr>
      </p:pic>
    </p:spTree>
    <p:extLst>
      <p:ext uri="{BB962C8B-B14F-4D97-AF65-F5344CB8AC3E}">
        <p14:creationId xmlns:p14="http://schemas.microsoft.com/office/powerpoint/2010/main" val="27329386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C6D4F3C-15A2-4240-A87B-5049BF799B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3771" y="489857"/>
            <a:ext cx="10695215" cy="5943600"/>
          </a:xfrm>
        </p:spPr>
      </p:pic>
    </p:spTree>
    <p:extLst>
      <p:ext uri="{BB962C8B-B14F-4D97-AF65-F5344CB8AC3E}">
        <p14:creationId xmlns:p14="http://schemas.microsoft.com/office/powerpoint/2010/main" val="22948095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B61D257-C0F2-4296-B130-3483797035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3112" y="383632"/>
            <a:ext cx="6385775" cy="5570854"/>
          </a:xfrm>
        </p:spPr>
      </p:pic>
    </p:spTree>
    <p:extLst>
      <p:ext uri="{BB962C8B-B14F-4D97-AF65-F5344CB8AC3E}">
        <p14:creationId xmlns:p14="http://schemas.microsoft.com/office/powerpoint/2010/main" val="5763690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2FF88EB-9BC1-4119-B090-D3596E5C623D}"/>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colorTemperature colorTemp="47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906319" y="372356"/>
            <a:ext cx="6379362" cy="5721402"/>
          </a:xfrm>
          <a:effectLst>
            <a:glow rad="127000">
              <a:schemeClr val="tx1"/>
            </a:glow>
          </a:effectLst>
        </p:spPr>
      </p:pic>
    </p:spTree>
    <p:extLst>
      <p:ext uri="{BB962C8B-B14F-4D97-AF65-F5344CB8AC3E}">
        <p14:creationId xmlns:p14="http://schemas.microsoft.com/office/powerpoint/2010/main" val="39232194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ssociazione: Professional Thank You Images Hd For Presentation">
            <a:extLst>
              <a:ext uri="{FF2B5EF4-FFF2-40B4-BE49-F238E27FC236}">
                <a16:creationId xmlns:a16="http://schemas.microsoft.com/office/drawing/2014/main" id="{B03952C5-75D7-4391-A2E6-34D06EB83E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7126" y="1771650"/>
            <a:ext cx="10057747" cy="3314700"/>
          </a:xfrm>
          <a:prstGeom prst="rect">
            <a:avLst/>
          </a:prstGeom>
          <a:noFill/>
          <a:effectLst>
            <a:glow rad="317500">
              <a:schemeClr val="tx1"/>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8768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randombar(horizont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009DB-839F-43DB-AE77-68946CF22E95}"/>
              </a:ext>
            </a:extLst>
          </p:cNvPr>
          <p:cNvSpPr>
            <a:spLocks noGrp="1"/>
          </p:cNvSpPr>
          <p:nvPr>
            <p:ph type="title"/>
          </p:nvPr>
        </p:nvSpPr>
        <p:spPr/>
        <p:txBody>
          <a:bodyPr/>
          <a:lstStyle/>
          <a:p>
            <a:r>
              <a:rPr lang="en-IN" dirty="0">
                <a:latin typeface="Cambria Math" panose="02040503050406030204" pitchFamily="18" charset="0"/>
                <a:ea typeface="Cambria Math" panose="02040503050406030204" pitchFamily="18" charset="0"/>
              </a:rPr>
              <a:t>Contd.</a:t>
            </a:r>
          </a:p>
        </p:txBody>
      </p:sp>
      <p:sp>
        <p:nvSpPr>
          <p:cNvPr id="3" name="Content Placeholder 2">
            <a:extLst>
              <a:ext uri="{FF2B5EF4-FFF2-40B4-BE49-F238E27FC236}">
                <a16:creationId xmlns:a16="http://schemas.microsoft.com/office/drawing/2014/main" id="{A3343A78-CA14-4A59-BB6A-7917ACC48ABC}"/>
              </a:ext>
            </a:extLst>
          </p:cNvPr>
          <p:cNvSpPr>
            <a:spLocks noGrp="1"/>
          </p:cNvSpPr>
          <p:nvPr>
            <p:ph idx="1"/>
          </p:nvPr>
        </p:nvSpPr>
        <p:spPr/>
        <p:txBody>
          <a:bodyPr/>
          <a:lstStyle/>
          <a:p>
            <a:pPr>
              <a:buFont typeface="Wingdings" panose="05000000000000000000" pitchFamily="2" charset="2"/>
              <a:buChar char="q"/>
            </a:pPr>
            <a:r>
              <a:rPr lang="en-IN" dirty="0">
                <a:latin typeface="Bradley Hand ITC" panose="03070402050302030203" pitchFamily="66" charset="0"/>
              </a:rPr>
              <a:t>Rapidly changing phenomena </a:t>
            </a:r>
          </a:p>
          <a:p>
            <a:pPr lvl="1">
              <a:buFont typeface="Wingdings" panose="05000000000000000000" pitchFamily="2" charset="2"/>
              <a:buChar char="ü"/>
            </a:pPr>
            <a:r>
              <a:rPr lang="en-IN" dirty="0">
                <a:latin typeface="Bradley Hand ITC" panose="03070402050302030203" pitchFamily="66" charset="0"/>
              </a:rPr>
              <a:t>credit scoring, financial </a:t>
            </a:r>
            <a:r>
              <a:rPr lang="en-IN" dirty="0" err="1">
                <a:latin typeface="Bradley Hand ITC" panose="03070402050302030203" pitchFamily="66" charset="0"/>
              </a:rPr>
              <a:t>modeling</a:t>
            </a:r>
            <a:r>
              <a:rPr lang="en-IN" dirty="0">
                <a:latin typeface="Bradley Hand ITC" panose="03070402050302030203" pitchFamily="66" charset="0"/>
              </a:rPr>
              <a:t>. </a:t>
            </a:r>
          </a:p>
          <a:p>
            <a:pPr lvl="1">
              <a:buFont typeface="Wingdings" panose="05000000000000000000" pitchFamily="2" charset="2"/>
              <a:buChar char="ü"/>
            </a:pPr>
            <a:r>
              <a:rPr lang="en-IN" dirty="0">
                <a:latin typeface="Bradley Hand ITC" panose="03070402050302030203" pitchFamily="66" charset="0"/>
              </a:rPr>
              <a:t>diagnosis, fraud detection. </a:t>
            </a:r>
          </a:p>
          <a:p>
            <a:pPr>
              <a:buFont typeface="Wingdings" panose="05000000000000000000" pitchFamily="2" charset="2"/>
              <a:buChar char="q"/>
            </a:pPr>
            <a:r>
              <a:rPr lang="en-IN" dirty="0">
                <a:latin typeface="Bradley Hand ITC" panose="03070402050302030203" pitchFamily="66" charset="0"/>
              </a:rPr>
              <a:t>Need for customization/personalization </a:t>
            </a:r>
          </a:p>
          <a:p>
            <a:pPr lvl="1">
              <a:buFont typeface="Wingdings" panose="05000000000000000000" pitchFamily="2" charset="2"/>
              <a:buChar char="ü"/>
            </a:pPr>
            <a:r>
              <a:rPr lang="en-IN" dirty="0">
                <a:latin typeface="Bradley Hand ITC" panose="03070402050302030203" pitchFamily="66" charset="0"/>
              </a:rPr>
              <a:t>personalized news reader. </a:t>
            </a:r>
          </a:p>
          <a:p>
            <a:pPr lvl="1">
              <a:buFont typeface="Wingdings" panose="05000000000000000000" pitchFamily="2" charset="2"/>
              <a:buChar char="ü"/>
            </a:pPr>
            <a:r>
              <a:rPr lang="en-IN" dirty="0">
                <a:latin typeface="Bradley Hand ITC" panose="03070402050302030203" pitchFamily="66" charset="0"/>
              </a:rPr>
              <a:t>movie/book recommendation.</a:t>
            </a:r>
          </a:p>
        </p:txBody>
      </p:sp>
    </p:spTree>
    <p:extLst>
      <p:ext uri="{BB962C8B-B14F-4D97-AF65-F5344CB8AC3E}">
        <p14:creationId xmlns:p14="http://schemas.microsoft.com/office/powerpoint/2010/main" val="2091179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D1F660AD-5E02-4F82-A27D-04B3B78BDC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993" y="807491"/>
            <a:ext cx="11154013" cy="5243017"/>
          </a:xfrm>
        </p:spPr>
      </p:pic>
    </p:spTree>
    <p:extLst>
      <p:ext uri="{BB962C8B-B14F-4D97-AF65-F5344CB8AC3E}">
        <p14:creationId xmlns:p14="http://schemas.microsoft.com/office/powerpoint/2010/main" val="1576150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C79881A-A5D0-4A86-A3B8-0C4A69167F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5350" y="802821"/>
            <a:ext cx="10401300" cy="5252357"/>
          </a:xfrm>
        </p:spPr>
      </p:pic>
    </p:spTree>
    <p:extLst>
      <p:ext uri="{BB962C8B-B14F-4D97-AF65-F5344CB8AC3E}">
        <p14:creationId xmlns:p14="http://schemas.microsoft.com/office/powerpoint/2010/main" val="4058367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C774F08-BDE8-4FC2-A1B0-08C70D38A5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6299" y="810985"/>
            <a:ext cx="10579402" cy="5236029"/>
          </a:xfrm>
        </p:spPr>
      </p:pic>
    </p:spTree>
    <p:extLst>
      <p:ext uri="{BB962C8B-B14F-4D97-AF65-F5344CB8AC3E}">
        <p14:creationId xmlns:p14="http://schemas.microsoft.com/office/powerpoint/2010/main" val="2815107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382AEC1-7E3E-4017-8A60-58D546EC08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8658" y="851807"/>
            <a:ext cx="10414683" cy="5154386"/>
          </a:xfrm>
        </p:spPr>
      </p:pic>
    </p:spTree>
    <p:extLst>
      <p:ext uri="{BB962C8B-B14F-4D97-AF65-F5344CB8AC3E}">
        <p14:creationId xmlns:p14="http://schemas.microsoft.com/office/powerpoint/2010/main" val="89557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58FF306-9BB0-4019-9FC4-E1F6C01DAE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7489" y="892628"/>
            <a:ext cx="10437022" cy="5072743"/>
          </a:xfrm>
        </p:spPr>
      </p:pic>
    </p:spTree>
    <p:extLst>
      <p:ext uri="{BB962C8B-B14F-4D97-AF65-F5344CB8AC3E}">
        <p14:creationId xmlns:p14="http://schemas.microsoft.com/office/powerpoint/2010/main" val="30860080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Template>
  <TotalTime>288</TotalTime>
  <Words>852</Words>
  <Application>Microsoft Office PowerPoint</Application>
  <PresentationFormat>Widescreen</PresentationFormat>
  <Paragraphs>47</Paragraphs>
  <Slides>37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Bahnschrift Light Condensed</vt:lpstr>
      <vt:lpstr>Bookman Old Style</vt:lpstr>
      <vt:lpstr>Bradley Hand ITC</vt:lpstr>
      <vt:lpstr>Cambria Math</vt:lpstr>
      <vt:lpstr>Tw Cen MT</vt:lpstr>
      <vt:lpstr>Wingdings</vt:lpstr>
      <vt:lpstr>Circuit</vt:lpstr>
      <vt:lpstr>PowerPoint Presentation</vt:lpstr>
      <vt:lpstr>INTRODUCTION TO MACHINE LEARNING</vt:lpstr>
      <vt:lpstr>WHY Machine learning</vt:lpstr>
      <vt:lpstr>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Linear Regression</vt:lpstr>
      <vt:lpstr>PowerPoint Presentation</vt:lpstr>
      <vt:lpstr>Logistic Regression</vt:lpstr>
      <vt:lpstr>PowerPoint Presentation</vt:lpstr>
      <vt:lpstr>Decision Tree</vt:lpstr>
      <vt:lpstr>PowerPoint Presentation</vt:lpstr>
      <vt:lpstr>K-Nearest Neighbours</vt:lpstr>
      <vt:lpstr>PowerPoint Presentation</vt:lpstr>
      <vt:lpstr>Random Forest</vt:lpstr>
      <vt:lpstr>PowerPoint Presentation</vt:lpstr>
      <vt:lpstr>Support Vector Machine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shaswat sahu</dc:creator>
  <cp:lastModifiedBy>shaswat sahu</cp:lastModifiedBy>
  <cp:revision>1</cp:revision>
  <dcterms:created xsi:type="dcterms:W3CDTF">2021-08-31T08:33:39Z</dcterms:created>
  <dcterms:modified xsi:type="dcterms:W3CDTF">2021-08-31T13:21:53Z</dcterms:modified>
</cp:coreProperties>
</file>