
<file path=[Content_Types].xml><?xml version="1.0" encoding="utf-8"?>
<Types xmlns="http://schemas.openxmlformats.org/package/2006/content-types">
  <Default Extension="png" ContentType="image/png"/>
  <Default Extension="jfif"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sldIdLst>
    <p:sldId id="256" r:id="rId2"/>
    <p:sldId id="258" r:id="rId3"/>
    <p:sldId id="257" r:id="rId4"/>
    <p:sldId id="272" r:id="rId5"/>
    <p:sldId id="273" r:id="rId6"/>
    <p:sldId id="274" r:id="rId7"/>
    <p:sldId id="275" r:id="rId8"/>
    <p:sldId id="259" r:id="rId9"/>
    <p:sldId id="276" r:id="rId10"/>
    <p:sldId id="277"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Lst>
  <p:sldSz cx="12192000" cy="6858000"/>
  <p:notesSz cx="6858000" cy="9144000"/>
  <p:defaultTextStyle>
    <a:defPPr lvl="0">
      <a:defRPr lang="en-US"/>
    </a:defPPr>
    <a:lvl1pPr marL="0" lvl="0" algn="l" defTabSz="457200" rtl="0" eaLnBrk="1" latinLnBrk="0" hangingPunct="1">
      <a:defRPr sz="1800" kern="1200">
        <a:solidFill>
          <a:schemeClr val="tx1"/>
        </a:solidFill>
        <a:latin typeface="+mn-lt"/>
        <a:ea typeface="+mn-ea"/>
        <a:cs typeface="+mn-cs"/>
      </a:defRPr>
    </a:lvl1pPr>
    <a:lvl2pPr marL="457200" lvl="1" algn="l" defTabSz="457200" rtl="0" eaLnBrk="1" latinLnBrk="0" hangingPunct="1">
      <a:defRPr sz="1800" kern="1200">
        <a:solidFill>
          <a:schemeClr val="tx1"/>
        </a:solidFill>
        <a:latin typeface="+mn-lt"/>
        <a:ea typeface="+mn-ea"/>
        <a:cs typeface="+mn-cs"/>
      </a:defRPr>
    </a:lvl2pPr>
    <a:lvl3pPr marL="914400" lvl="2" algn="l" defTabSz="457200" rtl="0" eaLnBrk="1" latinLnBrk="0" hangingPunct="1">
      <a:defRPr sz="1800" kern="1200">
        <a:solidFill>
          <a:schemeClr val="tx1"/>
        </a:solidFill>
        <a:latin typeface="+mn-lt"/>
        <a:ea typeface="+mn-ea"/>
        <a:cs typeface="+mn-cs"/>
      </a:defRPr>
    </a:lvl3pPr>
    <a:lvl4pPr marL="1371600" lvl="3" algn="l" defTabSz="457200" rtl="0" eaLnBrk="1" latinLnBrk="0" hangingPunct="1">
      <a:defRPr sz="1800" kern="1200">
        <a:solidFill>
          <a:schemeClr val="tx1"/>
        </a:solidFill>
        <a:latin typeface="+mn-lt"/>
        <a:ea typeface="+mn-ea"/>
        <a:cs typeface="+mn-cs"/>
      </a:defRPr>
    </a:lvl4pPr>
    <a:lvl5pPr marL="1828800" lvl="4" algn="l" defTabSz="457200" rtl="0" eaLnBrk="1" latinLnBrk="0" hangingPunct="1">
      <a:defRPr sz="1800" kern="1200">
        <a:solidFill>
          <a:schemeClr val="tx1"/>
        </a:solidFill>
        <a:latin typeface="+mn-lt"/>
        <a:ea typeface="+mn-ea"/>
        <a:cs typeface="+mn-cs"/>
      </a:defRPr>
    </a:lvl5pPr>
    <a:lvl6pPr marL="2286000" lvl="5" algn="l" defTabSz="457200" rtl="0" eaLnBrk="1" latinLnBrk="0" hangingPunct="1">
      <a:defRPr sz="1800" kern="1200">
        <a:solidFill>
          <a:schemeClr val="tx1"/>
        </a:solidFill>
        <a:latin typeface="+mn-lt"/>
        <a:ea typeface="+mn-ea"/>
        <a:cs typeface="+mn-cs"/>
      </a:defRPr>
    </a:lvl6pPr>
    <a:lvl7pPr marL="2743200" lvl="6" algn="l" defTabSz="457200" rtl="0" eaLnBrk="1" latinLnBrk="0" hangingPunct="1">
      <a:defRPr sz="1800" kern="1200">
        <a:solidFill>
          <a:schemeClr val="tx1"/>
        </a:solidFill>
        <a:latin typeface="+mn-lt"/>
        <a:ea typeface="+mn-ea"/>
        <a:cs typeface="+mn-cs"/>
      </a:defRPr>
    </a:lvl7pPr>
    <a:lvl8pPr marL="3200400" lvl="7" algn="l" defTabSz="457200" rtl="0" eaLnBrk="1" latinLnBrk="0" hangingPunct="1">
      <a:defRPr sz="1800" kern="1200">
        <a:solidFill>
          <a:schemeClr val="tx1"/>
        </a:solidFill>
        <a:latin typeface="+mn-lt"/>
        <a:ea typeface="+mn-ea"/>
        <a:cs typeface="+mn-cs"/>
      </a:defRPr>
    </a:lvl8pPr>
    <a:lvl9pPr marL="3657600" lvl="8"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C52944B-3565-45F1-877B-2D10EDD13CE4}" type="datetimeFigureOut">
              <a:rPr lang="en-IN" smtClean="0"/>
              <a:t>29-10-2021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C4DF8F-C826-4939-AAFC-2FE2BA3B1E3D}" type="slidenum">
              <a:rPr lang="en-IN" smtClean="0"/>
              <a:t>‹#›</a:t>
            </a:fld>
            <a:endParaRPr lang="en-IN"/>
          </a:p>
        </p:txBody>
      </p:sp>
    </p:spTree>
    <p:extLst>
      <p:ext uri="{BB962C8B-B14F-4D97-AF65-F5344CB8AC3E}">
        <p14:creationId xmlns:p14="http://schemas.microsoft.com/office/powerpoint/2010/main" val="12279262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C52944B-3565-45F1-877B-2D10EDD13CE4}" type="datetimeFigureOut">
              <a:rPr lang="en-IN" smtClean="0"/>
              <a:t>29-10-2021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C4DF8F-C826-4939-AAFC-2FE2BA3B1E3D}" type="slidenum">
              <a:rPr lang="en-IN" smtClean="0"/>
              <a:t>‹#›</a:t>
            </a:fld>
            <a:endParaRPr lang="en-IN"/>
          </a:p>
        </p:txBody>
      </p:sp>
    </p:spTree>
    <p:extLst>
      <p:ext uri="{BB962C8B-B14F-4D97-AF65-F5344CB8AC3E}">
        <p14:creationId xmlns:p14="http://schemas.microsoft.com/office/powerpoint/2010/main" val="21130875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C52944B-3565-45F1-877B-2D10EDD13CE4}" type="datetimeFigureOut">
              <a:rPr lang="en-IN" smtClean="0"/>
              <a:t>29-10-2021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C4DF8F-C826-4939-AAFC-2FE2BA3B1E3D}"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4304754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C52944B-3565-45F1-877B-2D10EDD13CE4}" type="datetimeFigureOut">
              <a:rPr lang="en-IN" smtClean="0"/>
              <a:t>29-10-2021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C4DF8F-C826-4939-AAFC-2FE2BA3B1E3D}" type="slidenum">
              <a:rPr lang="en-IN" smtClean="0"/>
              <a:t>‹#›</a:t>
            </a:fld>
            <a:endParaRPr lang="en-IN"/>
          </a:p>
        </p:txBody>
      </p:sp>
    </p:spTree>
    <p:extLst>
      <p:ext uri="{BB962C8B-B14F-4D97-AF65-F5344CB8AC3E}">
        <p14:creationId xmlns:p14="http://schemas.microsoft.com/office/powerpoint/2010/main" val="16418695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C52944B-3565-45F1-877B-2D10EDD13CE4}" type="datetimeFigureOut">
              <a:rPr lang="en-IN" smtClean="0"/>
              <a:t>29-10-2021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C4DF8F-C826-4939-AAFC-2FE2BA3B1E3D}"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8907342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C52944B-3565-45F1-877B-2D10EDD13CE4}" type="datetimeFigureOut">
              <a:rPr lang="en-IN" smtClean="0"/>
              <a:t>29-10-2021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C4DF8F-C826-4939-AAFC-2FE2BA3B1E3D}" type="slidenum">
              <a:rPr lang="en-IN" smtClean="0"/>
              <a:t>‹#›</a:t>
            </a:fld>
            <a:endParaRPr lang="en-IN"/>
          </a:p>
        </p:txBody>
      </p:sp>
    </p:spTree>
    <p:extLst>
      <p:ext uri="{BB962C8B-B14F-4D97-AF65-F5344CB8AC3E}">
        <p14:creationId xmlns:p14="http://schemas.microsoft.com/office/powerpoint/2010/main" val="9143308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52944B-3565-45F1-877B-2D10EDD13CE4}" type="datetimeFigureOut">
              <a:rPr lang="en-IN" smtClean="0"/>
              <a:t>29-10-2021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C4DF8F-C826-4939-AAFC-2FE2BA3B1E3D}" type="slidenum">
              <a:rPr lang="en-IN" smtClean="0"/>
              <a:t>‹#›</a:t>
            </a:fld>
            <a:endParaRPr lang="en-IN"/>
          </a:p>
        </p:txBody>
      </p:sp>
    </p:spTree>
    <p:extLst>
      <p:ext uri="{BB962C8B-B14F-4D97-AF65-F5344CB8AC3E}">
        <p14:creationId xmlns:p14="http://schemas.microsoft.com/office/powerpoint/2010/main" val="37473805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52944B-3565-45F1-877B-2D10EDD13CE4}" type="datetimeFigureOut">
              <a:rPr lang="en-IN" smtClean="0"/>
              <a:t>29-10-2021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C4DF8F-C826-4939-AAFC-2FE2BA3B1E3D}" type="slidenum">
              <a:rPr lang="en-IN" smtClean="0"/>
              <a:t>‹#›</a:t>
            </a:fld>
            <a:endParaRPr lang="en-IN"/>
          </a:p>
        </p:txBody>
      </p:sp>
    </p:spTree>
    <p:extLst>
      <p:ext uri="{BB962C8B-B14F-4D97-AF65-F5344CB8AC3E}">
        <p14:creationId xmlns:p14="http://schemas.microsoft.com/office/powerpoint/2010/main" val="6960357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52944B-3565-45F1-877B-2D10EDD13CE4}" type="datetimeFigureOut">
              <a:rPr lang="en-IN" smtClean="0"/>
              <a:t>29-10-2021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C4DF8F-C826-4939-AAFC-2FE2BA3B1E3D}" type="slidenum">
              <a:rPr lang="en-IN" smtClean="0"/>
              <a:t>‹#›</a:t>
            </a:fld>
            <a:endParaRPr lang="en-IN"/>
          </a:p>
        </p:txBody>
      </p:sp>
    </p:spTree>
    <p:extLst>
      <p:ext uri="{BB962C8B-B14F-4D97-AF65-F5344CB8AC3E}">
        <p14:creationId xmlns:p14="http://schemas.microsoft.com/office/powerpoint/2010/main" val="9408883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C52944B-3565-45F1-877B-2D10EDD13CE4}" type="datetimeFigureOut">
              <a:rPr lang="en-IN" smtClean="0"/>
              <a:t>29-10-2021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C4DF8F-C826-4939-AAFC-2FE2BA3B1E3D}" type="slidenum">
              <a:rPr lang="en-IN" smtClean="0"/>
              <a:t>‹#›</a:t>
            </a:fld>
            <a:endParaRPr lang="en-IN"/>
          </a:p>
        </p:txBody>
      </p:sp>
    </p:spTree>
    <p:extLst>
      <p:ext uri="{BB962C8B-B14F-4D97-AF65-F5344CB8AC3E}">
        <p14:creationId xmlns:p14="http://schemas.microsoft.com/office/powerpoint/2010/main" val="10487591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C52944B-3565-45F1-877B-2D10EDD13CE4}" type="datetimeFigureOut">
              <a:rPr lang="en-IN" smtClean="0"/>
              <a:t>29-10-2021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C4DF8F-C826-4939-AAFC-2FE2BA3B1E3D}" type="slidenum">
              <a:rPr lang="en-IN" smtClean="0"/>
              <a:t>‹#›</a:t>
            </a:fld>
            <a:endParaRPr lang="en-IN"/>
          </a:p>
        </p:txBody>
      </p:sp>
    </p:spTree>
    <p:extLst>
      <p:ext uri="{BB962C8B-B14F-4D97-AF65-F5344CB8AC3E}">
        <p14:creationId xmlns:p14="http://schemas.microsoft.com/office/powerpoint/2010/main" val="13789099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C52944B-3565-45F1-877B-2D10EDD13CE4}" type="datetimeFigureOut">
              <a:rPr lang="en-IN" smtClean="0"/>
              <a:t>29-10-2021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FC4DF8F-C826-4939-AAFC-2FE2BA3B1E3D}" type="slidenum">
              <a:rPr lang="en-IN" smtClean="0"/>
              <a:t>‹#›</a:t>
            </a:fld>
            <a:endParaRPr lang="en-IN"/>
          </a:p>
        </p:txBody>
      </p:sp>
    </p:spTree>
    <p:extLst>
      <p:ext uri="{BB962C8B-B14F-4D97-AF65-F5344CB8AC3E}">
        <p14:creationId xmlns:p14="http://schemas.microsoft.com/office/powerpoint/2010/main" val="38998670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C52944B-3565-45F1-877B-2D10EDD13CE4}" type="datetimeFigureOut">
              <a:rPr lang="en-IN" smtClean="0"/>
              <a:t>29-10-2021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FC4DF8F-C826-4939-AAFC-2FE2BA3B1E3D}" type="slidenum">
              <a:rPr lang="en-IN" smtClean="0"/>
              <a:t>‹#›</a:t>
            </a:fld>
            <a:endParaRPr lang="en-IN"/>
          </a:p>
        </p:txBody>
      </p:sp>
    </p:spTree>
    <p:extLst>
      <p:ext uri="{BB962C8B-B14F-4D97-AF65-F5344CB8AC3E}">
        <p14:creationId xmlns:p14="http://schemas.microsoft.com/office/powerpoint/2010/main" val="19453927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52944B-3565-45F1-877B-2D10EDD13CE4}" type="datetimeFigureOut">
              <a:rPr lang="en-IN" smtClean="0"/>
              <a:t>29-10-2021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FC4DF8F-C826-4939-AAFC-2FE2BA3B1E3D}" type="slidenum">
              <a:rPr lang="en-IN" smtClean="0"/>
              <a:t>‹#›</a:t>
            </a:fld>
            <a:endParaRPr lang="en-IN"/>
          </a:p>
        </p:txBody>
      </p:sp>
    </p:spTree>
    <p:extLst>
      <p:ext uri="{BB962C8B-B14F-4D97-AF65-F5344CB8AC3E}">
        <p14:creationId xmlns:p14="http://schemas.microsoft.com/office/powerpoint/2010/main" val="33862663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C52944B-3565-45F1-877B-2D10EDD13CE4}" type="datetimeFigureOut">
              <a:rPr lang="en-IN" smtClean="0"/>
              <a:t>29-10-2021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C4DF8F-C826-4939-AAFC-2FE2BA3B1E3D}" type="slidenum">
              <a:rPr lang="en-IN" smtClean="0"/>
              <a:t>‹#›</a:t>
            </a:fld>
            <a:endParaRPr lang="en-IN"/>
          </a:p>
        </p:txBody>
      </p:sp>
    </p:spTree>
    <p:extLst>
      <p:ext uri="{BB962C8B-B14F-4D97-AF65-F5344CB8AC3E}">
        <p14:creationId xmlns:p14="http://schemas.microsoft.com/office/powerpoint/2010/main" val="24925580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C52944B-3565-45F1-877B-2D10EDD13CE4}" type="datetimeFigureOut">
              <a:rPr lang="en-IN" smtClean="0"/>
              <a:t>29-10-2021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C4DF8F-C826-4939-AAFC-2FE2BA3B1E3D}" type="slidenum">
              <a:rPr lang="en-IN" smtClean="0"/>
              <a:t>‹#›</a:t>
            </a:fld>
            <a:endParaRPr lang="en-IN"/>
          </a:p>
        </p:txBody>
      </p:sp>
    </p:spTree>
    <p:extLst>
      <p:ext uri="{BB962C8B-B14F-4D97-AF65-F5344CB8AC3E}">
        <p14:creationId xmlns:p14="http://schemas.microsoft.com/office/powerpoint/2010/main" val="757070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C52944B-3565-45F1-877B-2D10EDD13CE4}" type="datetimeFigureOut">
              <a:rPr lang="en-IN" smtClean="0"/>
              <a:t>29-10-2021</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FC4DF8F-C826-4939-AAFC-2FE2BA3B1E3D}" type="slidenum">
              <a:rPr lang="en-IN" smtClean="0"/>
              <a:t>‹#›</a:t>
            </a:fld>
            <a:endParaRPr lang="en-IN"/>
          </a:p>
        </p:txBody>
      </p:sp>
    </p:spTree>
    <p:extLst>
      <p:ext uri="{BB962C8B-B14F-4D97-AF65-F5344CB8AC3E}">
        <p14:creationId xmlns:p14="http://schemas.microsoft.com/office/powerpoint/2010/main" val="2504643438"/>
      </p:ext>
    </p:extLst>
  </p:cSld>
  <p:clrMap bg1="dk1" tx1="lt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jf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A2CF2-D203-42AA-A324-F0DCA244CB14}"/>
              </a:ext>
            </a:extLst>
          </p:cNvPr>
          <p:cNvSpPr>
            <a:spLocks noGrp="1"/>
          </p:cNvSpPr>
          <p:nvPr>
            <p:ph type="ctrTitle"/>
          </p:nvPr>
        </p:nvSpPr>
        <p:spPr>
          <a:xfrm>
            <a:off x="1618827" y="1457670"/>
            <a:ext cx="7766936" cy="2770676"/>
          </a:xfrm>
        </p:spPr>
        <p:txBody>
          <a:bodyPr/>
          <a:lstStyle/>
          <a:p>
            <a:pPr algn="ctr"/>
            <a:r>
              <a:rPr lang="en-IN" sz="4400" dirty="0">
                <a:latin typeface="Britannic Bold" panose="020B0903060703020204" pitchFamily="34" charset="0"/>
              </a:rPr>
              <a:t>OPERATING SYSTEM SEMINAR </a:t>
            </a:r>
            <a:br>
              <a:rPr lang="en-IN" sz="4400" dirty="0">
                <a:latin typeface="Britannic Bold" panose="020B0903060703020204" pitchFamily="34" charset="0"/>
              </a:rPr>
            </a:br>
            <a:r>
              <a:rPr lang="en-IN" sz="4400" dirty="0">
                <a:latin typeface="Britannic Bold" panose="020B0903060703020204" pitchFamily="34" charset="0"/>
              </a:rPr>
              <a:t>GOALS OF SECURITY </a:t>
            </a:r>
            <a:br>
              <a:rPr lang="en-IN" sz="4400" dirty="0">
                <a:latin typeface="Britannic Bold" panose="020B0903060703020204" pitchFamily="34" charset="0"/>
              </a:rPr>
            </a:br>
            <a:r>
              <a:rPr lang="en-IN" sz="4400" dirty="0">
                <a:latin typeface="Britannic Bold" panose="020B0903060703020204" pitchFamily="34" charset="0"/>
              </a:rPr>
              <a:t>&amp; </a:t>
            </a:r>
            <a:br>
              <a:rPr lang="en-IN" sz="4400" dirty="0">
                <a:latin typeface="Britannic Bold" panose="020B0903060703020204" pitchFamily="34" charset="0"/>
              </a:rPr>
            </a:br>
            <a:r>
              <a:rPr lang="en-IN" sz="4400" dirty="0">
                <a:latin typeface="Britannic Bold" panose="020B0903060703020204" pitchFamily="34" charset="0"/>
              </a:rPr>
              <a:t>PROTECTION</a:t>
            </a:r>
          </a:p>
        </p:txBody>
      </p:sp>
      <p:sp>
        <p:nvSpPr>
          <p:cNvPr id="4" name="TextBox 3">
            <a:extLst>
              <a:ext uri="{FF2B5EF4-FFF2-40B4-BE49-F238E27FC236}">
                <a16:creationId xmlns:a16="http://schemas.microsoft.com/office/drawing/2014/main" id="{F1BCE4F5-0B69-4A81-A4C7-8D98E7E481D7}"/>
              </a:ext>
            </a:extLst>
          </p:cNvPr>
          <p:cNvSpPr txBox="1"/>
          <p:nvPr/>
        </p:nvSpPr>
        <p:spPr>
          <a:xfrm flipH="1">
            <a:off x="8539477" y="4636532"/>
            <a:ext cx="4871722" cy="2308324"/>
          </a:xfrm>
          <a:prstGeom prst="rect">
            <a:avLst/>
          </a:prstGeom>
          <a:noFill/>
        </p:spPr>
        <p:txBody>
          <a:bodyPr wrap="square" rtlCol="0">
            <a:spAutoFit/>
          </a:bodyPr>
          <a:lstStyle/>
          <a:p>
            <a:pPr algn="just"/>
            <a:r>
              <a:rPr lang="en-US" dirty="0"/>
              <a:t>ENG19CS0307 Shwetha M</a:t>
            </a:r>
          </a:p>
          <a:p>
            <a:pPr algn="just"/>
            <a:r>
              <a:rPr lang="en-IN" dirty="0"/>
              <a:t>ENG19CS0316 Sonia Reddy G S</a:t>
            </a:r>
          </a:p>
          <a:p>
            <a:pPr algn="just"/>
            <a:r>
              <a:rPr lang="en-IN" dirty="0"/>
              <a:t>ENG19CS0325 Suraj Bhadra</a:t>
            </a:r>
          </a:p>
          <a:p>
            <a:pPr algn="just"/>
            <a:r>
              <a:rPr lang="en-IN" dirty="0"/>
              <a:t>ENG19CS0334 </a:t>
            </a:r>
            <a:r>
              <a:rPr lang="en-IN" dirty="0" err="1"/>
              <a:t>Tejaal</a:t>
            </a:r>
            <a:r>
              <a:rPr lang="en-IN" dirty="0"/>
              <a:t> M</a:t>
            </a:r>
          </a:p>
          <a:p>
            <a:pPr algn="just"/>
            <a:r>
              <a:rPr lang="en-IN" dirty="0"/>
              <a:t>ENG19CS0352 </a:t>
            </a:r>
            <a:r>
              <a:rPr lang="en-IN" dirty="0" err="1"/>
              <a:t>Vandan</a:t>
            </a:r>
            <a:r>
              <a:rPr lang="en-IN" dirty="0"/>
              <a:t> </a:t>
            </a:r>
            <a:r>
              <a:rPr lang="en-IN" dirty="0" err="1"/>
              <a:t>kumar</a:t>
            </a:r>
            <a:r>
              <a:rPr lang="en-IN" dirty="0"/>
              <a:t> K</a:t>
            </a:r>
          </a:p>
          <a:p>
            <a:pPr algn="just"/>
            <a:r>
              <a:rPr lang="en-IN" dirty="0"/>
              <a:t>ENG19CS0361 Vikram S</a:t>
            </a:r>
          </a:p>
          <a:p>
            <a:pPr algn="just"/>
            <a:r>
              <a:rPr lang="en-IN" dirty="0"/>
              <a:t>ENG19CS0370 </a:t>
            </a:r>
            <a:r>
              <a:rPr lang="en-IN" dirty="0" err="1"/>
              <a:t>Yaswanth</a:t>
            </a:r>
            <a:r>
              <a:rPr lang="en-IN" dirty="0"/>
              <a:t> </a:t>
            </a:r>
            <a:r>
              <a:rPr lang="en-IN" dirty="0" err="1"/>
              <a:t>Velpuri</a:t>
            </a:r>
            <a:endParaRPr lang="en-IN" dirty="0"/>
          </a:p>
          <a:p>
            <a:pPr algn="just"/>
            <a:endParaRPr lang="en-IN" dirty="0"/>
          </a:p>
        </p:txBody>
      </p:sp>
      <p:sp>
        <p:nvSpPr>
          <p:cNvPr id="5" name="TextBox 4">
            <a:extLst>
              <a:ext uri="{FF2B5EF4-FFF2-40B4-BE49-F238E27FC236}">
                <a16:creationId xmlns:a16="http://schemas.microsoft.com/office/drawing/2014/main" id="{10801493-D5B0-497C-9B33-B6075A27133C}"/>
              </a:ext>
            </a:extLst>
          </p:cNvPr>
          <p:cNvSpPr txBox="1"/>
          <p:nvPr/>
        </p:nvSpPr>
        <p:spPr>
          <a:xfrm flipH="1">
            <a:off x="6802118" y="4636531"/>
            <a:ext cx="5178387" cy="369332"/>
          </a:xfrm>
          <a:prstGeom prst="rect">
            <a:avLst/>
          </a:prstGeom>
          <a:noFill/>
        </p:spPr>
        <p:txBody>
          <a:bodyPr wrap="square" rtlCol="0">
            <a:spAutoFit/>
          </a:bodyPr>
          <a:lstStyle/>
          <a:p>
            <a:r>
              <a:rPr lang="en-US" dirty="0"/>
              <a:t>Team Members :</a:t>
            </a:r>
            <a:endParaRPr lang="en-IN" dirty="0"/>
          </a:p>
        </p:txBody>
      </p:sp>
    </p:spTree>
    <p:extLst>
      <p:ext uri="{BB962C8B-B14F-4D97-AF65-F5344CB8AC3E}">
        <p14:creationId xmlns:p14="http://schemas.microsoft.com/office/powerpoint/2010/main" val="37338437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D3580-B3D1-4034-A4AA-BEFAD27ADB9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16A9B6B-3C92-4ACF-B3AF-18A96CE23AD8}"/>
              </a:ext>
            </a:extLst>
          </p:cNvPr>
          <p:cNvSpPr>
            <a:spLocks noGrp="1"/>
          </p:cNvSpPr>
          <p:nvPr>
            <p:ph idx="1"/>
          </p:nvPr>
        </p:nvSpPr>
        <p:spPr>
          <a:xfrm>
            <a:off x="677334" y="531845"/>
            <a:ext cx="10724674" cy="5509517"/>
          </a:xfrm>
        </p:spPr>
        <p:txBody>
          <a:bodyPr>
            <a:noAutofit/>
          </a:bodyPr>
          <a:lstStyle/>
          <a:p>
            <a:pPr>
              <a:defRPr/>
            </a:pPr>
            <a:r>
              <a:rPr lang="en-US" b="0" i="0" u="none" strike="noStrike" cap="none" spc="0" dirty="0">
                <a:solidFill>
                  <a:schemeClr val="tx1">
                    <a:lumMod val="75000"/>
                    <a:lumOff val="25000"/>
                  </a:schemeClr>
                </a:solidFill>
                <a:latin typeface="Consolas" panose="020B0609020204030204" pitchFamily="49" charset="0"/>
                <a:ea typeface="Times New Roman"/>
                <a:cs typeface="Times New Roman"/>
              </a:rPr>
              <a:t>The careful use of access restrictions can help make a system more secure and can also be beneficial in producing an </a:t>
            </a:r>
            <a:r>
              <a:rPr lang="en-US" b="1" i="0" u="none" strike="noStrike" cap="none" spc="0" dirty="0">
                <a:solidFill>
                  <a:schemeClr val="tx1">
                    <a:lumMod val="75000"/>
                    <a:lumOff val="25000"/>
                  </a:schemeClr>
                </a:solidFill>
                <a:latin typeface="Consolas" panose="020B0609020204030204" pitchFamily="49" charset="0"/>
                <a:ea typeface="Times New Roman"/>
                <a:cs typeface="Times New Roman"/>
              </a:rPr>
              <a:t>audit trail</a:t>
            </a:r>
            <a:r>
              <a:rPr lang="en-US" b="0" i="0" u="none" strike="noStrike" cap="none" spc="0" dirty="0">
                <a:solidFill>
                  <a:schemeClr val="tx1">
                    <a:lumMod val="75000"/>
                    <a:lumOff val="25000"/>
                  </a:schemeClr>
                </a:solidFill>
                <a:latin typeface="Consolas" panose="020B0609020204030204" pitchFamily="49" charset="0"/>
                <a:ea typeface="Times New Roman"/>
                <a:cs typeface="Times New Roman"/>
              </a:rPr>
              <a:t>, which tracks divergences from allowed accesses. </a:t>
            </a:r>
            <a:endParaRPr lang="en-US" dirty="0">
              <a:latin typeface="Consolas" panose="020B0609020204030204" pitchFamily="49" charset="0"/>
              <a:ea typeface="Times New Roman"/>
              <a:cs typeface="Times New Roman"/>
            </a:endParaRPr>
          </a:p>
          <a:p>
            <a:pPr>
              <a:defRPr/>
            </a:pPr>
            <a:r>
              <a:rPr lang="en-US" b="0" i="0" u="none" strike="noStrike" cap="none" spc="0" dirty="0">
                <a:solidFill>
                  <a:schemeClr val="tx1">
                    <a:lumMod val="75000"/>
                    <a:lumOff val="25000"/>
                  </a:schemeClr>
                </a:solidFill>
                <a:latin typeface="Consolas" panose="020B0609020204030204" pitchFamily="49" charset="0"/>
                <a:ea typeface="Times New Roman"/>
                <a:cs typeface="Times New Roman"/>
              </a:rPr>
              <a:t>An audit trail is a hard record in the system logs.</a:t>
            </a:r>
          </a:p>
          <a:p>
            <a:pPr>
              <a:defRPr/>
            </a:pPr>
            <a:endParaRPr lang="en-US" dirty="0">
              <a:latin typeface="Consolas" panose="020B0609020204030204" pitchFamily="49" charset="0"/>
              <a:ea typeface="Times New Roman"/>
              <a:cs typeface="Times New Roman"/>
            </a:endParaRPr>
          </a:p>
          <a:p>
            <a:pPr>
              <a:defRPr/>
            </a:pPr>
            <a:r>
              <a:rPr lang="en-US" b="0" i="0" u="none" strike="noStrike" cap="none" spc="0" dirty="0">
                <a:solidFill>
                  <a:schemeClr val="tx1">
                    <a:lumMod val="75000"/>
                    <a:lumOff val="25000"/>
                  </a:schemeClr>
                </a:solidFill>
                <a:latin typeface="Consolas" panose="020B0609020204030204" pitchFamily="49" charset="0"/>
                <a:ea typeface="Times New Roman"/>
                <a:cs typeface="Times New Roman"/>
              </a:rPr>
              <a:t>If monitored closely, it can reveal early warnings of an attack or  provide clues as to which attack vectors were used, as well as accurately assess the damage caused.</a:t>
            </a:r>
          </a:p>
          <a:p>
            <a:pPr>
              <a:defRPr/>
            </a:pPr>
            <a:endParaRPr lang="en-US" b="0" i="0" u="none" strike="noStrike" cap="none" spc="0" dirty="0">
              <a:solidFill>
                <a:schemeClr val="tx1">
                  <a:lumMod val="75000"/>
                  <a:lumOff val="25000"/>
                </a:schemeClr>
              </a:solidFill>
              <a:latin typeface="Consolas" panose="020B0609020204030204" pitchFamily="49" charset="0"/>
              <a:ea typeface="Times New Roman"/>
              <a:cs typeface="Times New Roman"/>
            </a:endParaRPr>
          </a:p>
          <a:p>
            <a:pPr>
              <a:defRPr/>
            </a:pPr>
            <a:r>
              <a:rPr lang="en-US" b="0" i="0" u="none" strike="noStrike" cap="none" spc="0" dirty="0">
                <a:solidFill>
                  <a:schemeClr val="tx1">
                    <a:lumMod val="75000"/>
                    <a:lumOff val="25000"/>
                  </a:schemeClr>
                </a:solidFill>
                <a:latin typeface="Consolas" panose="020B0609020204030204" pitchFamily="49" charset="0"/>
                <a:ea typeface="Times New Roman"/>
                <a:cs typeface="Times New Roman"/>
              </a:rPr>
              <a:t>Most importantly, no single principle is a panacea for security vulnerabilities.</a:t>
            </a:r>
          </a:p>
          <a:p>
            <a:pPr>
              <a:defRPr/>
            </a:pPr>
            <a:endParaRPr lang="en-US" b="0" i="0" u="none" strike="noStrike" cap="none" spc="0" dirty="0">
              <a:solidFill>
                <a:schemeClr val="tx1">
                  <a:lumMod val="75000"/>
                  <a:lumOff val="25000"/>
                </a:schemeClr>
              </a:solidFill>
              <a:latin typeface="Consolas" panose="020B0609020204030204" pitchFamily="49" charset="0"/>
              <a:ea typeface="Times New Roman"/>
              <a:cs typeface="Times New Roman"/>
            </a:endParaRPr>
          </a:p>
          <a:p>
            <a:pPr>
              <a:defRPr/>
            </a:pPr>
            <a:r>
              <a:rPr lang="en-US" b="0" i="0" u="none" strike="noStrike" cap="none" spc="0" dirty="0">
                <a:solidFill>
                  <a:schemeClr val="tx1">
                    <a:lumMod val="75000"/>
                    <a:lumOff val="25000"/>
                  </a:schemeClr>
                </a:solidFill>
                <a:latin typeface="Consolas" panose="020B0609020204030204" pitchFamily="49" charset="0"/>
                <a:ea typeface="Times New Roman"/>
                <a:cs typeface="Times New Roman"/>
              </a:rPr>
              <a:t>Defense in depth must be used as multiple layers of protection should be applied one on top of the other. </a:t>
            </a:r>
          </a:p>
          <a:p>
            <a:pPr>
              <a:defRPr/>
            </a:pPr>
            <a:endParaRPr lang="en-US" b="0" i="0" u="none" strike="noStrike" cap="none" spc="0" dirty="0">
              <a:solidFill>
                <a:schemeClr val="tx1">
                  <a:lumMod val="75000"/>
                  <a:lumOff val="25000"/>
                </a:schemeClr>
              </a:solidFill>
              <a:latin typeface="Consolas" panose="020B0609020204030204" pitchFamily="49" charset="0"/>
              <a:ea typeface="Times New Roman"/>
              <a:cs typeface="Times New Roman"/>
            </a:endParaRPr>
          </a:p>
          <a:p>
            <a:pPr>
              <a:defRPr/>
            </a:pPr>
            <a:r>
              <a:rPr lang="en-US" b="0" i="0" u="none" strike="noStrike" cap="none" spc="0" dirty="0">
                <a:solidFill>
                  <a:schemeClr val="tx1">
                    <a:lumMod val="75000"/>
                    <a:lumOff val="25000"/>
                  </a:schemeClr>
                </a:solidFill>
                <a:latin typeface="Consolas" panose="020B0609020204030204" pitchFamily="49" charset="0"/>
                <a:ea typeface="Times New Roman"/>
                <a:cs typeface="Times New Roman"/>
              </a:rPr>
              <a:t>At the same time, of course, attackers use multiple means to bypass defense in depth, resulting in an ever-escalating arms race.</a:t>
            </a:r>
          </a:p>
          <a:p>
            <a:endParaRPr lang="en-IN" dirty="0"/>
          </a:p>
        </p:txBody>
      </p:sp>
    </p:spTree>
    <p:extLst>
      <p:ext uri="{BB962C8B-B14F-4D97-AF65-F5344CB8AC3E}">
        <p14:creationId xmlns:p14="http://schemas.microsoft.com/office/powerpoint/2010/main" val="17500344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8FC06-7B6F-42D7-B7BE-BCE12CCBDD1B}"/>
              </a:ext>
            </a:extLst>
          </p:cNvPr>
          <p:cNvSpPr>
            <a:spLocks noGrp="1"/>
          </p:cNvSpPr>
          <p:nvPr>
            <p:ph type="title"/>
          </p:nvPr>
        </p:nvSpPr>
        <p:spPr>
          <a:xfrm>
            <a:off x="677334" y="235131"/>
            <a:ext cx="8596668" cy="744583"/>
          </a:xfrm>
        </p:spPr>
        <p:txBody>
          <a:bodyPr/>
          <a:lstStyle/>
          <a:p>
            <a:r>
              <a:rPr lang="en-IN" b="1" dirty="0"/>
              <a:t>DOMAIN OF PROTECTION</a:t>
            </a:r>
          </a:p>
        </p:txBody>
      </p:sp>
      <p:sp>
        <p:nvSpPr>
          <p:cNvPr id="3" name="Content Placeholder 2">
            <a:extLst>
              <a:ext uri="{FF2B5EF4-FFF2-40B4-BE49-F238E27FC236}">
                <a16:creationId xmlns:a16="http://schemas.microsoft.com/office/drawing/2014/main" id="{48AF5EAD-86C2-443E-9254-F523AEF3EA38}"/>
              </a:ext>
            </a:extLst>
          </p:cNvPr>
          <p:cNvSpPr>
            <a:spLocks noGrp="1"/>
          </p:cNvSpPr>
          <p:nvPr>
            <p:ph idx="1"/>
          </p:nvPr>
        </p:nvSpPr>
        <p:spPr>
          <a:xfrm>
            <a:off x="483326" y="877078"/>
            <a:ext cx="11198601" cy="5206482"/>
          </a:xfrm>
        </p:spPr>
        <p:txBody>
          <a:bodyPr>
            <a:noAutofit/>
          </a:bodyPr>
          <a:lstStyle/>
          <a:p>
            <a:r>
              <a:rPr lang="en-US" sz="1600" dirty="0">
                <a:latin typeface="Consolas" panose="020B0609020204030204" pitchFamily="49" charset="0"/>
              </a:rPr>
              <a:t>A computer system is a collection of processes and objects.</a:t>
            </a:r>
          </a:p>
          <a:p>
            <a:r>
              <a:rPr lang="en-US" sz="1600" dirty="0">
                <a:latin typeface="Consolas" panose="020B0609020204030204" pitchFamily="49" charset="0"/>
              </a:rPr>
              <a:t>Each object has a unique name that differentiates it from all other objects in the system, and each can be accessed only through well-defined and meaningful operations. </a:t>
            </a:r>
          </a:p>
          <a:p>
            <a:r>
              <a:rPr lang="en-US" sz="1600" dirty="0">
                <a:latin typeface="Consolas" panose="020B0609020204030204" pitchFamily="49" charset="0"/>
              </a:rPr>
              <a:t>Objects are essentially abstract data types.</a:t>
            </a:r>
          </a:p>
          <a:p>
            <a:r>
              <a:rPr lang="en-US" sz="1600" dirty="0">
                <a:latin typeface="Consolas" panose="020B0609020204030204" pitchFamily="49" charset="0"/>
              </a:rPr>
              <a:t>The operations that are possible may depend on the object.</a:t>
            </a:r>
          </a:p>
          <a:p>
            <a:r>
              <a:rPr lang="en-US" sz="1600" b="1" u="sng" dirty="0">
                <a:solidFill>
                  <a:srgbClr val="92D050"/>
                </a:solidFill>
                <a:effectLst>
                  <a:outerShdw blurRad="38100" dist="38100" dir="2700000" algn="tl">
                    <a:srgbClr val="000000">
                      <a:alpha val="43137"/>
                    </a:srgbClr>
                  </a:outerShdw>
                </a:effectLst>
                <a:latin typeface="Consolas" panose="020B0609020204030204" pitchFamily="49" charset="0"/>
              </a:rPr>
              <a:t>Requirements</a:t>
            </a:r>
          </a:p>
          <a:p>
            <a:pPr lvl="1"/>
            <a:r>
              <a:rPr lang="en-US" dirty="0">
                <a:latin typeface="Consolas" panose="020B0609020204030204" pitchFamily="49" charset="0"/>
              </a:rPr>
              <a:t>A process should be allowed to access only those resources for which it has authorization.</a:t>
            </a:r>
          </a:p>
          <a:p>
            <a:pPr lvl="1"/>
            <a:r>
              <a:rPr lang="en-US" dirty="0">
                <a:latin typeface="Consolas" panose="020B0609020204030204" pitchFamily="49" charset="0"/>
              </a:rPr>
              <a:t>At any time, a process should be able to access only those resources that it currently requires to complete its task known as </a:t>
            </a:r>
            <a:r>
              <a:rPr lang="en-IN" b="1" dirty="0">
                <a:solidFill>
                  <a:srgbClr val="92D050"/>
                </a:solidFill>
                <a:latin typeface="Consolas" panose="020B0609020204030204" pitchFamily="49" charset="0"/>
              </a:rPr>
              <a:t>need-to-know principle.</a:t>
            </a:r>
          </a:p>
          <a:p>
            <a:pPr lvl="2"/>
            <a:r>
              <a:rPr lang="en-IN" sz="1600" b="1" dirty="0">
                <a:latin typeface="Consolas" panose="020B0609020204030204" pitchFamily="49" charset="0"/>
              </a:rPr>
              <a:t>It </a:t>
            </a:r>
            <a:r>
              <a:rPr lang="en-US" sz="1600" b="1" dirty="0">
                <a:latin typeface="Consolas" panose="020B0609020204030204" pitchFamily="49" charset="0"/>
              </a:rPr>
              <a:t>is useful in limiting the amount of damage a faulty process can cause in the system.</a:t>
            </a:r>
          </a:p>
          <a:p>
            <a:pPr lvl="2"/>
            <a:r>
              <a:rPr lang="en-US" sz="1600" b="1" dirty="0">
                <a:latin typeface="Consolas" panose="020B0609020204030204" pitchFamily="49" charset="0"/>
              </a:rPr>
              <a:t>To minimize the risks of possible security violations.</a:t>
            </a:r>
          </a:p>
          <a:p>
            <a:r>
              <a:rPr lang="en-US" sz="1600" b="1" u="sng" dirty="0">
                <a:solidFill>
                  <a:srgbClr val="92D050"/>
                </a:solidFill>
                <a:latin typeface="Consolas" panose="020B0609020204030204" pitchFamily="49" charset="0"/>
              </a:rPr>
              <a:t>Example</a:t>
            </a:r>
          </a:p>
          <a:p>
            <a:pPr lvl="1"/>
            <a:r>
              <a:rPr lang="en-US" dirty="0">
                <a:latin typeface="Consolas" panose="020B0609020204030204" pitchFamily="49" charset="0"/>
              </a:rPr>
              <a:t>A process p invokes a compiler to compile a particular file. The compiler should not be able to access files arbitrarily but should have access only to a well-defined subset of files related to the file to be compiled. </a:t>
            </a:r>
          </a:p>
          <a:p>
            <a:pPr lvl="1"/>
            <a:r>
              <a:rPr lang="en-US" dirty="0">
                <a:latin typeface="Consolas" panose="020B0609020204030204" pitchFamily="49" charset="0"/>
              </a:rPr>
              <a:t>Conversely, the compiler may have private files used for accounting or optimization purposes that process p should not be able to access.</a:t>
            </a:r>
          </a:p>
        </p:txBody>
      </p:sp>
    </p:spTree>
    <p:extLst>
      <p:ext uri="{BB962C8B-B14F-4D97-AF65-F5344CB8AC3E}">
        <p14:creationId xmlns:p14="http://schemas.microsoft.com/office/powerpoint/2010/main" val="18451898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91886"/>
            <a:ext cx="8596668" cy="992777"/>
          </a:xfrm>
        </p:spPr>
        <p:txBody>
          <a:bodyPr>
            <a:normAutofit/>
          </a:bodyPr>
          <a:lstStyle/>
          <a:p>
            <a:r>
              <a:rPr lang="en-IN" b="1" dirty="0"/>
              <a:t>DOMAIN STRUCTURE</a:t>
            </a:r>
          </a:p>
        </p:txBody>
      </p:sp>
      <p:sp>
        <p:nvSpPr>
          <p:cNvPr id="3" name="Content Placeholder 2"/>
          <p:cNvSpPr>
            <a:spLocks noGrp="1"/>
          </p:cNvSpPr>
          <p:nvPr>
            <p:ph idx="1"/>
          </p:nvPr>
        </p:nvSpPr>
        <p:spPr>
          <a:xfrm>
            <a:off x="677333" y="1123407"/>
            <a:ext cx="9367212" cy="5342707"/>
          </a:xfrm>
        </p:spPr>
        <p:txBody>
          <a:bodyPr>
            <a:normAutofit/>
          </a:bodyPr>
          <a:lstStyle/>
          <a:p>
            <a:r>
              <a:rPr lang="en-US" dirty="0">
                <a:latin typeface="Consolas" panose="020B0609020204030204" pitchFamily="49" charset="0"/>
              </a:rPr>
              <a:t>A process operates within a protection domain, which specifies the resources that the process may access. </a:t>
            </a:r>
          </a:p>
          <a:p>
            <a:r>
              <a:rPr lang="en-US" dirty="0">
                <a:latin typeface="Consolas" panose="020B0609020204030204" pitchFamily="49" charset="0"/>
              </a:rPr>
              <a:t>The ability to execute an operation on an object is an </a:t>
            </a:r>
            <a:r>
              <a:rPr lang="en-US" b="1" dirty="0">
                <a:solidFill>
                  <a:srgbClr val="92D050"/>
                </a:solidFill>
                <a:effectLst>
                  <a:outerShdw blurRad="38100" dist="38100" dir="2700000" algn="tl">
                    <a:srgbClr val="000000">
                      <a:alpha val="43137"/>
                    </a:srgbClr>
                  </a:outerShdw>
                </a:effectLst>
                <a:latin typeface="Consolas" panose="020B0609020204030204" pitchFamily="49" charset="0"/>
              </a:rPr>
              <a:t>access right.</a:t>
            </a:r>
          </a:p>
          <a:p>
            <a:r>
              <a:rPr lang="en-US" dirty="0">
                <a:latin typeface="Consolas" panose="020B0609020204030204" pitchFamily="49" charset="0"/>
              </a:rPr>
              <a:t>A domain is a collection of access rights, each of which is an ordered pair,</a:t>
            </a:r>
          </a:p>
          <a:p>
            <a:pPr lvl="1"/>
            <a:r>
              <a:rPr lang="en-US" sz="1800" b="1" dirty="0">
                <a:solidFill>
                  <a:srgbClr val="92D050"/>
                </a:solidFill>
                <a:effectLst>
                  <a:outerShdw blurRad="38100" dist="38100" dir="2700000" algn="tl">
                    <a:srgbClr val="000000">
                      <a:alpha val="43137"/>
                    </a:srgbClr>
                  </a:outerShdw>
                </a:effectLst>
                <a:latin typeface="Consolas" panose="020B0609020204030204" pitchFamily="49" charset="0"/>
              </a:rPr>
              <a:t>&lt;object-name, rights-set&gt; </a:t>
            </a:r>
            <a:endParaRPr lang="en-IN" sz="1800" b="1" dirty="0">
              <a:solidFill>
                <a:srgbClr val="92D050"/>
              </a:solidFill>
              <a:effectLst>
                <a:outerShdw blurRad="38100" dist="38100" dir="2700000" algn="tl">
                  <a:srgbClr val="000000">
                    <a:alpha val="43137"/>
                  </a:srgbClr>
                </a:outerShdw>
              </a:effectLst>
              <a:latin typeface="Consolas" panose="020B0609020204030204" pitchFamily="49" charset="0"/>
            </a:endParaRPr>
          </a:p>
        </p:txBody>
      </p:sp>
      <p:pic>
        <p:nvPicPr>
          <p:cNvPr id="5" name="Picture 4"/>
          <p:cNvPicPr>
            <a:picLocks noChangeAspect="1"/>
          </p:cNvPicPr>
          <p:nvPr/>
        </p:nvPicPr>
        <p:blipFill>
          <a:blip r:embed="rId2"/>
          <a:stretch>
            <a:fillRect/>
          </a:stretch>
        </p:blipFill>
        <p:spPr>
          <a:xfrm>
            <a:off x="843200" y="3560584"/>
            <a:ext cx="8430802" cy="2905530"/>
          </a:xfrm>
          <a:prstGeom prst="rect">
            <a:avLst/>
          </a:prstGeom>
        </p:spPr>
      </p:pic>
    </p:spTree>
    <p:extLst>
      <p:ext uri="{BB962C8B-B14F-4D97-AF65-F5344CB8AC3E}">
        <p14:creationId xmlns:p14="http://schemas.microsoft.com/office/powerpoint/2010/main" val="1629680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77334" y="609600"/>
            <a:ext cx="8596668" cy="683623"/>
          </a:xfrm>
        </p:spPr>
        <p:txBody>
          <a:bodyPr/>
          <a:lstStyle/>
          <a:p>
            <a:r>
              <a:rPr lang="en-IN" b="1" dirty="0"/>
              <a:t>DOMAIN STRUCTURE</a:t>
            </a:r>
            <a:endParaRPr lang="en-IN" dirty="0"/>
          </a:p>
        </p:txBody>
      </p:sp>
      <p:sp>
        <p:nvSpPr>
          <p:cNvPr id="5" name="Content Placeholder 4"/>
          <p:cNvSpPr>
            <a:spLocks noGrp="1"/>
          </p:cNvSpPr>
          <p:nvPr>
            <p:ph idx="1"/>
          </p:nvPr>
        </p:nvSpPr>
        <p:spPr>
          <a:xfrm>
            <a:off x="677333" y="1436914"/>
            <a:ext cx="9091817" cy="5116286"/>
          </a:xfrm>
        </p:spPr>
        <p:txBody>
          <a:bodyPr>
            <a:normAutofit/>
          </a:bodyPr>
          <a:lstStyle/>
          <a:p>
            <a:pPr algn="just"/>
            <a:r>
              <a:rPr lang="en-US" dirty="0">
                <a:latin typeface="Consolas" panose="020B0609020204030204" pitchFamily="49" charset="0"/>
              </a:rPr>
              <a:t>The association between a process and a domain may be either static, if the set of resources available to the process is fixed throughout the process’s lifetime, or dynamic.</a:t>
            </a:r>
          </a:p>
          <a:p>
            <a:pPr algn="just"/>
            <a:r>
              <a:rPr lang="en-US" dirty="0">
                <a:latin typeface="Consolas" panose="020B0609020204030204" pitchFamily="49" charset="0"/>
              </a:rPr>
              <a:t>In static , the </a:t>
            </a:r>
            <a:r>
              <a:rPr lang="en-US" b="1" dirty="0">
                <a:solidFill>
                  <a:srgbClr val="92D050"/>
                </a:solidFill>
                <a:latin typeface="Consolas" panose="020B0609020204030204" pitchFamily="49" charset="0"/>
              </a:rPr>
              <a:t>need-to-know principle</a:t>
            </a:r>
            <a:r>
              <a:rPr lang="en-US" dirty="0">
                <a:latin typeface="Consolas" panose="020B0609020204030204" pitchFamily="49" charset="0"/>
              </a:rPr>
              <a:t> is violated. We must allow the contents of a domain to be modified so that the domain always reflects the minimum necessary access rights.</a:t>
            </a:r>
          </a:p>
          <a:p>
            <a:pPr algn="just"/>
            <a:r>
              <a:rPr lang="en-US" dirty="0">
                <a:latin typeface="Consolas" panose="020B0609020204030204" pitchFamily="49" charset="0"/>
              </a:rPr>
              <a:t>If the association is dynamic, a mechanism is available to allow </a:t>
            </a:r>
            <a:r>
              <a:rPr lang="en-US" b="1" dirty="0">
                <a:solidFill>
                  <a:srgbClr val="92D050"/>
                </a:solidFill>
                <a:effectLst>
                  <a:outerShdw blurRad="38100" dist="38100" dir="2700000" algn="tl">
                    <a:srgbClr val="000000">
                      <a:alpha val="43137"/>
                    </a:srgbClr>
                  </a:outerShdw>
                </a:effectLst>
                <a:latin typeface="Consolas" panose="020B0609020204030204" pitchFamily="49" charset="0"/>
              </a:rPr>
              <a:t>domain switching</a:t>
            </a:r>
            <a:r>
              <a:rPr lang="en-US" dirty="0">
                <a:latin typeface="Consolas" panose="020B0609020204030204" pitchFamily="49" charset="0"/>
              </a:rPr>
              <a:t>, enabling the process to switch from one domain to another.</a:t>
            </a:r>
          </a:p>
          <a:p>
            <a:pPr lvl="1" algn="just"/>
            <a:r>
              <a:rPr lang="en-US" sz="1800" dirty="0">
                <a:latin typeface="Consolas" panose="020B0609020204030204" pitchFamily="49" charset="0"/>
              </a:rPr>
              <a:t>Example :</a:t>
            </a:r>
            <a:r>
              <a:rPr lang="en-US" sz="1800" dirty="0">
                <a:solidFill>
                  <a:srgbClr val="92D050"/>
                </a:solidFill>
                <a:latin typeface="Consolas" panose="020B0609020204030204" pitchFamily="49" charset="0"/>
              </a:rPr>
              <a:t>dual-mode</a:t>
            </a:r>
            <a:r>
              <a:rPr lang="en-US" sz="1800" dirty="0">
                <a:latin typeface="Consolas" panose="020B0609020204030204" pitchFamily="49" charset="0"/>
              </a:rPr>
              <a:t> (monitor–user mode) model of operating-system execution.</a:t>
            </a:r>
          </a:p>
          <a:p>
            <a:pPr algn="just"/>
            <a:r>
              <a:rPr lang="en-US" dirty="0">
                <a:latin typeface="Consolas" panose="020B0609020204030204" pitchFamily="49" charset="0"/>
              </a:rPr>
              <a:t> A domain can be realized in a variety of ways: </a:t>
            </a:r>
          </a:p>
          <a:p>
            <a:pPr lvl="1" algn="just"/>
            <a:r>
              <a:rPr lang="en-US" sz="1800" dirty="0">
                <a:latin typeface="Consolas" panose="020B0609020204030204" pitchFamily="49" charset="0"/>
              </a:rPr>
              <a:t>Each </a:t>
            </a:r>
            <a:r>
              <a:rPr lang="en-US" sz="1800" b="1" dirty="0">
                <a:solidFill>
                  <a:srgbClr val="92D050"/>
                </a:solidFill>
                <a:effectLst>
                  <a:outerShdw blurRad="38100" dist="38100" dir="2700000" algn="tl">
                    <a:srgbClr val="000000">
                      <a:alpha val="43137"/>
                    </a:srgbClr>
                  </a:outerShdw>
                </a:effectLst>
                <a:latin typeface="Consolas" panose="020B0609020204030204" pitchFamily="49" charset="0"/>
              </a:rPr>
              <a:t>user</a:t>
            </a:r>
            <a:r>
              <a:rPr lang="en-US" sz="1800" dirty="0">
                <a:latin typeface="Consolas" panose="020B0609020204030204" pitchFamily="49" charset="0"/>
              </a:rPr>
              <a:t> may be a domain. 	</a:t>
            </a:r>
          </a:p>
          <a:p>
            <a:pPr lvl="1" algn="just"/>
            <a:r>
              <a:rPr lang="en-US" sz="1800" dirty="0">
                <a:latin typeface="Consolas" panose="020B0609020204030204" pitchFamily="49" charset="0"/>
              </a:rPr>
              <a:t>Each </a:t>
            </a:r>
            <a:r>
              <a:rPr lang="en-US" sz="1800" b="1" dirty="0">
                <a:solidFill>
                  <a:srgbClr val="92D050"/>
                </a:solidFill>
                <a:effectLst>
                  <a:outerShdw blurRad="38100" dist="38100" dir="2700000" algn="tl">
                    <a:srgbClr val="000000">
                      <a:alpha val="43137"/>
                    </a:srgbClr>
                  </a:outerShdw>
                </a:effectLst>
                <a:latin typeface="Consolas" panose="020B0609020204030204" pitchFamily="49" charset="0"/>
              </a:rPr>
              <a:t>process</a:t>
            </a:r>
            <a:r>
              <a:rPr lang="en-US" sz="1800" dirty="0">
                <a:latin typeface="Consolas" panose="020B0609020204030204" pitchFamily="49" charset="0"/>
              </a:rPr>
              <a:t> may be a domain. 	</a:t>
            </a:r>
          </a:p>
          <a:p>
            <a:pPr lvl="1" algn="just"/>
            <a:r>
              <a:rPr lang="en-US" sz="1800" dirty="0">
                <a:latin typeface="Consolas" panose="020B0609020204030204" pitchFamily="49" charset="0"/>
              </a:rPr>
              <a:t>Each </a:t>
            </a:r>
            <a:r>
              <a:rPr lang="en-US" sz="1800" b="1" dirty="0">
                <a:solidFill>
                  <a:srgbClr val="92D050"/>
                </a:solidFill>
                <a:effectLst>
                  <a:outerShdw blurRad="38100" dist="38100" dir="2700000" algn="tl">
                    <a:srgbClr val="000000">
                      <a:alpha val="43137"/>
                    </a:srgbClr>
                  </a:outerShdw>
                </a:effectLst>
                <a:latin typeface="Consolas" panose="020B0609020204030204" pitchFamily="49" charset="0"/>
              </a:rPr>
              <a:t>procedure </a:t>
            </a:r>
            <a:r>
              <a:rPr lang="en-US" sz="1800" dirty="0">
                <a:latin typeface="Consolas" panose="020B0609020204030204" pitchFamily="49" charset="0"/>
              </a:rPr>
              <a:t>may be a domain. </a:t>
            </a:r>
          </a:p>
          <a:p>
            <a:pPr marL="0" indent="0" algn="just">
              <a:buNone/>
            </a:pPr>
            <a:endParaRPr lang="en-US" dirty="0"/>
          </a:p>
        </p:txBody>
      </p:sp>
    </p:spTree>
    <p:extLst>
      <p:ext uri="{BB962C8B-B14F-4D97-AF65-F5344CB8AC3E}">
        <p14:creationId xmlns:p14="http://schemas.microsoft.com/office/powerpoint/2010/main" val="19489252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590DB-0CB4-4F50-A0F9-470704BB2777}"/>
              </a:ext>
            </a:extLst>
          </p:cNvPr>
          <p:cNvSpPr>
            <a:spLocks noGrp="1"/>
          </p:cNvSpPr>
          <p:nvPr>
            <p:ph type="title"/>
          </p:nvPr>
        </p:nvSpPr>
        <p:spPr/>
        <p:txBody>
          <a:bodyPr/>
          <a:lstStyle/>
          <a:p>
            <a:r>
              <a:rPr lang="en-IN" dirty="0"/>
              <a:t>GOALS OF SECURITY </a:t>
            </a:r>
          </a:p>
        </p:txBody>
      </p:sp>
      <p:sp>
        <p:nvSpPr>
          <p:cNvPr id="3" name="Content Placeholder 2">
            <a:extLst>
              <a:ext uri="{FF2B5EF4-FFF2-40B4-BE49-F238E27FC236}">
                <a16:creationId xmlns:a16="http://schemas.microsoft.com/office/drawing/2014/main" id="{6626B44F-559A-4235-8FFB-E9D8DF627ABB}"/>
              </a:ext>
            </a:extLst>
          </p:cNvPr>
          <p:cNvSpPr>
            <a:spLocks noGrp="1"/>
          </p:cNvSpPr>
          <p:nvPr>
            <p:ph idx="1"/>
          </p:nvPr>
        </p:nvSpPr>
        <p:spPr>
          <a:xfrm>
            <a:off x="677334" y="1420427"/>
            <a:ext cx="8596668" cy="5264458"/>
          </a:xfrm>
        </p:spPr>
        <p:txBody>
          <a:bodyPr>
            <a:normAutofit/>
          </a:bodyPr>
          <a:lstStyle/>
          <a:p>
            <a:pPr marL="0" indent="0">
              <a:lnSpc>
                <a:spcPct val="107000"/>
              </a:lnSpc>
              <a:spcAft>
                <a:spcPts val="800"/>
              </a:spcAft>
              <a:buNone/>
            </a:pPr>
            <a:r>
              <a:rPr lang="en-IN" b="1" dirty="0">
                <a:effectLst/>
                <a:latin typeface="Consolas" panose="020B0609020204030204" pitchFamily="49" charset="0"/>
                <a:ea typeface="Calibri" panose="020F0502020204030204" pitchFamily="34" charset="0"/>
              </a:rPr>
              <a:t>Classification of Security Threats :</a:t>
            </a:r>
            <a:endParaRPr lang="en-IN" dirty="0">
              <a:effectLst/>
              <a:latin typeface="Consolas" panose="020B0609020204030204" pitchFamily="49" charset="0"/>
              <a:ea typeface="Calibri" panose="020F0502020204030204" pitchFamily="34" charset="0"/>
            </a:endParaRPr>
          </a:p>
          <a:p>
            <a:pPr>
              <a:lnSpc>
                <a:spcPct val="107000"/>
              </a:lnSpc>
              <a:spcAft>
                <a:spcPts val="800"/>
              </a:spcAft>
            </a:pPr>
            <a:r>
              <a:rPr lang="en-IN" b="1" dirty="0">
                <a:effectLst/>
                <a:latin typeface="Consolas" panose="020B0609020204030204" pitchFamily="49" charset="0"/>
                <a:ea typeface="Calibri" panose="020F0502020204030204" pitchFamily="34" charset="0"/>
              </a:rPr>
              <a:t>Breach of confidentiality</a:t>
            </a:r>
            <a:r>
              <a:rPr lang="en-IN" dirty="0">
                <a:effectLst/>
                <a:latin typeface="Consolas" panose="020B0609020204030204" pitchFamily="49" charset="0"/>
                <a:ea typeface="Calibri" panose="020F0502020204030204" pitchFamily="34" charset="0"/>
              </a:rPr>
              <a:t>: This type of violation involves unauthorized reading of data (or theft of information). Capturing secret data from a system or a data stream, such as credit-card information, can result directly in money.</a:t>
            </a:r>
          </a:p>
          <a:p>
            <a:pPr>
              <a:lnSpc>
                <a:spcPct val="107000"/>
              </a:lnSpc>
              <a:spcAft>
                <a:spcPts val="800"/>
              </a:spcAft>
            </a:pPr>
            <a:r>
              <a:rPr lang="en-IN" b="1" dirty="0">
                <a:effectLst/>
                <a:latin typeface="Consolas" panose="020B0609020204030204" pitchFamily="49" charset="0"/>
                <a:ea typeface="Calibri" panose="020F0502020204030204" pitchFamily="34" charset="0"/>
              </a:rPr>
              <a:t>Breach of integrity</a:t>
            </a:r>
            <a:r>
              <a:rPr lang="en-IN" dirty="0">
                <a:effectLst/>
                <a:latin typeface="Consolas" panose="020B0609020204030204" pitchFamily="49" charset="0"/>
                <a:ea typeface="Calibri" panose="020F0502020204030204" pitchFamily="34" charset="0"/>
              </a:rPr>
              <a:t>:. This violation involves unauthorized modification of data. Example modification of the source code of an important commercial or open-source application.</a:t>
            </a:r>
          </a:p>
          <a:p>
            <a:pPr>
              <a:lnSpc>
                <a:spcPct val="107000"/>
              </a:lnSpc>
              <a:spcAft>
                <a:spcPts val="800"/>
              </a:spcAft>
            </a:pPr>
            <a:r>
              <a:rPr lang="en-IN" b="1" dirty="0">
                <a:effectLst/>
                <a:latin typeface="Consolas" panose="020B0609020204030204" pitchFamily="49" charset="0"/>
                <a:ea typeface="Calibri" panose="020F0502020204030204" pitchFamily="34" charset="0"/>
              </a:rPr>
              <a:t>Breach of availability</a:t>
            </a:r>
            <a:r>
              <a:rPr lang="en-IN" dirty="0">
                <a:effectLst/>
                <a:latin typeface="Consolas" panose="020B0609020204030204" pitchFamily="49" charset="0"/>
                <a:ea typeface="Calibri" panose="020F0502020204030204" pitchFamily="34" charset="0"/>
              </a:rPr>
              <a:t>: This violation involves unauthorized destruction of data.</a:t>
            </a:r>
          </a:p>
          <a:p>
            <a:pPr>
              <a:lnSpc>
                <a:spcPct val="107000"/>
              </a:lnSpc>
              <a:spcAft>
                <a:spcPts val="800"/>
              </a:spcAft>
            </a:pPr>
            <a:r>
              <a:rPr lang="en-IN" b="1" dirty="0">
                <a:effectLst/>
                <a:latin typeface="Consolas" panose="020B0609020204030204" pitchFamily="49" charset="0"/>
                <a:ea typeface="Calibri" panose="020F0502020204030204" pitchFamily="34" charset="0"/>
              </a:rPr>
              <a:t>Theft of service</a:t>
            </a:r>
            <a:r>
              <a:rPr lang="en-IN" dirty="0">
                <a:effectLst/>
                <a:latin typeface="Consolas" panose="020B0609020204030204" pitchFamily="49" charset="0"/>
                <a:ea typeface="Calibri" panose="020F0502020204030204" pitchFamily="34" charset="0"/>
              </a:rPr>
              <a:t> : This violation involves unauthorized use of resources. For example, an intruder (or intrusion program) may install a daemon on a system that acts as a file server.</a:t>
            </a:r>
          </a:p>
        </p:txBody>
      </p:sp>
    </p:spTree>
    <p:extLst>
      <p:ext uri="{BB962C8B-B14F-4D97-AF65-F5344CB8AC3E}">
        <p14:creationId xmlns:p14="http://schemas.microsoft.com/office/powerpoint/2010/main" val="40993164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26A7C25-4877-4778-9E54-04D70D0D5E47}"/>
              </a:ext>
            </a:extLst>
          </p:cNvPr>
          <p:cNvSpPr>
            <a:spLocks noGrp="1"/>
          </p:cNvSpPr>
          <p:nvPr>
            <p:ph idx="1"/>
          </p:nvPr>
        </p:nvSpPr>
        <p:spPr>
          <a:xfrm>
            <a:off x="677334" y="852256"/>
            <a:ext cx="8596668" cy="5734975"/>
          </a:xfrm>
        </p:spPr>
        <p:txBody>
          <a:bodyPr>
            <a:normAutofit lnSpcReduction="10000"/>
          </a:bodyPr>
          <a:lstStyle/>
          <a:p>
            <a:pPr>
              <a:lnSpc>
                <a:spcPct val="107000"/>
              </a:lnSpc>
              <a:spcAft>
                <a:spcPts val="800"/>
              </a:spcAft>
            </a:pPr>
            <a:r>
              <a:rPr lang="en-IN" sz="2000" b="1" dirty="0">
                <a:effectLst/>
                <a:latin typeface="Consolas" panose="020B0609020204030204" pitchFamily="49" charset="0"/>
                <a:ea typeface="Calibri" panose="020F0502020204030204" pitchFamily="34" charset="0"/>
              </a:rPr>
              <a:t>Denial of service.</a:t>
            </a:r>
            <a:r>
              <a:rPr lang="en-IN" sz="2000" dirty="0">
                <a:effectLst/>
                <a:latin typeface="Consolas" panose="020B0609020204030204" pitchFamily="49" charset="0"/>
                <a:ea typeface="Calibri" panose="020F0502020204030204" pitchFamily="34" charset="0"/>
              </a:rPr>
              <a:t> This violation involves preventing legitimate use of the system.</a:t>
            </a:r>
          </a:p>
          <a:p>
            <a:pPr>
              <a:lnSpc>
                <a:spcPct val="107000"/>
              </a:lnSpc>
              <a:spcAft>
                <a:spcPts val="800"/>
              </a:spcAft>
            </a:pPr>
            <a:r>
              <a:rPr lang="en-IN" sz="2000" dirty="0">
                <a:effectLst/>
                <a:latin typeface="Consolas" panose="020B0609020204030204" pitchFamily="49" charset="0"/>
                <a:ea typeface="Calibri" panose="020F0502020204030204" pitchFamily="34" charset="0"/>
              </a:rPr>
              <a:t> The most common is masquerading, in which one participant in a communication pretends to be someone else (another host or another person). </a:t>
            </a:r>
          </a:p>
          <a:p>
            <a:pPr>
              <a:lnSpc>
                <a:spcPct val="107000"/>
              </a:lnSpc>
              <a:spcAft>
                <a:spcPts val="800"/>
              </a:spcAft>
            </a:pPr>
            <a:r>
              <a:rPr lang="en-IN" sz="2000" dirty="0">
                <a:effectLst/>
                <a:latin typeface="Consolas" panose="020B0609020204030204" pitchFamily="49" charset="0"/>
                <a:ea typeface="Calibri" panose="020F0502020204030204" pitchFamily="34" charset="0"/>
              </a:rPr>
              <a:t>By masquerading, attackers breach authentication, the correctness of identification; they can then gain access that they would not normally be allowed.</a:t>
            </a:r>
          </a:p>
          <a:p>
            <a:pPr>
              <a:lnSpc>
                <a:spcPct val="107000"/>
              </a:lnSpc>
              <a:spcAft>
                <a:spcPts val="800"/>
              </a:spcAft>
            </a:pPr>
            <a:r>
              <a:rPr lang="en-IN" sz="2000" dirty="0">
                <a:effectLst/>
                <a:latin typeface="Consolas" panose="020B0609020204030204" pitchFamily="49" charset="0"/>
                <a:ea typeface="Calibri" panose="020F0502020204030204" pitchFamily="34" charset="0"/>
              </a:rPr>
              <a:t>Yet another kind of attack is the man-in-the-middle attack, in which an attacker sits in the data flow of a communication, masquerading as the sender to the receiver, and vice versa. </a:t>
            </a:r>
          </a:p>
          <a:p>
            <a:pPr>
              <a:lnSpc>
                <a:spcPct val="107000"/>
              </a:lnSpc>
              <a:spcAft>
                <a:spcPts val="800"/>
              </a:spcAft>
            </a:pPr>
            <a:r>
              <a:rPr lang="en-IN" sz="2000" dirty="0">
                <a:effectLst/>
                <a:latin typeface="Consolas" panose="020B0609020204030204" pitchFamily="49" charset="0"/>
                <a:ea typeface="Calibri" panose="020F0502020204030204" pitchFamily="34" charset="0"/>
              </a:rPr>
              <a:t>In a network communication, a man-in-the-middle attack may be preceded by a session hijacking, in which an active communication session is intercepted.</a:t>
            </a:r>
          </a:p>
          <a:p>
            <a:endParaRPr lang="en-IN" dirty="0"/>
          </a:p>
        </p:txBody>
      </p:sp>
    </p:spTree>
    <p:extLst>
      <p:ext uri="{BB962C8B-B14F-4D97-AF65-F5344CB8AC3E}">
        <p14:creationId xmlns:p14="http://schemas.microsoft.com/office/powerpoint/2010/main" val="32238086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C2F2C-BA09-45A1-A657-345798BCC3E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C73BC40-FCF0-41BC-B9B7-B911F9727EDF}"/>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869B96DC-0259-472C-B630-3F971E618307}"/>
              </a:ext>
            </a:extLst>
          </p:cNvPr>
          <p:cNvPicPr>
            <a:picLocks noChangeAspect="1"/>
          </p:cNvPicPr>
          <p:nvPr/>
        </p:nvPicPr>
        <p:blipFill rotWithShape="1">
          <a:blip r:embed="rId2"/>
          <a:srcRect l="33132" t="26408" r="29296" b="8889"/>
          <a:stretch/>
        </p:blipFill>
        <p:spPr>
          <a:xfrm>
            <a:off x="677334" y="488272"/>
            <a:ext cx="8596668" cy="5868140"/>
          </a:xfrm>
          <a:prstGeom prst="rect">
            <a:avLst/>
          </a:prstGeom>
        </p:spPr>
      </p:pic>
    </p:spTree>
    <p:extLst>
      <p:ext uri="{BB962C8B-B14F-4D97-AF65-F5344CB8AC3E}">
        <p14:creationId xmlns:p14="http://schemas.microsoft.com/office/powerpoint/2010/main" val="34790090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1ACB2-55CE-45A3-BAAC-4E09E27678A3}"/>
              </a:ext>
            </a:extLst>
          </p:cNvPr>
          <p:cNvSpPr>
            <a:spLocks noGrp="1"/>
          </p:cNvSpPr>
          <p:nvPr>
            <p:ph type="title"/>
          </p:nvPr>
        </p:nvSpPr>
        <p:spPr/>
        <p:txBody>
          <a:bodyPr/>
          <a:lstStyle/>
          <a:p>
            <a:r>
              <a:rPr lang="en-IN" dirty="0"/>
              <a:t>LEVELS OF SECURITY MEASURES:</a:t>
            </a:r>
          </a:p>
        </p:txBody>
      </p:sp>
      <p:sp>
        <p:nvSpPr>
          <p:cNvPr id="3" name="Content Placeholder 2">
            <a:extLst>
              <a:ext uri="{FF2B5EF4-FFF2-40B4-BE49-F238E27FC236}">
                <a16:creationId xmlns:a16="http://schemas.microsoft.com/office/drawing/2014/main" id="{AC17D73B-80F0-4410-A93E-3A79FA2CAF86}"/>
              </a:ext>
            </a:extLst>
          </p:cNvPr>
          <p:cNvSpPr>
            <a:spLocks noGrp="1"/>
          </p:cNvSpPr>
          <p:nvPr>
            <p:ph idx="1"/>
          </p:nvPr>
        </p:nvSpPr>
        <p:spPr>
          <a:xfrm>
            <a:off x="677334" y="1580225"/>
            <a:ext cx="8596668" cy="4900474"/>
          </a:xfrm>
        </p:spPr>
        <p:txBody>
          <a:bodyPr>
            <a:normAutofit/>
          </a:bodyPr>
          <a:lstStyle/>
          <a:p>
            <a:pPr>
              <a:buFont typeface="+mj-lt"/>
              <a:buAutoNum type="arabicPeriod"/>
            </a:pPr>
            <a:r>
              <a:rPr lang="en-IN" sz="2000" b="1" u="sng" dirty="0">
                <a:latin typeface="Consolas" panose="020B0609020204030204" pitchFamily="49" charset="0"/>
              </a:rPr>
              <a:t>PHYSICAL:</a:t>
            </a:r>
            <a:r>
              <a:rPr lang="en-IN" sz="2000" dirty="0">
                <a:latin typeface="Consolas" panose="020B0609020204030204" pitchFamily="49" charset="0"/>
              </a:rPr>
              <a:t> </a:t>
            </a:r>
            <a:r>
              <a:rPr lang="en-IN" sz="2000" dirty="0">
                <a:effectLst/>
                <a:latin typeface="Consolas" panose="020B0609020204030204" pitchFamily="49" charset="0"/>
                <a:ea typeface="Calibri" panose="020F0502020204030204" pitchFamily="34" charset="0"/>
              </a:rPr>
              <a:t>The site or sites containing the computer systems must be physically secured against entry by intruders. for example by limiting access to the building they reside in, or locking them to the desk on which they sit.</a:t>
            </a:r>
          </a:p>
          <a:p>
            <a:pPr>
              <a:buFont typeface="+mj-lt"/>
              <a:buAutoNum type="arabicPeriod"/>
            </a:pPr>
            <a:r>
              <a:rPr lang="en-IN" sz="2000" b="1" u="sng" dirty="0">
                <a:latin typeface="Consolas" panose="020B0609020204030204" pitchFamily="49" charset="0"/>
              </a:rPr>
              <a:t>HUMAN:</a:t>
            </a:r>
            <a:r>
              <a:rPr lang="en-IN" sz="2000" dirty="0">
                <a:latin typeface="Consolas" panose="020B0609020204030204" pitchFamily="49" charset="0"/>
              </a:rPr>
              <a:t> Authorization must be done carefully to assure that only appropriate users have access to the system. They may also be tricked into allowing access via social engineering. </a:t>
            </a:r>
            <a:r>
              <a:rPr lang="en-IN" sz="2000" dirty="0" err="1">
                <a:latin typeface="Consolas" panose="020B0609020204030204" pitchFamily="49" charset="0"/>
              </a:rPr>
              <a:t>Eg</a:t>
            </a:r>
            <a:r>
              <a:rPr lang="en-IN" sz="2000" dirty="0">
                <a:latin typeface="Consolas" panose="020B0609020204030204" pitchFamily="49" charset="0"/>
              </a:rPr>
              <a:t>: Phishing, Dumpster diving, etc.</a:t>
            </a:r>
          </a:p>
          <a:p>
            <a:pPr>
              <a:buFont typeface="+mj-lt"/>
              <a:buAutoNum type="arabicPeriod"/>
            </a:pPr>
            <a:r>
              <a:rPr lang="en-IN" sz="2000" b="1" u="sng" dirty="0">
                <a:latin typeface="Consolas" panose="020B0609020204030204" pitchFamily="49" charset="0"/>
              </a:rPr>
              <a:t>OPERATING SYSTEM: </a:t>
            </a:r>
            <a:r>
              <a:rPr lang="en-IN" sz="2000" dirty="0">
                <a:effectLst/>
                <a:latin typeface="Consolas" panose="020B0609020204030204" pitchFamily="49" charset="0"/>
                <a:ea typeface="Calibri" panose="020F0502020204030204" pitchFamily="34" charset="0"/>
              </a:rPr>
              <a:t>Operating systems must thus be kept up to date (via continuous patching and removing default settings) configured and modified to decrease the attack surface and avoid penetration. </a:t>
            </a:r>
          </a:p>
          <a:p>
            <a:pPr marL="0" indent="0">
              <a:buNone/>
            </a:pPr>
            <a:endParaRPr lang="en-IN" sz="2400" dirty="0"/>
          </a:p>
          <a:p>
            <a:pPr>
              <a:buFont typeface="+mj-lt"/>
              <a:buAutoNum type="arabicPeriod"/>
            </a:pPr>
            <a:endParaRPr lang="en-IN" dirty="0"/>
          </a:p>
          <a:p>
            <a:pPr>
              <a:buFont typeface="+mj-lt"/>
              <a:buAutoNum type="arabicPeriod"/>
            </a:pPr>
            <a:endParaRPr lang="en-IN" dirty="0"/>
          </a:p>
        </p:txBody>
      </p:sp>
    </p:spTree>
    <p:extLst>
      <p:ext uri="{BB962C8B-B14F-4D97-AF65-F5344CB8AC3E}">
        <p14:creationId xmlns:p14="http://schemas.microsoft.com/office/powerpoint/2010/main" val="9563703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3473F-DA5A-4462-A887-FF3DDAD539F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F67706C-8864-49E8-A84A-5016389968F1}"/>
              </a:ext>
            </a:extLst>
          </p:cNvPr>
          <p:cNvSpPr>
            <a:spLocks noGrp="1"/>
          </p:cNvSpPr>
          <p:nvPr>
            <p:ph idx="1"/>
          </p:nvPr>
        </p:nvSpPr>
        <p:spPr>
          <a:xfrm>
            <a:off x="677334" y="609600"/>
            <a:ext cx="8596668" cy="5755689"/>
          </a:xfrm>
        </p:spPr>
        <p:txBody>
          <a:bodyPr>
            <a:normAutofit fontScale="62500" lnSpcReduction="20000"/>
          </a:bodyPr>
          <a:lstStyle/>
          <a:p>
            <a:pPr marL="0" indent="0" algn="just">
              <a:buNone/>
            </a:pPr>
            <a:r>
              <a:rPr lang="en-IN" dirty="0">
                <a:solidFill>
                  <a:srgbClr val="00B0F0"/>
                </a:solidFill>
              </a:rPr>
              <a:t>4. </a:t>
            </a:r>
            <a:r>
              <a:rPr lang="en-IN" sz="3200" b="1" u="sng" dirty="0">
                <a:latin typeface="Consolas" panose="020B0609020204030204" pitchFamily="49" charset="0"/>
              </a:rPr>
              <a:t>NETWORK:</a:t>
            </a:r>
            <a:r>
              <a:rPr lang="en-IN" sz="3200" dirty="0">
                <a:latin typeface="Consolas" panose="020B0609020204030204" pitchFamily="49" charset="0"/>
              </a:rPr>
              <a:t> </a:t>
            </a:r>
            <a:r>
              <a:rPr lang="en-IN" sz="3200" dirty="0">
                <a:effectLst/>
                <a:latin typeface="Consolas" panose="020B0609020204030204" pitchFamily="49" charset="0"/>
                <a:ea typeface="Calibri" panose="020F0502020204030204" pitchFamily="34" charset="0"/>
              </a:rPr>
              <a:t>computer data in modern systems frequently travel over private leased lines, shared lines like the Internet, wireless connections, and dial-up lines. Intercepting these data can be just as harmful as breaking into a computer, and interruption of communications can constitute a remote denial-of-service attack, diminishing users’ use of and trust in the system.</a:t>
            </a:r>
          </a:p>
          <a:p>
            <a:pPr algn="just"/>
            <a:r>
              <a:rPr lang="en-IN" sz="3200" b="1" u="sng" dirty="0">
                <a:effectLst/>
                <a:latin typeface="Consolas" panose="020B0609020204030204" pitchFamily="49" charset="0"/>
                <a:ea typeface="Calibri" panose="020F0502020204030204" pitchFamily="34" charset="0"/>
              </a:rPr>
              <a:t>Application :</a:t>
            </a:r>
            <a:r>
              <a:rPr lang="en-IN" sz="3200" dirty="0">
                <a:effectLst/>
                <a:latin typeface="Consolas" panose="020B0609020204030204" pitchFamily="49" charset="0"/>
                <a:ea typeface="Calibri" panose="020F0502020204030204" pitchFamily="34" charset="0"/>
              </a:rPr>
              <a:t> Third-party applications may also pose risks, especially if they possess significant privileges. Some applications are inherently malicious, but even benign applications may contain security bugs.</a:t>
            </a:r>
          </a:p>
          <a:p>
            <a:pPr algn="just"/>
            <a:r>
              <a:rPr lang="en-IN" sz="3200" dirty="0">
                <a:effectLst/>
                <a:latin typeface="Consolas" panose="020B0609020204030204" pitchFamily="49" charset="0"/>
                <a:ea typeface="Calibri" panose="020F0502020204030204" pitchFamily="34" charset="0"/>
              </a:rPr>
              <a:t>Another factor that cannot be overlooked is the human one. Authorization must be performed carefully to ensure that only allowed, trusted users have access to the system.</a:t>
            </a:r>
          </a:p>
          <a:p>
            <a:pPr algn="just"/>
            <a:r>
              <a:rPr lang="en-IN" sz="3200" dirty="0">
                <a:latin typeface="Consolas" panose="020B0609020204030204" pitchFamily="49" charset="0"/>
                <a:ea typeface="Calibri" panose="020F0502020204030204" pitchFamily="34" charset="0"/>
              </a:rPr>
              <a:t>L</a:t>
            </a:r>
            <a:r>
              <a:rPr lang="en-IN" sz="3200" dirty="0">
                <a:effectLst/>
                <a:latin typeface="Consolas" panose="020B0609020204030204" pitchFamily="49" charset="0"/>
                <a:ea typeface="Calibri" panose="020F0502020204030204" pitchFamily="34" charset="0"/>
              </a:rPr>
              <a:t>egitimate-looking e-mail or web page misleads a user into entering confidential information. Sometimes, all it takes is a click of a link on a browser page or in an email to inadvertently download a malicious payload, compromising system security on the user’s computer.</a:t>
            </a:r>
          </a:p>
        </p:txBody>
      </p:sp>
    </p:spTree>
    <p:extLst>
      <p:ext uri="{BB962C8B-B14F-4D97-AF65-F5344CB8AC3E}">
        <p14:creationId xmlns:p14="http://schemas.microsoft.com/office/powerpoint/2010/main" val="39316765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4118D-59D0-48BC-98AD-710E281F0863}"/>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1E94FF5F-95E8-44CE-9C13-EB208E1517B3}"/>
              </a:ext>
            </a:extLst>
          </p:cNvPr>
          <p:cNvPicPr>
            <a:picLocks noGrp="1" noChangeAspect="1"/>
          </p:cNvPicPr>
          <p:nvPr>
            <p:ph idx="1"/>
          </p:nvPr>
        </p:nvPicPr>
        <p:blipFill rotWithShape="1">
          <a:blip r:embed="rId2"/>
          <a:srcRect l="12109" t="35824" r="9539" b="34213"/>
          <a:stretch/>
        </p:blipFill>
        <p:spPr>
          <a:xfrm>
            <a:off x="275208" y="1429305"/>
            <a:ext cx="10058400" cy="4536489"/>
          </a:xfrm>
        </p:spPr>
      </p:pic>
    </p:spTree>
    <p:extLst>
      <p:ext uri="{BB962C8B-B14F-4D97-AF65-F5344CB8AC3E}">
        <p14:creationId xmlns:p14="http://schemas.microsoft.com/office/powerpoint/2010/main" val="42459079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7AC44-115A-4C6D-A505-349EC3816C7A}"/>
              </a:ext>
            </a:extLst>
          </p:cNvPr>
          <p:cNvSpPr>
            <a:spLocks noGrp="1"/>
          </p:cNvSpPr>
          <p:nvPr>
            <p:ph type="title"/>
          </p:nvPr>
        </p:nvSpPr>
        <p:spPr>
          <a:xfrm>
            <a:off x="677334" y="609600"/>
            <a:ext cx="8596668" cy="802640"/>
          </a:xfrm>
        </p:spPr>
        <p:txBody>
          <a:bodyPr/>
          <a:lstStyle/>
          <a:p>
            <a:r>
              <a:rPr lang="en-US" dirty="0"/>
              <a:t>I</a:t>
            </a:r>
            <a:r>
              <a:rPr lang="en-IN" dirty="0"/>
              <a:t>NDEX</a:t>
            </a:r>
          </a:p>
        </p:txBody>
      </p:sp>
      <p:sp>
        <p:nvSpPr>
          <p:cNvPr id="3" name="Content Placeholder 2">
            <a:extLst>
              <a:ext uri="{FF2B5EF4-FFF2-40B4-BE49-F238E27FC236}">
                <a16:creationId xmlns:a16="http://schemas.microsoft.com/office/drawing/2014/main" id="{8927582A-05FD-416C-A4A4-C2A81DB5B475}"/>
              </a:ext>
            </a:extLst>
          </p:cNvPr>
          <p:cNvSpPr>
            <a:spLocks noGrp="1"/>
          </p:cNvSpPr>
          <p:nvPr>
            <p:ph idx="1"/>
          </p:nvPr>
        </p:nvSpPr>
        <p:spPr>
          <a:xfrm>
            <a:off x="413174" y="1703389"/>
            <a:ext cx="8596668" cy="3880773"/>
          </a:xfrm>
        </p:spPr>
        <p:txBody>
          <a:bodyPr/>
          <a:lstStyle/>
          <a:p>
            <a:pPr>
              <a:buFont typeface="+mj-lt"/>
              <a:buAutoNum type="arabicPeriod"/>
            </a:pPr>
            <a:r>
              <a:rPr lang="en-US" sz="2000" dirty="0">
                <a:latin typeface="Consolas" panose="020B0609020204030204" pitchFamily="49" charset="0"/>
              </a:rPr>
              <a:t>Introduction</a:t>
            </a:r>
          </a:p>
          <a:p>
            <a:pPr>
              <a:buFont typeface="+mj-lt"/>
              <a:buAutoNum type="arabicPeriod"/>
            </a:pPr>
            <a:r>
              <a:rPr lang="en-US" sz="2000" dirty="0">
                <a:latin typeface="Consolas" panose="020B0609020204030204" pitchFamily="49" charset="0"/>
              </a:rPr>
              <a:t>Goals of protection</a:t>
            </a:r>
          </a:p>
          <a:p>
            <a:pPr>
              <a:buFont typeface="+mj-lt"/>
              <a:buAutoNum type="arabicPeriod"/>
            </a:pPr>
            <a:r>
              <a:rPr lang="en-US" sz="2000" dirty="0">
                <a:latin typeface="Consolas" panose="020B0609020204030204" pitchFamily="49" charset="0"/>
              </a:rPr>
              <a:t>Principles of protection</a:t>
            </a:r>
          </a:p>
          <a:p>
            <a:pPr>
              <a:buFont typeface="+mj-lt"/>
              <a:buAutoNum type="arabicPeriod"/>
            </a:pPr>
            <a:r>
              <a:rPr lang="en-US" sz="2000" dirty="0">
                <a:latin typeface="Consolas" panose="020B0609020204030204" pitchFamily="49" charset="0"/>
              </a:rPr>
              <a:t>Domain of protection</a:t>
            </a:r>
          </a:p>
          <a:p>
            <a:pPr>
              <a:buFont typeface="+mj-lt"/>
              <a:buAutoNum type="arabicPeriod"/>
            </a:pPr>
            <a:r>
              <a:rPr lang="en-US" sz="2000" dirty="0">
                <a:latin typeface="Consolas" panose="020B0609020204030204" pitchFamily="49" charset="0"/>
              </a:rPr>
              <a:t>Domain Structure</a:t>
            </a:r>
          </a:p>
          <a:p>
            <a:pPr>
              <a:buFont typeface="+mj-lt"/>
              <a:buAutoNum type="arabicPeriod"/>
            </a:pPr>
            <a:r>
              <a:rPr lang="en-US" sz="2000" dirty="0">
                <a:latin typeface="Consolas" panose="020B0609020204030204" pitchFamily="49" charset="0"/>
              </a:rPr>
              <a:t>Goals of Security </a:t>
            </a:r>
          </a:p>
          <a:p>
            <a:pPr>
              <a:buFont typeface="+mj-lt"/>
              <a:buAutoNum type="arabicPeriod"/>
            </a:pPr>
            <a:r>
              <a:rPr lang="en-US" sz="2000" dirty="0">
                <a:latin typeface="Consolas" panose="020B0609020204030204" pitchFamily="49" charset="0"/>
              </a:rPr>
              <a:t>Levels of security measures</a:t>
            </a:r>
          </a:p>
          <a:p>
            <a:pPr>
              <a:buFont typeface="+mj-lt"/>
              <a:buAutoNum type="arabicPeriod"/>
            </a:pPr>
            <a:r>
              <a:rPr lang="en-US" sz="2000" dirty="0">
                <a:latin typeface="Consolas" panose="020B0609020204030204" pitchFamily="49" charset="0"/>
              </a:rPr>
              <a:t>Conclusion</a:t>
            </a:r>
          </a:p>
          <a:p>
            <a:endParaRPr lang="en-US" dirty="0"/>
          </a:p>
          <a:p>
            <a:endParaRPr lang="en-US" dirty="0"/>
          </a:p>
          <a:p>
            <a:endParaRPr lang="en-US" dirty="0"/>
          </a:p>
          <a:p>
            <a:endParaRPr lang="en-IN" dirty="0"/>
          </a:p>
        </p:txBody>
      </p:sp>
    </p:spTree>
    <p:extLst>
      <p:ext uri="{BB962C8B-B14F-4D97-AF65-F5344CB8AC3E}">
        <p14:creationId xmlns:p14="http://schemas.microsoft.com/office/powerpoint/2010/main" val="6565225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F18E4-C622-4312-8A5B-C43639114C11}"/>
              </a:ext>
            </a:extLst>
          </p:cNvPr>
          <p:cNvSpPr>
            <a:spLocks noGrp="1"/>
          </p:cNvSpPr>
          <p:nvPr>
            <p:ph type="title"/>
          </p:nvPr>
        </p:nvSpPr>
        <p:spPr/>
        <p:txBody>
          <a:bodyPr/>
          <a:lstStyle/>
          <a:p>
            <a:r>
              <a:rPr lang="en-IN" u="sng" dirty="0"/>
              <a:t>CONCLUSION</a:t>
            </a:r>
          </a:p>
        </p:txBody>
      </p:sp>
      <p:sp>
        <p:nvSpPr>
          <p:cNvPr id="3" name="Content Placeholder 2">
            <a:extLst>
              <a:ext uri="{FF2B5EF4-FFF2-40B4-BE49-F238E27FC236}">
                <a16:creationId xmlns:a16="http://schemas.microsoft.com/office/drawing/2014/main" id="{66862D4F-D5E8-4ACA-B8CD-E5BDF57C0C3A}"/>
              </a:ext>
            </a:extLst>
          </p:cNvPr>
          <p:cNvSpPr>
            <a:spLocks noGrp="1"/>
          </p:cNvSpPr>
          <p:nvPr>
            <p:ph idx="1"/>
          </p:nvPr>
        </p:nvSpPr>
        <p:spPr>
          <a:xfrm>
            <a:off x="417250" y="1669001"/>
            <a:ext cx="10741981" cy="4767309"/>
          </a:xfrm>
        </p:spPr>
        <p:txBody>
          <a:bodyPr>
            <a:normAutofit lnSpcReduction="10000"/>
          </a:bodyPr>
          <a:lstStyle/>
          <a:p>
            <a:pPr algn="l"/>
            <a:r>
              <a:rPr lang="en-US" sz="2000" i="0" dirty="0">
                <a:solidFill>
                  <a:schemeClr val="tx1"/>
                </a:solidFill>
                <a:effectLst/>
                <a:latin typeface="Consolas" panose="020B0609020204030204" pitchFamily="49" charset="0"/>
              </a:rPr>
              <a:t>Protection is an internal problem. Security, in contrast, must consider both the computer system and the environment people, buildings, businesses, valuable objects, and threats within which the system is used.</a:t>
            </a:r>
          </a:p>
          <a:p>
            <a:pPr marL="0" indent="0" algn="l">
              <a:buNone/>
            </a:pPr>
            <a:endParaRPr lang="en-US" sz="2000" i="0" dirty="0">
              <a:solidFill>
                <a:schemeClr val="tx1"/>
              </a:solidFill>
              <a:effectLst/>
              <a:latin typeface="Consolas" panose="020B0609020204030204" pitchFamily="49" charset="0"/>
            </a:endParaRPr>
          </a:p>
          <a:p>
            <a:pPr>
              <a:lnSpc>
                <a:spcPct val="107000"/>
              </a:lnSpc>
              <a:spcAft>
                <a:spcPts val="800"/>
              </a:spcAft>
            </a:pPr>
            <a:r>
              <a:rPr lang="en-IN" sz="2000" dirty="0">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rPr>
              <a:t>The data stored in the computer system must be protected from unauthorized access, malicious destruction or alteration, and accidental introduc</a:t>
            </a:r>
            <a:r>
              <a:rPr lang="en-IN" sz="2000" dirty="0">
                <a:solidFill>
                  <a:schemeClr val="tx1"/>
                </a:solidFill>
                <a:effectLst/>
                <a:latin typeface="Consolas" panose="020B0609020204030204" pitchFamily="49" charset="0"/>
                <a:ea typeface="Times New Roman" panose="02020603050405020304" pitchFamily="18" charset="0"/>
              </a:rPr>
              <a:t>tion of inconsistency.</a:t>
            </a:r>
          </a:p>
          <a:p>
            <a:pPr>
              <a:lnSpc>
                <a:spcPct val="107000"/>
              </a:lnSpc>
              <a:spcAft>
                <a:spcPts val="800"/>
              </a:spcAft>
            </a:pPr>
            <a:endParaRPr lang="en-IN" sz="2000" dirty="0">
              <a:solidFill>
                <a:schemeClr val="tx1"/>
              </a:solidFill>
              <a:latin typeface="Consolas" panose="020B0609020204030204" pitchFamily="49" charset="0"/>
              <a:ea typeface="Times New Roman" panose="02020603050405020304" pitchFamily="18" charset="0"/>
            </a:endParaRPr>
          </a:p>
          <a:p>
            <a:pPr algn="l"/>
            <a:r>
              <a:rPr lang="en-US" sz="2000" i="0" dirty="0">
                <a:solidFill>
                  <a:schemeClr val="tx1"/>
                </a:solidFill>
                <a:effectLst/>
                <a:latin typeface="Consolas" panose="020B0609020204030204" pitchFamily="49" charset="0"/>
              </a:rPr>
              <a:t>Methods of preventing or detecting security incidents include </a:t>
            </a:r>
            <a:r>
              <a:rPr lang="en-US" sz="2000" i="0" dirty="0">
                <a:solidFill>
                  <a:schemeClr val="accent6">
                    <a:lumMod val="60000"/>
                    <a:lumOff val="40000"/>
                  </a:schemeClr>
                </a:solidFill>
                <a:effectLst/>
                <a:latin typeface="Consolas" panose="020B0609020204030204" pitchFamily="49" charset="0"/>
              </a:rPr>
              <a:t>an up-to-date security policy, intrusion-detection systems, antivirus software, auditing and logging of system events, system-call monitoring, code signing, sandboxing, and firewalls.</a:t>
            </a:r>
          </a:p>
          <a:p>
            <a:pPr>
              <a:lnSpc>
                <a:spcPct val="107000"/>
              </a:lnSpc>
              <a:spcAft>
                <a:spcPts val="800"/>
              </a:spcAft>
            </a:pPr>
            <a:endParaRPr lang="en-IN" sz="1800" dirty="0">
              <a:solidFill>
                <a:schemeClr val="tx1"/>
              </a:solidFill>
              <a:effectLst/>
              <a:latin typeface="Arial" panose="020B0604020202020204" pitchFamily="34" charset="0"/>
              <a:ea typeface="Times New Roman" panose="02020603050405020304" pitchFamily="18" charset="0"/>
            </a:endParaRPr>
          </a:p>
          <a:p>
            <a:pPr marL="0" indent="0">
              <a:lnSpc>
                <a:spcPct val="107000"/>
              </a:lnSpc>
              <a:spcAft>
                <a:spcPts val="800"/>
              </a:spcAft>
              <a:buNone/>
            </a:pPr>
            <a:endParaRPr lang="en-US" b="0" i="0" dirty="0">
              <a:solidFill>
                <a:schemeClr val="tx1"/>
              </a:solidFill>
              <a:effectLst/>
              <a:latin typeface="Arial" panose="020B0604020202020204" pitchFamily="34" charset="0"/>
            </a:endParaRPr>
          </a:p>
          <a:p>
            <a:endParaRPr lang="en-IN" dirty="0"/>
          </a:p>
        </p:txBody>
      </p:sp>
    </p:spTree>
    <p:extLst>
      <p:ext uri="{BB962C8B-B14F-4D97-AF65-F5344CB8AC3E}">
        <p14:creationId xmlns:p14="http://schemas.microsoft.com/office/powerpoint/2010/main" val="7236150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3DF927B-14D6-4C82-BBEB-AD70A41E64A8}"/>
              </a:ext>
            </a:extLst>
          </p:cNvPr>
          <p:cNvSpPr>
            <a:spLocks noGrp="1"/>
          </p:cNvSpPr>
          <p:nvPr>
            <p:ph idx="1"/>
          </p:nvPr>
        </p:nvSpPr>
        <p:spPr>
          <a:xfrm>
            <a:off x="677334" y="621437"/>
            <a:ext cx="10135668" cy="5419925"/>
          </a:xfrm>
        </p:spPr>
        <p:txBody>
          <a:bodyPr/>
          <a:lstStyle/>
          <a:p>
            <a:pPr algn="l"/>
            <a:r>
              <a:rPr lang="en-US" b="0" i="0" dirty="0">
                <a:solidFill>
                  <a:schemeClr val="tx1"/>
                </a:solidFill>
                <a:effectLst/>
                <a:latin typeface="Consolas" panose="020B0609020204030204" pitchFamily="49" charset="0"/>
              </a:rPr>
              <a:t>Real systems are much more limited than the general model. More modern systems are closer to the general model, or at least provide a variety of protection features to protect the system and its users.</a:t>
            </a:r>
          </a:p>
          <a:p>
            <a:pPr marL="0" indent="0" algn="l">
              <a:buNone/>
            </a:pPr>
            <a:endParaRPr lang="en-US" b="0" i="0" dirty="0">
              <a:solidFill>
                <a:schemeClr val="tx1"/>
              </a:solidFill>
              <a:effectLst/>
              <a:latin typeface="Consolas" panose="020B0609020204030204" pitchFamily="49" charset="0"/>
            </a:endParaRPr>
          </a:p>
          <a:p>
            <a:pPr algn="l"/>
            <a:r>
              <a:rPr lang="en-US" b="0" i="0" dirty="0">
                <a:solidFill>
                  <a:schemeClr val="tx1"/>
                </a:solidFill>
                <a:effectLst/>
                <a:latin typeface="Consolas" panose="020B0609020204030204" pitchFamily="49" charset="0"/>
              </a:rPr>
              <a:t>Consider implementing the following security for best practices :</a:t>
            </a:r>
          </a:p>
          <a:p>
            <a:pPr algn="l">
              <a:buFont typeface="+mj-lt"/>
              <a:buAutoNum type="arabicPeriod"/>
            </a:pPr>
            <a:r>
              <a:rPr lang="en-US" b="1" dirty="0">
                <a:solidFill>
                  <a:schemeClr val="accent6">
                    <a:lumMod val="60000"/>
                    <a:lumOff val="40000"/>
                  </a:schemeClr>
                </a:solidFill>
                <a:latin typeface="Consolas" panose="020B0609020204030204" pitchFamily="49" charset="0"/>
              </a:rPr>
              <a:t>User Accounts</a:t>
            </a:r>
          </a:p>
          <a:p>
            <a:pPr algn="l">
              <a:buFont typeface="+mj-lt"/>
              <a:buAutoNum type="arabicPeriod"/>
            </a:pPr>
            <a:r>
              <a:rPr lang="en-US" b="1" i="0" dirty="0">
                <a:solidFill>
                  <a:schemeClr val="accent6">
                    <a:lumMod val="60000"/>
                    <a:lumOff val="40000"/>
                  </a:schemeClr>
                </a:solidFill>
                <a:effectLst/>
                <a:latin typeface="Consolas" panose="020B0609020204030204" pitchFamily="49" charset="0"/>
              </a:rPr>
              <a:t>Account Policies</a:t>
            </a:r>
          </a:p>
          <a:p>
            <a:pPr algn="l">
              <a:buFont typeface="+mj-lt"/>
              <a:buAutoNum type="arabicPeriod"/>
            </a:pPr>
            <a:r>
              <a:rPr lang="en-US" b="1" dirty="0">
                <a:solidFill>
                  <a:schemeClr val="accent6">
                    <a:lumMod val="60000"/>
                    <a:lumOff val="40000"/>
                  </a:schemeClr>
                </a:solidFill>
                <a:latin typeface="Consolas" panose="020B0609020204030204" pitchFamily="49" charset="0"/>
              </a:rPr>
              <a:t>File system</a:t>
            </a:r>
          </a:p>
          <a:p>
            <a:pPr algn="l">
              <a:buFont typeface="+mj-lt"/>
              <a:buAutoNum type="arabicPeriod"/>
            </a:pPr>
            <a:r>
              <a:rPr lang="en-US" b="1" i="0" dirty="0">
                <a:solidFill>
                  <a:schemeClr val="accent6">
                    <a:lumMod val="60000"/>
                    <a:lumOff val="40000"/>
                  </a:schemeClr>
                </a:solidFill>
                <a:effectLst/>
                <a:latin typeface="Consolas" panose="020B0609020204030204" pitchFamily="49" charset="0"/>
              </a:rPr>
              <a:t>Network Services</a:t>
            </a:r>
          </a:p>
          <a:p>
            <a:pPr algn="l">
              <a:buFont typeface="+mj-lt"/>
              <a:buAutoNum type="arabicPeriod"/>
            </a:pPr>
            <a:r>
              <a:rPr lang="en-US" b="1" dirty="0">
                <a:solidFill>
                  <a:schemeClr val="accent6">
                    <a:lumMod val="60000"/>
                    <a:lumOff val="40000"/>
                  </a:schemeClr>
                </a:solidFill>
                <a:latin typeface="Consolas" panose="020B0609020204030204" pitchFamily="49" charset="0"/>
              </a:rPr>
              <a:t>System Patches </a:t>
            </a:r>
          </a:p>
          <a:p>
            <a:pPr algn="l">
              <a:buFont typeface="+mj-lt"/>
              <a:buAutoNum type="arabicPeriod"/>
            </a:pPr>
            <a:r>
              <a:rPr lang="en-US" b="1" i="0" dirty="0">
                <a:solidFill>
                  <a:schemeClr val="accent6">
                    <a:lumMod val="60000"/>
                    <a:lumOff val="40000"/>
                  </a:schemeClr>
                </a:solidFill>
                <a:effectLst/>
                <a:latin typeface="Consolas" panose="020B0609020204030204" pitchFamily="49" charset="0"/>
              </a:rPr>
              <a:t>Operating System Minimization</a:t>
            </a:r>
          </a:p>
          <a:p>
            <a:pPr algn="l">
              <a:buFont typeface="+mj-lt"/>
              <a:buAutoNum type="arabicPeriod"/>
            </a:pPr>
            <a:r>
              <a:rPr lang="en-US" b="1" dirty="0">
                <a:solidFill>
                  <a:schemeClr val="accent6">
                    <a:lumMod val="60000"/>
                    <a:lumOff val="40000"/>
                  </a:schemeClr>
                </a:solidFill>
                <a:latin typeface="Consolas" panose="020B0609020204030204" pitchFamily="49" charset="0"/>
              </a:rPr>
              <a:t>Logging and Monitoring</a:t>
            </a:r>
          </a:p>
          <a:p>
            <a:pPr algn="l">
              <a:buFont typeface="+mj-lt"/>
              <a:buAutoNum type="arabicPeriod"/>
            </a:pPr>
            <a:r>
              <a:rPr lang="en-US" b="1" dirty="0">
                <a:solidFill>
                  <a:schemeClr val="accent6">
                    <a:lumMod val="60000"/>
                    <a:lumOff val="40000"/>
                  </a:schemeClr>
                </a:solidFill>
                <a:latin typeface="Consolas" panose="020B0609020204030204" pitchFamily="49" charset="0"/>
              </a:rPr>
              <a:t>System Integrity</a:t>
            </a:r>
          </a:p>
          <a:p>
            <a:pPr algn="l"/>
            <a:endParaRPr lang="en-US" dirty="0">
              <a:solidFill>
                <a:schemeClr val="tx1"/>
              </a:solidFill>
              <a:latin typeface="Arial" panose="020B0604020202020204" pitchFamily="34" charset="0"/>
            </a:endParaRPr>
          </a:p>
          <a:p>
            <a:pPr algn="l"/>
            <a:endParaRPr lang="en-US" b="0" i="0" dirty="0">
              <a:solidFill>
                <a:schemeClr val="tx1"/>
              </a:solidFill>
              <a:effectLst/>
              <a:latin typeface="Arial" panose="020B0604020202020204" pitchFamily="34" charset="0"/>
            </a:endParaRPr>
          </a:p>
          <a:p>
            <a:pPr algn="l"/>
            <a:endParaRPr lang="en-US" dirty="0">
              <a:solidFill>
                <a:schemeClr val="tx1"/>
              </a:solidFill>
              <a:latin typeface="Arial" panose="020B0604020202020204" pitchFamily="34" charset="0"/>
            </a:endParaRPr>
          </a:p>
          <a:p>
            <a:pPr marL="0" indent="0" algn="l">
              <a:buNone/>
            </a:pPr>
            <a:endParaRPr lang="en-US" b="0" i="0" dirty="0">
              <a:solidFill>
                <a:schemeClr val="tx1"/>
              </a:solidFill>
              <a:effectLst/>
              <a:latin typeface="Arial" panose="020B0604020202020204" pitchFamily="34" charset="0"/>
            </a:endParaRPr>
          </a:p>
          <a:p>
            <a:endParaRPr lang="en-IN" dirty="0"/>
          </a:p>
        </p:txBody>
      </p:sp>
    </p:spTree>
    <p:extLst>
      <p:ext uri="{BB962C8B-B14F-4D97-AF65-F5344CB8AC3E}">
        <p14:creationId xmlns:p14="http://schemas.microsoft.com/office/powerpoint/2010/main" val="41924704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60CC5F4-DE38-4ACF-8107-5CE72A3DDFC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80373" y="1488281"/>
            <a:ext cx="6930462" cy="3881437"/>
          </a:xfrm>
        </p:spPr>
      </p:pic>
    </p:spTree>
    <p:extLst>
      <p:ext uri="{BB962C8B-B14F-4D97-AF65-F5344CB8AC3E}">
        <p14:creationId xmlns:p14="http://schemas.microsoft.com/office/powerpoint/2010/main" val="14180716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1AAA3-E49C-42C1-8ACD-D394EABBC6D7}"/>
              </a:ext>
            </a:extLst>
          </p:cNvPr>
          <p:cNvSpPr>
            <a:spLocks noGrp="1"/>
          </p:cNvSpPr>
          <p:nvPr>
            <p:ph type="title"/>
          </p:nvPr>
        </p:nvSpPr>
        <p:spPr>
          <a:xfrm>
            <a:off x="617413" y="380987"/>
            <a:ext cx="8596668" cy="1320800"/>
          </a:xfrm>
        </p:spPr>
        <p:txBody>
          <a:bodyPr/>
          <a:lstStyle/>
          <a:p>
            <a:r>
              <a:rPr lang="en-IN" b="1" dirty="0"/>
              <a:t>INTRODUCTION</a:t>
            </a:r>
          </a:p>
        </p:txBody>
      </p:sp>
      <p:sp>
        <p:nvSpPr>
          <p:cNvPr id="3" name="Content Placeholder 2">
            <a:extLst>
              <a:ext uri="{FF2B5EF4-FFF2-40B4-BE49-F238E27FC236}">
                <a16:creationId xmlns:a16="http://schemas.microsoft.com/office/drawing/2014/main" id="{9C3088BF-4993-4540-A02F-4AEF3FCC35B8}"/>
              </a:ext>
            </a:extLst>
          </p:cNvPr>
          <p:cNvSpPr>
            <a:spLocks noGrp="1"/>
          </p:cNvSpPr>
          <p:nvPr>
            <p:ph idx="1"/>
          </p:nvPr>
        </p:nvSpPr>
        <p:spPr>
          <a:xfrm>
            <a:off x="409092" y="1442721"/>
            <a:ext cx="9228666" cy="5791200"/>
          </a:xfrm>
        </p:spPr>
        <p:txBody>
          <a:bodyPr>
            <a:normAutofit/>
          </a:bodyPr>
          <a:lstStyle/>
          <a:p>
            <a:r>
              <a:rPr lang="en-US" b="0" i="0" dirty="0">
                <a:solidFill>
                  <a:schemeClr val="tx1"/>
                </a:solidFill>
                <a:effectLst/>
                <a:latin typeface="Consolas" panose="020B0609020204030204" pitchFamily="49" charset="0"/>
              </a:rPr>
              <a:t>In an Operating System, there are various users, who share either the programs or the data lying on the system. That is why a lot of risk is involved. There is a need of protection and security measures in an operating system.</a:t>
            </a:r>
            <a:endParaRPr lang="en-US" b="1" i="0" dirty="0">
              <a:solidFill>
                <a:schemeClr val="tx1"/>
              </a:solidFill>
              <a:effectLst/>
              <a:latin typeface="Consolas" panose="020B0609020204030204" pitchFamily="49" charset="0"/>
            </a:endParaRPr>
          </a:p>
          <a:p>
            <a:r>
              <a:rPr lang="en-US" dirty="0">
                <a:solidFill>
                  <a:schemeClr val="tx1"/>
                </a:solidFill>
                <a:latin typeface="Consolas" panose="020B0609020204030204" pitchFamily="49" charset="0"/>
              </a:rPr>
              <a:t>Operating System uses two sets of techniques to counter threats to information namely </a:t>
            </a:r>
            <a:r>
              <a:rPr lang="en-US" b="1" dirty="0">
                <a:solidFill>
                  <a:schemeClr val="tx1"/>
                </a:solidFill>
                <a:latin typeface="Consolas" panose="020B0609020204030204" pitchFamily="49" charset="0"/>
              </a:rPr>
              <a:t>Security </a:t>
            </a:r>
            <a:r>
              <a:rPr lang="en-US" dirty="0">
                <a:solidFill>
                  <a:schemeClr val="tx1"/>
                </a:solidFill>
                <a:latin typeface="Consolas" panose="020B0609020204030204" pitchFamily="49" charset="0"/>
              </a:rPr>
              <a:t>and </a:t>
            </a:r>
            <a:r>
              <a:rPr lang="en-US" b="1" dirty="0">
                <a:solidFill>
                  <a:schemeClr val="tx1"/>
                </a:solidFill>
                <a:latin typeface="Consolas" panose="020B0609020204030204" pitchFamily="49" charset="0"/>
              </a:rPr>
              <a:t>Protection.</a:t>
            </a:r>
          </a:p>
          <a:p>
            <a:endParaRPr lang="en-US" b="0" i="0" dirty="0">
              <a:solidFill>
                <a:schemeClr val="tx1"/>
              </a:solidFill>
              <a:effectLst/>
              <a:latin typeface="Consolas" panose="020B0609020204030204" pitchFamily="49" charset="0"/>
            </a:endParaRPr>
          </a:p>
          <a:p>
            <a:endParaRPr lang="en-US" dirty="0">
              <a:solidFill>
                <a:schemeClr val="tx1"/>
              </a:solidFill>
              <a:latin typeface="Consolas" panose="020B0609020204030204" pitchFamily="49" charset="0"/>
            </a:endParaRPr>
          </a:p>
          <a:p>
            <a:endParaRPr lang="en-US" b="0" i="0" dirty="0">
              <a:solidFill>
                <a:schemeClr val="tx1"/>
              </a:solidFill>
              <a:effectLst/>
              <a:latin typeface="Consolas" panose="020B0609020204030204" pitchFamily="49" charset="0"/>
            </a:endParaRPr>
          </a:p>
          <a:p>
            <a:endParaRPr lang="en-US" b="0" i="0" dirty="0">
              <a:solidFill>
                <a:schemeClr val="tx1"/>
              </a:solidFill>
              <a:effectLst/>
              <a:latin typeface="Consolas" panose="020B0609020204030204" pitchFamily="49" charset="0"/>
            </a:endParaRPr>
          </a:p>
          <a:p>
            <a:endParaRPr lang="en-US" b="0" i="0" dirty="0">
              <a:solidFill>
                <a:schemeClr val="tx1"/>
              </a:solidFill>
              <a:effectLst/>
              <a:latin typeface="Consolas" panose="020B0609020204030204" pitchFamily="49" charset="0"/>
            </a:endParaRPr>
          </a:p>
          <a:p>
            <a:endParaRPr lang="en-US" b="0" i="0" dirty="0">
              <a:solidFill>
                <a:schemeClr val="tx1"/>
              </a:solidFill>
              <a:effectLst/>
              <a:latin typeface="Consolas" panose="020B0609020204030204" pitchFamily="49" charset="0"/>
            </a:endParaRPr>
          </a:p>
          <a:p>
            <a:r>
              <a:rPr lang="en-US" b="1" i="0" dirty="0">
                <a:solidFill>
                  <a:schemeClr val="tx1"/>
                </a:solidFill>
                <a:effectLst/>
                <a:latin typeface="Consolas" panose="020B0609020204030204" pitchFamily="49" charset="0"/>
              </a:rPr>
              <a:t>Security</a:t>
            </a:r>
            <a:r>
              <a:rPr lang="en-US" b="0" i="0" dirty="0">
                <a:solidFill>
                  <a:schemeClr val="tx1"/>
                </a:solidFill>
                <a:effectLst/>
                <a:latin typeface="Consolas" panose="020B0609020204030204" pitchFamily="49" charset="0"/>
              </a:rPr>
              <a:t> refers to providing protection to computer system resources such as CPU, memory, disk, software programs and most importantly data stored in the computer system.</a:t>
            </a:r>
            <a:endParaRPr lang="en-US" dirty="0">
              <a:solidFill>
                <a:schemeClr val="tx1"/>
              </a:solidFill>
              <a:latin typeface="Consolas" panose="020B0609020204030204" pitchFamily="49" charset="0"/>
            </a:endParaRPr>
          </a:p>
          <a:p>
            <a:endParaRPr lang="en-IN" dirty="0">
              <a:solidFill>
                <a:schemeClr val="tx1"/>
              </a:solidFill>
            </a:endParaRPr>
          </a:p>
        </p:txBody>
      </p:sp>
      <p:pic>
        <p:nvPicPr>
          <p:cNvPr id="5" name="Picture 4">
            <a:extLst>
              <a:ext uri="{FF2B5EF4-FFF2-40B4-BE49-F238E27FC236}">
                <a16:creationId xmlns:a16="http://schemas.microsoft.com/office/drawing/2014/main" id="{A957E090-80AB-42A0-B5C7-7E65C4816F26}"/>
              </a:ext>
            </a:extLst>
          </p:cNvPr>
          <p:cNvPicPr>
            <a:picLocks noChangeAspect="1"/>
          </p:cNvPicPr>
          <p:nvPr/>
        </p:nvPicPr>
        <p:blipFill>
          <a:blip r:embed="rId2"/>
          <a:stretch>
            <a:fillRect/>
          </a:stretch>
        </p:blipFill>
        <p:spPr>
          <a:xfrm>
            <a:off x="3503810" y="3406431"/>
            <a:ext cx="3039230" cy="1863779"/>
          </a:xfrm>
          <a:prstGeom prst="rect">
            <a:avLst/>
          </a:prstGeom>
        </p:spPr>
      </p:pic>
    </p:spTree>
    <p:extLst>
      <p:ext uri="{BB962C8B-B14F-4D97-AF65-F5344CB8AC3E}">
        <p14:creationId xmlns:p14="http://schemas.microsoft.com/office/powerpoint/2010/main" val="37269402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C3088BF-4993-4540-A02F-4AEF3FCC35B8}"/>
              </a:ext>
            </a:extLst>
          </p:cNvPr>
          <p:cNvSpPr>
            <a:spLocks noGrp="1"/>
          </p:cNvSpPr>
          <p:nvPr>
            <p:ph idx="1"/>
          </p:nvPr>
        </p:nvSpPr>
        <p:spPr>
          <a:xfrm>
            <a:off x="423334" y="298581"/>
            <a:ext cx="9198186" cy="6307492"/>
          </a:xfrm>
        </p:spPr>
        <p:txBody>
          <a:bodyPr>
            <a:noAutofit/>
          </a:bodyPr>
          <a:lstStyle/>
          <a:p>
            <a:pPr algn="just" fontAlgn="base"/>
            <a:r>
              <a:rPr lang="en-US" b="0" i="0" dirty="0">
                <a:solidFill>
                  <a:schemeClr val="tx1"/>
                </a:solidFill>
                <a:effectLst/>
                <a:latin typeface="Consolas" panose="020B0609020204030204" pitchFamily="49" charset="0"/>
              </a:rPr>
              <a:t>If a computer program is run by an unauthorized user, then he/she may cause severe damage to computer or data stored in it. </a:t>
            </a:r>
          </a:p>
          <a:p>
            <a:pPr algn="just" fontAlgn="base"/>
            <a:endParaRPr lang="en-US" b="1" i="0" dirty="0">
              <a:solidFill>
                <a:schemeClr val="tx1"/>
              </a:solidFill>
              <a:effectLst/>
              <a:latin typeface="Consolas" panose="020B0609020204030204" pitchFamily="49" charset="0"/>
            </a:endParaRPr>
          </a:p>
          <a:p>
            <a:pPr algn="just" fontAlgn="base"/>
            <a:r>
              <a:rPr lang="en-US" b="1" i="0" dirty="0">
                <a:solidFill>
                  <a:schemeClr val="tx1"/>
                </a:solidFill>
                <a:effectLst/>
                <a:latin typeface="Consolas" panose="020B0609020204030204" pitchFamily="49" charset="0"/>
              </a:rPr>
              <a:t>Protection</a:t>
            </a:r>
            <a:r>
              <a:rPr lang="en-US" b="0" i="0" dirty="0">
                <a:solidFill>
                  <a:schemeClr val="tx1"/>
                </a:solidFill>
                <a:effectLst/>
                <a:latin typeface="Consolas" panose="020B0609020204030204" pitchFamily="49" charset="0"/>
              </a:rPr>
              <a:t> refers to a mechanism which controls the access of programs, processes, or users to the resources defined by a computer system. </a:t>
            </a:r>
          </a:p>
          <a:p>
            <a:pPr algn="just" fontAlgn="base"/>
            <a:r>
              <a:rPr lang="en-US" b="0" i="0" dirty="0">
                <a:solidFill>
                  <a:schemeClr val="tx1"/>
                </a:solidFill>
                <a:effectLst/>
                <a:latin typeface="Consolas" panose="020B0609020204030204" pitchFamily="49" charset="0"/>
              </a:rPr>
              <a:t>So, an operating system has to apply safeguards against the internal as well as external interference to a system. That is why protection and security go together.</a:t>
            </a:r>
          </a:p>
          <a:p>
            <a:pPr algn="just" fontAlgn="base"/>
            <a:endParaRPr lang="en-US" b="1" dirty="0">
              <a:solidFill>
                <a:srgbClr val="FFFFFF"/>
              </a:solidFill>
              <a:latin typeface="Consolas" panose="020B0609020204030204" pitchFamily="49" charset="0"/>
            </a:endParaRPr>
          </a:p>
          <a:p>
            <a:pPr algn="just" fontAlgn="base"/>
            <a:r>
              <a:rPr lang="en-US" b="1" dirty="0">
                <a:solidFill>
                  <a:srgbClr val="FFFFFF"/>
                </a:solidFill>
                <a:latin typeface="Consolas" panose="020B0609020204030204" pitchFamily="49" charset="0"/>
              </a:rPr>
              <a:t>We mainly need protection for the following reasons</a:t>
            </a:r>
            <a:r>
              <a:rPr lang="en-US" b="0" i="0" dirty="0">
                <a:solidFill>
                  <a:srgbClr val="FFFFFF"/>
                </a:solidFill>
                <a:effectLst/>
                <a:latin typeface="Consolas" panose="020B0609020204030204" pitchFamily="49" charset="0"/>
              </a:rPr>
              <a:t>:</a:t>
            </a:r>
          </a:p>
          <a:p>
            <a:pPr marL="514350" indent="-514350" algn="just" fontAlgn="base">
              <a:buFont typeface="+mj-lt"/>
              <a:buAutoNum type="romanLcPeriod"/>
            </a:pPr>
            <a:r>
              <a:rPr lang="en-US" b="0" i="0" dirty="0">
                <a:solidFill>
                  <a:srgbClr val="FFFFFF"/>
                </a:solidFill>
                <a:effectLst/>
                <a:latin typeface="Consolas" panose="020B0609020204030204" pitchFamily="49" charset="0"/>
              </a:rPr>
              <a:t>To prevent the access of unauthorized users.</a:t>
            </a:r>
          </a:p>
          <a:p>
            <a:pPr marL="514350" indent="-514350" algn="just" fontAlgn="base">
              <a:buFont typeface="+mj-lt"/>
              <a:buAutoNum type="romanLcPeriod"/>
            </a:pPr>
            <a:r>
              <a:rPr lang="en-US" b="0" i="0" dirty="0">
                <a:solidFill>
                  <a:srgbClr val="FFFFFF"/>
                </a:solidFill>
                <a:effectLst/>
                <a:latin typeface="Consolas" panose="020B0609020204030204" pitchFamily="49" charset="0"/>
              </a:rPr>
              <a:t>To ensure that each active programs or processes in the system uses resources only as the stated policy.</a:t>
            </a:r>
          </a:p>
          <a:p>
            <a:pPr marL="514350" indent="-514350" algn="just" fontAlgn="base">
              <a:buFont typeface="+mj-lt"/>
              <a:buAutoNum type="romanLcPeriod"/>
            </a:pPr>
            <a:r>
              <a:rPr lang="en-US" b="0" i="0" dirty="0">
                <a:solidFill>
                  <a:srgbClr val="FFFFFF"/>
                </a:solidFill>
                <a:effectLst/>
                <a:latin typeface="Consolas" panose="020B0609020204030204" pitchFamily="49" charset="0"/>
              </a:rPr>
              <a:t>To improve reliability by detecting latent errors.</a:t>
            </a:r>
          </a:p>
          <a:p>
            <a:pPr marL="0" indent="0" algn="just" fontAlgn="base">
              <a:buNone/>
            </a:pPr>
            <a:endParaRPr lang="en-US" b="0" i="0" dirty="0">
              <a:solidFill>
                <a:srgbClr val="FFFFFF"/>
              </a:solidFill>
              <a:effectLst/>
              <a:latin typeface="Consolas" panose="020B0609020204030204" pitchFamily="49" charset="0"/>
            </a:endParaRPr>
          </a:p>
          <a:p>
            <a:pPr algn="just" fontAlgn="base">
              <a:buFont typeface="Wingdings" panose="05000000000000000000" pitchFamily="2" charset="2"/>
              <a:buChar char="Ø"/>
            </a:pPr>
            <a:r>
              <a:rPr lang="en-US" dirty="0">
                <a:solidFill>
                  <a:srgbClr val="FFFFFF"/>
                </a:solidFill>
                <a:latin typeface="Consolas" panose="020B0609020204030204" pitchFamily="49" charset="0"/>
              </a:rPr>
              <a:t>So, in the upcoming sections we will learn the goals, domains and principles of security and protection.</a:t>
            </a:r>
            <a:endParaRPr lang="en-US" b="0" i="0" dirty="0">
              <a:solidFill>
                <a:srgbClr val="FFFFFF"/>
              </a:solidFill>
              <a:effectLst/>
              <a:latin typeface="Consolas" panose="020B0609020204030204" pitchFamily="49" charset="0"/>
            </a:endParaRPr>
          </a:p>
          <a:p>
            <a:endParaRPr lang="en-IN" dirty="0">
              <a:solidFill>
                <a:schemeClr val="tx1"/>
              </a:solidFill>
            </a:endParaRPr>
          </a:p>
        </p:txBody>
      </p:sp>
    </p:spTree>
    <p:extLst>
      <p:ext uri="{BB962C8B-B14F-4D97-AF65-F5344CB8AC3E}">
        <p14:creationId xmlns:p14="http://schemas.microsoft.com/office/powerpoint/2010/main" val="5231796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7AC44-115A-4C6D-A505-349EC3816C7A}"/>
              </a:ext>
            </a:extLst>
          </p:cNvPr>
          <p:cNvSpPr>
            <a:spLocks noGrp="1"/>
          </p:cNvSpPr>
          <p:nvPr>
            <p:ph type="title"/>
          </p:nvPr>
        </p:nvSpPr>
        <p:spPr/>
        <p:txBody>
          <a:bodyPr/>
          <a:lstStyle/>
          <a:p>
            <a:r>
              <a:rPr lang="en-IN" dirty="0"/>
              <a:t>GOALS OF PROTECTION</a:t>
            </a:r>
          </a:p>
        </p:txBody>
      </p:sp>
      <p:sp>
        <p:nvSpPr>
          <p:cNvPr id="4" name="Google Shape;156;p20">
            <a:extLst>
              <a:ext uri="{FF2B5EF4-FFF2-40B4-BE49-F238E27FC236}">
                <a16:creationId xmlns:a16="http://schemas.microsoft.com/office/drawing/2014/main" id="{DB1D5CB8-21EA-4561-876D-B63BE98AE9BF}"/>
              </a:ext>
            </a:extLst>
          </p:cNvPr>
          <p:cNvSpPr txBox="1">
            <a:spLocks noGrp="1"/>
          </p:cNvSpPr>
          <p:nvPr>
            <p:ph idx="1"/>
          </p:nvPr>
        </p:nvSpPr>
        <p:spPr>
          <a:xfrm>
            <a:off x="677863" y="1240972"/>
            <a:ext cx="10453558" cy="5197150"/>
          </a:xfrm>
          <a:prstGeom prst="rect">
            <a:avLst/>
          </a:prstGeom>
          <a:noFill/>
          <a:ln>
            <a:noFill/>
          </a:ln>
        </p:spPr>
        <p:txBody>
          <a:bodyPr spcFirstLastPara="1" wrap="square" lIns="91425" tIns="45700" rIns="91425" bIns="45700" anchor="t" anchorCtr="0">
            <a:noAutofit/>
          </a:bodyPr>
          <a:lstStyle/>
          <a:p>
            <a:pPr marL="377191" indent="-285750" algn="just">
              <a:spcBef>
                <a:spcPts val="0"/>
              </a:spcBef>
              <a:buClr>
                <a:schemeClr val="dk1"/>
              </a:buClr>
              <a:buSzPts val="1100"/>
            </a:pPr>
            <a:r>
              <a:rPr lang="en-US" dirty="0">
                <a:latin typeface="Consolas" panose="020B0609020204030204" pitchFamily="49" charset="0"/>
              </a:rPr>
              <a:t>As computer systems have become more sophisticated and pervasive their applications, the need to protect their integrity has also grown. </a:t>
            </a:r>
            <a:endParaRPr dirty="0">
              <a:latin typeface="Consolas" panose="020B0609020204030204" pitchFamily="49" charset="0"/>
            </a:endParaRPr>
          </a:p>
          <a:p>
            <a:pPr marL="0" lvl="0" indent="0" algn="just" rtl="0">
              <a:spcBef>
                <a:spcPts val="0"/>
              </a:spcBef>
              <a:spcAft>
                <a:spcPts val="0"/>
              </a:spcAft>
              <a:buNone/>
            </a:pPr>
            <a:endParaRPr dirty="0">
              <a:latin typeface="Consolas" panose="020B0609020204030204" pitchFamily="49" charset="0"/>
            </a:endParaRPr>
          </a:p>
          <a:p>
            <a:pPr marL="387350" lvl="0" indent="-285750" algn="just" rtl="0">
              <a:spcBef>
                <a:spcPts val="0"/>
              </a:spcBef>
              <a:spcAft>
                <a:spcPts val="0"/>
              </a:spcAft>
              <a:buSzPts val="2000"/>
              <a:buFont typeface="Wingdings" panose="05000000000000000000" pitchFamily="2" charset="2"/>
              <a:buChar char="Ø"/>
            </a:pPr>
            <a:r>
              <a:rPr lang="en-US" dirty="0">
                <a:latin typeface="Consolas" panose="020B0609020204030204" pitchFamily="49" charset="0"/>
              </a:rPr>
              <a:t>Protection was originally conceived as an adjunct to multiprogramming operating systems, so that untrustworthy users might safely share a common logical name space, such as a directory of files, or a common physical name space, such as memory.</a:t>
            </a:r>
          </a:p>
          <a:p>
            <a:pPr marL="387350" lvl="0" indent="-285750" algn="just" rtl="0">
              <a:spcBef>
                <a:spcPts val="0"/>
              </a:spcBef>
              <a:spcAft>
                <a:spcPts val="0"/>
              </a:spcAft>
              <a:buSzPts val="2000"/>
              <a:buFont typeface="Wingdings" panose="05000000000000000000" pitchFamily="2" charset="2"/>
              <a:buChar char="Ø"/>
            </a:pPr>
            <a:endParaRPr lang="en-US" dirty="0">
              <a:latin typeface="Consolas" panose="020B0609020204030204" pitchFamily="49" charset="0"/>
            </a:endParaRPr>
          </a:p>
          <a:p>
            <a:pPr marL="387350" lvl="0" indent="-285750" algn="just" rtl="0">
              <a:spcBef>
                <a:spcPts val="0"/>
              </a:spcBef>
              <a:spcAft>
                <a:spcPts val="0"/>
              </a:spcAft>
              <a:buSzPts val="2000"/>
              <a:buFont typeface="Wingdings" panose="05000000000000000000" pitchFamily="2" charset="2"/>
              <a:buChar char="Ø"/>
            </a:pPr>
            <a:r>
              <a:rPr lang="en-US" dirty="0">
                <a:latin typeface="Consolas" panose="020B0609020204030204" pitchFamily="49" charset="0"/>
              </a:rPr>
              <a:t>Modern protection concepts have evolved to increase the reliability of any complex system that makes use of shared resources and is connected to insecure communications platforms such as the Internet.</a:t>
            </a:r>
          </a:p>
          <a:p>
            <a:pPr marL="387350" lvl="0" indent="-285750" algn="just" rtl="0">
              <a:spcBef>
                <a:spcPts val="0"/>
              </a:spcBef>
              <a:spcAft>
                <a:spcPts val="0"/>
              </a:spcAft>
              <a:buSzPts val="2000"/>
              <a:buFont typeface="Wingdings" panose="05000000000000000000" pitchFamily="2" charset="2"/>
              <a:buChar char="Ø"/>
            </a:pPr>
            <a:endParaRPr lang="en-US" dirty="0">
              <a:latin typeface="Consolas" panose="020B0609020204030204" pitchFamily="49" charset="0"/>
            </a:endParaRPr>
          </a:p>
          <a:p>
            <a:pPr marL="387350" lvl="0" indent="-285750" algn="just" rtl="0">
              <a:spcBef>
                <a:spcPts val="0"/>
              </a:spcBef>
              <a:spcAft>
                <a:spcPts val="0"/>
              </a:spcAft>
              <a:buSzPts val="2000"/>
              <a:buFont typeface="Wingdings" panose="05000000000000000000" pitchFamily="2" charset="2"/>
              <a:buChar char="Ø"/>
            </a:pPr>
            <a:r>
              <a:rPr lang="en-US" dirty="0">
                <a:latin typeface="Consolas" panose="020B0609020204030204" pitchFamily="49" charset="0"/>
              </a:rPr>
              <a:t>We need to provide protection for several reasons. The most obvious is the need to prevent the mischievous, intentional violation of an access restriction by a user. Of more general importance, however, is the need to ensure that each process in a system uses system resources only in ways consistent with stated policies. This requirement is an absolute one for a reliable system.</a:t>
            </a:r>
            <a:endParaRPr dirty="0">
              <a:latin typeface="Consolas" panose="020B0609020204030204" pitchFamily="49" charset="0"/>
            </a:endParaRPr>
          </a:p>
          <a:p>
            <a:pPr marL="914400" lvl="0" indent="0" algn="l" rtl="0">
              <a:spcBef>
                <a:spcPts val="0"/>
              </a:spcBef>
              <a:spcAft>
                <a:spcPts val="0"/>
              </a:spcAft>
              <a:buNone/>
            </a:pPr>
            <a:endParaRPr sz="1500" dirty="0"/>
          </a:p>
        </p:txBody>
      </p:sp>
    </p:spTree>
    <p:extLst>
      <p:ext uri="{BB962C8B-B14F-4D97-AF65-F5344CB8AC3E}">
        <p14:creationId xmlns:p14="http://schemas.microsoft.com/office/powerpoint/2010/main" val="10904427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2AD62-6501-4941-843B-08872351663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A4C639F-A97B-4E14-AC03-9121E9C433A5}"/>
              </a:ext>
            </a:extLst>
          </p:cNvPr>
          <p:cNvSpPr>
            <a:spLocks noGrp="1"/>
          </p:cNvSpPr>
          <p:nvPr>
            <p:ph idx="1"/>
          </p:nvPr>
        </p:nvSpPr>
        <p:spPr>
          <a:xfrm>
            <a:off x="677334" y="821094"/>
            <a:ext cx="10622038" cy="5663681"/>
          </a:xfrm>
        </p:spPr>
        <p:txBody>
          <a:bodyPr>
            <a:normAutofit/>
          </a:bodyPr>
          <a:lstStyle/>
          <a:p>
            <a:pPr marL="441325" lvl="0" algn="l" rtl="0">
              <a:lnSpc>
                <a:spcPct val="100000"/>
              </a:lnSpc>
              <a:spcBef>
                <a:spcPts val="1000"/>
              </a:spcBef>
              <a:spcAft>
                <a:spcPts val="0"/>
              </a:spcAft>
              <a:buSzPts val="2050"/>
              <a:buFont typeface="Wingdings" panose="05000000000000000000" pitchFamily="2" charset="2"/>
              <a:buChar char="Ø"/>
            </a:pPr>
            <a:r>
              <a:rPr lang="en-US" dirty="0">
                <a:latin typeface="Consolas" panose="020B0609020204030204" pitchFamily="49" charset="0"/>
              </a:rPr>
              <a:t>Protection can improve reliability by detecting latent errors at the interfaces between component subsystems. Early detection of interface errors can often prevent contamination of a healthy subsystem by a malfunctioning subsystem. </a:t>
            </a:r>
          </a:p>
          <a:p>
            <a:pPr marL="441325" lvl="0" algn="l" rtl="0">
              <a:lnSpc>
                <a:spcPct val="100000"/>
              </a:lnSpc>
              <a:spcBef>
                <a:spcPts val="1000"/>
              </a:spcBef>
              <a:spcAft>
                <a:spcPts val="0"/>
              </a:spcAft>
              <a:buSzPts val="2050"/>
              <a:buFont typeface="Wingdings" panose="05000000000000000000" pitchFamily="2" charset="2"/>
              <a:buChar char="Ø"/>
            </a:pPr>
            <a:r>
              <a:rPr lang="en-US" dirty="0">
                <a:latin typeface="Consolas" panose="020B0609020204030204" pitchFamily="49" charset="0"/>
              </a:rPr>
              <a:t>Also, an unprotected resource cannot defend against use (or misuse) by an unauthorized or incompetent user. </a:t>
            </a:r>
          </a:p>
          <a:p>
            <a:pPr marL="441325" lvl="0" algn="l" rtl="0">
              <a:lnSpc>
                <a:spcPct val="100000"/>
              </a:lnSpc>
              <a:spcBef>
                <a:spcPts val="1000"/>
              </a:spcBef>
              <a:spcAft>
                <a:spcPts val="0"/>
              </a:spcAft>
              <a:buSzPts val="2050"/>
              <a:buFont typeface="Wingdings" panose="05000000000000000000" pitchFamily="2" charset="2"/>
              <a:buChar char="Ø"/>
            </a:pPr>
            <a:r>
              <a:rPr lang="en-US" dirty="0">
                <a:latin typeface="Consolas" panose="020B0609020204030204" pitchFamily="49" charset="0"/>
              </a:rPr>
              <a:t>A protection-oriented system provides means to distinguish between authorized and unauthorized usage.</a:t>
            </a:r>
          </a:p>
          <a:p>
            <a:pPr marL="441325" lvl="0" algn="l" rtl="0">
              <a:lnSpc>
                <a:spcPct val="100000"/>
              </a:lnSpc>
              <a:spcBef>
                <a:spcPts val="1000"/>
              </a:spcBef>
              <a:spcAft>
                <a:spcPts val="0"/>
              </a:spcAft>
              <a:buSzPts val="2050"/>
              <a:buFont typeface="Wingdings" panose="05000000000000000000" pitchFamily="2" charset="2"/>
              <a:buChar char="Ø"/>
            </a:pPr>
            <a:r>
              <a:rPr lang="en-US" dirty="0">
                <a:latin typeface="Consolas" panose="020B0609020204030204" pitchFamily="49" charset="0"/>
              </a:rPr>
              <a:t>The role of protection in a computer system is to provide a mechanism for the enforcement of the policies governing resource use. </a:t>
            </a:r>
          </a:p>
          <a:p>
            <a:pPr marL="441325" lvl="0" algn="l" rtl="0">
              <a:lnSpc>
                <a:spcPct val="100000"/>
              </a:lnSpc>
              <a:spcBef>
                <a:spcPts val="1000"/>
              </a:spcBef>
              <a:spcAft>
                <a:spcPts val="0"/>
              </a:spcAft>
              <a:buSzPts val="2050"/>
              <a:buFont typeface="Wingdings" panose="05000000000000000000" pitchFamily="2" charset="2"/>
              <a:buChar char="Ø"/>
            </a:pPr>
            <a:r>
              <a:rPr lang="en-US" dirty="0">
                <a:latin typeface="Consolas" panose="020B0609020204030204" pitchFamily="49" charset="0"/>
              </a:rPr>
              <a:t>These policies can be established in a variety of ways. Some are fixed in the design of the system, while others are formulated by the management of a system. Still others are defined by individual users to protect resources they “own.”</a:t>
            </a:r>
          </a:p>
          <a:p>
            <a:pPr marL="441325" lvl="0" algn="l" rtl="0">
              <a:lnSpc>
                <a:spcPct val="100000"/>
              </a:lnSpc>
              <a:spcBef>
                <a:spcPts val="1000"/>
              </a:spcBef>
              <a:spcAft>
                <a:spcPts val="0"/>
              </a:spcAft>
              <a:buSzPts val="2050"/>
              <a:buFont typeface="Wingdings" panose="05000000000000000000" pitchFamily="2" charset="2"/>
              <a:buChar char="Ø"/>
            </a:pPr>
            <a:r>
              <a:rPr lang="en-US" dirty="0">
                <a:latin typeface="Consolas" panose="020B0609020204030204" pitchFamily="49" charset="0"/>
              </a:rPr>
              <a:t>A protection system, then, must have the flexibility to enforce a variety of policies. Policies for resource use may vary by application, and they may change over time. For these reasons, protection is no longer the concern solely of the designer of an operating system. </a:t>
            </a:r>
          </a:p>
          <a:p>
            <a:pPr marL="457200" lvl="0" indent="0" algn="l" rtl="0">
              <a:lnSpc>
                <a:spcPct val="100000"/>
              </a:lnSpc>
              <a:spcBef>
                <a:spcPts val="1000"/>
              </a:spcBef>
              <a:spcAft>
                <a:spcPts val="0"/>
              </a:spcAft>
              <a:buNone/>
            </a:pPr>
            <a:endParaRPr lang="en-US" sz="1600" dirty="0"/>
          </a:p>
          <a:p>
            <a:pPr marL="0" indent="0">
              <a:buNone/>
            </a:pPr>
            <a:endParaRPr lang="en-IN" dirty="0"/>
          </a:p>
        </p:txBody>
      </p:sp>
    </p:spTree>
    <p:extLst>
      <p:ext uri="{BB962C8B-B14F-4D97-AF65-F5344CB8AC3E}">
        <p14:creationId xmlns:p14="http://schemas.microsoft.com/office/powerpoint/2010/main" val="19381475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A511B-97EC-4DF8-89D9-E3B90DA009B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C17790A-4F47-4A8F-A91F-4F9EED9D273D}"/>
              </a:ext>
            </a:extLst>
          </p:cNvPr>
          <p:cNvSpPr>
            <a:spLocks noGrp="1"/>
          </p:cNvSpPr>
          <p:nvPr>
            <p:ph idx="1"/>
          </p:nvPr>
        </p:nvSpPr>
        <p:spPr>
          <a:xfrm>
            <a:off x="677333" y="1362270"/>
            <a:ext cx="10622037" cy="5131836"/>
          </a:xfrm>
        </p:spPr>
        <p:txBody>
          <a:bodyPr>
            <a:normAutofit/>
          </a:bodyPr>
          <a:lstStyle/>
          <a:p>
            <a:pPr marL="384930" lvl="0" indent="-285750" algn="l" rtl="0">
              <a:lnSpc>
                <a:spcPct val="100000"/>
              </a:lnSpc>
              <a:spcBef>
                <a:spcPts val="1000"/>
              </a:spcBef>
              <a:spcAft>
                <a:spcPts val="0"/>
              </a:spcAft>
              <a:buSzPts val="2038"/>
              <a:buFont typeface="Wingdings" panose="05000000000000000000" pitchFamily="2" charset="2"/>
              <a:buChar char="Ø"/>
            </a:pPr>
            <a:r>
              <a:rPr lang="en-US" sz="1800" dirty="0">
                <a:latin typeface="Consolas" panose="020B0609020204030204" pitchFamily="49" charset="0"/>
              </a:rPr>
              <a:t>The application programmer needs to use protection mechanisms as well, to guard resources created and supported by an application subsystem against misuse. </a:t>
            </a:r>
          </a:p>
          <a:p>
            <a:pPr marL="384930" lvl="0" indent="-285750" algn="l" rtl="0">
              <a:lnSpc>
                <a:spcPct val="100000"/>
              </a:lnSpc>
              <a:spcBef>
                <a:spcPts val="1000"/>
              </a:spcBef>
              <a:spcAft>
                <a:spcPts val="0"/>
              </a:spcAft>
              <a:buSzPts val="2038"/>
              <a:buFont typeface="Wingdings" panose="05000000000000000000" pitchFamily="2" charset="2"/>
              <a:buChar char="Ø"/>
            </a:pPr>
            <a:endParaRPr lang="en-US" sz="1800" dirty="0">
              <a:latin typeface="Consolas" panose="020B0609020204030204" pitchFamily="49" charset="0"/>
            </a:endParaRPr>
          </a:p>
          <a:p>
            <a:pPr marL="384930" lvl="0" indent="-285750" algn="l" rtl="0">
              <a:lnSpc>
                <a:spcPct val="100000"/>
              </a:lnSpc>
              <a:spcBef>
                <a:spcPts val="1000"/>
              </a:spcBef>
              <a:spcAft>
                <a:spcPts val="0"/>
              </a:spcAft>
              <a:buSzPts val="2038"/>
              <a:buFont typeface="Wingdings" panose="05000000000000000000" pitchFamily="2" charset="2"/>
              <a:buChar char="Ø"/>
            </a:pPr>
            <a:r>
              <a:rPr lang="en-US" sz="1800" dirty="0">
                <a:latin typeface="Consolas" panose="020B0609020204030204" pitchFamily="49" charset="0"/>
              </a:rPr>
              <a:t>The protection mechanisms the operating system should provide, but application designers can use them as well in designing their own protection software. Mechanisms are distinct from policies.</a:t>
            </a:r>
          </a:p>
          <a:p>
            <a:pPr marL="457200" lvl="0" indent="0" algn="l" rtl="0">
              <a:lnSpc>
                <a:spcPct val="100000"/>
              </a:lnSpc>
              <a:spcBef>
                <a:spcPts val="1000"/>
              </a:spcBef>
              <a:spcAft>
                <a:spcPts val="0"/>
              </a:spcAft>
              <a:buNone/>
            </a:pPr>
            <a:endParaRPr lang="en-US" sz="1800" dirty="0">
              <a:latin typeface="Consolas" panose="020B0609020204030204" pitchFamily="49" charset="0"/>
            </a:endParaRPr>
          </a:p>
          <a:p>
            <a:pPr marL="384930" lvl="0" indent="-285750" algn="l" rtl="0">
              <a:lnSpc>
                <a:spcPct val="100000"/>
              </a:lnSpc>
              <a:spcBef>
                <a:spcPts val="1000"/>
              </a:spcBef>
              <a:spcAft>
                <a:spcPts val="0"/>
              </a:spcAft>
              <a:buSzPts val="2038"/>
              <a:buFont typeface="Wingdings" panose="05000000000000000000" pitchFamily="2" charset="2"/>
              <a:buChar char="Ø"/>
            </a:pPr>
            <a:r>
              <a:rPr lang="en-US" sz="1800" dirty="0">
                <a:latin typeface="Consolas" panose="020B0609020204030204" pitchFamily="49" charset="0"/>
              </a:rPr>
              <a:t> Mechanisms determine how something will be done; policies decide what will be done. The separation of policy and mechanism is important for flexibility. Policies are likely to change from place to place or time to time. </a:t>
            </a:r>
          </a:p>
          <a:p>
            <a:pPr marL="384930" lvl="0" indent="-285750" algn="l" rtl="0">
              <a:lnSpc>
                <a:spcPct val="100000"/>
              </a:lnSpc>
              <a:spcBef>
                <a:spcPts val="1000"/>
              </a:spcBef>
              <a:spcAft>
                <a:spcPts val="0"/>
              </a:spcAft>
              <a:buSzPts val="2038"/>
              <a:buFont typeface="Wingdings" panose="05000000000000000000" pitchFamily="2" charset="2"/>
              <a:buChar char="Ø"/>
            </a:pPr>
            <a:endParaRPr lang="en-US" dirty="0">
              <a:latin typeface="Consolas" panose="020B0609020204030204" pitchFamily="49" charset="0"/>
            </a:endParaRPr>
          </a:p>
          <a:p>
            <a:pPr marL="384930" lvl="0" indent="-285750" algn="l" rtl="0">
              <a:lnSpc>
                <a:spcPct val="100000"/>
              </a:lnSpc>
              <a:spcBef>
                <a:spcPts val="1000"/>
              </a:spcBef>
              <a:spcAft>
                <a:spcPts val="0"/>
              </a:spcAft>
              <a:buSzPts val="2038"/>
              <a:buFont typeface="Wingdings" panose="05000000000000000000" pitchFamily="2" charset="2"/>
              <a:buChar char="Ø"/>
            </a:pPr>
            <a:r>
              <a:rPr lang="en-US" sz="1800" dirty="0">
                <a:latin typeface="Consolas" panose="020B0609020204030204" pitchFamily="49" charset="0"/>
              </a:rPr>
              <a:t>In the worst case, every change in policy would require a change in the underlying mechanism. Using general mechanisms enables us to avoid such a situation.</a:t>
            </a:r>
          </a:p>
          <a:p>
            <a:endParaRPr lang="en-IN" dirty="0"/>
          </a:p>
        </p:txBody>
      </p:sp>
    </p:spTree>
    <p:extLst>
      <p:ext uri="{BB962C8B-B14F-4D97-AF65-F5344CB8AC3E}">
        <p14:creationId xmlns:p14="http://schemas.microsoft.com/office/powerpoint/2010/main" val="19826924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13F0D-DB5C-45F6-AF15-237F6C685B7A}"/>
              </a:ext>
            </a:extLst>
          </p:cNvPr>
          <p:cNvSpPr>
            <a:spLocks noGrp="1"/>
          </p:cNvSpPr>
          <p:nvPr>
            <p:ph type="title"/>
          </p:nvPr>
        </p:nvSpPr>
        <p:spPr/>
        <p:txBody>
          <a:bodyPr/>
          <a:lstStyle/>
          <a:p>
            <a:r>
              <a:rPr lang="en-IN" dirty="0"/>
              <a:t>PRINCIPLES OF PROTECTION</a:t>
            </a:r>
          </a:p>
        </p:txBody>
      </p:sp>
      <p:sp>
        <p:nvSpPr>
          <p:cNvPr id="3" name="Content Placeholder 2">
            <a:extLst>
              <a:ext uri="{FF2B5EF4-FFF2-40B4-BE49-F238E27FC236}">
                <a16:creationId xmlns:a16="http://schemas.microsoft.com/office/drawing/2014/main" id="{3AAB3A58-4CA5-4001-B610-94735BFB9F71}"/>
              </a:ext>
            </a:extLst>
          </p:cNvPr>
          <p:cNvSpPr>
            <a:spLocks noGrp="1"/>
          </p:cNvSpPr>
          <p:nvPr>
            <p:ph idx="1"/>
          </p:nvPr>
        </p:nvSpPr>
        <p:spPr>
          <a:xfrm>
            <a:off x="677334" y="1446245"/>
            <a:ext cx="8596668" cy="5150498"/>
          </a:xfrm>
        </p:spPr>
        <p:txBody>
          <a:bodyPr>
            <a:noAutofit/>
          </a:bodyPr>
          <a:lstStyle/>
          <a:p>
            <a:pPr>
              <a:defRPr/>
            </a:pPr>
            <a:r>
              <a:rPr lang="en-US" dirty="0">
                <a:latin typeface="Consolas" panose="020B0609020204030204" pitchFamily="49" charset="0"/>
                <a:cs typeface="Times New Roman"/>
              </a:rPr>
              <a:t>The </a:t>
            </a:r>
            <a:r>
              <a:rPr lang="en-US" b="1" dirty="0">
                <a:latin typeface="Consolas" panose="020B0609020204030204" pitchFamily="49" charset="0"/>
                <a:cs typeface="Times New Roman"/>
              </a:rPr>
              <a:t>principle of least privilege</a:t>
            </a:r>
            <a:r>
              <a:rPr lang="en-US" b="1" i="1" dirty="0">
                <a:latin typeface="Consolas" panose="020B0609020204030204" pitchFamily="49" charset="0"/>
                <a:cs typeface="Times New Roman"/>
              </a:rPr>
              <a:t> </a:t>
            </a:r>
            <a:r>
              <a:rPr lang="en-US" dirty="0">
                <a:latin typeface="Consolas" panose="020B0609020204030204" pitchFamily="49" charset="0"/>
                <a:cs typeface="Times New Roman"/>
              </a:rPr>
              <a:t>dictates that programs, users, and systems be given just enough privileges to perform their tasks.</a:t>
            </a:r>
          </a:p>
          <a:p>
            <a:pPr>
              <a:defRPr/>
            </a:pPr>
            <a:r>
              <a:rPr lang="en-US" dirty="0">
                <a:latin typeface="Consolas" panose="020B0609020204030204" pitchFamily="49" charset="0"/>
                <a:cs typeface="Times New Roman"/>
              </a:rPr>
              <a:t>Observing the principle of least privilege would give the system a chance to mitigate the attack.</a:t>
            </a:r>
          </a:p>
          <a:p>
            <a:pPr>
              <a:defRPr/>
            </a:pPr>
            <a:r>
              <a:rPr lang="en-US" dirty="0">
                <a:latin typeface="Consolas" panose="020B0609020204030204" pitchFamily="49" charset="0"/>
                <a:cs typeface="Times New Roman"/>
              </a:rPr>
              <a:t>If malicious code cannot obtain root privileges, there is a chance that adequately defined permissions</a:t>
            </a:r>
            <a:r>
              <a:rPr lang="en-US" b="1" dirty="0">
                <a:latin typeface="Consolas" panose="020B0609020204030204" pitchFamily="49" charset="0"/>
                <a:cs typeface="Times New Roman"/>
              </a:rPr>
              <a:t> </a:t>
            </a:r>
            <a:r>
              <a:rPr lang="en-US" dirty="0">
                <a:latin typeface="Consolas" panose="020B0609020204030204" pitchFamily="49" charset="0"/>
                <a:cs typeface="Times New Roman"/>
              </a:rPr>
              <a:t>may block all, or at least some, of the damaging operations.</a:t>
            </a:r>
          </a:p>
          <a:p>
            <a:pPr>
              <a:defRPr/>
            </a:pPr>
            <a:endParaRPr lang="en-US" dirty="0">
              <a:latin typeface="Consolas" panose="020B0609020204030204" pitchFamily="49" charset="0"/>
              <a:cs typeface="Times New Roman"/>
            </a:endParaRPr>
          </a:p>
          <a:p>
            <a:pPr>
              <a:defRPr/>
            </a:pPr>
            <a:r>
              <a:rPr lang="en-US" dirty="0">
                <a:latin typeface="Consolas" panose="020B0609020204030204" pitchFamily="49" charset="0"/>
                <a:cs typeface="Times New Roman"/>
              </a:rPr>
              <a:t>In this sense, permissions can act like an immune system at the operating-system level.</a:t>
            </a:r>
          </a:p>
          <a:p>
            <a:pPr>
              <a:defRPr/>
            </a:pPr>
            <a:r>
              <a:rPr lang="en-US" dirty="0">
                <a:latin typeface="Consolas" panose="020B0609020204030204" pitchFamily="49" charset="0"/>
                <a:cs typeface="Times New Roman"/>
              </a:rPr>
              <a:t>An operating system following the principle of least privilege implements its features, programs, system calls, and data structures so that failure or compromise of a component does the minimum damage and allows them damage to be done less.</a:t>
            </a:r>
          </a:p>
          <a:p>
            <a:endParaRPr lang="en-IN" dirty="0"/>
          </a:p>
        </p:txBody>
      </p:sp>
    </p:spTree>
    <p:extLst>
      <p:ext uri="{BB962C8B-B14F-4D97-AF65-F5344CB8AC3E}">
        <p14:creationId xmlns:p14="http://schemas.microsoft.com/office/powerpoint/2010/main" val="42927771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D86AB-450C-44A9-9077-06342A8FBF7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7080BA3-5577-4AA4-859A-DBDD3DE69989}"/>
              </a:ext>
            </a:extLst>
          </p:cNvPr>
          <p:cNvSpPr>
            <a:spLocks noGrp="1"/>
          </p:cNvSpPr>
          <p:nvPr>
            <p:ph idx="1"/>
          </p:nvPr>
        </p:nvSpPr>
        <p:spPr>
          <a:xfrm>
            <a:off x="677334" y="877079"/>
            <a:ext cx="10603376" cy="5164284"/>
          </a:xfrm>
        </p:spPr>
        <p:txBody>
          <a:bodyPr>
            <a:noAutofit/>
          </a:bodyPr>
          <a:lstStyle/>
          <a:p>
            <a:pPr>
              <a:defRPr/>
            </a:pPr>
            <a:r>
              <a:rPr lang="en-US" dirty="0">
                <a:latin typeface="Consolas" panose="020B0609020204030204" pitchFamily="49" charset="0"/>
                <a:cs typeface="Times New Roman"/>
              </a:rPr>
              <a:t>Managing users with the principle of least privilege entails creating a separate account for each user, with just the privileges that the user needs.</a:t>
            </a:r>
            <a:endParaRPr lang="en-US" dirty="0">
              <a:latin typeface="Consolas" panose="020B0609020204030204" pitchFamily="49" charset="0"/>
            </a:endParaRPr>
          </a:p>
          <a:p>
            <a:pPr>
              <a:defRPr/>
            </a:pPr>
            <a:r>
              <a:rPr lang="en-US" dirty="0">
                <a:latin typeface="Consolas" panose="020B0609020204030204" pitchFamily="49" charset="0"/>
                <a:cs typeface="Times New Roman"/>
              </a:rPr>
              <a:t>For example, if a program needs special privileges to perform a task, it is better to make it a SGID program with group ownership of "network" or "backup" or some other pseudo group, rather than SUID with root ownership. This limits the amount of damage that can occur if something goes wrong.</a:t>
            </a:r>
            <a:endParaRPr lang="en-US" dirty="0">
              <a:latin typeface="Consolas" panose="020B0609020204030204" pitchFamily="49" charset="0"/>
            </a:endParaRPr>
          </a:p>
          <a:p>
            <a:pPr>
              <a:defRPr/>
            </a:pPr>
            <a:r>
              <a:rPr lang="en-US" dirty="0">
                <a:latin typeface="Consolas" panose="020B0609020204030204" pitchFamily="49" charset="0"/>
                <a:cs typeface="Times New Roman"/>
              </a:rPr>
              <a:t>Computers implemented in a computing facility under the principle of least privilege can be limited to running specific services, accessing specific remote hosts via specific services, and doing so during specific times.</a:t>
            </a:r>
          </a:p>
          <a:p>
            <a:pPr>
              <a:defRPr/>
            </a:pPr>
            <a:r>
              <a:rPr lang="en-US" b="0" i="0" u="none" strike="noStrike" cap="none" spc="0" dirty="0">
                <a:solidFill>
                  <a:schemeClr val="tx1">
                    <a:lumMod val="75000"/>
                    <a:lumOff val="25000"/>
                  </a:schemeClr>
                </a:solidFill>
                <a:latin typeface="Consolas" panose="020B0609020204030204" pitchFamily="49" charset="0"/>
                <a:ea typeface="Times New Roman"/>
                <a:cs typeface="Times New Roman"/>
              </a:rPr>
              <a:t>Another important principle, often seen as a derivative of the principle of least privilege, is compartmentalization. </a:t>
            </a:r>
          </a:p>
          <a:p>
            <a:pPr>
              <a:defRPr/>
            </a:pPr>
            <a:r>
              <a:rPr lang="en-US" b="0" i="0" u="none" strike="noStrike" cap="none" spc="0" dirty="0">
                <a:solidFill>
                  <a:schemeClr val="tx1">
                    <a:lumMod val="75000"/>
                    <a:lumOff val="25000"/>
                  </a:schemeClr>
                </a:solidFill>
                <a:latin typeface="Consolas" panose="020B0609020204030204" pitchFamily="49" charset="0"/>
                <a:ea typeface="Times New Roman"/>
                <a:cs typeface="Times New Roman"/>
              </a:rPr>
              <a:t>Compartmentalization is the process of protecting each individual system component through the use of specific permissions and access restrictions. </a:t>
            </a:r>
          </a:p>
          <a:p>
            <a:pPr>
              <a:defRPr/>
            </a:pPr>
            <a:r>
              <a:rPr lang="en-US" b="0" i="0" u="none" strike="noStrike" cap="none" spc="0" dirty="0">
                <a:solidFill>
                  <a:schemeClr val="tx1">
                    <a:lumMod val="75000"/>
                    <a:lumOff val="25000"/>
                  </a:schemeClr>
                </a:solidFill>
                <a:latin typeface="Consolas" panose="020B0609020204030204" pitchFamily="49" charset="0"/>
                <a:ea typeface="Times New Roman"/>
                <a:cs typeface="Times New Roman"/>
              </a:rPr>
              <a:t>Then, if a component is subverted, another line of defense will come to play and keep the attacker from compromising the system any further. </a:t>
            </a:r>
          </a:p>
          <a:p>
            <a:pPr marL="0" indent="0">
              <a:buNone/>
            </a:pPr>
            <a:endParaRPr lang="en-IN" sz="1600" dirty="0"/>
          </a:p>
        </p:txBody>
      </p:sp>
    </p:spTree>
    <p:extLst>
      <p:ext uri="{BB962C8B-B14F-4D97-AF65-F5344CB8AC3E}">
        <p14:creationId xmlns:p14="http://schemas.microsoft.com/office/powerpoint/2010/main" val="608627236"/>
      </p:ext>
    </p:extLst>
  </p:cSld>
  <p:clrMapOvr>
    <a:masterClrMapping/>
  </p:clrMapOvr>
</p:sld>
</file>

<file path=ppt/theme/theme1.xml><?xml version="1.0" encoding="utf-8"?>
<a:theme xmlns:a="http://schemas.openxmlformats.org/drawingml/2006/main" name="Facet">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otalTime>197</TotalTime>
  <Words>2061</Words>
  <Application>Microsoft Office PowerPoint</Application>
  <PresentationFormat>Widescreen</PresentationFormat>
  <Paragraphs>153</Paragraphs>
  <Slides>22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22</vt:i4>
      </vt:variant>
    </vt:vector>
  </HeadingPairs>
  <TitlesOfParts>
    <vt:vector size="31" baseType="lpstr">
      <vt:lpstr>Arial</vt:lpstr>
      <vt:lpstr>Britannic Bold</vt:lpstr>
      <vt:lpstr>Calibri</vt:lpstr>
      <vt:lpstr>Consolas</vt:lpstr>
      <vt:lpstr>Times New Roman</vt:lpstr>
      <vt:lpstr>Trebuchet MS</vt:lpstr>
      <vt:lpstr>Wingdings</vt:lpstr>
      <vt:lpstr>Wingdings 3</vt:lpstr>
      <vt:lpstr>Facet</vt:lpstr>
      <vt:lpstr>OPERATING SYSTEM SEMINAR  GOALS OF SECURITY  &amp;  PROTECTION</vt:lpstr>
      <vt:lpstr>INDEX</vt:lpstr>
      <vt:lpstr>INTRODUCTION</vt:lpstr>
      <vt:lpstr>PowerPoint Presentation</vt:lpstr>
      <vt:lpstr>GOALS OF PROTECTION</vt:lpstr>
      <vt:lpstr>PowerPoint Presentation</vt:lpstr>
      <vt:lpstr>PowerPoint Presentation</vt:lpstr>
      <vt:lpstr>PRINCIPLES OF PROTECTION</vt:lpstr>
      <vt:lpstr>PowerPoint Presentation</vt:lpstr>
      <vt:lpstr>PowerPoint Presentation</vt:lpstr>
      <vt:lpstr>DOMAIN OF PROTECTION</vt:lpstr>
      <vt:lpstr>DOMAIN STRUCTURE</vt:lpstr>
      <vt:lpstr>DOMAIN STRUCTURE</vt:lpstr>
      <vt:lpstr>GOALS OF SECURITY </vt:lpstr>
      <vt:lpstr>PowerPoint Presentation</vt:lpstr>
      <vt:lpstr>PowerPoint Presentation</vt:lpstr>
      <vt:lpstr>LEVELS OF SECURITY MEASURES:</vt:lpstr>
      <vt:lpstr>PowerPoint Presentation</vt:lpstr>
      <vt:lpstr>PowerPoint Presentation</vt:lpstr>
      <vt:lpstr>CONCLUSION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OS SEMINAR:  GOALS OF SECURITY &amp; PROTECTION</dc:title>
  <dc:creator>SONIA</dc:creator>
  <cp:lastModifiedBy>DELL</cp:lastModifiedBy>
  <cp:revision>10</cp:revision>
  <dcterms:modified xsi:type="dcterms:W3CDTF">2021-10-29T06:36:50Z</dcterms:modified>
</cp:coreProperties>
</file>