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6" r:id="rId7"/>
    <p:sldId id="271" r:id="rId8"/>
    <p:sldId id="268" r:id="rId9"/>
    <p:sldId id="270" r:id="rId10"/>
    <p:sldId id="269" r:id="rId11"/>
    <p:sldId id="267" r:id="rId12"/>
    <p:sldId id="261" r:id="rId13"/>
    <p:sldId id="262" r:id="rId14"/>
    <p:sldId id="263" r:id="rId15"/>
    <p:sldId id="264" r:id="rId16"/>
    <p:sldId id="265" r:id="rId17"/>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Zw79beQ2fdwKzV8nds3/5/O+8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9D5"/>
    <a:srgbClr val="C0F6C2"/>
    <a:srgbClr val="A7E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9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
        <p:cNvGrpSpPr/>
        <p:nvPr/>
      </p:nvGrpSpPr>
      <p:grpSpPr>
        <a:xfrm>
          <a:off x="0" y="0"/>
          <a:ext cx="0" cy="0"/>
          <a:chOff x="0" y="0"/>
          <a:chExt cx="0" cy="0"/>
        </a:xfrm>
      </p:grpSpPr>
      <p:sp>
        <p:nvSpPr>
          <p:cNvPr id="10" name="Google Shape;1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 name="Google Shape;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3019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20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g21df1257c5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 name="Google Shape;28;g21df1257c57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21df1257c5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g21df1257c5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744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59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615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1df1257c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1df1257c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587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C0F6C2"/>
            </a:gs>
            <a:gs pos="0">
              <a:schemeClr val="bg1"/>
            </a:gs>
            <a:gs pos="0">
              <a:schemeClr val="bg1"/>
            </a:gs>
            <a:gs pos="0">
              <a:schemeClr val="accent5">
                <a:lumMod val="20000"/>
                <a:lumOff val="80000"/>
              </a:schemeClr>
            </a:gs>
            <a:gs pos="14148">
              <a:srgbClr val="EAF8F5"/>
            </a:gs>
            <a:gs pos="72000">
              <a:schemeClr val="bg1"/>
            </a:gs>
          </a:gsLst>
          <a:lin ang="5400000" scaled="1"/>
          <a:tileRect/>
        </a:gra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167640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457200" y="1600200"/>
            <a:ext cx="16764000" cy="83439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colab.research.google.com/drive/1mc6dv1ouSfxBpWMaCoqUyqx9GgRN-hKt?usp=sharing" TargetMode="Externa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
        <p:cNvGrpSpPr/>
        <p:nvPr/>
      </p:nvGrpSpPr>
      <p:grpSpPr>
        <a:xfrm>
          <a:off x="0" y="0"/>
          <a:ext cx="0" cy="0"/>
          <a:chOff x="0" y="0"/>
          <a:chExt cx="0" cy="0"/>
        </a:xfrm>
      </p:grpSpPr>
      <p:pic>
        <p:nvPicPr>
          <p:cNvPr id="13" name="Google Shape;13;p1"/>
          <p:cNvPicPr preferRelativeResize="0"/>
          <p:nvPr/>
        </p:nvPicPr>
        <p:blipFill rotWithShape="1">
          <a:blip r:embed="rId3">
            <a:alphaModFix/>
          </a:blip>
          <a:srcRect b="73549"/>
          <a:stretch/>
        </p:blipFill>
        <p:spPr>
          <a:xfrm>
            <a:off x="-35" y="7581278"/>
            <a:ext cx="18288000" cy="2720989"/>
          </a:xfrm>
          <a:prstGeom prst="rect">
            <a:avLst/>
          </a:prstGeom>
          <a:noFill/>
          <a:ln>
            <a:noFill/>
          </a:ln>
        </p:spPr>
      </p:pic>
      <p:cxnSp>
        <p:nvCxnSpPr>
          <p:cNvPr id="14" name="Google Shape;14;p1"/>
          <p:cNvCxnSpPr/>
          <p:nvPr/>
        </p:nvCxnSpPr>
        <p:spPr>
          <a:xfrm rot="5043">
            <a:off x="1028656" y="1059656"/>
            <a:ext cx="16230617" cy="0"/>
          </a:xfrm>
          <a:prstGeom prst="straightConnector1">
            <a:avLst/>
          </a:prstGeom>
          <a:noFill/>
          <a:ln w="9525" cap="flat" cmpd="sng">
            <a:solidFill>
              <a:srgbClr val="2C2C2C"/>
            </a:solidFill>
            <a:prstDash val="solid"/>
            <a:round/>
            <a:headEnd type="none" w="sm" len="sm"/>
            <a:tailEnd type="none" w="sm" len="sm"/>
          </a:ln>
        </p:spPr>
      </p:cxnSp>
      <p:pic>
        <p:nvPicPr>
          <p:cNvPr id="15" name="Google Shape;15;p1"/>
          <p:cNvPicPr preferRelativeResize="0"/>
          <p:nvPr/>
        </p:nvPicPr>
        <p:blipFill rotWithShape="1">
          <a:blip r:embed="rId4">
            <a:alphaModFix/>
          </a:blip>
          <a:srcRect/>
          <a:stretch/>
        </p:blipFill>
        <p:spPr>
          <a:xfrm>
            <a:off x="14732000" y="4444874"/>
            <a:ext cx="2905760" cy="904361"/>
          </a:xfrm>
          <a:prstGeom prst="rect">
            <a:avLst/>
          </a:prstGeom>
          <a:noFill/>
          <a:ln>
            <a:noFill/>
          </a:ln>
        </p:spPr>
      </p:pic>
      <p:grpSp>
        <p:nvGrpSpPr>
          <p:cNvPr id="17" name="Google Shape;17;p1"/>
          <p:cNvGrpSpPr/>
          <p:nvPr/>
        </p:nvGrpSpPr>
        <p:grpSpPr>
          <a:xfrm>
            <a:off x="1976244" y="8793424"/>
            <a:ext cx="6074098" cy="932633"/>
            <a:chOff x="0" y="-9525"/>
            <a:chExt cx="8098797" cy="1243510"/>
          </a:xfrm>
        </p:grpSpPr>
        <p:sp>
          <p:nvSpPr>
            <p:cNvPr id="18" name="Google Shape;18;p1"/>
            <p:cNvSpPr txBox="1"/>
            <p:nvPr/>
          </p:nvSpPr>
          <p:spPr>
            <a:xfrm>
              <a:off x="41" y="659470"/>
              <a:ext cx="8098756" cy="57451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dirty="0">
                  <a:solidFill>
                    <a:srgbClr val="2C2C2C"/>
                  </a:solidFill>
                  <a:latin typeface="Arial"/>
                  <a:ea typeface="Arial"/>
                  <a:cs typeface="Arial"/>
                  <a:sym typeface="Arial"/>
                </a:rPr>
                <a:t>ENG19CS0334</a:t>
              </a:r>
              <a:endParaRPr sz="2000" b="1" i="0" u="none" strike="noStrike" cap="none" dirty="0">
                <a:solidFill>
                  <a:srgbClr val="2C2C2C"/>
                </a:solidFill>
                <a:latin typeface="Arial"/>
                <a:ea typeface="Arial"/>
                <a:cs typeface="Arial"/>
                <a:sym typeface="Arial"/>
              </a:endParaRPr>
            </a:p>
          </p:txBody>
        </p:sp>
        <p:sp>
          <p:nvSpPr>
            <p:cNvPr id="19" name="Google Shape;19;p1"/>
            <p:cNvSpPr txBox="1"/>
            <p:nvPr/>
          </p:nvSpPr>
          <p:spPr>
            <a:xfrm>
              <a:off x="0" y="-9525"/>
              <a:ext cx="8098756" cy="64017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600"/>
                <a:buFont typeface="Arial"/>
                <a:buNone/>
              </a:pPr>
              <a:r>
                <a:rPr lang="en-US" sz="2600" b="1" i="0" u="none" strike="noStrike" cap="none" dirty="0" err="1">
                  <a:solidFill>
                    <a:srgbClr val="2C2C2C"/>
                  </a:solidFill>
                  <a:latin typeface="Arial"/>
                  <a:ea typeface="Arial"/>
                  <a:cs typeface="Arial"/>
                  <a:sym typeface="Arial"/>
                </a:rPr>
                <a:t>Tejaal</a:t>
              </a:r>
              <a:r>
                <a:rPr lang="en-US" sz="2600" b="1" i="0" u="none" strike="noStrike" cap="none" dirty="0">
                  <a:solidFill>
                    <a:srgbClr val="2C2C2C"/>
                  </a:solidFill>
                  <a:latin typeface="Arial"/>
                  <a:ea typeface="Arial"/>
                  <a:cs typeface="Arial"/>
                  <a:sym typeface="Arial"/>
                </a:rPr>
                <a:t> M</a:t>
              </a:r>
              <a:endParaRPr sz="2600" b="1" i="0" u="none" strike="noStrike" cap="none" dirty="0">
                <a:solidFill>
                  <a:srgbClr val="2C2C2C"/>
                </a:solidFill>
                <a:latin typeface="Arial"/>
                <a:ea typeface="Arial"/>
                <a:cs typeface="Arial"/>
                <a:sym typeface="Arial"/>
              </a:endParaRPr>
            </a:p>
          </p:txBody>
        </p:sp>
      </p:grpSp>
      <p:grpSp>
        <p:nvGrpSpPr>
          <p:cNvPr id="20" name="Google Shape;20;p1"/>
          <p:cNvGrpSpPr/>
          <p:nvPr/>
        </p:nvGrpSpPr>
        <p:grpSpPr>
          <a:xfrm>
            <a:off x="7447055" y="8793424"/>
            <a:ext cx="6074131" cy="932634"/>
            <a:chOff x="0" y="-9525"/>
            <a:chExt cx="8098841" cy="1243512"/>
          </a:xfrm>
        </p:grpSpPr>
        <p:sp>
          <p:nvSpPr>
            <p:cNvPr id="21" name="Google Shape;21;p1"/>
            <p:cNvSpPr txBox="1"/>
            <p:nvPr/>
          </p:nvSpPr>
          <p:spPr>
            <a:xfrm>
              <a:off x="41" y="659471"/>
              <a:ext cx="8098800" cy="57451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a:solidFill>
                    <a:srgbClr val="2C2C2C"/>
                  </a:solidFill>
                  <a:latin typeface="Arial"/>
                  <a:ea typeface="Arial"/>
                  <a:cs typeface="Arial"/>
                  <a:sym typeface="Arial"/>
                </a:rPr>
                <a:t>ENG19CS0307</a:t>
              </a:r>
              <a:endParaRPr sz="1400" b="1" i="0" u="none" strike="noStrike" cap="none">
                <a:solidFill>
                  <a:srgbClr val="000000"/>
                </a:solidFill>
                <a:latin typeface="Arial"/>
                <a:ea typeface="Arial"/>
                <a:cs typeface="Arial"/>
                <a:sym typeface="Arial"/>
              </a:endParaRPr>
            </a:p>
          </p:txBody>
        </p:sp>
        <p:sp>
          <p:nvSpPr>
            <p:cNvPr id="22" name="Google Shape;22;p1"/>
            <p:cNvSpPr txBox="1"/>
            <p:nvPr/>
          </p:nvSpPr>
          <p:spPr>
            <a:xfrm>
              <a:off x="0" y="-9525"/>
              <a:ext cx="8098756" cy="6401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600"/>
                <a:buFont typeface="Arial"/>
                <a:buNone/>
              </a:pPr>
              <a:r>
                <a:rPr lang="en-US" sz="2600" b="1" i="0" u="none" strike="noStrike" cap="none" dirty="0" err="1">
                  <a:solidFill>
                    <a:srgbClr val="2C2C2C"/>
                  </a:solidFill>
                  <a:latin typeface="Arial"/>
                  <a:ea typeface="Arial"/>
                  <a:cs typeface="Arial"/>
                  <a:sym typeface="Arial"/>
                </a:rPr>
                <a:t>Shwetha</a:t>
              </a:r>
              <a:r>
                <a:rPr lang="en-US" sz="2600" b="1" i="0" u="none" strike="noStrike" cap="none" dirty="0">
                  <a:solidFill>
                    <a:srgbClr val="2C2C2C"/>
                  </a:solidFill>
                  <a:latin typeface="Arial"/>
                  <a:ea typeface="Arial"/>
                  <a:cs typeface="Arial"/>
                  <a:sym typeface="Arial"/>
                </a:rPr>
                <a:t> M</a:t>
              </a:r>
              <a:endParaRPr sz="2600" b="1" i="0" u="none" strike="noStrike" cap="none" dirty="0">
                <a:solidFill>
                  <a:srgbClr val="2C2C2C"/>
                </a:solidFill>
                <a:latin typeface="Arial"/>
                <a:ea typeface="Arial"/>
                <a:cs typeface="Arial"/>
                <a:sym typeface="Arial"/>
              </a:endParaRPr>
            </a:p>
          </p:txBody>
        </p:sp>
      </p:grpSp>
      <p:grpSp>
        <p:nvGrpSpPr>
          <p:cNvPr id="23" name="Google Shape;23;p1"/>
          <p:cNvGrpSpPr/>
          <p:nvPr/>
        </p:nvGrpSpPr>
        <p:grpSpPr>
          <a:xfrm>
            <a:off x="12917900" y="8816520"/>
            <a:ext cx="6074098" cy="932634"/>
            <a:chOff x="0" y="-9525"/>
            <a:chExt cx="8098797" cy="1243512"/>
          </a:xfrm>
        </p:grpSpPr>
        <p:sp>
          <p:nvSpPr>
            <p:cNvPr id="24" name="Google Shape;24;p1"/>
            <p:cNvSpPr txBox="1"/>
            <p:nvPr/>
          </p:nvSpPr>
          <p:spPr>
            <a:xfrm>
              <a:off x="41" y="659471"/>
              <a:ext cx="8098756" cy="57451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a:solidFill>
                    <a:srgbClr val="2C2C2C"/>
                  </a:solidFill>
                  <a:latin typeface="Arial"/>
                  <a:ea typeface="Arial"/>
                  <a:cs typeface="Arial"/>
                  <a:sym typeface="Arial"/>
                </a:rPr>
                <a:t>ENG19CS0301</a:t>
              </a:r>
              <a:endParaRPr sz="1400" b="1" i="0" u="none" strike="noStrike" cap="none">
                <a:solidFill>
                  <a:srgbClr val="000000"/>
                </a:solidFill>
                <a:latin typeface="Arial"/>
                <a:ea typeface="Arial"/>
                <a:cs typeface="Arial"/>
                <a:sym typeface="Arial"/>
              </a:endParaRPr>
            </a:p>
          </p:txBody>
        </p:sp>
        <p:sp>
          <p:nvSpPr>
            <p:cNvPr id="25" name="Google Shape;25;p1"/>
            <p:cNvSpPr txBox="1"/>
            <p:nvPr/>
          </p:nvSpPr>
          <p:spPr>
            <a:xfrm>
              <a:off x="0" y="-9525"/>
              <a:ext cx="8098756" cy="6401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600"/>
                <a:buFont typeface="Arial"/>
                <a:buNone/>
              </a:pPr>
              <a:r>
                <a:rPr lang="en-US" sz="2600" b="1" i="0" u="none" strike="noStrike" cap="none">
                  <a:solidFill>
                    <a:srgbClr val="2C2C2C"/>
                  </a:solidFill>
                  <a:latin typeface="Arial"/>
                  <a:ea typeface="Arial"/>
                  <a:cs typeface="Arial"/>
                  <a:sym typeface="Arial"/>
                </a:rPr>
                <a:t>Shravani B S</a:t>
              </a:r>
              <a:endParaRPr sz="2600" b="1" i="0" u="none" strike="noStrike" cap="none">
                <a:solidFill>
                  <a:srgbClr val="2C2C2C"/>
                </a:solidFill>
                <a:latin typeface="Arial"/>
                <a:ea typeface="Arial"/>
                <a:cs typeface="Arial"/>
                <a:sym typeface="Arial"/>
              </a:endParaRPr>
            </a:p>
          </p:txBody>
        </p:sp>
      </p:grpSp>
      <p:pic>
        <p:nvPicPr>
          <p:cNvPr id="3" name="Picture 2"/>
          <p:cNvPicPr>
            <a:picLocks noChangeAspect="1"/>
          </p:cNvPicPr>
          <p:nvPr/>
        </p:nvPicPr>
        <p:blipFill>
          <a:blip r:embed="rId5"/>
          <a:stretch>
            <a:fillRect/>
          </a:stretch>
        </p:blipFill>
        <p:spPr>
          <a:xfrm>
            <a:off x="300152" y="2377579"/>
            <a:ext cx="13854768" cy="3897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54" name="Google Shape;54;g21df1257c57_0_11"/>
          <p:cNvSpPr txBox="1"/>
          <p:nvPr/>
        </p:nvSpPr>
        <p:spPr>
          <a:xfrm>
            <a:off x="1028700" y="958632"/>
            <a:ext cx="155117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IN" sz="7200" dirty="0" smtClean="0">
                <a:solidFill>
                  <a:srgbClr val="2C2C2C"/>
                </a:solidFill>
              </a:rPr>
              <a:t>DISADVANTAGES </a:t>
            </a:r>
            <a:r>
              <a:rPr lang="en-IN" sz="7200" b="0" i="0" u="none" strike="noStrike" cap="none" dirty="0" smtClean="0">
                <a:solidFill>
                  <a:srgbClr val="2C2C2C"/>
                </a:solidFill>
                <a:latin typeface="Arial"/>
                <a:ea typeface="Arial"/>
                <a:cs typeface="Arial"/>
                <a:sym typeface="Arial"/>
              </a:rPr>
              <a:t>OF NETWORKIT</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597425" y="2975325"/>
            <a:ext cx="16934100" cy="7109608"/>
          </a:xfrm>
          <a:prstGeom prst="rect">
            <a:avLst/>
          </a:prstGeom>
          <a:noFill/>
          <a:ln>
            <a:noFill/>
          </a:ln>
        </p:spPr>
        <p:txBody>
          <a:bodyPr spcFirstLastPara="1" wrap="square" lIns="91425" tIns="91425" rIns="91425" bIns="91425" anchor="t" anchorCtr="0">
            <a:spAutoFit/>
          </a:bodyPr>
          <a:lstStyle/>
          <a:p>
            <a:pPr marL="457200" lvl="0" indent="-419100">
              <a:buSzPts val="3000"/>
              <a:buFont typeface="Calibri"/>
              <a:buChar char="❏"/>
            </a:pPr>
            <a:r>
              <a:rPr lang="en-US" sz="3000" b="1" dirty="0">
                <a:latin typeface="Calibri"/>
                <a:ea typeface="Calibri"/>
                <a:cs typeface="Calibri"/>
                <a:sym typeface="Calibri"/>
              </a:rPr>
              <a:t>Steep Learning Curve</a:t>
            </a:r>
            <a:r>
              <a:rPr lang="en-US" sz="3000" dirty="0">
                <a:latin typeface="Calibri"/>
                <a:ea typeface="Calibri"/>
                <a:cs typeface="Calibri"/>
                <a:sym typeface="Calibri"/>
              </a:rPr>
              <a:t>: While </a:t>
            </a:r>
            <a:r>
              <a:rPr lang="en-US" sz="3000" dirty="0" err="1">
                <a:latin typeface="Calibri"/>
                <a:ea typeface="Calibri"/>
                <a:cs typeface="Calibri"/>
                <a:sym typeface="Calibri"/>
              </a:rPr>
              <a:t>Networkit</a:t>
            </a:r>
            <a:r>
              <a:rPr lang="en-US" sz="3000" dirty="0">
                <a:latin typeface="Calibri"/>
                <a:ea typeface="Calibri"/>
                <a:cs typeface="Calibri"/>
                <a:sym typeface="Calibri"/>
              </a:rPr>
              <a:t> is user-friendly and well-documented, it can still be challenging for users who are not familiar with network analysis concepts or programming languages like C++ and Python. This may require additional time and effort to learn how to use the tool effectively</a:t>
            </a:r>
            <a:r>
              <a:rPr lang="en-US" sz="3000" dirty="0" smtClean="0">
                <a:latin typeface="Calibri"/>
                <a:ea typeface="Calibri"/>
                <a:cs typeface="Calibri"/>
                <a:sym typeface="Calibri"/>
              </a:rPr>
              <a:t>.</a:t>
            </a:r>
            <a:endParaRPr lang="en-US" sz="3000" dirty="0">
              <a:latin typeface="Calibri"/>
              <a:ea typeface="Calibri"/>
              <a:cs typeface="Calibri"/>
              <a:sym typeface="Calibri"/>
            </a:endParaRPr>
          </a:p>
          <a:p>
            <a:pPr marL="457200" lvl="0" indent="-419100">
              <a:buSzPts val="3000"/>
              <a:buFont typeface="Calibri"/>
              <a:buChar char="❏"/>
            </a:pPr>
            <a:r>
              <a:rPr lang="en-US" sz="3000" b="1" dirty="0">
                <a:latin typeface="Calibri"/>
                <a:ea typeface="Calibri"/>
                <a:cs typeface="Calibri"/>
                <a:sym typeface="Calibri"/>
              </a:rPr>
              <a:t>Limited Functionality for Non-Network Data: </a:t>
            </a:r>
            <a:r>
              <a:rPr lang="en-US" sz="3000" dirty="0">
                <a:latin typeface="Calibri"/>
                <a:ea typeface="Calibri"/>
                <a:cs typeface="Calibri"/>
                <a:sym typeface="Calibri"/>
              </a:rPr>
              <a:t>While </a:t>
            </a:r>
            <a:r>
              <a:rPr lang="en-US" sz="3000" dirty="0" err="1">
                <a:latin typeface="Calibri"/>
                <a:ea typeface="Calibri"/>
                <a:cs typeface="Calibri"/>
                <a:sym typeface="Calibri"/>
              </a:rPr>
              <a:t>Networkit</a:t>
            </a:r>
            <a:r>
              <a:rPr lang="en-US" sz="3000" dirty="0">
                <a:latin typeface="Calibri"/>
                <a:ea typeface="Calibri"/>
                <a:cs typeface="Calibri"/>
                <a:sym typeface="Calibri"/>
              </a:rPr>
              <a:t> is highly specialized for network analysis, it may not be the best tool for analyzing other types of data. For example, if you want to analyze data that is not structured as a network, you may need to use a different tool</a:t>
            </a:r>
            <a:r>
              <a:rPr lang="en-US" sz="3000" dirty="0" smtClean="0">
                <a:latin typeface="Calibri"/>
                <a:ea typeface="Calibri"/>
                <a:cs typeface="Calibri"/>
                <a:sym typeface="Calibri"/>
              </a:rPr>
              <a:t>.</a:t>
            </a:r>
            <a:endParaRPr lang="en-US" sz="3000" dirty="0">
              <a:latin typeface="Calibri"/>
              <a:ea typeface="Calibri"/>
              <a:cs typeface="Calibri"/>
              <a:sym typeface="Calibri"/>
            </a:endParaRPr>
          </a:p>
          <a:p>
            <a:pPr marL="457200" lvl="0" indent="-419100">
              <a:buSzPts val="3000"/>
              <a:buFont typeface="Calibri"/>
              <a:buChar char="❏"/>
            </a:pPr>
            <a:r>
              <a:rPr lang="en-US" sz="3000" b="1" dirty="0">
                <a:latin typeface="Calibri"/>
                <a:ea typeface="Calibri"/>
                <a:cs typeface="Calibri"/>
                <a:sym typeface="Calibri"/>
              </a:rPr>
              <a:t>Lack of User Community</a:t>
            </a:r>
            <a:r>
              <a:rPr lang="en-US" sz="3000" dirty="0">
                <a:latin typeface="Calibri"/>
                <a:ea typeface="Calibri"/>
                <a:cs typeface="Calibri"/>
                <a:sym typeface="Calibri"/>
              </a:rPr>
              <a:t>: While </a:t>
            </a:r>
            <a:r>
              <a:rPr lang="en-US" sz="3000" dirty="0" err="1">
                <a:latin typeface="Calibri"/>
                <a:ea typeface="Calibri"/>
                <a:cs typeface="Calibri"/>
                <a:sym typeface="Calibri"/>
              </a:rPr>
              <a:t>Networkit</a:t>
            </a:r>
            <a:r>
              <a:rPr lang="en-US" sz="3000" dirty="0">
                <a:latin typeface="Calibri"/>
                <a:ea typeface="Calibri"/>
                <a:cs typeface="Calibri"/>
                <a:sym typeface="Calibri"/>
              </a:rPr>
              <a:t> has an active development team, it may not have as large a user community as some other social networking tools. This could make it harder to find support or get answers to questions from other users</a:t>
            </a:r>
            <a:r>
              <a:rPr lang="en-US" sz="3000" dirty="0" smtClean="0">
                <a:latin typeface="Calibri"/>
                <a:ea typeface="Calibri"/>
                <a:cs typeface="Calibri"/>
                <a:sym typeface="Calibri"/>
              </a:rPr>
              <a:t>.</a:t>
            </a:r>
            <a:endParaRPr lang="en-US" sz="3000" dirty="0">
              <a:latin typeface="Calibri"/>
              <a:ea typeface="Calibri"/>
              <a:cs typeface="Calibri"/>
              <a:sym typeface="Calibri"/>
            </a:endParaRPr>
          </a:p>
          <a:p>
            <a:pPr marL="457200" lvl="0" indent="-419100">
              <a:buSzPts val="3000"/>
              <a:buFont typeface="Calibri"/>
              <a:buChar char="❏"/>
            </a:pPr>
            <a:r>
              <a:rPr lang="en-US" sz="3000" b="1" dirty="0">
                <a:latin typeface="Calibri"/>
                <a:ea typeface="Calibri"/>
                <a:cs typeface="Calibri"/>
                <a:sym typeface="Calibri"/>
              </a:rPr>
              <a:t>Limited Integration with Other Tools</a:t>
            </a:r>
            <a:r>
              <a:rPr lang="en-US" sz="3000" dirty="0">
                <a:latin typeface="Calibri"/>
                <a:ea typeface="Calibri"/>
                <a:cs typeface="Calibri"/>
                <a:sym typeface="Calibri"/>
              </a:rPr>
              <a:t>: While </a:t>
            </a:r>
            <a:r>
              <a:rPr lang="en-US" sz="3000" dirty="0" err="1">
                <a:latin typeface="Calibri"/>
                <a:ea typeface="Calibri"/>
                <a:cs typeface="Calibri"/>
                <a:sym typeface="Calibri"/>
              </a:rPr>
              <a:t>Networkit</a:t>
            </a:r>
            <a:r>
              <a:rPr lang="en-US" sz="3000" dirty="0">
                <a:latin typeface="Calibri"/>
                <a:ea typeface="Calibri"/>
                <a:cs typeface="Calibri"/>
                <a:sym typeface="Calibri"/>
              </a:rPr>
              <a:t> can be used as a standalone tool, it may not integrate as seamlessly with other software tools as some other social networking tools. This could make it harder to incorporate </a:t>
            </a:r>
            <a:r>
              <a:rPr lang="en-US" sz="3000" dirty="0" err="1">
                <a:latin typeface="Calibri"/>
                <a:ea typeface="Calibri"/>
                <a:cs typeface="Calibri"/>
                <a:sym typeface="Calibri"/>
              </a:rPr>
              <a:t>Networkit</a:t>
            </a:r>
            <a:r>
              <a:rPr lang="en-US" sz="3000" dirty="0">
                <a:latin typeface="Calibri"/>
                <a:ea typeface="Calibri"/>
                <a:cs typeface="Calibri"/>
                <a:sym typeface="Calibri"/>
              </a:rPr>
              <a:t> into your existing workflow</a:t>
            </a:r>
            <a:r>
              <a:rPr lang="en-US" sz="3000" dirty="0" smtClean="0">
                <a:latin typeface="Calibri"/>
                <a:ea typeface="Calibri"/>
                <a:cs typeface="Calibri"/>
                <a:sym typeface="Calibri"/>
              </a:rPr>
              <a:t>.</a:t>
            </a:r>
            <a:endParaRPr lang="en-US" sz="3000" dirty="0">
              <a:latin typeface="Calibri"/>
              <a:ea typeface="Calibri"/>
              <a:cs typeface="Calibri"/>
              <a:sym typeface="Calibri"/>
            </a:endParaRPr>
          </a:p>
          <a:p>
            <a:pPr marL="457200" lvl="0" indent="-419100">
              <a:buSzPts val="3000"/>
              <a:buFont typeface="Calibri"/>
              <a:buChar char="❏"/>
            </a:pPr>
            <a:r>
              <a:rPr lang="en-US" sz="3000" b="1" dirty="0">
                <a:latin typeface="Calibri"/>
                <a:ea typeface="Calibri"/>
                <a:cs typeface="Calibri"/>
                <a:sym typeface="Calibri"/>
              </a:rPr>
              <a:t>Limited Graphical User Interface</a:t>
            </a:r>
            <a:r>
              <a:rPr lang="en-US" sz="3000" dirty="0">
                <a:latin typeface="Calibri"/>
                <a:ea typeface="Calibri"/>
                <a:cs typeface="Calibri"/>
                <a:sym typeface="Calibri"/>
              </a:rPr>
              <a:t>: </a:t>
            </a:r>
            <a:r>
              <a:rPr lang="en-US" sz="3000" dirty="0" err="1">
                <a:latin typeface="Calibri"/>
                <a:ea typeface="Calibri"/>
                <a:cs typeface="Calibri"/>
                <a:sym typeface="Calibri"/>
              </a:rPr>
              <a:t>Networkit</a:t>
            </a:r>
            <a:r>
              <a:rPr lang="en-US" sz="3000" dirty="0">
                <a:latin typeface="Calibri"/>
                <a:ea typeface="Calibri"/>
                <a:cs typeface="Calibri"/>
                <a:sym typeface="Calibri"/>
              </a:rPr>
              <a:t> has a basic graphical user interface, but it may not have the same level of interactive visualization capabilities as some other social networking tools. This could make it harder to explore and analyze network data in real-time</a:t>
            </a:r>
            <a:r>
              <a:rPr lang="en-US" sz="3000" dirty="0" smtClean="0">
                <a:latin typeface="Calibri"/>
                <a:ea typeface="Calibri"/>
                <a:cs typeface="Calibri"/>
                <a:sym typeface="Calibri"/>
              </a:rPr>
              <a:t>.</a:t>
            </a:r>
            <a:endParaRPr sz="30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56875924"/>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54" name="Google Shape;54;g21df1257c57_0_11"/>
          <p:cNvSpPr txBox="1"/>
          <p:nvPr/>
        </p:nvSpPr>
        <p:spPr>
          <a:xfrm>
            <a:off x="1028700" y="958632"/>
            <a:ext cx="155117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IN" sz="7200" b="0" i="0" u="none" strike="noStrike" cap="none" dirty="0" smtClean="0">
                <a:solidFill>
                  <a:srgbClr val="2C2C2C"/>
                </a:solidFill>
                <a:latin typeface="Arial"/>
                <a:ea typeface="Arial"/>
                <a:cs typeface="Arial"/>
                <a:sym typeface="Arial"/>
              </a:rPr>
              <a:t>APPLICATIONS OF NETWORKIT</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676950" y="2722444"/>
            <a:ext cx="16934100" cy="7571273"/>
          </a:xfrm>
          <a:prstGeom prst="rect">
            <a:avLst/>
          </a:prstGeom>
          <a:gradFill>
            <a:gsLst>
              <a:gs pos="100000">
                <a:srgbClr val="D3F9D5"/>
              </a:gs>
              <a:gs pos="0">
                <a:schemeClr val="bg1"/>
              </a:gs>
              <a:gs pos="0">
                <a:schemeClr val="bg1"/>
              </a:gs>
              <a:gs pos="0">
                <a:schemeClr val="accent5">
                  <a:lumMod val="20000"/>
                  <a:lumOff val="80000"/>
                </a:schemeClr>
              </a:gs>
              <a:gs pos="14148">
                <a:srgbClr val="EAF8F5"/>
              </a:gs>
              <a:gs pos="0">
                <a:schemeClr val="bg1"/>
              </a:gs>
            </a:gsLst>
            <a:lin ang="5400000" scaled="1"/>
          </a:gradFill>
          <a:ln>
            <a:noFill/>
          </a:ln>
        </p:spPr>
        <p:txBody>
          <a:bodyPr spcFirstLastPara="1" wrap="square" lIns="91425" tIns="91425" rIns="91425" bIns="91425" anchor="t" anchorCtr="0">
            <a:spAutoFit/>
          </a:bodyPr>
          <a:lstStyle/>
          <a:p>
            <a:pPr marL="457200" lvl="0" indent="-419100">
              <a:buSzPts val="3000"/>
              <a:buFont typeface="Calibri"/>
              <a:buChar char="❏"/>
            </a:pPr>
            <a:r>
              <a:rPr lang="en-US" sz="3200" b="1" dirty="0" smtClean="0">
                <a:latin typeface="Calibri" panose="020F0502020204030204" pitchFamily="34" charset="0"/>
                <a:ea typeface="Calibri"/>
                <a:cs typeface="Calibri" panose="020F0502020204030204" pitchFamily="34" charset="0"/>
                <a:sym typeface="Calibri"/>
              </a:rPr>
              <a:t>Biological </a:t>
            </a:r>
            <a:r>
              <a:rPr lang="en-US" sz="3200" b="1" dirty="0">
                <a:latin typeface="Calibri" panose="020F0502020204030204" pitchFamily="34" charset="0"/>
                <a:ea typeface="Calibri"/>
                <a:cs typeface="Calibri" panose="020F0502020204030204" pitchFamily="34" charset="0"/>
                <a:sym typeface="Calibri"/>
              </a:rPr>
              <a:t>Network Analysis</a:t>
            </a:r>
            <a:r>
              <a:rPr lang="en-US" sz="3200" dirty="0">
                <a:latin typeface="Calibri" panose="020F0502020204030204" pitchFamily="34" charset="0"/>
                <a:ea typeface="Calibri"/>
                <a:cs typeface="Calibri" panose="020F0502020204030204" pitchFamily="34" charset="0"/>
                <a:sym typeface="Calibri"/>
              </a:rPr>
              <a:t>: </a:t>
            </a:r>
            <a:r>
              <a:rPr lang="en-US" sz="3200" dirty="0" smtClean="0">
                <a:latin typeface="Calibri" panose="020F0502020204030204" pitchFamily="34" charset="0"/>
                <a:ea typeface="Calibri"/>
                <a:cs typeface="Calibri" panose="020F0502020204030204" pitchFamily="34" charset="0"/>
                <a:sym typeface="Calibri"/>
              </a:rPr>
              <a:t>used </a:t>
            </a:r>
            <a:r>
              <a:rPr lang="en-US" sz="3200" dirty="0">
                <a:latin typeface="Calibri" panose="020F0502020204030204" pitchFamily="34" charset="0"/>
                <a:ea typeface="Calibri"/>
                <a:cs typeface="Calibri" panose="020F0502020204030204" pitchFamily="34" charset="0"/>
                <a:sym typeface="Calibri"/>
              </a:rPr>
              <a:t>to analyze biological networks, such as protein-protein interaction networks and gene regulatory networks. It can help identify functional modules, detect disease-associated genes, and predict drug targets</a:t>
            </a:r>
            <a:r>
              <a:rPr lang="en-US" sz="3200" dirty="0" smtClean="0">
                <a:latin typeface="Calibri" panose="020F0502020204030204" pitchFamily="34" charset="0"/>
                <a:ea typeface="Calibri"/>
                <a:cs typeface="Calibri" panose="020F0502020204030204" pitchFamily="34" charset="0"/>
                <a:sym typeface="Calibri"/>
              </a:rPr>
              <a:t>.</a:t>
            </a:r>
            <a:endParaRPr lang="en-US" sz="3200" dirty="0">
              <a:latin typeface="Calibri" panose="020F0502020204030204" pitchFamily="34" charset="0"/>
              <a:ea typeface="Calibri"/>
              <a:cs typeface="Calibri" panose="020F0502020204030204" pitchFamily="34" charset="0"/>
              <a:sym typeface="Calibri"/>
            </a:endParaRPr>
          </a:p>
          <a:p>
            <a:pPr marL="457200" lvl="0" indent="-419100">
              <a:buSzPts val="3000"/>
              <a:buFont typeface="Calibri"/>
              <a:buChar char="❏"/>
            </a:pPr>
            <a:r>
              <a:rPr lang="en-US" sz="3200" b="1" dirty="0">
                <a:latin typeface="Calibri" panose="020F0502020204030204" pitchFamily="34" charset="0"/>
                <a:ea typeface="Calibri"/>
                <a:cs typeface="Calibri" panose="020F0502020204030204" pitchFamily="34" charset="0"/>
                <a:sym typeface="Calibri"/>
              </a:rPr>
              <a:t>Transportation Network </a:t>
            </a:r>
            <a:r>
              <a:rPr lang="en-US" sz="3200" b="1" dirty="0" smtClean="0">
                <a:latin typeface="Calibri" panose="020F0502020204030204" pitchFamily="34" charset="0"/>
                <a:ea typeface="Calibri"/>
                <a:cs typeface="Calibri" panose="020F0502020204030204" pitchFamily="34" charset="0"/>
                <a:sym typeface="Calibri"/>
              </a:rPr>
              <a:t>Analysis: </a:t>
            </a:r>
            <a:r>
              <a:rPr lang="en-US" sz="3200" dirty="0" smtClean="0">
                <a:latin typeface="Calibri" panose="020F0502020204030204" pitchFamily="34" charset="0"/>
                <a:ea typeface="Calibri"/>
                <a:cs typeface="Calibri" panose="020F0502020204030204" pitchFamily="34" charset="0"/>
                <a:sym typeface="Calibri"/>
              </a:rPr>
              <a:t>used </a:t>
            </a:r>
            <a:r>
              <a:rPr lang="en-US" sz="3200" dirty="0">
                <a:latin typeface="Calibri" panose="020F0502020204030204" pitchFamily="34" charset="0"/>
                <a:ea typeface="Calibri"/>
                <a:cs typeface="Calibri" panose="020F0502020204030204" pitchFamily="34" charset="0"/>
                <a:sym typeface="Calibri"/>
              </a:rPr>
              <a:t>to analyze transportation networks, such as road networks and public transportation networks. It can help optimize traffic flow, identify critical nodes, and plan infrastructure development</a:t>
            </a:r>
            <a:r>
              <a:rPr lang="en-US" sz="3200" dirty="0" smtClean="0">
                <a:latin typeface="Calibri" panose="020F0502020204030204" pitchFamily="34" charset="0"/>
                <a:ea typeface="Calibri"/>
                <a:cs typeface="Calibri" panose="020F0502020204030204" pitchFamily="34" charset="0"/>
                <a:sym typeface="Calibri"/>
              </a:rPr>
              <a:t>.</a:t>
            </a:r>
            <a:endParaRPr lang="en-US" sz="3200" dirty="0">
              <a:latin typeface="Calibri" panose="020F0502020204030204" pitchFamily="34" charset="0"/>
              <a:ea typeface="Calibri"/>
              <a:cs typeface="Calibri" panose="020F0502020204030204" pitchFamily="34" charset="0"/>
              <a:sym typeface="Calibri"/>
            </a:endParaRPr>
          </a:p>
          <a:p>
            <a:pPr marL="457200" lvl="0" indent="-419100">
              <a:buSzPts val="3000"/>
              <a:buFont typeface="Calibri"/>
              <a:buChar char="❏"/>
            </a:pPr>
            <a:r>
              <a:rPr lang="en-US" sz="3200" b="1" dirty="0">
                <a:latin typeface="Calibri" panose="020F0502020204030204" pitchFamily="34" charset="0"/>
                <a:ea typeface="Calibri"/>
                <a:cs typeface="Calibri" panose="020F0502020204030204" pitchFamily="34" charset="0"/>
                <a:sym typeface="Calibri"/>
              </a:rPr>
              <a:t>Communication Network Analysis</a:t>
            </a:r>
            <a:r>
              <a:rPr lang="en-US" sz="3200" dirty="0">
                <a:latin typeface="Calibri" panose="020F0502020204030204" pitchFamily="34" charset="0"/>
                <a:ea typeface="Calibri"/>
                <a:cs typeface="Calibri" panose="020F0502020204030204" pitchFamily="34" charset="0"/>
                <a:sym typeface="Calibri"/>
              </a:rPr>
              <a:t>: </a:t>
            </a:r>
            <a:r>
              <a:rPr lang="en-US" sz="3200" dirty="0" smtClean="0">
                <a:latin typeface="Calibri" panose="020F0502020204030204" pitchFamily="34" charset="0"/>
                <a:ea typeface="Calibri"/>
                <a:cs typeface="Calibri" panose="020F0502020204030204" pitchFamily="34" charset="0"/>
                <a:sym typeface="Calibri"/>
              </a:rPr>
              <a:t>can </a:t>
            </a:r>
            <a:r>
              <a:rPr lang="en-US" sz="3200" dirty="0">
                <a:latin typeface="Calibri" panose="020F0502020204030204" pitchFamily="34" charset="0"/>
                <a:ea typeface="Calibri"/>
                <a:cs typeface="Calibri" panose="020F0502020204030204" pitchFamily="34" charset="0"/>
                <a:sym typeface="Calibri"/>
              </a:rPr>
              <a:t>be used to analyze communication networks, such as email networks and phone call networks. It can help identify communication patterns, detect anomalies, and predict user behavior</a:t>
            </a:r>
            <a:r>
              <a:rPr lang="en-US" sz="3200" dirty="0" smtClean="0">
                <a:latin typeface="Calibri" panose="020F0502020204030204" pitchFamily="34" charset="0"/>
                <a:ea typeface="Calibri"/>
                <a:cs typeface="Calibri" panose="020F0502020204030204" pitchFamily="34" charset="0"/>
                <a:sym typeface="Calibri"/>
              </a:rPr>
              <a:t>.</a:t>
            </a:r>
            <a:endParaRPr lang="en-US" sz="3200" dirty="0">
              <a:latin typeface="Calibri" panose="020F0502020204030204" pitchFamily="34" charset="0"/>
              <a:ea typeface="Calibri"/>
              <a:cs typeface="Calibri" panose="020F0502020204030204" pitchFamily="34" charset="0"/>
              <a:sym typeface="Calibri"/>
            </a:endParaRPr>
          </a:p>
          <a:p>
            <a:pPr marL="457200" lvl="0" indent="-419100">
              <a:buSzPts val="3000"/>
              <a:buFont typeface="Calibri"/>
              <a:buChar char="❏"/>
            </a:pPr>
            <a:r>
              <a:rPr lang="en-US" sz="3200" b="1" dirty="0">
                <a:latin typeface="Calibri" panose="020F0502020204030204" pitchFamily="34" charset="0"/>
                <a:ea typeface="Calibri"/>
                <a:cs typeface="Calibri" panose="020F0502020204030204" pitchFamily="34" charset="0"/>
                <a:sym typeface="Calibri"/>
              </a:rPr>
              <a:t>Financial Network Analysis: </a:t>
            </a:r>
            <a:r>
              <a:rPr lang="en-US" sz="3200" dirty="0" smtClean="0">
                <a:latin typeface="Calibri" panose="020F0502020204030204" pitchFamily="34" charset="0"/>
                <a:ea typeface="Calibri"/>
                <a:cs typeface="Calibri" panose="020F0502020204030204" pitchFamily="34" charset="0"/>
                <a:sym typeface="Calibri"/>
              </a:rPr>
              <a:t>used </a:t>
            </a:r>
            <a:r>
              <a:rPr lang="en-US" sz="3200" dirty="0">
                <a:latin typeface="Calibri" panose="020F0502020204030204" pitchFamily="34" charset="0"/>
                <a:ea typeface="Calibri"/>
                <a:cs typeface="Calibri" panose="020F0502020204030204" pitchFamily="34" charset="0"/>
                <a:sym typeface="Calibri"/>
              </a:rPr>
              <a:t>to analyze financial networks, such as stock market networks and banking networks. It can help identify systemic risk, detect fraud, and optimize investment strategies</a:t>
            </a:r>
            <a:r>
              <a:rPr lang="en-US" sz="3200" dirty="0" smtClean="0">
                <a:latin typeface="Calibri" panose="020F0502020204030204" pitchFamily="34" charset="0"/>
                <a:ea typeface="Calibri"/>
                <a:cs typeface="Calibri" panose="020F0502020204030204" pitchFamily="34" charset="0"/>
                <a:sym typeface="Calibri"/>
              </a:rPr>
              <a:t>.</a:t>
            </a:r>
            <a:endParaRPr lang="en-US" sz="3200" dirty="0">
              <a:latin typeface="Calibri" panose="020F0502020204030204" pitchFamily="34" charset="0"/>
              <a:ea typeface="Calibri"/>
              <a:cs typeface="Calibri" panose="020F0502020204030204" pitchFamily="34" charset="0"/>
              <a:sym typeface="Calibri"/>
            </a:endParaRPr>
          </a:p>
          <a:p>
            <a:pPr marL="457200" lvl="0" indent="-419100">
              <a:buSzPts val="3000"/>
              <a:buFont typeface="Calibri"/>
              <a:buChar char="❏"/>
            </a:pPr>
            <a:r>
              <a:rPr lang="en-US" sz="3200" b="1" dirty="0">
                <a:latin typeface="Calibri" panose="020F0502020204030204" pitchFamily="34" charset="0"/>
                <a:ea typeface="Calibri"/>
                <a:cs typeface="Calibri" panose="020F0502020204030204" pitchFamily="34" charset="0"/>
                <a:sym typeface="Calibri"/>
              </a:rPr>
              <a:t>Internet Network Analysis: </a:t>
            </a:r>
            <a:r>
              <a:rPr lang="en-US" sz="3200" dirty="0" smtClean="0">
                <a:latin typeface="Calibri" panose="020F0502020204030204" pitchFamily="34" charset="0"/>
                <a:ea typeface="Calibri"/>
                <a:cs typeface="Calibri" panose="020F0502020204030204" pitchFamily="34" charset="0"/>
                <a:sym typeface="Calibri"/>
              </a:rPr>
              <a:t>used </a:t>
            </a:r>
            <a:r>
              <a:rPr lang="en-US" sz="3200" dirty="0">
                <a:latin typeface="Calibri" panose="020F0502020204030204" pitchFamily="34" charset="0"/>
                <a:ea typeface="Calibri"/>
                <a:cs typeface="Calibri" panose="020F0502020204030204" pitchFamily="34" charset="0"/>
                <a:sym typeface="Calibri"/>
              </a:rPr>
              <a:t>to analyze internet networks, such as the World Wide Web and social media networks. It can help identify web page ranking, detect spam, and analyze user behavior</a:t>
            </a:r>
            <a:r>
              <a:rPr lang="en-US" sz="3200" dirty="0" smtClean="0">
                <a:latin typeface="Calibri" panose="020F0502020204030204" pitchFamily="34" charset="0"/>
                <a:ea typeface="Calibri"/>
                <a:cs typeface="Calibri" panose="020F0502020204030204" pitchFamily="34" charset="0"/>
                <a:sym typeface="Calibri"/>
              </a:rPr>
              <a:t>.</a:t>
            </a:r>
            <a:endParaRPr lang="en-US" sz="3200" dirty="0">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2287568063"/>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73558"/>
          <a:stretch/>
        </p:blipFill>
        <p:spPr>
          <a:xfrm>
            <a:off x="0" y="0"/>
            <a:ext cx="18288000" cy="2011680"/>
          </a:xfrm>
          <a:prstGeom prst="rect">
            <a:avLst/>
          </a:prstGeom>
          <a:noFill/>
          <a:ln>
            <a:noFill/>
          </a:ln>
        </p:spPr>
      </p:pic>
      <p:sp>
        <p:nvSpPr>
          <p:cNvPr id="61" name="Google Shape;61;p2"/>
          <p:cNvSpPr txBox="1"/>
          <p:nvPr/>
        </p:nvSpPr>
        <p:spPr>
          <a:xfrm>
            <a:off x="1262495" y="390258"/>
            <a:ext cx="13255336" cy="258506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0" i="0" u="none" strike="noStrike" cap="none" dirty="0">
                <a:solidFill>
                  <a:srgbClr val="2C2C2C"/>
                </a:solidFill>
                <a:latin typeface="Arial"/>
                <a:ea typeface="Arial"/>
                <a:cs typeface="Arial"/>
                <a:sym typeface="Arial"/>
              </a:rPr>
              <a:t>EXAMPLE USE CASES</a:t>
            </a:r>
            <a:endParaRPr dirty="0"/>
          </a:p>
          <a:p>
            <a:pPr marL="0" marR="0" lvl="0" indent="0" algn="l" rtl="0">
              <a:lnSpc>
                <a:spcPct val="120002"/>
              </a:lnSpc>
              <a:spcBef>
                <a:spcPts val="0"/>
              </a:spcBef>
              <a:spcAft>
                <a:spcPts val="0"/>
              </a:spcAft>
              <a:buClr>
                <a:srgbClr val="000000"/>
              </a:buClr>
              <a:buSzPts val="6999"/>
              <a:buFont typeface="Arial"/>
              <a:buNone/>
            </a:pPr>
            <a:endParaRPr sz="6999" b="0" i="0" u="none" strike="noStrike" cap="none" dirty="0">
              <a:solidFill>
                <a:srgbClr val="2C2C2C"/>
              </a:solidFill>
              <a:latin typeface="Arial"/>
              <a:ea typeface="Arial"/>
              <a:cs typeface="Arial"/>
              <a:sym typeface="Arial"/>
            </a:endParaRPr>
          </a:p>
        </p:txBody>
      </p:sp>
      <p:sp>
        <p:nvSpPr>
          <p:cNvPr id="62" name="Google Shape;62;p2"/>
          <p:cNvSpPr txBox="1"/>
          <p:nvPr/>
        </p:nvSpPr>
        <p:spPr>
          <a:xfrm>
            <a:off x="759985" y="2020285"/>
            <a:ext cx="16934100" cy="2154406"/>
          </a:xfrm>
          <a:prstGeom prst="rect">
            <a:avLst/>
          </a:prstGeom>
          <a:noFill/>
          <a:ln>
            <a:noFill/>
          </a:ln>
        </p:spPr>
        <p:txBody>
          <a:bodyPr spcFirstLastPara="1" wrap="square" lIns="91425" tIns="91425" rIns="91425" bIns="91425" anchor="t" anchorCtr="0">
            <a:spAutoFit/>
          </a:bodyPr>
          <a:lstStyle/>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dirty="0">
                <a:solidFill>
                  <a:srgbClr val="000000"/>
                </a:solidFill>
                <a:latin typeface="Arial"/>
                <a:ea typeface="Arial"/>
                <a:cs typeface="Arial"/>
                <a:sym typeface="Arial"/>
              </a:rPr>
              <a:t>As a Library in an Analysis Pipeline</a:t>
            </a:r>
            <a:endParaRPr dirty="0"/>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dirty="0">
                <a:solidFill>
                  <a:srgbClr val="000000"/>
                </a:solidFill>
                <a:latin typeface="Arial"/>
                <a:ea typeface="Arial"/>
                <a:cs typeface="Arial"/>
                <a:sym typeface="Arial"/>
              </a:rPr>
              <a:t>Exploratory Network Analysis with Network Profiles</a:t>
            </a:r>
            <a:endParaRPr dirty="0"/>
          </a:p>
          <a:p>
            <a:pPr marL="457200" marR="0" lvl="0" indent="-228600" algn="l" rtl="0">
              <a:lnSpc>
                <a:spcPct val="100000"/>
              </a:lnSpc>
              <a:spcBef>
                <a:spcPts val="0"/>
              </a:spcBef>
              <a:spcAft>
                <a:spcPts val="0"/>
              </a:spcAft>
              <a:buClr>
                <a:srgbClr val="000000"/>
              </a:buClr>
              <a:buSzPts val="3000"/>
              <a:buFont typeface="Calibri"/>
              <a:buNone/>
            </a:pPr>
            <a:endParaRPr sz="3200" b="0" i="0" u="none" strike="noStrike" cap="none" dirty="0">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None/>
            </a:pPr>
            <a:r>
              <a:rPr lang="en-US" sz="3200" b="0" i="0" u="none" strike="noStrike" cap="none" dirty="0">
                <a:solidFill>
                  <a:srgbClr val="000000"/>
                </a:solidFill>
                <a:latin typeface="Arial"/>
                <a:ea typeface="Arial"/>
                <a:cs typeface="Arial"/>
                <a:sym typeface="Arial"/>
              </a:rPr>
              <a:t> </a:t>
            </a:r>
            <a:endParaRPr sz="3000" b="0" i="0" u="none" strike="noStrike" cap="none" dirty="0">
              <a:solidFill>
                <a:srgbClr val="000000"/>
              </a:solidFill>
              <a:latin typeface="Calibri"/>
              <a:ea typeface="Calibri"/>
              <a:cs typeface="Calibri"/>
              <a:sym typeface="Calibri"/>
            </a:endParaRPr>
          </a:p>
        </p:txBody>
      </p:sp>
      <p:pic>
        <p:nvPicPr>
          <p:cNvPr id="63" name="Google Shape;63;p2"/>
          <p:cNvPicPr preferRelativeResize="0"/>
          <p:nvPr/>
        </p:nvPicPr>
        <p:blipFill rotWithShape="1">
          <a:blip r:embed="rId4">
            <a:alphaModFix/>
          </a:blip>
          <a:srcRect/>
          <a:stretch/>
        </p:blipFill>
        <p:spPr>
          <a:xfrm>
            <a:off x="1479087" y="3086017"/>
            <a:ext cx="15329826" cy="69491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8"/>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69" name="Google Shape;69;p8"/>
          <p:cNvSpPr txBox="1"/>
          <p:nvPr/>
        </p:nvSpPr>
        <p:spPr>
          <a:xfrm>
            <a:off x="443346" y="958632"/>
            <a:ext cx="18301854" cy="1292533"/>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COMPARISON TO RELATED SOFTWARE</a:t>
            </a:r>
            <a:endParaRPr sz="6999" b="0" i="0" u="none" strike="noStrike" cap="none">
              <a:solidFill>
                <a:srgbClr val="2C2C2C"/>
              </a:solidFill>
              <a:latin typeface="Arial"/>
              <a:ea typeface="Arial"/>
              <a:cs typeface="Arial"/>
              <a:sym typeface="Arial"/>
            </a:endParaRPr>
          </a:p>
        </p:txBody>
      </p:sp>
      <p:sp>
        <p:nvSpPr>
          <p:cNvPr id="70" name="Google Shape;70;p8"/>
          <p:cNvSpPr txBox="1"/>
          <p:nvPr/>
        </p:nvSpPr>
        <p:spPr>
          <a:xfrm>
            <a:off x="597425" y="2975325"/>
            <a:ext cx="16934100" cy="6986498"/>
          </a:xfrm>
          <a:prstGeom prst="rect">
            <a:avLst/>
          </a:prstGeom>
          <a:noFill/>
          <a:ln>
            <a:noFill/>
          </a:ln>
        </p:spPr>
        <p:txBody>
          <a:bodyPr spcFirstLastPara="1" wrap="square" lIns="91425" tIns="91425" rIns="91425" bIns="91425" anchor="t" anchorCtr="0">
            <a:spAutoFit/>
          </a:bodyPr>
          <a:lstStyle/>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a:solidFill>
                  <a:srgbClr val="000000"/>
                </a:solidFill>
                <a:latin typeface="Arial"/>
                <a:ea typeface="Arial"/>
                <a:cs typeface="Arial"/>
                <a:sym typeface="Arial"/>
              </a:rPr>
              <a:t>Recent years graph processing and network analysis tools which vary widely in terms of target platform, user interface, scalability and feature set.</a:t>
            </a:r>
            <a:endParaRPr/>
          </a:p>
          <a:p>
            <a:pPr marL="457200" marR="0" lvl="0" indent="-41910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Arial"/>
                <a:ea typeface="Arial"/>
                <a:cs typeface="Arial"/>
                <a:sym typeface="Arial"/>
              </a:rPr>
              <a:t>We therefore locate NetworKit relative to these efforts.</a:t>
            </a:r>
            <a:endParaRPr/>
          </a:p>
          <a:p>
            <a:pPr marL="457200" marR="0" lvl="0" indent="-41910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a:solidFill>
                  <a:srgbClr val="000000"/>
                </a:solidFill>
                <a:latin typeface="Arial"/>
                <a:ea typeface="Arial"/>
                <a:cs typeface="Arial"/>
                <a:sym typeface="Arial"/>
              </a:rPr>
              <a:t>Although the boundaries are not sharp, we would like to separate network analysis toolkits from general purpose graph frameworks,which are less focused on data analysis workflows.</a:t>
            </a:r>
            <a:endParaRPr/>
          </a:p>
          <a:p>
            <a:pPr marL="457200" marR="0" lvl="0" indent="-228600" algn="l" rtl="0">
              <a:lnSpc>
                <a:spcPct val="100000"/>
              </a:lnSpc>
              <a:spcBef>
                <a:spcPts val="0"/>
              </a:spcBef>
              <a:spcAft>
                <a:spcPts val="0"/>
              </a:spcAft>
              <a:buClr>
                <a:srgbClr val="000000"/>
              </a:buClr>
              <a:buSzPts val="3000"/>
              <a:buFont typeface="Calibri"/>
              <a:buNone/>
            </a:pPr>
            <a:endParaRPr sz="32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a:solidFill>
                  <a:srgbClr val="000000"/>
                </a:solidFill>
                <a:latin typeface="Arial"/>
                <a:ea typeface="Arial"/>
                <a:cs typeface="Arial"/>
                <a:sym typeface="Arial"/>
              </a:rPr>
              <a:t>Other projects are geared towards network science but differ in important aspects from NetworKit.</a:t>
            </a:r>
            <a:endParaRPr/>
          </a:p>
          <a:p>
            <a:pPr marL="457200" marR="0" lvl="0" indent="-228600" algn="l" rtl="0">
              <a:lnSpc>
                <a:spcPct val="100000"/>
              </a:lnSpc>
              <a:spcBef>
                <a:spcPts val="0"/>
              </a:spcBef>
              <a:spcAft>
                <a:spcPts val="0"/>
              </a:spcAft>
              <a:buClr>
                <a:srgbClr val="000000"/>
              </a:buClr>
              <a:buSzPts val="3000"/>
              <a:buFont typeface="Calibri"/>
              <a:buNone/>
            </a:pPr>
            <a:endParaRPr sz="3000" b="0" i="0" u="none" strike="noStrike" cap="none">
              <a:solidFill>
                <a:srgbClr val="000000"/>
              </a:solidFill>
              <a:latin typeface="Calibri"/>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a:solidFill>
                  <a:srgbClr val="000000"/>
                </a:solidFill>
                <a:latin typeface="Arial"/>
                <a:ea typeface="Arial"/>
                <a:cs typeface="Arial"/>
                <a:sym typeface="Arial"/>
              </a:rPr>
              <a:t>The variant PajekXXL uses less memory and thus focuses on large datasets.</a:t>
            </a:r>
            <a:endParaRPr sz="3000" b="0" i="0" u="none" strike="noStrike" cap="none">
              <a:solidFill>
                <a:srgbClr val="000000"/>
              </a:solidFill>
              <a:latin typeface="Calibri"/>
              <a:ea typeface="Calibri"/>
              <a:cs typeface="Calibri"/>
              <a:sym typeface="Calibri"/>
            </a:endParaRPr>
          </a:p>
          <a:p>
            <a:pPr marL="457200" marR="0" lvl="0" indent="-419100" algn="l" rtl="0">
              <a:lnSpc>
                <a:spcPct val="100000"/>
              </a:lnSpc>
              <a:spcBef>
                <a:spcPts val="0"/>
              </a:spcBef>
              <a:spcAft>
                <a:spcPts val="0"/>
              </a:spcAft>
              <a:buNone/>
            </a:pPr>
            <a:endParaRPr sz="30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9"/>
          <p:cNvPicPr preferRelativeResize="0"/>
          <p:nvPr/>
        </p:nvPicPr>
        <p:blipFill rotWithShape="1">
          <a:blip r:embed="rId3">
            <a:alphaModFix/>
          </a:blip>
          <a:srcRect b="73558"/>
          <a:stretch/>
        </p:blipFill>
        <p:spPr>
          <a:xfrm>
            <a:off x="0" y="0"/>
            <a:ext cx="18288000" cy="1107996"/>
          </a:xfrm>
          <a:prstGeom prst="rect">
            <a:avLst/>
          </a:prstGeom>
          <a:noFill/>
          <a:ln>
            <a:noFill/>
          </a:ln>
        </p:spPr>
      </p:pic>
      <p:sp>
        <p:nvSpPr>
          <p:cNvPr id="76" name="Google Shape;76;p9"/>
          <p:cNvSpPr txBox="1"/>
          <p:nvPr/>
        </p:nvSpPr>
        <p:spPr>
          <a:xfrm>
            <a:off x="1170940" y="0"/>
            <a:ext cx="13255336" cy="1107996"/>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US" sz="6000" b="0" i="0" u="none" strike="noStrike" cap="none" dirty="0">
                <a:solidFill>
                  <a:srgbClr val="2C2C2C"/>
                </a:solidFill>
                <a:latin typeface="Arial"/>
                <a:ea typeface="Arial"/>
                <a:cs typeface="Arial"/>
                <a:sym typeface="Arial"/>
              </a:rPr>
              <a:t>PERFORMANCE EVALUATION</a:t>
            </a:r>
            <a:endParaRPr sz="6000" b="0" i="0" u="none" strike="noStrike" cap="none" dirty="0">
              <a:solidFill>
                <a:srgbClr val="2C2C2C"/>
              </a:solidFill>
              <a:latin typeface="Arial"/>
              <a:ea typeface="Arial"/>
              <a:cs typeface="Arial"/>
              <a:sym typeface="Arial"/>
            </a:endParaRPr>
          </a:p>
        </p:txBody>
      </p:sp>
      <p:sp>
        <p:nvSpPr>
          <p:cNvPr id="77" name="Google Shape;77;p9"/>
          <p:cNvSpPr txBox="1"/>
          <p:nvPr/>
        </p:nvSpPr>
        <p:spPr>
          <a:xfrm>
            <a:off x="676950" y="1134200"/>
            <a:ext cx="16934100" cy="2585293"/>
          </a:xfrm>
          <a:prstGeom prst="rect">
            <a:avLst/>
          </a:prstGeom>
          <a:noFill/>
          <a:ln>
            <a:noFill/>
          </a:ln>
        </p:spPr>
        <p:txBody>
          <a:bodyPr spcFirstLastPara="1" wrap="square" lIns="91425" tIns="91425" rIns="91425" bIns="91425" anchor="t" anchorCtr="0">
            <a:spAutoFit/>
          </a:bodyPr>
          <a:lstStyle/>
          <a:p>
            <a:pPr marL="895350" marR="0" lvl="0" indent="-857250" algn="l" rtl="0">
              <a:lnSpc>
                <a:spcPct val="100000"/>
              </a:lnSpc>
              <a:spcBef>
                <a:spcPts val="0"/>
              </a:spcBef>
              <a:spcAft>
                <a:spcPts val="0"/>
              </a:spcAft>
              <a:buClr>
                <a:srgbClr val="000000"/>
              </a:buClr>
              <a:buSzPts val="3000"/>
              <a:buFont typeface="Arial"/>
              <a:buAutoNum type="romanLcParenR"/>
            </a:pPr>
            <a:r>
              <a:rPr lang="en-US" sz="3600" b="1" i="0" u="sng" strike="noStrike" cap="none" dirty="0">
                <a:solidFill>
                  <a:srgbClr val="000000"/>
                </a:solidFill>
                <a:latin typeface="Arial"/>
                <a:ea typeface="Arial"/>
                <a:cs typeface="Arial"/>
                <a:sym typeface="Arial"/>
              </a:rPr>
              <a:t>Benchmark   </a:t>
            </a:r>
            <a:r>
              <a:rPr lang="en-US" sz="3600" b="1" i="0" u="none" strike="noStrike" cap="none" dirty="0">
                <a:solidFill>
                  <a:srgbClr val="000000"/>
                </a:solidFill>
                <a:latin typeface="Arial"/>
                <a:ea typeface="Arial"/>
                <a:cs typeface="Arial"/>
                <a:sym typeface="Arial"/>
              </a:rPr>
              <a:t>                                          ii) </a:t>
            </a:r>
            <a:r>
              <a:rPr lang="en-US" sz="3600" b="1" i="0" u="sng" strike="noStrike" cap="none" dirty="0">
                <a:solidFill>
                  <a:srgbClr val="000000"/>
                </a:solidFill>
                <a:latin typeface="Arial"/>
                <a:ea typeface="Arial"/>
                <a:cs typeface="Arial"/>
                <a:sym typeface="Arial"/>
              </a:rPr>
              <a:t>Comparative Benchmark</a:t>
            </a:r>
            <a:endParaRPr sz="3600" b="1" i="0" u="sng" strike="noStrike" cap="none" dirty="0">
              <a:solidFill>
                <a:srgbClr val="000000"/>
              </a:solidFill>
              <a:latin typeface="Arial"/>
              <a:ea typeface="Arial"/>
              <a:cs typeface="Arial"/>
              <a:sym typeface="Arial"/>
            </a:endParaRPr>
          </a:p>
          <a:p>
            <a:pPr marL="895350" marR="0" lvl="0" indent="-666750" algn="l" rtl="0">
              <a:lnSpc>
                <a:spcPct val="100000"/>
              </a:lnSpc>
              <a:spcBef>
                <a:spcPts val="0"/>
              </a:spcBef>
              <a:spcAft>
                <a:spcPts val="0"/>
              </a:spcAft>
              <a:buClr>
                <a:srgbClr val="000000"/>
              </a:buClr>
              <a:buSzPts val="3000"/>
              <a:buFont typeface="Arial"/>
              <a:buNone/>
            </a:pPr>
            <a:endParaRPr sz="3600" b="1" i="0" u="sng" strike="noStrike" cap="none" dirty="0">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3000"/>
              <a:buFont typeface="Calibri"/>
              <a:buNone/>
            </a:pPr>
            <a:endParaRPr sz="2800" b="0" i="0" u="none" strike="noStrike" cap="none" dirty="0">
              <a:solidFill>
                <a:srgbClr val="000000"/>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3000"/>
              <a:buFont typeface="Calibri"/>
              <a:buNone/>
            </a:pPr>
            <a:endParaRPr sz="2800" b="0" i="0" u="none" strike="noStrike" cap="none" dirty="0">
              <a:solidFill>
                <a:srgbClr val="000000"/>
              </a:solidFill>
              <a:latin typeface="Calibri"/>
              <a:ea typeface="Calibri"/>
              <a:cs typeface="Calibri"/>
              <a:sym typeface="Calibri"/>
            </a:endParaRPr>
          </a:p>
        </p:txBody>
      </p:sp>
      <p:pic>
        <p:nvPicPr>
          <p:cNvPr id="78" name="Google Shape;78;p9"/>
          <p:cNvPicPr preferRelativeResize="0"/>
          <p:nvPr/>
        </p:nvPicPr>
        <p:blipFill rotWithShape="1">
          <a:blip r:embed="rId4">
            <a:alphaModFix/>
          </a:blip>
          <a:srcRect l="6280" r="5973"/>
          <a:stretch/>
        </p:blipFill>
        <p:spPr>
          <a:xfrm>
            <a:off x="345440" y="1849120"/>
            <a:ext cx="7762240" cy="8522920"/>
          </a:xfrm>
          <a:prstGeom prst="rect">
            <a:avLst/>
          </a:prstGeom>
          <a:noFill/>
          <a:ln>
            <a:noFill/>
          </a:ln>
        </p:spPr>
      </p:pic>
      <p:pic>
        <p:nvPicPr>
          <p:cNvPr id="79" name="Google Shape;79;p9"/>
          <p:cNvPicPr preferRelativeResize="0"/>
          <p:nvPr/>
        </p:nvPicPr>
        <p:blipFill rotWithShape="1">
          <a:blip r:embed="rId5">
            <a:alphaModFix/>
          </a:blip>
          <a:srcRect l="9436" r="8406"/>
          <a:stretch/>
        </p:blipFill>
        <p:spPr>
          <a:xfrm>
            <a:off x="8439190" y="2090369"/>
            <a:ext cx="9727176" cy="5603119"/>
          </a:xfrm>
          <a:prstGeom prst="rect">
            <a:avLst/>
          </a:prstGeom>
          <a:noFill/>
          <a:ln>
            <a:noFill/>
          </a:ln>
        </p:spPr>
      </p:pic>
      <p:pic>
        <p:nvPicPr>
          <p:cNvPr id="80" name="Google Shape;80;p9"/>
          <p:cNvPicPr preferRelativeResize="0"/>
          <p:nvPr/>
        </p:nvPicPr>
        <p:blipFill rotWithShape="1">
          <a:blip r:embed="rId6">
            <a:alphaModFix/>
          </a:blip>
          <a:srcRect/>
          <a:stretch/>
        </p:blipFill>
        <p:spPr>
          <a:xfrm>
            <a:off x="8412480" y="7853632"/>
            <a:ext cx="9780596" cy="227715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0"/>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86" name="Google Shape;86;p10"/>
          <p:cNvSpPr txBox="1"/>
          <p:nvPr/>
        </p:nvSpPr>
        <p:spPr>
          <a:xfrm>
            <a:off x="249382" y="0"/>
            <a:ext cx="18038618" cy="258506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OPEN SOURCE DEVELOPMENT </a:t>
            </a:r>
            <a:endParaRPr/>
          </a:p>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AND DISTRIBUTION</a:t>
            </a:r>
            <a:endParaRPr sz="6999" b="0" i="0" u="none" strike="noStrike" cap="none">
              <a:solidFill>
                <a:srgbClr val="2C2C2C"/>
              </a:solidFill>
              <a:latin typeface="Arial"/>
              <a:ea typeface="Arial"/>
              <a:cs typeface="Arial"/>
              <a:sym typeface="Arial"/>
            </a:endParaRPr>
          </a:p>
        </p:txBody>
      </p:sp>
      <p:sp>
        <p:nvSpPr>
          <p:cNvPr id="87" name="Google Shape;87;p10"/>
          <p:cNvSpPr txBox="1"/>
          <p:nvPr/>
        </p:nvSpPr>
        <p:spPr>
          <a:xfrm>
            <a:off x="597425" y="2975325"/>
            <a:ext cx="16934100" cy="4555063"/>
          </a:xfrm>
          <a:prstGeom prst="rect">
            <a:avLst/>
          </a:prstGeom>
          <a:noFill/>
          <a:ln>
            <a:noFill/>
          </a:ln>
        </p:spPr>
        <p:txBody>
          <a:bodyPr spcFirstLastPara="1" wrap="square" lIns="91425" tIns="91425" rIns="91425" bIns="91425" anchor="t" anchorCtr="0">
            <a:spAutoFit/>
          </a:bodyPr>
          <a:lstStyle/>
          <a:p>
            <a:pPr marL="457200" marR="0" lvl="0" indent="-419100" algn="l" rtl="0">
              <a:lnSpc>
                <a:spcPct val="100000"/>
              </a:lnSpc>
              <a:spcBef>
                <a:spcPts val="0"/>
              </a:spcBef>
              <a:spcAft>
                <a:spcPts val="0"/>
              </a:spcAft>
              <a:buNone/>
            </a:pPr>
            <a:endParaRPr sz="3000" b="0" i="0" u="none" strike="noStrike" cap="none" dirty="0">
              <a:solidFill>
                <a:srgbClr val="000000"/>
              </a:solidFill>
              <a:latin typeface="Calibri"/>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dirty="0">
                <a:solidFill>
                  <a:srgbClr val="000000"/>
                </a:solidFill>
                <a:latin typeface="Arial"/>
                <a:ea typeface="Arial"/>
                <a:cs typeface="Arial"/>
                <a:sym typeface="Arial"/>
              </a:rPr>
              <a:t>Through open-source development we would like to encourage usage and contributions by a diverse community, including data mining users and algorithm engineers.</a:t>
            </a:r>
            <a:endParaRPr dirty="0"/>
          </a:p>
          <a:p>
            <a:pPr marL="457200" marR="0" lvl="0" indent="-419100" algn="l" rtl="0">
              <a:lnSpc>
                <a:spcPct val="100000"/>
              </a:lnSpc>
              <a:spcBef>
                <a:spcPts val="0"/>
              </a:spcBef>
              <a:spcAft>
                <a:spcPts val="0"/>
              </a:spcAft>
              <a:buNone/>
            </a:pPr>
            <a:endParaRPr sz="3200" b="0" i="0" u="none" strike="noStrike" cap="none" dirty="0">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dirty="0">
                <a:solidFill>
                  <a:srgbClr val="000000"/>
                </a:solidFill>
                <a:latin typeface="Arial"/>
                <a:ea typeface="Arial"/>
                <a:cs typeface="Arial"/>
                <a:sym typeface="Arial"/>
              </a:rPr>
              <a:t>The core developer team is located at KIT, </a:t>
            </a:r>
            <a:r>
              <a:rPr lang="en-US" sz="3200" b="0" i="0" u="none" strike="noStrike" cap="none" dirty="0" err="1">
                <a:solidFill>
                  <a:srgbClr val="000000"/>
                </a:solidFill>
                <a:latin typeface="Arial"/>
                <a:ea typeface="Arial"/>
                <a:cs typeface="Arial"/>
                <a:sym typeface="Arial"/>
              </a:rPr>
              <a:t>NetworKit</a:t>
            </a:r>
            <a:r>
              <a:rPr lang="en-US" sz="3200" b="0" i="0" u="none" strike="noStrike" cap="none" dirty="0">
                <a:solidFill>
                  <a:srgbClr val="000000"/>
                </a:solidFill>
                <a:latin typeface="Arial"/>
                <a:ea typeface="Arial"/>
                <a:cs typeface="Arial"/>
                <a:sym typeface="Arial"/>
              </a:rPr>
              <a:t> is becoming a community project with a growing number of external users and contributors.</a:t>
            </a:r>
            <a:endParaRPr dirty="0"/>
          </a:p>
          <a:p>
            <a:pPr marL="457200" marR="0" lvl="0" indent="-419100" algn="l" rtl="0">
              <a:lnSpc>
                <a:spcPct val="100000"/>
              </a:lnSpc>
              <a:spcBef>
                <a:spcPts val="0"/>
              </a:spcBef>
              <a:spcAft>
                <a:spcPts val="0"/>
              </a:spcAft>
              <a:buNone/>
            </a:pPr>
            <a:endParaRPr sz="3000" b="0" i="0" u="none" strike="noStrike" cap="none" dirty="0">
              <a:solidFill>
                <a:srgbClr val="000000"/>
              </a:solidFill>
              <a:latin typeface="Calibri"/>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200" b="0" i="0" u="none" strike="noStrike" cap="none" dirty="0">
                <a:solidFill>
                  <a:srgbClr val="000000"/>
                </a:solidFill>
                <a:latin typeface="Arial"/>
                <a:ea typeface="Arial"/>
                <a:cs typeface="Arial"/>
                <a:sym typeface="Arial"/>
              </a:rPr>
              <a:t>The code is free software licensed under the permissive MIT License.</a:t>
            </a:r>
            <a:endParaRPr dirty="0"/>
          </a:p>
          <a:p>
            <a:pPr marL="457200" marR="0" lvl="0" indent="-228600" algn="l" rtl="0">
              <a:lnSpc>
                <a:spcPct val="100000"/>
              </a:lnSpc>
              <a:spcBef>
                <a:spcPts val="0"/>
              </a:spcBef>
              <a:spcAft>
                <a:spcPts val="0"/>
              </a:spcAft>
              <a:buClr>
                <a:srgbClr val="000000"/>
              </a:buClr>
              <a:buSzPts val="3000"/>
              <a:buFont typeface="Calibri"/>
              <a:buNone/>
            </a:pPr>
            <a:endParaRPr sz="32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93" name="Google Shape;93;p11"/>
          <p:cNvSpPr txBox="1"/>
          <p:nvPr/>
        </p:nvSpPr>
        <p:spPr>
          <a:xfrm>
            <a:off x="1028700" y="958632"/>
            <a:ext cx="11717482" cy="1292533"/>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CONCLUSION</a:t>
            </a:r>
            <a:endParaRPr sz="6999" b="0" i="0" u="none" strike="noStrike" cap="none">
              <a:solidFill>
                <a:srgbClr val="2C2C2C"/>
              </a:solidFill>
              <a:latin typeface="Arial"/>
              <a:ea typeface="Arial"/>
              <a:cs typeface="Arial"/>
              <a:sym typeface="Arial"/>
            </a:endParaRPr>
          </a:p>
        </p:txBody>
      </p:sp>
      <p:sp>
        <p:nvSpPr>
          <p:cNvPr id="94" name="Google Shape;94;p11"/>
          <p:cNvSpPr txBox="1"/>
          <p:nvPr/>
        </p:nvSpPr>
        <p:spPr>
          <a:xfrm>
            <a:off x="597425" y="2975325"/>
            <a:ext cx="16934100" cy="7140386"/>
          </a:xfrm>
          <a:prstGeom prst="rect">
            <a:avLst/>
          </a:prstGeom>
          <a:noFill/>
          <a:ln>
            <a:noFill/>
          </a:ln>
        </p:spPr>
        <p:txBody>
          <a:bodyPr spcFirstLastPara="1" wrap="square" lIns="91425" tIns="91425" rIns="91425" bIns="91425" anchor="t" anchorCtr="0">
            <a:spAutoFit/>
          </a:bodyPr>
          <a:lstStyle/>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The NetworKit project exists at the intersection of graph algorithm research and network science.</a:t>
            </a:r>
            <a:endParaRPr/>
          </a:p>
          <a:p>
            <a:pPr marL="457200" marR="0" lvl="0" indent="-41910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With Net-worKit, we provide a package of network analytics kernels,network generators and utility software.</a:t>
            </a:r>
            <a:endParaRPr/>
          </a:p>
          <a:p>
            <a:pPr marL="457200" marR="0" lvl="0" indent="-41910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Its contributors develop and collect state-of-the-art algorithms for network analysis tasks and incorporate them into ready-to-use software. </a:t>
            </a:r>
            <a:endParaRPr/>
          </a:p>
          <a:p>
            <a:pPr marL="457200" marR="0" lvl="0" indent="-41910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The open-source package is under continuous development.</a:t>
            </a:r>
            <a:endParaRPr/>
          </a:p>
          <a:p>
            <a:pPr marL="457200" marR="0" lvl="0" indent="-41910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The result is a tool suite of network analytics kernels, network generators and utility software to explore and characterize large network data sets on typical multicore computers.</a:t>
            </a:r>
            <a:endParaRPr/>
          </a:p>
          <a:p>
            <a:pPr marL="457200" marR="0" lvl="0" indent="-41910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0" indent="-419100" algn="l" rtl="0">
              <a:lnSpc>
                <a:spcPct val="100000"/>
              </a:lnSpc>
              <a:spcBef>
                <a:spcPts val="0"/>
              </a:spcBef>
              <a:spcAft>
                <a:spcPts val="0"/>
              </a:spcAft>
              <a:buClr>
                <a:srgbClr val="000000"/>
              </a:buClr>
              <a:buSzPts val="3000"/>
              <a:buFont typeface="Calibri"/>
              <a:buChar char="❏"/>
            </a:pPr>
            <a:r>
              <a:rPr lang="en-US" sz="2800" b="0" i="0" u="none" strike="noStrike" cap="none">
                <a:solidFill>
                  <a:srgbClr val="000000"/>
                </a:solidFill>
                <a:latin typeface="Arial"/>
                <a:ea typeface="Arial"/>
                <a:cs typeface="Arial"/>
                <a:sym typeface="Arial"/>
              </a:rPr>
              <a:t>Our experimental study showed that NetworKit is capable of quickly processing large-scale networks for a variety of analytics kernels in a reliable manner. </a:t>
            </a:r>
            <a:endParaRPr/>
          </a:p>
          <a:p>
            <a:pPr marL="457200" marR="0" lvl="0" indent="-228600" algn="l" rtl="0">
              <a:lnSpc>
                <a:spcPct val="100000"/>
              </a:lnSpc>
              <a:spcBef>
                <a:spcPts val="0"/>
              </a:spcBef>
              <a:spcAft>
                <a:spcPts val="0"/>
              </a:spcAft>
              <a:buClr>
                <a:srgbClr val="000000"/>
              </a:buClr>
              <a:buSzPts val="3000"/>
              <a:buFont typeface="Calibri"/>
              <a:buNone/>
            </a:pPr>
            <a:endParaRPr sz="32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Google Shape;30;g21df1257c57_0_33"/>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31" name="Google Shape;31;g21df1257c57_0_33"/>
          <p:cNvSpPr txBox="1"/>
          <p:nvPr/>
        </p:nvSpPr>
        <p:spPr>
          <a:xfrm>
            <a:off x="1028700" y="958632"/>
            <a:ext cx="7428000" cy="1292533"/>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INTRODUCTION</a:t>
            </a:r>
            <a:endParaRPr sz="6999" b="0" i="0" u="none" strike="noStrike" cap="none">
              <a:solidFill>
                <a:srgbClr val="2C2C2C"/>
              </a:solidFill>
              <a:latin typeface="Arial"/>
              <a:ea typeface="Arial"/>
              <a:cs typeface="Arial"/>
              <a:sym typeface="Arial"/>
            </a:endParaRPr>
          </a:p>
        </p:txBody>
      </p:sp>
      <p:sp>
        <p:nvSpPr>
          <p:cNvPr id="32" name="Google Shape;32;g21df1257c57_0_33"/>
          <p:cNvSpPr txBox="1"/>
          <p:nvPr/>
        </p:nvSpPr>
        <p:spPr>
          <a:xfrm>
            <a:off x="182880" y="2876400"/>
            <a:ext cx="17150720" cy="8633102"/>
          </a:xfrm>
          <a:prstGeom prst="rect">
            <a:avLst/>
          </a:prstGeom>
          <a:noFill/>
          <a:ln>
            <a:noFill/>
          </a:ln>
        </p:spPr>
        <p:txBody>
          <a:bodyPr spcFirstLastPara="1" wrap="square" lIns="91425" tIns="91425" rIns="91425" bIns="91425" anchor="t" anchorCtr="0">
            <a:spAutoFit/>
          </a:bodyPr>
          <a:lstStyle/>
          <a:p>
            <a:pPr marL="914400" lvl="0" indent="-457200">
              <a:buSzPts val="3300"/>
              <a:buFont typeface="Wingdings" panose="05000000000000000000" pitchFamily="2" charset="2"/>
              <a:buChar char="q"/>
            </a:pPr>
            <a:r>
              <a:rPr lang="en-US" sz="3300" b="1" dirty="0" err="1">
                <a:solidFill>
                  <a:schemeClr val="dk1"/>
                </a:solidFill>
                <a:latin typeface="+mn-lt"/>
                <a:ea typeface="Calibri"/>
                <a:cs typeface="Calibri"/>
                <a:sym typeface="Calibri"/>
              </a:rPr>
              <a:t>NetworKit</a:t>
            </a:r>
            <a:r>
              <a:rPr lang="en-US" sz="3300" b="1" dirty="0">
                <a:solidFill>
                  <a:schemeClr val="dk1"/>
                </a:solidFill>
                <a:latin typeface="+mn-lt"/>
                <a:ea typeface="Calibri"/>
                <a:cs typeface="Calibri"/>
                <a:sym typeface="Calibri"/>
              </a:rPr>
              <a:t> is a growing open source toolkit </a:t>
            </a:r>
          </a:p>
          <a:p>
            <a:pPr marL="457200" lvl="0">
              <a:buSzPts val="3300"/>
            </a:pPr>
            <a:r>
              <a:rPr lang="en-US" sz="3300" b="1" dirty="0">
                <a:solidFill>
                  <a:schemeClr val="dk1"/>
                </a:solidFill>
                <a:latin typeface="+mn-lt"/>
                <a:ea typeface="Calibri"/>
                <a:cs typeface="Calibri"/>
                <a:sym typeface="Calibri"/>
              </a:rPr>
              <a:t>for large scale-network analysis.</a:t>
            </a:r>
          </a:p>
          <a:p>
            <a:pPr marL="457200" marR="0" lvl="0" indent="0" algn="l" rtl="0">
              <a:lnSpc>
                <a:spcPct val="100000"/>
              </a:lnSpc>
              <a:spcBef>
                <a:spcPts val="0"/>
              </a:spcBef>
              <a:spcAft>
                <a:spcPts val="0"/>
              </a:spcAft>
              <a:buClr>
                <a:srgbClr val="000000"/>
              </a:buClr>
              <a:buSzPts val="3300"/>
              <a:buFont typeface="Arial"/>
              <a:buNone/>
            </a:pPr>
            <a:endParaRPr lang="en-US" sz="3300" b="1" i="0" u="none" strike="noStrike" cap="none" dirty="0" smtClean="0">
              <a:solidFill>
                <a:schemeClr val="dk1"/>
              </a:solidFill>
              <a:latin typeface="+mn-lt"/>
              <a:ea typeface="Calibri"/>
              <a:cs typeface="Calibri"/>
              <a:sym typeface="Calibri"/>
            </a:endParaRPr>
          </a:p>
          <a:p>
            <a:pPr marL="914400" marR="0" lvl="0" indent="-457200" algn="l" rtl="0">
              <a:lnSpc>
                <a:spcPct val="100000"/>
              </a:lnSpc>
              <a:spcBef>
                <a:spcPts val="0"/>
              </a:spcBef>
              <a:spcAft>
                <a:spcPts val="0"/>
              </a:spcAft>
              <a:buClr>
                <a:srgbClr val="000000"/>
              </a:buClr>
              <a:buSzPts val="3300"/>
              <a:buFont typeface="Wingdings" panose="05000000000000000000" pitchFamily="2" charset="2"/>
              <a:buChar char="q"/>
            </a:pPr>
            <a:r>
              <a:rPr lang="en-US" sz="3300" b="1" dirty="0" smtClean="0">
                <a:solidFill>
                  <a:schemeClr val="dk1"/>
                </a:solidFill>
                <a:latin typeface="+mn-lt"/>
                <a:ea typeface="Calibri"/>
                <a:cs typeface="Calibri"/>
                <a:sym typeface="Calibri"/>
              </a:rPr>
              <a:t>Its </a:t>
            </a:r>
            <a:r>
              <a:rPr lang="en-US" sz="3300" b="1" dirty="0">
                <a:solidFill>
                  <a:schemeClr val="dk1"/>
                </a:solidFill>
                <a:latin typeface="+mn-lt"/>
                <a:ea typeface="Calibri"/>
                <a:cs typeface="Calibri"/>
                <a:sym typeface="Calibri"/>
              </a:rPr>
              <a:t>aim is to provide tools for the analysis of large </a:t>
            </a:r>
          </a:p>
          <a:p>
            <a:pPr marL="457200" lvl="0">
              <a:buSzPts val="3300"/>
            </a:pPr>
            <a:r>
              <a:rPr lang="en-US" sz="3300" b="1" dirty="0">
                <a:solidFill>
                  <a:schemeClr val="dk1"/>
                </a:solidFill>
                <a:latin typeface="+mn-lt"/>
                <a:ea typeface="Calibri"/>
                <a:cs typeface="Calibri"/>
                <a:sym typeface="Calibri"/>
              </a:rPr>
              <a:t>networks in the size range from thousands to</a:t>
            </a:r>
          </a:p>
          <a:p>
            <a:pPr marL="457200" lvl="0">
              <a:buSzPts val="3300"/>
            </a:pPr>
            <a:r>
              <a:rPr lang="en-US" sz="3300" b="1" dirty="0">
                <a:solidFill>
                  <a:schemeClr val="dk1"/>
                </a:solidFill>
                <a:latin typeface="+mn-lt"/>
                <a:ea typeface="Calibri"/>
                <a:cs typeface="Calibri"/>
                <a:sym typeface="Calibri"/>
              </a:rPr>
              <a:t>billions of edges</a:t>
            </a:r>
            <a:r>
              <a:rPr lang="en-US" sz="3300" b="1" dirty="0" smtClean="0">
                <a:solidFill>
                  <a:schemeClr val="dk1"/>
                </a:solidFill>
                <a:latin typeface="+mn-lt"/>
                <a:ea typeface="Calibri"/>
                <a:cs typeface="Calibri"/>
                <a:sym typeface="Calibri"/>
              </a:rPr>
              <a:t>.</a:t>
            </a:r>
          </a:p>
          <a:p>
            <a:pPr marL="457200" lvl="0">
              <a:buSzPts val="3300"/>
            </a:pPr>
            <a:endParaRPr lang="en-US" sz="3300" b="1" dirty="0" smtClean="0">
              <a:solidFill>
                <a:schemeClr val="dk1"/>
              </a:solidFill>
              <a:latin typeface="+mn-lt"/>
              <a:ea typeface="Calibri"/>
              <a:cs typeface="Calibri"/>
              <a:sym typeface="Calibri"/>
            </a:endParaRPr>
          </a:p>
          <a:p>
            <a:pPr marL="914400" lvl="0" indent="-457200">
              <a:buSzPts val="3300"/>
              <a:buFont typeface="Wingdings" panose="05000000000000000000" pitchFamily="2" charset="2"/>
              <a:buChar char="q"/>
            </a:pPr>
            <a:r>
              <a:rPr lang="en-US" sz="3300" b="1" dirty="0" err="1">
                <a:solidFill>
                  <a:schemeClr val="dk1"/>
                </a:solidFill>
                <a:latin typeface="+mn-lt"/>
                <a:ea typeface="Calibri"/>
                <a:cs typeface="Calibri"/>
                <a:sym typeface="Calibri"/>
              </a:rPr>
              <a:t>NetworKit</a:t>
            </a:r>
            <a:r>
              <a:rPr lang="en-US" sz="3300" b="1" dirty="0">
                <a:solidFill>
                  <a:schemeClr val="dk1"/>
                </a:solidFill>
                <a:latin typeface="+mn-lt"/>
                <a:ea typeface="Calibri"/>
                <a:cs typeface="Calibri"/>
                <a:sym typeface="Calibri"/>
              </a:rPr>
              <a:t> is capable of quickly processing </a:t>
            </a:r>
          </a:p>
          <a:p>
            <a:pPr marL="457200" lvl="0">
              <a:buSzPts val="3300"/>
            </a:pPr>
            <a:r>
              <a:rPr lang="en-US" sz="3300" b="1" dirty="0">
                <a:solidFill>
                  <a:schemeClr val="dk1"/>
                </a:solidFill>
                <a:latin typeface="+mn-lt"/>
                <a:ea typeface="Calibri"/>
                <a:cs typeface="Calibri"/>
                <a:sym typeface="Calibri"/>
              </a:rPr>
              <a:t>large-scale networks for a variety of analytics kernels, </a:t>
            </a:r>
          </a:p>
          <a:p>
            <a:pPr marL="457200" lvl="0">
              <a:buSzPts val="3300"/>
            </a:pPr>
            <a:r>
              <a:rPr lang="en-US" sz="3300" b="1" dirty="0">
                <a:solidFill>
                  <a:schemeClr val="dk1"/>
                </a:solidFill>
                <a:latin typeface="+mn-lt"/>
                <a:ea typeface="Calibri"/>
                <a:cs typeface="Calibri"/>
                <a:sym typeface="Calibri"/>
              </a:rPr>
              <a:t>and does so faster and with a lower memory footprint</a:t>
            </a:r>
          </a:p>
          <a:p>
            <a:pPr marL="457200" lvl="0">
              <a:buSzPts val="3300"/>
            </a:pPr>
            <a:r>
              <a:rPr lang="en-US" sz="3300" b="1" dirty="0">
                <a:solidFill>
                  <a:schemeClr val="dk1"/>
                </a:solidFill>
                <a:latin typeface="+mn-lt"/>
                <a:ea typeface="Calibri"/>
                <a:cs typeface="Calibri"/>
                <a:sym typeface="Calibri"/>
              </a:rPr>
              <a:t>than closely related </a:t>
            </a:r>
            <a:r>
              <a:rPr lang="en-US" sz="3300" b="1" dirty="0" smtClean="0">
                <a:solidFill>
                  <a:schemeClr val="dk1"/>
                </a:solidFill>
                <a:latin typeface="+mn-lt"/>
                <a:ea typeface="Calibri"/>
                <a:cs typeface="Calibri"/>
                <a:sym typeface="Calibri"/>
              </a:rPr>
              <a:t>software.</a:t>
            </a:r>
          </a:p>
          <a:p>
            <a:pPr marL="457200" lvl="0">
              <a:buSzPts val="3300"/>
            </a:pPr>
            <a:endParaRPr lang="en-US" sz="3300" b="1" dirty="0" smtClean="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3300"/>
              <a:buFont typeface="Arial"/>
              <a:buNone/>
            </a:pPr>
            <a:endParaRPr sz="3300" b="1" i="0" u="none" strike="noStrike" cap="none" dirty="0" smtClean="0">
              <a:solidFill>
                <a:schemeClr val="dk1"/>
              </a:solidFill>
              <a:latin typeface="Calibri"/>
              <a:ea typeface="Calibri"/>
              <a:cs typeface="Calibri"/>
              <a:sym typeface="Calibri"/>
            </a:endParaRPr>
          </a:p>
          <a:p>
            <a:pPr marL="19050" marR="0" lvl="0" algn="l" rtl="0">
              <a:lnSpc>
                <a:spcPct val="100000"/>
              </a:lnSpc>
              <a:spcBef>
                <a:spcPts val="0"/>
              </a:spcBef>
              <a:spcAft>
                <a:spcPts val="0"/>
              </a:spcAft>
              <a:buClr>
                <a:schemeClr val="dk1"/>
              </a:buClr>
              <a:buSzPts val="3300"/>
            </a:pPr>
            <a:endParaRPr sz="3000" b="1" i="0" u="none" strike="noStrike" cap="none" dirty="0">
              <a:solidFill>
                <a:schemeClr val="dk1"/>
              </a:solidFill>
              <a:highlight>
                <a:srgbClr val="FFFFFF"/>
              </a:highlight>
              <a:sym typeface="Arial"/>
            </a:endParaRPr>
          </a:p>
          <a:p>
            <a:pPr marL="45720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chemeClr val="dk1"/>
              </a:solidFill>
              <a:highlight>
                <a:srgbClr val="FFFFFF"/>
              </a:highlight>
              <a:sym typeface="Arial"/>
            </a:endParaRPr>
          </a:p>
          <a:p>
            <a:pPr marL="457200" marR="0" lvl="0" indent="0" algn="l" rtl="0">
              <a:lnSpc>
                <a:spcPct val="100000"/>
              </a:lnSpc>
              <a:spcBef>
                <a:spcPts val="0"/>
              </a:spcBef>
              <a:spcAft>
                <a:spcPts val="0"/>
              </a:spcAft>
              <a:buClr>
                <a:schemeClr val="dk1"/>
              </a:buClr>
              <a:buSzPts val="1100"/>
              <a:buFont typeface="Arial"/>
              <a:buNone/>
            </a:pPr>
            <a:endParaRPr sz="3000" b="1" i="0" u="none" strike="noStrike" cap="none" dirty="0">
              <a:solidFill>
                <a:schemeClr val="dk1"/>
              </a:solidFill>
              <a:highlight>
                <a:srgbClr val="FFFFFF"/>
              </a:highlight>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pic>
        <p:nvPicPr>
          <p:cNvPr id="33" name="Google Shape;33;g21df1257c57_0_33"/>
          <p:cNvPicPr preferRelativeResize="0"/>
          <p:nvPr/>
        </p:nvPicPr>
        <p:blipFill rotWithShape="1">
          <a:blip r:embed="rId4">
            <a:alphaModFix/>
          </a:blip>
          <a:srcRect/>
          <a:stretch/>
        </p:blipFill>
        <p:spPr>
          <a:xfrm>
            <a:off x="11514880" y="3231410"/>
            <a:ext cx="6455625" cy="5714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38" name="Google Shape;38;g21df1257c57_0_2"/>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39" name="Google Shape;39;g21df1257c57_0_2"/>
          <p:cNvSpPr txBox="1"/>
          <p:nvPr/>
        </p:nvSpPr>
        <p:spPr>
          <a:xfrm>
            <a:off x="1028700" y="958632"/>
            <a:ext cx="7428000" cy="10773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DESIGN GOALS</a:t>
            </a:r>
            <a:endParaRPr sz="6999" b="0" i="0" u="none" strike="noStrike" cap="none">
              <a:solidFill>
                <a:srgbClr val="2C2C2C"/>
              </a:solidFill>
              <a:latin typeface="Arial"/>
              <a:ea typeface="Arial"/>
              <a:cs typeface="Arial"/>
              <a:sym typeface="Arial"/>
            </a:endParaRPr>
          </a:p>
        </p:txBody>
      </p:sp>
      <p:sp>
        <p:nvSpPr>
          <p:cNvPr id="40" name="Google Shape;40;g21df1257c57_0_2"/>
          <p:cNvSpPr txBox="1"/>
          <p:nvPr/>
        </p:nvSpPr>
        <p:spPr>
          <a:xfrm>
            <a:off x="500900" y="3133700"/>
            <a:ext cx="16496400" cy="6357000"/>
          </a:xfrm>
          <a:prstGeom prst="rect">
            <a:avLst/>
          </a:prstGeom>
          <a:noFill/>
          <a:ln>
            <a:noFill/>
          </a:ln>
        </p:spPr>
        <p:txBody>
          <a:bodyPr spcFirstLastPara="1" wrap="square" lIns="91425" tIns="91425" rIns="91425" bIns="91425" anchor="t" anchorCtr="0">
            <a:spAutoFit/>
          </a:bodyPr>
          <a:lstStyle/>
          <a:p>
            <a:pPr marL="457200" lvl="0" indent="-438150" algn="l" rtl="0">
              <a:spcBef>
                <a:spcPts val="0"/>
              </a:spcBef>
              <a:spcAft>
                <a:spcPts val="0"/>
              </a:spcAft>
              <a:buClr>
                <a:schemeClr val="dk1"/>
              </a:buClr>
              <a:buSzPts val="3300"/>
              <a:buChar char="❏"/>
            </a:pPr>
            <a:r>
              <a:rPr lang="en-US" sz="3300" u="sng">
                <a:solidFill>
                  <a:schemeClr val="dk1"/>
                </a:solidFill>
                <a:highlight>
                  <a:srgbClr val="FFFFFF"/>
                </a:highlight>
              </a:rPr>
              <a:t>Performance</a:t>
            </a:r>
            <a:r>
              <a:rPr lang="en-US" sz="3300">
                <a:solidFill>
                  <a:schemeClr val="dk1"/>
                </a:solidFill>
                <a:highlight>
                  <a:srgbClr val="FFFFFF"/>
                </a:highlight>
              </a:rPr>
              <a:t>: Algorithms and data structures are selected and implemented with high performance and parallelism in mind.</a:t>
            </a:r>
            <a:endParaRPr sz="3300">
              <a:solidFill>
                <a:schemeClr val="dk1"/>
              </a:solidFill>
              <a:highlight>
                <a:srgbClr val="FFFFFF"/>
              </a:highlight>
            </a:endParaRPr>
          </a:p>
          <a:p>
            <a:pPr marL="457200" lvl="0" indent="0" algn="l" rtl="0">
              <a:spcBef>
                <a:spcPts val="0"/>
              </a:spcBef>
              <a:spcAft>
                <a:spcPts val="0"/>
              </a:spcAft>
              <a:buNone/>
            </a:pPr>
            <a:endParaRPr sz="3300">
              <a:solidFill>
                <a:schemeClr val="dk1"/>
              </a:solidFill>
              <a:highlight>
                <a:srgbClr val="FFFFFF"/>
              </a:highlight>
            </a:endParaRPr>
          </a:p>
          <a:p>
            <a:pPr marL="457200" lvl="0" indent="-438150" algn="l" rtl="0">
              <a:spcBef>
                <a:spcPts val="0"/>
              </a:spcBef>
              <a:spcAft>
                <a:spcPts val="0"/>
              </a:spcAft>
              <a:buClr>
                <a:schemeClr val="dk1"/>
              </a:buClr>
              <a:buSzPts val="3300"/>
              <a:buChar char="❏"/>
            </a:pPr>
            <a:r>
              <a:rPr lang="en-US" sz="3400" u="sng">
                <a:solidFill>
                  <a:schemeClr val="dk1"/>
                </a:solidFill>
                <a:highlight>
                  <a:srgbClr val="FFFFFF"/>
                </a:highlight>
              </a:rPr>
              <a:t>Usability</a:t>
            </a:r>
            <a:r>
              <a:rPr lang="en-US" sz="4100">
                <a:solidFill>
                  <a:schemeClr val="dk1"/>
                </a:solidFill>
                <a:highlight>
                  <a:srgbClr val="FFFFFF"/>
                </a:highlight>
              </a:rPr>
              <a:t>: </a:t>
            </a:r>
            <a:r>
              <a:rPr lang="en-US" sz="3200">
                <a:solidFill>
                  <a:schemeClr val="dk1"/>
                </a:solidFill>
                <a:highlight>
                  <a:srgbClr val="FFFFFF"/>
                </a:highlight>
              </a:rPr>
              <a:t>A practical tool for network analysis should provide modular functions which do not restrict the user to predefined workflows.</a:t>
            </a:r>
            <a:endParaRPr sz="3200">
              <a:solidFill>
                <a:schemeClr val="dk1"/>
              </a:solidFill>
              <a:highlight>
                <a:srgbClr val="FFFFFF"/>
              </a:highlight>
            </a:endParaRPr>
          </a:p>
          <a:p>
            <a:pPr marL="457200" lvl="0" indent="0" algn="l" rtl="0">
              <a:spcBef>
                <a:spcPts val="0"/>
              </a:spcBef>
              <a:spcAft>
                <a:spcPts val="0"/>
              </a:spcAft>
              <a:buNone/>
            </a:pPr>
            <a:endParaRPr sz="3200">
              <a:solidFill>
                <a:schemeClr val="dk1"/>
              </a:solidFill>
              <a:highlight>
                <a:srgbClr val="FFFFFF"/>
              </a:highlight>
            </a:endParaRPr>
          </a:p>
          <a:p>
            <a:pPr marL="457200" lvl="0" indent="-438150" algn="l" rtl="0">
              <a:spcBef>
                <a:spcPts val="0"/>
              </a:spcBef>
              <a:spcAft>
                <a:spcPts val="0"/>
              </a:spcAft>
              <a:buClr>
                <a:schemeClr val="dk1"/>
              </a:buClr>
              <a:buSzPts val="3300"/>
              <a:buChar char="❏"/>
            </a:pPr>
            <a:r>
              <a:rPr lang="en-US" sz="3400" u="sng">
                <a:solidFill>
                  <a:schemeClr val="dk1"/>
                </a:solidFill>
                <a:highlight>
                  <a:srgbClr val="FFFFFF"/>
                </a:highlight>
              </a:rPr>
              <a:t>I</a:t>
            </a:r>
            <a:r>
              <a:rPr lang="en-US" sz="3200" u="sng">
                <a:solidFill>
                  <a:schemeClr val="dk1"/>
                </a:solidFill>
                <a:highlight>
                  <a:srgbClr val="FFFFFF"/>
                </a:highlight>
              </a:rPr>
              <a:t>ntegration</a:t>
            </a:r>
            <a:r>
              <a:rPr lang="en-US" sz="3500">
                <a:solidFill>
                  <a:schemeClr val="dk1"/>
                </a:solidFill>
                <a:highlight>
                  <a:srgbClr val="FFFFFF"/>
                </a:highlight>
              </a:rPr>
              <a:t>: </a:t>
            </a:r>
            <a:r>
              <a:rPr lang="en-US" sz="3200">
                <a:solidFill>
                  <a:schemeClr val="dk1"/>
                </a:solidFill>
                <a:highlight>
                  <a:srgbClr val="FFFFFF"/>
                </a:highlight>
              </a:rPr>
              <a:t>NetworKit can be seamlessly integrated with Python libraries for scientific computing and data analysis.</a:t>
            </a:r>
            <a:endParaRPr sz="3200">
              <a:solidFill>
                <a:schemeClr val="dk1"/>
              </a:solidFill>
              <a:highlight>
                <a:srgbClr val="FFFFFF"/>
              </a:highlight>
            </a:endParaRPr>
          </a:p>
          <a:p>
            <a:pPr marL="457200" lvl="0" indent="0" algn="l" rtl="0">
              <a:spcBef>
                <a:spcPts val="0"/>
              </a:spcBef>
              <a:spcAft>
                <a:spcPts val="0"/>
              </a:spcAft>
              <a:buNone/>
            </a:pPr>
            <a:endParaRPr sz="3200">
              <a:solidFill>
                <a:schemeClr val="dk1"/>
              </a:solidFill>
              <a:highlight>
                <a:srgbClr val="FFFFFF"/>
              </a:highlight>
            </a:endParaRPr>
          </a:p>
          <a:p>
            <a:pPr marL="457200" lvl="0" indent="-438150" algn="l" rtl="0">
              <a:spcBef>
                <a:spcPts val="0"/>
              </a:spcBef>
              <a:spcAft>
                <a:spcPts val="0"/>
              </a:spcAft>
              <a:buClr>
                <a:schemeClr val="dk1"/>
              </a:buClr>
              <a:buSzPts val="3300"/>
              <a:buChar char="❏"/>
            </a:pPr>
            <a:r>
              <a:rPr lang="en-US" sz="3200" u="sng">
                <a:solidFill>
                  <a:schemeClr val="dk1"/>
                </a:solidFill>
                <a:highlight>
                  <a:srgbClr val="FFFFFF"/>
                </a:highlight>
              </a:rPr>
              <a:t>Design Principles</a:t>
            </a:r>
            <a:r>
              <a:rPr lang="en-US" sz="3200">
                <a:solidFill>
                  <a:schemeClr val="dk1"/>
                </a:solidFill>
                <a:highlight>
                  <a:srgbClr val="FFFFFF"/>
                </a:highlight>
              </a:rPr>
              <a:t>: Scalable algorithms to support network analysis on massive networks.</a:t>
            </a:r>
            <a:endParaRPr sz="3200">
              <a:solidFill>
                <a:schemeClr val="dk1"/>
              </a:solidFill>
              <a:highlight>
                <a:srgbClr val="FFFFFF"/>
              </a:highlight>
            </a:endParaRPr>
          </a:p>
          <a:p>
            <a:pPr marL="457200" marR="0" lvl="0" indent="0" algn="l" rtl="0">
              <a:lnSpc>
                <a:spcPct val="100000"/>
              </a:lnSpc>
              <a:spcBef>
                <a:spcPts val="0"/>
              </a:spcBef>
              <a:spcAft>
                <a:spcPts val="0"/>
              </a:spcAft>
              <a:buClr>
                <a:srgbClr val="000000"/>
              </a:buClr>
              <a:buSzPts val="3300"/>
              <a:buFont typeface="Arial"/>
              <a:buNone/>
            </a:pPr>
            <a:endParaRPr sz="33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5" name="Google Shape;45;p3"/>
          <p:cNvPicPr preferRelativeResize="0"/>
          <p:nvPr/>
        </p:nvPicPr>
        <p:blipFill rotWithShape="1">
          <a:blip r:embed="rId3">
            <a:alphaModFix/>
          </a:blip>
          <a:srcRect b="73559"/>
          <a:stretch/>
        </p:blipFill>
        <p:spPr>
          <a:xfrm>
            <a:off x="0" y="0"/>
            <a:ext cx="18288000" cy="2722445"/>
          </a:xfrm>
          <a:prstGeom prst="rect">
            <a:avLst/>
          </a:prstGeom>
          <a:noFill/>
          <a:ln>
            <a:noFill/>
          </a:ln>
        </p:spPr>
      </p:pic>
      <p:sp>
        <p:nvSpPr>
          <p:cNvPr id="46" name="Google Shape;46;p3"/>
          <p:cNvSpPr txBox="1"/>
          <p:nvPr/>
        </p:nvSpPr>
        <p:spPr>
          <a:xfrm>
            <a:off x="1028700" y="958632"/>
            <a:ext cx="7428100" cy="1292533"/>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US" sz="6999" b="0" i="0" u="none" strike="noStrike" cap="none" dirty="0">
                <a:solidFill>
                  <a:srgbClr val="2C2C2C"/>
                </a:solidFill>
                <a:latin typeface="Arial"/>
                <a:ea typeface="Arial"/>
                <a:cs typeface="Arial"/>
                <a:sym typeface="Arial"/>
              </a:rPr>
              <a:t>ARCHITECTURE</a:t>
            </a:r>
            <a:endParaRPr sz="6999" b="0" i="0" u="none" strike="noStrike" cap="none" dirty="0">
              <a:solidFill>
                <a:srgbClr val="2C2C2C"/>
              </a:solidFill>
              <a:latin typeface="Arial"/>
              <a:ea typeface="Arial"/>
              <a:cs typeface="Arial"/>
              <a:sym typeface="Arial"/>
            </a:endParaRPr>
          </a:p>
        </p:txBody>
      </p:sp>
      <p:sp>
        <p:nvSpPr>
          <p:cNvPr id="47" name="Google Shape;47;p3"/>
          <p:cNvSpPr txBox="1"/>
          <p:nvPr/>
        </p:nvSpPr>
        <p:spPr>
          <a:xfrm>
            <a:off x="315575" y="3162300"/>
            <a:ext cx="17758200" cy="6635100"/>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a:p>
            <a:pPr marL="0" marR="0" lvl="0" indent="0" algn="l" rtl="0">
              <a:lnSpc>
                <a:spcPct val="120007"/>
              </a:lnSpc>
              <a:spcBef>
                <a:spcPts val="0"/>
              </a:spcBef>
              <a:spcAft>
                <a:spcPts val="0"/>
              </a:spcAft>
              <a:buClr>
                <a:srgbClr val="000000"/>
              </a:buClr>
              <a:buSzPts val="2799"/>
              <a:buFont typeface="Arial"/>
              <a:buNone/>
            </a:pPr>
            <a:endParaRPr sz="2799" b="0" i="0" u="none" strike="noStrike" cap="none">
              <a:solidFill>
                <a:srgbClr val="2C2C2C"/>
              </a:solidFill>
              <a:latin typeface="Arial"/>
              <a:ea typeface="Arial"/>
              <a:cs typeface="Arial"/>
              <a:sym typeface="Arial"/>
            </a:endParaRPr>
          </a:p>
        </p:txBody>
      </p:sp>
      <p:pic>
        <p:nvPicPr>
          <p:cNvPr id="48" name="Google Shape;48;p3"/>
          <p:cNvPicPr preferRelativeResize="0"/>
          <p:nvPr/>
        </p:nvPicPr>
        <p:blipFill rotWithShape="1">
          <a:blip r:embed="rId4">
            <a:alphaModFix/>
          </a:blip>
          <a:srcRect/>
          <a:stretch/>
        </p:blipFill>
        <p:spPr>
          <a:xfrm>
            <a:off x="86925" y="2722450"/>
            <a:ext cx="18110926" cy="7564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54" name="Google Shape;54;g21df1257c57_0_11"/>
          <p:cNvSpPr txBox="1"/>
          <p:nvPr/>
        </p:nvSpPr>
        <p:spPr>
          <a:xfrm>
            <a:off x="1028700" y="958632"/>
            <a:ext cx="7428000" cy="10773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Clr>
                <a:srgbClr val="000000"/>
              </a:buClr>
              <a:buSzPts val="6999"/>
              <a:buFont typeface="Arial"/>
              <a:buNone/>
            </a:pPr>
            <a:r>
              <a:rPr lang="en-US" sz="6999" b="0" i="0" u="none" strike="noStrike" cap="none">
                <a:solidFill>
                  <a:srgbClr val="2C2C2C"/>
                </a:solidFill>
                <a:latin typeface="Arial"/>
                <a:ea typeface="Arial"/>
                <a:cs typeface="Arial"/>
                <a:sym typeface="Arial"/>
              </a:rPr>
              <a:t>ARCHITECTURE</a:t>
            </a:r>
            <a:endParaRPr sz="6999" b="0" i="0" u="none" strike="noStrike" cap="none">
              <a:solidFill>
                <a:srgbClr val="2C2C2C"/>
              </a:solidFill>
              <a:latin typeface="Arial"/>
              <a:ea typeface="Arial"/>
              <a:cs typeface="Arial"/>
              <a:sym typeface="Arial"/>
            </a:endParaRPr>
          </a:p>
        </p:txBody>
      </p:sp>
      <p:sp>
        <p:nvSpPr>
          <p:cNvPr id="55" name="Google Shape;55;g21df1257c57_0_11"/>
          <p:cNvSpPr txBox="1"/>
          <p:nvPr/>
        </p:nvSpPr>
        <p:spPr>
          <a:xfrm>
            <a:off x="597425" y="2975325"/>
            <a:ext cx="16934100" cy="6647943"/>
          </a:xfrm>
          <a:prstGeom prst="rect">
            <a:avLst/>
          </a:prstGeom>
          <a:noFill/>
          <a:ln>
            <a:noFill/>
          </a:ln>
        </p:spPr>
        <p:txBody>
          <a:bodyPr spcFirstLastPara="1" wrap="square" lIns="91425" tIns="91425" rIns="91425" bIns="91425" anchor="t" anchorCtr="0">
            <a:spAutoFit/>
          </a:bodyPr>
          <a:lstStyle/>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dirty="0" err="1">
                <a:solidFill>
                  <a:srgbClr val="000000"/>
                </a:solidFill>
                <a:latin typeface="+mn-lt"/>
                <a:ea typeface="Calibri"/>
                <a:cs typeface="Calibri"/>
                <a:sym typeface="Calibri"/>
              </a:rPr>
              <a:t>NetworKit</a:t>
            </a:r>
            <a:r>
              <a:rPr lang="en-US" sz="3000" b="0" i="0" u="none" strike="noStrike" cap="none" dirty="0">
                <a:solidFill>
                  <a:srgbClr val="000000"/>
                </a:solidFill>
                <a:latin typeface="+mn-lt"/>
                <a:ea typeface="Calibri"/>
                <a:cs typeface="Calibri"/>
                <a:sym typeface="Calibri"/>
              </a:rPr>
              <a:t> as a two-layer hybrid of performance-aware code written in C++ with an interface and additional functionality written in Python.</a:t>
            </a:r>
            <a:endParaRPr sz="3000" b="0" i="0" u="none" strike="noStrike" cap="none" dirty="0">
              <a:solidFill>
                <a:srgbClr val="000000"/>
              </a:solidFill>
              <a:latin typeface="+mn-lt"/>
              <a:ea typeface="Calibri"/>
              <a:cs typeface="Calibri"/>
              <a:sym typeface="Calibri"/>
            </a:endParaRPr>
          </a:p>
          <a:p>
            <a:pPr marL="45720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mn-lt"/>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dirty="0" err="1">
                <a:solidFill>
                  <a:srgbClr val="000000"/>
                </a:solidFill>
                <a:latin typeface="+mn-lt"/>
                <a:ea typeface="Calibri"/>
                <a:cs typeface="Calibri"/>
                <a:sym typeface="Calibri"/>
              </a:rPr>
              <a:t>NetworKit</a:t>
            </a:r>
            <a:r>
              <a:rPr lang="en-US" sz="3000" b="0" i="0" u="none" strike="noStrike" cap="none" dirty="0">
                <a:solidFill>
                  <a:srgbClr val="000000"/>
                </a:solidFill>
                <a:latin typeface="+mn-lt"/>
                <a:ea typeface="Calibri"/>
                <a:cs typeface="Calibri"/>
                <a:sym typeface="Calibri"/>
              </a:rPr>
              <a:t> is distributed as a Python package, ready to be used interactively from a Python shell.</a:t>
            </a:r>
            <a:endParaRPr sz="3000" b="0" i="0" u="none" strike="noStrike" cap="none" dirty="0">
              <a:solidFill>
                <a:srgbClr val="000000"/>
              </a:solidFill>
              <a:latin typeface="+mn-lt"/>
              <a:ea typeface="Calibri"/>
              <a:cs typeface="Calibri"/>
              <a:sym typeface="Calibri"/>
            </a:endParaRPr>
          </a:p>
          <a:p>
            <a:pPr marL="45720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mn-lt"/>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dirty="0">
                <a:solidFill>
                  <a:srgbClr val="000000"/>
                </a:solidFill>
                <a:latin typeface="+mn-lt"/>
                <a:ea typeface="Calibri"/>
                <a:cs typeface="Calibri"/>
                <a:sym typeface="Calibri"/>
              </a:rPr>
              <a:t>The code can be used as a library for application programming as well, either at the Python or C++ level.</a:t>
            </a:r>
            <a:endParaRPr sz="3000" b="0" i="0" u="none" strike="noStrike" cap="none" dirty="0">
              <a:solidFill>
                <a:srgbClr val="000000"/>
              </a:solidFill>
              <a:latin typeface="+mn-lt"/>
              <a:ea typeface="Calibri"/>
              <a:cs typeface="Calibri"/>
              <a:sym typeface="Calibri"/>
            </a:endParaRPr>
          </a:p>
          <a:p>
            <a:pPr marL="91440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mn-lt"/>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dirty="0">
                <a:solidFill>
                  <a:srgbClr val="000000"/>
                </a:solidFill>
                <a:latin typeface="+mn-lt"/>
                <a:ea typeface="Calibri"/>
                <a:cs typeface="Calibri"/>
                <a:sym typeface="Calibri"/>
              </a:rPr>
              <a:t>Nodes are represented by 64 bit integer indices from a consecutive range, and an edge is identified by a pair of nodes</a:t>
            </a:r>
            <a:endParaRPr sz="3000" b="0" i="0" u="none" strike="noStrike" cap="none" dirty="0">
              <a:solidFill>
                <a:srgbClr val="000000"/>
              </a:solidFill>
              <a:latin typeface="+mn-lt"/>
              <a:ea typeface="Calibri"/>
              <a:cs typeface="Calibri"/>
              <a:sym typeface="Calibri"/>
            </a:endParaRPr>
          </a:p>
          <a:p>
            <a:pPr marL="45720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000000"/>
              </a:solidFill>
              <a:latin typeface="+mn-lt"/>
              <a:ea typeface="Calibri"/>
              <a:cs typeface="Calibri"/>
              <a:sym typeface="Calibri"/>
            </a:endParaRPr>
          </a:p>
          <a:p>
            <a:pPr marL="457200" marR="0" lvl="0" indent="-419100" algn="l" rtl="0">
              <a:lnSpc>
                <a:spcPct val="100000"/>
              </a:lnSpc>
              <a:spcBef>
                <a:spcPts val="0"/>
              </a:spcBef>
              <a:spcAft>
                <a:spcPts val="0"/>
              </a:spcAft>
              <a:buClr>
                <a:srgbClr val="000000"/>
              </a:buClr>
              <a:buSzPts val="3000"/>
              <a:buFont typeface="Calibri"/>
              <a:buChar char="❏"/>
            </a:pPr>
            <a:r>
              <a:rPr lang="en-US" sz="3000" b="0" i="0" u="none" strike="noStrike" cap="none" dirty="0" err="1">
                <a:solidFill>
                  <a:srgbClr val="000000"/>
                </a:solidFill>
                <a:latin typeface="+mn-lt"/>
                <a:ea typeface="Calibri"/>
                <a:cs typeface="Calibri"/>
                <a:sym typeface="Calibri"/>
              </a:rPr>
              <a:t>NetworKit</a:t>
            </a:r>
            <a:r>
              <a:rPr lang="en-US" sz="3000" b="0" i="0" u="none" strike="noStrike" cap="none" dirty="0">
                <a:solidFill>
                  <a:srgbClr val="000000"/>
                </a:solidFill>
                <a:latin typeface="+mn-lt"/>
                <a:ea typeface="Calibri"/>
                <a:cs typeface="Calibri"/>
                <a:sym typeface="Calibri"/>
              </a:rPr>
              <a:t> is an algebraic interface that enables the implementation of graph algorithms in terms of various matrices describing the graph, while transparently using the same graph data structure.</a:t>
            </a:r>
            <a:endParaRPr sz="3000" b="0" i="0" u="none" strike="noStrike" cap="none" dirty="0">
              <a:solidFill>
                <a:srgbClr val="000000"/>
              </a:solidFill>
              <a:latin typeface="+mn-lt"/>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pic>
        <p:nvPicPr>
          <p:cNvPr id="1032" name="Picture 8" descr="Demystifying Trends Using Social Network Analysis | OrgLen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691006" y="3529307"/>
            <a:ext cx="13670914" cy="6583828"/>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54;g21df1257c57_0_11"/>
          <p:cNvSpPr txBox="1"/>
          <p:nvPr/>
        </p:nvSpPr>
        <p:spPr>
          <a:xfrm>
            <a:off x="1028700" y="958632"/>
            <a:ext cx="155117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IN" sz="7200" b="0" i="0" u="none" strike="noStrike" cap="none" dirty="0" smtClean="0">
                <a:solidFill>
                  <a:srgbClr val="2C2C2C"/>
                </a:solidFill>
                <a:latin typeface="Arial"/>
                <a:ea typeface="Arial"/>
                <a:cs typeface="Arial"/>
                <a:sym typeface="Arial"/>
              </a:rPr>
              <a:t>DEMONSTRATION OF NETWORKIT</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597425" y="2975325"/>
            <a:ext cx="16934100" cy="1107965"/>
          </a:xfrm>
          <a:prstGeom prst="rect">
            <a:avLst/>
          </a:prstGeom>
          <a:noFill/>
          <a:ln>
            <a:noFill/>
          </a:ln>
        </p:spPr>
        <p:txBody>
          <a:bodyPr spcFirstLastPara="1" wrap="square" lIns="91425" tIns="91425" rIns="91425" bIns="91425" anchor="t" anchorCtr="0">
            <a:spAutoFit/>
          </a:bodyPr>
          <a:lstStyle/>
          <a:p>
            <a:pPr marL="457200" lvl="0" indent="-419100">
              <a:buSzPts val="3000"/>
              <a:buFont typeface="Calibri"/>
              <a:buChar char="❏"/>
            </a:pPr>
            <a:r>
              <a:rPr lang="en-IN" sz="3000" dirty="0" smtClean="0">
                <a:latin typeface="Calibri"/>
                <a:ea typeface="Calibri"/>
                <a:cs typeface="Calibri"/>
                <a:sym typeface="Calibri"/>
                <a:hlinkClick r:id="rId5"/>
              </a:rPr>
              <a:t>DEMO</a:t>
            </a:r>
            <a:endParaRPr lang="en-IN" sz="3000" dirty="0" smtClean="0">
              <a:latin typeface="Calibri"/>
              <a:ea typeface="Calibri"/>
              <a:cs typeface="Calibri"/>
              <a:sym typeface="Calibri"/>
            </a:endParaRPr>
          </a:p>
          <a:p>
            <a:pPr marL="38100" lvl="0">
              <a:buSzPts val="3000"/>
            </a:pPr>
            <a:endParaRPr sz="30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05275904"/>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1767840"/>
          </a:xfrm>
          <a:prstGeom prst="rect">
            <a:avLst/>
          </a:prstGeom>
          <a:noFill/>
          <a:ln>
            <a:noFill/>
          </a:ln>
        </p:spPr>
      </p:pic>
      <p:sp>
        <p:nvSpPr>
          <p:cNvPr id="54" name="Google Shape;54;g21df1257c57_0_11"/>
          <p:cNvSpPr txBox="1"/>
          <p:nvPr/>
        </p:nvSpPr>
        <p:spPr>
          <a:xfrm>
            <a:off x="1109980" y="234830"/>
            <a:ext cx="155117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US" sz="7200" dirty="0" smtClean="0">
                <a:solidFill>
                  <a:srgbClr val="2C2C2C"/>
                </a:solidFill>
              </a:rPr>
              <a:t>TO KNOW!</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461273" y="1776635"/>
            <a:ext cx="9190728" cy="8956268"/>
          </a:xfrm>
          <a:prstGeom prst="rect">
            <a:avLst/>
          </a:prstGeom>
          <a:noFill/>
          <a:ln>
            <a:noFill/>
          </a:ln>
        </p:spPr>
        <p:txBody>
          <a:bodyPr spcFirstLastPara="1" wrap="square" lIns="91425" tIns="91425" rIns="91425" bIns="91425" anchor="t" anchorCtr="0">
            <a:spAutoFit/>
          </a:bodyPr>
          <a:lstStyle/>
          <a:p>
            <a:pPr marL="457200" lvl="0" indent="-419100">
              <a:buSzPts val="3000"/>
              <a:buFont typeface="Calibri"/>
              <a:buChar char="❏"/>
            </a:pPr>
            <a:r>
              <a:rPr lang="en-US" sz="3000" dirty="0" err="1">
                <a:latin typeface="+mn-lt"/>
                <a:ea typeface="Calibri"/>
                <a:cs typeface="Calibri"/>
                <a:sym typeface="Calibri"/>
              </a:rPr>
              <a:t>Networkit</a:t>
            </a:r>
            <a:r>
              <a:rPr lang="en-US" sz="3000" dirty="0">
                <a:latin typeface="+mn-lt"/>
                <a:ea typeface="Calibri"/>
                <a:cs typeface="Calibri"/>
                <a:sym typeface="Calibri"/>
              </a:rPr>
              <a:t> is an open-source software library developed by the </a:t>
            </a:r>
            <a:r>
              <a:rPr lang="en-US" sz="3000" b="1" dirty="0">
                <a:solidFill>
                  <a:srgbClr val="0070C0"/>
                </a:solidFill>
                <a:latin typeface="+mn-lt"/>
                <a:ea typeface="Calibri"/>
                <a:cs typeface="Calibri"/>
                <a:sym typeface="Calibri"/>
              </a:rPr>
              <a:t>Network Theory Group </a:t>
            </a:r>
            <a:r>
              <a:rPr lang="en-US" sz="3000" dirty="0">
                <a:latin typeface="+mn-lt"/>
                <a:ea typeface="Calibri"/>
                <a:cs typeface="Calibri"/>
                <a:sym typeface="Calibri"/>
              </a:rPr>
              <a:t>at the </a:t>
            </a:r>
            <a:r>
              <a:rPr lang="en-US" sz="3000" b="1" dirty="0">
                <a:solidFill>
                  <a:srgbClr val="0070C0"/>
                </a:solidFill>
                <a:latin typeface="+mn-lt"/>
                <a:ea typeface="Calibri"/>
                <a:cs typeface="Calibri"/>
                <a:sym typeface="Calibri"/>
              </a:rPr>
              <a:t>Karlsruhe Institute of Technology (KIT) in Germany. </a:t>
            </a:r>
            <a:endParaRPr lang="en-US" sz="3000" b="1" dirty="0" smtClean="0">
              <a:solidFill>
                <a:srgbClr val="0070C0"/>
              </a:solidFill>
              <a:latin typeface="+mn-lt"/>
              <a:ea typeface="Calibri"/>
              <a:cs typeface="Calibri"/>
              <a:sym typeface="Calibri"/>
            </a:endParaRPr>
          </a:p>
          <a:p>
            <a:pPr marL="457200" lvl="0" indent="-419100">
              <a:buSzPts val="3000"/>
              <a:buFont typeface="Calibri"/>
              <a:buChar char="❏"/>
            </a:pPr>
            <a:r>
              <a:rPr lang="en-US" sz="3000" dirty="0" smtClean="0">
                <a:latin typeface="+mn-lt"/>
                <a:ea typeface="Calibri"/>
                <a:cs typeface="Calibri"/>
                <a:sym typeface="Calibri"/>
              </a:rPr>
              <a:t>The </a:t>
            </a:r>
            <a:r>
              <a:rPr lang="en-US" sz="3000" dirty="0">
                <a:latin typeface="+mn-lt"/>
                <a:ea typeface="Calibri"/>
                <a:cs typeface="Calibri"/>
                <a:sym typeface="Calibri"/>
              </a:rPr>
              <a:t>project was </a:t>
            </a:r>
            <a:r>
              <a:rPr lang="en-US" sz="3000" b="1" dirty="0">
                <a:solidFill>
                  <a:srgbClr val="0070C0"/>
                </a:solidFill>
                <a:latin typeface="+mn-lt"/>
                <a:ea typeface="Calibri"/>
                <a:cs typeface="Calibri"/>
                <a:sym typeface="Calibri"/>
              </a:rPr>
              <a:t>initiated in 2012 </a:t>
            </a:r>
            <a:r>
              <a:rPr lang="en-US" sz="3000" dirty="0">
                <a:latin typeface="+mn-lt"/>
                <a:ea typeface="Calibri"/>
                <a:cs typeface="Calibri"/>
                <a:sym typeface="Calibri"/>
              </a:rPr>
              <a:t>and has been actively developed and maintained by the group since then. The Network Theory Group is </a:t>
            </a:r>
            <a:r>
              <a:rPr lang="en-US" sz="3000" b="1" dirty="0">
                <a:solidFill>
                  <a:srgbClr val="0070C0"/>
                </a:solidFill>
                <a:latin typeface="+mn-lt"/>
                <a:ea typeface="Calibri"/>
                <a:cs typeface="Calibri"/>
                <a:sym typeface="Calibri"/>
              </a:rPr>
              <a:t>led by Prof. Dr. Henning </a:t>
            </a:r>
            <a:r>
              <a:rPr lang="en-US" sz="3000" b="1" dirty="0" err="1">
                <a:solidFill>
                  <a:srgbClr val="0070C0"/>
                </a:solidFill>
                <a:latin typeface="+mn-lt"/>
                <a:ea typeface="Calibri"/>
                <a:cs typeface="Calibri"/>
                <a:sym typeface="Calibri"/>
              </a:rPr>
              <a:t>Meyerhenke</a:t>
            </a:r>
            <a:r>
              <a:rPr lang="en-US" sz="3000" dirty="0">
                <a:latin typeface="+mn-lt"/>
                <a:ea typeface="Calibri"/>
                <a:cs typeface="Calibri"/>
                <a:sym typeface="Calibri"/>
              </a:rPr>
              <a:t>, and comprises a team of researchers and developers working on graph algorithms and network analysis</a:t>
            </a:r>
            <a:r>
              <a:rPr lang="en-US" sz="3000" dirty="0" smtClean="0">
                <a:latin typeface="+mn-lt"/>
                <a:ea typeface="Calibri"/>
                <a:cs typeface="Calibri"/>
                <a:sym typeface="Calibri"/>
              </a:rPr>
              <a:t>.</a:t>
            </a:r>
            <a:endParaRPr lang="en-US" sz="3000" dirty="0">
              <a:latin typeface="+mn-lt"/>
              <a:ea typeface="Calibri"/>
              <a:cs typeface="Calibri"/>
              <a:sym typeface="Calibri"/>
            </a:endParaRPr>
          </a:p>
          <a:p>
            <a:pPr marL="457200" lvl="0" indent="-419100">
              <a:buSzPts val="3000"/>
              <a:buFont typeface="Calibri"/>
              <a:buChar char="❏"/>
            </a:pPr>
            <a:r>
              <a:rPr lang="en-US" sz="3000" dirty="0" err="1">
                <a:latin typeface="+mn-lt"/>
                <a:ea typeface="Calibri"/>
                <a:cs typeface="Calibri"/>
                <a:sym typeface="Calibri"/>
              </a:rPr>
              <a:t>Networkit</a:t>
            </a:r>
            <a:r>
              <a:rPr lang="en-US" sz="3000" dirty="0">
                <a:latin typeface="+mn-lt"/>
                <a:ea typeface="Calibri"/>
                <a:cs typeface="Calibri"/>
                <a:sym typeface="Calibri"/>
              </a:rPr>
              <a:t> is available under </a:t>
            </a:r>
            <a:r>
              <a:rPr lang="en-US" sz="3000" b="1" dirty="0">
                <a:solidFill>
                  <a:srgbClr val="0070C0"/>
                </a:solidFill>
                <a:latin typeface="+mn-lt"/>
                <a:ea typeface="Calibri"/>
                <a:cs typeface="Calibri"/>
                <a:sym typeface="Calibri"/>
              </a:rPr>
              <a:t>the MIT License</a:t>
            </a:r>
            <a:r>
              <a:rPr lang="en-US" sz="3000" dirty="0">
                <a:latin typeface="+mn-lt"/>
                <a:ea typeface="Calibri"/>
                <a:cs typeface="Calibri"/>
                <a:sym typeface="Calibri"/>
              </a:rPr>
              <a:t>, which allows for free use, modification, and distribution of the software</a:t>
            </a:r>
            <a:r>
              <a:rPr lang="en-US" sz="3000" dirty="0" smtClean="0">
                <a:latin typeface="+mn-lt"/>
                <a:ea typeface="Calibri"/>
                <a:cs typeface="Calibri"/>
                <a:sym typeface="Calibri"/>
              </a:rPr>
              <a:t>.</a:t>
            </a:r>
          </a:p>
          <a:p>
            <a:pPr marL="457200" lvl="0" indent="-419100">
              <a:buSzPts val="3000"/>
              <a:buFont typeface="Calibri"/>
              <a:buChar char="❏"/>
            </a:pPr>
            <a:r>
              <a:rPr lang="en-US" sz="3000" dirty="0" smtClean="0">
                <a:latin typeface="+mn-lt"/>
                <a:ea typeface="Calibri"/>
                <a:cs typeface="Calibri"/>
                <a:sym typeface="Calibri"/>
              </a:rPr>
              <a:t> </a:t>
            </a:r>
            <a:r>
              <a:rPr lang="en-US" sz="3000" dirty="0">
                <a:latin typeface="+mn-lt"/>
                <a:ea typeface="Calibri"/>
                <a:cs typeface="Calibri"/>
                <a:sym typeface="Calibri"/>
              </a:rPr>
              <a:t>As an open-source project, </a:t>
            </a:r>
            <a:r>
              <a:rPr lang="en-US" sz="3000" dirty="0" err="1">
                <a:latin typeface="+mn-lt"/>
                <a:ea typeface="Calibri"/>
                <a:cs typeface="Calibri"/>
                <a:sym typeface="Calibri"/>
              </a:rPr>
              <a:t>Networkit</a:t>
            </a:r>
            <a:r>
              <a:rPr lang="en-US" sz="3000" dirty="0">
                <a:latin typeface="+mn-lt"/>
                <a:ea typeface="Calibri"/>
                <a:cs typeface="Calibri"/>
                <a:sym typeface="Calibri"/>
              </a:rPr>
              <a:t> welcomes contributions from the community, and anyone can contribute to the project by reporting issues, submitting bug fixes or feature requests, or by contributing code</a:t>
            </a:r>
            <a:r>
              <a:rPr lang="en-US" sz="3000" dirty="0" smtClean="0">
                <a:latin typeface="+mn-lt"/>
                <a:ea typeface="Calibri"/>
                <a:cs typeface="Calibri"/>
                <a:sym typeface="Calibri"/>
              </a:rPr>
              <a:t>.</a:t>
            </a:r>
          </a:p>
          <a:p>
            <a:pPr marL="38100" lvl="0">
              <a:buSzPts val="3000"/>
            </a:pPr>
            <a:endParaRPr sz="3000" b="0" i="0" u="none" strike="noStrike" cap="none" dirty="0">
              <a:solidFill>
                <a:srgbClr val="000000"/>
              </a:solidFill>
              <a:latin typeface="Calibri"/>
              <a:ea typeface="Calibri"/>
              <a:cs typeface="Calibri"/>
              <a:sym typeface="Calibri"/>
            </a:endParaRPr>
          </a:p>
        </p:txBody>
      </p:sp>
      <p:grpSp>
        <p:nvGrpSpPr>
          <p:cNvPr id="4" name="Group 3"/>
          <p:cNvGrpSpPr/>
          <p:nvPr/>
        </p:nvGrpSpPr>
        <p:grpSpPr>
          <a:xfrm>
            <a:off x="1998476" y="234830"/>
            <a:ext cx="14291047" cy="1298180"/>
            <a:chOff x="2326640" y="234830"/>
            <a:chExt cx="14291047" cy="1298180"/>
          </a:xfrm>
        </p:grpSpPr>
        <p:pic>
          <p:nvPicPr>
            <p:cNvPr id="8" name="Picture 7"/>
            <p:cNvPicPr>
              <a:picLocks noChangeAspect="1"/>
            </p:cNvPicPr>
            <p:nvPr/>
          </p:nvPicPr>
          <p:blipFill>
            <a:blip r:embed="rId4"/>
            <a:stretch>
              <a:fillRect/>
            </a:stretch>
          </p:blipFill>
          <p:spPr>
            <a:xfrm>
              <a:off x="14963621" y="234830"/>
              <a:ext cx="1654066" cy="1298180"/>
            </a:xfrm>
            <a:prstGeom prst="rect">
              <a:avLst/>
            </a:prstGeom>
          </p:spPr>
        </p:pic>
        <p:pic>
          <p:nvPicPr>
            <p:cNvPr id="10" name="Picture 9"/>
            <p:cNvPicPr>
              <a:picLocks noChangeAspect="1"/>
            </p:cNvPicPr>
            <p:nvPr/>
          </p:nvPicPr>
          <p:blipFill>
            <a:blip r:embed="rId4"/>
            <a:stretch>
              <a:fillRect/>
            </a:stretch>
          </p:blipFill>
          <p:spPr>
            <a:xfrm>
              <a:off x="2326640" y="234830"/>
              <a:ext cx="1654066" cy="1298180"/>
            </a:xfrm>
            <a:prstGeom prst="rect">
              <a:avLst/>
            </a:prstGeom>
          </p:spPr>
        </p:pic>
      </p:grpSp>
      <p:sp>
        <p:nvSpPr>
          <p:cNvPr id="5" name="Rectangle 4"/>
          <p:cNvSpPr/>
          <p:nvPr/>
        </p:nvSpPr>
        <p:spPr>
          <a:xfrm>
            <a:off x="10485120" y="2002670"/>
            <a:ext cx="7498080" cy="7940635"/>
          </a:xfrm>
          <a:prstGeom prst="rect">
            <a:avLst/>
          </a:prstGeom>
        </p:spPr>
        <p:txBody>
          <a:bodyPr wrap="square">
            <a:spAutoFit/>
          </a:bodyPr>
          <a:lstStyle/>
          <a:p>
            <a:pPr marL="457200" lvl="0" indent="-419100">
              <a:buSzPts val="3000"/>
              <a:buFont typeface="Calibri"/>
              <a:buChar char="❏"/>
            </a:pPr>
            <a:r>
              <a:rPr lang="en-US" sz="3000" b="1" dirty="0" err="1">
                <a:solidFill>
                  <a:srgbClr val="0070C0"/>
                </a:solidFill>
                <a:ea typeface="Calibri"/>
                <a:cs typeface="Calibri"/>
                <a:sym typeface="Calibri"/>
              </a:rPr>
              <a:t>SAP:</a:t>
            </a:r>
            <a:r>
              <a:rPr lang="en-US" sz="3000" dirty="0" err="1">
                <a:ea typeface="Calibri"/>
                <a:cs typeface="Calibri"/>
                <a:sym typeface="Calibri"/>
              </a:rPr>
              <a:t>for</a:t>
            </a:r>
            <a:r>
              <a:rPr lang="en-US" sz="3000" dirty="0">
                <a:ea typeface="Calibri"/>
                <a:cs typeface="Calibri"/>
                <a:sym typeface="Calibri"/>
              </a:rPr>
              <a:t> analyzing large-scale graphs, such as social networks, to provide insights for their enterprise software solutions.</a:t>
            </a:r>
          </a:p>
          <a:p>
            <a:pPr marL="457200" lvl="0" indent="-419100">
              <a:buSzPts val="3000"/>
              <a:buFont typeface="Calibri"/>
              <a:buChar char="❏"/>
            </a:pPr>
            <a:r>
              <a:rPr lang="en-US" sz="3000" b="1" dirty="0">
                <a:solidFill>
                  <a:srgbClr val="0070C0"/>
                </a:solidFill>
                <a:ea typeface="Calibri"/>
                <a:cs typeface="Calibri"/>
                <a:sym typeface="Calibri"/>
              </a:rPr>
              <a:t>Huawei</a:t>
            </a:r>
            <a:r>
              <a:rPr lang="en-US" sz="3000" dirty="0">
                <a:ea typeface="Calibri"/>
                <a:cs typeface="Calibri"/>
                <a:sym typeface="Calibri"/>
              </a:rPr>
              <a:t>: for analyzing large-scale networks in various domains, including </a:t>
            </a:r>
            <a:r>
              <a:rPr lang="en-US" sz="3000" b="1" dirty="0">
                <a:solidFill>
                  <a:srgbClr val="0070C0"/>
                </a:solidFill>
                <a:ea typeface="Calibri"/>
                <a:cs typeface="Calibri"/>
                <a:sym typeface="Calibri"/>
              </a:rPr>
              <a:t>telecom and transportation</a:t>
            </a:r>
            <a:r>
              <a:rPr lang="en-US" sz="3000" dirty="0">
                <a:solidFill>
                  <a:srgbClr val="0070C0"/>
                </a:solidFill>
                <a:ea typeface="Calibri"/>
                <a:cs typeface="Calibri"/>
                <a:sym typeface="Calibri"/>
              </a:rPr>
              <a:t>.</a:t>
            </a:r>
          </a:p>
          <a:p>
            <a:pPr marL="457200" lvl="0" indent="-419100">
              <a:buSzPts val="3000"/>
              <a:buFont typeface="Calibri"/>
              <a:buChar char="❏"/>
            </a:pPr>
            <a:r>
              <a:rPr lang="en-US" sz="3000" b="1" dirty="0">
                <a:solidFill>
                  <a:srgbClr val="0070C0"/>
                </a:solidFill>
                <a:ea typeface="Calibri"/>
                <a:cs typeface="Calibri"/>
                <a:sym typeface="Calibri"/>
              </a:rPr>
              <a:t>NVIDIA</a:t>
            </a:r>
            <a:r>
              <a:rPr lang="en-US" sz="3000" dirty="0">
                <a:ea typeface="Calibri"/>
                <a:cs typeface="Calibri"/>
                <a:sym typeface="Calibri"/>
              </a:rPr>
              <a:t>: The graphics processing unit (GPU) manufacturer has contributed to the development of </a:t>
            </a:r>
            <a:r>
              <a:rPr lang="en-US" sz="3000" dirty="0" err="1">
                <a:ea typeface="Calibri"/>
                <a:cs typeface="Calibri"/>
                <a:sym typeface="Calibri"/>
              </a:rPr>
              <a:t>Networkit</a:t>
            </a:r>
            <a:r>
              <a:rPr lang="en-US" sz="3000" dirty="0">
                <a:ea typeface="Calibri"/>
                <a:cs typeface="Calibri"/>
                <a:sym typeface="Calibri"/>
              </a:rPr>
              <a:t> and uses it in their work on graph analytics and machine learning.</a:t>
            </a:r>
          </a:p>
          <a:p>
            <a:pPr marL="457200" lvl="0" indent="-419100">
              <a:buSzPts val="3000"/>
              <a:buFont typeface="Calibri"/>
              <a:buChar char="❏"/>
            </a:pPr>
            <a:r>
              <a:rPr lang="en-US" sz="3000" b="1" dirty="0" err="1">
                <a:solidFill>
                  <a:srgbClr val="0070C0"/>
                </a:solidFill>
                <a:ea typeface="Calibri"/>
                <a:cs typeface="Calibri"/>
                <a:sym typeface="Calibri"/>
              </a:rPr>
              <a:t>Fraunhofer</a:t>
            </a:r>
            <a:r>
              <a:rPr lang="en-US" sz="3000" b="1" dirty="0">
                <a:solidFill>
                  <a:srgbClr val="0070C0"/>
                </a:solidFill>
                <a:ea typeface="Calibri"/>
                <a:cs typeface="Calibri"/>
                <a:sym typeface="Calibri"/>
              </a:rPr>
              <a:t> Institute: </a:t>
            </a:r>
            <a:r>
              <a:rPr lang="en-US" sz="3000" dirty="0">
                <a:ea typeface="Calibri"/>
                <a:cs typeface="Calibri"/>
                <a:sym typeface="Calibri"/>
              </a:rPr>
              <a:t>The research organization has used </a:t>
            </a:r>
            <a:r>
              <a:rPr lang="en-US" sz="3000" dirty="0" err="1">
                <a:ea typeface="Calibri"/>
                <a:cs typeface="Calibri"/>
                <a:sym typeface="Calibri"/>
              </a:rPr>
              <a:t>Networkit</a:t>
            </a:r>
            <a:r>
              <a:rPr lang="en-US" sz="3000" dirty="0">
                <a:ea typeface="Calibri"/>
                <a:cs typeface="Calibri"/>
                <a:sym typeface="Calibri"/>
              </a:rPr>
              <a:t> for analyzing social networks and other complex networks in various research projects.</a:t>
            </a:r>
            <a:endParaRPr lang="en-IN" sz="3000" dirty="0">
              <a:ea typeface="Calibri"/>
              <a:cs typeface="Calibri"/>
              <a:sym typeface="Calibri"/>
            </a:endParaRPr>
          </a:p>
        </p:txBody>
      </p:sp>
    </p:spTree>
    <p:extLst>
      <p:ext uri="{BB962C8B-B14F-4D97-AF65-F5344CB8AC3E}">
        <p14:creationId xmlns:p14="http://schemas.microsoft.com/office/powerpoint/2010/main" val="1240473782"/>
      </p:ext>
    </p:extLst>
  </p:cSld>
  <p:clrMapOvr>
    <a:masterClrMapping/>
  </p:clrMapOvr>
  <mc:AlternateContent xmlns:mc="http://schemas.openxmlformats.org/markup-compatibility/2006">
    <mc:Choice xmlns:p14="http://schemas.microsoft.com/office/powerpoint/2010/main" Requires="p14">
      <p:transition p14:dur="10">
        <p14:pan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
                                        <p:tgtEl>
                                          <p:spTgt spid="55">
                                            <p:txEl>
                                              <p:pRg st="0" end="0"/>
                                            </p:txEl>
                                          </p:spTgt>
                                        </p:tgtEl>
                                      </p:cBhvr>
                                    </p:animEffect>
                                    <p:anim calcmode="lin" valueType="num">
                                      <p:cBhvr>
                                        <p:cTn id="8" dur="1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 dur="1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xEl>
                                              <p:pRg st="1" end="1"/>
                                            </p:txEl>
                                          </p:spTgt>
                                        </p:tgtEl>
                                        <p:attrNameLst>
                                          <p:attrName>style.visibility</p:attrName>
                                        </p:attrNameLst>
                                      </p:cBhvr>
                                      <p:to>
                                        <p:strVal val="visible"/>
                                      </p:to>
                                    </p:set>
                                    <p:animEffect transition="in" filter="fade">
                                      <p:cBhvr>
                                        <p:cTn id="14" dur="10"/>
                                        <p:tgtEl>
                                          <p:spTgt spid="55">
                                            <p:txEl>
                                              <p:pRg st="1" end="1"/>
                                            </p:txEl>
                                          </p:spTgt>
                                        </p:tgtEl>
                                      </p:cBhvr>
                                    </p:animEffect>
                                    <p:anim calcmode="lin" valueType="num">
                                      <p:cBhvr>
                                        <p:cTn id="15" dur="10" fill="hold"/>
                                        <p:tgtEl>
                                          <p:spTgt spid="55">
                                            <p:txEl>
                                              <p:pRg st="1" end="1"/>
                                            </p:txEl>
                                          </p:spTgt>
                                        </p:tgtEl>
                                        <p:attrNameLst>
                                          <p:attrName>ppt_x</p:attrName>
                                        </p:attrNameLst>
                                      </p:cBhvr>
                                      <p:tavLst>
                                        <p:tav tm="0">
                                          <p:val>
                                            <p:strVal val="#ppt_x"/>
                                          </p:val>
                                        </p:tav>
                                        <p:tav tm="100000">
                                          <p:val>
                                            <p:strVal val="#ppt_x"/>
                                          </p:val>
                                        </p:tav>
                                      </p:tavLst>
                                    </p:anim>
                                    <p:anim calcmode="lin" valueType="num">
                                      <p:cBhvr>
                                        <p:cTn id="16" dur="10" fill="hold"/>
                                        <p:tgtEl>
                                          <p:spTgt spid="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5">
                                            <p:txEl>
                                              <p:pRg st="2" end="2"/>
                                            </p:txEl>
                                          </p:spTgt>
                                        </p:tgtEl>
                                        <p:attrNameLst>
                                          <p:attrName>style.visibility</p:attrName>
                                        </p:attrNameLst>
                                      </p:cBhvr>
                                      <p:to>
                                        <p:strVal val="visible"/>
                                      </p:to>
                                    </p:set>
                                    <p:animEffect transition="in" filter="fade">
                                      <p:cBhvr>
                                        <p:cTn id="21" dur="10"/>
                                        <p:tgtEl>
                                          <p:spTgt spid="55">
                                            <p:txEl>
                                              <p:pRg st="2" end="2"/>
                                            </p:txEl>
                                          </p:spTgt>
                                        </p:tgtEl>
                                      </p:cBhvr>
                                    </p:animEffect>
                                    <p:anim calcmode="lin" valueType="num">
                                      <p:cBhvr>
                                        <p:cTn id="22" dur="1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23" dur="10" fill="hold"/>
                                        <p:tgtEl>
                                          <p:spTgt spid="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5">
                                            <p:txEl>
                                              <p:pRg st="3" end="3"/>
                                            </p:txEl>
                                          </p:spTgt>
                                        </p:tgtEl>
                                        <p:attrNameLst>
                                          <p:attrName>style.visibility</p:attrName>
                                        </p:attrNameLst>
                                      </p:cBhvr>
                                      <p:to>
                                        <p:strVal val="visible"/>
                                      </p:to>
                                    </p:set>
                                    <p:animEffect transition="in" filter="fade">
                                      <p:cBhvr>
                                        <p:cTn id="28" dur="10"/>
                                        <p:tgtEl>
                                          <p:spTgt spid="55">
                                            <p:txEl>
                                              <p:pRg st="3" end="3"/>
                                            </p:txEl>
                                          </p:spTgt>
                                        </p:tgtEl>
                                      </p:cBhvr>
                                    </p:animEffect>
                                    <p:anim calcmode="lin" valueType="num">
                                      <p:cBhvr>
                                        <p:cTn id="29" dur="10" fill="hold"/>
                                        <p:tgtEl>
                                          <p:spTgt spid="55">
                                            <p:txEl>
                                              <p:pRg st="3" end="3"/>
                                            </p:txEl>
                                          </p:spTgt>
                                        </p:tgtEl>
                                        <p:attrNameLst>
                                          <p:attrName>ppt_x</p:attrName>
                                        </p:attrNameLst>
                                      </p:cBhvr>
                                      <p:tavLst>
                                        <p:tav tm="0">
                                          <p:val>
                                            <p:strVal val="#ppt_x"/>
                                          </p:val>
                                        </p:tav>
                                        <p:tav tm="100000">
                                          <p:val>
                                            <p:strVal val="#ppt_x"/>
                                          </p:val>
                                        </p:tav>
                                      </p:tavLst>
                                    </p:anim>
                                    <p:anim calcmode="lin" valueType="num">
                                      <p:cBhvr>
                                        <p:cTn id="30" dur="10" fill="hold"/>
                                        <p:tgtEl>
                                          <p:spTgt spid="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54" name="Google Shape;54;g21df1257c57_0_11"/>
          <p:cNvSpPr txBox="1"/>
          <p:nvPr/>
        </p:nvSpPr>
        <p:spPr>
          <a:xfrm>
            <a:off x="1028700" y="958632"/>
            <a:ext cx="155117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IN" sz="7200" b="0" i="0" u="none" strike="noStrike" cap="none" dirty="0" smtClean="0">
                <a:solidFill>
                  <a:srgbClr val="2C2C2C"/>
                </a:solidFill>
                <a:latin typeface="Arial"/>
                <a:ea typeface="Arial"/>
                <a:cs typeface="Arial"/>
                <a:sym typeface="Arial"/>
              </a:rPr>
              <a:t>ADVANTAGES OF NETWORKIT</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609601" y="2991049"/>
            <a:ext cx="12537440" cy="6417111"/>
          </a:xfrm>
          <a:prstGeom prst="rect">
            <a:avLst/>
          </a:prstGeom>
          <a:noFill/>
          <a:ln>
            <a:noFill/>
          </a:ln>
        </p:spPr>
        <p:txBody>
          <a:bodyPr spcFirstLastPara="1" wrap="square" lIns="91425" tIns="91425" rIns="91425" bIns="91425" anchor="t" anchorCtr="0">
            <a:spAutoFit/>
          </a:bodyPr>
          <a:lstStyle/>
          <a:p>
            <a:pPr marL="457200" lvl="0" indent="-419100">
              <a:lnSpc>
                <a:spcPct val="150000"/>
              </a:lnSpc>
              <a:buSzPts val="3000"/>
              <a:buFont typeface="Calibri"/>
              <a:buChar char="❏"/>
            </a:pPr>
            <a:r>
              <a:rPr lang="en-US" sz="5400" b="1" dirty="0">
                <a:latin typeface="Calibri"/>
                <a:ea typeface="Calibri"/>
                <a:cs typeface="Calibri"/>
                <a:sym typeface="Calibri"/>
              </a:rPr>
              <a:t>High </a:t>
            </a:r>
            <a:r>
              <a:rPr lang="en-US" sz="5400" b="1" dirty="0" smtClean="0">
                <a:latin typeface="Calibri"/>
                <a:ea typeface="Calibri"/>
                <a:cs typeface="Calibri"/>
                <a:sym typeface="Calibri"/>
              </a:rPr>
              <a:t>Performance</a:t>
            </a:r>
            <a:r>
              <a:rPr lang="en-US" sz="5400" dirty="0" smtClean="0">
                <a:latin typeface="Calibri"/>
                <a:ea typeface="Calibri"/>
                <a:cs typeface="Calibri"/>
                <a:sym typeface="Calibri"/>
              </a:rPr>
              <a:t> </a:t>
            </a:r>
          </a:p>
          <a:p>
            <a:pPr marL="457200" lvl="0" indent="-419100">
              <a:lnSpc>
                <a:spcPct val="150000"/>
              </a:lnSpc>
              <a:buSzPts val="3000"/>
              <a:buFont typeface="Calibri"/>
              <a:buChar char="❏"/>
            </a:pPr>
            <a:r>
              <a:rPr lang="en-US" sz="5400" b="1" dirty="0" smtClean="0">
                <a:latin typeface="Calibri"/>
                <a:ea typeface="Calibri"/>
                <a:cs typeface="Calibri"/>
                <a:sym typeface="Calibri"/>
              </a:rPr>
              <a:t>Versatility</a:t>
            </a:r>
          </a:p>
          <a:p>
            <a:pPr marL="457200" lvl="0" indent="-419100">
              <a:lnSpc>
                <a:spcPct val="150000"/>
              </a:lnSpc>
              <a:buSzPts val="3000"/>
              <a:buFont typeface="Calibri"/>
              <a:buChar char="❏"/>
            </a:pPr>
            <a:r>
              <a:rPr lang="en-US" sz="5400" b="1" dirty="0" smtClean="0">
                <a:latin typeface="Calibri"/>
                <a:ea typeface="Calibri"/>
                <a:cs typeface="Calibri"/>
                <a:sym typeface="Calibri"/>
              </a:rPr>
              <a:t>Open-Source</a:t>
            </a:r>
            <a:endParaRPr lang="en-US" sz="5400" dirty="0" smtClean="0">
              <a:latin typeface="Calibri"/>
              <a:ea typeface="Calibri"/>
              <a:cs typeface="Calibri"/>
              <a:sym typeface="Calibri"/>
            </a:endParaRPr>
          </a:p>
          <a:p>
            <a:pPr marL="457200" lvl="0" indent="-419100">
              <a:lnSpc>
                <a:spcPct val="150000"/>
              </a:lnSpc>
              <a:buSzPts val="3000"/>
              <a:buFont typeface="Calibri"/>
              <a:buChar char="❏"/>
            </a:pPr>
            <a:r>
              <a:rPr lang="en-US" sz="5400" b="1" dirty="0" smtClean="0">
                <a:latin typeface="Calibri"/>
                <a:ea typeface="Calibri"/>
                <a:cs typeface="Calibri"/>
                <a:sym typeface="Calibri"/>
              </a:rPr>
              <a:t>Easy </a:t>
            </a:r>
            <a:r>
              <a:rPr lang="en-US" sz="5400" b="1" dirty="0">
                <a:latin typeface="Calibri"/>
                <a:ea typeface="Calibri"/>
                <a:cs typeface="Calibri"/>
                <a:sym typeface="Calibri"/>
              </a:rPr>
              <a:t>to </a:t>
            </a:r>
            <a:r>
              <a:rPr lang="en-US" sz="5400" b="1" dirty="0" smtClean="0">
                <a:latin typeface="Calibri"/>
                <a:ea typeface="Calibri"/>
                <a:cs typeface="Calibri"/>
                <a:sym typeface="Calibri"/>
              </a:rPr>
              <a:t>Use</a:t>
            </a:r>
            <a:endParaRPr lang="en-US" sz="5400" dirty="0">
              <a:latin typeface="Calibri"/>
              <a:ea typeface="Calibri"/>
              <a:cs typeface="Calibri"/>
              <a:sym typeface="Calibri"/>
            </a:endParaRPr>
          </a:p>
          <a:p>
            <a:pPr marL="457200" lvl="0" indent="-419100">
              <a:lnSpc>
                <a:spcPct val="150000"/>
              </a:lnSpc>
              <a:buSzPts val="3000"/>
              <a:buFont typeface="Calibri"/>
              <a:buChar char="❏"/>
            </a:pPr>
            <a:r>
              <a:rPr lang="en-US" sz="5400" b="1" dirty="0">
                <a:latin typeface="Calibri"/>
                <a:ea typeface="Calibri"/>
                <a:cs typeface="Calibri"/>
                <a:sym typeface="Calibri"/>
              </a:rPr>
              <a:t>Active </a:t>
            </a:r>
            <a:r>
              <a:rPr lang="en-US" sz="5400" b="1" dirty="0" smtClean="0">
                <a:latin typeface="Calibri"/>
                <a:ea typeface="Calibri"/>
                <a:cs typeface="Calibri"/>
                <a:sym typeface="Calibri"/>
              </a:rPr>
              <a:t>Development</a:t>
            </a:r>
            <a:endParaRPr sz="5400" b="0" i="0" u="none" strike="noStrike" cap="none" dirty="0">
              <a:solidFill>
                <a:srgbClr val="000000"/>
              </a:solidFill>
              <a:latin typeface="Calibri"/>
              <a:ea typeface="Calibri"/>
              <a:cs typeface="Calibri"/>
              <a:sym typeface="Calibri"/>
            </a:endParaRPr>
          </a:p>
        </p:txBody>
      </p:sp>
      <p:pic>
        <p:nvPicPr>
          <p:cNvPr id="6" name="Picture 6" descr="Social Network Analys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1" y="3246859"/>
            <a:ext cx="8844280" cy="601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65939"/>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g21df1257c57_0_11"/>
          <p:cNvPicPr preferRelativeResize="0"/>
          <p:nvPr/>
        </p:nvPicPr>
        <p:blipFill rotWithShape="1">
          <a:blip r:embed="rId3">
            <a:alphaModFix/>
          </a:blip>
          <a:srcRect b="73558"/>
          <a:stretch/>
        </p:blipFill>
        <p:spPr>
          <a:xfrm>
            <a:off x="0" y="0"/>
            <a:ext cx="18288000" cy="2722444"/>
          </a:xfrm>
          <a:prstGeom prst="rect">
            <a:avLst/>
          </a:prstGeom>
          <a:noFill/>
          <a:ln>
            <a:noFill/>
          </a:ln>
        </p:spPr>
      </p:pic>
      <p:sp>
        <p:nvSpPr>
          <p:cNvPr id="54" name="Google Shape;54;g21df1257c57_0_11"/>
          <p:cNvSpPr txBox="1"/>
          <p:nvPr/>
        </p:nvSpPr>
        <p:spPr>
          <a:xfrm>
            <a:off x="609601" y="791217"/>
            <a:ext cx="16540480" cy="132959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Clr>
                <a:srgbClr val="000000"/>
              </a:buClr>
              <a:buSzPts val="6999"/>
              <a:buFont typeface="Arial"/>
              <a:buNone/>
            </a:pPr>
            <a:r>
              <a:rPr lang="en-IN" sz="7200" b="0" i="0" u="none" strike="noStrike" cap="none" dirty="0" smtClean="0">
                <a:solidFill>
                  <a:srgbClr val="2C2C2C"/>
                </a:solidFill>
                <a:latin typeface="Arial"/>
                <a:ea typeface="Arial"/>
                <a:cs typeface="Arial"/>
                <a:sym typeface="Arial"/>
              </a:rPr>
              <a:t>ADVANTAGES OVER OTHER TOOLS</a:t>
            </a:r>
            <a:endParaRPr sz="7200" b="0" i="0" u="none" strike="noStrike" cap="none" dirty="0">
              <a:solidFill>
                <a:srgbClr val="2C2C2C"/>
              </a:solidFill>
              <a:latin typeface="Arial"/>
              <a:ea typeface="Arial"/>
              <a:cs typeface="Arial"/>
              <a:sym typeface="Arial"/>
            </a:endParaRPr>
          </a:p>
        </p:txBody>
      </p:sp>
      <p:sp>
        <p:nvSpPr>
          <p:cNvPr id="55" name="Google Shape;55;g21df1257c57_0_11"/>
          <p:cNvSpPr txBox="1"/>
          <p:nvPr/>
        </p:nvSpPr>
        <p:spPr>
          <a:xfrm>
            <a:off x="609601" y="3203828"/>
            <a:ext cx="12903200" cy="6647943"/>
          </a:xfrm>
          <a:prstGeom prst="rect">
            <a:avLst/>
          </a:prstGeom>
          <a:noFill/>
          <a:ln>
            <a:noFill/>
          </a:ln>
        </p:spPr>
        <p:txBody>
          <a:bodyPr spcFirstLastPara="1" wrap="square" lIns="91425" tIns="91425" rIns="91425" bIns="91425" anchor="t" anchorCtr="0">
            <a:spAutoFit/>
          </a:bodyPr>
          <a:lstStyle/>
          <a:p>
            <a:pPr marL="457200" lvl="0" indent="-419100">
              <a:buSzPts val="3000"/>
              <a:buFont typeface="Calibri"/>
              <a:buChar char="❏"/>
            </a:pPr>
            <a:r>
              <a:rPr lang="en-US" sz="2800" b="1" dirty="0">
                <a:latin typeface="Calibri"/>
                <a:ea typeface="Calibri"/>
                <a:cs typeface="Calibri"/>
                <a:sym typeface="Calibri"/>
              </a:rPr>
              <a:t>Scalability:</a:t>
            </a:r>
            <a:r>
              <a:rPr lang="en-US" sz="2800" dirty="0">
                <a:latin typeface="Calibri"/>
                <a:ea typeface="Calibri"/>
                <a:cs typeface="Calibri"/>
                <a:sym typeface="Calibri"/>
              </a:rPr>
              <a:t> </a:t>
            </a:r>
            <a:r>
              <a:rPr lang="en-US" sz="2800" dirty="0" err="1">
                <a:latin typeface="Calibri"/>
                <a:ea typeface="Calibri"/>
                <a:cs typeface="Calibri"/>
                <a:sym typeface="Calibri"/>
              </a:rPr>
              <a:t>Networkit</a:t>
            </a:r>
            <a:r>
              <a:rPr lang="en-US" sz="2800" dirty="0">
                <a:latin typeface="Calibri"/>
                <a:ea typeface="Calibri"/>
                <a:cs typeface="Calibri"/>
                <a:sym typeface="Calibri"/>
              </a:rPr>
              <a:t> can handle large-scale networks with millions of nodes and edges, making it an ideal tool for analyzing complex social systems.</a:t>
            </a:r>
          </a:p>
          <a:p>
            <a:pPr marL="457200" lvl="0" indent="-419100">
              <a:buSzPts val="3000"/>
              <a:buFont typeface="Calibri"/>
              <a:buChar char="❏"/>
            </a:pPr>
            <a:endParaRPr lang="en-US" sz="2800" dirty="0">
              <a:latin typeface="Calibri"/>
              <a:ea typeface="Calibri"/>
              <a:cs typeface="Calibri"/>
              <a:sym typeface="Calibri"/>
            </a:endParaRPr>
          </a:p>
          <a:p>
            <a:pPr marL="457200" lvl="0" indent="-419100">
              <a:buSzPts val="3000"/>
              <a:buFont typeface="Calibri"/>
              <a:buChar char="❏"/>
            </a:pPr>
            <a:r>
              <a:rPr lang="en-US" sz="2800" b="1" dirty="0">
                <a:latin typeface="Calibri"/>
                <a:ea typeface="Calibri"/>
                <a:cs typeface="Calibri"/>
                <a:sym typeface="Calibri"/>
              </a:rPr>
              <a:t>Speed: </a:t>
            </a:r>
            <a:r>
              <a:rPr lang="en-US" sz="2800" dirty="0" err="1">
                <a:latin typeface="Calibri"/>
                <a:ea typeface="Calibri"/>
                <a:cs typeface="Calibri"/>
                <a:sym typeface="Calibri"/>
              </a:rPr>
              <a:t>Networkit</a:t>
            </a:r>
            <a:r>
              <a:rPr lang="en-US" sz="2800" dirty="0">
                <a:latin typeface="Calibri"/>
                <a:ea typeface="Calibri"/>
                <a:cs typeface="Calibri"/>
                <a:sym typeface="Calibri"/>
              </a:rPr>
              <a:t> is optimized for performance and can analyze large networks in a matter of seconds or minutes, even on a single machine.</a:t>
            </a:r>
          </a:p>
          <a:p>
            <a:pPr marL="457200" lvl="0" indent="-419100">
              <a:buSzPts val="3000"/>
              <a:buFont typeface="Calibri"/>
              <a:buChar char="❏"/>
            </a:pPr>
            <a:endParaRPr lang="en-US" sz="2800" dirty="0">
              <a:latin typeface="Calibri"/>
              <a:ea typeface="Calibri"/>
              <a:cs typeface="Calibri"/>
              <a:sym typeface="Calibri"/>
            </a:endParaRPr>
          </a:p>
          <a:p>
            <a:pPr marL="457200" lvl="0" indent="-419100">
              <a:buSzPts val="3000"/>
              <a:buFont typeface="Calibri"/>
              <a:buChar char="❏"/>
            </a:pPr>
            <a:r>
              <a:rPr lang="en-US" sz="2800" b="1" dirty="0">
                <a:latin typeface="Calibri"/>
                <a:ea typeface="Calibri"/>
                <a:cs typeface="Calibri"/>
                <a:sym typeface="Calibri"/>
              </a:rPr>
              <a:t>Flexibility</a:t>
            </a:r>
            <a:r>
              <a:rPr lang="en-US" sz="2800" dirty="0">
                <a:latin typeface="Calibri"/>
                <a:ea typeface="Calibri"/>
                <a:cs typeface="Calibri"/>
                <a:sym typeface="Calibri"/>
              </a:rPr>
              <a:t>: </a:t>
            </a:r>
            <a:r>
              <a:rPr lang="en-US" sz="2800" dirty="0" err="1">
                <a:latin typeface="Calibri"/>
                <a:ea typeface="Calibri"/>
                <a:cs typeface="Calibri"/>
                <a:sym typeface="Calibri"/>
              </a:rPr>
              <a:t>Networkit</a:t>
            </a:r>
            <a:r>
              <a:rPr lang="en-US" sz="2800" dirty="0">
                <a:latin typeface="Calibri"/>
                <a:ea typeface="Calibri"/>
                <a:cs typeface="Calibri"/>
                <a:sym typeface="Calibri"/>
              </a:rPr>
              <a:t> supports a wide range of network analysis algorithms and provides a flexible framework for developing new algorithms and techniques.</a:t>
            </a:r>
          </a:p>
          <a:p>
            <a:pPr marL="457200" lvl="0" indent="-419100">
              <a:buSzPts val="3000"/>
              <a:buFont typeface="Calibri"/>
              <a:buChar char="❏"/>
            </a:pPr>
            <a:endParaRPr lang="en-US" sz="2800" b="1" dirty="0">
              <a:latin typeface="Calibri"/>
              <a:ea typeface="Calibri"/>
              <a:cs typeface="Calibri"/>
              <a:sym typeface="Calibri"/>
            </a:endParaRPr>
          </a:p>
          <a:p>
            <a:pPr marL="457200" lvl="0" indent="-419100">
              <a:buSzPts val="3000"/>
              <a:buFont typeface="Calibri"/>
              <a:buChar char="❏"/>
            </a:pPr>
            <a:r>
              <a:rPr lang="en-US" sz="2800" b="1" dirty="0">
                <a:latin typeface="Calibri"/>
                <a:ea typeface="Calibri"/>
                <a:cs typeface="Calibri"/>
                <a:sym typeface="Calibri"/>
              </a:rPr>
              <a:t>Interoperability: </a:t>
            </a:r>
            <a:r>
              <a:rPr lang="en-US" sz="2800" dirty="0" err="1">
                <a:latin typeface="Calibri"/>
                <a:ea typeface="Calibri"/>
                <a:cs typeface="Calibri"/>
                <a:sym typeface="Calibri"/>
              </a:rPr>
              <a:t>Networkit</a:t>
            </a:r>
            <a:r>
              <a:rPr lang="en-US" sz="2800" dirty="0">
                <a:latin typeface="Calibri"/>
                <a:ea typeface="Calibri"/>
                <a:cs typeface="Calibri"/>
                <a:sym typeface="Calibri"/>
              </a:rPr>
              <a:t> is designed to work with other popular data science tools such as Python and </a:t>
            </a:r>
            <a:r>
              <a:rPr lang="en-US" sz="2800" dirty="0" err="1">
                <a:latin typeface="Calibri"/>
                <a:ea typeface="Calibri"/>
                <a:cs typeface="Calibri"/>
                <a:sym typeface="Calibri"/>
              </a:rPr>
              <a:t>Jupyter</a:t>
            </a:r>
            <a:r>
              <a:rPr lang="en-US" sz="2800" dirty="0">
                <a:latin typeface="Calibri"/>
                <a:ea typeface="Calibri"/>
                <a:cs typeface="Calibri"/>
                <a:sym typeface="Calibri"/>
              </a:rPr>
              <a:t> Notebooks, making it easy to integrate with existing workflows.</a:t>
            </a:r>
          </a:p>
          <a:p>
            <a:pPr marL="457200" lvl="0" indent="-419100">
              <a:buSzPts val="3000"/>
              <a:buFont typeface="Calibri"/>
              <a:buChar char="❏"/>
            </a:pPr>
            <a:endParaRPr lang="en-US" sz="2800" dirty="0">
              <a:latin typeface="Calibri"/>
              <a:ea typeface="Calibri"/>
              <a:cs typeface="Calibri"/>
              <a:sym typeface="Calibri"/>
            </a:endParaRPr>
          </a:p>
          <a:p>
            <a:pPr marL="457200" lvl="0" indent="-419100">
              <a:buSzPts val="3000"/>
              <a:buFont typeface="Calibri"/>
              <a:buChar char="❏"/>
            </a:pPr>
            <a:r>
              <a:rPr lang="en-US" sz="2800" b="1" dirty="0">
                <a:latin typeface="Calibri"/>
                <a:ea typeface="Calibri"/>
                <a:cs typeface="Calibri"/>
                <a:sym typeface="Calibri"/>
              </a:rPr>
              <a:t>Open-source: </a:t>
            </a:r>
            <a:r>
              <a:rPr lang="en-US" sz="2800" dirty="0" err="1">
                <a:latin typeface="Calibri"/>
                <a:ea typeface="Calibri"/>
                <a:cs typeface="Calibri"/>
                <a:sym typeface="Calibri"/>
              </a:rPr>
              <a:t>Networkit</a:t>
            </a:r>
            <a:r>
              <a:rPr lang="en-US" sz="2800" dirty="0">
                <a:latin typeface="Calibri"/>
                <a:ea typeface="Calibri"/>
                <a:cs typeface="Calibri"/>
                <a:sym typeface="Calibri"/>
              </a:rPr>
              <a:t> is an open-source software package, which means it is freely available to anyone and can be modified and extended by the community.</a:t>
            </a:r>
            <a:endParaRPr sz="2800" i="0" u="none" strike="noStrike" cap="none" dirty="0">
              <a:solidFill>
                <a:srgbClr val="000000"/>
              </a:solidFill>
              <a:latin typeface="Calibri"/>
              <a:ea typeface="Calibri"/>
              <a:cs typeface="Calibri"/>
              <a:sym typeface="Calibri"/>
            </a:endParaRPr>
          </a:p>
        </p:txBody>
      </p:sp>
      <p:pic>
        <p:nvPicPr>
          <p:cNvPr id="4098" name="Picture 2" descr="National Cyber Security Services - Networkit:-- A Growing Open-Source  Toolkit For Large-Scale Network Analysis. NetworKit is an open-source tool  suite for high-performance network analysis. Its aim is to provide tools  for th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5205" y="2963136"/>
            <a:ext cx="4074796" cy="31343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Lst>
          </a:blip>
          <a:stretch>
            <a:fillRect/>
          </a:stretch>
        </p:blipFill>
        <p:spPr>
          <a:xfrm>
            <a:off x="13897609" y="6338188"/>
            <a:ext cx="3882392" cy="3627626"/>
          </a:xfrm>
          <a:prstGeom prst="rect">
            <a:avLst/>
          </a:prstGeom>
        </p:spPr>
      </p:pic>
    </p:spTree>
    <p:extLst>
      <p:ext uri="{BB962C8B-B14F-4D97-AF65-F5344CB8AC3E}">
        <p14:creationId xmlns:p14="http://schemas.microsoft.com/office/powerpoint/2010/main" val="318570832"/>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1360</Words>
  <Application>Microsoft Office PowerPoint</Application>
  <PresentationFormat>Custom</PresentationFormat>
  <Paragraphs>130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2006-08-16T00:00:00Z</dcterms:created>
  <dcterms:modified xsi:type="dcterms:W3CDTF">2023-03-31T01:51:40Z</dcterms:modified>
</cp:coreProperties>
</file>