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09" r:id="rId6"/>
    <p:sldId id="310" r:id="rId7"/>
    <p:sldId id="311" r:id="rId8"/>
    <p:sldId id="312" r:id="rId9"/>
    <p:sldId id="313" r:id="rId10"/>
    <p:sldId id="314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4FC10EF-2F2F-5649-B20A-7A61BC339A09}">
          <p14:sldIdLst>
            <p14:sldId id="256"/>
            <p14:sldId id="257"/>
          </p14:sldIdLst>
        </p14:section>
        <p14:section name="Content Slides" id="{9901AB16-2895-C443-A8A5-227BC01B2253}">
          <p14:sldIdLst>
            <p14:sldId id="258"/>
            <p14:sldId id="259"/>
            <p14:sldId id="309"/>
            <p14:sldId id="310"/>
            <p14:sldId id="311"/>
            <p14:sldId id="312"/>
            <p14:sldId id="313"/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8D68E-1B95-4E40-A6C6-061B783E4D6B}" v="3" dt="2020-11-02T14:29:04.342"/>
    <p1510:client id="{32A1DF1E-49C0-F148-9CB3-6C007E9C08F3}" v="1512" dt="2020-10-30T19:52:1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98352-7417-F44E-92FD-C3754C9F256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D384E-CB59-FB4D-8B9F-A562BB7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384E-CB59-FB4D-8B9F-A562BB7BF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384E-CB59-FB4D-8B9F-A562BB7BFA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384E-CB59-FB4D-8B9F-A562BB7BFA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384E-CB59-FB4D-8B9F-A562BB7BFA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3AE5FBE-9C3E-AC44-9F57-34DFAAF99D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D22-2410-EA48-B503-2726E93C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05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F460FE1-7542-2646-BD20-E2C7D1D3D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516881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25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8313-AF62-2042-9DEF-A8412666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F600-E3BB-C54A-96BD-3BAD80A4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85F6-A11B-9E49-99FF-82F8C17464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BD421-1781-9E45-B243-AD2D57F7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77CD6-DE39-3542-9F12-EB1A5037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50B-9969-BF46-9824-52E5DA8D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F28A1E3-D6B6-4249-B313-0B85138F3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5200" y="0"/>
            <a:ext cx="68868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216-075E-7E47-9A4F-0AAFB2DD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80D892-6500-9A45-8112-9B89F60E4C5D}"/>
              </a:ext>
            </a:extLst>
          </p:cNvPr>
          <p:cNvSpPr/>
          <p:nvPr userDrawn="1"/>
        </p:nvSpPr>
        <p:spPr>
          <a:xfrm>
            <a:off x="1066800" y="2377440"/>
            <a:ext cx="2516400" cy="25164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7F797C-DFB7-6746-A7F9-397C54DB51F9}"/>
              </a:ext>
            </a:extLst>
          </p:cNvPr>
          <p:cNvSpPr/>
          <p:nvPr userDrawn="1"/>
        </p:nvSpPr>
        <p:spPr>
          <a:xfrm>
            <a:off x="4837800" y="2377440"/>
            <a:ext cx="2516400" cy="25164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59328A-2454-7942-8D6B-0CFD3DC91616}"/>
              </a:ext>
            </a:extLst>
          </p:cNvPr>
          <p:cNvSpPr/>
          <p:nvPr userDrawn="1"/>
        </p:nvSpPr>
        <p:spPr>
          <a:xfrm>
            <a:off x="8608800" y="2377440"/>
            <a:ext cx="2516400" cy="25164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15BEE-67ED-2B43-B7DC-FA26DB28C475}"/>
              </a:ext>
            </a:extLst>
          </p:cNvPr>
          <p:cNvSpPr txBox="1"/>
          <p:nvPr userDrawn="1"/>
        </p:nvSpPr>
        <p:spPr>
          <a:xfrm>
            <a:off x="870600" y="5175275"/>
            <a:ext cx="2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4B9DD-4B3A-2040-8063-CC87608B46EE}"/>
              </a:ext>
            </a:extLst>
          </p:cNvPr>
          <p:cNvSpPr txBox="1"/>
          <p:nvPr userDrawn="1"/>
        </p:nvSpPr>
        <p:spPr>
          <a:xfrm>
            <a:off x="4641600" y="5175275"/>
            <a:ext cx="2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F9485E-F2F1-1F45-9F80-41A26ADC131C}"/>
              </a:ext>
            </a:extLst>
          </p:cNvPr>
          <p:cNvSpPr txBox="1"/>
          <p:nvPr userDrawn="1"/>
        </p:nvSpPr>
        <p:spPr>
          <a:xfrm>
            <a:off x="8412600" y="5175275"/>
            <a:ext cx="2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texr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CBA74-777C-E743-9B75-2E49D04961FB}"/>
              </a:ext>
            </a:extLst>
          </p:cNvPr>
          <p:cNvSpPr txBox="1"/>
          <p:nvPr userDrawn="1"/>
        </p:nvSpPr>
        <p:spPr>
          <a:xfrm>
            <a:off x="870600" y="5648032"/>
            <a:ext cx="2908800" cy="13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BEB29-0F71-6F45-849D-375454FEFF24}"/>
              </a:ext>
            </a:extLst>
          </p:cNvPr>
          <p:cNvSpPr txBox="1"/>
          <p:nvPr userDrawn="1"/>
        </p:nvSpPr>
        <p:spPr>
          <a:xfrm>
            <a:off x="4641600" y="5648032"/>
            <a:ext cx="2908800" cy="13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06A8A-7DC6-2643-B412-12CBAEB3A519}"/>
              </a:ext>
            </a:extLst>
          </p:cNvPr>
          <p:cNvSpPr txBox="1"/>
          <p:nvPr userDrawn="1"/>
        </p:nvSpPr>
        <p:spPr>
          <a:xfrm>
            <a:off x="8412600" y="5648032"/>
            <a:ext cx="2908800" cy="13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6643FE-F5B1-C94B-B213-CB8BA6FFD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4438314-7F9D-3140-BDB8-A2FE2B7C6B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040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EC546FD-0595-934C-A5F8-E23CE5563B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0F840B53-7220-8E4D-BF87-E45E5CF8CE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640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AD22C9-ABAF-1B42-994A-7256291438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695" y="4908321"/>
            <a:ext cx="3438000" cy="146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C75BEEB-05F5-4447-8A48-039A46D626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51256" y="2952000"/>
            <a:ext cx="1659520" cy="18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93013C3F-F07E-694F-AE92-A2A6E38661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63175" y="671679"/>
            <a:ext cx="1638000" cy="213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0E48FD9-5462-644B-B5A8-93BEFBAA3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671679"/>
            <a:ext cx="3906000" cy="213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CEDAB292-F606-AA4B-831E-C13FB03BB1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5400000">
            <a:off x="5445607" y="3581128"/>
            <a:ext cx="3439186" cy="213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2CF3DA5F-FD02-8143-AFAA-CEFF475312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3175" y="2952000"/>
            <a:ext cx="1659520" cy="18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02953-4060-9B48-BED3-65776058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3C0C-B985-2D45-82D6-4F17D6DDF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85F6-A11B-9E49-99FF-82F8C17464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AC18-B65B-2643-A654-A127FC2F1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6FE4-A7B9-BD43-932D-E7DFD12F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50B-9969-BF46-9824-52E5DA8D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A901C16-9C31-8346-8E32-47C78AE6CE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284" t="9091" r="58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CF6C4-77BF-D54A-9F9E-8DE37222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OneScan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 of G cornerstone white with improve life.">
            <a:extLst>
              <a:ext uri="{FF2B5EF4-FFF2-40B4-BE49-F238E27FC236}">
                <a16:creationId xmlns:a16="http://schemas.microsoft.com/office/drawing/2014/main" id="{1C5245A5-E392-6D41-916B-18A4BE68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30830"/>
            <a:ext cx="2042810" cy="1089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F3EED-F41D-402C-860E-A984824595F1}"/>
              </a:ext>
            </a:extLst>
          </p:cNvPr>
          <p:cNvSpPr txBox="1"/>
          <p:nvPr/>
        </p:nvSpPr>
        <p:spPr>
          <a:xfrm>
            <a:off x="5513573" y="6513341"/>
            <a:ext cx="6678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100" dirty="0"/>
              <a:t>https://www.cigaraficionado.com/article/lobbyists-increase-outreach-for-premium-cigar-exemption-19574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5871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FC329-D6E7-5342-9757-4431B3B293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Expected Outcome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ADFAE-96FF-AD42-A667-EC9199CADFCD}"/>
              </a:ext>
            </a:extLst>
          </p:cNvPr>
          <p:cNvSpPr txBox="1"/>
          <p:nvPr/>
        </p:nvSpPr>
        <p:spPr>
          <a:xfrm>
            <a:off x="277792" y="1825625"/>
            <a:ext cx="5953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With OneScan, quality assurance in North America can be improved in the long term: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auditor can conduct more efficient/accurate auditing,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patients and car owners can have better quality products,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factories will have less recalls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North America’s quality assurance system can then achieve the next level and will keep ahead in the Fourth Industrial Revolution (Industry4.0).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AB0F63-1E33-4033-BF9D-BA7225F9F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6" r="1916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5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21A56-BA1D-D44F-A677-205EB5EEE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16975"/>
            <a:ext cx="1086377" cy="10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88A86-F1B9-FB44-B797-C02A98A24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5" y="5530308"/>
            <a:ext cx="2042809" cy="10904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B6E1B1-F98F-AB4F-A97F-D083DE1528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End.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D16B-D729-FF4A-9E6D-463DDA4F9A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ENGG6400 Mobile Devices App Development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600F4-C24A-4643-B38A-4AAD4AB79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5" y="5530308"/>
            <a:ext cx="2042809" cy="1090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49C2C-81CA-4181-9744-7EF0F485C51F}"/>
              </a:ext>
            </a:extLst>
          </p:cNvPr>
          <p:cNvSpPr txBox="1"/>
          <p:nvPr/>
        </p:nvSpPr>
        <p:spPr>
          <a:xfrm>
            <a:off x="4221804" y="5447489"/>
            <a:ext cx="575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Group 5 Zimo Zhou (1189792), Yaowen Mei (1177855)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9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FC329-D6E7-5342-9757-4431B3B293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OneScan</a:t>
            </a:r>
          </a:p>
        </p:txBody>
      </p:sp>
      <p:pic>
        <p:nvPicPr>
          <p:cNvPr id="9" name="Picture Placeholder 8" descr="Calendar&#10;&#10;Description automatically generated">
            <a:extLst>
              <a:ext uri="{FF2B5EF4-FFF2-40B4-BE49-F238E27FC236}">
                <a16:creationId xmlns:a16="http://schemas.microsoft.com/office/drawing/2014/main" id="{C27D89BC-6C96-43E3-BCD7-4A7ECCB1A1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345" r="13343" b="-1"/>
          <a:stretch/>
        </p:blipFill>
        <p:spPr>
          <a:xfrm>
            <a:off x="630936" y="1108591"/>
            <a:ext cx="5458968" cy="4640817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ADFAE-96FF-AD42-A667-EC9199CADFCD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b="1" dirty="0"/>
              <a:t>OneScan</a:t>
            </a:r>
            <a:r>
              <a:rPr lang="en-US" altLang="zh-CN" sz="1500" dirty="0"/>
              <a:t> is an App is to help an auditor to conduct a more efficient and more convenient audit for a medical device factory or automotive parts factory.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The auditor will need to open this app, scan an auditee’s equipment with back camera, then with machine learning technology, the app will show the auditor 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the name of this equipment, 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the standard operation procedure of this equipment, and 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historical calibration record of this equipment.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21A56-BA1D-D44F-A677-205EB5EEE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16975"/>
            <a:ext cx="1086377" cy="10899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F0C8C0-C5D7-7D4D-B415-921BD8676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19"/>
          <a:stretch/>
        </p:blipFill>
        <p:spPr>
          <a:xfrm>
            <a:off x="-1" y="5530830"/>
            <a:ext cx="1086377" cy="1089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F940B-BF5A-443F-B01C-2852B12378D8}"/>
              </a:ext>
            </a:extLst>
          </p:cNvPr>
          <p:cNvSpPr txBox="1"/>
          <p:nvPr/>
        </p:nvSpPr>
        <p:spPr>
          <a:xfrm>
            <a:off x="2364204" y="5478745"/>
            <a:ext cx="3725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000" dirty="0">
                <a:solidFill>
                  <a:schemeClr val="bg1"/>
                </a:solidFill>
              </a:rPr>
              <a:t>https://www.accountancydaily.co/mg-opts-pwc-external-auditor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-up of a factory&#10;&#10;Description automatically generated with low confidence">
            <a:extLst>
              <a:ext uri="{FF2B5EF4-FFF2-40B4-BE49-F238E27FC236}">
                <a16:creationId xmlns:a16="http://schemas.microsoft.com/office/drawing/2014/main" id="{98FABBC6-F730-4532-99A1-B19799EE93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" y="1"/>
            <a:ext cx="6962584" cy="1730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824B-6CBB-874A-8BC9-5F927351B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02" y="640941"/>
            <a:ext cx="1086377" cy="1089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76592-8D85-8945-A0A4-DE22DC0D24FF}"/>
              </a:ext>
            </a:extLst>
          </p:cNvPr>
          <p:cNvSpPr txBox="1"/>
          <p:nvPr/>
        </p:nvSpPr>
        <p:spPr>
          <a:xfrm>
            <a:off x="116733" y="2119665"/>
            <a:ext cx="11626088" cy="4333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Manufactories in North America are under </a:t>
            </a:r>
            <a:r>
              <a:rPr lang="en-CA" altLang="zh-CN" dirty="0"/>
              <a:t>strict </a:t>
            </a:r>
            <a:r>
              <a:rPr lang="en-US" altLang="zh-CN" dirty="0"/>
              <a:t>regulation: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Automotive factories need to be audited by BIQS (IATF 16949-ISO 9001) for every 6 months if they make parts for GM and Ford,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Medical device factories need to be inspected at least every 2 years by a FDA inspector (ISO-13485) if they make medical devices. </a:t>
            </a:r>
          </a:p>
          <a:p>
            <a:endParaRPr lang="en-US" altLang="zh-CN" dirty="0"/>
          </a:p>
          <a:p>
            <a:r>
              <a:rPr lang="en-US" altLang="zh-CN" b="1" dirty="0"/>
              <a:t>Calibration</a:t>
            </a:r>
            <a:r>
              <a:rPr lang="en-US" altLang="zh-CN" dirty="0"/>
              <a:t> is one of the auditor’s most interest questions[1]. The auditor’s time is very precious while the auditor’s knowledge is limited</a:t>
            </a:r>
            <a:r>
              <a:rPr lang="en-CA" altLang="zh-CN" dirty="0"/>
              <a:t>. Without knowing much details in the auditee’s Lab, our app (Machine learning + Database) can easily provide the auditor a lot of useful information:</a:t>
            </a:r>
          </a:p>
          <a:p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What is the name of this device,</a:t>
            </a:r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Has this device been calibrated before use,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How often should it be calibrated according to the standard operation procedure,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Where can I find the historical calibration record.</a:t>
            </a:r>
          </a:p>
          <a:p>
            <a:pPr marL="342900" indent="-342900">
              <a:buFont typeface="+mj-lt"/>
              <a:buAutoNum type="arabicPeriod"/>
            </a:pPr>
            <a:endParaRPr lang="en-CA" altLang="zh-CN" dirty="0"/>
          </a:p>
          <a:p>
            <a:r>
              <a:rPr lang="en-CA" altLang="zh-CN" sz="1100" b="1" dirty="0"/>
              <a:t>Reference</a:t>
            </a:r>
            <a:r>
              <a:rPr lang="en-CA" altLang="zh-CN" sz="1100" dirty="0"/>
              <a:t>:</a:t>
            </a:r>
            <a:endParaRPr lang="zh-CN" altLang="zh-CN" sz="1100" dirty="0"/>
          </a:p>
          <a:p>
            <a:r>
              <a:rPr lang="en-CA" altLang="zh-CN" sz="1100" dirty="0"/>
              <a:t>[1] Services, R. S. C. (2018, July 6). </a:t>
            </a:r>
            <a:r>
              <a:rPr lang="en-CA" altLang="zh-CN" sz="1100" i="1" dirty="0"/>
              <a:t>Guide to FDA Requirements and Importance of Medical Device Calibration</a:t>
            </a:r>
            <a:r>
              <a:rPr lang="en-CA" altLang="zh-CN" sz="1100" dirty="0"/>
              <a:t>. Tech Briefs. https://www.medicaldesignbriefs.com/component/content/article/mdb/tech-briefs/29754.</a:t>
            </a:r>
            <a:endParaRPr lang="zh-CN" altLang="zh-CN" sz="1100" dirty="0"/>
          </a:p>
          <a:p>
            <a:endParaRPr lang="zh-CN" altLang="zh-CN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F9688-4878-4C59-91CC-C2CA34DD6533}"/>
              </a:ext>
            </a:extLst>
          </p:cNvPr>
          <p:cNvSpPr txBox="1">
            <a:spLocks/>
          </p:cNvSpPr>
          <p:nvPr/>
        </p:nvSpPr>
        <p:spPr>
          <a:xfrm>
            <a:off x="7804479" y="175316"/>
            <a:ext cx="46786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Why</a:t>
            </a:r>
            <a:r>
              <a:rPr lang="en-US" sz="3600" dirty="0"/>
              <a:t> OneScan</a:t>
            </a:r>
          </a:p>
        </p:txBody>
      </p:sp>
    </p:spTree>
    <p:extLst>
      <p:ext uri="{BB962C8B-B14F-4D97-AF65-F5344CB8AC3E}">
        <p14:creationId xmlns:p14="http://schemas.microsoft.com/office/powerpoint/2010/main" val="9042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52A01-45FF-447F-B770-06F92A61AA0B}"/>
              </a:ext>
            </a:extLst>
          </p:cNvPr>
          <p:cNvSpPr txBox="1">
            <a:spLocks/>
          </p:cNvSpPr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Mock-up</a:t>
            </a:r>
          </a:p>
          <a:p>
            <a:pPr>
              <a:spcAft>
                <a:spcPts val="6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 Home Screen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FC9E0-D0BB-4CBF-AC11-D09C4759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30" y="640080"/>
            <a:ext cx="327698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D5150-32CC-4B1D-BFEC-5877FCBAFAE1}"/>
              </a:ext>
            </a:extLst>
          </p:cNvPr>
          <p:cNvSpPr txBox="1"/>
          <p:nvPr/>
        </p:nvSpPr>
        <p:spPr>
          <a:xfrm>
            <a:off x="6174121" y="2664886"/>
            <a:ext cx="5689015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200" dirty="0"/>
              <a:t>User can take a picture with this app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200" dirty="0"/>
              <a:t>Or choose a photo from the album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200" dirty="0"/>
              <a:t>Or see the instructions about how the app is going to 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DA733D-C865-403D-9DB6-5E1BCC466CC6}"/>
              </a:ext>
            </a:extLst>
          </p:cNvPr>
          <p:cNvCxnSpPr/>
          <p:nvPr/>
        </p:nvCxnSpPr>
        <p:spPr>
          <a:xfrm>
            <a:off x="3508332" y="5233094"/>
            <a:ext cx="1985210" cy="5173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DC4BE-D200-47DA-9B22-96B0FA578F14}"/>
              </a:ext>
            </a:extLst>
          </p:cNvPr>
          <p:cNvCxnSpPr>
            <a:cxnSpLocks/>
          </p:cNvCxnSpPr>
          <p:nvPr/>
        </p:nvCxnSpPr>
        <p:spPr>
          <a:xfrm>
            <a:off x="4188911" y="4995512"/>
            <a:ext cx="1177672" cy="3650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43660-6CAC-434A-BC0C-4E6CF44695B2}"/>
              </a:ext>
            </a:extLst>
          </p:cNvPr>
          <p:cNvCxnSpPr>
            <a:cxnSpLocks/>
          </p:cNvCxnSpPr>
          <p:nvPr/>
        </p:nvCxnSpPr>
        <p:spPr>
          <a:xfrm>
            <a:off x="2406077" y="5103395"/>
            <a:ext cx="2875336" cy="10066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00901A-BBEA-493E-BB08-06A32E9CC424}"/>
              </a:ext>
            </a:extLst>
          </p:cNvPr>
          <p:cNvSpPr txBox="1"/>
          <p:nvPr/>
        </p:nvSpPr>
        <p:spPr>
          <a:xfrm>
            <a:off x="5526604" y="5594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EEBFD-F3C9-4A0A-92EC-C13B6B1BB321}"/>
              </a:ext>
            </a:extLst>
          </p:cNvPr>
          <p:cNvSpPr txBox="1"/>
          <p:nvPr/>
        </p:nvSpPr>
        <p:spPr>
          <a:xfrm>
            <a:off x="5473991" y="6018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C8D92-4AE0-4A49-910B-A810689AD954}"/>
              </a:ext>
            </a:extLst>
          </p:cNvPr>
          <p:cNvSpPr txBox="1"/>
          <p:nvPr/>
        </p:nvSpPr>
        <p:spPr>
          <a:xfrm>
            <a:off x="5473991" y="5178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52A01-45FF-447F-B770-06F92A61AA0B}"/>
              </a:ext>
            </a:extLst>
          </p:cNvPr>
          <p:cNvSpPr txBox="1">
            <a:spLocks/>
          </p:cNvSpPr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Mock-up</a:t>
            </a:r>
          </a:p>
          <a:p>
            <a:pPr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--- 1) Take a picture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CA3E3-36BF-4DEA-A1E9-96F443DA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924699"/>
            <a:ext cx="5458968" cy="5008602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D5150-32CC-4B1D-BFEC-5877FCBAFAE1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If the device is recognized, the calibration information of this device will then be generated from the data base. </a:t>
            </a:r>
            <a:r>
              <a:rPr lang="en-US" altLang="zh-CN" sz="2200" dirty="0">
                <a:solidFill>
                  <a:srgbClr val="00B050"/>
                </a:solidFill>
              </a:rPr>
              <a:t>Green</a:t>
            </a:r>
            <a:r>
              <a:rPr lang="en-US" altLang="zh-CN" sz="2200" dirty="0"/>
              <a:t> for good to use, </a:t>
            </a:r>
            <a:r>
              <a:rPr lang="en-US" altLang="zh-CN" sz="2200" dirty="0">
                <a:solidFill>
                  <a:srgbClr val="FF0000"/>
                </a:solidFill>
              </a:rPr>
              <a:t>Red</a:t>
            </a:r>
            <a:r>
              <a:rPr lang="en-US" altLang="zh-CN" sz="2200" dirty="0"/>
              <a:t> for out of calibration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If the picture is blurry, device can not be recognized, an error message will be generated, so user can retake the picture </a:t>
            </a:r>
          </a:p>
        </p:txBody>
      </p:sp>
    </p:spTree>
    <p:extLst>
      <p:ext uri="{BB962C8B-B14F-4D97-AF65-F5344CB8AC3E}">
        <p14:creationId xmlns:p14="http://schemas.microsoft.com/office/powerpoint/2010/main" val="41556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52A01-45FF-447F-B770-06F92A61AA0B}"/>
              </a:ext>
            </a:extLst>
          </p:cNvPr>
          <p:cNvSpPr txBox="1">
            <a:spLocks/>
          </p:cNvSpPr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/>
              <a:t>Mock-up</a:t>
            </a:r>
          </a:p>
          <a:p>
            <a:pPr>
              <a:spcAft>
                <a:spcPts val="600"/>
              </a:spcAft>
            </a:pPr>
            <a:r>
              <a:rPr lang="en-US" sz="4600" b="1"/>
              <a:t>--- 2) Select from Album</a:t>
            </a:r>
            <a:endParaRPr lang="en-US" sz="4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669EE-EA83-49BA-81C4-85CCAC01E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" r="2" b="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D5150-32CC-4B1D-BFEC-5877FCBAFAE1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User can also take pictures from the album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7072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52A01-45FF-447F-B770-06F92A61AA0B}"/>
              </a:ext>
            </a:extLst>
          </p:cNvPr>
          <p:cNvSpPr txBox="1">
            <a:spLocks/>
          </p:cNvSpPr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dirty="0"/>
              <a:t>Mock-up</a:t>
            </a:r>
          </a:p>
          <a:p>
            <a:pPr>
              <a:spcAft>
                <a:spcPts val="600"/>
              </a:spcAft>
            </a:pPr>
            <a:r>
              <a:rPr lang="en-US" sz="4600" b="1" dirty="0"/>
              <a:t>--- 3) Instruction</a:t>
            </a:r>
            <a:endParaRPr lang="en-US" sz="46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D5150-32CC-4B1D-BFEC-5877FCBAFAE1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The user should be able to use this app by intuition, but just in case, some instructions are </a:t>
            </a:r>
            <a:r>
              <a:rPr lang="en-US" altLang="zh-CN" sz="2200" dirty="0" err="1"/>
              <a:t>aslo</a:t>
            </a:r>
            <a:r>
              <a:rPr lang="en-US" altLang="zh-CN" sz="2200" dirty="0"/>
              <a:t> provided for the user: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Focus and put target in the center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Only picture one object at a time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altLang="zh-CN" sz="2200" dirty="0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6E776-6BAE-40EF-957E-8651A37B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228236"/>
            <a:ext cx="3555627" cy="66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D27D-BF42-4F69-862F-6AA1288CFC41}"/>
              </a:ext>
            </a:extLst>
          </p:cNvPr>
          <p:cNvSpPr txBox="1">
            <a:spLocks/>
          </p:cNvSpPr>
          <p:nvPr/>
        </p:nvSpPr>
        <p:spPr>
          <a:xfrm>
            <a:off x="4082103" y="264682"/>
            <a:ext cx="6063861" cy="804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dirty="0"/>
              <a:t>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553516-25E3-4060-B98C-65B3E90FBE8A}"/>
              </a:ext>
            </a:extLst>
          </p:cNvPr>
          <p:cNvSpPr/>
          <p:nvPr/>
        </p:nvSpPr>
        <p:spPr>
          <a:xfrm>
            <a:off x="4490978" y="1290692"/>
            <a:ext cx="2639028" cy="694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 Screen</a:t>
            </a:r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6162E0-6F4C-4CAB-8805-E2329F1CF11E}"/>
              </a:ext>
            </a:extLst>
          </p:cNvPr>
          <p:cNvCxnSpPr>
            <a:cxnSpLocks/>
          </p:cNvCxnSpPr>
          <p:nvPr/>
        </p:nvCxnSpPr>
        <p:spPr>
          <a:xfrm flipH="1">
            <a:off x="3229338" y="1970762"/>
            <a:ext cx="1290576" cy="11428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9AE78B-55C2-4D1C-9F69-7AB804303724}"/>
              </a:ext>
            </a:extLst>
          </p:cNvPr>
          <p:cNvCxnSpPr>
            <a:cxnSpLocks/>
          </p:cNvCxnSpPr>
          <p:nvPr/>
        </p:nvCxnSpPr>
        <p:spPr>
          <a:xfrm>
            <a:off x="5810492" y="1970762"/>
            <a:ext cx="0" cy="11428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27505-9087-4C28-A899-AE9519D22676}"/>
              </a:ext>
            </a:extLst>
          </p:cNvPr>
          <p:cNvCxnSpPr>
            <a:cxnSpLocks/>
          </p:cNvCxnSpPr>
          <p:nvPr/>
        </p:nvCxnSpPr>
        <p:spPr>
          <a:xfrm>
            <a:off x="7130006" y="1891157"/>
            <a:ext cx="1698397" cy="125301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806A6-1F77-49C1-8C0A-D899C4133BA8}"/>
              </a:ext>
            </a:extLst>
          </p:cNvPr>
          <p:cNvSpPr txBox="1"/>
          <p:nvPr/>
        </p:nvSpPr>
        <p:spPr>
          <a:xfrm>
            <a:off x="6096000" y="2570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C3FCC-7B27-474E-9492-0754AE1B26D8}"/>
              </a:ext>
            </a:extLst>
          </p:cNvPr>
          <p:cNvSpPr txBox="1"/>
          <p:nvPr/>
        </p:nvSpPr>
        <p:spPr>
          <a:xfrm>
            <a:off x="4126376" y="25942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D5444-D707-4B7C-96B7-6C9022B668FF}"/>
              </a:ext>
            </a:extLst>
          </p:cNvPr>
          <p:cNvSpPr txBox="1"/>
          <p:nvPr/>
        </p:nvSpPr>
        <p:spPr>
          <a:xfrm>
            <a:off x="8229990" y="2424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35C601-0031-46CE-AF6B-B36C201A75C7}"/>
              </a:ext>
            </a:extLst>
          </p:cNvPr>
          <p:cNvSpPr/>
          <p:nvPr/>
        </p:nvSpPr>
        <p:spPr>
          <a:xfrm>
            <a:off x="4648972" y="3144175"/>
            <a:ext cx="2639028" cy="694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Take a picture</a:t>
            </a:r>
            <a:endParaRPr lang="zh-CN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8F5163-48D4-4717-8D34-789A81BFB625}"/>
              </a:ext>
            </a:extLst>
          </p:cNvPr>
          <p:cNvGrpSpPr/>
          <p:nvPr/>
        </p:nvGrpSpPr>
        <p:grpSpPr>
          <a:xfrm>
            <a:off x="4917216" y="4446713"/>
            <a:ext cx="4620323" cy="2237668"/>
            <a:chOff x="1467961" y="4077381"/>
            <a:chExt cx="4620323" cy="22376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D4901-E435-4D58-A083-BA54D7E52424}"/>
                </a:ext>
              </a:extLst>
            </p:cNvPr>
            <p:cNvSpPr txBox="1"/>
            <p:nvPr/>
          </p:nvSpPr>
          <p:spPr>
            <a:xfrm>
              <a:off x="3428992" y="407738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Blurry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E305113-A1DF-4400-990C-1D42E6926B2F}"/>
                </a:ext>
              </a:extLst>
            </p:cNvPr>
            <p:cNvSpPr/>
            <p:nvPr/>
          </p:nvSpPr>
          <p:spPr>
            <a:xfrm>
              <a:off x="4301732" y="4154571"/>
              <a:ext cx="1786552" cy="5876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Retake Pic</a:t>
              </a:r>
              <a:endParaRPr lang="zh-CN" alt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BD1D607-A2E6-49A8-BA00-77C8A3B84F09}"/>
                </a:ext>
              </a:extLst>
            </p:cNvPr>
            <p:cNvSpPr/>
            <p:nvPr/>
          </p:nvSpPr>
          <p:spPr>
            <a:xfrm>
              <a:off x="1467961" y="5727399"/>
              <a:ext cx="1786552" cy="5876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 Status from Database</a:t>
              </a:r>
              <a:endParaRPr lang="zh-CN" altLang="en-US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80ACCE-AA6F-46E3-87B0-3896D36389EE}"/>
              </a:ext>
            </a:extLst>
          </p:cNvPr>
          <p:cNvSpPr/>
          <p:nvPr/>
        </p:nvSpPr>
        <p:spPr>
          <a:xfrm>
            <a:off x="8460904" y="3153450"/>
            <a:ext cx="1786552" cy="587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 Instruction</a:t>
            </a:r>
            <a:endParaRPr lang="zh-CN" alt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ED2E4F-82BE-4A96-AEBD-C2CB7C71DE2E}"/>
              </a:ext>
            </a:extLst>
          </p:cNvPr>
          <p:cNvSpPr/>
          <p:nvPr/>
        </p:nvSpPr>
        <p:spPr>
          <a:xfrm>
            <a:off x="1971166" y="3153450"/>
            <a:ext cx="1786552" cy="587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Image from Album</a:t>
            </a:r>
            <a:endParaRPr lang="zh-CN" altLang="en-US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BD83318-5B62-41B7-8C05-A31A7155522D}"/>
              </a:ext>
            </a:extLst>
          </p:cNvPr>
          <p:cNvSpPr/>
          <p:nvPr/>
        </p:nvSpPr>
        <p:spPr>
          <a:xfrm>
            <a:off x="4828080" y="4366608"/>
            <a:ext cx="1964823" cy="1046519"/>
          </a:xfrm>
          <a:prstGeom prst="diamond">
            <a:avLst/>
          </a:prstGeom>
          <a:solidFill>
            <a:srgbClr val="69A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 Clear</a:t>
            </a:r>
            <a:endParaRPr lang="zh-CN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50755C-D072-4393-9278-C4E047018ECD}"/>
              </a:ext>
            </a:extLst>
          </p:cNvPr>
          <p:cNvCxnSpPr>
            <a:cxnSpLocks/>
          </p:cNvCxnSpPr>
          <p:nvPr/>
        </p:nvCxnSpPr>
        <p:spPr>
          <a:xfrm>
            <a:off x="5810492" y="3869878"/>
            <a:ext cx="0" cy="516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5DBF9-C8D5-496A-BC82-06BA6331CBD5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>
            <a:off x="5810492" y="5413127"/>
            <a:ext cx="0" cy="6836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568E1E-F385-43AB-BC6E-4A1FE91D8136}"/>
              </a:ext>
            </a:extLst>
          </p:cNvPr>
          <p:cNvCxnSpPr>
            <a:cxnSpLocks/>
          </p:cNvCxnSpPr>
          <p:nvPr/>
        </p:nvCxnSpPr>
        <p:spPr>
          <a:xfrm>
            <a:off x="6792903" y="4889867"/>
            <a:ext cx="95808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C867A1-4AFA-46E0-8359-C87CDED99BC6}"/>
              </a:ext>
            </a:extLst>
          </p:cNvPr>
          <p:cNvCxnSpPr>
            <a:cxnSpLocks/>
          </p:cNvCxnSpPr>
          <p:nvPr/>
        </p:nvCxnSpPr>
        <p:spPr>
          <a:xfrm>
            <a:off x="2812553" y="3741100"/>
            <a:ext cx="2882191" cy="6255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4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20430"/>
      </a:accent1>
      <a:accent2>
        <a:srgbClr val="FFC72A"/>
      </a:accent2>
      <a:accent3>
        <a:srgbClr val="69A3B9"/>
      </a:accent3>
      <a:accent4>
        <a:srgbClr val="BDBDBD"/>
      </a:accent4>
      <a:accent5>
        <a:srgbClr val="585759"/>
      </a:accent5>
      <a:accent6>
        <a:srgbClr val="515151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586</Words>
  <Application>Microsoft Office PowerPoint</Application>
  <PresentationFormat>Widescreen</PresentationFormat>
  <Paragraphs>73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OneScan</vt:lpstr>
      <vt:lpstr>ENGG6400 Mobile Devices App Development</vt:lpstr>
      <vt:lpstr>What is OneScan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Outcome</vt:lpstr>
      <vt:lpstr>The End.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Harleigh May</dc:creator>
  <cp:lastModifiedBy>Yaowen Mei</cp:lastModifiedBy>
  <cp:revision>17</cp:revision>
  <dcterms:created xsi:type="dcterms:W3CDTF">2020-10-02T16:18:25Z</dcterms:created>
  <dcterms:modified xsi:type="dcterms:W3CDTF">2021-06-07T05:42:33Z</dcterms:modified>
</cp:coreProperties>
</file>