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309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4FC10EF-2F2F-5649-B20A-7A61BC339A09}">
          <p14:sldIdLst>
            <p14:sldId id="256"/>
          </p14:sldIdLst>
        </p14:section>
        <p14:section name="Content Slides" id="{9901AB16-2895-C443-A8A5-227BC01B2253}">
          <p14:sldIdLst>
            <p14:sldId id="259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9A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8D68E-1B95-4E40-A6C6-061B783E4D6B}" v="3" dt="2020-11-02T14:29:04.342"/>
    <p1510:client id="{32A1DF1E-49C0-F148-9CB3-6C007E9C08F3}" v="1512" dt="2020-10-30T19:52:14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98352-7417-F44E-92FD-C3754C9F2561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D384E-CB59-FB4D-8B9F-A562BB7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1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384E-CB59-FB4D-8B9F-A562BB7BF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0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D384E-CB59-FB4D-8B9F-A562BB7BFA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9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3AE5FBE-9C3E-AC44-9F57-34DFAAF99D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D22-2410-EA48-B503-2726E93C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305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F460FE1-7542-2646-BD20-E2C7D1D3D2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516881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25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8313-AF62-2042-9DEF-A8412666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DF600-E3BB-C54A-96BD-3BAD80A4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85F6-A11B-9E49-99FF-82F8C17464E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BD421-1781-9E45-B243-AD2D57F7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77CD6-DE39-3542-9F12-EB1A5037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50B-9969-BF46-9824-52E5DA8D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F28A1E3-D6B6-4249-B313-0B85138F3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5200" y="0"/>
            <a:ext cx="68868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0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A216-075E-7E47-9A4F-0AAFB2DD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80D892-6500-9A45-8112-9B89F60E4C5D}"/>
              </a:ext>
            </a:extLst>
          </p:cNvPr>
          <p:cNvSpPr/>
          <p:nvPr userDrawn="1"/>
        </p:nvSpPr>
        <p:spPr>
          <a:xfrm>
            <a:off x="1066800" y="2377440"/>
            <a:ext cx="2516400" cy="25164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7F797C-DFB7-6746-A7F9-397C54DB51F9}"/>
              </a:ext>
            </a:extLst>
          </p:cNvPr>
          <p:cNvSpPr/>
          <p:nvPr userDrawn="1"/>
        </p:nvSpPr>
        <p:spPr>
          <a:xfrm>
            <a:off x="4837800" y="2377440"/>
            <a:ext cx="2516400" cy="25164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59328A-2454-7942-8D6B-0CFD3DC91616}"/>
              </a:ext>
            </a:extLst>
          </p:cNvPr>
          <p:cNvSpPr/>
          <p:nvPr userDrawn="1"/>
        </p:nvSpPr>
        <p:spPr>
          <a:xfrm>
            <a:off x="8608800" y="2377440"/>
            <a:ext cx="2516400" cy="25164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15BEE-67ED-2B43-B7DC-FA26DB28C475}"/>
              </a:ext>
            </a:extLst>
          </p:cNvPr>
          <p:cNvSpPr txBox="1"/>
          <p:nvPr userDrawn="1"/>
        </p:nvSpPr>
        <p:spPr>
          <a:xfrm>
            <a:off x="870600" y="5175275"/>
            <a:ext cx="2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4B9DD-4B3A-2040-8063-CC87608B46EE}"/>
              </a:ext>
            </a:extLst>
          </p:cNvPr>
          <p:cNvSpPr txBox="1"/>
          <p:nvPr userDrawn="1"/>
        </p:nvSpPr>
        <p:spPr>
          <a:xfrm>
            <a:off x="4641600" y="5175275"/>
            <a:ext cx="2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tex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F9485E-F2F1-1F45-9F80-41A26ADC131C}"/>
              </a:ext>
            </a:extLst>
          </p:cNvPr>
          <p:cNvSpPr txBox="1"/>
          <p:nvPr userDrawn="1"/>
        </p:nvSpPr>
        <p:spPr>
          <a:xfrm>
            <a:off x="8412600" y="5175275"/>
            <a:ext cx="2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texr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CBA74-777C-E743-9B75-2E49D04961FB}"/>
              </a:ext>
            </a:extLst>
          </p:cNvPr>
          <p:cNvSpPr txBox="1"/>
          <p:nvPr userDrawn="1"/>
        </p:nvSpPr>
        <p:spPr>
          <a:xfrm>
            <a:off x="870600" y="5648032"/>
            <a:ext cx="2908800" cy="131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4BEB29-0F71-6F45-849D-375454FEFF24}"/>
              </a:ext>
            </a:extLst>
          </p:cNvPr>
          <p:cNvSpPr txBox="1"/>
          <p:nvPr userDrawn="1"/>
        </p:nvSpPr>
        <p:spPr>
          <a:xfrm>
            <a:off x="4641600" y="5648032"/>
            <a:ext cx="2908800" cy="131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206A8A-7DC6-2643-B412-12CBAEB3A519}"/>
              </a:ext>
            </a:extLst>
          </p:cNvPr>
          <p:cNvSpPr txBox="1"/>
          <p:nvPr userDrawn="1"/>
        </p:nvSpPr>
        <p:spPr>
          <a:xfrm>
            <a:off x="8412600" y="5648032"/>
            <a:ext cx="2908800" cy="131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76643FE-F5B1-C94B-B213-CB8BA6FFD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5600" cy="3686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4438314-7F9D-3140-BDB8-A2FE2B7C6B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0400" y="0"/>
            <a:ext cx="3045600" cy="3686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EC546FD-0595-934C-A5F8-E23CE5563B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3045600" cy="3686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0F840B53-7220-8E4D-BF87-E45E5CF8CE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6400" y="0"/>
            <a:ext cx="3045600" cy="3686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5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AD22C9-ABAF-1B42-994A-7256291438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4695" y="4908321"/>
            <a:ext cx="3438000" cy="1461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C75BEEB-05F5-4447-8A48-039A46D626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51256" y="2952000"/>
            <a:ext cx="1659520" cy="181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93013C3F-F07E-694F-AE92-A2A6E38661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63175" y="671679"/>
            <a:ext cx="1638000" cy="213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0E48FD9-5462-644B-B5A8-93BEFBAA3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671679"/>
            <a:ext cx="3906000" cy="213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CEDAB292-F606-AA4B-831E-C13FB03BB13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5400000">
            <a:off x="5445607" y="3581128"/>
            <a:ext cx="3439186" cy="213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2CF3DA5F-FD02-8143-AFAA-CEFF475312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3175" y="2952000"/>
            <a:ext cx="1659520" cy="181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02953-4060-9B48-BED3-65776058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3C0C-B985-2D45-82D6-4F17D6DDF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85F6-A11B-9E49-99FF-82F8C17464E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AC18-B65B-2643-A654-A127FC2F1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6FE4-A7B9-BD43-932D-E7DFD12F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050B-9969-BF46-9824-52E5DA8D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A901C16-9C31-8346-8E32-47C78AE6CE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284" t="9091" r="5807"/>
          <a:stretch/>
        </p:blipFill>
        <p:spPr>
          <a:xfrm>
            <a:off x="23" y="10"/>
            <a:ext cx="1219198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CF6C4-77BF-D54A-9F9E-8DE37222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OneScan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 of G cornerstone white with improve life.">
            <a:extLst>
              <a:ext uri="{FF2B5EF4-FFF2-40B4-BE49-F238E27FC236}">
                <a16:creationId xmlns:a16="http://schemas.microsoft.com/office/drawing/2014/main" id="{1C5245A5-E392-6D41-916B-18A4BE68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30830"/>
            <a:ext cx="2042810" cy="1089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5F3EED-F41D-402C-860E-A984824595F1}"/>
              </a:ext>
            </a:extLst>
          </p:cNvPr>
          <p:cNvSpPr txBox="1"/>
          <p:nvPr/>
        </p:nvSpPr>
        <p:spPr>
          <a:xfrm>
            <a:off x="5513573" y="6513341"/>
            <a:ext cx="6678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100" dirty="0"/>
              <a:t>https://www.cigaraficionado.com/article/lobbyists-increase-outreach-for-premium-cigar-exemption-19574</a:t>
            </a:r>
            <a:endParaRPr lang="zh-CN" altLang="en-US" sz="1100" dirty="0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410F576E-5094-44E9-BC91-DB9FBBA5E1C5}"/>
              </a:ext>
            </a:extLst>
          </p:cNvPr>
          <p:cNvSpPr txBox="1"/>
          <p:nvPr/>
        </p:nvSpPr>
        <p:spPr>
          <a:xfrm>
            <a:off x="1358520" y="5717478"/>
            <a:ext cx="575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Group 5 Zimo Zhou (1189792), Yaowen Mei (1177855)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871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E76592-8D85-8945-A0A4-DE22DC0D24FF}"/>
              </a:ext>
            </a:extLst>
          </p:cNvPr>
          <p:cNvSpPr txBox="1"/>
          <p:nvPr/>
        </p:nvSpPr>
        <p:spPr>
          <a:xfrm>
            <a:off x="5718763" y="2104159"/>
            <a:ext cx="6143299" cy="43330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Manufactories in North America are under </a:t>
            </a:r>
            <a:r>
              <a:rPr lang="en-CA" altLang="zh-CN" dirty="0"/>
              <a:t>strict </a:t>
            </a:r>
            <a:r>
              <a:rPr lang="en-US" altLang="zh-CN" dirty="0"/>
              <a:t>regulation.</a:t>
            </a:r>
          </a:p>
          <a:p>
            <a:endParaRPr lang="en-US" altLang="zh-CN" dirty="0"/>
          </a:p>
          <a:p>
            <a:r>
              <a:rPr lang="en-US" altLang="zh-CN" dirty="0"/>
              <a:t>The auditors need a precise and efficient way to know:</a:t>
            </a:r>
            <a:endParaRPr lang="en-CA" altLang="zh-CN" dirty="0"/>
          </a:p>
          <a:p>
            <a:endParaRPr lang="en-CA" sz="1200" dirty="0"/>
          </a:p>
          <a:p>
            <a:pPr marL="342900" indent="-342900">
              <a:buFont typeface="+mj-lt"/>
              <a:buAutoNum type="arabicPeriod"/>
            </a:pPr>
            <a:r>
              <a:rPr lang="en-CA" altLang="zh-CN" dirty="0"/>
              <a:t>What is the name of this device,</a:t>
            </a:r>
          </a:p>
          <a:p>
            <a:pPr marL="342900" indent="-342900">
              <a:buFont typeface="+mj-lt"/>
              <a:buAutoNum type="arabicPeriod"/>
            </a:pPr>
            <a:r>
              <a:rPr lang="en-CA" altLang="zh-CN" dirty="0"/>
              <a:t>Has this device been calibrated before use, 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en-CA" altLang="zh-CN" dirty="0"/>
              <a:t>How often should it be calibrated according to the standard operation procedure, 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en-CA" altLang="zh-CN" dirty="0"/>
              <a:t>Where can I find the historical calibration record.</a:t>
            </a:r>
          </a:p>
          <a:p>
            <a:pPr marL="342900" indent="-342900">
              <a:buFont typeface="+mj-lt"/>
              <a:buAutoNum type="arabicPeriod"/>
            </a:pPr>
            <a:endParaRPr lang="en-CA" altLang="zh-CN" dirty="0"/>
          </a:p>
          <a:p>
            <a:r>
              <a:rPr lang="en-CA" altLang="zh-CN" dirty="0"/>
              <a:t>For these requirements, our app (Machine learning + Database) can easily provide the useful information.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19" name="Picture Placeholder 8" descr="Calendar&#10;&#10;Description automatically generated">
            <a:extLst>
              <a:ext uri="{FF2B5EF4-FFF2-40B4-BE49-F238E27FC236}">
                <a16:creationId xmlns:a16="http://schemas.microsoft.com/office/drawing/2014/main" id="{EF88CFEB-6031-47BE-A861-A4D5B8B661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345" r="13343" b="-1"/>
          <a:stretch/>
        </p:blipFill>
        <p:spPr>
          <a:xfrm>
            <a:off x="126522" y="152384"/>
            <a:ext cx="1086377" cy="92355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DB755F2-2C99-4177-803A-7D621603A9EF}"/>
              </a:ext>
            </a:extLst>
          </p:cNvPr>
          <p:cNvSpPr txBox="1">
            <a:spLocks/>
          </p:cNvSpPr>
          <p:nvPr/>
        </p:nvSpPr>
        <p:spPr>
          <a:xfrm>
            <a:off x="1271016" y="94810"/>
            <a:ext cx="4149396" cy="923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/>
              <a:t>What</a:t>
            </a:r>
            <a:r>
              <a:rPr lang="en-US" sz="5000" dirty="0"/>
              <a:t>     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08E4D634-0C14-45B0-B0E6-C1A031F1625D}"/>
              </a:ext>
            </a:extLst>
          </p:cNvPr>
          <p:cNvSpPr txBox="1"/>
          <p:nvPr/>
        </p:nvSpPr>
        <p:spPr>
          <a:xfrm>
            <a:off x="329938" y="1653605"/>
            <a:ext cx="4685122" cy="853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b="1" dirty="0"/>
              <a:t>OneScan</a:t>
            </a:r>
            <a:r>
              <a:rPr lang="en-US" altLang="zh-CN" sz="1500" dirty="0"/>
              <a:t> is an App is to help an auditor to conduct a more efficient and more convenient audit for a medical device factory or automotive parts factory.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21947E-893C-4916-BDDA-E38B97B07F07}"/>
              </a:ext>
            </a:extLst>
          </p:cNvPr>
          <p:cNvSpPr txBox="1"/>
          <p:nvPr/>
        </p:nvSpPr>
        <p:spPr>
          <a:xfrm>
            <a:off x="5718763" y="614163"/>
            <a:ext cx="2696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Why</a:t>
            </a:r>
            <a:endParaRPr lang="en-US" sz="5000" dirty="0"/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id="{02BB3A62-B3C8-4F8C-BA6A-775B72F53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92198"/>
            <a:ext cx="1086377" cy="1089945"/>
          </a:xfrm>
          <a:prstGeom prst="rect">
            <a:avLst/>
          </a:prstGeom>
        </p:spPr>
      </p:pic>
      <p:sp>
        <p:nvSpPr>
          <p:cNvPr id="36" name="Rectangle: Rounded Corners 14">
            <a:extLst>
              <a:ext uri="{FF2B5EF4-FFF2-40B4-BE49-F238E27FC236}">
                <a16:creationId xmlns:a16="http://schemas.microsoft.com/office/drawing/2014/main" id="{74CB04E5-114B-4BD8-A3DE-D680C98145FF}"/>
              </a:ext>
            </a:extLst>
          </p:cNvPr>
          <p:cNvSpPr/>
          <p:nvPr/>
        </p:nvSpPr>
        <p:spPr>
          <a:xfrm>
            <a:off x="2515912" y="2650013"/>
            <a:ext cx="2179795" cy="5169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Take a picture</a:t>
            </a:r>
            <a:endParaRPr lang="zh-CN" altLang="en-US" dirty="0"/>
          </a:p>
        </p:txBody>
      </p:sp>
      <p:sp>
        <p:nvSpPr>
          <p:cNvPr id="40" name="Rectangle: Rounded Corners 25">
            <a:extLst>
              <a:ext uri="{FF2B5EF4-FFF2-40B4-BE49-F238E27FC236}">
                <a16:creationId xmlns:a16="http://schemas.microsoft.com/office/drawing/2014/main" id="{275523BF-D5BE-4095-9198-317C313BABED}"/>
              </a:ext>
            </a:extLst>
          </p:cNvPr>
          <p:cNvSpPr/>
          <p:nvPr/>
        </p:nvSpPr>
        <p:spPr>
          <a:xfrm>
            <a:off x="1523567" y="5654143"/>
            <a:ext cx="1786552" cy="587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 Status from Database</a:t>
            </a:r>
            <a:endParaRPr lang="zh-CN" altLang="en-US" dirty="0"/>
          </a:p>
        </p:txBody>
      </p:sp>
      <p:sp>
        <p:nvSpPr>
          <p:cNvPr id="41" name="Rectangle: Rounded Corners 26">
            <a:extLst>
              <a:ext uri="{FF2B5EF4-FFF2-40B4-BE49-F238E27FC236}">
                <a16:creationId xmlns:a16="http://schemas.microsoft.com/office/drawing/2014/main" id="{A332A76B-CF31-43B2-9261-2F9CA71816F5}"/>
              </a:ext>
            </a:extLst>
          </p:cNvPr>
          <p:cNvSpPr/>
          <p:nvPr/>
        </p:nvSpPr>
        <p:spPr>
          <a:xfrm>
            <a:off x="1503668" y="4777541"/>
            <a:ext cx="1786552" cy="587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Deep Learning Recognition</a:t>
            </a:r>
            <a:endParaRPr lang="zh-CN" altLang="en-US" dirty="0"/>
          </a:p>
        </p:txBody>
      </p:sp>
      <p:sp>
        <p:nvSpPr>
          <p:cNvPr id="42" name="Rectangle: Rounded Corners 27">
            <a:extLst>
              <a:ext uri="{FF2B5EF4-FFF2-40B4-BE49-F238E27FC236}">
                <a16:creationId xmlns:a16="http://schemas.microsoft.com/office/drawing/2014/main" id="{10A645FD-BA01-4569-814F-84CE184D1480}"/>
              </a:ext>
            </a:extLst>
          </p:cNvPr>
          <p:cNvSpPr/>
          <p:nvPr/>
        </p:nvSpPr>
        <p:spPr>
          <a:xfrm>
            <a:off x="433670" y="2657276"/>
            <a:ext cx="1786551" cy="5169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from Album</a:t>
            </a:r>
            <a:endParaRPr lang="zh-CN" altLang="en-US" dirty="0"/>
          </a:p>
        </p:txBody>
      </p:sp>
      <p:sp>
        <p:nvSpPr>
          <p:cNvPr id="43" name="Diamond 32">
            <a:extLst>
              <a:ext uri="{FF2B5EF4-FFF2-40B4-BE49-F238E27FC236}">
                <a16:creationId xmlns:a16="http://schemas.microsoft.com/office/drawing/2014/main" id="{58A9996B-1FE7-4AA8-AA7A-9A8B809E3E3F}"/>
              </a:ext>
            </a:extLst>
          </p:cNvPr>
          <p:cNvSpPr/>
          <p:nvPr/>
        </p:nvSpPr>
        <p:spPr>
          <a:xfrm>
            <a:off x="1414533" y="3429000"/>
            <a:ext cx="1964823" cy="1046519"/>
          </a:xfrm>
          <a:prstGeom prst="diamond">
            <a:avLst/>
          </a:prstGeom>
          <a:solidFill>
            <a:srgbClr val="69A3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Picture Clear</a:t>
            </a:r>
            <a:endParaRPr lang="zh-CN" altLang="en-US" dirty="0"/>
          </a:p>
        </p:txBody>
      </p:sp>
      <p:cxnSp>
        <p:nvCxnSpPr>
          <p:cNvPr id="44" name="Straight Arrow Connector 33">
            <a:extLst>
              <a:ext uri="{FF2B5EF4-FFF2-40B4-BE49-F238E27FC236}">
                <a16:creationId xmlns:a16="http://schemas.microsoft.com/office/drawing/2014/main" id="{599E9D67-E4EA-45EB-A98C-77B1BD0BD264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 flipH="1">
            <a:off x="2396945" y="3166940"/>
            <a:ext cx="1208865" cy="2620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6145710A-29FF-4D92-829A-971E060903A8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 flipH="1">
            <a:off x="2396944" y="4475519"/>
            <a:ext cx="1" cy="3020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8">
            <a:extLst>
              <a:ext uri="{FF2B5EF4-FFF2-40B4-BE49-F238E27FC236}">
                <a16:creationId xmlns:a16="http://schemas.microsoft.com/office/drawing/2014/main" id="{9ACF48EB-C1A0-4075-B044-48AD37B5E38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396944" y="5365191"/>
            <a:ext cx="0" cy="2889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2">
            <a:extLst>
              <a:ext uri="{FF2B5EF4-FFF2-40B4-BE49-F238E27FC236}">
                <a16:creationId xmlns:a16="http://schemas.microsoft.com/office/drawing/2014/main" id="{D6270310-F3A2-48E5-8B91-A54948E2B87C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326946" y="3174203"/>
            <a:ext cx="1069999" cy="25479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E51A9E54-F990-4107-B620-0DA6EE772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156" y="928004"/>
            <a:ext cx="3638550" cy="352425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5CF6283-422C-4BB4-8524-2EBE5DE0E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763" y="1477392"/>
            <a:ext cx="3638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52A01-45FF-447F-B770-06F92A61AA0B}"/>
              </a:ext>
            </a:extLst>
          </p:cNvPr>
          <p:cNvSpPr txBox="1">
            <a:spLocks/>
          </p:cNvSpPr>
          <p:nvPr/>
        </p:nvSpPr>
        <p:spPr>
          <a:xfrm>
            <a:off x="336321" y="-2932"/>
            <a:ext cx="4361323" cy="909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D5150-32CC-4B1D-BFEC-5877FCBAFAE1}"/>
              </a:ext>
            </a:extLst>
          </p:cNvPr>
          <p:cNvSpPr txBox="1"/>
          <p:nvPr/>
        </p:nvSpPr>
        <p:spPr>
          <a:xfrm>
            <a:off x="232626" y="1258701"/>
            <a:ext cx="11145526" cy="5132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200" dirty="0"/>
              <a:t>Import more function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/>
              <a:t>	(1) We could build a database to provide equipment management. Add, remove  	and search function can be used to manage the amount for each equipment in 	the factory.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/>
              <a:t>	(2) We could build a virtual building to show how many equipment in which room 	of the factory or lab. In this function, you could add a room and allocate an 	equipment to one existed room.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AutoNum type="arabicPeriod" startAt="2"/>
            </a:pPr>
            <a:r>
              <a:rPr lang="en-US" altLang="zh-CN" sz="2200" dirty="0"/>
              <a:t>Improve the deep learning model.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/>
              <a:t>	(1) The model could be upgraded from image classification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/>
              <a:t>	to object detection, which need more training process.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/>
              <a:t>	(2) We could provide a real-time detection for the equipment.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/>
              <a:t>	The detection will focus a rectangle on the object in the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/>
              <a:t>	camera screen and tell the name.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/>
              <a:t>	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2B7A5D77-9714-443B-AA24-46593643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1" y="906276"/>
            <a:ext cx="3638550" cy="3524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8E4B5B-6DCF-4BA1-AF9D-3D1664805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3757" r="8330" b="13252"/>
          <a:stretch/>
        </p:blipFill>
        <p:spPr bwMode="auto">
          <a:xfrm>
            <a:off x="8829675" y="3825037"/>
            <a:ext cx="3129699" cy="23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46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88A86-F1B9-FB44-B797-C02A98A24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55" y="5530308"/>
            <a:ext cx="2042809" cy="10904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9B6E1B1-F98F-AB4F-A97F-D083DE1528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End.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6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Office Theme">
  <a:themeElements>
    <a:clrScheme name="Custom 4 1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C20430"/>
      </a:accent1>
      <a:accent2>
        <a:srgbClr val="FFC72A"/>
      </a:accent2>
      <a:accent3>
        <a:srgbClr val="69A3B9"/>
      </a:accent3>
      <a:accent4>
        <a:srgbClr val="BDBDBD"/>
      </a:accent4>
      <a:accent5>
        <a:srgbClr val="585759"/>
      </a:accent5>
      <a:accent6>
        <a:srgbClr val="515151"/>
      </a:accent6>
      <a:hlink>
        <a:srgbClr val="828282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305</Words>
  <Application>Microsoft Office PowerPoint</Application>
  <PresentationFormat>宽屏</PresentationFormat>
  <Paragraphs>36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OneScan</vt:lpstr>
      <vt:lpstr>PowerPoint 演示文稿</vt:lpstr>
      <vt:lpstr>PowerPoint 演示文稿</vt:lpstr>
      <vt:lpstr>The End.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Harleigh May</dc:creator>
  <cp:lastModifiedBy>zimo zhou</cp:lastModifiedBy>
  <cp:revision>25</cp:revision>
  <dcterms:created xsi:type="dcterms:W3CDTF">2020-10-02T16:18:25Z</dcterms:created>
  <dcterms:modified xsi:type="dcterms:W3CDTF">2021-06-24T04:24:59Z</dcterms:modified>
</cp:coreProperties>
</file>