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6"/>
  </p:handoutMasterIdLst>
  <p:sldIdLst>
    <p:sldId id="436" r:id="rId3"/>
    <p:sldId id="437" r:id="rId5"/>
    <p:sldId id="452" r:id="rId6"/>
    <p:sldId id="453" r:id="rId7"/>
    <p:sldId id="438" r:id="rId8"/>
    <p:sldId id="456" r:id="rId9"/>
    <p:sldId id="449" r:id="rId10"/>
    <p:sldId id="451" r:id="rId11"/>
    <p:sldId id="454" r:id="rId12"/>
    <p:sldId id="457" r:id="rId13"/>
    <p:sldId id="446"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5394" autoAdjust="0"/>
  </p:normalViewPr>
  <p:slideViewPr>
    <p:cSldViewPr snapToGrid="0">
      <p:cViewPr varScale="1">
        <p:scale>
          <a:sx n="102" d="100"/>
          <a:sy n="102" d="100"/>
        </p:scale>
        <p:origin x="88" y="448"/>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64706" y="6433202"/>
            <a:ext cx="2426446" cy="367841"/>
          </a:xfrm>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a:xfrm>
            <a:off x="11391152" y="6433203"/>
            <a:ext cx="702781" cy="367842"/>
          </a:xfrm>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endParaRPr lang="en-US" dirty="0"/>
          </a:p>
        </p:txBody>
      </p:sp>
      <p:sp>
        <p:nvSpPr>
          <p:cNvPr id="3"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fld>
            <a:endParaRPr lang="en-US" dirty="0"/>
          </a:p>
        </p:txBody>
      </p:sp>
      <p:sp>
        <p:nvSpPr>
          <p:cNvPr id="2" name="Rectangle 1"/>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endParaRPr lang="en-US" dirty="0"/>
          </a:p>
        </p:txBody>
      </p:sp>
      <p:sp>
        <p:nvSpPr>
          <p:cNvPr id="20" name="Content Placeholder 19"/>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endParaRPr lang="en-US" dirty="0"/>
          </a:p>
        </p:txBody>
      </p:sp>
      <p:sp>
        <p:nvSpPr>
          <p:cNvPr id="4" name="Picture Placeholder 18"/>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endParaRPr lang="en-US" dirty="0"/>
          </a:p>
        </p:txBody>
      </p:sp>
      <p:sp>
        <p:nvSpPr>
          <p:cNvPr id="12" name="Content Placeholder 11"/>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endParaRPr lang="en-US" dirty="0"/>
          </a:p>
        </p:txBody>
      </p:sp>
      <p:sp>
        <p:nvSpPr>
          <p:cNvPr id="13" name="Content Placeholder 20"/>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20"/>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endParaRPr lang="en-US" dirty="0"/>
          </a:p>
        </p:txBody>
      </p:sp>
      <p:sp>
        <p:nvSpPr>
          <p:cNvPr id="14" name="Content Placeholder 20"/>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20"/>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endParaRPr lang="en-US" dirty="0"/>
          </a:p>
        </p:txBody>
      </p:sp>
      <p:sp>
        <p:nvSpPr>
          <p:cNvPr id="2" name="Rectangle 1"/>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Slide Number Placeholder 5"/>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408813" y="2163725"/>
            <a:ext cx="4610986" cy="40132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57260" y="2163725"/>
            <a:ext cx="4853763" cy="40132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08AB70BE-1769-45B8-85A6-0C837432C7E6}"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FOR THE NEW AVIATION DIVISION – MAUREEN INC. LTD</a:t>
            </a:r>
            <a:br>
              <a:rPr lang="en-US" dirty="0"/>
            </a:br>
            <a:r>
              <a:rPr lang="en-US" sz="1800" dirty="0"/>
              <a:t>By. Maureen </a:t>
            </a:r>
            <a:r>
              <a:rPr lang="en-US" sz="1800" dirty="0" err="1"/>
              <a:t>Auka</a:t>
            </a:r>
            <a:endParaRPr lang="en-US" sz="1800" dirty="0"/>
          </a:p>
        </p:txBody>
      </p:sp>
      <p:sp>
        <p:nvSpPr>
          <p:cNvPr id="3" name="Slide Number Placeholder 2"/>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endParaRPr lang="en-US" dirty="0"/>
          </a:p>
        </p:txBody>
      </p:sp>
      <p:pic>
        <p:nvPicPr>
          <p:cNvPr id="6" name="Picture Placeholder 5"/>
          <p:cNvPicPr>
            <a:picLocks noGrp="1" noChangeAspect="1"/>
          </p:cNvPicPr>
          <p:nvPr>
            <p:ph type="pic" sz="quarter" idx="13"/>
          </p:nvPr>
        </p:nvPicPr>
        <p:blipFill>
          <a:blip r:embed="rId1"/>
          <a:srcRect l="32370" r="32370"/>
          <a:stretch>
            <a:fillRect/>
          </a:stretch>
        </p:blipFill>
        <p:spPr/>
      </p:pic>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B70BE-1769-45B8-85A6-0C837432C7E6}" type="slidenum">
              <a:rPr lang="en-US" smtClean="0"/>
            </a:fld>
            <a:endParaRPr lang="en-US" dirty="0"/>
          </a:p>
        </p:txBody>
      </p:sp>
      <p:sp>
        <p:nvSpPr>
          <p:cNvPr id="5" name="Content Placeholder 4"/>
          <p:cNvSpPr>
            <a:spLocks noGrp="1"/>
          </p:cNvSpPr>
          <p:nvPr>
            <p:ph sz="quarter" idx="4294967295"/>
          </p:nvPr>
        </p:nvSpPr>
        <p:spPr>
          <a:xfrm>
            <a:off x="0" y="413359"/>
            <a:ext cx="11536471" cy="5307991"/>
          </a:xfrm>
        </p:spPr>
        <p:txBody>
          <a:bodyPr>
            <a:normAutofit/>
          </a:bodyPr>
          <a:lstStyle/>
          <a:p>
            <a:pPr marL="514350" indent="-514350">
              <a:buClr>
                <a:schemeClr val="accent2">
                  <a:lumMod val="75000"/>
                </a:schemeClr>
              </a:buClr>
              <a:buFont typeface="+mj-lt"/>
              <a:buAutoNum type="romanLcPeriod"/>
            </a:pPr>
            <a:r>
              <a:rPr lang="en-US" dirty="0"/>
              <a:t>The company should focus on provision of safe aviation transport in the personal (general aviation) niche. Data analysis indicate flights for personal use experienced most accidents and incidences. This is an area with potential growth.</a:t>
            </a:r>
            <a:endParaRPr lang="en-US" dirty="0"/>
          </a:p>
          <a:p>
            <a:pPr marL="514350" indent="-514350">
              <a:buClr>
                <a:schemeClr val="accent2">
                  <a:lumMod val="75000"/>
                </a:schemeClr>
              </a:buClr>
              <a:buFont typeface="+mj-lt"/>
              <a:buAutoNum type="romanLcPeriod"/>
            </a:pPr>
            <a:r>
              <a:rPr lang="en-US" dirty="0"/>
              <a:t>Aircrafts to be procured should have turbo jet or turbo fan engines with at least 3 engines. Aircrafts mounted with reciprocating engines are worst performing in terms of aviation safety. The aircrafts to be procured should have advanced and more sophisticate weather monitoring instrumentations to be used during IMC ( Instrumentation Monitoring Condition) conditions. </a:t>
            </a:r>
            <a:endParaRPr lang="en-US" dirty="0"/>
          </a:p>
          <a:p>
            <a:pPr marL="514350" indent="-514350">
              <a:buClr>
                <a:schemeClr val="accent2">
                  <a:lumMod val="75000"/>
                </a:schemeClr>
              </a:buClr>
              <a:buFont typeface="+mj-lt"/>
              <a:buAutoNum type="romanLcPeriod"/>
            </a:pPr>
            <a:r>
              <a:rPr lang="en-US" dirty="0"/>
              <a:t>A greater percentage of the recorded accidents occurred during VMC (Visual Monitoring Condition) weather conditions. It is therefore recommended that Maureen Inc develops Standard Operating Procedures that are safety stringent during VMC conditions.</a:t>
            </a:r>
            <a:endParaRPr lang="en-US" dirty="0"/>
          </a:p>
          <a:p>
            <a:pPr marL="514350" indent="-514350">
              <a:buClr>
                <a:schemeClr val="accent2">
                  <a:lumMod val="75000"/>
                </a:schemeClr>
              </a:buClr>
              <a:buFont typeface="+mj-lt"/>
              <a:buAutoNum type="romanLcPeriod"/>
            </a:pPr>
            <a:r>
              <a:rPr lang="en-US" dirty="0"/>
              <a:t>Considering the commercial nature of the company, it is recommended that the organizations procures professionally built aircrafts as opposed to amateur built despite the statistics </a:t>
            </a:r>
            <a:r>
              <a:rPr lang="en-US" dirty="0" err="1"/>
              <a:t>indiation</a:t>
            </a:r>
            <a:r>
              <a:rPr lang="en-US" dirty="0"/>
              <a:t> most accidents </a:t>
            </a:r>
            <a:r>
              <a:rPr lang="en-US" dirty="0" err="1"/>
              <a:t>occured</a:t>
            </a:r>
            <a:r>
              <a:rPr lang="en-US" dirty="0"/>
              <a:t> on professionally built aircrafts.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1478396"/>
            <a:ext cx="3281820" cy="3137445"/>
          </a:xfrm>
        </p:spPr>
        <p:txBody>
          <a:bodyPr/>
          <a:lstStyle/>
          <a:p>
            <a:r>
              <a:rPr lang="en-US" dirty="0"/>
              <a:t>Introduction</a:t>
            </a:r>
            <a:endParaRPr lang="en-US" dirty="0"/>
          </a:p>
        </p:txBody>
      </p:sp>
      <p:sp>
        <p:nvSpPr>
          <p:cNvPr id="4" name="Content Placeholder 3"/>
          <p:cNvSpPr>
            <a:spLocks noGrp="1"/>
          </p:cNvSpPr>
          <p:nvPr>
            <p:ph sz="quarter" idx="10"/>
          </p:nvPr>
        </p:nvSpPr>
        <p:spPr>
          <a:xfrm>
            <a:off x="4534423" y="1477963"/>
            <a:ext cx="6362178" cy="3444766"/>
          </a:xfrm>
        </p:spPr>
        <p:txBody>
          <a:bodyPr>
            <a:normAutofit fontScale="85000" lnSpcReduction="20000"/>
          </a:bodyPr>
          <a:lstStyle/>
          <a:p>
            <a:pPr marL="285750" indent="-285750" algn="l">
              <a:buFont typeface="Arial" panose="020B0604020202020204" pitchFamily="34" charset="0"/>
              <a:buChar char="•"/>
            </a:pPr>
            <a:r>
              <a:rPr lang="en-US" dirty="0">
                <a:latin typeface="system-ui"/>
              </a:rPr>
              <a:t>Aviation </a:t>
            </a:r>
            <a:r>
              <a:rPr lang="en-US" b="0" i="0" dirty="0">
                <a:effectLst/>
                <a:latin typeface="system-ui"/>
              </a:rPr>
              <a:t>industry is made up of for general aviation, commercial aviation, and military activities. </a:t>
            </a:r>
            <a:endParaRPr lang="en-US" b="0" i="0" dirty="0">
              <a:effectLst/>
              <a:latin typeface="system-ui"/>
            </a:endParaRPr>
          </a:p>
          <a:p>
            <a:pPr marL="285750" indent="-285750" algn="l">
              <a:buFont typeface="Arial" panose="020B0604020202020204" pitchFamily="34" charset="0"/>
              <a:buChar char="•"/>
            </a:pPr>
            <a:r>
              <a:rPr lang="en-US" b="0" i="0" dirty="0">
                <a:effectLst/>
                <a:latin typeface="system-ui"/>
              </a:rPr>
              <a:t>4.6% of Kenya's yearly GDP is contributed by the aviation sector (KNBS, 2022). </a:t>
            </a:r>
            <a:endParaRPr lang="en-US" b="0" i="0" dirty="0">
              <a:effectLst/>
              <a:latin typeface="system-ui"/>
            </a:endParaRPr>
          </a:p>
          <a:p>
            <a:pPr marL="285750" indent="-285750" algn="l">
              <a:buFont typeface="Arial" panose="020B0604020202020204" pitchFamily="34" charset="0"/>
              <a:buChar char="•"/>
            </a:pPr>
            <a:r>
              <a:rPr lang="en-US" b="0" i="0" dirty="0">
                <a:effectLst/>
                <a:latin typeface="system-ui"/>
              </a:rPr>
              <a:t>In 2017, Kenya handled over 4.6 million passenger travels, resulting in a $3.2 billion gross value addition to the country's GDP from the tourism and aviation sector translating into 410,000 jobs.</a:t>
            </a:r>
            <a:endParaRPr lang="en-US" b="0" i="0" dirty="0">
              <a:effectLst/>
              <a:latin typeface="system-ui"/>
            </a:endParaRPr>
          </a:p>
          <a:p>
            <a:pPr marL="285750" indent="-285750" algn="l">
              <a:buFont typeface="Arial" panose="020B0604020202020204" pitchFamily="34" charset="0"/>
              <a:buChar char="•"/>
            </a:pPr>
            <a:r>
              <a:rPr lang="en-US" b="0" i="0" dirty="0">
                <a:effectLst/>
                <a:latin typeface="system-ui"/>
              </a:rPr>
              <a:t>Internationally, the commercial aviation sector experienced 30 accidents in 2023 as compared to 42 accidents in 2022. According to a 2022 security audit conducted by the International Civil Aviation </a:t>
            </a:r>
            <a:r>
              <a:rPr lang="en-US" b="0" i="0" dirty="0" err="1">
                <a:effectLst/>
                <a:latin typeface="system-ui"/>
              </a:rPr>
              <a:t>Organisation</a:t>
            </a:r>
            <a:r>
              <a:rPr lang="en-US" b="0" i="0" dirty="0">
                <a:effectLst/>
                <a:latin typeface="system-ui"/>
              </a:rPr>
              <a:t> (ICAO), Kenya has the second-best aviation safety standards in Africa, scoring 91.77%.</a:t>
            </a:r>
            <a:endParaRPr lang="en-US" b="0" i="0" dirty="0">
              <a:effectLst/>
              <a:latin typeface="system-ui"/>
            </a:endParaRPr>
          </a:p>
        </p:txBody>
      </p:sp>
      <p:sp>
        <p:nvSpPr>
          <p:cNvPr id="2" name="Slide Number Placeholder 1"/>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endParaRPr lang="en-US" dirty="0"/>
          </a:p>
        </p:txBody>
      </p:sp>
      <p:sp>
        <p:nvSpPr>
          <p:cNvPr id="3" name="Content Placeholder 2"/>
          <p:cNvSpPr>
            <a:spLocks noGrp="1"/>
          </p:cNvSpPr>
          <p:nvPr>
            <p:ph sz="quarter" idx="10"/>
          </p:nvPr>
        </p:nvSpPr>
        <p:spPr/>
        <p:txBody>
          <a:bodyPr/>
          <a:lstStyle/>
          <a:p>
            <a:r>
              <a:rPr lang="en-US" dirty="0"/>
              <a:t>Maureen Inc. is diversifying its holdings and considers entry into the aviation industry. Its specific interest is in the general and commercial services. The company plans to procure aircrafts for the new venture. To help in decision making, the company would like insights on the aircrafts that would have the lowest risk for the aviation division.</a:t>
            </a:r>
            <a:endParaRPr lang="en-US" dirty="0"/>
          </a:p>
        </p:txBody>
      </p:sp>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Metric of Success &amp; Methodology</a:t>
            </a:r>
            <a:endParaRPr lang="en-US" dirty="0"/>
          </a:p>
        </p:txBody>
      </p:sp>
      <p:sp>
        <p:nvSpPr>
          <p:cNvPr id="3" name="Content Placeholder 2"/>
          <p:cNvSpPr>
            <a:spLocks noGrp="1"/>
          </p:cNvSpPr>
          <p:nvPr>
            <p:ph sz="quarter" idx="10"/>
          </p:nvPr>
        </p:nvSpPr>
        <p:spPr>
          <a:xfrm>
            <a:off x="5360465" y="1603223"/>
            <a:ext cx="5536135" cy="3446462"/>
          </a:xfrm>
        </p:spPr>
        <p:txBody>
          <a:bodyPr>
            <a:normAutofit fontScale="70000" lnSpcReduction="20000"/>
          </a:bodyPr>
          <a:lstStyle/>
          <a:p>
            <a:r>
              <a:rPr lang="en-US" b="1" dirty="0"/>
              <a:t>Problem Statement</a:t>
            </a:r>
            <a:r>
              <a:rPr lang="en-US" dirty="0"/>
              <a:t> </a:t>
            </a:r>
            <a:endParaRPr lang="en-US" dirty="0"/>
          </a:p>
          <a:p>
            <a:r>
              <a:rPr lang="en-US" dirty="0"/>
              <a:t>Identify the least risky planes (aircrafts) for Maureen Inc. to launch its new venture</a:t>
            </a:r>
            <a:endParaRPr lang="en-US" dirty="0"/>
          </a:p>
          <a:p>
            <a:r>
              <a:rPr lang="en-US" dirty="0"/>
              <a:t> </a:t>
            </a:r>
            <a:r>
              <a:rPr lang="en-US" b="1" dirty="0"/>
              <a:t>Metrics of Success</a:t>
            </a:r>
            <a:endParaRPr lang="en-US" b="1" dirty="0"/>
          </a:p>
          <a:p>
            <a:r>
              <a:rPr lang="en-US" dirty="0"/>
              <a:t>Identification of :</a:t>
            </a:r>
            <a:endParaRPr lang="en-US" dirty="0"/>
          </a:p>
          <a:p>
            <a:pPr marL="800100" lvl="1" indent="-342900">
              <a:buFont typeface="+mj-lt"/>
              <a:buAutoNum type="alphaLcParenR"/>
            </a:pPr>
            <a:r>
              <a:rPr lang="en-US" dirty="0"/>
              <a:t>Low risk aircrafts models </a:t>
            </a:r>
            <a:endParaRPr lang="en-US" dirty="0"/>
          </a:p>
          <a:p>
            <a:pPr marL="800100" lvl="1" indent="-342900">
              <a:buFont typeface="+mj-lt"/>
              <a:buAutoNum type="alphaLcParenR"/>
            </a:pPr>
            <a:r>
              <a:rPr lang="en-US" dirty="0"/>
              <a:t>Factors affecting aircraft safety.</a:t>
            </a:r>
            <a:endParaRPr lang="en-US" dirty="0"/>
          </a:p>
          <a:p>
            <a:r>
              <a:rPr lang="en-US" dirty="0"/>
              <a:t> </a:t>
            </a:r>
            <a:r>
              <a:rPr lang="en-US" b="1" dirty="0"/>
              <a:t>Methodology</a:t>
            </a:r>
            <a:endParaRPr lang="en-US" b="1" dirty="0"/>
          </a:p>
          <a:p>
            <a:r>
              <a:rPr lang="en-US" dirty="0"/>
              <a:t>The first three phases of CRISP – DM: </a:t>
            </a:r>
            <a:endParaRPr lang="en-US" dirty="0"/>
          </a:p>
          <a:p>
            <a:pPr marL="857250" lvl="1" indent="-400050">
              <a:buFont typeface="+mj-lt"/>
              <a:buAutoNum type="romanLcPeriod"/>
            </a:pPr>
            <a:r>
              <a:rPr lang="en-US" dirty="0"/>
              <a:t>Domain knowledge (Business Understanding), </a:t>
            </a:r>
            <a:endParaRPr lang="en-US" dirty="0"/>
          </a:p>
          <a:p>
            <a:pPr marL="857250" lvl="1" indent="-400050">
              <a:buFont typeface="+mj-lt"/>
              <a:buAutoNum type="romanLcPeriod"/>
            </a:pPr>
            <a:r>
              <a:rPr lang="en-US" dirty="0"/>
              <a:t>Data Understanding</a:t>
            </a:r>
            <a:endParaRPr lang="en-US" dirty="0"/>
          </a:p>
          <a:p>
            <a:pPr marL="857250" lvl="1" indent="-400050">
              <a:buFont typeface="+mj-lt"/>
              <a:buAutoNum type="romanLcPeriod"/>
            </a:pPr>
            <a:r>
              <a:rPr lang="en-US" dirty="0"/>
              <a:t>Data Preparation.</a:t>
            </a:r>
            <a:endParaRPr lang="en-US" dirty="0"/>
          </a:p>
        </p:txBody>
      </p:sp>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Analysis and Findings</a:t>
            </a:r>
            <a:endParaRPr lang="en-US" dirty="0"/>
          </a:p>
        </p:txBody>
      </p:sp>
      <p:pic>
        <p:nvPicPr>
          <p:cNvPr id="6" name="Picture Placeholder 4" descr="Green lights in the sky"/>
          <p:cNvPicPr>
            <a:picLocks noGrp="1" noChangeAspect="1"/>
          </p:cNvPicPr>
          <p:nvPr>
            <p:ph type="pic" sz="quarter" idx="13"/>
          </p:nvPr>
        </p:nvPicPr>
        <p:blipFill>
          <a:blip r:embed="rId1"/>
          <a:srcRect l="28995" r="28995"/>
          <a:stretch>
            <a:fillRect/>
          </a:stretch>
        </p:blipFill>
        <p:spPr/>
      </p:pic>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748" y="246184"/>
            <a:ext cx="9190219" cy="762162"/>
          </a:xfrm>
        </p:spPr>
        <p:txBody>
          <a:bodyPr/>
          <a:lstStyle/>
          <a:p>
            <a:r>
              <a:rPr lang="en-US" dirty="0"/>
              <a:t>Summary Statistics</a:t>
            </a:r>
            <a:endParaRPr lang="en-US" dirty="0"/>
          </a:p>
        </p:txBody>
      </p:sp>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pic>
        <p:nvPicPr>
          <p:cNvPr id="14" name="Content Placeholder 13"/>
          <p:cNvPicPr>
            <a:picLocks noGrp="1" noChangeAspect="1"/>
          </p:cNvPicPr>
          <p:nvPr>
            <p:ph sz="quarter" idx="10"/>
          </p:nvPr>
        </p:nvPicPr>
        <p:blipFill>
          <a:blip r:embed="rId1"/>
          <a:stretch>
            <a:fillRect/>
          </a:stretch>
        </p:blipFill>
        <p:spPr>
          <a:xfrm>
            <a:off x="1216771" y="1008346"/>
            <a:ext cx="10338489" cy="43378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03" y="1359400"/>
            <a:ext cx="2461365" cy="3294020"/>
          </a:xfrm>
        </p:spPr>
        <p:txBody>
          <a:bodyPr>
            <a:normAutofit fontScale="90000"/>
          </a:bodyPr>
          <a:lstStyle/>
          <a:p>
            <a:r>
              <a:rPr lang="en-US" dirty="0"/>
              <a:t>Total Injuries against various aircraft parameters</a:t>
            </a:r>
            <a:endParaRPr lang="en-US" dirty="0"/>
          </a:p>
        </p:txBody>
      </p:sp>
      <p:pic>
        <p:nvPicPr>
          <p:cNvPr id="6" name="Content Placeholder 5"/>
          <p:cNvPicPr>
            <a:picLocks noGrp="1" noChangeAspect="1"/>
          </p:cNvPicPr>
          <p:nvPr>
            <p:ph sz="quarter" idx="10"/>
          </p:nvPr>
        </p:nvPicPr>
        <p:blipFill>
          <a:blip r:embed="rId1"/>
          <a:stretch>
            <a:fillRect/>
          </a:stretch>
        </p:blipFill>
        <p:spPr>
          <a:xfrm>
            <a:off x="3181611" y="407096"/>
            <a:ext cx="8658223" cy="4816257"/>
          </a:xfrm>
        </p:spPr>
      </p:pic>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Conditions and Performance</a:t>
            </a:r>
            <a:endParaRPr lang="en-US" dirty="0"/>
          </a:p>
        </p:txBody>
      </p:sp>
      <p:pic>
        <p:nvPicPr>
          <p:cNvPr id="9" name="Content Placeholder 8"/>
          <p:cNvPicPr>
            <a:picLocks noGrp="1" noChangeAspect="1"/>
          </p:cNvPicPr>
          <p:nvPr>
            <p:ph sz="quarter" idx="11"/>
          </p:nvPr>
        </p:nvPicPr>
        <p:blipFill>
          <a:blip r:embed="rId1"/>
          <a:stretch>
            <a:fillRect/>
          </a:stretch>
        </p:blipFill>
        <p:spPr>
          <a:xfrm>
            <a:off x="1230188" y="1550249"/>
            <a:ext cx="9407898" cy="4668924"/>
          </a:xfrm>
        </p:spPr>
      </p:pic>
      <p:sp>
        <p:nvSpPr>
          <p:cNvPr id="5" name="Slide Number Placeholder 4"/>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findings</a:t>
            </a:r>
            <a:endParaRPr lang="en-US" dirty="0"/>
          </a:p>
        </p:txBody>
      </p:sp>
      <p:sp>
        <p:nvSpPr>
          <p:cNvPr id="3" name="Content Placeholder 2"/>
          <p:cNvSpPr>
            <a:spLocks noGrp="1"/>
          </p:cNvSpPr>
          <p:nvPr>
            <p:ph sz="quarter" idx="10"/>
          </p:nvPr>
        </p:nvSpPr>
        <p:spPr/>
        <p:txBody>
          <a:bodyPr>
            <a:normAutofit/>
          </a:bodyPr>
          <a:lstStyle/>
          <a:p>
            <a:pPr marL="285750" indent="-285750">
              <a:buClr>
                <a:schemeClr val="accent2">
                  <a:lumMod val="75000"/>
                </a:schemeClr>
              </a:buClr>
              <a:buFont typeface="Arial" panose="020B0604020202020204" pitchFamily="34" charset="0"/>
              <a:buChar char="•"/>
            </a:pPr>
            <a:r>
              <a:rPr lang="en-US" dirty="0"/>
              <a:t>A majority of the aircrafts involved in accidents were not amateur built. </a:t>
            </a:r>
            <a:endParaRPr lang="en-US" dirty="0"/>
          </a:p>
          <a:p>
            <a:pPr marL="285750" indent="-285750">
              <a:buClr>
                <a:schemeClr val="accent2">
                  <a:lumMod val="75000"/>
                </a:schemeClr>
              </a:buClr>
              <a:buFont typeface="Arial" panose="020B0604020202020204" pitchFamily="34" charset="0"/>
              <a:buChar char="•"/>
            </a:pPr>
            <a:r>
              <a:rPr lang="en-US" dirty="0"/>
              <a:t>Most accidents were reported during landing with VMC weather conditions. As the number of engines increases, the number of accidents reduces. This can be </a:t>
            </a:r>
            <a:r>
              <a:rPr lang="en-US" dirty="0" err="1"/>
              <a:t>attritubed</a:t>
            </a:r>
            <a:r>
              <a:rPr lang="en-US" dirty="0"/>
              <a:t> to the </a:t>
            </a:r>
            <a:r>
              <a:rPr lang="en-US" dirty="0" err="1"/>
              <a:t>availablility</a:t>
            </a:r>
            <a:r>
              <a:rPr lang="en-US" dirty="0"/>
              <a:t> of a redundancy/emergency engine in case of one engine failure</a:t>
            </a:r>
            <a:endParaRPr lang="en-US" dirty="0"/>
          </a:p>
        </p:txBody>
      </p:sp>
      <p:sp>
        <p:nvSpPr>
          <p:cNvPr id="4" name="Slide Number Placeholder 3"/>
          <p:cNvSpPr>
            <a:spLocks noGrp="1"/>
          </p:cNvSpPr>
          <p:nvPr>
            <p:ph type="sldNum" sz="quarter" idx="4"/>
          </p:nvPr>
        </p:nvSpPr>
        <p:spPr/>
        <p:txBody>
          <a:bodyPr/>
          <a:lstStyle/>
          <a:p>
            <a:fld id="{08AB70BE-1769-45B8-85A6-0C837432C7E6}" type="slidenum">
              <a:rPr lang="en-US" smtClean="0"/>
            </a:fld>
            <a:endParaRPr lang="en-US" dirty="0"/>
          </a:p>
        </p:txBody>
      </p:sp>
    </p:spTree>
  </p:cSld>
  <p:clrMapOvr>
    <a:masterClrMapping/>
  </p:clrMapOvr>
</p:sld>
</file>

<file path=ppt/theme/theme1.xml><?xml version="1.0" encoding="utf-8"?>
<a:theme xmlns:a="http://schemas.openxmlformats.org/drawingml/2006/main" name="ModOverlayVTI">
  <a:themeElements>
    <a:clrScheme name="Custom 1">
      <a:dk1>
        <a:sysClr val="windowText" lastClr="000000"/>
      </a:dk1>
      <a:lt1>
        <a:srgbClr val="F4F2EC"/>
      </a:lt1>
      <a:dk2>
        <a:srgbClr val="09283F"/>
      </a:dk2>
      <a:lt2>
        <a:srgbClr val="FFFFFF"/>
      </a:lt2>
      <a:accent1>
        <a:srgbClr val="92D050"/>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{709D8DF5-F3CC-44A5-912A-FD132A479351}tf89118109_win32</Template>
  <TotalTime>0</TotalTime>
  <Words>3116</Words>
  <Application>WPS Spreadsheets</Application>
  <PresentationFormat>Widescreen</PresentationFormat>
  <Paragraphs>71</Paragraphs>
  <Slides>12</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system-ui</vt:lpstr>
      <vt:lpstr>Thonburi</vt:lpstr>
      <vt:lpstr>Arial Nova Light</vt:lpstr>
      <vt:lpstr>Helvetica Neue</vt:lpstr>
      <vt:lpstr>Elephant</vt:lpstr>
      <vt:lpstr>苹方-简</vt:lpstr>
      <vt:lpstr>Microsoft YaHei</vt:lpstr>
      <vt:lpstr>汉仪旗黑</vt:lpstr>
      <vt:lpstr>Arial Unicode MS</vt:lpstr>
      <vt:lpstr>Calibri</vt:lpstr>
      <vt:lpstr>ModOverlayVTI</vt:lpstr>
      <vt:lpstr>PROPOSAL FOR THE NEW AVIATION DIVISION – MAUREEN INC. LTD By. Maureen Auka</vt:lpstr>
      <vt:lpstr>Introduction</vt:lpstr>
      <vt:lpstr>Business Understanding</vt:lpstr>
      <vt:lpstr>Problem Statement, Metric of Success &amp; Methodology</vt:lpstr>
      <vt:lpstr>Analysis and Findings</vt:lpstr>
      <vt:lpstr>Summary Statistics</vt:lpstr>
      <vt:lpstr>Total Injuries against various aircraft parameters</vt:lpstr>
      <vt:lpstr>Weather Conditions and Performance</vt:lpstr>
      <vt:lpstr>Analysis and findings</vt:lpstr>
      <vt:lpstr>Recommendations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NEW AVIATION DIVISION – MAUREEN INC. LTD</dc:title>
  <dc:creator>mauka</dc:creator>
  <cp:lastModifiedBy>vickieauka</cp:lastModifiedBy>
  <cp:revision>14</cp:revision>
  <dcterms:created xsi:type="dcterms:W3CDTF">2024-09-10T19:42:48Z</dcterms:created>
  <dcterms:modified xsi:type="dcterms:W3CDTF">2024-09-10T19:42:48Z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1033-5.7.3.8096</vt:lpwstr>
  </property>
</Properties>
</file>