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Spline Sans"/>
      <p:regular r:id="rId12"/>
      <p:bold r:id="rId13"/>
    </p:embeddedFont>
    <p:embeddedFont>
      <p:font typeface="Barl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plineSans-bold.fntdata"/><Relationship Id="rId12" Type="http://schemas.openxmlformats.org/officeDocument/2006/relationships/font" Target="fonts/Spline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rlow-bold.fntdata"/><Relationship Id="rId14" Type="http://schemas.openxmlformats.org/officeDocument/2006/relationships/font" Target="fonts/Barlow-regular.fntdata"/><Relationship Id="rId17" Type="http://schemas.openxmlformats.org/officeDocument/2006/relationships/font" Target="fonts/Barlow-boldItalic.fntdata"/><Relationship Id="rId16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Relationship Id="rId6" Type="http://schemas.openxmlformats.org/officeDocument/2006/relationships/image" Target="../media/image34.png"/><Relationship Id="rId7" Type="http://schemas.openxmlformats.org/officeDocument/2006/relationships/image" Target="../media/image3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pn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350437" y="3389233"/>
            <a:ext cx="7173278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Презентация проекта ENIC</a:t>
            </a:r>
            <a:endParaRPr b="0" i="0" sz="430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350437" y="4445318"/>
            <a:ext cx="7415927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Демонстрация ключевых решений и интерфейсов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/>
          <p:nvPr/>
        </p:nvSpPr>
        <p:spPr>
          <a:xfrm>
            <a:off x="864037" y="904399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Цель разработки</a:t>
            </a:r>
            <a:endParaRPr b="0" i="0" sz="4300" u="none" cap="none" strike="noStrike"/>
          </a:p>
        </p:txBody>
      </p:sp>
      <p:sp>
        <p:nvSpPr>
          <p:cNvPr id="57" name="Google Shape;57;p12"/>
          <p:cNvSpPr/>
          <p:nvPr/>
        </p:nvSpPr>
        <p:spPr>
          <a:xfrm>
            <a:off x="864037" y="1960483"/>
            <a:ext cx="555427" cy="555427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146" y="2032397"/>
            <a:ext cx="329089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/>
          <p:nvPr/>
        </p:nvSpPr>
        <p:spPr>
          <a:xfrm>
            <a:off x="1666280" y="2045256"/>
            <a:ext cx="44780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Доступный информативный сайт</a:t>
            </a:r>
            <a:endParaRPr b="0" i="0" sz="21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1666280" y="2536269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ENIC для широкой аудитории</a:t>
            </a:r>
            <a:endParaRPr b="0" i="0" sz="190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864037" y="3425071"/>
            <a:ext cx="555427" cy="555427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7146" y="3496985"/>
            <a:ext cx="329089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1666280" y="3509843"/>
            <a:ext cx="325731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Интуитивная навигация</a:t>
            </a:r>
            <a:endParaRPr b="0" i="0" sz="215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1666280" y="4000857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Быстрая загрузка страниц</a:t>
            </a:r>
            <a:endParaRPr b="0" i="0" sz="1900" u="none" cap="none" strike="noStrike"/>
          </a:p>
        </p:txBody>
      </p:sp>
      <p:sp>
        <p:nvSpPr>
          <p:cNvPr id="65" name="Google Shape;65;p12"/>
          <p:cNvSpPr/>
          <p:nvPr/>
        </p:nvSpPr>
        <p:spPr>
          <a:xfrm>
            <a:off x="864037" y="4889659"/>
            <a:ext cx="555427" cy="555427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146" y="4961573"/>
            <a:ext cx="329089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/>
          <p:nvPr/>
        </p:nvSpPr>
        <p:spPr>
          <a:xfrm>
            <a:off x="1666280" y="4974431"/>
            <a:ext cx="3306723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Адаптивность устройств</a:t>
            </a:r>
            <a:endParaRPr b="0" i="0" sz="2150" u="none" cap="none" strike="noStrike"/>
          </a:p>
        </p:txBody>
      </p:sp>
      <p:sp>
        <p:nvSpPr>
          <p:cNvPr id="68" name="Google Shape;68;p12"/>
          <p:cNvSpPr/>
          <p:nvPr/>
        </p:nvSpPr>
        <p:spPr>
          <a:xfrm>
            <a:off x="1666280" y="5465445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Отображение на всех экранах</a:t>
            </a:r>
            <a:endParaRPr b="0" i="0" sz="1900" u="none" cap="none" strike="noStrike"/>
          </a:p>
        </p:txBody>
      </p:sp>
      <p:sp>
        <p:nvSpPr>
          <p:cNvPr id="69" name="Google Shape;69;p12"/>
          <p:cNvSpPr/>
          <p:nvPr/>
        </p:nvSpPr>
        <p:spPr>
          <a:xfrm>
            <a:off x="864037" y="6354247"/>
            <a:ext cx="555427" cy="555427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0912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7146" y="6426160"/>
            <a:ext cx="329089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2"/>
          <p:cNvSpPr/>
          <p:nvPr/>
        </p:nvSpPr>
        <p:spPr>
          <a:xfrm>
            <a:off x="1666280" y="6439019"/>
            <a:ext cx="3746778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Локализация и доступность</a:t>
            </a:r>
            <a:endParaRPr b="0" i="0" sz="2150" u="none" cap="none" strike="noStrike"/>
          </a:p>
        </p:txBody>
      </p:sp>
      <p:sp>
        <p:nvSpPr>
          <p:cNvPr id="72" name="Google Shape;72;p12"/>
          <p:cNvSpPr/>
          <p:nvPr/>
        </p:nvSpPr>
        <p:spPr>
          <a:xfrm>
            <a:off x="1666280" y="6930033"/>
            <a:ext cx="6613684" cy="3950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Поддержка разных языков</a:t>
            </a:r>
            <a:endParaRPr b="0" i="0" sz="1900" u="none" cap="none" strike="noStrike"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44350" y="1159989"/>
            <a:ext cx="8321900" cy="508558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4763250" y="551975"/>
            <a:ext cx="510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lang="en-US" sz="4300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Основные страницы</a:t>
            </a:r>
            <a:endParaRPr b="0" i="0" sz="4300" u="none" cap="none" strike="noStrike"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59" y="1974525"/>
            <a:ext cx="7038417" cy="48258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9500" y="1974524"/>
            <a:ext cx="6781925" cy="4825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715076" y="1838985"/>
            <a:ext cx="54459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550"/>
              <a:buFont typeface="Spline Sans"/>
              <a:buNone/>
            </a:pPr>
            <a:r>
              <a:rPr b="1" i="0" lang="en-US" sz="355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Формы и обратная связь</a:t>
            </a:r>
            <a:endParaRPr b="0" i="0" sz="3550" u="none" cap="none" strike="noStrike"/>
          </a:p>
        </p:txBody>
      </p:sp>
      <p:pic>
        <p:nvPicPr>
          <p:cNvPr descr="preencoded.png" id="88" name="Google Shape;8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76" y="2713023"/>
            <a:ext cx="1021556" cy="12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2043101" y="2917334"/>
            <a:ext cx="2538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Форма обратной связи</a:t>
            </a:r>
            <a:endParaRPr b="0" i="0" sz="1750" u="none" cap="none" strike="noStrike"/>
          </a:p>
        </p:txBody>
      </p:sp>
      <p:sp>
        <p:nvSpPr>
          <p:cNvPr id="90" name="Google Shape;90;p14"/>
          <p:cNvSpPr/>
          <p:nvPr/>
        </p:nvSpPr>
        <p:spPr>
          <a:xfrm>
            <a:off x="2043101" y="3323575"/>
            <a:ext cx="11872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Легкодоступная для пользователей</a:t>
            </a:r>
            <a:endParaRPr b="0" i="0" sz="1600" u="none" cap="none" strike="noStrike"/>
          </a:p>
        </p:txBody>
      </p:sp>
      <p:pic>
        <p:nvPicPr>
          <p:cNvPr descr="preencoded.png" id="91" name="Google Shape;9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076" y="3938890"/>
            <a:ext cx="1021556" cy="12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/>
          <p:nvPr/>
        </p:nvSpPr>
        <p:spPr>
          <a:xfrm>
            <a:off x="2043100" y="4143201"/>
            <a:ext cx="2270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Поля и валидация</a:t>
            </a:r>
            <a:endParaRPr b="0" i="0" sz="175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2043101" y="4549443"/>
            <a:ext cx="11872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Автоматическая проверка ввода</a:t>
            </a:r>
            <a:endParaRPr b="0" i="0" sz="1600" u="none" cap="none" strike="noStrike"/>
          </a:p>
        </p:txBody>
      </p:sp>
      <p:pic>
        <p:nvPicPr>
          <p:cNvPr descr="preencoded.png"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5076" y="5164758"/>
            <a:ext cx="1021556" cy="122586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2043101" y="5369069"/>
            <a:ext cx="2904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750"/>
              <a:buFont typeface="Spline Sans"/>
              <a:buNone/>
            </a:pPr>
            <a:r>
              <a:rPr b="1" i="0" lang="en-US" sz="17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Удобство взаимодействия</a:t>
            </a:r>
            <a:endParaRPr b="0" i="0" sz="17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2043101" y="5775310"/>
            <a:ext cx="11872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00"/>
              <a:buFont typeface="Barlow"/>
              <a:buNone/>
            </a:pPr>
            <a:r>
              <a:rPr b="0" i="0" lang="en-US" sz="16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Максимально простой процесс</a:t>
            </a:r>
            <a:endParaRPr b="0" i="0" sz="1600" u="none" cap="none" strike="noStrike"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9613" y="1565175"/>
            <a:ext cx="3559166" cy="50992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78520" y="1565163"/>
            <a:ext cx="3855979" cy="50992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1180137" y="943552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Система навигации</a:t>
            </a:r>
            <a:endParaRPr b="0" i="0" sz="4300" u="none" cap="none" strike="noStrike"/>
          </a:p>
        </p:txBody>
      </p:sp>
      <p:sp>
        <p:nvSpPr>
          <p:cNvPr id="105" name="Google Shape;105;p15"/>
          <p:cNvSpPr/>
          <p:nvPr/>
        </p:nvSpPr>
        <p:spPr>
          <a:xfrm>
            <a:off x="1457790" y="1999637"/>
            <a:ext cx="30600" cy="3900000"/>
          </a:xfrm>
          <a:prstGeom prst="roundRect">
            <a:avLst>
              <a:gd fmla="val 1215000" name="adj"/>
            </a:avLst>
          </a:pr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705024" y="2262050"/>
            <a:ext cx="740700" cy="30600"/>
          </a:xfrm>
          <a:prstGeom prst="roundRect">
            <a:avLst>
              <a:gd fmla="val 1215000" name="adj"/>
            </a:avLst>
          </a:prstGeom>
          <a:solidFill>
            <a:srgbClr val="16F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1180077" y="1999637"/>
            <a:ext cx="555300" cy="555300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16FF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293186" y="2071550"/>
            <a:ext cx="329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550"/>
              <a:buFont typeface="Spline Sans"/>
              <a:buNone/>
            </a:pPr>
            <a:r>
              <a:rPr b="1" i="0" lang="en-US" sz="2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0" i="0" sz="255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2692230" y="2084409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Главное меню</a:t>
            </a:r>
            <a:endParaRPr b="0" i="0" sz="2150" u="none" cap="none" strike="noStrike"/>
          </a:p>
        </p:txBody>
      </p:sp>
      <p:sp>
        <p:nvSpPr>
          <p:cNvPr id="110" name="Google Shape;110;p15"/>
          <p:cNvSpPr/>
          <p:nvPr/>
        </p:nvSpPr>
        <p:spPr>
          <a:xfrm>
            <a:off x="2692230" y="2575423"/>
            <a:ext cx="5903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Основные разделы сайта</a:t>
            </a:r>
            <a:endParaRPr b="0" i="0" sz="1900" u="none" cap="none" strike="noStrike"/>
          </a:p>
        </p:txBody>
      </p:sp>
      <p:sp>
        <p:nvSpPr>
          <p:cNvPr id="111" name="Google Shape;111;p15"/>
          <p:cNvSpPr/>
          <p:nvPr/>
        </p:nvSpPr>
        <p:spPr>
          <a:xfrm>
            <a:off x="1705024" y="3726638"/>
            <a:ext cx="740700" cy="30600"/>
          </a:xfrm>
          <a:prstGeom prst="roundRect">
            <a:avLst>
              <a:gd fmla="val 1215000" name="adj"/>
            </a:avLst>
          </a:prstGeom>
          <a:solidFill>
            <a:srgbClr val="29DD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1180077" y="3464224"/>
            <a:ext cx="555300" cy="555300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29DD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186" y="3536138"/>
            <a:ext cx="329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550"/>
              <a:buFont typeface="Spline Sans"/>
              <a:buNone/>
            </a:pPr>
            <a:r>
              <a:rPr b="1" i="0" lang="en-US" sz="2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0" i="0" sz="2550" u="none" cap="none" strike="noStrike"/>
          </a:p>
        </p:txBody>
      </p:sp>
      <p:sp>
        <p:nvSpPr>
          <p:cNvPr id="114" name="Google Shape;114;p15"/>
          <p:cNvSpPr/>
          <p:nvPr/>
        </p:nvSpPr>
        <p:spPr>
          <a:xfrm>
            <a:off x="2692230" y="3548997"/>
            <a:ext cx="2998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Мобильная навигация</a:t>
            </a:r>
            <a:endParaRPr b="0" i="0" sz="215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2692230" y="4040011"/>
            <a:ext cx="5903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Оптимизирована для смартфонов</a:t>
            </a:r>
            <a:endParaRPr b="0" i="0" sz="1900" u="none" cap="none" strike="noStrike"/>
          </a:p>
        </p:txBody>
      </p:sp>
      <p:sp>
        <p:nvSpPr>
          <p:cNvPr id="116" name="Google Shape;116;p15"/>
          <p:cNvSpPr/>
          <p:nvPr/>
        </p:nvSpPr>
        <p:spPr>
          <a:xfrm>
            <a:off x="1705024" y="5191226"/>
            <a:ext cx="740700" cy="30600"/>
          </a:xfrm>
          <a:prstGeom prst="roundRect">
            <a:avLst>
              <a:gd fmla="val 1215000" name="adj"/>
            </a:avLst>
          </a:prstGeom>
          <a:solidFill>
            <a:srgbClr val="37A7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1180077" y="4928812"/>
            <a:ext cx="555300" cy="555300"/>
          </a:xfrm>
          <a:prstGeom prst="roundRect">
            <a:avLst>
              <a:gd fmla="val 66675" name="adj"/>
            </a:avLst>
          </a:prstGeom>
          <a:solidFill>
            <a:srgbClr val="0A081B"/>
          </a:solidFill>
          <a:ln cap="flat" cmpd="sng" w="30475">
            <a:solidFill>
              <a:srgbClr val="37A7E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1293186" y="5000726"/>
            <a:ext cx="329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550"/>
              <a:buFont typeface="Spline Sans"/>
              <a:buNone/>
            </a:pPr>
            <a:r>
              <a:rPr b="1" i="0" lang="en-US" sz="25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0" i="0" sz="2550" u="none" cap="none" strike="noStrike"/>
          </a:p>
        </p:txBody>
      </p:sp>
      <p:sp>
        <p:nvSpPr>
          <p:cNvPr id="119" name="Google Shape;119;p15"/>
          <p:cNvSpPr/>
          <p:nvPr/>
        </p:nvSpPr>
        <p:spPr>
          <a:xfrm>
            <a:off x="2692230" y="5013585"/>
            <a:ext cx="2743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Хлебные крошки</a:t>
            </a:r>
            <a:endParaRPr b="0" i="0" sz="2150" u="none" cap="none" strike="noStrike"/>
          </a:p>
        </p:txBody>
      </p:sp>
      <p:sp>
        <p:nvSpPr>
          <p:cNvPr id="120" name="Google Shape;120;p15"/>
          <p:cNvSpPr/>
          <p:nvPr/>
        </p:nvSpPr>
        <p:spPr>
          <a:xfrm>
            <a:off x="2692230" y="5504598"/>
            <a:ext cx="59037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Помогают ориентироваться</a:t>
            </a:r>
            <a:endParaRPr b="0" i="0" sz="1900" u="none" cap="none" strike="noStrike"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075" y="6522400"/>
            <a:ext cx="13291676" cy="155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2212" y="4095925"/>
            <a:ext cx="6227552" cy="180377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205" y="2835061"/>
            <a:ext cx="2828925" cy="6381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742117" y="602544"/>
            <a:ext cx="47121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3700"/>
              <a:buFont typeface="Spline Sans"/>
              <a:buNone/>
            </a:pPr>
            <a:r>
              <a:rPr b="1" i="0" lang="en-US" sz="37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Адаптивный дизайн</a:t>
            </a:r>
            <a:endParaRPr b="0" i="0" sz="370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742117" y="1454938"/>
            <a:ext cx="131463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650"/>
              <a:buFont typeface="Barlow"/>
              <a:buNone/>
            </a:pPr>
            <a:r>
              <a:rPr b="0" i="0" lang="en-US" sz="165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Сайт отлично выглядит на любом устройстве. Используются медиа-запросы для настройки стилей. Показаны скриншоты в разных разрешениях для подтверждения. Это обеспечивает единообразный пользовательский опыт.</a:t>
            </a:r>
            <a:endParaRPr b="0" i="0" sz="1650" u="none" cap="none" strike="noStrike"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25" y="2396750"/>
            <a:ext cx="3689775" cy="56594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2850" y="2404462"/>
            <a:ext cx="2138690" cy="56594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488" y="2396759"/>
            <a:ext cx="3689775" cy="5667203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6350437" y="704969"/>
            <a:ext cx="6670953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F0FCFF"/>
              </a:buClr>
              <a:buSzPts val="4300"/>
              <a:buFont typeface="Spline Sans"/>
              <a:buNone/>
            </a:pPr>
            <a:r>
              <a:rPr b="1" i="0" lang="en-US" sz="4300" u="none" cap="none" strike="noStrike">
                <a:solidFill>
                  <a:srgbClr val="F0FCFF"/>
                </a:solidFill>
                <a:latin typeface="Spline Sans"/>
                <a:ea typeface="Spline Sans"/>
                <a:cs typeface="Spline Sans"/>
                <a:sym typeface="Spline Sans"/>
              </a:rPr>
              <a:t>Техническая реализация</a:t>
            </a:r>
            <a:endParaRPr b="0" i="0" sz="4300" u="none" cap="none" strike="noStrike"/>
          </a:p>
        </p:txBody>
      </p:sp>
      <p:pic>
        <p:nvPicPr>
          <p:cNvPr descr="preencoded.png" id="141" name="Google Shape;14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437" y="1761053"/>
            <a:ext cx="566499" cy="5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/>
          <p:nvPr/>
        </p:nvSpPr>
        <p:spPr>
          <a:xfrm>
            <a:off x="6350437" y="2574369"/>
            <a:ext cx="22662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Подгружаемые модули</a:t>
            </a:r>
            <a:endParaRPr b="0" i="0" sz="215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6350437" y="3408283"/>
            <a:ext cx="2266236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Шапка и подвал динамические</a:t>
            </a:r>
            <a:endParaRPr b="0" i="0" sz="1900" u="none" cap="none" strike="noStrike"/>
          </a:p>
        </p:txBody>
      </p:sp>
      <p:pic>
        <p:nvPicPr>
          <p:cNvPr descr="preencoded.png" id="144" name="Google Shape;14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25282" y="1761053"/>
            <a:ext cx="566499" cy="5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8925282" y="2574369"/>
            <a:ext cx="2266236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Lazy-loading</a:t>
            </a:r>
            <a:endParaRPr b="0" i="0" sz="21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8925282" y="3065383"/>
            <a:ext cx="2266236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Быстрая загрузка изображений</a:t>
            </a:r>
            <a:endParaRPr b="0" i="0" sz="1900" u="none" cap="none" strike="noStrike"/>
          </a:p>
        </p:txBody>
      </p:sp>
      <p:pic>
        <p:nvPicPr>
          <p:cNvPr descr="preencoded.png" id="147" name="Google Shape;14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00128" y="1761053"/>
            <a:ext cx="566499" cy="5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/>
          <p:nvPr/>
        </p:nvSpPr>
        <p:spPr>
          <a:xfrm>
            <a:off x="11500128" y="2574369"/>
            <a:ext cx="22662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Динамический чат</a:t>
            </a:r>
            <a:endParaRPr b="0" i="0" sz="215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11500128" y="3408283"/>
            <a:ext cx="2266236" cy="790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Мгновенная поддержка</a:t>
            </a:r>
            <a:endParaRPr b="0" i="0" sz="1900" u="none" cap="none" strike="noStrike"/>
          </a:p>
        </p:txBody>
      </p:sp>
      <p:pic>
        <p:nvPicPr>
          <p:cNvPr descr="preencoded.png" id="150" name="Google Shape;150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50437" y="4692134"/>
            <a:ext cx="566499" cy="5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6350437" y="5505450"/>
            <a:ext cx="226623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2150"/>
              <a:buFont typeface="Spline Sans"/>
              <a:buNone/>
            </a:pPr>
            <a:r>
              <a:rPr b="1" i="0" lang="en-US" sz="2150" u="none" cap="none" strike="noStrike">
                <a:solidFill>
                  <a:srgbClr val="E0E4E6"/>
                </a:solidFill>
                <a:latin typeface="Spline Sans"/>
                <a:ea typeface="Spline Sans"/>
                <a:cs typeface="Spline Sans"/>
                <a:sym typeface="Spline Sans"/>
              </a:rPr>
              <a:t>Валидация форм</a:t>
            </a:r>
            <a:endParaRPr b="0" i="0" sz="215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6350462" y="6032939"/>
            <a:ext cx="2266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3157"/>
              </a:lnSpc>
              <a:spcBef>
                <a:spcPts val="0"/>
              </a:spcBef>
              <a:spcAft>
                <a:spcPts val="0"/>
              </a:spcAft>
              <a:buClr>
                <a:srgbClr val="E0E4E6"/>
              </a:buClr>
              <a:buSzPts val="1900"/>
              <a:buFont typeface="Barlow"/>
              <a:buNone/>
            </a:pPr>
            <a:r>
              <a:rPr b="0" i="0" lang="en-US" sz="1900" u="none" cap="none" strike="noStrike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Проверка введенных данных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