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9"/>
  </p:notesMasterIdLst>
  <p:handoutMasterIdLst>
    <p:handoutMasterId r:id="rId30"/>
  </p:handoutMasterIdLst>
  <p:sldIdLst>
    <p:sldId id="256" r:id="rId2"/>
    <p:sldId id="272" r:id="rId3"/>
    <p:sldId id="286" r:id="rId4"/>
    <p:sldId id="287" r:id="rId5"/>
    <p:sldId id="288" r:id="rId6"/>
    <p:sldId id="289" r:id="rId7"/>
    <p:sldId id="290" r:id="rId8"/>
    <p:sldId id="291" r:id="rId9"/>
    <p:sldId id="292" r:id="rId10"/>
    <p:sldId id="273" r:id="rId11"/>
    <p:sldId id="274" r:id="rId12"/>
    <p:sldId id="275" r:id="rId13"/>
    <p:sldId id="276" r:id="rId14"/>
    <p:sldId id="277" r:id="rId15"/>
    <p:sldId id="278" r:id="rId16"/>
    <p:sldId id="279" r:id="rId17"/>
    <p:sldId id="280" r:id="rId18"/>
    <p:sldId id="281" r:id="rId19"/>
    <p:sldId id="283" r:id="rId20"/>
    <p:sldId id="285" r:id="rId21"/>
    <p:sldId id="293" r:id="rId22"/>
    <p:sldId id="294" r:id="rId23"/>
    <p:sldId id="300" r:id="rId24"/>
    <p:sldId id="295" r:id="rId25"/>
    <p:sldId id="301" r:id="rId26"/>
    <p:sldId id="298" r:id="rId27"/>
    <p:sldId id="258" r:id="rId2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AEAEA"/>
    <a:srgbClr val="DDDDDD"/>
    <a:srgbClr val="C0C0C0"/>
    <a:srgbClr val="5F5F5F"/>
    <a:srgbClr val="969696"/>
    <a:srgbClr val="3C605F"/>
    <a:srgbClr val="85BA68"/>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68" autoAdjust="0"/>
    <p:restoredTop sz="89429" autoAdjust="0"/>
  </p:normalViewPr>
  <p:slideViewPr>
    <p:cSldViewPr>
      <p:cViewPr varScale="1">
        <p:scale>
          <a:sx n="77" d="100"/>
          <a:sy n="77" d="100"/>
        </p:scale>
        <p:origin x="146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52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nur gürbüz" userId="cd8dd8d883de0043" providerId="LiveId" clId="{39A22A6D-1145-4FFF-84DF-01917F1419B8}"/>
    <pc:docChg chg="modSld">
      <pc:chgData name="ennur gürbüz" userId="cd8dd8d883de0043" providerId="LiveId" clId="{39A22A6D-1145-4FFF-84DF-01917F1419B8}" dt="2022-10-16T12:45:25.018" v="1" actId="1076"/>
      <pc:docMkLst>
        <pc:docMk/>
      </pc:docMkLst>
      <pc:sldChg chg="modSp mod">
        <pc:chgData name="ennur gürbüz" userId="cd8dd8d883de0043" providerId="LiveId" clId="{39A22A6D-1145-4FFF-84DF-01917F1419B8}" dt="2022-10-16T12:45:25.018" v="1" actId="1076"/>
        <pc:sldMkLst>
          <pc:docMk/>
          <pc:sldMk cId="0" sldId="298"/>
        </pc:sldMkLst>
        <pc:picChg chg="mod">
          <ac:chgData name="ennur gürbüz" userId="cd8dd8d883de0043" providerId="LiveId" clId="{39A22A6D-1145-4FFF-84DF-01917F1419B8}" dt="2022-10-16T12:45:25.018" v="1" actId="1076"/>
          <ac:picMkLst>
            <pc:docMk/>
            <pc:sldMk cId="0" sldId="298"/>
            <ac:picMk id="4099"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B7A8066-7E68-4D30-B2C1-61A668CE483C}" type="slidenum">
              <a:rPr lang="tr-TR"/>
              <a:pPr/>
              <a:t>‹#›</a:t>
            </a:fld>
            <a:endParaRPr lang="tr-TR"/>
          </a:p>
        </p:txBody>
      </p:sp>
    </p:spTree>
    <p:extLst>
      <p:ext uri="{BB962C8B-B14F-4D97-AF65-F5344CB8AC3E}">
        <p14:creationId xmlns:p14="http://schemas.microsoft.com/office/powerpoint/2010/main" val="316092817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FA2BFB0-25B4-4D96-A77A-383ABC758268}" type="slidenum">
              <a:rPr lang="tr-TR"/>
              <a:pPr/>
              <a:t>‹#›</a:t>
            </a:fld>
            <a:endParaRPr lang="tr-TR"/>
          </a:p>
        </p:txBody>
      </p:sp>
    </p:spTree>
    <p:extLst>
      <p:ext uri="{BB962C8B-B14F-4D97-AF65-F5344CB8AC3E}">
        <p14:creationId xmlns:p14="http://schemas.microsoft.com/office/powerpoint/2010/main" val="3114253546"/>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C50B7-AF34-4A62-97C4-13169690B673}" type="slidenum">
              <a:rPr lang="tr-TR"/>
              <a:pPr/>
              <a:t>1</a:t>
            </a:fld>
            <a:endParaRPr lang="tr-T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tr-TR" sz="1200" kern="1200" dirty="0">
              <a:solidFill>
                <a:schemeClr val="tx1"/>
              </a:solidFill>
              <a:latin typeface="Times New Roman" pitchFamily="18" charset="0"/>
              <a:ea typeface="+mn-ea"/>
              <a:cs typeface="+mn-cs"/>
            </a:endParaRPr>
          </a:p>
        </p:txBody>
      </p:sp>
      <p:sp>
        <p:nvSpPr>
          <p:cNvPr id="8" name="7 Üstbilgi Yer Tutucusu"/>
          <p:cNvSpPr>
            <a:spLocks noGrp="1"/>
          </p:cNvSpPr>
          <p:nvPr>
            <p:ph type="hdr" sz="quarter" idx="10"/>
          </p:nvPr>
        </p:nvSpPr>
        <p:spPr/>
        <p:txBody>
          <a:bodyPr/>
          <a:lstStyle/>
          <a:p>
            <a:endParaRPr lang="tr-TR"/>
          </a:p>
        </p:txBody>
      </p:sp>
      <p:sp>
        <p:nvSpPr>
          <p:cNvPr id="9" name="8 Altbilgi Yer Tutucusu"/>
          <p:cNvSpPr>
            <a:spLocks noGrp="1"/>
          </p:cNvSpPr>
          <p:nvPr>
            <p:ph type="ftr" sz="quarter" idx="11"/>
          </p:nvPr>
        </p:nvSpPr>
        <p:spPr/>
        <p:txBody>
          <a:bodyPr/>
          <a:lstStyle/>
          <a:p>
            <a:endParaRPr lang="tr-TR"/>
          </a:p>
        </p:txBody>
      </p:sp>
    </p:spTree>
    <p:extLst>
      <p:ext uri="{BB962C8B-B14F-4D97-AF65-F5344CB8AC3E}">
        <p14:creationId xmlns:p14="http://schemas.microsoft.com/office/powerpoint/2010/main" val="2883749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10</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3098712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11</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3891416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1355666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tr-TR" sz="1400"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2901334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1479839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15</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4261281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16</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2040861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kumimoji="1" lang="tr-TR" sz="1200" kern="1200" dirty="0">
              <a:solidFill>
                <a:schemeClr val="tx1"/>
              </a:solidFill>
              <a:latin typeface="Times New Roman" pitchFamily="18" charset="0"/>
              <a:ea typeface="+mn-ea"/>
              <a:cs typeface="+mn-cs"/>
            </a:endParaRPr>
          </a:p>
        </p:txBody>
      </p:sp>
      <p:sp>
        <p:nvSpPr>
          <p:cNvPr id="4" name="3 Slayt Numarası Yer Tutucusu"/>
          <p:cNvSpPr>
            <a:spLocks noGrp="1"/>
          </p:cNvSpPr>
          <p:nvPr>
            <p:ph type="sldNum" sz="quarter" idx="10"/>
          </p:nvPr>
        </p:nvSpPr>
        <p:spPr/>
        <p:txBody>
          <a:bodyPr/>
          <a:lstStyle/>
          <a:p>
            <a:fld id="{CFA2BFB0-25B4-4D96-A77A-383ABC758268}" type="slidenum">
              <a:rPr lang="tr-TR" smtClean="0"/>
              <a:pPr/>
              <a:t>17</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2908611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Slayt Numarası Yer Tutucusu"/>
          <p:cNvSpPr>
            <a:spLocks noGrp="1"/>
          </p:cNvSpPr>
          <p:nvPr>
            <p:ph type="sldNum" sz="quarter" idx="10"/>
          </p:nvPr>
        </p:nvSpPr>
        <p:spPr/>
        <p:txBody>
          <a:bodyPr/>
          <a:lstStyle/>
          <a:p>
            <a:fld id="{CFA2BFB0-25B4-4D96-A77A-383ABC758268}" type="slidenum">
              <a:rPr lang="tr-TR" smtClean="0"/>
              <a:pPr/>
              <a:t>18</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2074211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19</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2541525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33301011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20</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3146706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21</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1380017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617495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3755203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5066760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25</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3784457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26</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829549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27</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246305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1431642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1160530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5</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2597160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6</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2126998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7</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613807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8</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2402334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9</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32971154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8" name="Rectangle 6"/>
          <p:cNvSpPr>
            <a:spLocks noGrp="1" noChangeArrowheads="1"/>
          </p:cNvSpPr>
          <p:nvPr>
            <p:ph type="ctrTitle"/>
          </p:nvPr>
        </p:nvSpPr>
        <p:spPr>
          <a:xfrm>
            <a:off x="304800" y="4038600"/>
            <a:ext cx="7924800" cy="947738"/>
          </a:xfrm>
        </p:spPr>
        <p:txBody>
          <a:bodyPr/>
          <a:lstStyle>
            <a:lvl1pPr>
              <a:defRPr/>
            </a:lvl1pPr>
          </a:lstStyle>
          <a:p>
            <a:r>
              <a:rPr lang="tr-TR"/>
              <a:t>Asıl başlık stili için tıklatın</a:t>
            </a:r>
          </a:p>
        </p:txBody>
      </p:sp>
      <p:sp>
        <p:nvSpPr>
          <p:cNvPr id="3079" name="Rectangle 7"/>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tr-TR"/>
              <a:t>Asıl alt başlık stilini düzenlemek için tıklatın</a:t>
            </a:r>
          </a:p>
        </p:txBody>
      </p:sp>
      <p:sp>
        <p:nvSpPr>
          <p:cNvPr id="3104" name="Rectangle 32"/>
          <p:cNvSpPr>
            <a:spLocks noGrp="1" noChangeArrowheads="1"/>
          </p:cNvSpPr>
          <p:nvPr>
            <p:ph type="dt" sz="quarter" idx="2"/>
          </p:nvPr>
        </p:nvSpPr>
        <p:spPr/>
        <p:txBody>
          <a:bodyPr/>
          <a:lstStyle>
            <a:lvl1pPr>
              <a:defRPr/>
            </a:lvl1pPr>
          </a:lstStyle>
          <a:p>
            <a:r>
              <a:rPr lang="tr-TR"/>
              <a:t>1.  Hafta</a:t>
            </a:r>
          </a:p>
        </p:txBody>
      </p:sp>
      <p:sp>
        <p:nvSpPr>
          <p:cNvPr id="3105" name="Rectangle 33"/>
          <p:cNvSpPr>
            <a:spLocks noGrp="1" noChangeArrowheads="1"/>
          </p:cNvSpPr>
          <p:nvPr>
            <p:ph type="ftr" sz="quarter" idx="3"/>
          </p:nvPr>
        </p:nvSpPr>
        <p:spPr/>
        <p:txBody>
          <a:bodyPr/>
          <a:lstStyle>
            <a:lvl1pPr>
              <a:defRPr/>
            </a:lvl1pPr>
          </a:lstStyle>
          <a:p>
            <a:r>
              <a:rPr lang="tr-TR"/>
              <a:t>SAÜ YYurtaY </a:t>
            </a:r>
          </a:p>
        </p:txBody>
      </p:sp>
      <p:sp>
        <p:nvSpPr>
          <p:cNvPr id="3106" name="Rectangle 34"/>
          <p:cNvSpPr>
            <a:spLocks noGrp="1" noChangeArrowheads="1"/>
          </p:cNvSpPr>
          <p:nvPr>
            <p:ph type="sldNum" sz="quarter" idx="4"/>
          </p:nvPr>
        </p:nvSpPr>
        <p:spPr/>
        <p:txBody>
          <a:bodyPr/>
          <a:lstStyle>
            <a:lvl1pPr>
              <a:defRPr/>
            </a:lvl1pPr>
          </a:lstStyle>
          <a:p>
            <a:fld id="{873751C7-D8B0-49E9-A6B0-B08BA81E385A}" type="slidenum">
              <a:rPr lang="tr-T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r>
              <a:rPr lang="tr-TR"/>
              <a:t>1.  Hafta</a:t>
            </a:r>
          </a:p>
        </p:txBody>
      </p:sp>
      <p:sp>
        <p:nvSpPr>
          <p:cNvPr id="5" name="4 Altbilgi Yer Tutucusu"/>
          <p:cNvSpPr>
            <a:spLocks noGrp="1"/>
          </p:cNvSpPr>
          <p:nvPr>
            <p:ph type="ftr" sz="quarter" idx="11"/>
          </p:nvPr>
        </p:nvSpPr>
        <p:spPr/>
        <p:txBody>
          <a:bodyPr/>
          <a:lstStyle>
            <a:lvl1pPr>
              <a:defRPr/>
            </a:lvl1pPr>
          </a:lstStyle>
          <a:p>
            <a:r>
              <a:rPr lang="tr-TR"/>
              <a:t>SAÜ YYurtaY </a:t>
            </a:r>
          </a:p>
        </p:txBody>
      </p:sp>
      <p:sp>
        <p:nvSpPr>
          <p:cNvPr id="6" name="5 Slayt Numarası Yer Tutucusu"/>
          <p:cNvSpPr>
            <a:spLocks noGrp="1"/>
          </p:cNvSpPr>
          <p:nvPr>
            <p:ph type="sldNum" sz="quarter" idx="12"/>
          </p:nvPr>
        </p:nvSpPr>
        <p:spPr/>
        <p:txBody>
          <a:bodyPr/>
          <a:lstStyle>
            <a:lvl1pPr>
              <a:defRPr/>
            </a:lvl1pPr>
          </a:lstStyle>
          <a:p>
            <a:fld id="{2D6474DD-0F94-435A-8A30-215C9A7EADC4}" type="slidenum">
              <a:rPr lang="tr-T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67550" y="76200"/>
            <a:ext cx="1847850" cy="6477000"/>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1524000" y="76200"/>
            <a:ext cx="5391150" cy="6477000"/>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r>
              <a:rPr lang="tr-TR"/>
              <a:t>1.  Hafta</a:t>
            </a:r>
          </a:p>
        </p:txBody>
      </p:sp>
      <p:sp>
        <p:nvSpPr>
          <p:cNvPr id="5" name="4 Altbilgi Yer Tutucusu"/>
          <p:cNvSpPr>
            <a:spLocks noGrp="1"/>
          </p:cNvSpPr>
          <p:nvPr>
            <p:ph type="ftr" sz="quarter" idx="11"/>
          </p:nvPr>
        </p:nvSpPr>
        <p:spPr/>
        <p:txBody>
          <a:bodyPr/>
          <a:lstStyle>
            <a:lvl1pPr>
              <a:defRPr/>
            </a:lvl1pPr>
          </a:lstStyle>
          <a:p>
            <a:r>
              <a:rPr lang="tr-TR"/>
              <a:t>SAÜ YYurtaY </a:t>
            </a:r>
          </a:p>
        </p:txBody>
      </p:sp>
      <p:sp>
        <p:nvSpPr>
          <p:cNvPr id="6" name="5 Slayt Numarası Yer Tutucusu"/>
          <p:cNvSpPr>
            <a:spLocks noGrp="1"/>
          </p:cNvSpPr>
          <p:nvPr>
            <p:ph type="sldNum" sz="quarter" idx="12"/>
          </p:nvPr>
        </p:nvSpPr>
        <p:spPr/>
        <p:txBody>
          <a:bodyPr/>
          <a:lstStyle>
            <a:lvl1pPr>
              <a:defRPr/>
            </a:lvl1pPr>
          </a:lstStyle>
          <a:p>
            <a:fld id="{BB6793C7-B4F9-440E-960C-4179A869FEFA}" type="slidenum">
              <a:rPr lang="tr-T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r>
              <a:rPr lang="tr-TR"/>
              <a:t>1.  Hafta</a:t>
            </a:r>
          </a:p>
        </p:txBody>
      </p:sp>
      <p:sp>
        <p:nvSpPr>
          <p:cNvPr id="5" name="4 Altbilgi Yer Tutucusu"/>
          <p:cNvSpPr>
            <a:spLocks noGrp="1"/>
          </p:cNvSpPr>
          <p:nvPr>
            <p:ph type="ftr" sz="quarter" idx="11"/>
          </p:nvPr>
        </p:nvSpPr>
        <p:spPr/>
        <p:txBody>
          <a:bodyPr/>
          <a:lstStyle>
            <a:lvl1pPr>
              <a:defRPr/>
            </a:lvl1pPr>
          </a:lstStyle>
          <a:p>
            <a:r>
              <a:rPr lang="tr-TR"/>
              <a:t>SAÜ YYurtaY </a:t>
            </a:r>
          </a:p>
        </p:txBody>
      </p:sp>
      <p:sp>
        <p:nvSpPr>
          <p:cNvPr id="6" name="5 Slayt Numarası Yer Tutucusu"/>
          <p:cNvSpPr>
            <a:spLocks noGrp="1"/>
          </p:cNvSpPr>
          <p:nvPr>
            <p:ph type="sldNum" sz="quarter" idx="12"/>
          </p:nvPr>
        </p:nvSpPr>
        <p:spPr/>
        <p:txBody>
          <a:bodyPr/>
          <a:lstStyle>
            <a:lvl1pPr>
              <a:defRPr/>
            </a:lvl1pPr>
          </a:lstStyle>
          <a:p>
            <a:fld id="{5C6896E4-35C4-4741-8A69-D49CDAA919B9}" type="slidenum">
              <a:rPr lang="tr-T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r>
              <a:rPr lang="tr-TR"/>
              <a:t>1.  Hafta</a:t>
            </a:r>
          </a:p>
        </p:txBody>
      </p:sp>
      <p:sp>
        <p:nvSpPr>
          <p:cNvPr id="5" name="4 Altbilgi Yer Tutucusu"/>
          <p:cNvSpPr>
            <a:spLocks noGrp="1"/>
          </p:cNvSpPr>
          <p:nvPr>
            <p:ph type="ftr" sz="quarter" idx="11"/>
          </p:nvPr>
        </p:nvSpPr>
        <p:spPr/>
        <p:txBody>
          <a:bodyPr/>
          <a:lstStyle>
            <a:lvl1pPr>
              <a:defRPr/>
            </a:lvl1pPr>
          </a:lstStyle>
          <a:p>
            <a:r>
              <a:rPr lang="tr-TR"/>
              <a:t>SAÜ YYurtaY </a:t>
            </a:r>
          </a:p>
        </p:txBody>
      </p:sp>
      <p:sp>
        <p:nvSpPr>
          <p:cNvPr id="6" name="5 Slayt Numarası Yer Tutucusu"/>
          <p:cNvSpPr>
            <a:spLocks noGrp="1"/>
          </p:cNvSpPr>
          <p:nvPr>
            <p:ph type="sldNum" sz="quarter" idx="12"/>
          </p:nvPr>
        </p:nvSpPr>
        <p:spPr/>
        <p:txBody>
          <a:bodyPr/>
          <a:lstStyle>
            <a:lvl1pPr>
              <a:defRPr/>
            </a:lvl1pPr>
          </a:lstStyle>
          <a:p>
            <a:fld id="{16E08E03-CBA5-420D-86FB-7DF12D12D6CF}" type="slidenum">
              <a:rPr lang="tr-T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15240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52959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lvl1pPr>
              <a:defRPr/>
            </a:lvl1pPr>
          </a:lstStyle>
          <a:p>
            <a:r>
              <a:rPr lang="tr-TR"/>
              <a:t>1.  Hafta</a:t>
            </a:r>
          </a:p>
        </p:txBody>
      </p:sp>
      <p:sp>
        <p:nvSpPr>
          <p:cNvPr id="6" name="5 Altbilgi Yer Tutucusu"/>
          <p:cNvSpPr>
            <a:spLocks noGrp="1"/>
          </p:cNvSpPr>
          <p:nvPr>
            <p:ph type="ftr" sz="quarter" idx="11"/>
          </p:nvPr>
        </p:nvSpPr>
        <p:spPr/>
        <p:txBody>
          <a:bodyPr/>
          <a:lstStyle>
            <a:lvl1pPr>
              <a:defRPr/>
            </a:lvl1pPr>
          </a:lstStyle>
          <a:p>
            <a:r>
              <a:rPr lang="tr-TR"/>
              <a:t>SAÜ YYurtaY </a:t>
            </a:r>
          </a:p>
        </p:txBody>
      </p:sp>
      <p:sp>
        <p:nvSpPr>
          <p:cNvPr id="7" name="6 Slayt Numarası Yer Tutucusu"/>
          <p:cNvSpPr>
            <a:spLocks noGrp="1"/>
          </p:cNvSpPr>
          <p:nvPr>
            <p:ph type="sldNum" sz="quarter" idx="12"/>
          </p:nvPr>
        </p:nvSpPr>
        <p:spPr/>
        <p:txBody>
          <a:bodyPr/>
          <a:lstStyle>
            <a:lvl1pPr>
              <a:defRPr/>
            </a:lvl1pPr>
          </a:lstStyle>
          <a:p>
            <a:fld id="{EE887F6D-74AF-4C97-AB36-9D486FAFEC9D}" type="slidenum">
              <a:rPr lang="tr-T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lvl1pPr>
              <a:defRPr/>
            </a:lvl1pPr>
          </a:lstStyle>
          <a:p>
            <a:r>
              <a:rPr lang="tr-TR"/>
              <a:t>1.  Hafta</a:t>
            </a:r>
          </a:p>
        </p:txBody>
      </p:sp>
      <p:sp>
        <p:nvSpPr>
          <p:cNvPr id="8" name="7 Altbilgi Yer Tutucusu"/>
          <p:cNvSpPr>
            <a:spLocks noGrp="1"/>
          </p:cNvSpPr>
          <p:nvPr>
            <p:ph type="ftr" sz="quarter" idx="11"/>
          </p:nvPr>
        </p:nvSpPr>
        <p:spPr/>
        <p:txBody>
          <a:bodyPr/>
          <a:lstStyle>
            <a:lvl1pPr>
              <a:defRPr/>
            </a:lvl1pPr>
          </a:lstStyle>
          <a:p>
            <a:r>
              <a:rPr lang="tr-TR"/>
              <a:t>SAÜ YYurtaY </a:t>
            </a:r>
          </a:p>
        </p:txBody>
      </p:sp>
      <p:sp>
        <p:nvSpPr>
          <p:cNvPr id="9" name="8 Slayt Numarası Yer Tutucusu"/>
          <p:cNvSpPr>
            <a:spLocks noGrp="1"/>
          </p:cNvSpPr>
          <p:nvPr>
            <p:ph type="sldNum" sz="quarter" idx="12"/>
          </p:nvPr>
        </p:nvSpPr>
        <p:spPr/>
        <p:txBody>
          <a:bodyPr/>
          <a:lstStyle>
            <a:lvl1pPr>
              <a:defRPr/>
            </a:lvl1pPr>
          </a:lstStyle>
          <a:p>
            <a:fld id="{75CEFBEA-62D8-40CD-A836-12C755D5691F}" type="slidenum">
              <a:rPr lang="tr-T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lvl1pPr>
              <a:defRPr/>
            </a:lvl1pPr>
          </a:lstStyle>
          <a:p>
            <a:r>
              <a:rPr lang="tr-TR"/>
              <a:t>1.  Hafta</a:t>
            </a:r>
          </a:p>
        </p:txBody>
      </p:sp>
      <p:sp>
        <p:nvSpPr>
          <p:cNvPr id="4" name="3 Altbilgi Yer Tutucusu"/>
          <p:cNvSpPr>
            <a:spLocks noGrp="1"/>
          </p:cNvSpPr>
          <p:nvPr>
            <p:ph type="ftr" sz="quarter" idx="11"/>
          </p:nvPr>
        </p:nvSpPr>
        <p:spPr/>
        <p:txBody>
          <a:bodyPr/>
          <a:lstStyle>
            <a:lvl1pPr>
              <a:defRPr/>
            </a:lvl1pPr>
          </a:lstStyle>
          <a:p>
            <a:r>
              <a:rPr lang="tr-TR"/>
              <a:t>SAÜ YYurtaY </a:t>
            </a:r>
          </a:p>
        </p:txBody>
      </p:sp>
      <p:sp>
        <p:nvSpPr>
          <p:cNvPr id="5" name="4 Slayt Numarası Yer Tutucusu"/>
          <p:cNvSpPr>
            <a:spLocks noGrp="1"/>
          </p:cNvSpPr>
          <p:nvPr>
            <p:ph type="sldNum" sz="quarter" idx="12"/>
          </p:nvPr>
        </p:nvSpPr>
        <p:spPr/>
        <p:txBody>
          <a:bodyPr/>
          <a:lstStyle>
            <a:lvl1pPr>
              <a:defRPr/>
            </a:lvl1pPr>
          </a:lstStyle>
          <a:p>
            <a:fld id="{00D0DD8D-94BE-46CD-B195-BB07F56D2C37}" type="slidenum">
              <a:rPr lang="tr-T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r>
              <a:rPr lang="tr-TR"/>
              <a:t>1.  Hafta</a:t>
            </a:r>
          </a:p>
        </p:txBody>
      </p:sp>
      <p:sp>
        <p:nvSpPr>
          <p:cNvPr id="3" name="2 Altbilgi Yer Tutucusu"/>
          <p:cNvSpPr>
            <a:spLocks noGrp="1"/>
          </p:cNvSpPr>
          <p:nvPr>
            <p:ph type="ftr" sz="quarter" idx="11"/>
          </p:nvPr>
        </p:nvSpPr>
        <p:spPr/>
        <p:txBody>
          <a:bodyPr/>
          <a:lstStyle>
            <a:lvl1pPr>
              <a:defRPr/>
            </a:lvl1pPr>
          </a:lstStyle>
          <a:p>
            <a:r>
              <a:rPr lang="tr-TR"/>
              <a:t>SAÜ YYurtaY </a:t>
            </a:r>
          </a:p>
        </p:txBody>
      </p:sp>
      <p:sp>
        <p:nvSpPr>
          <p:cNvPr id="4" name="3 Slayt Numarası Yer Tutucusu"/>
          <p:cNvSpPr>
            <a:spLocks noGrp="1"/>
          </p:cNvSpPr>
          <p:nvPr>
            <p:ph type="sldNum" sz="quarter" idx="12"/>
          </p:nvPr>
        </p:nvSpPr>
        <p:spPr/>
        <p:txBody>
          <a:bodyPr/>
          <a:lstStyle>
            <a:lvl1pPr>
              <a:defRPr/>
            </a:lvl1pPr>
          </a:lstStyle>
          <a:p>
            <a:fld id="{02580765-CA1E-49FB-9913-CFC5C9FD115E}" type="slidenum">
              <a:rPr lang="tr-T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lvl1pPr>
              <a:defRPr/>
            </a:lvl1pPr>
          </a:lstStyle>
          <a:p>
            <a:r>
              <a:rPr lang="tr-TR"/>
              <a:t>1.  Hafta</a:t>
            </a:r>
          </a:p>
        </p:txBody>
      </p:sp>
      <p:sp>
        <p:nvSpPr>
          <p:cNvPr id="6" name="5 Altbilgi Yer Tutucusu"/>
          <p:cNvSpPr>
            <a:spLocks noGrp="1"/>
          </p:cNvSpPr>
          <p:nvPr>
            <p:ph type="ftr" sz="quarter" idx="11"/>
          </p:nvPr>
        </p:nvSpPr>
        <p:spPr/>
        <p:txBody>
          <a:bodyPr/>
          <a:lstStyle>
            <a:lvl1pPr>
              <a:defRPr/>
            </a:lvl1pPr>
          </a:lstStyle>
          <a:p>
            <a:r>
              <a:rPr lang="tr-TR"/>
              <a:t>SAÜ YYurtaY </a:t>
            </a:r>
          </a:p>
        </p:txBody>
      </p:sp>
      <p:sp>
        <p:nvSpPr>
          <p:cNvPr id="7" name="6 Slayt Numarası Yer Tutucusu"/>
          <p:cNvSpPr>
            <a:spLocks noGrp="1"/>
          </p:cNvSpPr>
          <p:nvPr>
            <p:ph type="sldNum" sz="quarter" idx="12"/>
          </p:nvPr>
        </p:nvSpPr>
        <p:spPr/>
        <p:txBody>
          <a:bodyPr/>
          <a:lstStyle>
            <a:lvl1pPr>
              <a:defRPr/>
            </a:lvl1pPr>
          </a:lstStyle>
          <a:p>
            <a:fld id="{7B1E048B-EE2C-4801-A93E-9CCC1CE44209}" type="slidenum">
              <a:rPr lang="tr-T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lvl1pPr>
              <a:defRPr/>
            </a:lvl1pPr>
          </a:lstStyle>
          <a:p>
            <a:r>
              <a:rPr lang="tr-TR"/>
              <a:t>1.  Hafta</a:t>
            </a:r>
          </a:p>
        </p:txBody>
      </p:sp>
      <p:sp>
        <p:nvSpPr>
          <p:cNvPr id="6" name="5 Altbilgi Yer Tutucusu"/>
          <p:cNvSpPr>
            <a:spLocks noGrp="1"/>
          </p:cNvSpPr>
          <p:nvPr>
            <p:ph type="ftr" sz="quarter" idx="11"/>
          </p:nvPr>
        </p:nvSpPr>
        <p:spPr/>
        <p:txBody>
          <a:bodyPr/>
          <a:lstStyle>
            <a:lvl1pPr>
              <a:defRPr/>
            </a:lvl1pPr>
          </a:lstStyle>
          <a:p>
            <a:r>
              <a:rPr lang="tr-TR"/>
              <a:t>SAÜ YYurtaY </a:t>
            </a:r>
          </a:p>
        </p:txBody>
      </p:sp>
      <p:sp>
        <p:nvSpPr>
          <p:cNvPr id="7" name="6 Slayt Numarası Yer Tutucusu"/>
          <p:cNvSpPr>
            <a:spLocks noGrp="1"/>
          </p:cNvSpPr>
          <p:nvPr>
            <p:ph type="sldNum" sz="quarter" idx="12"/>
          </p:nvPr>
        </p:nvSpPr>
        <p:spPr/>
        <p:txBody>
          <a:bodyPr/>
          <a:lstStyle>
            <a:lvl1pPr>
              <a:defRPr/>
            </a:lvl1pPr>
          </a:lstStyle>
          <a:p>
            <a:fld id="{DC21CAA1-4B5B-46E7-B225-5361E635197D}" type="slidenum">
              <a:rPr lang="tr-T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4" name="Rectangle 6"/>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Başlık stilini düzenlemek için tıklatın</a:t>
            </a:r>
          </a:p>
        </p:txBody>
      </p:sp>
      <p:sp>
        <p:nvSpPr>
          <p:cNvPr id="2055" name="Rectangle 7"/>
          <p:cNvSpPr>
            <a:spLocks noGrp="1" noChangeArrowheads="1"/>
          </p:cNvSpPr>
          <p:nvPr>
            <p:ph type="body" idx="1"/>
          </p:nvPr>
        </p:nvSpPr>
        <p:spPr bwMode="white">
          <a:xfrm>
            <a:off x="1524000" y="1295400"/>
            <a:ext cx="7391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Ana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2079" name="Rectangle 3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r>
              <a:rPr lang="tr-TR"/>
              <a:t>1.  Hafta</a:t>
            </a:r>
          </a:p>
        </p:txBody>
      </p:sp>
      <p:sp>
        <p:nvSpPr>
          <p:cNvPr id="2080" name="Rectangle 3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tr-TR"/>
              <a:t>SAÜ YYurtaY </a:t>
            </a:r>
          </a:p>
        </p:txBody>
      </p:sp>
      <p:sp>
        <p:nvSpPr>
          <p:cNvPr id="2081" name="Rectangle 3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6E49F00-3D9E-4CFE-A554-658867EA9789}" type="slidenum">
              <a:rPr lang="tr-TR"/>
              <a:pPr/>
              <a:t>‹#›</a:t>
            </a:fld>
            <a:endParaRPr lang="tr-T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Tahoma" charset="0"/>
        </a:defRPr>
      </a:lvl2pPr>
      <a:lvl3pPr algn="l" rtl="0" eaLnBrk="1" fontAlgn="base" hangingPunct="1">
        <a:spcBef>
          <a:spcPct val="0"/>
        </a:spcBef>
        <a:spcAft>
          <a:spcPct val="0"/>
        </a:spcAft>
        <a:defRPr kumimoji="1" sz="4400">
          <a:solidFill>
            <a:schemeClr val="tx1"/>
          </a:solidFill>
          <a:latin typeface="Tahoma" charset="0"/>
        </a:defRPr>
      </a:lvl3pPr>
      <a:lvl4pPr algn="l" rtl="0" eaLnBrk="1" fontAlgn="base" hangingPunct="1">
        <a:spcBef>
          <a:spcPct val="0"/>
        </a:spcBef>
        <a:spcAft>
          <a:spcPct val="0"/>
        </a:spcAft>
        <a:defRPr kumimoji="1" sz="4400">
          <a:solidFill>
            <a:schemeClr val="tx1"/>
          </a:solidFill>
          <a:latin typeface="Tahoma" charset="0"/>
        </a:defRPr>
      </a:lvl4pPr>
      <a:lvl5pPr algn="l" rtl="0" eaLnBrk="1" fontAlgn="base" hangingPunct="1">
        <a:spcBef>
          <a:spcPct val="0"/>
        </a:spcBef>
        <a:spcAft>
          <a:spcPct val="0"/>
        </a:spcAft>
        <a:defRPr kumimoji="1" sz="4400">
          <a:solidFill>
            <a:schemeClr val="tx1"/>
          </a:solidFill>
          <a:latin typeface="Tahoma" charset="0"/>
        </a:defRPr>
      </a:lvl5pPr>
      <a:lvl6pPr marL="457200" algn="l" rtl="0" eaLnBrk="1" fontAlgn="base" hangingPunct="1">
        <a:spcBef>
          <a:spcPct val="0"/>
        </a:spcBef>
        <a:spcAft>
          <a:spcPct val="0"/>
        </a:spcAft>
        <a:defRPr kumimoji="1" sz="4400">
          <a:solidFill>
            <a:schemeClr val="tx1"/>
          </a:solidFill>
          <a:latin typeface="Tahoma" charset="0"/>
        </a:defRPr>
      </a:lvl6pPr>
      <a:lvl7pPr marL="914400" algn="l" rtl="0" eaLnBrk="1" fontAlgn="base" hangingPunct="1">
        <a:spcBef>
          <a:spcPct val="0"/>
        </a:spcBef>
        <a:spcAft>
          <a:spcPct val="0"/>
        </a:spcAft>
        <a:defRPr kumimoji="1" sz="4400">
          <a:solidFill>
            <a:schemeClr val="tx1"/>
          </a:solidFill>
          <a:latin typeface="Tahoma" charset="0"/>
        </a:defRPr>
      </a:lvl7pPr>
      <a:lvl8pPr marL="1371600" algn="l" rtl="0" eaLnBrk="1" fontAlgn="base" hangingPunct="1">
        <a:spcBef>
          <a:spcPct val="0"/>
        </a:spcBef>
        <a:spcAft>
          <a:spcPct val="0"/>
        </a:spcAft>
        <a:defRPr kumimoji="1" sz="4400">
          <a:solidFill>
            <a:schemeClr val="tx1"/>
          </a:solidFill>
          <a:latin typeface="Tahoma" charset="0"/>
        </a:defRPr>
      </a:lvl8pPr>
      <a:lvl9pPr marL="1828800" algn="l" rtl="0" eaLnBrk="1" fontAlgn="base" hangingPunct="1">
        <a:spcBef>
          <a:spcPct val="0"/>
        </a:spcBef>
        <a:spcAft>
          <a:spcPct val="0"/>
        </a:spcAft>
        <a:defRPr kumimoji="1" sz="4400">
          <a:solidFill>
            <a:schemeClr val="tx1"/>
          </a:solidFill>
          <a:latin typeface="Tahoma" charset="0"/>
        </a:defRPr>
      </a:lvl9pPr>
    </p:titleStyle>
    <p:bodyStyle>
      <a:lvl1pPr marL="342900" indent="-342900" algn="l" rtl="0" eaLnBrk="1" fontAlgn="base" hangingPunct="1">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1" fontAlgn="base" hangingPunct="1">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yurtay@sakarya.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cs.sakarya.edu.tr/yyurta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p:txBody>
          <a:bodyPr/>
          <a:lstStyle/>
          <a:p>
            <a:r>
              <a:rPr lang="tr-TR" b="1">
                <a:latin typeface="Harrington" pitchFamily="82" charset="0"/>
              </a:rPr>
              <a:t>Sayısal Analiz</a:t>
            </a:r>
          </a:p>
        </p:txBody>
      </p:sp>
      <p:sp>
        <p:nvSpPr>
          <p:cNvPr id="114691" name="Rectangle 3"/>
          <p:cNvSpPr>
            <a:spLocks noGrp="1" noChangeArrowheads="1"/>
          </p:cNvSpPr>
          <p:nvPr>
            <p:ph type="subTitle" idx="1"/>
          </p:nvPr>
        </p:nvSpPr>
        <p:spPr>
          <a:xfrm>
            <a:off x="304800" y="5143512"/>
            <a:ext cx="7924800" cy="723888"/>
          </a:xfrm>
        </p:spPr>
        <p:txBody>
          <a:bodyPr/>
          <a:lstStyle/>
          <a:p>
            <a:pPr>
              <a:spcBef>
                <a:spcPct val="0"/>
              </a:spcBef>
            </a:pPr>
            <a:r>
              <a:rPr lang="tr-TR" sz="2800">
                <a:latin typeface="Harrington" pitchFamily="82" charset="0"/>
                <a:ea typeface="+mj-ea"/>
                <a:cs typeface="+mj-cs"/>
              </a:rPr>
              <a:t>Algoritma &amp; Matlab</a:t>
            </a:r>
          </a:p>
        </p:txBody>
      </p:sp>
      <p:sp>
        <p:nvSpPr>
          <p:cNvPr id="7" name="6 Slayt Numarası Yer Tutucusu"/>
          <p:cNvSpPr>
            <a:spLocks noGrp="1"/>
          </p:cNvSpPr>
          <p:nvPr>
            <p:ph type="sldNum" sz="quarter" idx="4"/>
          </p:nvPr>
        </p:nvSpPr>
        <p:spPr/>
        <p:txBody>
          <a:bodyPr/>
          <a:lstStyle/>
          <a:p>
            <a:fld id="{873751C7-D8B0-49E9-A6B0-B08BA81E385A}" type="slidenum">
              <a:rPr lang="tr-TR" smtClean="0"/>
              <a:pPr/>
              <a:t>1</a:t>
            </a:fld>
            <a:endParaRPr lang="tr-TR"/>
          </a:p>
        </p:txBody>
      </p:sp>
      <p:sp>
        <p:nvSpPr>
          <p:cNvPr id="8" name="7 Altbilgi Yer Tutucusu"/>
          <p:cNvSpPr>
            <a:spLocks noGrp="1"/>
          </p:cNvSpPr>
          <p:nvPr>
            <p:ph type="ftr" sz="quarter" idx="3"/>
          </p:nvPr>
        </p:nvSpPr>
        <p:spPr/>
        <p:txBody>
          <a:bodyPr/>
          <a:lstStyle/>
          <a:p>
            <a:r>
              <a:rPr lang="tr-TR"/>
              <a:t>SAÜ YYurtaY </a:t>
            </a:r>
          </a:p>
        </p:txBody>
      </p:sp>
      <p:sp>
        <p:nvSpPr>
          <p:cNvPr id="9" name="8 Dikdörtgen"/>
          <p:cNvSpPr/>
          <p:nvPr/>
        </p:nvSpPr>
        <p:spPr>
          <a:xfrm>
            <a:off x="0" y="0"/>
            <a:ext cx="3929058" cy="738664"/>
          </a:xfrm>
          <a:prstGeom prst="rect">
            <a:avLst/>
          </a:prstGeom>
        </p:spPr>
        <p:txBody>
          <a:bodyPr wrap="square">
            <a:spAutoFit/>
          </a:bodyPr>
          <a:lstStyle/>
          <a:p>
            <a:pPr algn="ctr"/>
            <a:endParaRPr lang="tr-TR" sz="1800" dirty="0">
              <a:solidFill>
                <a:schemeClr val="accent2">
                  <a:lumMod val="50000"/>
                </a:schemeClr>
              </a:solidFill>
              <a:latin typeface="Arial" pitchFamily="34" charset="0"/>
              <a:cs typeface="Arial" pitchFamily="34" charset="0"/>
            </a:endParaRPr>
          </a:p>
          <a:p>
            <a:pPr algn="ctr"/>
            <a:r>
              <a:rPr lang="tr-TR" dirty="0">
                <a:solidFill>
                  <a:schemeClr val="accent1">
                    <a:lumMod val="75000"/>
                  </a:schemeClr>
                </a:solidFill>
                <a:latin typeface="Brush Script MT" pitchFamily="66" charset="0"/>
              </a:rPr>
              <a:t>Dr. Yüksel YURTAY</a:t>
            </a:r>
          </a:p>
        </p:txBody>
      </p:sp>
      <p:sp>
        <p:nvSpPr>
          <p:cNvPr id="10" name="9 Dikdörtgen"/>
          <p:cNvSpPr/>
          <p:nvPr/>
        </p:nvSpPr>
        <p:spPr>
          <a:xfrm>
            <a:off x="5286380" y="2571744"/>
            <a:ext cx="3357554" cy="2786082"/>
          </a:xfrm>
          <a:prstGeom prst="rect">
            <a:avLst/>
          </a:prstGeom>
          <a:solidFill>
            <a:srgbClr val="EAEAEA">
              <a:alpha val="47000"/>
            </a:srgbClr>
          </a:solidFill>
          <a:effectLst>
            <a:outerShdw blurRad="50800" dist="38100" dir="2700000" algn="tl" rotWithShape="0">
              <a:prstClr val="black">
                <a:alpha val="40000"/>
              </a:prstClr>
            </a:outerShdw>
          </a:effectLst>
        </p:spPr>
        <p:txBody>
          <a:bodyPr wrap="square">
            <a:noAutofit/>
          </a:bodyPr>
          <a:lstStyle/>
          <a:p>
            <a:pPr algn="ctr"/>
            <a:endParaRPr lang="tr-TR" sz="1800">
              <a:solidFill>
                <a:schemeClr val="accent2">
                  <a:lumMod val="50000"/>
                </a:schemeClr>
              </a:solidFill>
              <a:latin typeface="Arial" pitchFamily="34" charset="0"/>
              <a:cs typeface="Arial" pitchFamily="34" charset="0"/>
            </a:endParaRPr>
          </a:p>
          <a:p>
            <a:pPr algn="ctr"/>
            <a:endParaRPr lang="tr-TR" sz="1800">
              <a:solidFill>
                <a:schemeClr val="accent2">
                  <a:lumMod val="50000"/>
                </a:schemeClr>
              </a:solidFill>
              <a:latin typeface="Arial" pitchFamily="34" charset="0"/>
              <a:cs typeface="Arial" pitchFamily="34" charset="0"/>
            </a:endParaRPr>
          </a:p>
          <a:p>
            <a:pPr algn="ctr"/>
            <a:endParaRPr lang="tr-TR" sz="1800">
              <a:solidFill>
                <a:schemeClr val="accent2">
                  <a:lumMod val="50000"/>
                </a:schemeClr>
              </a:solidFill>
              <a:latin typeface="Arial" pitchFamily="34" charset="0"/>
              <a:cs typeface="Arial" pitchFamily="34" charset="0"/>
            </a:endParaRPr>
          </a:p>
          <a:p>
            <a:pPr algn="ctr"/>
            <a:r>
              <a:rPr lang="tr-TR" sz="1800">
                <a:solidFill>
                  <a:schemeClr val="accent2">
                    <a:lumMod val="50000"/>
                  </a:schemeClr>
                </a:solidFill>
                <a:latin typeface="Arial" pitchFamily="34" charset="0"/>
                <a:cs typeface="Arial" pitchFamily="34" charset="0"/>
              </a:rPr>
              <a:t>İletişim :</a:t>
            </a:r>
          </a:p>
          <a:p>
            <a:pPr algn="ctr"/>
            <a:endParaRPr lang="tr-TR" sz="1800">
              <a:solidFill>
                <a:schemeClr val="accent2">
                  <a:lumMod val="50000"/>
                </a:schemeClr>
              </a:solidFill>
              <a:latin typeface="Arial" pitchFamily="34" charset="0"/>
              <a:cs typeface="Arial" pitchFamily="34" charset="0"/>
            </a:endParaRPr>
          </a:p>
          <a:p>
            <a:pPr algn="ctr"/>
            <a:r>
              <a:rPr lang="tr-TR" sz="1800">
                <a:solidFill>
                  <a:schemeClr val="accent1">
                    <a:lumMod val="60000"/>
                    <a:lumOff val="40000"/>
                  </a:schemeClr>
                </a:solidFill>
                <a:latin typeface="Berlin Sans FB" pitchFamily="34" charset="0"/>
                <a:hlinkClick r:id="rId3"/>
              </a:rPr>
              <a:t>yyurtay@sakarya.edu.tr</a:t>
            </a:r>
            <a:endParaRPr lang="tr-TR" sz="1800">
              <a:solidFill>
                <a:schemeClr val="accent1">
                  <a:lumMod val="60000"/>
                  <a:lumOff val="40000"/>
                </a:schemeClr>
              </a:solidFill>
              <a:latin typeface="Berlin Sans FB" pitchFamily="34" charset="0"/>
            </a:endParaRPr>
          </a:p>
          <a:p>
            <a:pPr algn="ctr"/>
            <a:r>
              <a:rPr lang="tr-TR" sz="1800">
                <a:solidFill>
                  <a:schemeClr val="accent1">
                    <a:lumMod val="60000"/>
                    <a:lumOff val="40000"/>
                  </a:schemeClr>
                </a:solidFill>
                <a:latin typeface="Berlin Sans FB" pitchFamily="34" charset="0"/>
                <a:hlinkClick r:id="rId4"/>
              </a:rPr>
              <a:t>www.cs.sakarya.edu.tr/yyurtay</a:t>
            </a:r>
            <a:endParaRPr lang="tr-TR" sz="1800">
              <a:solidFill>
                <a:schemeClr val="accent1">
                  <a:lumMod val="60000"/>
                  <a:lumOff val="40000"/>
                </a:schemeClr>
              </a:solidFill>
              <a:latin typeface="Berlin Sans FB" pitchFamily="34" charset="0"/>
            </a:endParaRPr>
          </a:p>
          <a:p>
            <a:pPr algn="ctr"/>
            <a:r>
              <a:rPr lang="tr-TR" sz="1800">
                <a:solidFill>
                  <a:schemeClr val="accent1">
                    <a:lumMod val="75000"/>
                  </a:schemeClr>
                </a:solidFill>
                <a:latin typeface="Berlin Sans FB" pitchFamily="34" charset="0"/>
              </a:rPr>
              <a:t>(264) 295 58 99</a:t>
            </a:r>
          </a:p>
          <a:p>
            <a:pPr algn="ctr"/>
            <a:endParaRPr lang="tr-TR" sz="1800">
              <a:solidFill>
                <a:schemeClr val="accent1">
                  <a:lumMod val="60000"/>
                  <a:lumOff val="40000"/>
                </a:schemeClr>
              </a:solidFill>
              <a:latin typeface="Berlin Sans FB" pitchFamily="34"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0">
                                            <p:bg/>
                                          </p:spTgt>
                                        </p:tgtEl>
                                        <p:attrNameLst>
                                          <p:attrName>style.visibility</p:attrName>
                                        </p:attrNameLst>
                                      </p:cBhvr>
                                      <p:to>
                                        <p:strVal val="visible"/>
                                      </p:to>
                                    </p:set>
                                    <p:animEffect transition="in" filter="fade">
                                      <p:cBhvr>
                                        <p:cTn id="11" dur="1000"/>
                                        <p:tgtEl>
                                          <p:spTgt spid="10">
                                            <p:bg/>
                                          </p:spTgt>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1000"/>
                                        <p:tgtEl>
                                          <p:spTgt spid="10">
                                            <p:txEl>
                                              <p:pRg st="3" end="3"/>
                                            </p:txEl>
                                          </p:spTgt>
                                        </p:tgtEl>
                                      </p:cBhvr>
                                    </p:animEffect>
                                  </p:childTnLst>
                                </p:cTn>
                              </p:par>
                            </p:childTnLst>
                          </p:cTn>
                        </p:par>
                        <p:par>
                          <p:cTn id="16" fill="hold">
                            <p:stCondLst>
                              <p:cond delay="4000"/>
                            </p:stCondLst>
                            <p:childTnLst>
                              <p:par>
                                <p:cTn id="17" presetID="10" presetClass="entr" presetSubtype="0" fill="hold" grpId="0" nodeType="after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fade">
                                      <p:cBhvr>
                                        <p:cTn id="19" dur="1000"/>
                                        <p:tgtEl>
                                          <p:spTgt spid="10">
                                            <p:txEl>
                                              <p:pRg st="5" end="5"/>
                                            </p:txEl>
                                          </p:spTgt>
                                        </p:tgtEl>
                                      </p:cBhvr>
                                    </p:animEffect>
                                  </p:childTnLst>
                                </p:cTn>
                              </p:par>
                            </p:childTnLst>
                          </p:cTn>
                        </p:par>
                        <p:par>
                          <p:cTn id="20" fill="hold">
                            <p:stCondLst>
                              <p:cond delay="5000"/>
                            </p:stCondLst>
                            <p:childTnLst>
                              <p:par>
                                <p:cTn id="21" presetID="10" presetClass="entr" presetSubtype="0" fill="hold" grpId="0" nodeType="after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animEffect transition="in" filter="fade">
                                      <p:cBhvr>
                                        <p:cTn id="23" dur="1000"/>
                                        <p:tgtEl>
                                          <p:spTgt spid="10">
                                            <p:txEl>
                                              <p:pRg st="6" end="6"/>
                                            </p:txEl>
                                          </p:spTgt>
                                        </p:tgtEl>
                                      </p:cBhvr>
                                    </p:animEffect>
                                  </p:childTnLst>
                                </p:cTn>
                              </p:par>
                            </p:childTnLst>
                          </p:cTn>
                        </p:par>
                        <p:par>
                          <p:cTn id="24" fill="hold">
                            <p:stCondLst>
                              <p:cond delay="6000"/>
                            </p:stCondLst>
                            <p:childTnLst>
                              <p:par>
                                <p:cTn id="25" presetID="10" presetClass="entr" presetSubtype="0" fill="hold" grpId="0" nodeType="after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fade">
                                      <p:cBhvr>
                                        <p:cTn id="27" dur="1000"/>
                                        <p:tgtEl>
                                          <p:spTgt spid="10">
                                            <p:txEl>
                                              <p:pRg st="7" end="7"/>
                                            </p:txEl>
                                          </p:spTgt>
                                        </p:tgtEl>
                                      </p:cBhvr>
                                    </p:animEffect>
                                  </p:childTnLst>
                                </p:cTn>
                              </p:par>
                            </p:childTnLst>
                          </p:cTn>
                        </p:par>
                        <p:par>
                          <p:cTn id="28" fill="hold">
                            <p:stCondLst>
                              <p:cond delay="7000"/>
                            </p:stCondLst>
                            <p:childTnLst>
                              <p:par>
                                <p:cTn id="29" presetID="10" presetClass="entr" presetSubtype="0" fill="hold" nodeType="afterEffect">
                                  <p:stCondLst>
                                    <p:cond delay="0"/>
                                  </p:stCondLst>
                                  <p:childTnLst>
                                    <p:set>
                                      <p:cBhvr>
                                        <p:cTn id="30" dur="1" fill="hold">
                                          <p:stCondLst>
                                            <p:cond delay="0"/>
                                          </p:stCondLst>
                                        </p:cTn>
                                        <p:tgtEl>
                                          <p:spTgt spid="114691">
                                            <p:txEl>
                                              <p:pRg st="0" end="0"/>
                                            </p:txEl>
                                          </p:spTgt>
                                        </p:tgtEl>
                                        <p:attrNameLst>
                                          <p:attrName>style.visibility</p:attrName>
                                        </p:attrNameLst>
                                      </p:cBhvr>
                                      <p:to>
                                        <p:strVal val="visible"/>
                                      </p:to>
                                    </p:set>
                                    <p:animEffect transition="in" filter="fade">
                                      <p:cBhvr>
                                        <p:cTn id="31" dur="2000"/>
                                        <p:tgtEl>
                                          <p:spTgt spid="1146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10</a:t>
            </a:fld>
            <a:r>
              <a:rPr lang="tr-TR"/>
              <a:t>.</a:t>
            </a:r>
          </a:p>
          <a:p>
            <a:pPr algn="ctr"/>
            <a:r>
              <a:rPr lang="tr-TR"/>
              <a:t>Sayfa</a:t>
            </a: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lvl="0"/>
            <a:r>
              <a:rPr lang="tr-TR" sz="1600" b="1"/>
              <a:t>Akış Şemaları (Diyagramları)</a:t>
            </a:r>
          </a:p>
          <a:p>
            <a:pPr>
              <a:buFont typeface="Wingdings" pitchFamily="2" charset="2"/>
              <a:buChar char="§"/>
            </a:pPr>
            <a:endParaRPr lang="tr-TR" sz="1600">
              <a:latin typeface="Arial" pitchFamily="34" charset="0"/>
              <a:cs typeface="Arial" pitchFamily="34" charset="0"/>
            </a:endParaRPr>
          </a:p>
          <a:p>
            <a:pPr algn="just"/>
            <a:r>
              <a:rPr kumimoji="1" lang="tr-TR" sz="1600">
                <a:latin typeface="Calibri" pitchFamily="34" charset="0"/>
              </a:rPr>
              <a:t>Herhangi bir sorunun çözümü için izlenmesi gerekli olan aritmetik ve mantıksal adımların söz veya yazı ile anlatıldığı algoritmanın, görsel olarak simge ya da sembollerle ifade edilmiş şekline "akış şemaları" veya FLOWCHART adı verilir. </a:t>
            </a:r>
          </a:p>
          <a:p>
            <a:pPr>
              <a:buFont typeface="Wingdings" pitchFamily="2" charset="2"/>
              <a:buChar char="§"/>
            </a:pPr>
            <a:endParaRPr lang="tr-TR" sz="1600">
              <a:latin typeface="Calibri" pitchFamily="34" charset="0"/>
              <a:cs typeface="Arial" pitchFamily="34" charset="0"/>
            </a:endParaRPr>
          </a:p>
          <a:p>
            <a:r>
              <a:rPr lang="tr-TR" sz="1600" b="1">
                <a:latin typeface="Calibri" pitchFamily="34" charset="0"/>
                <a:cs typeface="Arial" pitchFamily="34" charset="0"/>
              </a:rPr>
              <a:t>Örnek :</a:t>
            </a:r>
          </a:p>
          <a:p>
            <a:pPr lvl="1"/>
            <a:r>
              <a:rPr lang="tr-TR" sz="1600">
                <a:latin typeface="Calibri" pitchFamily="34" charset="0"/>
              </a:rPr>
              <a:t>Adım 1-Başla</a:t>
            </a:r>
          </a:p>
          <a:p>
            <a:pPr lvl="1"/>
            <a:endParaRPr lang="tr-TR" sz="1600">
              <a:latin typeface="Calibri" pitchFamily="34" charset="0"/>
            </a:endParaRPr>
          </a:p>
          <a:p>
            <a:pPr lvl="1"/>
            <a:r>
              <a:rPr lang="tr-TR" sz="1600">
                <a:latin typeface="Calibri" pitchFamily="34" charset="0"/>
              </a:rPr>
              <a:t>Adım 2-A'yı oku</a:t>
            </a:r>
          </a:p>
          <a:p>
            <a:pPr lvl="1"/>
            <a:endParaRPr lang="tr-TR" sz="1600">
              <a:latin typeface="Calibri" pitchFamily="34" charset="0"/>
            </a:endParaRPr>
          </a:p>
          <a:p>
            <a:pPr lvl="1"/>
            <a:r>
              <a:rPr lang="tr-TR" sz="1600">
                <a:latin typeface="Calibri" pitchFamily="34" charset="0"/>
              </a:rPr>
              <a:t>Adım 3-B'yi oku</a:t>
            </a:r>
          </a:p>
          <a:p>
            <a:pPr lvl="1"/>
            <a:endParaRPr lang="tr-TR" sz="1600">
              <a:latin typeface="Calibri" pitchFamily="34" charset="0"/>
            </a:endParaRPr>
          </a:p>
          <a:p>
            <a:pPr lvl="1"/>
            <a:r>
              <a:rPr lang="tr-TR" sz="1600">
                <a:latin typeface="Calibri" pitchFamily="34" charset="0"/>
              </a:rPr>
              <a:t>Adım 4-D=A+B</a:t>
            </a:r>
          </a:p>
          <a:p>
            <a:pPr lvl="1"/>
            <a:endParaRPr lang="tr-TR" sz="1600">
              <a:latin typeface="Calibri" pitchFamily="34" charset="0"/>
            </a:endParaRPr>
          </a:p>
          <a:p>
            <a:pPr lvl="1"/>
            <a:r>
              <a:rPr lang="tr-TR" sz="1600">
                <a:latin typeface="Calibri" pitchFamily="34" charset="0"/>
              </a:rPr>
              <a:t>Adım 5-E=A*B</a:t>
            </a:r>
          </a:p>
          <a:p>
            <a:pPr lvl="1"/>
            <a:endParaRPr lang="tr-TR" sz="1600">
              <a:latin typeface="Calibri" pitchFamily="34" charset="0"/>
            </a:endParaRPr>
          </a:p>
          <a:p>
            <a:pPr lvl="1"/>
            <a:r>
              <a:rPr lang="tr-TR" sz="1600">
                <a:latin typeface="Calibri" pitchFamily="34" charset="0"/>
              </a:rPr>
              <a:t>Adım 6-D'yi yaz</a:t>
            </a:r>
          </a:p>
          <a:p>
            <a:pPr lvl="1"/>
            <a:endParaRPr lang="tr-TR" sz="1600">
              <a:latin typeface="Calibri" pitchFamily="34" charset="0"/>
            </a:endParaRPr>
          </a:p>
          <a:p>
            <a:pPr lvl="1"/>
            <a:r>
              <a:rPr lang="tr-TR" sz="1600">
                <a:latin typeface="Calibri" pitchFamily="34" charset="0"/>
              </a:rPr>
              <a:t>Adım 7-E'yi yaz</a:t>
            </a:r>
          </a:p>
          <a:p>
            <a:pPr lvl="1"/>
            <a:endParaRPr lang="tr-TR" sz="1600">
              <a:latin typeface="Calibri" pitchFamily="34" charset="0"/>
            </a:endParaRPr>
          </a:p>
          <a:p>
            <a:pPr lvl="1"/>
            <a:r>
              <a:rPr lang="tr-TR" sz="1600">
                <a:latin typeface="Calibri" pitchFamily="34" charset="0"/>
              </a:rPr>
              <a:t>Adım 8-Dur</a:t>
            </a:r>
          </a:p>
          <a:p>
            <a:endParaRPr lang="tr-TR" sz="1600"/>
          </a:p>
          <a:p>
            <a:endParaRPr lang="tr-TR" sz="160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grpSp>
        <p:nvGrpSpPr>
          <p:cNvPr id="12" name="11 Grup"/>
          <p:cNvGrpSpPr/>
          <p:nvPr/>
        </p:nvGrpSpPr>
        <p:grpSpPr>
          <a:xfrm>
            <a:off x="5500694" y="2214554"/>
            <a:ext cx="3001962" cy="4071966"/>
            <a:chOff x="4000496" y="2000240"/>
            <a:chExt cx="3001962" cy="3667125"/>
          </a:xfrm>
        </p:grpSpPr>
        <p:sp>
          <p:nvSpPr>
            <p:cNvPr id="1026" name="AutoShape 2"/>
            <p:cNvSpPr>
              <a:spLocks noChangeArrowheads="1"/>
            </p:cNvSpPr>
            <p:nvPr/>
          </p:nvSpPr>
          <p:spPr bwMode="auto">
            <a:xfrm>
              <a:off x="4000496" y="2000240"/>
              <a:ext cx="3001962" cy="3667125"/>
            </a:xfrm>
            <a:prstGeom prst="foldedCorner">
              <a:avLst>
                <a:gd name="adj" fmla="val 12500"/>
              </a:avLst>
            </a:pr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lvl="0" algn="just" eaLnBrk="1" hangingPunct="1">
                <a:spcBef>
                  <a:spcPts val="500"/>
                </a:spcBef>
                <a:spcAft>
                  <a:spcPts val="500"/>
                </a:spcAft>
              </a:pPr>
              <a:r>
                <a:rPr kumimoji="0" lang="tr-TR" sz="1200" b="0" i="0" u="none" strike="noStrike" cap="none" normalizeH="0" baseline="0">
                  <a:ln>
                    <a:noFill/>
                  </a:ln>
                  <a:solidFill>
                    <a:srgbClr val="000000"/>
                  </a:solidFill>
                  <a:effectLst/>
                  <a:latin typeface="Calibri" pitchFamily="34" charset="0"/>
                  <a:cs typeface="Arial" pitchFamily="34" charset="0"/>
                </a:rPr>
                <a:t>Akış Şeması (</a:t>
              </a:r>
              <a:r>
                <a:rPr kumimoji="1" lang="tr-TR" sz="1200"/>
                <a:t>FLOWCHART)</a:t>
              </a:r>
              <a:endParaRPr kumimoji="0" lang="tr-TR" sz="1200" b="0" i="0" u="none" strike="noStrike" cap="none" normalizeH="0" baseline="0">
                <a:ln>
                  <a:noFill/>
                </a:ln>
                <a:solidFill>
                  <a:srgbClr val="000000"/>
                </a:solidFill>
                <a:effectLst/>
                <a:latin typeface="Calibri" pitchFamily="34" charset="0"/>
                <a:cs typeface="Arial" pitchFamily="34" charset="0"/>
              </a:endParaRPr>
            </a:p>
            <a:p>
              <a:pPr marL="0" marR="0" lvl="0" indent="0" algn="just" defTabSz="914400" rtl="0" eaLnBrk="1" fontAlgn="base" latinLnBrk="0" hangingPunct="1">
                <a:lnSpc>
                  <a:spcPct val="100000"/>
                </a:lnSpc>
                <a:spcBef>
                  <a:spcPts val="500"/>
                </a:spcBef>
                <a:spcAft>
                  <a:spcPts val="500"/>
                </a:spcAft>
                <a:buClrTx/>
                <a:buSzTx/>
                <a:buFontTx/>
                <a:buNone/>
                <a:tabLst/>
              </a:pPr>
              <a:endParaRPr lang="tr-TR" sz="1200">
                <a:solidFill>
                  <a:srgbClr val="000000"/>
                </a:solidFill>
                <a:latin typeface="Calibri" pitchFamily="34" charset="0"/>
                <a:cs typeface="Arial" pitchFamily="34" charset="0"/>
              </a:endParaRPr>
            </a:p>
            <a:p>
              <a:pPr marL="0" marR="0" lvl="0" indent="0" algn="just" defTabSz="914400" rtl="0" eaLnBrk="1" fontAlgn="base" latinLnBrk="0" hangingPunct="1">
                <a:lnSpc>
                  <a:spcPct val="100000"/>
                </a:lnSpc>
                <a:spcBef>
                  <a:spcPts val="500"/>
                </a:spcBef>
                <a:spcAft>
                  <a:spcPts val="500"/>
                </a:spcAft>
                <a:buClrTx/>
                <a:buSzTx/>
                <a:buFontTx/>
                <a:buNone/>
                <a:tabLst/>
              </a:pPr>
              <a:endParaRPr kumimoji="0" lang="tr-TR" sz="1200" b="0" i="0" u="none" strike="noStrike" cap="none" normalizeH="0" baseline="0">
                <a:ln>
                  <a:noFill/>
                </a:ln>
                <a:solidFill>
                  <a:srgbClr val="000000"/>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a:ln>
                  <a:noFill/>
                </a:ln>
                <a:solidFill>
                  <a:schemeClr val="tx1"/>
                </a:solidFill>
                <a:effectLst/>
                <a:latin typeface="Arial" pitchFamily="34" charset="0"/>
                <a:cs typeface="Arial" pitchFamily="34" charset="0"/>
              </a:endParaRPr>
            </a:p>
          </p:txBody>
        </p:sp>
        <p:pic>
          <p:nvPicPr>
            <p:cNvPr id="11" name="10 Resim"/>
            <p:cNvPicPr/>
            <p:nvPr/>
          </p:nvPicPr>
          <p:blipFill>
            <a:blip r:embed="rId3" cstate="print"/>
            <a:srcRect/>
            <a:stretch>
              <a:fillRect/>
            </a:stretch>
          </p:blipFill>
          <p:spPr bwMode="auto">
            <a:xfrm>
              <a:off x="4857752" y="2357430"/>
              <a:ext cx="1285884" cy="3071834"/>
            </a:xfrm>
            <a:prstGeom prst="rect">
              <a:avLst/>
            </a:prstGeom>
            <a:noFill/>
            <a:ln w="9525">
              <a:noFill/>
              <a:miter lim="800000"/>
              <a:headEnd/>
              <a:tailEnd/>
            </a:ln>
          </p:spPr>
        </p:pic>
      </p:grpSp>
      <p:sp>
        <p:nvSpPr>
          <p:cNvPr id="13" name="12 Şeritli Sağ Ok"/>
          <p:cNvSpPr/>
          <p:nvPr/>
        </p:nvSpPr>
        <p:spPr bwMode="auto">
          <a:xfrm>
            <a:off x="3786182" y="3500438"/>
            <a:ext cx="1143008" cy="1285884"/>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a:ln>
                <a:noFill/>
              </a:ln>
              <a:solidFill>
                <a:schemeClr val="tx1"/>
              </a:solidFill>
              <a:effectLst/>
              <a:latin typeface="Times New Roman" pitchFamily="18"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1000"/>
                                        <p:tgtEl>
                                          <p:spTgt spid="8">
                                            <p:txEl>
                                              <p:pRg st="2" end="2"/>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1000"/>
                                        <p:tgtEl>
                                          <p:spTgt spid="8">
                                            <p:txEl>
                                              <p:pRg st="4" end="4"/>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1000"/>
                                        <p:tgtEl>
                                          <p:spTgt spid="8">
                                            <p:txEl>
                                              <p:pRg st="5" end="5"/>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Effect transition="in" filter="fade">
                                      <p:cBhvr>
                                        <p:cTn id="23" dur="1000"/>
                                        <p:tgtEl>
                                          <p:spTgt spid="8">
                                            <p:txEl>
                                              <p:pRg st="7" end="7"/>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animEffect transition="in" filter="fade">
                                      <p:cBhvr>
                                        <p:cTn id="27" dur="1000"/>
                                        <p:tgtEl>
                                          <p:spTgt spid="8">
                                            <p:txEl>
                                              <p:pRg st="9" end="9"/>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animEffect transition="in" filter="fade">
                                      <p:cBhvr>
                                        <p:cTn id="31" dur="1000"/>
                                        <p:tgtEl>
                                          <p:spTgt spid="8">
                                            <p:txEl>
                                              <p:pRg st="11" end="11"/>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8">
                                            <p:txEl>
                                              <p:pRg st="13" end="13"/>
                                            </p:txEl>
                                          </p:spTgt>
                                        </p:tgtEl>
                                        <p:attrNameLst>
                                          <p:attrName>style.visibility</p:attrName>
                                        </p:attrNameLst>
                                      </p:cBhvr>
                                      <p:to>
                                        <p:strVal val="visible"/>
                                      </p:to>
                                    </p:set>
                                    <p:animEffect transition="in" filter="fade">
                                      <p:cBhvr>
                                        <p:cTn id="35" dur="1000"/>
                                        <p:tgtEl>
                                          <p:spTgt spid="8">
                                            <p:txEl>
                                              <p:pRg st="13" end="13"/>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8">
                                            <p:txEl>
                                              <p:pRg st="15" end="15"/>
                                            </p:txEl>
                                          </p:spTgt>
                                        </p:tgtEl>
                                        <p:attrNameLst>
                                          <p:attrName>style.visibility</p:attrName>
                                        </p:attrNameLst>
                                      </p:cBhvr>
                                      <p:to>
                                        <p:strVal val="visible"/>
                                      </p:to>
                                    </p:set>
                                    <p:animEffect transition="in" filter="fade">
                                      <p:cBhvr>
                                        <p:cTn id="39" dur="1000"/>
                                        <p:tgtEl>
                                          <p:spTgt spid="8">
                                            <p:txEl>
                                              <p:pRg st="15" end="15"/>
                                            </p:txEl>
                                          </p:spTgt>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8">
                                            <p:txEl>
                                              <p:pRg st="17" end="17"/>
                                            </p:txEl>
                                          </p:spTgt>
                                        </p:tgtEl>
                                        <p:attrNameLst>
                                          <p:attrName>style.visibility</p:attrName>
                                        </p:attrNameLst>
                                      </p:cBhvr>
                                      <p:to>
                                        <p:strVal val="visible"/>
                                      </p:to>
                                    </p:set>
                                    <p:animEffect transition="in" filter="fade">
                                      <p:cBhvr>
                                        <p:cTn id="43" dur="1000"/>
                                        <p:tgtEl>
                                          <p:spTgt spid="8">
                                            <p:txEl>
                                              <p:pRg st="17" end="17"/>
                                            </p:txEl>
                                          </p:spTgt>
                                        </p:tgtEl>
                                      </p:cBhvr>
                                    </p:animEffect>
                                  </p:childTnLst>
                                </p:cTn>
                              </p:par>
                            </p:childTnLst>
                          </p:cTn>
                        </p:par>
                        <p:par>
                          <p:cTn id="44" fill="hold">
                            <p:stCondLst>
                              <p:cond delay="10000"/>
                            </p:stCondLst>
                            <p:childTnLst>
                              <p:par>
                                <p:cTn id="45" presetID="10" presetClass="entr" presetSubtype="0" fill="hold" nodeType="afterEffect">
                                  <p:stCondLst>
                                    <p:cond delay="0"/>
                                  </p:stCondLst>
                                  <p:childTnLst>
                                    <p:set>
                                      <p:cBhvr>
                                        <p:cTn id="46" dur="1" fill="hold">
                                          <p:stCondLst>
                                            <p:cond delay="0"/>
                                          </p:stCondLst>
                                        </p:cTn>
                                        <p:tgtEl>
                                          <p:spTgt spid="8">
                                            <p:txEl>
                                              <p:pRg st="19" end="19"/>
                                            </p:txEl>
                                          </p:spTgt>
                                        </p:tgtEl>
                                        <p:attrNameLst>
                                          <p:attrName>style.visibility</p:attrName>
                                        </p:attrNameLst>
                                      </p:cBhvr>
                                      <p:to>
                                        <p:strVal val="visible"/>
                                      </p:to>
                                    </p:set>
                                    <p:animEffect transition="in" filter="fade">
                                      <p:cBhvr>
                                        <p:cTn id="47" dur="1000"/>
                                        <p:tgtEl>
                                          <p:spTgt spid="8">
                                            <p:txEl>
                                              <p:pRg st="19" end="1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vertical)">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up)">
                                      <p:cBhvr>
                                        <p:cTn id="5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11</a:t>
            </a:fld>
            <a:r>
              <a:rPr lang="tr-TR"/>
              <a:t>.</a:t>
            </a:r>
          </a:p>
          <a:p>
            <a:pPr algn="ctr"/>
            <a:r>
              <a:rPr lang="tr-TR"/>
              <a:t>Sayfa</a:t>
            </a: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a:latin typeface="Calibri" pitchFamily="34" charset="0"/>
              </a:rPr>
              <a:t>Akış şemalarının hazırlanmasında aşağıda yer alan simgeler kullanılır.</a:t>
            </a:r>
          </a:p>
          <a:p>
            <a:endParaRPr lang="tr-TR" sz="1600">
              <a:latin typeface="Arial" pitchFamily="34" charset="0"/>
              <a:cs typeface="Arial" pitchFamily="34" charset="0"/>
            </a:endParaRPr>
          </a:p>
          <a:p>
            <a:pPr>
              <a:buFont typeface="Wingdings" pitchFamily="2" charset="2"/>
              <a:buChar char="§"/>
            </a:pPr>
            <a:endParaRPr lang="tr-TR" sz="1600">
              <a:latin typeface="Arial" pitchFamily="34" charset="0"/>
              <a:cs typeface="Arial" pitchFamily="34" charset="0"/>
            </a:endParaRPr>
          </a:p>
          <a:p>
            <a:endParaRPr lang="tr-TR" sz="1600"/>
          </a:p>
          <a:p>
            <a:endParaRPr lang="tr-TR" sz="1600"/>
          </a:p>
          <a:p>
            <a:endParaRPr lang="tr-TR" sz="1600"/>
          </a:p>
          <a:p>
            <a:endParaRPr lang="tr-TR" sz="1600"/>
          </a:p>
          <a:p>
            <a:endParaRPr lang="tr-TR" sz="1600"/>
          </a:p>
          <a:p>
            <a:endParaRPr lang="tr-TR" sz="1600"/>
          </a:p>
          <a:p>
            <a:endParaRPr lang="tr-TR" sz="1600"/>
          </a:p>
          <a:p>
            <a:endParaRPr lang="tr-TR" sz="1600"/>
          </a:p>
          <a:p>
            <a:endParaRPr lang="tr-TR" sz="1600"/>
          </a:p>
          <a:p>
            <a:endParaRPr lang="tr-TR" sz="1600"/>
          </a:p>
          <a:p>
            <a:endParaRPr lang="tr-TR" sz="1600"/>
          </a:p>
          <a:p>
            <a:endParaRPr lang="tr-TR" sz="1600"/>
          </a:p>
          <a:p>
            <a:endParaRPr lang="tr-TR" sz="1600"/>
          </a:p>
          <a:p>
            <a:endParaRPr lang="tr-TR" sz="1600"/>
          </a:p>
          <a:p>
            <a:r>
              <a:rPr lang="tr-TR" sz="1600"/>
              <a:t>Akış şemaları </a:t>
            </a:r>
            <a:r>
              <a:rPr lang="tr-TR" sz="1600" b="1"/>
              <a:t>içerik</a:t>
            </a:r>
            <a:r>
              <a:rPr lang="tr-TR" sz="1600"/>
              <a:t> ve </a:t>
            </a:r>
            <a:r>
              <a:rPr lang="tr-TR" sz="1600" b="1"/>
              <a:t>biçimlerine</a:t>
            </a:r>
            <a:r>
              <a:rPr lang="tr-TR" sz="1600"/>
              <a:t> göre genel olarak üç grupta sınıflandırılabilirler.</a:t>
            </a:r>
          </a:p>
          <a:p>
            <a:endParaRPr lang="tr-TR" sz="1600"/>
          </a:p>
          <a:p>
            <a:pPr marL="800100" lvl="1" indent="-342900">
              <a:buFont typeface="+mj-lt"/>
              <a:buAutoNum type="arabicPeriod"/>
            </a:pPr>
            <a:r>
              <a:rPr lang="tr-TR" sz="1600" b="1">
                <a:solidFill>
                  <a:schemeClr val="tx2"/>
                </a:solidFill>
              </a:rPr>
              <a:t>Doğrusal Akış Şemaları,</a:t>
            </a:r>
          </a:p>
          <a:p>
            <a:pPr marL="800100" lvl="1" indent="-342900">
              <a:buFont typeface="+mj-lt"/>
              <a:buAutoNum type="arabicPeriod"/>
            </a:pPr>
            <a:r>
              <a:rPr lang="tr-TR" sz="1600" b="1">
                <a:solidFill>
                  <a:schemeClr val="tx2"/>
                </a:solidFill>
              </a:rPr>
              <a:t>Mantıksal Akış Şemaları,</a:t>
            </a:r>
          </a:p>
          <a:p>
            <a:pPr marL="800100" lvl="1" indent="-342900">
              <a:buFont typeface="+mj-lt"/>
              <a:buAutoNum type="arabicPeriod"/>
            </a:pPr>
            <a:r>
              <a:rPr lang="tr-TR" sz="1600" b="1">
                <a:solidFill>
                  <a:schemeClr val="tx2"/>
                </a:solidFill>
              </a:rPr>
              <a:t>Döngüsel  Akış Şemaları,</a:t>
            </a:r>
            <a:endParaRPr lang="tr-TR" sz="1600" b="1"/>
          </a:p>
          <a:p>
            <a:endParaRPr lang="tr-TR" sz="160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pic>
        <p:nvPicPr>
          <p:cNvPr id="2052" name="Picture 4"/>
          <p:cNvPicPr>
            <a:picLocks noChangeAspect="1" noChangeArrowheads="1"/>
          </p:cNvPicPr>
          <p:nvPr/>
        </p:nvPicPr>
        <p:blipFill>
          <a:blip r:embed="rId3" cstate="print"/>
          <a:srcRect/>
          <a:stretch>
            <a:fillRect/>
          </a:stretch>
        </p:blipFill>
        <p:spPr bwMode="auto">
          <a:xfrm>
            <a:off x="3143240" y="1428736"/>
            <a:ext cx="3929090" cy="328614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2052"/>
                                        </p:tgtEl>
                                        <p:attrNameLst>
                                          <p:attrName>style.visibility</p:attrName>
                                        </p:attrNameLst>
                                      </p:cBhvr>
                                      <p:to>
                                        <p:strVal val="visible"/>
                                      </p:to>
                                    </p:set>
                                    <p:animEffect transition="in" filter="wipe(up)">
                                      <p:cBhvr>
                                        <p:cTn id="11" dur="1000"/>
                                        <p:tgtEl>
                                          <p:spTgt spid="2052"/>
                                        </p:tgtEl>
                                      </p:cBhvr>
                                    </p:animEffect>
                                  </p:childTnLst>
                                </p:cTn>
                              </p:par>
                            </p:childTnLst>
                          </p:cTn>
                        </p:par>
                        <p:par>
                          <p:cTn id="12" fill="hold">
                            <p:stCondLst>
                              <p:cond delay="3000"/>
                            </p:stCondLst>
                            <p:childTnLst>
                              <p:par>
                                <p:cTn id="13" presetID="10" presetClass="entr" presetSubtype="0" fill="hold" nodeType="afterEffect">
                                  <p:stCondLst>
                                    <p:cond delay="0"/>
                                  </p:stCondLst>
                                  <p:childTnLst>
                                    <p:set>
                                      <p:cBhvr>
                                        <p:cTn id="14" dur="1" fill="hold">
                                          <p:stCondLst>
                                            <p:cond delay="0"/>
                                          </p:stCondLst>
                                        </p:cTn>
                                        <p:tgtEl>
                                          <p:spTgt spid="8">
                                            <p:txEl>
                                              <p:pRg st="17" end="17"/>
                                            </p:txEl>
                                          </p:spTgt>
                                        </p:tgtEl>
                                        <p:attrNameLst>
                                          <p:attrName>style.visibility</p:attrName>
                                        </p:attrNameLst>
                                      </p:cBhvr>
                                      <p:to>
                                        <p:strVal val="visible"/>
                                      </p:to>
                                    </p:set>
                                    <p:animEffect transition="in" filter="fade">
                                      <p:cBhvr>
                                        <p:cTn id="15" dur="2000"/>
                                        <p:tgtEl>
                                          <p:spTgt spid="8">
                                            <p:txEl>
                                              <p:pRg st="17" end="17"/>
                                            </p:txEl>
                                          </p:spTgt>
                                        </p:tgtEl>
                                      </p:cBhvr>
                                    </p:animEffect>
                                  </p:childTnLst>
                                </p:cTn>
                              </p:par>
                            </p:childTnLst>
                          </p:cTn>
                        </p:par>
                        <p:par>
                          <p:cTn id="16" fill="hold">
                            <p:stCondLst>
                              <p:cond delay="5000"/>
                            </p:stCondLst>
                            <p:childTnLst>
                              <p:par>
                                <p:cTn id="17" presetID="10" presetClass="entr" presetSubtype="0" fill="hold" nodeType="afterEffect">
                                  <p:stCondLst>
                                    <p:cond delay="0"/>
                                  </p:stCondLst>
                                  <p:childTnLst>
                                    <p:set>
                                      <p:cBhvr>
                                        <p:cTn id="18" dur="1" fill="hold">
                                          <p:stCondLst>
                                            <p:cond delay="0"/>
                                          </p:stCondLst>
                                        </p:cTn>
                                        <p:tgtEl>
                                          <p:spTgt spid="8">
                                            <p:txEl>
                                              <p:pRg st="19" end="19"/>
                                            </p:txEl>
                                          </p:spTgt>
                                        </p:tgtEl>
                                        <p:attrNameLst>
                                          <p:attrName>style.visibility</p:attrName>
                                        </p:attrNameLst>
                                      </p:cBhvr>
                                      <p:to>
                                        <p:strVal val="visible"/>
                                      </p:to>
                                    </p:set>
                                    <p:animEffect transition="in" filter="fade">
                                      <p:cBhvr>
                                        <p:cTn id="19" dur="2000"/>
                                        <p:tgtEl>
                                          <p:spTgt spid="8">
                                            <p:txEl>
                                              <p:pRg st="19" end="19"/>
                                            </p:txEl>
                                          </p:spTgt>
                                        </p:tgtEl>
                                      </p:cBhvr>
                                    </p:animEffect>
                                  </p:childTnLst>
                                </p:cTn>
                              </p:par>
                            </p:childTnLst>
                          </p:cTn>
                        </p:par>
                        <p:par>
                          <p:cTn id="20" fill="hold">
                            <p:stCondLst>
                              <p:cond delay="7000"/>
                            </p:stCondLst>
                            <p:childTnLst>
                              <p:par>
                                <p:cTn id="21" presetID="10" presetClass="entr" presetSubtype="0" fill="hold" nodeType="afterEffect">
                                  <p:stCondLst>
                                    <p:cond delay="0"/>
                                  </p:stCondLst>
                                  <p:childTnLst>
                                    <p:set>
                                      <p:cBhvr>
                                        <p:cTn id="22" dur="1" fill="hold">
                                          <p:stCondLst>
                                            <p:cond delay="0"/>
                                          </p:stCondLst>
                                        </p:cTn>
                                        <p:tgtEl>
                                          <p:spTgt spid="8">
                                            <p:txEl>
                                              <p:pRg st="20" end="20"/>
                                            </p:txEl>
                                          </p:spTgt>
                                        </p:tgtEl>
                                        <p:attrNameLst>
                                          <p:attrName>style.visibility</p:attrName>
                                        </p:attrNameLst>
                                      </p:cBhvr>
                                      <p:to>
                                        <p:strVal val="visible"/>
                                      </p:to>
                                    </p:set>
                                    <p:animEffect transition="in" filter="fade">
                                      <p:cBhvr>
                                        <p:cTn id="23" dur="2000"/>
                                        <p:tgtEl>
                                          <p:spTgt spid="8">
                                            <p:txEl>
                                              <p:pRg st="20" end="20"/>
                                            </p:txEl>
                                          </p:spTgt>
                                        </p:tgtEl>
                                      </p:cBhvr>
                                    </p:animEffect>
                                  </p:childTnLst>
                                </p:cTn>
                              </p:par>
                            </p:childTnLst>
                          </p:cTn>
                        </p:par>
                        <p:par>
                          <p:cTn id="24" fill="hold">
                            <p:stCondLst>
                              <p:cond delay="9000"/>
                            </p:stCondLst>
                            <p:childTnLst>
                              <p:par>
                                <p:cTn id="25" presetID="10" presetClass="entr" presetSubtype="0" fill="hold" nodeType="afterEffect">
                                  <p:stCondLst>
                                    <p:cond delay="0"/>
                                  </p:stCondLst>
                                  <p:childTnLst>
                                    <p:set>
                                      <p:cBhvr>
                                        <p:cTn id="26" dur="1" fill="hold">
                                          <p:stCondLst>
                                            <p:cond delay="0"/>
                                          </p:stCondLst>
                                        </p:cTn>
                                        <p:tgtEl>
                                          <p:spTgt spid="8">
                                            <p:txEl>
                                              <p:pRg st="21" end="21"/>
                                            </p:txEl>
                                          </p:spTgt>
                                        </p:tgtEl>
                                        <p:attrNameLst>
                                          <p:attrName>style.visibility</p:attrName>
                                        </p:attrNameLst>
                                      </p:cBhvr>
                                      <p:to>
                                        <p:strVal val="visible"/>
                                      </p:to>
                                    </p:set>
                                    <p:animEffect transition="in" filter="fade">
                                      <p:cBhvr>
                                        <p:cTn id="27" dur="2000"/>
                                        <p:tgtEl>
                                          <p:spTgt spid="8">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12</a:t>
            </a:fld>
            <a:r>
              <a:rPr lang="tr-TR"/>
              <a:t>.</a:t>
            </a:r>
          </a:p>
          <a:p>
            <a:pPr algn="ctr"/>
            <a:r>
              <a:rPr lang="tr-TR"/>
              <a:t>Sayfa</a:t>
            </a: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marL="0" lvl="1"/>
            <a:r>
              <a:rPr lang="tr-TR" sz="1600" b="1" dirty="0">
                <a:latin typeface="Calibri" pitchFamily="34" charset="0"/>
              </a:rPr>
              <a:t>Doğrusal Akış Şemaları</a:t>
            </a:r>
          </a:p>
          <a:p>
            <a:endParaRPr lang="tr-TR" sz="1600" dirty="0">
              <a:latin typeface="Calibri" pitchFamily="34" charset="0"/>
              <a:cs typeface="Arial" pitchFamily="34" charset="0"/>
            </a:endParaRPr>
          </a:p>
          <a:p>
            <a:r>
              <a:rPr kumimoji="1" lang="tr-TR" sz="1600" dirty="0">
                <a:latin typeface="Calibri" pitchFamily="34" charset="0"/>
              </a:rPr>
              <a:t>İş akışları, giriş, hesaplama, çıkış biçiminde olan akış şemaları bu grup kapsamına girer.</a:t>
            </a:r>
          </a:p>
          <a:p>
            <a:endParaRPr lang="tr-TR" sz="1600" dirty="0">
              <a:latin typeface="Calibri" pitchFamily="34" charset="0"/>
              <a:cs typeface="Arial" pitchFamily="34" charset="0"/>
            </a:endParaRPr>
          </a:p>
          <a:p>
            <a:r>
              <a:rPr lang="tr-TR" sz="1600" b="1" u="sng" dirty="0">
                <a:latin typeface="Calibri" pitchFamily="34" charset="0"/>
              </a:rPr>
              <a:t>Değişkenler</a:t>
            </a:r>
            <a:endParaRPr lang="tr-TR" sz="1600" dirty="0">
              <a:latin typeface="Calibri" pitchFamily="34" charset="0"/>
            </a:endParaRPr>
          </a:p>
          <a:p>
            <a:pPr lvl="1"/>
            <a:r>
              <a:rPr lang="tr-TR" sz="1600" dirty="0">
                <a:latin typeface="Calibri" pitchFamily="34" charset="0"/>
              </a:rPr>
              <a:t>Akış Şeması</a:t>
            </a:r>
          </a:p>
          <a:p>
            <a:pPr lvl="1"/>
            <a:r>
              <a:rPr lang="tr-TR" sz="1600" dirty="0">
                <a:latin typeface="Calibri" pitchFamily="34" charset="0"/>
              </a:rPr>
              <a:t>A: Birinci sayı B: İkinci sayı</a:t>
            </a:r>
          </a:p>
          <a:p>
            <a:pPr lvl="1"/>
            <a:r>
              <a:rPr lang="tr-TR" sz="1600" dirty="0">
                <a:latin typeface="Calibri" pitchFamily="34" charset="0"/>
              </a:rPr>
              <a:t>D: İki sayının toplamını (A+B)</a:t>
            </a:r>
          </a:p>
          <a:p>
            <a:pPr lvl="1"/>
            <a:r>
              <a:rPr lang="tr-TR" sz="1600" dirty="0">
                <a:latin typeface="Calibri" pitchFamily="34" charset="0"/>
              </a:rPr>
              <a:t>E: İki sayının bölümünü(A*B)</a:t>
            </a:r>
          </a:p>
          <a:p>
            <a:pPr lvl="1"/>
            <a:endParaRPr lang="tr-TR" sz="1600" dirty="0">
              <a:latin typeface="Calibri" pitchFamily="34" charset="0"/>
            </a:endParaRPr>
          </a:p>
          <a:p>
            <a:r>
              <a:rPr lang="tr-TR" sz="1600" b="1" u="sng" dirty="0">
                <a:latin typeface="Calibri" pitchFamily="34" charset="0"/>
              </a:rPr>
              <a:t>Algoritma</a:t>
            </a:r>
            <a:endParaRPr lang="tr-TR" sz="1600" dirty="0">
              <a:latin typeface="Calibri" pitchFamily="34" charset="0"/>
            </a:endParaRPr>
          </a:p>
          <a:p>
            <a:pPr lvl="1"/>
            <a:r>
              <a:rPr lang="tr-TR" sz="1600" dirty="0">
                <a:latin typeface="Calibri" pitchFamily="34" charset="0"/>
              </a:rPr>
              <a:t>Adım 1-Başla</a:t>
            </a:r>
          </a:p>
          <a:p>
            <a:pPr lvl="1"/>
            <a:r>
              <a:rPr lang="tr-TR" sz="1600" dirty="0">
                <a:latin typeface="Calibri" pitchFamily="34" charset="0"/>
              </a:rPr>
              <a:t>Adım 2-</a:t>
            </a:r>
            <a:r>
              <a:rPr lang="tr-TR" sz="1600" dirty="0" err="1">
                <a:latin typeface="Calibri" pitchFamily="34" charset="0"/>
              </a:rPr>
              <a:t>A'yı</a:t>
            </a:r>
            <a:r>
              <a:rPr lang="tr-TR" sz="1600" dirty="0">
                <a:latin typeface="Calibri" pitchFamily="34" charset="0"/>
              </a:rPr>
              <a:t> oku</a:t>
            </a:r>
          </a:p>
          <a:p>
            <a:pPr lvl="1"/>
            <a:r>
              <a:rPr lang="tr-TR" sz="1600" dirty="0">
                <a:latin typeface="Calibri" pitchFamily="34" charset="0"/>
              </a:rPr>
              <a:t>Adım 3-</a:t>
            </a:r>
            <a:r>
              <a:rPr lang="tr-TR" sz="1600" dirty="0" err="1">
                <a:latin typeface="Calibri" pitchFamily="34" charset="0"/>
              </a:rPr>
              <a:t>B'yi</a:t>
            </a:r>
            <a:r>
              <a:rPr lang="tr-TR" sz="1600" dirty="0">
                <a:latin typeface="Calibri" pitchFamily="34" charset="0"/>
              </a:rPr>
              <a:t> oku</a:t>
            </a:r>
          </a:p>
          <a:p>
            <a:pPr lvl="1"/>
            <a:r>
              <a:rPr lang="tr-TR" sz="1600" dirty="0">
                <a:latin typeface="Calibri" pitchFamily="34" charset="0"/>
              </a:rPr>
              <a:t>Adım 4-D=A+B</a:t>
            </a:r>
          </a:p>
          <a:p>
            <a:pPr lvl="1"/>
            <a:r>
              <a:rPr lang="tr-TR" sz="1600" dirty="0">
                <a:latin typeface="Calibri" pitchFamily="34" charset="0"/>
              </a:rPr>
              <a:t>Adım 5-E=A*B</a:t>
            </a:r>
          </a:p>
          <a:p>
            <a:pPr lvl="1"/>
            <a:r>
              <a:rPr lang="tr-TR" sz="1600" dirty="0">
                <a:latin typeface="Calibri" pitchFamily="34" charset="0"/>
              </a:rPr>
              <a:t>Adım 6-</a:t>
            </a:r>
            <a:r>
              <a:rPr lang="tr-TR" sz="1600" dirty="0" err="1">
                <a:latin typeface="Calibri" pitchFamily="34" charset="0"/>
              </a:rPr>
              <a:t>D'yi</a:t>
            </a:r>
            <a:r>
              <a:rPr lang="tr-TR" sz="1600" dirty="0">
                <a:latin typeface="Calibri" pitchFamily="34" charset="0"/>
              </a:rPr>
              <a:t> yaz</a:t>
            </a:r>
          </a:p>
          <a:p>
            <a:pPr lvl="1"/>
            <a:r>
              <a:rPr lang="tr-TR" sz="1600" dirty="0">
                <a:latin typeface="Calibri" pitchFamily="34" charset="0"/>
              </a:rPr>
              <a:t>Adım 7-</a:t>
            </a:r>
            <a:r>
              <a:rPr lang="tr-TR" sz="1600" dirty="0" err="1">
                <a:latin typeface="Calibri" pitchFamily="34" charset="0"/>
              </a:rPr>
              <a:t>E'yi</a:t>
            </a:r>
            <a:r>
              <a:rPr lang="tr-TR" sz="1600" dirty="0">
                <a:latin typeface="Calibri" pitchFamily="34" charset="0"/>
              </a:rPr>
              <a:t> yaz</a:t>
            </a:r>
          </a:p>
          <a:p>
            <a:pPr lvl="1"/>
            <a:r>
              <a:rPr lang="tr-TR" sz="1600" dirty="0">
                <a:latin typeface="Calibri" pitchFamily="34" charset="0"/>
              </a:rPr>
              <a:t>Adım 8-Dur</a:t>
            </a:r>
          </a:p>
          <a:p>
            <a:pPr>
              <a:buFont typeface="Wingdings" pitchFamily="2" charset="2"/>
              <a:buChar char="§"/>
            </a:pPr>
            <a:endParaRPr lang="tr-TR" sz="1600" dirty="0">
              <a:latin typeface="Arial" pitchFamily="34" charset="0"/>
              <a:cs typeface="Arial" pitchFamily="34" charset="0"/>
            </a:endParaRPr>
          </a:p>
          <a:p>
            <a:endParaRPr lang="tr-TR" sz="1600" dirty="0"/>
          </a:p>
          <a:p>
            <a:endParaRPr lang="tr-TR" sz="1600" dirty="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grpSp>
        <p:nvGrpSpPr>
          <p:cNvPr id="10" name="9 Grup"/>
          <p:cNvGrpSpPr/>
          <p:nvPr/>
        </p:nvGrpSpPr>
        <p:grpSpPr>
          <a:xfrm>
            <a:off x="6000760" y="2143116"/>
            <a:ext cx="2716210" cy="3667125"/>
            <a:chOff x="4000496" y="2000240"/>
            <a:chExt cx="3001962" cy="3667125"/>
          </a:xfrm>
        </p:grpSpPr>
        <p:sp>
          <p:nvSpPr>
            <p:cNvPr id="11" name="AutoShape 2"/>
            <p:cNvSpPr>
              <a:spLocks noChangeArrowheads="1"/>
            </p:cNvSpPr>
            <p:nvPr/>
          </p:nvSpPr>
          <p:spPr bwMode="auto">
            <a:xfrm>
              <a:off x="4000496" y="2000240"/>
              <a:ext cx="3001962" cy="3667125"/>
            </a:xfrm>
            <a:prstGeom prst="foldedCorner">
              <a:avLst>
                <a:gd name="adj" fmla="val 12500"/>
              </a:avLst>
            </a:pr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ts val="500"/>
                </a:spcBef>
                <a:spcAft>
                  <a:spcPts val="500"/>
                </a:spcAft>
                <a:buClrTx/>
                <a:buSzTx/>
                <a:buFontTx/>
                <a:buNone/>
                <a:tabLst/>
              </a:pPr>
              <a:r>
                <a:rPr kumimoji="0" lang="tr-TR" sz="1200" b="0" i="0" u="none" strike="noStrike" cap="none" normalizeH="0" baseline="0">
                  <a:ln>
                    <a:noFill/>
                  </a:ln>
                  <a:solidFill>
                    <a:srgbClr val="000000"/>
                  </a:solidFill>
                  <a:effectLst/>
                  <a:latin typeface="Calibri" pitchFamily="34" charset="0"/>
                  <a:cs typeface="Arial" pitchFamily="34" charset="0"/>
                </a:rPr>
                <a:t>Akış Şeması</a:t>
              </a:r>
            </a:p>
            <a:p>
              <a:pPr marL="0" marR="0" lvl="0" indent="0" algn="just" defTabSz="914400" rtl="0" eaLnBrk="1" fontAlgn="base" latinLnBrk="0" hangingPunct="1">
                <a:lnSpc>
                  <a:spcPct val="100000"/>
                </a:lnSpc>
                <a:spcBef>
                  <a:spcPts val="500"/>
                </a:spcBef>
                <a:spcAft>
                  <a:spcPts val="500"/>
                </a:spcAft>
                <a:buClrTx/>
                <a:buSzTx/>
                <a:buFontTx/>
                <a:buNone/>
                <a:tabLst/>
              </a:pPr>
              <a:endParaRPr lang="tr-TR" sz="1200">
                <a:solidFill>
                  <a:srgbClr val="000000"/>
                </a:solidFill>
                <a:latin typeface="Calibri" pitchFamily="34" charset="0"/>
                <a:cs typeface="Arial" pitchFamily="34" charset="0"/>
              </a:endParaRPr>
            </a:p>
            <a:p>
              <a:pPr marL="0" marR="0" lvl="0" indent="0" algn="just" defTabSz="914400" rtl="0" eaLnBrk="1" fontAlgn="base" latinLnBrk="0" hangingPunct="1">
                <a:lnSpc>
                  <a:spcPct val="100000"/>
                </a:lnSpc>
                <a:spcBef>
                  <a:spcPts val="500"/>
                </a:spcBef>
                <a:spcAft>
                  <a:spcPts val="500"/>
                </a:spcAft>
                <a:buClrTx/>
                <a:buSzTx/>
                <a:buFontTx/>
                <a:buNone/>
                <a:tabLst/>
              </a:pPr>
              <a:endParaRPr kumimoji="0" lang="tr-TR" sz="1200" b="0" i="0" u="none" strike="noStrike" cap="none" normalizeH="0" baseline="0">
                <a:ln>
                  <a:noFill/>
                </a:ln>
                <a:solidFill>
                  <a:srgbClr val="000000"/>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a:ln>
                  <a:noFill/>
                </a:ln>
                <a:solidFill>
                  <a:schemeClr val="tx1"/>
                </a:solidFill>
                <a:effectLst/>
                <a:latin typeface="Arial" pitchFamily="34" charset="0"/>
                <a:cs typeface="Arial" pitchFamily="34" charset="0"/>
              </a:endParaRPr>
            </a:p>
          </p:txBody>
        </p:sp>
        <p:pic>
          <p:nvPicPr>
            <p:cNvPr id="12" name="11 Resim"/>
            <p:cNvPicPr/>
            <p:nvPr/>
          </p:nvPicPr>
          <p:blipFill>
            <a:blip r:embed="rId3" cstate="print"/>
            <a:srcRect/>
            <a:stretch>
              <a:fillRect/>
            </a:stretch>
          </p:blipFill>
          <p:spPr bwMode="auto">
            <a:xfrm>
              <a:off x="4857752" y="2357430"/>
              <a:ext cx="1285884" cy="3071834"/>
            </a:xfrm>
            <a:prstGeom prst="rect">
              <a:avLst/>
            </a:prstGeom>
            <a:noFill/>
            <a:ln w="9525">
              <a:noFill/>
              <a:miter lim="800000"/>
              <a:headEnd/>
              <a:tailEnd/>
            </a:ln>
          </p:spPr>
        </p:pic>
      </p:grpSp>
      <p:sp>
        <p:nvSpPr>
          <p:cNvPr id="13" name="12 Şeritli Sağ Ok"/>
          <p:cNvSpPr/>
          <p:nvPr/>
        </p:nvSpPr>
        <p:spPr bwMode="auto">
          <a:xfrm>
            <a:off x="4214810" y="3429000"/>
            <a:ext cx="1034207" cy="1285884"/>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a:ln>
                <a:noFill/>
              </a:ln>
              <a:solidFill>
                <a:schemeClr val="tx1"/>
              </a:solidFill>
              <a:effectLst/>
              <a:latin typeface="Times New Roman" pitchFamily="18" charset="0"/>
            </a:endParaRPr>
          </a:p>
        </p:txBody>
      </p:sp>
      <p:sp>
        <p:nvSpPr>
          <p:cNvPr id="14" name="13 Yuvarlatılmış Dikdörtgen"/>
          <p:cNvSpPr/>
          <p:nvPr/>
        </p:nvSpPr>
        <p:spPr bwMode="auto">
          <a:xfrm>
            <a:off x="6357950" y="2500306"/>
            <a:ext cx="2000264" cy="1214446"/>
          </a:xfrm>
          <a:prstGeom prst="roundRect">
            <a:avLst/>
          </a:prstGeom>
          <a:solidFill>
            <a:schemeClr val="accent1">
              <a:alpha val="26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a:ln>
                <a:noFill/>
              </a:ln>
              <a:solidFill>
                <a:schemeClr val="tx1"/>
              </a:solidFill>
              <a:effectLst/>
              <a:latin typeface="Times New Roman" pitchFamily="18" charset="0"/>
            </a:endParaRPr>
          </a:p>
        </p:txBody>
      </p:sp>
      <p:sp>
        <p:nvSpPr>
          <p:cNvPr id="15" name="14 Yuvarlatılmış Dikdörtgen"/>
          <p:cNvSpPr/>
          <p:nvPr/>
        </p:nvSpPr>
        <p:spPr bwMode="auto">
          <a:xfrm>
            <a:off x="6357950" y="3714752"/>
            <a:ext cx="2000264" cy="642942"/>
          </a:xfrm>
          <a:prstGeom prst="roundRect">
            <a:avLst/>
          </a:prstGeom>
          <a:solidFill>
            <a:srgbClr val="FF0000">
              <a:alpha val="2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a:ln>
                <a:noFill/>
              </a:ln>
              <a:solidFill>
                <a:schemeClr val="tx1"/>
              </a:solidFill>
              <a:effectLst/>
              <a:latin typeface="Times New Roman" pitchFamily="18" charset="0"/>
            </a:endParaRPr>
          </a:p>
        </p:txBody>
      </p:sp>
      <p:sp>
        <p:nvSpPr>
          <p:cNvPr id="16" name="15 Yuvarlatılmış Dikdörtgen"/>
          <p:cNvSpPr/>
          <p:nvPr/>
        </p:nvSpPr>
        <p:spPr bwMode="auto">
          <a:xfrm>
            <a:off x="6357950" y="4357694"/>
            <a:ext cx="2000264" cy="1214446"/>
          </a:xfrm>
          <a:prstGeom prst="roundRect">
            <a:avLst/>
          </a:prstGeom>
          <a:solidFill>
            <a:srgbClr val="7030A0">
              <a:alpha val="2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a:ln>
                <a:noFill/>
              </a:ln>
              <a:solidFill>
                <a:schemeClr val="tx1"/>
              </a:solidFill>
              <a:effectLst/>
              <a:latin typeface="Times New Roman" pitchFamily="18"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1000"/>
                                        <p:tgtEl>
                                          <p:spTgt spid="8">
                                            <p:txEl>
                                              <p:pRg st="2" end="2"/>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1000"/>
                                        <p:tgtEl>
                                          <p:spTgt spid="8">
                                            <p:txEl>
                                              <p:pRg st="4" end="4"/>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1000"/>
                                        <p:tgtEl>
                                          <p:spTgt spid="8">
                                            <p:txEl>
                                              <p:pRg st="5" end="5"/>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1000"/>
                                        <p:tgtEl>
                                          <p:spTgt spid="8">
                                            <p:txEl>
                                              <p:pRg st="6" end="6"/>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1000"/>
                                        <p:tgtEl>
                                          <p:spTgt spid="8">
                                            <p:txEl>
                                              <p:pRg st="7" end="7"/>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1000"/>
                                        <p:tgtEl>
                                          <p:spTgt spid="8">
                                            <p:txEl>
                                              <p:pRg st="8" end="8"/>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Effect transition="in" filter="fade">
                                      <p:cBhvr>
                                        <p:cTn id="35" dur="1000"/>
                                        <p:tgtEl>
                                          <p:spTgt spid="8">
                                            <p:txEl>
                                              <p:pRg st="10" end="10"/>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animEffect transition="in" filter="fade">
                                      <p:cBhvr>
                                        <p:cTn id="39" dur="1000"/>
                                        <p:tgtEl>
                                          <p:spTgt spid="8">
                                            <p:txEl>
                                              <p:pRg st="11" end="11"/>
                                            </p:txEl>
                                          </p:spTgt>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1000"/>
                                        <p:tgtEl>
                                          <p:spTgt spid="8">
                                            <p:txEl>
                                              <p:pRg st="12" end="12"/>
                                            </p:txEl>
                                          </p:spTgt>
                                        </p:tgtEl>
                                      </p:cBhvr>
                                    </p:animEffect>
                                  </p:childTnLst>
                                </p:cTn>
                              </p:par>
                            </p:childTnLst>
                          </p:cTn>
                        </p:par>
                        <p:par>
                          <p:cTn id="44" fill="hold">
                            <p:stCondLst>
                              <p:cond delay="10000"/>
                            </p:stCondLst>
                            <p:childTnLst>
                              <p:par>
                                <p:cTn id="45" presetID="10" presetClass="entr" presetSubtype="0" fill="hold" nodeType="afterEffect">
                                  <p:stCondLst>
                                    <p:cond delay="0"/>
                                  </p:stCondLst>
                                  <p:childTnLst>
                                    <p:set>
                                      <p:cBhvr>
                                        <p:cTn id="46" dur="1" fill="hold">
                                          <p:stCondLst>
                                            <p:cond delay="0"/>
                                          </p:stCondLst>
                                        </p:cTn>
                                        <p:tgtEl>
                                          <p:spTgt spid="8">
                                            <p:txEl>
                                              <p:pRg st="13" end="13"/>
                                            </p:txEl>
                                          </p:spTgt>
                                        </p:tgtEl>
                                        <p:attrNameLst>
                                          <p:attrName>style.visibility</p:attrName>
                                        </p:attrNameLst>
                                      </p:cBhvr>
                                      <p:to>
                                        <p:strVal val="visible"/>
                                      </p:to>
                                    </p:set>
                                    <p:animEffect transition="in" filter="fade">
                                      <p:cBhvr>
                                        <p:cTn id="47" dur="1000"/>
                                        <p:tgtEl>
                                          <p:spTgt spid="8">
                                            <p:txEl>
                                              <p:pRg st="13" end="13"/>
                                            </p:txEl>
                                          </p:spTgt>
                                        </p:tgtEl>
                                      </p:cBhvr>
                                    </p:animEffect>
                                  </p:childTnLst>
                                </p:cTn>
                              </p:par>
                            </p:childTnLst>
                          </p:cTn>
                        </p:par>
                        <p:par>
                          <p:cTn id="48" fill="hold">
                            <p:stCondLst>
                              <p:cond delay="11000"/>
                            </p:stCondLst>
                            <p:childTnLst>
                              <p:par>
                                <p:cTn id="49" presetID="10" presetClass="entr" presetSubtype="0" fill="hold" nodeType="afterEffect">
                                  <p:stCondLst>
                                    <p:cond delay="0"/>
                                  </p:stCondLst>
                                  <p:childTnLst>
                                    <p:set>
                                      <p:cBhvr>
                                        <p:cTn id="50" dur="1" fill="hold">
                                          <p:stCondLst>
                                            <p:cond delay="0"/>
                                          </p:stCondLst>
                                        </p:cTn>
                                        <p:tgtEl>
                                          <p:spTgt spid="8">
                                            <p:txEl>
                                              <p:pRg st="14" end="14"/>
                                            </p:txEl>
                                          </p:spTgt>
                                        </p:tgtEl>
                                        <p:attrNameLst>
                                          <p:attrName>style.visibility</p:attrName>
                                        </p:attrNameLst>
                                      </p:cBhvr>
                                      <p:to>
                                        <p:strVal val="visible"/>
                                      </p:to>
                                    </p:set>
                                    <p:animEffect transition="in" filter="fade">
                                      <p:cBhvr>
                                        <p:cTn id="51" dur="1000"/>
                                        <p:tgtEl>
                                          <p:spTgt spid="8">
                                            <p:txEl>
                                              <p:pRg st="14" end="14"/>
                                            </p:txEl>
                                          </p:spTgt>
                                        </p:tgtEl>
                                      </p:cBhvr>
                                    </p:animEffect>
                                  </p:childTnLst>
                                </p:cTn>
                              </p:par>
                            </p:childTnLst>
                          </p:cTn>
                        </p:par>
                        <p:par>
                          <p:cTn id="52" fill="hold">
                            <p:stCondLst>
                              <p:cond delay="12000"/>
                            </p:stCondLst>
                            <p:childTnLst>
                              <p:par>
                                <p:cTn id="53" presetID="10" presetClass="entr" presetSubtype="0" fill="hold" nodeType="afterEffect">
                                  <p:stCondLst>
                                    <p:cond delay="0"/>
                                  </p:stCondLst>
                                  <p:childTnLst>
                                    <p:set>
                                      <p:cBhvr>
                                        <p:cTn id="54" dur="1" fill="hold">
                                          <p:stCondLst>
                                            <p:cond delay="0"/>
                                          </p:stCondLst>
                                        </p:cTn>
                                        <p:tgtEl>
                                          <p:spTgt spid="8">
                                            <p:txEl>
                                              <p:pRg st="15" end="15"/>
                                            </p:txEl>
                                          </p:spTgt>
                                        </p:tgtEl>
                                        <p:attrNameLst>
                                          <p:attrName>style.visibility</p:attrName>
                                        </p:attrNameLst>
                                      </p:cBhvr>
                                      <p:to>
                                        <p:strVal val="visible"/>
                                      </p:to>
                                    </p:set>
                                    <p:animEffect transition="in" filter="fade">
                                      <p:cBhvr>
                                        <p:cTn id="55" dur="1000"/>
                                        <p:tgtEl>
                                          <p:spTgt spid="8">
                                            <p:txEl>
                                              <p:pRg st="15" end="15"/>
                                            </p:txEl>
                                          </p:spTgt>
                                        </p:tgtEl>
                                      </p:cBhvr>
                                    </p:animEffect>
                                  </p:childTnLst>
                                </p:cTn>
                              </p:par>
                            </p:childTnLst>
                          </p:cTn>
                        </p:par>
                        <p:par>
                          <p:cTn id="56" fill="hold">
                            <p:stCondLst>
                              <p:cond delay="13000"/>
                            </p:stCondLst>
                            <p:childTnLst>
                              <p:par>
                                <p:cTn id="57" presetID="10" presetClass="entr" presetSubtype="0" fill="hold" nodeType="afterEffect">
                                  <p:stCondLst>
                                    <p:cond delay="0"/>
                                  </p:stCondLst>
                                  <p:childTnLst>
                                    <p:set>
                                      <p:cBhvr>
                                        <p:cTn id="58" dur="1" fill="hold">
                                          <p:stCondLst>
                                            <p:cond delay="0"/>
                                          </p:stCondLst>
                                        </p:cTn>
                                        <p:tgtEl>
                                          <p:spTgt spid="8">
                                            <p:txEl>
                                              <p:pRg st="16" end="16"/>
                                            </p:txEl>
                                          </p:spTgt>
                                        </p:tgtEl>
                                        <p:attrNameLst>
                                          <p:attrName>style.visibility</p:attrName>
                                        </p:attrNameLst>
                                      </p:cBhvr>
                                      <p:to>
                                        <p:strVal val="visible"/>
                                      </p:to>
                                    </p:set>
                                    <p:animEffect transition="in" filter="fade">
                                      <p:cBhvr>
                                        <p:cTn id="59" dur="1000"/>
                                        <p:tgtEl>
                                          <p:spTgt spid="8">
                                            <p:txEl>
                                              <p:pRg st="16" end="16"/>
                                            </p:txEl>
                                          </p:spTgt>
                                        </p:tgtEl>
                                      </p:cBhvr>
                                    </p:animEffect>
                                  </p:childTnLst>
                                </p:cTn>
                              </p:par>
                            </p:childTnLst>
                          </p:cTn>
                        </p:par>
                        <p:par>
                          <p:cTn id="60" fill="hold">
                            <p:stCondLst>
                              <p:cond delay="14000"/>
                            </p:stCondLst>
                            <p:childTnLst>
                              <p:par>
                                <p:cTn id="61" presetID="10" presetClass="entr" presetSubtype="0" fill="hold" nodeType="afterEffect">
                                  <p:stCondLst>
                                    <p:cond delay="0"/>
                                  </p:stCondLst>
                                  <p:childTnLst>
                                    <p:set>
                                      <p:cBhvr>
                                        <p:cTn id="62" dur="1" fill="hold">
                                          <p:stCondLst>
                                            <p:cond delay="0"/>
                                          </p:stCondLst>
                                        </p:cTn>
                                        <p:tgtEl>
                                          <p:spTgt spid="8">
                                            <p:txEl>
                                              <p:pRg st="17" end="17"/>
                                            </p:txEl>
                                          </p:spTgt>
                                        </p:tgtEl>
                                        <p:attrNameLst>
                                          <p:attrName>style.visibility</p:attrName>
                                        </p:attrNameLst>
                                      </p:cBhvr>
                                      <p:to>
                                        <p:strVal val="visible"/>
                                      </p:to>
                                    </p:set>
                                    <p:animEffect transition="in" filter="fade">
                                      <p:cBhvr>
                                        <p:cTn id="63" dur="1000"/>
                                        <p:tgtEl>
                                          <p:spTgt spid="8">
                                            <p:txEl>
                                              <p:pRg st="17" end="17"/>
                                            </p:txEl>
                                          </p:spTgt>
                                        </p:tgtEl>
                                      </p:cBhvr>
                                    </p:animEffect>
                                  </p:childTnLst>
                                </p:cTn>
                              </p:par>
                            </p:childTnLst>
                          </p:cTn>
                        </p:par>
                        <p:par>
                          <p:cTn id="64" fill="hold">
                            <p:stCondLst>
                              <p:cond delay="15000"/>
                            </p:stCondLst>
                            <p:childTnLst>
                              <p:par>
                                <p:cTn id="65" presetID="10" presetClass="entr" presetSubtype="0" fill="hold" nodeType="afterEffect">
                                  <p:stCondLst>
                                    <p:cond delay="0"/>
                                  </p:stCondLst>
                                  <p:childTnLst>
                                    <p:set>
                                      <p:cBhvr>
                                        <p:cTn id="66" dur="1" fill="hold">
                                          <p:stCondLst>
                                            <p:cond delay="0"/>
                                          </p:stCondLst>
                                        </p:cTn>
                                        <p:tgtEl>
                                          <p:spTgt spid="8">
                                            <p:txEl>
                                              <p:pRg st="18" end="18"/>
                                            </p:txEl>
                                          </p:spTgt>
                                        </p:tgtEl>
                                        <p:attrNameLst>
                                          <p:attrName>style.visibility</p:attrName>
                                        </p:attrNameLst>
                                      </p:cBhvr>
                                      <p:to>
                                        <p:strVal val="visible"/>
                                      </p:to>
                                    </p:set>
                                    <p:animEffect transition="in" filter="fade">
                                      <p:cBhvr>
                                        <p:cTn id="67" dur="1000"/>
                                        <p:tgtEl>
                                          <p:spTgt spid="8">
                                            <p:txEl>
                                              <p:pRg st="18" end="18"/>
                                            </p:txEl>
                                          </p:spTgt>
                                        </p:tgtEl>
                                      </p:cBhvr>
                                    </p:animEffect>
                                  </p:childTnLst>
                                </p:cTn>
                              </p:par>
                            </p:childTnLst>
                          </p:cTn>
                        </p:par>
                        <p:par>
                          <p:cTn id="68" fill="hold">
                            <p:stCondLst>
                              <p:cond delay="16000"/>
                            </p:stCondLst>
                            <p:childTnLst>
                              <p:par>
                                <p:cTn id="69" presetID="3" presetClass="entr" presetSubtype="5" fill="hold" grpId="0" nodeType="after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blinds(vertical)">
                                      <p:cBhvr>
                                        <p:cTn id="71" dur="500"/>
                                        <p:tgtEl>
                                          <p:spTgt spid="13"/>
                                        </p:tgtEl>
                                      </p:cBhvr>
                                    </p:animEffect>
                                  </p:childTnLst>
                                </p:cTn>
                              </p:par>
                            </p:childTnLst>
                          </p:cTn>
                        </p:par>
                        <p:par>
                          <p:cTn id="72" fill="hold">
                            <p:stCondLst>
                              <p:cond delay="16500"/>
                            </p:stCondLst>
                            <p:childTnLst>
                              <p:par>
                                <p:cTn id="73" presetID="22" presetClass="entr" presetSubtype="1" fill="hold" nodeType="after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up)">
                                      <p:cBhvr>
                                        <p:cTn id="75" dur="1000"/>
                                        <p:tgtEl>
                                          <p:spTgt spid="10"/>
                                        </p:tgtEl>
                                      </p:cBhvr>
                                    </p:animEffect>
                                  </p:childTnLst>
                                </p:cTn>
                              </p:par>
                            </p:childTnLst>
                          </p:cTn>
                        </p:par>
                        <p:par>
                          <p:cTn id="76" fill="hold">
                            <p:stCondLst>
                              <p:cond delay="17500"/>
                            </p:stCondLst>
                            <p:childTnLst>
                              <p:par>
                                <p:cTn id="77" presetID="22" presetClass="entr" presetSubtype="1"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up)">
                                      <p:cBhvr>
                                        <p:cTn id="79" dur="1000"/>
                                        <p:tgtEl>
                                          <p:spTgt spid="10"/>
                                        </p:tgtEl>
                                      </p:cBhvr>
                                    </p:animEffect>
                                  </p:childTnLst>
                                </p:cTn>
                              </p:par>
                            </p:childTnLst>
                          </p:cTn>
                        </p:par>
                        <p:par>
                          <p:cTn id="80" fill="hold">
                            <p:stCondLst>
                              <p:cond delay="18500"/>
                            </p:stCondLst>
                            <p:childTnLst>
                              <p:par>
                                <p:cTn id="81" presetID="10" presetClass="entr" presetSubtype="0" fill="hold" grpId="0" nodeType="after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fade">
                                      <p:cBhvr>
                                        <p:cTn id="83" dur="2000"/>
                                        <p:tgtEl>
                                          <p:spTgt spid="1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2000"/>
                                        <p:tgtEl>
                                          <p:spTgt spid="1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fade">
                                      <p:cBhvr>
                                        <p:cTn id="89"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13</a:t>
            </a:fld>
            <a:r>
              <a:rPr lang="tr-TR"/>
              <a:t>.</a:t>
            </a:r>
          </a:p>
          <a:p>
            <a:pPr algn="ctr"/>
            <a:r>
              <a:rPr lang="tr-TR"/>
              <a:t>Sayfa</a:t>
            </a: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a:latin typeface="Calibri" pitchFamily="34" charset="0"/>
              </a:rPr>
              <a:t>Mantıksal Akış Diyagramları </a:t>
            </a:r>
          </a:p>
          <a:p>
            <a:endParaRPr lang="tr-TR" sz="1600" dirty="0">
              <a:latin typeface="Calibri" pitchFamily="34" charset="0"/>
              <a:cs typeface="Arial" pitchFamily="34" charset="0"/>
            </a:endParaRPr>
          </a:p>
          <a:p>
            <a:r>
              <a:rPr kumimoji="1" lang="tr-TR" sz="1600" dirty="0">
                <a:latin typeface="Calibri" pitchFamily="34" charset="0"/>
              </a:rPr>
              <a:t>Mantıksal kararları içeren akış diyagramlarıdır</a:t>
            </a:r>
          </a:p>
          <a:p>
            <a:endParaRPr lang="tr-TR" sz="1600" b="1" u="sng" dirty="0">
              <a:latin typeface="Calibri" pitchFamily="34" charset="0"/>
            </a:endParaRPr>
          </a:p>
          <a:p>
            <a:r>
              <a:rPr lang="tr-TR" sz="1600" b="1" u="sng" dirty="0">
                <a:latin typeface="Calibri" pitchFamily="34" charset="0"/>
              </a:rPr>
              <a:t>Algoritma</a:t>
            </a:r>
            <a:endParaRPr lang="tr-TR" sz="1600" dirty="0">
              <a:latin typeface="Calibri" pitchFamily="34" charset="0"/>
            </a:endParaRPr>
          </a:p>
          <a:p>
            <a:endParaRPr lang="tr-TR" sz="1600" dirty="0">
              <a:latin typeface="Calibri" pitchFamily="34" charset="0"/>
            </a:endParaRPr>
          </a:p>
          <a:p>
            <a:pPr lvl="1"/>
            <a:r>
              <a:rPr lang="tr-TR" sz="1600" dirty="0">
                <a:latin typeface="Calibri" pitchFamily="34" charset="0"/>
              </a:rPr>
              <a:t>Adım 1-Başla</a:t>
            </a:r>
          </a:p>
          <a:p>
            <a:pPr lvl="1"/>
            <a:r>
              <a:rPr lang="tr-TR" sz="1600" dirty="0">
                <a:latin typeface="Calibri" pitchFamily="34" charset="0"/>
              </a:rPr>
              <a:t>Adım 2-A,</a:t>
            </a:r>
            <a:r>
              <a:rPr lang="tr-TR" sz="1600" dirty="0" err="1">
                <a:latin typeface="Calibri" pitchFamily="34" charset="0"/>
              </a:rPr>
              <a:t>B'yi</a:t>
            </a:r>
            <a:r>
              <a:rPr lang="tr-TR" sz="1600" dirty="0">
                <a:latin typeface="Calibri" pitchFamily="34" charset="0"/>
              </a:rPr>
              <a:t> oku</a:t>
            </a:r>
          </a:p>
          <a:p>
            <a:pPr lvl="1"/>
            <a:r>
              <a:rPr lang="tr-TR" sz="1600" dirty="0">
                <a:latin typeface="Calibri" pitchFamily="34" charset="0"/>
              </a:rPr>
              <a:t>Adım 3-A=B ise Adım 7'ye git</a:t>
            </a:r>
          </a:p>
          <a:p>
            <a:pPr lvl="1"/>
            <a:r>
              <a:rPr lang="tr-TR" sz="1600" dirty="0">
                <a:latin typeface="Calibri" pitchFamily="34" charset="0"/>
              </a:rPr>
              <a:t>Adım 4-A&gt;B ise Adım 6'ya git</a:t>
            </a:r>
          </a:p>
          <a:p>
            <a:pPr lvl="1"/>
            <a:r>
              <a:rPr lang="tr-TR" sz="1600" dirty="0">
                <a:latin typeface="Calibri" pitchFamily="34" charset="0"/>
              </a:rPr>
              <a:t>Adım 5-</a:t>
            </a:r>
            <a:r>
              <a:rPr lang="tr-TR" sz="1600" dirty="0" err="1">
                <a:latin typeface="Calibri" pitchFamily="34" charset="0"/>
              </a:rPr>
              <a:t>B'yi</a:t>
            </a:r>
            <a:r>
              <a:rPr lang="tr-TR" sz="1600" dirty="0">
                <a:latin typeface="Calibri" pitchFamily="34" charset="0"/>
              </a:rPr>
              <a:t> yaz Adım 8'e git</a:t>
            </a:r>
          </a:p>
          <a:p>
            <a:pPr lvl="1"/>
            <a:r>
              <a:rPr lang="tr-TR" sz="1600" dirty="0">
                <a:latin typeface="Calibri" pitchFamily="34" charset="0"/>
              </a:rPr>
              <a:t>Adım 6-</a:t>
            </a:r>
            <a:r>
              <a:rPr lang="tr-TR" sz="1600" dirty="0" err="1">
                <a:latin typeface="Calibri" pitchFamily="34" charset="0"/>
              </a:rPr>
              <a:t>A'yı</a:t>
            </a:r>
            <a:r>
              <a:rPr lang="tr-TR" sz="1600" dirty="0">
                <a:latin typeface="Calibri" pitchFamily="34" charset="0"/>
              </a:rPr>
              <a:t> yaz Adım 8'e git</a:t>
            </a:r>
          </a:p>
          <a:p>
            <a:pPr lvl="1"/>
            <a:r>
              <a:rPr lang="tr-TR" sz="1600" dirty="0">
                <a:latin typeface="Calibri" pitchFamily="34" charset="0"/>
              </a:rPr>
              <a:t>Adım 7-"A </a:t>
            </a:r>
            <a:r>
              <a:rPr lang="tr-TR" sz="1600" dirty="0" err="1">
                <a:latin typeface="Calibri" pitchFamily="34" charset="0"/>
              </a:rPr>
              <a:t>veB</a:t>
            </a:r>
            <a:r>
              <a:rPr lang="tr-TR" sz="1600" dirty="0">
                <a:latin typeface="Calibri" pitchFamily="34" charset="0"/>
              </a:rPr>
              <a:t> </a:t>
            </a:r>
            <a:r>
              <a:rPr lang="tr-TR" sz="1600" dirty="0" err="1">
                <a:latin typeface="Calibri" pitchFamily="34" charset="0"/>
              </a:rPr>
              <a:t>eşit"mesajını</a:t>
            </a:r>
            <a:r>
              <a:rPr lang="tr-TR" sz="1600" dirty="0">
                <a:latin typeface="Calibri" pitchFamily="34" charset="0"/>
              </a:rPr>
              <a:t> yaz</a:t>
            </a:r>
          </a:p>
          <a:p>
            <a:pPr lvl="1"/>
            <a:r>
              <a:rPr lang="tr-TR" sz="1600" dirty="0">
                <a:latin typeface="Calibri" pitchFamily="34" charset="0"/>
              </a:rPr>
              <a:t>Adım 8-Dur</a:t>
            </a:r>
          </a:p>
          <a:p>
            <a:endParaRPr lang="tr-TR" sz="1600" dirty="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sp>
        <p:nvSpPr>
          <p:cNvPr id="10" name="9 Şeritli Sağ Ok"/>
          <p:cNvSpPr/>
          <p:nvPr/>
        </p:nvSpPr>
        <p:spPr bwMode="auto">
          <a:xfrm>
            <a:off x="5000628" y="1857364"/>
            <a:ext cx="677017" cy="1285884"/>
          </a:xfrm>
          <a:prstGeom prst="stripedRightArrow">
            <a:avLst>
              <a:gd name="adj1" fmla="val 52452"/>
              <a:gd name="adj2" fmla="val 5000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a:ln>
                <a:noFill/>
              </a:ln>
              <a:solidFill>
                <a:schemeClr val="tx1"/>
              </a:solidFill>
              <a:effectLst/>
              <a:latin typeface="Times New Roman" pitchFamily="18" charset="0"/>
            </a:endParaRPr>
          </a:p>
        </p:txBody>
      </p:sp>
      <p:grpSp>
        <p:nvGrpSpPr>
          <p:cNvPr id="14338" name="Group 2"/>
          <p:cNvGrpSpPr>
            <a:grpSpLocks/>
          </p:cNvGrpSpPr>
          <p:nvPr/>
        </p:nvGrpSpPr>
        <p:grpSpPr bwMode="auto">
          <a:xfrm>
            <a:off x="5786446" y="1928802"/>
            <a:ext cx="3143272" cy="4357718"/>
            <a:chOff x="970" y="8951"/>
            <a:chExt cx="6248" cy="6889"/>
          </a:xfrm>
        </p:grpSpPr>
        <p:sp>
          <p:nvSpPr>
            <p:cNvPr id="14339" name="AutoShape 3"/>
            <p:cNvSpPr>
              <a:spLocks noChangeArrowheads="1"/>
            </p:cNvSpPr>
            <p:nvPr/>
          </p:nvSpPr>
          <p:spPr bwMode="auto">
            <a:xfrm>
              <a:off x="970" y="8951"/>
              <a:ext cx="6248" cy="6889"/>
            </a:xfrm>
            <a:prstGeom prst="foldedCorner">
              <a:avLst>
                <a:gd name="adj" fmla="val 12500"/>
              </a:avLst>
            </a:pr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a:ln>
                    <a:noFill/>
                  </a:ln>
                  <a:solidFill>
                    <a:schemeClr val="tx1"/>
                  </a:solidFill>
                  <a:effectLst/>
                  <a:latin typeface="Calibri" pitchFamily="34" charset="0"/>
                  <a:cs typeface="Arial" pitchFamily="34" charset="0"/>
                </a:rPr>
                <a:t>Akış Şeması</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100" b="0" i="0" u="none" strike="noStrike" cap="none" normalizeH="0" baseline="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100" b="0" i="0" u="none" strike="noStrike" cap="none" normalizeH="0" baseline="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100" b="0" i="0" u="none" strike="noStrike" cap="none" normalizeH="0" baseline="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100" b="0" i="0" u="none" strike="noStrike" cap="none" normalizeH="0" baseline="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100" b="0" i="0" u="none" strike="noStrike" cap="none" normalizeH="0" baseline="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a:ln>
                    <a:noFill/>
                  </a:ln>
                  <a:solidFill>
                    <a:schemeClr val="tx1"/>
                  </a:solidFill>
                  <a:effectLst/>
                  <a:latin typeface="Calibri" pitchFamily="34" charset="0"/>
                  <a:cs typeface="Arial" pitchFamily="34" charset="0"/>
                </a:rPr>
                <a:t>                         </a:t>
              </a:r>
              <a:r>
                <a:rPr kumimoji="0" lang="tr-TR" sz="1400" b="0" i="0" u="none" strike="noStrike" cap="none" normalizeH="0" baseline="0">
                  <a:ln>
                    <a:noFill/>
                  </a:ln>
                  <a:solidFill>
                    <a:schemeClr val="tx1"/>
                  </a:solidFill>
                  <a:effectLst/>
                  <a:latin typeface="Calibri" pitchFamily="34" charset="0"/>
                  <a:cs typeface="Arial" pitchFamily="34" charset="0"/>
                </a:rPr>
                <a:t>&lt;                             &gt;</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400" b="0" i="0" u="none" strike="noStrike" cap="none" normalizeH="0" baseline="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a:ln>
                    <a:noFill/>
                  </a:ln>
                  <a:solidFill>
                    <a:schemeClr val="tx1"/>
                  </a:solidFill>
                  <a:effectLst/>
                  <a:latin typeface="Calibri" pitchFamily="34" charset="0"/>
                  <a:cs typeface="Arial" pitchFamily="34" charset="0"/>
                </a:rPr>
                <a:t>                                =</a:t>
              </a:r>
              <a:endParaRPr kumimoji="0" lang="tr-TR" sz="1800" b="0" i="0" u="none" strike="noStrike" cap="none" normalizeH="0" baseline="0">
                <a:ln>
                  <a:noFill/>
                </a:ln>
                <a:solidFill>
                  <a:schemeClr val="tx1"/>
                </a:solidFill>
                <a:effectLst/>
                <a:latin typeface="Arial" pitchFamily="34" charset="0"/>
                <a:cs typeface="Arial" pitchFamily="34" charset="0"/>
              </a:endParaRPr>
            </a:p>
          </p:txBody>
        </p:sp>
        <p:grpSp>
          <p:nvGrpSpPr>
            <p:cNvPr id="14340" name="Group 4"/>
            <p:cNvGrpSpPr>
              <a:grpSpLocks/>
            </p:cNvGrpSpPr>
            <p:nvPr/>
          </p:nvGrpSpPr>
          <p:grpSpPr bwMode="auto">
            <a:xfrm>
              <a:off x="1198" y="9333"/>
              <a:ext cx="5622" cy="6021"/>
              <a:chOff x="1239" y="9314"/>
              <a:chExt cx="5622" cy="6021"/>
            </a:xfrm>
          </p:grpSpPr>
          <p:grpSp>
            <p:nvGrpSpPr>
              <p:cNvPr id="14341" name="Group 5"/>
              <p:cNvGrpSpPr>
                <a:grpSpLocks/>
              </p:cNvGrpSpPr>
              <p:nvPr/>
            </p:nvGrpSpPr>
            <p:grpSpPr bwMode="auto">
              <a:xfrm>
                <a:off x="1239" y="9314"/>
                <a:ext cx="5622" cy="6021"/>
                <a:chOff x="1239" y="9314"/>
                <a:chExt cx="5622" cy="6021"/>
              </a:xfrm>
            </p:grpSpPr>
            <p:sp>
              <p:nvSpPr>
                <p:cNvPr id="14342" name="AutoShape 6"/>
                <p:cNvSpPr>
                  <a:spLocks noChangeArrowheads="1"/>
                </p:cNvSpPr>
                <p:nvPr/>
              </p:nvSpPr>
              <p:spPr bwMode="auto">
                <a:xfrm>
                  <a:off x="3199" y="14774"/>
                  <a:ext cx="1795" cy="561"/>
                </a:xfrm>
                <a:prstGeom prst="flowChartTerminator">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a:ln>
                        <a:noFill/>
                      </a:ln>
                      <a:solidFill>
                        <a:schemeClr val="tx1"/>
                      </a:solidFill>
                      <a:effectLst/>
                      <a:latin typeface="Calibri" pitchFamily="34" charset="0"/>
                      <a:cs typeface="Arial" pitchFamily="34" charset="0"/>
                    </a:rPr>
                    <a:t>Dur</a:t>
                  </a:r>
                  <a:endParaRPr kumimoji="0" lang="tr-TR" sz="1800" b="0" i="0" u="none" strike="noStrike" cap="none" normalizeH="0" baseline="0">
                    <a:ln>
                      <a:noFill/>
                    </a:ln>
                    <a:solidFill>
                      <a:schemeClr val="tx1"/>
                    </a:solidFill>
                    <a:effectLst/>
                    <a:latin typeface="Arial" pitchFamily="34" charset="0"/>
                    <a:cs typeface="Arial" pitchFamily="34" charset="0"/>
                  </a:endParaRPr>
                </a:p>
              </p:txBody>
            </p:sp>
            <p:sp>
              <p:nvSpPr>
                <p:cNvPr id="14343" name="AutoShape 7"/>
                <p:cNvSpPr>
                  <a:spLocks noChangeArrowheads="1"/>
                </p:cNvSpPr>
                <p:nvPr/>
              </p:nvSpPr>
              <p:spPr bwMode="auto">
                <a:xfrm>
                  <a:off x="3031" y="10416"/>
                  <a:ext cx="1982" cy="711"/>
                </a:xfrm>
                <a:prstGeom prst="flowChartInputOutpu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a:ln>
                        <a:noFill/>
                      </a:ln>
                      <a:solidFill>
                        <a:schemeClr val="tx1"/>
                      </a:solidFill>
                      <a:effectLst/>
                      <a:latin typeface="Calibri" pitchFamily="34" charset="0"/>
                      <a:cs typeface="Arial" pitchFamily="34" charset="0"/>
                    </a:rPr>
                    <a:t>A, B</a:t>
                  </a:r>
                  <a:endParaRPr kumimoji="0" lang="tr-TR" sz="1800" b="0" i="0" u="none" strike="noStrike" cap="none" normalizeH="0" baseline="0">
                    <a:ln>
                      <a:noFill/>
                    </a:ln>
                    <a:solidFill>
                      <a:schemeClr val="tx1"/>
                    </a:solidFill>
                    <a:effectLst/>
                    <a:latin typeface="Arial" pitchFamily="34" charset="0"/>
                    <a:cs typeface="Arial" pitchFamily="34" charset="0"/>
                  </a:endParaRPr>
                </a:p>
              </p:txBody>
            </p:sp>
            <p:sp>
              <p:nvSpPr>
                <p:cNvPr id="14344" name="AutoShape 8"/>
                <p:cNvSpPr>
                  <a:spLocks noChangeArrowheads="1"/>
                </p:cNvSpPr>
                <p:nvPr/>
              </p:nvSpPr>
              <p:spPr bwMode="auto">
                <a:xfrm>
                  <a:off x="3031" y="11662"/>
                  <a:ext cx="1964" cy="1216"/>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a:ln>
                        <a:noFill/>
                      </a:ln>
                      <a:solidFill>
                        <a:schemeClr val="tx1"/>
                      </a:solidFill>
                      <a:effectLst/>
                      <a:latin typeface="Calibri" pitchFamily="34" charset="0"/>
                      <a:cs typeface="Arial" pitchFamily="34" charset="0"/>
                    </a:rPr>
                    <a:t>A : B</a:t>
                  </a:r>
                  <a:endParaRPr kumimoji="0" lang="tr-TR" sz="1800" b="0" i="0" u="none" strike="noStrike" cap="none" normalizeH="0" baseline="0">
                    <a:ln>
                      <a:noFill/>
                    </a:ln>
                    <a:solidFill>
                      <a:schemeClr val="tx1"/>
                    </a:solidFill>
                    <a:effectLst/>
                    <a:latin typeface="Arial" pitchFamily="34" charset="0"/>
                    <a:cs typeface="Arial" pitchFamily="34" charset="0"/>
                  </a:endParaRPr>
                </a:p>
              </p:txBody>
            </p:sp>
            <p:sp>
              <p:nvSpPr>
                <p:cNvPr id="14345" name="AutoShape 9"/>
                <p:cNvSpPr>
                  <a:spLocks noChangeArrowheads="1"/>
                </p:cNvSpPr>
                <p:nvPr/>
              </p:nvSpPr>
              <p:spPr bwMode="auto">
                <a:xfrm>
                  <a:off x="3403" y="13395"/>
                  <a:ext cx="1290" cy="823"/>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a:ln>
                        <a:noFill/>
                      </a:ln>
                      <a:solidFill>
                        <a:schemeClr val="tx1"/>
                      </a:solidFill>
                      <a:effectLst/>
                      <a:latin typeface="Calibri" pitchFamily="34" charset="0"/>
                      <a:cs typeface="Arial" pitchFamily="34" charset="0"/>
                    </a:rPr>
                    <a:t>A , B</a:t>
                  </a:r>
                  <a:endParaRPr kumimoji="0" lang="tr-TR" sz="1800" b="0" i="0" u="none" strike="noStrike" cap="none" normalizeH="0" baseline="0">
                    <a:ln>
                      <a:noFill/>
                    </a:ln>
                    <a:solidFill>
                      <a:schemeClr val="tx1"/>
                    </a:solidFill>
                    <a:effectLst/>
                    <a:latin typeface="Arial" pitchFamily="34" charset="0"/>
                    <a:cs typeface="Arial" pitchFamily="34" charset="0"/>
                  </a:endParaRPr>
                </a:p>
              </p:txBody>
            </p:sp>
            <p:sp>
              <p:nvSpPr>
                <p:cNvPr id="14346" name="AutoShape 10"/>
                <p:cNvSpPr>
                  <a:spLocks noChangeArrowheads="1"/>
                </p:cNvSpPr>
                <p:nvPr/>
              </p:nvSpPr>
              <p:spPr bwMode="auto">
                <a:xfrm>
                  <a:off x="3199" y="9314"/>
                  <a:ext cx="1795" cy="561"/>
                </a:xfrm>
                <a:prstGeom prst="flowChartTerminator">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a:ln>
                        <a:noFill/>
                      </a:ln>
                      <a:solidFill>
                        <a:schemeClr val="tx1"/>
                      </a:solidFill>
                      <a:effectLst/>
                      <a:latin typeface="Calibri" pitchFamily="34" charset="0"/>
                      <a:cs typeface="Arial" pitchFamily="34" charset="0"/>
                    </a:rPr>
                    <a:t>Başla</a:t>
                  </a:r>
                  <a:endParaRPr kumimoji="0" lang="tr-TR" sz="1800" b="0" i="0" u="none" strike="noStrike" cap="none" normalizeH="0" baseline="0">
                    <a:ln>
                      <a:noFill/>
                    </a:ln>
                    <a:solidFill>
                      <a:schemeClr val="tx1"/>
                    </a:solidFill>
                    <a:effectLst/>
                    <a:latin typeface="Arial" pitchFamily="34" charset="0"/>
                    <a:cs typeface="Arial" pitchFamily="34" charset="0"/>
                  </a:endParaRPr>
                </a:p>
              </p:txBody>
            </p:sp>
            <p:sp>
              <p:nvSpPr>
                <p:cNvPr id="14347" name="AutoShape 11"/>
                <p:cNvSpPr>
                  <a:spLocks noChangeArrowheads="1"/>
                </p:cNvSpPr>
                <p:nvPr/>
              </p:nvSpPr>
              <p:spPr bwMode="auto">
                <a:xfrm>
                  <a:off x="5571" y="11949"/>
                  <a:ext cx="1290" cy="823"/>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a:ln>
                        <a:noFill/>
                      </a:ln>
                      <a:solidFill>
                        <a:schemeClr val="tx1"/>
                      </a:solidFill>
                      <a:effectLst/>
                      <a:latin typeface="Calibri" pitchFamily="34" charset="0"/>
                      <a:cs typeface="Arial" pitchFamily="34" charset="0"/>
                    </a:rPr>
                    <a:t>A</a:t>
                  </a:r>
                  <a:endParaRPr kumimoji="0" lang="tr-TR" sz="1800" b="0" i="0" u="none" strike="noStrike" cap="none" normalizeH="0" baseline="0">
                    <a:ln>
                      <a:noFill/>
                    </a:ln>
                    <a:solidFill>
                      <a:schemeClr val="tx1"/>
                    </a:solidFill>
                    <a:effectLst/>
                    <a:latin typeface="Arial" pitchFamily="34" charset="0"/>
                    <a:cs typeface="Arial" pitchFamily="34" charset="0"/>
                  </a:endParaRPr>
                </a:p>
              </p:txBody>
            </p:sp>
            <p:sp>
              <p:nvSpPr>
                <p:cNvPr id="14348" name="AutoShape 12"/>
                <p:cNvSpPr>
                  <a:spLocks noChangeArrowheads="1"/>
                </p:cNvSpPr>
                <p:nvPr/>
              </p:nvSpPr>
              <p:spPr bwMode="auto">
                <a:xfrm>
                  <a:off x="1239" y="12006"/>
                  <a:ext cx="1290" cy="823"/>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a:ln>
                        <a:noFill/>
                      </a:ln>
                      <a:solidFill>
                        <a:schemeClr val="tx1"/>
                      </a:solidFill>
                      <a:effectLst/>
                      <a:latin typeface="Calibri" pitchFamily="34" charset="0"/>
                      <a:cs typeface="Arial" pitchFamily="34" charset="0"/>
                    </a:rPr>
                    <a:t>B</a:t>
                  </a:r>
                  <a:endParaRPr kumimoji="0" lang="tr-TR" sz="1800" b="0" i="0" u="none" strike="noStrike" cap="none" normalizeH="0" baseline="0">
                    <a:ln>
                      <a:noFill/>
                    </a:ln>
                    <a:solidFill>
                      <a:schemeClr val="tx1"/>
                    </a:solidFill>
                    <a:effectLst/>
                    <a:latin typeface="Arial" pitchFamily="34" charset="0"/>
                    <a:cs typeface="Arial" pitchFamily="34" charset="0"/>
                  </a:endParaRPr>
                </a:p>
              </p:txBody>
            </p:sp>
            <p:cxnSp>
              <p:nvCxnSpPr>
                <p:cNvPr id="14349" name="AutoShape 13"/>
                <p:cNvCxnSpPr>
                  <a:cxnSpLocks noChangeShapeType="1"/>
                </p:cNvCxnSpPr>
                <p:nvPr/>
              </p:nvCxnSpPr>
              <p:spPr bwMode="auto">
                <a:xfrm>
                  <a:off x="4057" y="9952"/>
                  <a:ext cx="0" cy="337"/>
                </a:xfrm>
                <a:prstGeom prst="straightConnector1">
                  <a:avLst/>
                </a:prstGeom>
                <a:noFill/>
                <a:ln w="9525">
                  <a:solidFill>
                    <a:srgbClr val="000000"/>
                  </a:solidFill>
                  <a:round/>
                  <a:headEnd/>
                  <a:tailEnd type="triangle" w="med" len="med"/>
                </a:ln>
              </p:spPr>
            </p:cxnSp>
            <p:cxnSp>
              <p:nvCxnSpPr>
                <p:cNvPr id="14350" name="AutoShape 14"/>
                <p:cNvCxnSpPr>
                  <a:cxnSpLocks noChangeShapeType="1"/>
                </p:cNvCxnSpPr>
                <p:nvPr/>
              </p:nvCxnSpPr>
              <p:spPr bwMode="auto">
                <a:xfrm>
                  <a:off x="4021" y="11213"/>
                  <a:ext cx="0" cy="337"/>
                </a:xfrm>
                <a:prstGeom prst="straightConnector1">
                  <a:avLst/>
                </a:prstGeom>
                <a:noFill/>
                <a:ln w="9525">
                  <a:solidFill>
                    <a:srgbClr val="000000"/>
                  </a:solidFill>
                  <a:round/>
                  <a:headEnd/>
                  <a:tailEnd type="triangle" w="med" len="med"/>
                </a:ln>
              </p:spPr>
            </p:cxnSp>
            <p:cxnSp>
              <p:nvCxnSpPr>
                <p:cNvPr id="14351" name="AutoShape 15"/>
                <p:cNvCxnSpPr>
                  <a:cxnSpLocks noChangeShapeType="1"/>
                </p:cNvCxnSpPr>
                <p:nvPr/>
              </p:nvCxnSpPr>
              <p:spPr bwMode="auto">
                <a:xfrm>
                  <a:off x="4019" y="12981"/>
                  <a:ext cx="0" cy="337"/>
                </a:xfrm>
                <a:prstGeom prst="straightConnector1">
                  <a:avLst/>
                </a:prstGeom>
                <a:noFill/>
                <a:ln w="9525">
                  <a:solidFill>
                    <a:srgbClr val="000000"/>
                  </a:solidFill>
                  <a:round/>
                  <a:headEnd/>
                  <a:tailEnd type="triangle" w="med" len="med"/>
                </a:ln>
              </p:spPr>
            </p:cxnSp>
            <p:cxnSp>
              <p:nvCxnSpPr>
                <p:cNvPr id="14352" name="AutoShape 16"/>
                <p:cNvCxnSpPr>
                  <a:cxnSpLocks noChangeShapeType="1"/>
                </p:cNvCxnSpPr>
                <p:nvPr/>
              </p:nvCxnSpPr>
              <p:spPr bwMode="auto">
                <a:xfrm>
                  <a:off x="5027" y="12268"/>
                  <a:ext cx="492" cy="0"/>
                </a:xfrm>
                <a:prstGeom prst="straightConnector1">
                  <a:avLst/>
                </a:prstGeom>
                <a:noFill/>
                <a:ln w="9525">
                  <a:solidFill>
                    <a:srgbClr val="000000"/>
                  </a:solidFill>
                  <a:round/>
                  <a:headEnd/>
                  <a:tailEnd type="triangle" w="med" len="med"/>
                </a:ln>
              </p:spPr>
            </p:cxnSp>
            <p:cxnSp>
              <p:nvCxnSpPr>
                <p:cNvPr id="14353" name="AutoShape 17"/>
                <p:cNvCxnSpPr>
                  <a:cxnSpLocks noChangeShapeType="1"/>
                </p:cNvCxnSpPr>
                <p:nvPr/>
              </p:nvCxnSpPr>
              <p:spPr bwMode="auto">
                <a:xfrm flipH="1">
                  <a:off x="2553" y="12268"/>
                  <a:ext cx="442" cy="0"/>
                </a:xfrm>
                <a:prstGeom prst="straightConnector1">
                  <a:avLst/>
                </a:prstGeom>
                <a:noFill/>
                <a:ln w="9525">
                  <a:solidFill>
                    <a:srgbClr val="000000"/>
                  </a:solidFill>
                  <a:round/>
                  <a:headEnd/>
                  <a:tailEnd type="triangle" w="med" len="med"/>
                </a:ln>
              </p:spPr>
            </p:cxnSp>
            <p:cxnSp>
              <p:nvCxnSpPr>
                <p:cNvPr id="14354" name="AutoShape 18"/>
                <p:cNvCxnSpPr>
                  <a:cxnSpLocks noChangeShapeType="1"/>
                </p:cNvCxnSpPr>
                <p:nvPr/>
              </p:nvCxnSpPr>
              <p:spPr bwMode="auto">
                <a:xfrm>
                  <a:off x="4129" y="14275"/>
                  <a:ext cx="0" cy="337"/>
                </a:xfrm>
                <a:prstGeom prst="straightConnector1">
                  <a:avLst/>
                </a:prstGeom>
                <a:noFill/>
                <a:ln w="9525">
                  <a:solidFill>
                    <a:srgbClr val="000000"/>
                  </a:solidFill>
                  <a:round/>
                  <a:headEnd/>
                  <a:tailEnd type="triangle" w="med" len="med"/>
                </a:ln>
              </p:spPr>
            </p:cxnSp>
          </p:grpSp>
          <p:cxnSp>
            <p:nvCxnSpPr>
              <p:cNvPr id="14355" name="AutoShape 19"/>
              <p:cNvCxnSpPr>
                <a:cxnSpLocks noChangeShapeType="1"/>
              </p:cNvCxnSpPr>
              <p:nvPr/>
            </p:nvCxnSpPr>
            <p:spPr bwMode="auto">
              <a:xfrm>
                <a:off x="6227" y="12884"/>
                <a:ext cx="0" cy="1535"/>
              </a:xfrm>
              <a:prstGeom prst="straightConnector1">
                <a:avLst/>
              </a:prstGeom>
              <a:noFill/>
              <a:ln w="9525">
                <a:solidFill>
                  <a:srgbClr val="000000"/>
                </a:solidFill>
                <a:round/>
                <a:headEnd/>
                <a:tailEnd/>
              </a:ln>
            </p:spPr>
          </p:cxnSp>
          <p:cxnSp>
            <p:nvCxnSpPr>
              <p:cNvPr id="14356" name="AutoShape 20"/>
              <p:cNvCxnSpPr>
                <a:cxnSpLocks noChangeShapeType="1"/>
              </p:cNvCxnSpPr>
              <p:nvPr/>
            </p:nvCxnSpPr>
            <p:spPr bwMode="auto">
              <a:xfrm>
                <a:off x="1853" y="12884"/>
                <a:ext cx="0" cy="1534"/>
              </a:xfrm>
              <a:prstGeom prst="straightConnector1">
                <a:avLst/>
              </a:prstGeom>
              <a:noFill/>
              <a:ln w="9525">
                <a:solidFill>
                  <a:srgbClr val="000000"/>
                </a:solidFill>
                <a:round/>
                <a:headEnd/>
                <a:tailEnd/>
              </a:ln>
            </p:spPr>
          </p:cxnSp>
          <p:cxnSp>
            <p:nvCxnSpPr>
              <p:cNvPr id="14357" name="AutoShape 21"/>
              <p:cNvCxnSpPr>
                <a:cxnSpLocks noChangeShapeType="1"/>
              </p:cNvCxnSpPr>
              <p:nvPr/>
            </p:nvCxnSpPr>
            <p:spPr bwMode="auto">
              <a:xfrm>
                <a:off x="1872" y="14419"/>
                <a:ext cx="2156" cy="1"/>
              </a:xfrm>
              <a:prstGeom prst="straightConnector1">
                <a:avLst/>
              </a:prstGeom>
              <a:noFill/>
              <a:ln w="9525">
                <a:solidFill>
                  <a:srgbClr val="000000"/>
                </a:solidFill>
                <a:round/>
                <a:headEnd/>
                <a:tailEnd type="triangle" w="med" len="med"/>
              </a:ln>
            </p:spPr>
          </p:cxnSp>
          <p:cxnSp>
            <p:nvCxnSpPr>
              <p:cNvPr id="14358" name="AutoShape 22"/>
              <p:cNvCxnSpPr>
                <a:cxnSpLocks noChangeShapeType="1"/>
              </p:cNvCxnSpPr>
              <p:nvPr/>
            </p:nvCxnSpPr>
            <p:spPr bwMode="auto">
              <a:xfrm flipH="1">
                <a:off x="4226" y="14418"/>
                <a:ext cx="1975" cy="1"/>
              </a:xfrm>
              <a:prstGeom prst="straightConnector1">
                <a:avLst/>
              </a:prstGeom>
              <a:noFill/>
              <a:ln w="9525">
                <a:solidFill>
                  <a:srgbClr val="000000"/>
                </a:solidFill>
                <a:round/>
                <a:headEnd/>
                <a:tailEnd type="triangle" w="med" len="med"/>
              </a:ln>
            </p:spPr>
          </p:cxnSp>
        </p:grpSp>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2000"/>
                                        <p:tgtEl>
                                          <p:spTgt spid="8">
                                            <p:txEl>
                                              <p:pRg st="4" end="4"/>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animEffect transition="in" filter="fade">
                                      <p:cBhvr>
                                        <p:cTn id="19" dur="2000"/>
                                        <p:tgtEl>
                                          <p:spTgt spid="8">
                                            <p:txEl>
                                              <p:pRg st="6" end="6"/>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Effect transition="in" filter="fade">
                                      <p:cBhvr>
                                        <p:cTn id="23" dur="2000"/>
                                        <p:tgtEl>
                                          <p:spTgt spid="8">
                                            <p:txEl>
                                              <p:pRg st="7" end="7"/>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2000"/>
                                        <p:tgtEl>
                                          <p:spTgt spid="8">
                                            <p:txEl>
                                              <p:pRg st="8" end="8"/>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Effect transition="in" filter="fade">
                                      <p:cBhvr>
                                        <p:cTn id="31" dur="2000"/>
                                        <p:tgtEl>
                                          <p:spTgt spid="8">
                                            <p:txEl>
                                              <p:pRg st="9" end="9"/>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Effect transition="in" filter="fade">
                                      <p:cBhvr>
                                        <p:cTn id="35" dur="2000"/>
                                        <p:tgtEl>
                                          <p:spTgt spid="8">
                                            <p:txEl>
                                              <p:pRg st="10" end="10"/>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animEffect transition="in" filter="fade">
                                      <p:cBhvr>
                                        <p:cTn id="39" dur="2000"/>
                                        <p:tgtEl>
                                          <p:spTgt spid="8">
                                            <p:txEl>
                                              <p:pRg st="11" end="11"/>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2000"/>
                                        <p:tgtEl>
                                          <p:spTgt spid="8">
                                            <p:txEl>
                                              <p:pRg st="12" end="12"/>
                                            </p:txEl>
                                          </p:spTgt>
                                        </p:tgtEl>
                                      </p:cBhvr>
                                    </p:animEffect>
                                  </p:childTnLst>
                                </p:cTn>
                              </p:par>
                            </p:childTnLst>
                          </p:cTn>
                        </p:par>
                        <p:par>
                          <p:cTn id="44" fill="hold">
                            <p:stCondLst>
                              <p:cond delay="20000"/>
                            </p:stCondLst>
                            <p:childTnLst>
                              <p:par>
                                <p:cTn id="45" presetID="10" presetClass="entr" presetSubtype="0" fill="hold" nodeType="afterEffect">
                                  <p:stCondLst>
                                    <p:cond delay="0"/>
                                  </p:stCondLst>
                                  <p:childTnLst>
                                    <p:set>
                                      <p:cBhvr>
                                        <p:cTn id="46" dur="1" fill="hold">
                                          <p:stCondLst>
                                            <p:cond delay="0"/>
                                          </p:stCondLst>
                                        </p:cTn>
                                        <p:tgtEl>
                                          <p:spTgt spid="8">
                                            <p:txEl>
                                              <p:pRg st="13" end="13"/>
                                            </p:txEl>
                                          </p:spTgt>
                                        </p:tgtEl>
                                        <p:attrNameLst>
                                          <p:attrName>style.visibility</p:attrName>
                                        </p:attrNameLst>
                                      </p:cBhvr>
                                      <p:to>
                                        <p:strVal val="visible"/>
                                      </p:to>
                                    </p:set>
                                    <p:animEffect transition="in" filter="fade">
                                      <p:cBhvr>
                                        <p:cTn id="47" dur="2000"/>
                                        <p:tgtEl>
                                          <p:spTgt spid="8">
                                            <p:txEl>
                                              <p:pRg st="13" end="13"/>
                                            </p:txEl>
                                          </p:spTgt>
                                        </p:tgtEl>
                                      </p:cBhvr>
                                    </p:animEffect>
                                  </p:childTnLst>
                                </p:cTn>
                              </p:par>
                            </p:childTnLst>
                          </p:cTn>
                        </p:par>
                        <p:par>
                          <p:cTn id="48" fill="hold">
                            <p:stCondLst>
                              <p:cond delay="22000"/>
                            </p:stCondLst>
                            <p:childTnLst>
                              <p:par>
                                <p:cTn id="49" presetID="3" presetClass="entr" presetSubtype="5"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blinds(vertical)">
                                      <p:cBhvr>
                                        <p:cTn id="51" dur="500"/>
                                        <p:tgtEl>
                                          <p:spTgt spid="10"/>
                                        </p:tgtEl>
                                      </p:cBhvr>
                                    </p:animEffect>
                                  </p:childTnLst>
                                </p:cTn>
                              </p:par>
                            </p:childTnLst>
                          </p:cTn>
                        </p:par>
                        <p:par>
                          <p:cTn id="52" fill="hold">
                            <p:stCondLst>
                              <p:cond delay="22500"/>
                            </p:stCondLst>
                            <p:childTnLst>
                              <p:par>
                                <p:cTn id="53" presetID="22" presetClass="entr" presetSubtype="1" fill="hold" nodeType="afterEffect">
                                  <p:stCondLst>
                                    <p:cond delay="0"/>
                                  </p:stCondLst>
                                  <p:childTnLst>
                                    <p:set>
                                      <p:cBhvr>
                                        <p:cTn id="54" dur="1" fill="hold">
                                          <p:stCondLst>
                                            <p:cond delay="0"/>
                                          </p:stCondLst>
                                        </p:cTn>
                                        <p:tgtEl>
                                          <p:spTgt spid="14338"/>
                                        </p:tgtEl>
                                        <p:attrNameLst>
                                          <p:attrName>style.visibility</p:attrName>
                                        </p:attrNameLst>
                                      </p:cBhvr>
                                      <p:to>
                                        <p:strVal val="visible"/>
                                      </p:to>
                                    </p:set>
                                    <p:animEffect transition="in" filter="wipe(up)">
                                      <p:cBhvr>
                                        <p:cTn id="55" dur="10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14</a:t>
            </a:fld>
            <a:r>
              <a:rPr lang="tr-TR"/>
              <a:t>.</a:t>
            </a:r>
          </a:p>
          <a:p>
            <a:pPr algn="ctr"/>
            <a:r>
              <a:rPr lang="tr-TR"/>
              <a:t>Sayfa</a:t>
            </a: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a:t>Döngülü Akış Diyagramları</a:t>
            </a:r>
            <a:endParaRPr lang="tr-TR" sz="1600"/>
          </a:p>
          <a:p>
            <a:endParaRPr lang="tr-TR" sz="1600">
              <a:latin typeface="Arial" pitchFamily="34" charset="0"/>
              <a:cs typeface="Arial" pitchFamily="34" charset="0"/>
            </a:endParaRPr>
          </a:p>
          <a:p>
            <a:r>
              <a:rPr kumimoji="1" lang="tr-TR" sz="1600" b="1">
                <a:latin typeface="Calibri" pitchFamily="34" charset="0"/>
              </a:rPr>
              <a:t>Akış sürecinde yer alan herhangi bir adım ya da aşamanın birden fazla kullanıldığı akış diyagramlarına denir.</a:t>
            </a:r>
            <a:endParaRPr lang="tr-TR" sz="1600" b="1" u="sng">
              <a:latin typeface="Calibri" pitchFamily="34" charset="0"/>
            </a:endParaRPr>
          </a:p>
          <a:p>
            <a:endParaRPr lang="tr-TR" sz="1600" b="1" u="sng">
              <a:latin typeface="Calibri" pitchFamily="34" charset="0"/>
            </a:endParaRPr>
          </a:p>
          <a:p>
            <a:r>
              <a:rPr lang="tr-TR" sz="1600" b="1">
                <a:latin typeface="Calibri" pitchFamily="34" charset="0"/>
              </a:rPr>
              <a:t>Örnek :</a:t>
            </a:r>
          </a:p>
          <a:p>
            <a:r>
              <a:rPr lang="tr-TR" sz="1600">
                <a:latin typeface="Calibri" pitchFamily="34" charset="0"/>
              </a:rPr>
              <a:t>N  sayısını ekrandan okutarak faktöriyelini hesaplayıp yazan programın algoritma ve akış diyagramını oluşturalım.</a:t>
            </a:r>
          </a:p>
          <a:p>
            <a:endParaRPr lang="tr-TR" sz="1600" b="1" u="sng">
              <a:latin typeface="Calibri" pitchFamily="34" charset="0"/>
            </a:endParaRPr>
          </a:p>
          <a:p>
            <a:r>
              <a:rPr lang="tr-TR" sz="1600" b="1" u="sng">
                <a:latin typeface="Calibri" pitchFamily="34" charset="0"/>
              </a:rPr>
              <a:t>Değişkenler</a:t>
            </a:r>
            <a:endParaRPr lang="tr-TR" sz="1600">
              <a:latin typeface="Calibri" pitchFamily="34" charset="0"/>
            </a:endParaRPr>
          </a:p>
          <a:p>
            <a:pPr lvl="1"/>
            <a:r>
              <a:rPr lang="tr-TR" sz="1600">
                <a:latin typeface="Calibri" pitchFamily="34" charset="0"/>
              </a:rPr>
              <a:t>NFAK=N faktöriyel (N!) değerini,</a:t>
            </a:r>
          </a:p>
          <a:p>
            <a:pPr lvl="1"/>
            <a:r>
              <a:rPr lang="tr-TR" sz="1600">
                <a:latin typeface="Calibri" pitchFamily="34" charset="0"/>
              </a:rPr>
              <a:t>OGRSAY=1'den N'e kadar sayıları göstersin,</a:t>
            </a:r>
          </a:p>
          <a:p>
            <a:pPr lvl="1"/>
            <a:r>
              <a:rPr lang="tr-TR" sz="1600">
                <a:latin typeface="Calibri" pitchFamily="34" charset="0"/>
              </a:rPr>
              <a:t>NFAK=1*2*......*N</a:t>
            </a:r>
          </a:p>
          <a:p>
            <a:r>
              <a:rPr lang="tr-TR" sz="1600" b="1" u="sng">
                <a:latin typeface="Calibri" pitchFamily="34" charset="0"/>
              </a:rPr>
              <a:t>Algoritma</a:t>
            </a:r>
            <a:endParaRPr lang="tr-TR" sz="1600">
              <a:latin typeface="Calibri" pitchFamily="34" charset="0"/>
            </a:endParaRPr>
          </a:p>
          <a:p>
            <a:pPr lvl="1"/>
            <a:r>
              <a:rPr lang="tr-TR" sz="1600">
                <a:latin typeface="Calibri" pitchFamily="34" charset="0"/>
              </a:rPr>
              <a:t>Adım 1-Başla</a:t>
            </a:r>
          </a:p>
          <a:p>
            <a:pPr lvl="1"/>
            <a:r>
              <a:rPr lang="tr-TR" sz="1600">
                <a:latin typeface="Calibri" pitchFamily="34" charset="0"/>
              </a:rPr>
              <a:t>Adım 2-N'i ekrandan oku</a:t>
            </a:r>
          </a:p>
          <a:p>
            <a:pPr lvl="1"/>
            <a:r>
              <a:rPr lang="tr-TR" sz="1600">
                <a:latin typeface="Calibri" pitchFamily="34" charset="0"/>
              </a:rPr>
              <a:t>Adım 3-NFAK=1 </a:t>
            </a:r>
          </a:p>
          <a:p>
            <a:pPr lvl="1"/>
            <a:r>
              <a:rPr lang="tr-TR" sz="1600">
                <a:latin typeface="Calibri" pitchFamily="34" charset="0"/>
              </a:rPr>
              <a:t>Adım 4-OGRSAY=1</a:t>
            </a:r>
          </a:p>
          <a:p>
            <a:pPr lvl="1"/>
            <a:r>
              <a:rPr lang="tr-TR" sz="1600">
                <a:latin typeface="Calibri" pitchFamily="34" charset="0"/>
              </a:rPr>
              <a:t>Adım 5-OGRSAY=OGRSAY+1</a:t>
            </a:r>
          </a:p>
          <a:p>
            <a:pPr lvl="1"/>
            <a:r>
              <a:rPr lang="tr-TR" sz="1600">
                <a:latin typeface="Calibri" pitchFamily="34" charset="0"/>
              </a:rPr>
              <a:t>Adım 6-NFAK=NFAK*OGRSAY</a:t>
            </a:r>
          </a:p>
          <a:p>
            <a:pPr lvl="1"/>
            <a:r>
              <a:rPr lang="tr-TR" sz="1600">
                <a:latin typeface="Calibri" pitchFamily="34" charset="0"/>
              </a:rPr>
              <a:t>Adım 7-Eğer OGRSAY </a:t>
            </a:r>
            <a:r>
              <a:rPr lang="tr-TR" sz="1600">
                <a:latin typeface="Calibri" pitchFamily="34" charset="0"/>
                <a:sym typeface="Symbol"/>
              </a:rPr>
              <a:t></a:t>
            </a:r>
            <a:r>
              <a:rPr lang="tr-TR" sz="1600">
                <a:latin typeface="Calibri" pitchFamily="34" charset="0"/>
              </a:rPr>
              <a:t>N</a:t>
            </a:r>
          </a:p>
          <a:p>
            <a:pPr lvl="1"/>
            <a:r>
              <a:rPr lang="tr-TR" sz="1600">
                <a:latin typeface="Calibri" pitchFamily="34" charset="0"/>
              </a:rPr>
              <a:t>Adım 8-NFAK yaz </a:t>
            </a:r>
          </a:p>
          <a:p>
            <a:pPr lvl="1"/>
            <a:r>
              <a:rPr lang="tr-TR" sz="1600">
                <a:latin typeface="Calibri" pitchFamily="34" charset="0"/>
              </a:rPr>
              <a:t>Adım 9-Dur </a:t>
            </a:r>
          </a:p>
          <a:p>
            <a:pPr>
              <a:buFont typeface="Wingdings" pitchFamily="2" charset="2"/>
              <a:buChar char="§"/>
            </a:pPr>
            <a:endParaRPr lang="tr-TR" sz="1600">
              <a:latin typeface="Arial" pitchFamily="34" charset="0"/>
              <a:cs typeface="Arial" pitchFamily="34" charset="0"/>
            </a:endParaRPr>
          </a:p>
          <a:p>
            <a:endParaRPr lang="tr-TR" sz="1600"/>
          </a:p>
          <a:p>
            <a:endParaRPr lang="tr-TR" sz="160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sp>
        <p:nvSpPr>
          <p:cNvPr id="12" name="11 Şeritli Sağ Ok"/>
          <p:cNvSpPr/>
          <p:nvPr/>
        </p:nvSpPr>
        <p:spPr bwMode="auto">
          <a:xfrm>
            <a:off x="5000628" y="3857628"/>
            <a:ext cx="677017" cy="1285884"/>
          </a:xfrm>
          <a:prstGeom prst="stripedRightArrow">
            <a:avLst>
              <a:gd name="adj1" fmla="val 52452"/>
              <a:gd name="adj2" fmla="val 5000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a:ln>
                <a:noFill/>
              </a:ln>
              <a:solidFill>
                <a:schemeClr val="tx1"/>
              </a:solidFill>
              <a:effectLst/>
              <a:latin typeface="Times New Roman" pitchFamily="18" charset="0"/>
            </a:endParaRPr>
          </a:p>
        </p:txBody>
      </p:sp>
      <p:grpSp>
        <p:nvGrpSpPr>
          <p:cNvPr id="14" name="13 Grup"/>
          <p:cNvGrpSpPr/>
          <p:nvPr/>
        </p:nvGrpSpPr>
        <p:grpSpPr>
          <a:xfrm>
            <a:off x="6072198" y="2643182"/>
            <a:ext cx="2717796" cy="3808405"/>
            <a:chOff x="6072198" y="1500174"/>
            <a:chExt cx="2717796" cy="4951413"/>
          </a:xfrm>
        </p:grpSpPr>
        <p:sp>
          <p:nvSpPr>
            <p:cNvPr id="12289" name="AutoShape 1"/>
            <p:cNvSpPr>
              <a:spLocks noChangeArrowheads="1"/>
            </p:cNvSpPr>
            <p:nvPr/>
          </p:nvSpPr>
          <p:spPr bwMode="auto">
            <a:xfrm>
              <a:off x="6072198" y="1500174"/>
              <a:ext cx="2717796" cy="4951413"/>
            </a:xfrm>
            <a:prstGeom prst="foldedCorner">
              <a:avLst>
                <a:gd name="adj" fmla="val 12500"/>
              </a:avLst>
            </a:pr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000" b="0" i="0" u="none" strike="noStrike" cap="none" normalizeH="0" baseline="0">
                  <a:ln>
                    <a:noFill/>
                  </a:ln>
                  <a:solidFill>
                    <a:schemeClr val="tx1"/>
                  </a:solidFill>
                  <a:effectLst/>
                  <a:latin typeface="Calibri" pitchFamily="34" charset="0"/>
                  <a:cs typeface="Arial" pitchFamily="34" charset="0"/>
                </a:rPr>
                <a:t>Akış Diyagramı</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a:ln>
                  <a:noFill/>
                </a:ln>
                <a:solidFill>
                  <a:schemeClr val="tx1"/>
                </a:solidFill>
                <a:effectLst/>
                <a:latin typeface="Arial" pitchFamily="34" charset="0"/>
                <a:cs typeface="Arial" pitchFamily="34" charset="0"/>
              </a:endParaRPr>
            </a:p>
          </p:txBody>
        </p:sp>
        <p:pic>
          <p:nvPicPr>
            <p:cNvPr id="12290" name="Picture 2"/>
            <p:cNvPicPr>
              <a:picLocks noChangeAspect="1" noChangeArrowheads="1"/>
            </p:cNvPicPr>
            <p:nvPr/>
          </p:nvPicPr>
          <p:blipFill>
            <a:blip r:embed="rId3" cstate="print"/>
            <a:srcRect/>
            <a:stretch>
              <a:fillRect/>
            </a:stretch>
          </p:blipFill>
          <p:spPr bwMode="auto">
            <a:xfrm>
              <a:off x="6286512" y="1928801"/>
              <a:ext cx="2286016" cy="4221659"/>
            </a:xfrm>
            <a:prstGeom prst="rect">
              <a:avLst/>
            </a:prstGeom>
            <a:noFill/>
            <a:ln w="9525">
              <a:noFill/>
              <a:miter lim="800000"/>
              <a:headEnd/>
              <a:tailEnd/>
            </a:ln>
          </p:spPr>
        </p:pic>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2000"/>
                                        <p:tgtEl>
                                          <p:spTgt spid="8">
                                            <p:txEl>
                                              <p:pRg st="4" end="4"/>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2000"/>
                                        <p:tgtEl>
                                          <p:spTgt spid="8">
                                            <p:txEl>
                                              <p:pRg st="5" end="5"/>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Effect transition="in" filter="fade">
                                      <p:cBhvr>
                                        <p:cTn id="23" dur="2000"/>
                                        <p:tgtEl>
                                          <p:spTgt spid="8">
                                            <p:txEl>
                                              <p:pRg st="7" end="7"/>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2000"/>
                                        <p:tgtEl>
                                          <p:spTgt spid="8">
                                            <p:txEl>
                                              <p:pRg st="8" end="8"/>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Effect transition="in" filter="fade">
                                      <p:cBhvr>
                                        <p:cTn id="31" dur="2000"/>
                                        <p:tgtEl>
                                          <p:spTgt spid="8">
                                            <p:txEl>
                                              <p:pRg st="9" end="9"/>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Effect transition="in" filter="fade">
                                      <p:cBhvr>
                                        <p:cTn id="35" dur="2000"/>
                                        <p:tgtEl>
                                          <p:spTgt spid="8">
                                            <p:txEl>
                                              <p:pRg st="10" end="10"/>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animEffect transition="in" filter="fade">
                                      <p:cBhvr>
                                        <p:cTn id="39" dur="2000"/>
                                        <p:tgtEl>
                                          <p:spTgt spid="8">
                                            <p:txEl>
                                              <p:pRg st="11" end="11"/>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2000"/>
                                        <p:tgtEl>
                                          <p:spTgt spid="8">
                                            <p:txEl>
                                              <p:pRg st="12" end="12"/>
                                            </p:txEl>
                                          </p:spTgt>
                                        </p:tgtEl>
                                      </p:cBhvr>
                                    </p:animEffect>
                                  </p:childTnLst>
                                </p:cTn>
                              </p:par>
                            </p:childTnLst>
                          </p:cTn>
                        </p:par>
                        <p:par>
                          <p:cTn id="44" fill="hold">
                            <p:stCondLst>
                              <p:cond delay="20000"/>
                            </p:stCondLst>
                            <p:childTnLst>
                              <p:par>
                                <p:cTn id="45" presetID="10" presetClass="entr" presetSubtype="0" fill="hold" nodeType="afterEffect">
                                  <p:stCondLst>
                                    <p:cond delay="0"/>
                                  </p:stCondLst>
                                  <p:childTnLst>
                                    <p:set>
                                      <p:cBhvr>
                                        <p:cTn id="46" dur="1" fill="hold">
                                          <p:stCondLst>
                                            <p:cond delay="0"/>
                                          </p:stCondLst>
                                        </p:cTn>
                                        <p:tgtEl>
                                          <p:spTgt spid="8">
                                            <p:txEl>
                                              <p:pRg st="13" end="13"/>
                                            </p:txEl>
                                          </p:spTgt>
                                        </p:tgtEl>
                                        <p:attrNameLst>
                                          <p:attrName>style.visibility</p:attrName>
                                        </p:attrNameLst>
                                      </p:cBhvr>
                                      <p:to>
                                        <p:strVal val="visible"/>
                                      </p:to>
                                    </p:set>
                                    <p:animEffect transition="in" filter="fade">
                                      <p:cBhvr>
                                        <p:cTn id="47" dur="2000"/>
                                        <p:tgtEl>
                                          <p:spTgt spid="8">
                                            <p:txEl>
                                              <p:pRg st="13" end="13"/>
                                            </p:txEl>
                                          </p:spTgt>
                                        </p:tgtEl>
                                      </p:cBhvr>
                                    </p:animEffect>
                                  </p:childTnLst>
                                </p:cTn>
                              </p:par>
                            </p:childTnLst>
                          </p:cTn>
                        </p:par>
                        <p:par>
                          <p:cTn id="48" fill="hold">
                            <p:stCondLst>
                              <p:cond delay="22000"/>
                            </p:stCondLst>
                            <p:childTnLst>
                              <p:par>
                                <p:cTn id="49" presetID="10" presetClass="entr" presetSubtype="0" fill="hold" nodeType="afterEffect">
                                  <p:stCondLst>
                                    <p:cond delay="0"/>
                                  </p:stCondLst>
                                  <p:childTnLst>
                                    <p:set>
                                      <p:cBhvr>
                                        <p:cTn id="50" dur="1" fill="hold">
                                          <p:stCondLst>
                                            <p:cond delay="0"/>
                                          </p:stCondLst>
                                        </p:cTn>
                                        <p:tgtEl>
                                          <p:spTgt spid="8">
                                            <p:txEl>
                                              <p:pRg st="14" end="14"/>
                                            </p:txEl>
                                          </p:spTgt>
                                        </p:tgtEl>
                                        <p:attrNameLst>
                                          <p:attrName>style.visibility</p:attrName>
                                        </p:attrNameLst>
                                      </p:cBhvr>
                                      <p:to>
                                        <p:strVal val="visible"/>
                                      </p:to>
                                    </p:set>
                                    <p:animEffect transition="in" filter="fade">
                                      <p:cBhvr>
                                        <p:cTn id="51" dur="2000"/>
                                        <p:tgtEl>
                                          <p:spTgt spid="8">
                                            <p:txEl>
                                              <p:pRg st="14" end="14"/>
                                            </p:txEl>
                                          </p:spTgt>
                                        </p:tgtEl>
                                      </p:cBhvr>
                                    </p:animEffect>
                                  </p:childTnLst>
                                </p:cTn>
                              </p:par>
                            </p:childTnLst>
                          </p:cTn>
                        </p:par>
                        <p:par>
                          <p:cTn id="52" fill="hold">
                            <p:stCondLst>
                              <p:cond delay="24000"/>
                            </p:stCondLst>
                            <p:childTnLst>
                              <p:par>
                                <p:cTn id="53" presetID="10" presetClass="entr" presetSubtype="0" fill="hold" nodeType="afterEffect">
                                  <p:stCondLst>
                                    <p:cond delay="0"/>
                                  </p:stCondLst>
                                  <p:childTnLst>
                                    <p:set>
                                      <p:cBhvr>
                                        <p:cTn id="54" dur="1" fill="hold">
                                          <p:stCondLst>
                                            <p:cond delay="0"/>
                                          </p:stCondLst>
                                        </p:cTn>
                                        <p:tgtEl>
                                          <p:spTgt spid="8">
                                            <p:txEl>
                                              <p:pRg st="15" end="15"/>
                                            </p:txEl>
                                          </p:spTgt>
                                        </p:tgtEl>
                                        <p:attrNameLst>
                                          <p:attrName>style.visibility</p:attrName>
                                        </p:attrNameLst>
                                      </p:cBhvr>
                                      <p:to>
                                        <p:strVal val="visible"/>
                                      </p:to>
                                    </p:set>
                                    <p:animEffect transition="in" filter="fade">
                                      <p:cBhvr>
                                        <p:cTn id="55" dur="2000"/>
                                        <p:tgtEl>
                                          <p:spTgt spid="8">
                                            <p:txEl>
                                              <p:pRg st="15" end="15"/>
                                            </p:txEl>
                                          </p:spTgt>
                                        </p:tgtEl>
                                      </p:cBhvr>
                                    </p:animEffect>
                                  </p:childTnLst>
                                </p:cTn>
                              </p:par>
                            </p:childTnLst>
                          </p:cTn>
                        </p:par>
                        <p:par>
                          <p:cTn id="56" fill="hold">
                            <p:stCondLst>
                              <p:cond delay="26000"/>
                            </p:stCondLst>
                            <p:childTnLst>
                              <p:par>
                                <p:cTn id="57" presetID="10" presetClass="entr" presetSubtype="0" fill="hold" nodeType="afterEffect">
                                  <p:stCondLst>
                                    <p:cond delay="0"/>
                                  </p:stCondLst>
                                  <p:childTnLst>
                                    <p:set>
                                      <p:cBhvr>
                                        <p:cTn id="58" dur="1" fill="hold">
                                          <p:stCondLst>
                                            <p:cond delay="0"/>
                                          </p:stCondLst>
                                        </p:cTn>
                                        <p:tgtEl>
                                          <p:spTgt spid="8">
                                            <p:txEl>
                                              <p:pRg st="16" end="16"/>
                                            </p:txEl>
                                          </p:spTgt>
                                        </p:tgtEl>
                                        <p:attrNameLst>
                                          <p:attrName>style.visibility</p:attrName>
                                        </p:attrNameLst>
                                      </p:cBhvr>
                                      <p:to>
                                        <p:strVal val="visible"/>
                                      </p:to>
                                    </p:set>
                                    <p:animEffect transition="in" filter="fade">
                                      <p:cBhvr>
                                        <p:cTn id="59" dur="2000"/>
                                        <p:tgtEl>
                                          <p:spTgt spid="8">
                                            <p:txEl>
                                              <p:pRg st="16" end="16"/>
                                            </p:txEl>
                                          </p:spTgt>
                                        </p:tgtEl>
                                      </p:cBhvr>
                                    </p:animEffect>
                                  </p:childTnLst>
                                </p:cTn>
                              </p:par>
                            </p:childTnLst>
                          </p:cTn>
                        </p:par>
                        <p:par>
                          <p:cTn id="60" fill="hold">
                            <p:stCondLst>
                              <p:cond delay="28000"/>
                            </p:stCondLst>
                            <p:childTnLst>
                              <p:par>
                                <p:cTn id="61" presetID="10" presetClass="entr" presetSubtype="0" fill="hold" nodeType="afterEffect">
                                  <p:stCondLst>
                                    <p:cond delay="0"/>
                                  </p:stCondLst>
                                  <p:childTnLst>
                                    <p:set>
                                      <p:cBhvr>
                                        <p:cTn id="62" dur="1" fill="hold">
                                          <p:stCondLst>
                                            <p:cond delay="0"/>
                                          </p:stCondLst>
                                        </p:cTn>
                                        <p:tgtEl>
                                          <p:spTgt spid="8">
                                            <p:txEl>
                                              <p:pRg st="17" end="17"/>
                                            </p:txEl>
                                          </p:spTgt>
                                        </p:tgtEl>
                                        <p:attrNameLst>
                                          <p:attrName>style.visibility</p:attrName>
                                        </p:attrNameLst>
                                      </p:cBhvr>
                                      <p:to>
                                        <p:strVal val="visible"/>
                                      </p:to>
                                    </p:set>
                                    <p:animEffect transition="in" filter="fade">
                                      <p:cBhvr>
                                        <p:cTn id="63" dur="2000"/>
                                        <p:tgtEl>
                                          <p:spTgt spid="8">
                                            <p:txEl>
                                              <p:pRg st="17" end="17"/>
                                            </p:txEl>
                                          </p:spTgt>
                                        </p:tgtEl>
                                      </p:cBhvr>
                                    </p:animEffect>
                                  </p:childTnLst>
                                </p:cTn>
                              </p:par>
                            </p:childTnLst>
                          </p:cTn>
                        </p:par>
                        <p:par>
                          <p:cTn id="64" fill="hold">
                            <p:stCondLst>
                              <p:cond delay="30000"/>
                            </p:stCondLst>
                            <p:childTnLst>
                              <p:par>
                                <p:cTn id="65" presetID="10" presetClass="entr" presetSubtype="0" fill="hold" nodeType="afterEffect">
                                  <p:stCondLst>
                                    <p:cond delay="0"/>
                                  </p:stCondLst>
                                  <p:childTnLst>
                                    <p:set>
                                      <p:cBhvr>
                                        <p:cTn id="66" dur="1" fill="hold">
                                          <p:stCondLst>
                                            <p:cond delay="0"/>
                                          </p:stCondLst>
                                        </p:cTn>
                                        <p:tgtEl>
                                          <p:spTgt spid="8">
                                            <p:txEl>
                                              <p:pRg st="18" end="18"/>
                                            </p:txEl>
                                          </p:spTgt>
                                        </p:tgtEl>
                                        <p:attrNameLst>
                                          <p:attrName>style.visibility</p:attrName>
                                        </p:attrNameLst>
                                      </p:cBhvr>
                                      <p:to>
                                        <p:strVal val="visible"/>
                                      </p:to>
                                    </p:set>
                                    <p:animEffect transition="in" filter="fade">
                                      <p:cBhvr>
                                        <p:cTn id="67" dur="2000"/>
                                        <p:tgtEl>
                                          <p:spTgt spid="8">
                                            <p:txEl>
                                              <p:pRg st="18" end="18"/>
                                            </p:txEl>
                                          </p:spTgt>
                                        </p:tgtEl>
                                      </p:cBhvr>
                                    </p:animEffect>
                                  </p:childTnLst>
                                </p:cTn>
                              </p:par>
                            </p:childTnLst>
                          </p:cTn>
                        </p:par>
                        <p:par>
                          <p:cTn id="68" fill="hold">
                            <p:stCondLst>
                              <p:cond delay="32000"/>
                            </p:stCondLst>
                            <p:childTnLst>
                              <p:par>
                                <p:cTn id="69" presetID="10" presetClass="entr" presetSubtype="0" fill="hold" nodeType="afterEffect">
                                  <p:stCondLst>
                                    <p:cond delay="0"/>
                                  </p:stCondLst>
                                  <p:childTnLst>
                                    <p:set>
                                      <p:cBhvr>
                                        <p:cTn id="70" dur="1" fill="hold">
                                          <p:stCondLst>
                                            <p:cond delay="0"/>
                                          </p:stCondLst>
                                        </p:cTn>
                                        <p:tgtEl>
                                          <p:spTgt spid="8">
                                            <p:txEl>
                                              <p:pRg st="19" end="19"/>
                                            </p:txEl>
                                          </p:spTgt>
                                        </p:tgtEl>
                                        <p:attrNameLst>
                                          <p:attrName>style.visibility</p:attrName>
                                        </p:attrNameLst>
                                      </p:cBhvr>
                                      <p:to>
                                        <p:strVal val="visible"/>
                                      </p:to>
                                    </p:set>
                                    <p:animEffect transition="in" filter="fade">
                                      <p:cBhvr>
                                        <p:cTn id="71" dur="2000"/>
                                        <p:tgtEl>
                                          <p:spTgt spid="8">
                                            <p:txEl>
                                              <p:pRg st="19" end="19"/>
                                            </p:txEl>
                                          </p:spTgt>
                                        </p:tgtEl>
                                      </p:cBhvr>
                                    </p:animEffect>
                                  </p:childTnLst>
                                </p:cTn>
                              </p:par>
                            </p:childTnLst>
                          </p:cTn>
                        </p:par>
                        <p:par>
                          <p:cTn id="72" fill="hold">
                            <p:stCondLst>
                              <p:cond delay="34000"/>
                            </p:stCondLst>
                            <p:childTnLst>
                              <p:par>
                                <p:cTn id="73" presetID="10" presetClass="entr" presetSubtype="0" fill="hold" nodeType="afterEffect">
                                  <p:stCondLst>
                                    <p:cond delay="0"/>
                                  </p:stCondLst>
                                  <p:childTnLst>
                                    <p:set>
                                      <p:cBhvr>
                                        <p:cTn id="74" dur="1" fill="hold">
                                          <p:stCondLst>
                                            <p:cond delay="0"/>
                                          </p:stCondLst>
                                        </p:cTn>
                                        <p:tgtEl>
                                          <p:spTgt spid="8">
                                            <p:txEl>
                                              <p:pRg st="20" end="20"/>
                                            </p:txEl>
                                          </p:spTgt>
                                        </p:tgtEl>
                                        <p:attrNameLst>
                                          <p:attrName>style.visibility</p:attrName>
                                        </p:attrNameLst>
                                      </p:cBhvr>
                                      <p:to>
                                        <p:strVal val="visible"/>
                                      </p:to>
                                    </p:set>
                                    <p:animEffect transition="in" filter="fade">
                                      <p:cBhvr>
                                        <p:cTn id="75" dur="2000"/>
                                        <p:tgtEl>
                                          <p:spTgt spid="8">
                                            <p:txEl>
                                              <p:pRg st="20" end="20"/>
                                            </p:txEl>
                                          </p:spTgt>
                                        </p:tgtEl>
                                      </p:cBhvr>
                                    </p:animEffect>
                                  </p:childTnLst>
                                </p:cTn>
                              </p:par>
                            </p:childTnLst>
                          </p:cTn>
                        </p:par>
                        <p:par>
                          <p:cTn id="76" fill="hold">
                            <p:stCondLst>
                              <p:cond delay="36000"/>
                            </p:stCondLst>
                            <p:childTnLst>
                              <p:par>
                                <p:cTn id="77" presetID="3" presetClass="entr" presetSubtype="5" fill="hold" grpId="0" nodeType="after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blinds(vertical)">
                                      <p:cBhvr>
                                        <p:cTn id="79" dur="500"/>
                                        <p:tgtEl>
                                          <p:spTgt spid="12"/>
                                        </p:tgtEl>
                                      </p:cBhvr>
                                    </p:animEffect>
                                  </p:childTnLst>
                                </p:cTn>
                              </p:par>
                            </p:childTnLst>
                          </p:cTn>
                        </p:par>
                        <p:par>
                          <p:cTn id="80" fill="hold">
                            <p:stCondLst>
                              <p:cond delay="36500"/>
                            </p:stCondLst>
                            <p:childTnLst>
                              <p:par>
                                <p:cTn id="81" presetID="22" presetClass="entr" presetSubtype="1" fill="hold" nodeType="after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wipe(up)">
                                      <p:cBhvr>
                                        <p:cTn id="8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au\Desktop\matlab.jpg"/>
          <p:cNvPicPr>
            <a:picLocks noChangeAspect="1" noChangeArrowheads="1"/>
          </p:cNvPicPr>
          <p:nvPr/>
        </p:nvPicPr>
        <p:blipFill>
          <a:blip r:embed="rId3" cstate="print"/>
          <a:srcRect t="7713"/>
          <a:stretch>
            <a:fillRect/>
          </a:stretch>
        </p:blipFill>
        <p:spPr bwMode="auto">
          <a:xfrm>
            <a:off x="1857355" y="2285993"/>
            <a:ext cx="6891581" cy="3929090"/>
          </a:xfrm>
          <a:prstGeom prst="rect">
            <a:avLst/>
          </a:prstGeom>
          <a:ln>
            <a:noFill/>
          </a:ln>
          <a:effectLst>
            <a:softEdge rad="112500"/>
          </a:effectLst>
        </p:spPr>
      </p:pic>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15</a:t>
            </a:fld>
            <a:r>
              <a:rPr lang="tr-TR"/>
              <a:t>.</a:t>
            </a:r>
          </a:p>
          <a:p>
            <a:pPr algn="ctr"/>
            <a:r>
              <a:rPr lang="tr-TR"/>
              <a:t>Sayfa</a:t>
            </a: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a:latin typeface="Calibri" pitchFamily="34" charset="0"/>
              </a:rPr>
              <a:t>Matlab</a:t>
            </a:r>
            <a:endParaRPr lang="tr-TR" sz="1600">
              <a:latin typeface="Calibri" pitchFamily="34" charset="0"/>
              <a:cs typeface="Arial" pitchFamily="34" charset="0"/>
            </a:endParaRPr>
          </a:p>
          <a:p>
            <a:pPr>
              <a:buFont typeface="Wingdings" pitchFamily="2" charset="2"/>
              <a:buChar char="§"/>
            </a:pPr>
            <a:endParaRPr lang="tr-TR" sz="1600">
              <a:latin typeface="Calibri" pitchFamily="34" charset="0"/>
              <a:cs typeface="Arial" pitchFamily="34" charset="0"/>
            </a:endParaRPr>
          </a:p>
          <a:p>
            <a:pPr algn="just"/>
            <a:r>
              <a:rPr lang="tr-TR" sz="1600">
                <a:latin typeface="Calibri" pitchFamily="34" charset="0"/>
              </a:rPr>
              <a:t>MATLAB (</a:t>
            </a:r>
            <a:r>
              <a:rPr lang="tr-TR" sz="1600" b="1">
                <a:latin typeface="Calibri" pitchFamily="34" charset="0"/>
              </a:rPr>
              <a:t>MAT</a:t>
            </a:r>
            <a:r>
              <a:rPr lang="tr-TR" sz="1600">
                <a:latin typeface="Calibri" pitchFamily="34" charset="0"/>
              </a:rPr>
              <a:t>rix </a:t>
            </a:r>
            <a:r>
              <a:rPr lang="tr-TR" sz="1600" b="1">
                <a:latin typeface="Calibri" pitchFamily="34" charset="0"/>
              </a:rPr>
              <a:t>LAB</a:t>
            </a:r>
            <a:r>
              <a:rPr lang="tr-TR" sz="1600">
                <a:latin typeface="Calibri" pitchFamily="34" charset="0"/>
              </a:rPr>
              <a:t>oratory); </a:t>
            </a:r>
          </a:p>
          <a:p>
            <a:pPr algn="just"/>
            <a:r>
              <a:rPr lang="tr-TR" sz="1600">
                <a:latin typeface="Calibri" pitchFamily="34" charset="0"/>
              </a:rPr>
              <a:t>İlk defa 1985’de C.B Moler tarafından matematik ve özellikle de matris esaslı matematik ortamında kullanılmak üzere geliştirilmiş etkileşimli bir paket programlama dilidir.</a:t>
            </a:r>
          </a:p>
          <a:p>
            <a:pPr algn="just"/>
            <a:endParaRPr lang="tr-TR" sz="1600">
              <a:latin typeface="Calibri" pitchFamily="34" charset="0"/>
            </a:endParaRPr>
          </a:p>
          <a:p>
            <a:pPr lvl="1" algn="just"/>
            <a:r>
              <a:rPr lang="tr-TR" sz="1600" b="1">
                <a:latin typeface="Calibri" pitchFamily="34" charset="0"/>
              </a:rPr>
              <a:t>Kullanıml Alanları :</a:t>
            </a:r>
          </a:p>
          <a:p>
            <a:pPr lvl="1" algn="just"/>
            <a:endParaRPr lang="tr-TR" sz="1600" b="1">
              <a:latin typeface="Calibri" pitchFamily="34" charset="0"/>
            </a:endParaRPr>
          </a:p>
          <a:p>
            <a:pPr lvl="2" algn="just">
              <a:buFont typeface="Wingdings" pitchFamily="2" charset="2"/>
              <a:buChar char="ü"/>
            </a:pPr>
            <a:r>
              <a:rPr kumimoji="1" lang="tr-TR" sz="1600">
                <a:latin typeface="Calibri" pitchFamily="34" charset="0"/>
              </a:rPr>
              <a:t>Sayısal işaret işleme, </a:t>
            </a:r>
          </a:p>
          <a:p>
            <a:pPr lvl="2" algn="just">
              <a:buFont typeface="Wingdings" pitchFamily="2" charset="2"/>
              <a:buChar char="ü"/>
            </a:pPr>
            <a:r>
              <a:rPr kumimoji="1" lang="tr-TR" sz="1600">
                <a:latin typeface="Calibri" pitchFamily="34" charset="0"/>
              </a:rPr>
              <a:t>Kontrol tasarımı,</a:t>
            </a:r>
          </a:p>
          <a:p>
            <a:pPr lvl="2" algn="just">
              <a:buFont typeface="Wingdings" pitchFamily="2" charset="2"/>
              <a:buChar char="ü"/>
            </a:pPr>
            <a:r>
              <a:rPr kumimoji="1" lang="tr-TR" sz="1600">
                <a:latin typeface="Calibri" pitchFamily="34" charset="0"/>
              </a:rPr>
              <a:t>Test ölçüm, </a:t>
            </a:r>
          </a:p>
          <a:p>
            <a:pPr lvl="2" algn="just">
              <a:buFont typeface="Wingdings" pitchFamily="2" charset="2"/>
              <a:buChar char="ü"/>
            </a:pPr>
            <a:r>
              <a:rPr kumimoji="1" lang="tr-TR" sz="1600">
                <a:latin typeface="Calibri" pitchFamily="34" charset="0"/>
              </a:rPr>
              <a:t>Finansal modelleme ve analiz, </a:t>
            </a:r>
          </a:p>
          <a:p>
            <a:pPr lvl="2" algn="just">
              <a:buFont typeface="Wingdings" pitchFamily="2" charset="2"/>
              <a:buChar char="ü"/>
            </a:pPr>
            <a:r>
              <a:rPr kumimoji="1" lang="tr-TR" sz="1600">
                <a:latin typeface="Calibri" pitchFamily="34" charset="0"/>
              </a:rPr>
              <a:t>Haberleşme</a:t>
            </a:r>
          </a:p>
          <a:p>
            <a:pPr lvl="2" algn="just">
              <a:buFont typeface="Wingdings" pitchFamily="2" charset="2"/>
              <a:buChar char="ü"/>
            </a:pPr>
            <a:r>
              <a:rPr kumimoji="1" lang="tr-TR" sz="1600">
                <a:latin typeface="Calibri" pitchFamily="34" charset="0"/>
              </a:rPr>
              <a:t>…</a:t>
            </a:r>
            <a:endParaRPr lang="tr-TR" sz="1600">
              <a:latin typeface="Calibri" pitchFamily="34" charset="0"/>
            </a:endParaRPr>
          </a:p>
          <a:p>
            <a:endParaRPr lang="tr-TR" sz="1600"/>
          </a:p>
          <a:p>
            <a:endParaRPr lang="tr-TR" sz="160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2000"/>
                                        <p:tgtEl>
                                          <p:spTgt spid="8">
                                            <p:txEl>
                                              <p:pRg st="3" end="3"/>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2000"/>
                                        <p:tgtEl>
                                          <p:spTgt spid="8">
                                            <p:txEl>
                                              <p:pRg st="5" end="5"/>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Effect transition="in" filter="fade">
                                      <p:cBhvr>
                                        <p:cTn id="23" dur="2000"/>
                                        <p:tgtEl>
                                          <p:spTgt spid="8">
                                            <p:txEl>
                                              <p:pRg st="7" end="7"/>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2000"/>
                                        <p:tgtEl>
                                          <p:spTgt spid="8">
                                            <p:txEl>
                                              <p:pRg st="8" end="8"/>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Effect transition="in" filter="fade">
                                      <p:cBhvr>
                                        <p:cTn id="31" dur="2000"/>
                                        <p:tgtEl>
                                          <p:spTgt spid="8">
                                            <p:txEl>
                                              <p:pRg st="9" end="9"/>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Effect transition="in" filter="fade">
                                      <p:cBhvr>
                                        <p:cTn id="35" dur="2000"/>
                                        <p:tgtEl>
                                          <p:spTgt spid="8">
                                            <p:txEl>
                                              <p:pRg st="10" end="10"/>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animEffect transition="in" filter="fade">
                                      <p:cBhvr>
                                        <p:cTn id="39" dur="2000"/>
                                        <p:tgtEl>
                                          <p:spTgt spid="8">
                                            <p:txEl>
                                              <p:pRg st="11" end="11"/>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20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cp.home.agilent.com/upload/cmc_upload/matlab_TOI_plot.bmp"/>
          <p:cNvPicPr>
            <a:picLocks noChangeAspect="1" noChangeArrowheads="1"/>
          </p:cNvPicPr>
          <p:nvPr/>
        </p:nvPicPr>
        <p:blipFill>
          <a:blip r:embed="rId3" cstate="print"/>
          <a:srcRect/>
          <a:stretch>
            <a:fillRect/>
          </a:stretch>
        </p:blipFill>
        <p:spPr bwMode="auto">
          <a:xfrm>
            <a:off x="5786446" y="4013992"/>
            <a:ext cx="3214710" cy="2411034"/>
          </a:xfrm>
          <a:prstGeom prst="rect">
            <a:avLst/>
          </a:prstGeom>
          <a:ln>
            <a:noFill/>
          </a:ln>
          <a:effectLst>
            <a:softEdge rad="112500"/>
          </a:effectLst>
        </p:spPr>
      </p:pic>
      <p:pic>
        <p:nvPicPr>
          <p:cNvPr id="10" name="Picture 2" descr="C:\Users\Sau\Desktop\matlab.jpg"/>
          <p:cNvPicPr>
            <a:picLocks noChangeAspect="1" noChangeArrowheads="1"/>
          </p:cNvPicPr>
          <p:nvPr/>
        </p:nvPicPr>
        <p:blipFill>
          <a:blip r:embed="rId4" cstate="print"/>
          <a:srcRect t="7713"/>
          <a:stretch>
            <a:fillRect/>
          </a:stretch>
        </p:blipFill>
        <p:spPr bwMode="auto">
          <a:xfrm>
            <a:off x="5751616" y="285728"/>
            <a:ext cx="3178102" cy="2214578"/>
          </a:xfrm>
          <a:prstGeom prst="rect">
            <a:avLst/>
          </a:prstGeom>
          <a:ln>
            <a:noFill/>
          </a:ln>
          <a:effectLst>
            <a:softEdge rad="112500"/>
          </a:effectLst>
        </p:spPr>
      </p:pic>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16</a:t>
            </a:fld>
            <a:r>
              <a:rPr lang="tr-TR"/>
              <a:t>.</a:t>
            </a:r>
          </a:p>
          <a:p>
            <a:pPr algn="ctr"/>
            <a:r>
              <a:rPr lang="tr-TR"/>
              <a:t>Sayfa</a:t>
            </a:r>
          </a:p>
        </p:txBody>
      </p:sp>
      <p:sp>
        <p:nvSpPr>
          <p:cNvPr id="8" name="Rectangle 4"/>
          <p:cNvSpPr>
            <a:spLocks noChangeArrowheads="1"/>
          </p:cNvSpPr>
          <p:nvPr/>
        </p:nvSpPr>
        <p:spPr bwMode="auto">
          <a:xfrm>
            <a:off x="1500166" y="928670"/>
            <a:ext cx="7429552" cy="5643602"/>
          </a:xfrm>
          <a:prstGeom prst="rect">
            <a:avLst/>
          </a:prstGeom>
          <a:noFill/>
          <a:ln w="9525">
            <a:noFill/>
            <a:miter lim="800000"/>
            <a:headEnd/>
            <a:tailEnd/>
          </a:ln>
          <a:effectLst/>
        </p:spPr>
        <p:txBody>
          <a:bodyPr anchor="t" anchorCtr="0"/>
          <a:lstStyle/>
          <a:p>
            <a:r>
              <a:rPr lang="tr-TR" sz="1600" b="1"/>
              <a:t>Matlab </a:t>
            </a:r>
            <a:endParaRPr lang="tr-TR" sz="1600">
              <a:latin typeface="Arial" pitchFamily="34" charset="0"/>
              <a:cs typeface="Arial" pitchFamily="34" charset="0"/>
            </a:endParaRPr>
          </a:p>
          <a:p>
            <a:pPr>
              <a:buFont typeface="Wingdings" pitchFamily="2" charset="2"/>
              <a:buChar char="§"/>
            </a:pPr>
            <a:endParaRPr lang="tr-TR" sz="1600">
              <a:latin typeface="Arial" pitchFamily="34" charset="0"/>
              <a:cs typeface="Arial" pitchFamily="34" charset="0"/>
            </a:endParaRPr>
          </a:p>
          <a:p>
            <a:endParaRPr lang="tr-TR" sz="1600" u="sng">
              <a:latin typeface="Calibri" pitchFamily="34" charset="0"/>
            </a:endParaRPr>
          </a:p>
          <a:p>
            <a:r>
              <a:rPr lang="tr-TR" sz="1600" b="1" u="sng">
                <a:latin typeface="Calibri" pitchFamily="34" charset="0"/>
              </a:rPr>
              <a:t>Temel  Özellikleri:</a:t>
            </a:r>
            <a:r>
              <a:rPr lang="tr-TR" sz="1600" b="1">
                <a:latin typeface="Calibri" pitchFamily="34" charset="0"/>
              </a:rPr>
              <a:t> </a:t>
            </a:r>
          </a:p>
          <a:p>
            <a:br>
              <a:rPr lang="tr-TR" sz="1600">
                <a:latin typeface="Calibri" pitchFamily="34" charset="0"/>
              </a:rPr>
            </a:br>
            <a:r>
              <a:rPr lang="tr-TR" sz="1600">
                <a:latin typeface="Calibri" pitchFamily="34" charset="0"/>
              </a:rPr>
              <a:t>•Teknik hesaplamalar için yüksek seviyeli bir dil</a:t>
            </a:r>
          </a:p>
          <a:p>
            <a:endParaRPr lang="tr-TR" sz="1600">
              <a:latin typeface="Calibri" pitchFamily="34" charset="0"/>
            </a:endParaRPr>
          </a:p>
          <a:p>
            <a:r>
              <a:rPr lang="tr-TR" sz="1600">
                <a:latin typeface="Calibri" pitchFamily="34" charset="0"/>
              </a:rPr>
              <a:t>•Kodların , dosyaların ve verilerin düzenlenmesi için bir geliştirme ortamı </a:t>
            </a:r>
          </a:p>
          <a:p>
            <a:endParaRPr lang="tr-TR" sz="1600">
              <a:latin typeface="Calibri" pitchFamily="34" charset="0"/>
            </a:endParaRPr>
          </a:p>
          <a:p>
            <a:r>
              <a:rPr lang="tr-TR" sz="1600">
                <a:latin typeface="Calibri" pitchFamily="34" charset="0"/>
              </a:rPr>
              <a:t>•İteratif tasarım ve problem çözme yöntemleri için interaktif araçlar </a:t>
            </a:r>
          </a:p>
          <a:p>
            <a:br>
              <a:rPr lang="tr-TR" sz="1600">
                <a:latin typeface="Calibri" pitchFamily="34" charset="0"/>
              </a:rPr>
            </a:br>
            <a:r>
              <a:rPr lang="tr-TR" sz="1600">
                <a:latin typeface="Calibri" pitchFamily="34" charset="0"/>
              </a:rPr>
              <a:t>•Lineer cebir, istatistik, Fourier analizi, filtreleme, optimizasyon ve sayısal integrasyon için matematik fonksiyonlar </a:t>
            </a:r>
          </a:p>
          <a:p>
            <a:endParaRPr lang="tr-TR" sz="1600">
              <a:latin typeface="Calibri" pitchFamily="34" charset="0"/>
            </a:endParaRPr>
          </a:p>
          <a:p>
            <a:r>
              <a:rPr lang="tr-TR" sz="1600">
                <a:latin typeface="Calibri" pitchFamily="34" charset="0"/>
              </a:rPr>
              <a:t>•Verilerin görselleştirilmesi için 2 ve 3 boyutlu grafik araçları </a:t>
            </a:r>
          </a:p>
          <a:p>
            <a:endParaRPr lang="tr-TR" sz="1600">
              <a:latin typeface="Calibri" pitchFamily="34" charset="0"/>
            </a:endParaRPr>
          </a:p>
          <a:p>
            <a:r>
              <a:rPr lang="tr-TR" sz="1600">
                <a:latin typeface="Calibri" pitchFamily="34" charset="0"/>
              </a:rPr>
              <a:t>•Grafik arayüzler tasarlamak için araçlar</a:t>
            </a:r>
          </a:p>
          <a:p>
            <a:r>
              <a:rPr lang="tr-TR" sz="1600"/>
              <a:t> </a:t>
            </a:r>
            <a:br>
              <a:rPr lang="tr-TR" sz="1600"/>
            </a:br>
            <a:endParaRPr lang="tr-TR" sz="1600"/>
          </a:p>
          <a:p>
            <a:endParaRPr lang="tr-TR" sz="160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10" presetClass="entr" presetSubtype="0" fill="hold" nodeType="afterEffect">
                                  <p:stCondLst>
                                    <p:cond delay="0"/>
                                  </p:stCondLst>
                                  <p:childTnLst>
                                    <p:set>
                                      <p:cBhvr>
                                        <p:cTn id="16" dur="1" fill="hold">
                                          <p:stCondLst>
                                            <p:cond delay="0"/>
                                          </p:stCondLst>
                                        </p:cTn>
                                        <p:tgtEl>
                                          <p:spTgt spid="8">
                                            <p:txEl>
                                              <p:pRg st="14" end="14"/>
                                            </p:txEl>
                                          </p:spTgt>
                                        </p:tgtEl>
                                        <p:attrNameLst>
                                          <p:attrName>style.visibility</p:attrName>
                                        </p:attrNameLst>
                                      </p:cBhvr>
                                      <p:to>
                                        <p:strVal val="visible"/>
                                      </p:to>
                                    </p:set>
                                    <p:animEffect transition="in" filter="fade">
                                      <p:cBhvr>
                                        <p:cTn id="17" dur="2000"/>
                                        <p:tgtEl>
                                          <p:spTgt spid="8">
                                            <p:txEl>
                                              <p:pRg st="14" end="14"/>
                                            </p:txEl>
                                          </p:spTgt>
                                        </p:tgtEl>
                                      </p:cBhvr>
                                    </p:animEffect>
                                  </p:childTnLst>
                                </p:cTn>
                              </p:par>
                            </p:childTnLst>
                          </p:cTn>
                        </p:par>
                        <p:par>
                          <p:cTn id="18" fill="hold">
                            <p:stCondLst>
                              <p:cond delay="5000"/>
                            </p:stCondLst>
                            <p:childTnLst>
                              <p:par>
                                <p:cTn id="19" presetID="10" presetClass="entr" presetSubtype="0" fill="hold" nodeType="after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2000"/>
                                        <p:tgtEl>
                                          <p:spTgt spid="8">
                                            <p:txEl>
                                              <p:pRg st="3" end="3"/>
                                            </p:txEl>
                                          </p:spTgt>
                                        </p:tgtEl>
                                      </p:cBhvr>
                                    </p:animEffect>
                                  </p:childTnLst>
                                </p:cTn>
                              </p:par>
                            </p:childTnLst>
                          </p:cTn>
                        </p:par>
                        <p:par>
                          <p:cTn id="22" fill="hold">
                            <p:stCondLst>
                              <p:cond delay="7000"/>
                            </p:stCondLst>
                            <p:childTnLst>
                              <p:par>
                                <p:cTn id="23" presetID="42" presetClass="entr" presetSubtype="0" fill="hold" nodeType="afterEffect">
                                  <p:stCondLst>
                                    <p:cond delay="0"/>
                                  </p:stCondLst>
                                  <p:childTnLst>
                                    <p:set>
                                      <p:cBhvr>
                                        <p:cTn id="24" dur="1" fill="hold">
                                          <p:stCondLst>
                                            <p:cond delay="0"/>
                                          </p:stCondLst>
                                        </p:cTn>
                                        <p:tgtEl>
                                          <p:spTgt spid="13314"/>
                                        </p:tgtEl>
                                        <p:attrNameLst>
                                          <p:attrName>style.visibility</p:attrName>
                                        </p:attrNameLst>
                                      </p:cBhvr>
                                      <p:to>
                                        <p:strVal val="visible"/>
                                      </p:to>
                                    </p:set>
                                    <p:animEffect transition="in" filter="fade">
                                      <p:cBhvr>
                                        <p:cTn id="25" dur="1000"/>
                                        <p:tgtEl>
                                          <p:spTgt spid="13314"/>
                                        </p:tgtEl>
                                      </p:cBhvr>
                                    </p:animEffect>
                                    <p:anim calcmode="lin" valueType="num">
                                      <p:cBhvr>
                                        <p:cTn id="26" dur="1000" fill="hold"/>
                                        <p:tgtEl>
                                          <p:spTgt spid="13314"/>
                                        </p:tgtEl>
                                        <p:attrNameLst>
                                          <p:attrName>ppt_x</p:attrName>
                                        </p:attrNameLst>
                                      </p:cBhvr>
                                      <p:tavLst>
                                        <p:tav tm="0">
                                          <p:val>
                                            <p:strVal val="#ppt_x"/>
                                          </p:val>
                                        </p:tav>
                                        <p:tav tm="100000">
                                          <p:val>
                                            <p:strVal val="#ppt_x"/>
                                          </p:val>
                                        </p:tav>
                                      </p:tavLst>
                                    </p:anim>
                                    <p:anim calcmode="lin" valueType="num">
                                      <p:cBhvr>
                                        <p:cTn id="27" dur="1000" fill="hold"/>
                                        <p:tgtEl>
                                          <p:spTgt spid="13314"/>
                                        </p:tgtEl>
                                        <p:attrNameLst>
                                          <p:attrName>ppt_y</p:attrName>
                                        </p:attrNameLst>
                                      </p:cBhvr>
                                      <p:tavLst>
                                        <p:tav tm="0">
                                          <p:val>
                                            <p:strVal val="#ppt_y+.1"/>
                                          </p:val>
                                        </p:tav>
                                        <p:tav tm="100000">
                                          <p:val>
                                            <p:strVal val="#ppt_y"/>
                                          </p:val>
                                        </p:tav>
                                      </p:tavLst>
                                    </p:anim>
                                  </p:childTnLst>
                                </p:cTn>
                              </p:par>
                            </p:childTnLst>
                          </p:cTn>
                        </p:par>
                        <p:par>
                          <p:cTn id="28" fill="hold">
                            <p:stCondLst>
                              <p:cond delay="8000"/>
                            </p:stCondLst>
                            <p:childTnLst>
                              <p:par>
                                <p:cTn id="29" presetID="10" presetClass="entr" presetSubtype="0" fill="hold" nodeType="after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fade">
                                      <p:cBhvr>
                                        <p:cTn id="31" dur="2000"/>
                                        <p:tgtEl>
                                          <p:spTgt spid="8">
                                            <p:txEl>
                                              <p:pRg st="4" end="4"/>
                                            </p:txEl>
                                          </p:spTgt>
                                        </p:tgtEl>
                                      </p:cBhvr>
                                    </p:animEffect>
                                  </p:childTnLst>
                                </p:cTn>
                              </p:par>
                            </p:childTnLst>
                          </p:cTn>
                        </p:par>
                        <p:par>
                          <p:cTn id="32" fill="hold">
                            <p:stCondLst>
                              <p:cond delay="10000"/>
                            </p:stCondLst>
                            <p:childTnLst>
                              <p:par>
                                <p:cTn id="33" presetID="10" presetClass="entr" presetSubtype="0" fill="hold" nodeType="after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fade">
                                      <p:cBhvr>
                                        <p:cTn id="35" dur="2000"/>
                                        <p:tgtEl>
                                          <p:spTgt spid="8">
                                            <p:txEl>
                                              <p:pRg st="6" end="6"/>
                                            </p:txEl>
                                          </p:spTgt>
                                        </p:tgtEl>
                                      </p:cBhvr>
                                    </p:animEffect>
                                  </p:childTnLst>
                                </p:cTn>
                              </p:par>
                            </p:childTnLst>
                          </p:cTn>
                        </p:par>
                        <p:par>
                          <p:cTn id="36" fill="hold">
                            <p:stCondLst>
                              <p:cond delay="12000"/>
                            </p:stCondLst>
                            <p:childTnLst>
                              <p:par>
                                <p:cTn id="37" presetID="10" presetClass="entr" presetSubtype="0" fill="hold" nodeType="after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animEffect transition="in" filter="fade">
                                      <p:cBhvr>
                                        <p:cTn id="39" dur="2000"/>
                                        <p:tgtEl>
                                          <p:spTgt spid="8">
                                            <p:txEl>
                                              <p:pRg st="8" end="8"/>
                                            </p:txEl>
                                          </p:spTgt>
                                        </p:tgtEl>
                                      </p:cBhvr>
                                    </p:animEffect>
                                  </p:childTnLst>
                                </p:cTn>
                              </p:par>
                            </p:childTnLst>
                          </p:cTn>
                        </p:par>
                        <p:par>
                          <p:cTn id="40" fill="hold">
                            <p:stCondLst>
                              <p:cond delay="14000"/>
                            </p:stCondLst>
                            <p:childTnLst>
                              <p:par>
                                <p:cTn id="41" presetID="10" presetClass="entr" presetSubtype="0" fill="hold" nodeType="after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animEffect transition="in" filter="fade">
                                      <p:cBhvr>
                                        <p:cTn id="43" dur="2000"/>
                                        <p:tgtEl>
                                          <p:spTgt spid="8">
                                            <p:txEl>
                                              <p:pRg st="9" end="9"/>
                                            </p:txEl>
                                          </p:spTgt>
                                        </p:tgtEl>
                                      </p:cBhvr>
                                    </p:animEffect>
                                  </p:childTnLst>
                                </p:cTn>
                              </p:par>
                            </p:childTnLst>
                          </p:cTn>
                        </p:par>
                        <p:par>
                          <p:cTn id="44" fill="hold">
                            <p:stCondLst>
                              <p:cond delay="16000"/>
                            </p:stCondLst>
                            <p:childTnLst>
                              <p:par>
                                <p:cTn id="45" presetID="10" presetClass="entr" presetSubtype="0" fill="hold" nodeType="afterEffect">
                                  <p:stCondLst>
                                    <p:cond delay="0"/>
                                  </p:stCondLst>
                                  <p:childTnLst>
                                    <p:set>
                                      <p:cBhvr>
                                        <p:cTn id="46" dur="1" fill="hold">
                                          <p:stCondLst>
                                            <p:cond delay="0"/>
                                          </p:stCondLst>
                                        </p:cTn>
                                        <p:tgtEl>
                                          <p:spTgt spid="8">
                                            <p:txEl>
                                              <p:pRg st="11" end="11"/>
                                            </p:txEl>
                                          </p:spTgt>
                                        </p:tgtEl>
                                        <p:attrNameLst>
                                          <p:attrName>style.visibility</p:attrName>
                                        </p:attrNameLst>
                                      </p:cBhvr>
                                      <p:to>
                                        <p:strVal val="visible"/>
                                      </p:to>
                                    </p:set>
                                    <p:animEffect transition="in" filter="fade">
                                      <p:cBhvr>
                                        <p:cTn id="47" dur="2000"/>
                                        <p:tgtEl>
                                          <p:spTgt spid="8">
                                            <p:txEl>
                                              <p:pRg st="11" end="11"/>
                                            </p:txEl>
                                          </p:spTgt>
                                        </p:tgtEl>
                                      </p:cBhvr>
                                    </p:animEffect>
                                  </p:childTnLst>
                                </p:cTn>
                              </p:par>
                            </p:childTnLst>
                          </p:cTn>
                        </p:par>
                        <p:par>
                          <p:cTn id="48" fill="hold">
                            <p:stCondLst>
                              <p:cond delay="18000"/>
                            </p:stCondLst>
                            <p:childTnLst>
                              <p:par>
                                <p:cTn id="49" presetID="10" presetClass="entr" presetSubtype="0" fill="hold" nodeType="afterEffect">
                                  <p:stCondLst>
                                    <p:cond delay="0"/>
                                  </p:stCondLst>
                                  <p:childTnLst>
                                    <p:set>
                                      <p:cBhvr>
                                        <p:cTn id="50" dur="1" fill="hold">
                                          <p:stCondLst>
                                            <p:cond delay="0"/>
                                          </p:stCondLst>
                                        </p:cTn>
                                        <p:tgtEl>
                                          <p:spTgt spid="8">
                                            <p:txEl>
                                              <p:pRg st="13" end="13"/>
                                            </p:txEl>
                                          </p:spTgt>
                                        </p:tgtEl>
                                        <p:attrNameLst>
                                          <p:attrName>style.visibility</p:attrName>
                                        </p:attrNameLst>
                                      </p:cBhvr>
                                      <p:to>
                                        <p:strVal val="visible"/>
                                      </p:to>
                                    </p:set>
                                    <p:animEffect transition="in" filter="fade">
                                      <p:cBhvr>
                                        <p:cTn id="51" dur="20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Users\Sau\Desktop\matlab.jpg"/>
          <p:cNvPicPr>
            <a:picLocks noChangeAspect="1" noChangeArrowheads="1"/>
          </p:cNvPicPr>
          <p:nvPr/>
        </p:nvPicPr>
        <p:blipFill>
          <a:blip r:embed="rId3" cstate="print"/>
          <a:srcRect t="7713"/>
          <a:stretch>
            <a:fillRect/>
          </a:stretch>
        </p:blipFill>
        <p:spPr bwMode="auto">
          <a:xfrm>
            <a:off x="5965898" y="0"/>
            <a:ext cx="3178102" cy="2214578"/>
          </a:xfrm>
          <a:prstGeom prst="rect">
            <a:avLst/>
          </a:prstGeom>
          <a:ln>
            <a:noFill/>
          </a:ln>
          <a:effectLst>
            <a:softEdge rad="112500"/>
          </a:effectLst>
        </p:spPr>
      </p:pic>
      <p:pic>
        <p:nvPicPr>
          <p:cNvPr id="11268" name="Picture 4" descr="http://www.maplesoft.com/products/MapleMatlab/images2/matlab_maple_dia.jpg"/>
          <p:cNvPicPr>
            <a:picLocks noChangeAspect="1" noChangeArrowheads="1"/>
          </p:cNvPicPr>
          <p:nvPr/>
        </p:nvPicPr>
        <p:blipFill>
          <a:blip r:embed="rId4" cstate="print"/>
          <a:srcRect/>
          <a:stretch>
            <a:fillRect/>
          </a:stretch>
        </p:blipFill>
        <p:spPr bwMode="auto">
          <a:xfrm>
            <a:off x="4429124" y="3571876"/>
            <a:ext cx="4548218" cy="2828926"/>
          </a:xfrm>
          <a:prstGeom prst="rect">
            <a:avLst/>
          </a:prstGeom>
          <a:ln>
            <a:noFill/>
          </a:ln>
          <a:effectLst>
            <a:softEdge rad="112500"/>
          </a:effectLst>
        </p:spPr>
      </p:pic>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17</a:t>
            </a:fld>
            <a:r>
              <a:rPr lang="tr-TR"/>
              <a:t>.</a:t>
            </a:r>
          </a:p>
          <a:p>
            <a:pPr algn="ctr"/>
            <a:r>
              <a:rPr lang="tr-TR"/>
              <a:t>Sayfa</a:t>
            </a: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a:latin typeface="Calibri" pitchFamily="34" charset="0"/>
              </a:rPr>
              <a:t>Matlab</a:t>
            </a:r>
            <a:endParaRPr lang="tr-TR" sz="1600" dirty="0">
              <a:latin typeface="Calibri" pitchFamily="34" charset="0"/>
              <a:cs typeface="Arial" pitchFamily="34" charset="0"/>
            </a:endParaRPr>
          </a:p>
          <a:p>
            <a:pPr>
              <a:buFont typeface="Wingdings" pitchFamily="2" charset="2"/>
              <a:buChar char="§"/>
            </a:pPr>
            <a:endParaRPr lang="tr-TR" sz="1600" dirty="0">
              <a:latin typeface="Calibri" pitchFamily="34" charset="0"/>
              <a:cs typeface="Arial" pitchFamily="34" charset="0"/>
            </a:endParaRPr>
          </a:p>
          <a:p>
            <a:pPr>
              <a:buFont typeface="Wingdings" pitchFamily="2" charset="2"/>
              <a:buChar char="§"/>
            </a:pPr>
            <a:endParaRPr lang="tr-TR" sz="1600" dirty="0">
              <a:latin typeface="Calibri" pitchFamily="34" charset="0"/>
              <a:cs typeface="Arial" pitchFamily="34" charset="0"/>
            </a:endParaRPr>
          </a:p>
          <a:p>
            <a:r>
              <a:rPr lang="tr-TR" sz="1600" b="1" dirty="0">
                <a:latin typeface="Calibri" pitchFamily="34" charset="0"/>
              </a:rPr>
              <a:t>Kullanım yerleri :</a:t>
            </a:r>
            <a:endParaRPr lang="tr-TR" sz="1600" dirty="0">
              <a:latin typeface="Calibri" pitchFamily="34" charset="0"/>
            </a:endParaRPr>
          </a:p>
          <a:p>
            <a:r>
              <a:rPr lang="tr-TR" sz="1600" dirty="0">
                <a:latin typeface="Calibri" pitchFamily="34" charset="0"/>
              </a:rPr>
              <a:t> </a:t>
            </a:r>
          </a:p>
          <a:p>
            <a:pPr lvl="0">
              <a:buFont typeface="Wingdings" pitchFamily="2" charset="2"/>
              <a:buChar char="Ø"/>
            </a:pPr>
            <a:r>
              <a:rPr lang="tr-TR" sz="1600" dirty="0">
                <a:latin typeface="Calibri" pitchFamily="34" charset="0"/>
              </a:rPr>
              <a:t>Denklem takımlarının çözümü, doğrusal ve doğrusal olmayan diferansiyel denklemlerinin çözümü, integral hesabı gibi sayısal hesaplamalar,</a:t>
            </a:r>
          </a:p>
          <a:p>
            <a:pPr lvl="0">
              <a:buFont typeface="Wingdings" pitchFamily="2" charset="2"/>
              <a:buChar char="Ø"/>
            </a:pPr>
            <a:endParaRPr lang="tr-TR" sz="1600" dirty="0">
              <a:latin typeface="Calibri" pitchFamily="34" charset="0"/>
            </a:endParaRPr>
          </a:p>
          <a:p>
            <a:pPr lvl="0">
              <a:buFont typeface="Wingdings" pitchFamily="2" charset="2"/>
              <a:buChar char="Ø"/>
            </a:pPr>
            <a:r>
              <a:rPr lang="tr-TR" sz="1600" dirty="0">
                <a:latin typeface="Calibri" pitchFamily="34" charset="0"/>
              </a:rPr>
              <a:t>Veri çözümleme işlemleri,</a:t>
            </a:r>
          </a:p>
          <a:p>
            <a:pPr lvl="0">
              <a:buFont typeface="Wingdings" pitchFamily="2" charset="2"/>
              <a:buChar char="Ø"/>
            </a:pPr>
            <a:endParaRPr lang="tr-TR" sz="1600" dirty="0">
              <a:latin typeface="Calibri" pitchFamily="34" charset="0"/>
            </a:endParaRPr>
          </a:p>
          <a:p>
            <a:pPr lvl="0">
              <a:buFont typeface="Wingdings" pitchFamily="2" charset="2"/>
              <a:buChar char="Ø"/>
            </a:pPr>
            <a:r>
              <a:rPr lang="tr-TR" sz="1600" dirty="0">
                <a:latin typeface="Calibri" pitchFamily="34" charset="0"/>
              </a:rPr>
              <a:t>İstatistiksel hesaplamalar ve çözümlemeler,</a:t>
            </a:r>
          </a:p>
          <a:p>
            <a:pPr lvl="0">
              <a:buFont typeface="Wingdings" pitchFamily="2" charset="2"/>
              <a:buChar char="Ø"/>
            </a:pPr>
            <a:endParaRPr lang="tr-TR" sz="1600" dirty="0">
              <a:latin typeface="Calibri" pitchFamily="34" charset="0"/>
            </a:endParaRPr>
          </a:p>
          <a:p>
            <a:pPr lvl="0">
              <a:buFont typeface="Wingdings" pitchFamily="2" charset="2"/>
              <a:buChar char="Ø"/>
            </a:pPr>
            <a:r>
              <a:rPr lang="tr-TR" sz="1600" dirty="0">
                <a:latin typeface="Calibri" pitchFamily="34" charset="0"/>
              </a:rPr>
              <a:t>Grafik çizimi ve çözümlemeler,</a:t>
            </a:r>
          </a:p>
          <a:p>
            <a:pPr lvl="0">
              <a:buFont typeface="Wingdings" pitchFamily="2" charset="2"/>
              <a:buChar char="Ø"/>
            </a:pPr>
            <a:endParaRPr lang="tr-TR" sz="1600" dirty="0">
              <a:latin typeface="Calibri" pitchFamily="34" charset="0"/>
            </a:endParaRPr>
          </a:p>
          <a:p>
            <a:pPr lvl="0">
              <a:buFont typeface="Wingdings" pitchFamily="2" charset="2"/>
              <a:buChar char="Ø"/>
            </a:pPr>
            <a:r>
              <a:rPr lang="tr-TR" sz="1600" dirty="0">
                <a:latin typeface="Calibri" pitchFamily="34" charset="0"/>
              </a:rPr>
              <a:t>Bilgisayar destekli denetim sistemi tasarımı.</a:t>
            </a:r>
          </a:p>
          <a:p>
            <a:pPr>
              <a:buFont typeface="Wingdings" pitchFamily="2" charset="2"/>
              <a:buChar char="§"/>
            </a:pPr>
            <a:endParaRPr lang="tr-TR" sz="1600" dirty="0">
              <a:latin typeface="Arial" pitchFamily="34" charset="0"/>
              <a:cs typeface="Arial" pitchFamily="34" charset="0"/>
            </a:endParaRPr>
          </a:p>
          <a:p>
            <a:endParaRPr lang="tr-TR" sz="1600" dirty="0"/>
          </a:p>
          <a:p>
            <a:endParaRPr lang="tr-TR" sz="1600" dirty="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pic>
        <p:nvPicPr>
          <p:cNvPr id="11266" name="Picture 2" descr="http://www.mathworks.com/products/matlab/images/matlabdesktop_lg.jpg"/>
          <p:cNvPicPr>
            <a:picLocks noChangeAspect="1" noChangeArrowheads="1"/>
          </p:cNvPicPr>
          <p:nvPr/>
        </p:nvPicPr>
        <p:blipFill>
          <a:blip r:embed="rId5" cstate="print"/>
          <a:srcRect/>
          <a:stretch>
            <a:fillRect/>
          </a:stretch>
        </p:blipFill>
        <p:spPr bwMode="auto">
          <a:xfrm>
            <a:off x="4857752" y="214290"/>
            <a:ext cx="2286016" cy="1715889"/>
          </a:xfrm>
          <a:prstGeom prst="rect">
            <a:avLst/>
          </a:prstGeom>
          <a:ln>
            <a:noFill/>
          </a:ln>
          <a:effectLst>
            <a:softEdge rad="112500"/>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2" presetClass="entr" presetSubtype="0" fill="hold" nodeType="afterEffect">
                                  <p:stCondLst>
                                    <p:cond delay="0"/>
                                  </p:stCondLst>
                                  <p:childTnLst>
                                    <p:set>
                                      <p:cBhvr>
                                        <p:cTn id="16" dur="1" fill="hold">
                                          <p:stCondLst>
                                            <p:cond delay="0"/>
                                          </p:stCondLst>
                                        </p:cTn>
                                        <p:tgtEl>
                                          <p:spTgt spid="11266"/>
                                        </p:tgtEl>
                                        <p:attrNameLst>
                                          <p:attrName>style.visibility</p:attrName>
                                        </p:attrNameLst>
                                      </p:cBhvr>
                                      <p:to>
                                        <p:strVal val="visible"/>
                                      </p:to>
                                    </p:set>
                                    <p:animEffect transition="in" filter="fade">
                                      <p:cBhvr>
                                        <p:cTn id="17" dur="1000"/>
                                        <p:tgtEl>
                                          <p:spTgt spid="11266"/>
                                        </p:tgtEl>
                                      </p:cBhvr>
                                    </p:animEffect>
                                    <p:anim calcmode="lin" valueType="num">
                                      <p:cBhvr>
                                        <p:cTn id="18" dur="1000" fill="hold"/>
                                        <p:tgtEl>
                                          <p:spTgt spid="11266"/>
                                        </p:tgtEl>
                                        <p:attrNameLst>
                                          <p:attrName>ppt_x</p:attrName>
                                        </p:attrNameLst>
                                      </p:cBhvr>
                                      <p:tavLst>
                                        <p:tav tm="0">
                                          <p:val>
                                            <p:strVal val="#ppt_x"/>
                                          </p:val>
                                        </p:tav>
                                        <p:tav tm="100000">
                                          <p:val>
                                            <p:strVal val="#ppt_x"/>
                                          </p:val>
                                        </p:tav>
                                      </p:tavLst>
                                    </p:anim>
                                    <p:anim calcmode="lin" valueType="num">
                                      <p:cBhvr>
                                        <p:cTn id="19" dur="1000" fill="hold"/>
                                        <p:tgtEl>
                                          <p:spTgt spid="11266"/>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fade">
                                      <p:cBhvr>
                                        <p:cTn id="23" dur="2000"/>
                                        <p:tgtEl>
                                          <p:spTgt spid="8">
                                            <p:txEl>
                                              <p:pRg st="3" end="3"/>
                                            </p:txEl>
                                          </p:spTgt>
                                        </p:tgtEl>
                                      </p:cBhvr>
                                    </p:animEffect>
                                  </p:childTnLst>
                                </p:cTn>
                              </p:par>
                            </p:childTnLst>
                          </p:cTn>
                        </p:par>
                        <p:par>
                          <p:cTn id="24" fill="hold">
                            <p:stCondLst>
                              <p:cond delay="6000"/>
                            </p:stCondLst>
                            <p:childTnLst>
                              <p:par>
                                <p:cTn id="25" presetID="42" presetClass="entr" presetSubtype="0" fill="hold" nodeType="afterEffect">
                                  <p:stCondLst>
                                    <p:cond delay="0"/>
                                  </p:stCondLst>
                                  <p:childTnLst>
                                    <p:set>
                                      <p:cBhvr>
                                        <p:cTn id="26" dur="1" fill="hold">
                                          <p:stCondLst>
                                            <p:cond delay="0"/>
                                          </p:stCondLst>
                                        </p:cTn>
                                        <p:tgtEl>
                                          <p:spTgt spid="11268"/>
                                        </p:tgtEl>
                                        <p:attrNameLst>
                                          <p:attrName>style.visibility</p:attrName>
                                        </p:attrNameLst>
                                      </p:cBhvr>
                                      <p:to>
                                        <p:strVal val="visible"/>
                                      </p:to>
                                    </p:set>
                                    <p:animEffect transition="in" filter="fade">
                                      <p:cBhvr>
                                        <p:cTn id="27" dur="1000"/>
                                        <p:tgtEl>
                                          <p:spTgt spid="11268"/>
                                        </p:tgtEl>
                                      </p:cBhvr>
                                    </p:animEffect>
                                    <p:anim calcmode="lin" valueType="num">
                                      <p:cBhvr>
                                        <p:cTn id="28" dur="1000" fill="hold"/>
                                        <p:tgtEl>
                                          <p:spTgt spid="11268"/>
                                        </p:tgtEl>
                                        <p:attrNameLst>
                                          <p:attrName>ppt_x</p:attrName>
                                        </p:attrNameLst>
                                      </p:cBhvr>
                                      <p:tavLst>
                                        <p:tav tm="0">
                                          <p:val>
                                            <p:strVal val="#ppt_x"/>
                                          </p:val>
                                        </p:tav>
                                        <p:tav tm="100000">
                                          <p:val>
                                            <p:strVal val="#ppt_x"/>
                                          </p:val>
                                        </p:tav>
                                      </p:tavLst>
                                    </p:anim>
                                    <p:anim calcmode="lin" valueType="num">
                                      <p:cBhvr>
                                        <p:cTn id="29" dur="1000" fill="hold"/>
                                        <p:tgtEl>
                                          <p:spTgt spid="11268"/>
                                        </p:tgtEl>
                                        <p:attrNameLst>
                                          <p:attrName>ppt_y</p:attrName>
                                        </p:attrNameLst>
                                      </p:cBhvr>
                                      <p:tavLst>
                                        <p:tav tm="0">
                                          <p:val>
                                            <p:strVal val="#ppt_y+.1"/>
                                          </p:val>
                                        </p:tav>
                                        <p:tav tm="100000">
                                          <p:val>
                                            <p:strVal val="#ppt_y"/>
                                          </p:val>
                                        </p:tav>
                                      </p:tavLst>
                                    </p:anim>
                                  </p:childTnLst>
                                </p:cTn>
                              </p:par>
                            </p:childTnLst>
                          </p:cTn>
                        </p:par>
                        <p:par>
                          <p:cTn id="30" fill="hold">
                            <p:stCondLst>
                              <p:cond delay="7000"/>
                            </p:stCondLst>
                            <p:childTnLst>
                              <p:par>
                                <p:cTn id="31" presetID="10" presetClass="entr" presetSubtype="0" fill="hold" nodeType="after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Effect transition="in" filter="fade">
                                      <p:cBhvr>
                                        <p:cTn id="33" dur="2000"/>
                                        <p:tgtEl>
                                          <p:spTgt spid="8">
                                            <p:txEl>
                                              <p:pRg st="4" end="4"/>
                                            </p:txEl>
                                          </p:spTgt>
                                        </p:tgtEl>
                                      </p:cBhvr>
                                    </p:animEffect>
                                  </p:childTnLst>
                                </p:cTn>
                              </p:par>
                            </p:childTnLst>
                          </p:cTn>
                        </p:par>
                        <p:par>
                          <p:cTn id="34" fill="hold">
                            <p:stCondLst>
                              <p:cond delay="9000"/>
                            </p:stCondLst>
                            <p:childTnLst>
                              <p:par>
                                <p:cTn id="35" presetID="10" presetClass="entr" presetSubtype="0" fill="hold" nodeType="after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fade">
                                      <p:cBhvr>
                                        <p:cTn id="37" dur="2000"/>
                                        <p:tgtEl>
                                          <p:spTgt spid="8">
                                            <p:txEl>
                                              <p:pRg st="5" end="5"/>
                                            </p:txEl>
                                          </p:spTgt>
                                        </p:tgtEl>
                                      </p:cBhvr>
                                    </p:animEffect>
                                  </p:childTnLst>
                                </p:cTn>
                              </p:par>
                            </p:childTnLst>
                          </p:cTn>
                        </p:par>
                        <p:par>
                          <p:cTn id="38" fill="hold">
                            <p:stCondLst>
                              <p:cond delay="11000"/>
                            </p:stCondLst>
                            <p:childTnLst>
                              <p:par>
                                <p:cTn id="39" presetID="10" presetClass="entr" presetSubtype="0" fill="hold" nodeType="after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animEffect transition="in" filter="fade">
                                      <p:cBhvr>
                                        <p:cTn id="41" dur="2000"/>
                                        <p:tgtEl>
                                          <p:spTgt spid="8">
                                            <p:txEl>
                                              <p:pRg st="7" end="7"/>
                                            </p:txEl>
                                          </p:spTgt>
                                        </p:tgtEl>
                                      </p:cBhvr>
                                    </p:animEffect>
                                  </p:childTnLst>
                                </p:cTn>
                              </p:par>
                            </p:childTnLst>
                          </p:cTn>
                        </p:par>
                        <p:par>
                          <p:cTn id="42" fill="hold">
                            <p:stCondLst>
                              <p:cond delay="13000"/>
                            </p:stCondLst>
                            <p:childTnLst>
                              <p:par>
                                <p:cTn id="43" presetID="10" presetClass="entr" presetSubtype="0" fill="hold" nodeType="afterEffect">
                                  <p:stCondLst>
                                    <p:cond delay="0"/>
                                  </p:stCondLst>
                                  <p:childTnLst>
                                    <p:set>
                                      <p:cBhvr>
                                        <p:cTn id="44" dur="1" fill="hold">
                                          <p:stCondLst>
                                            <p:cond delay="0"/>
                                          </p:stCondLst>
                                        </p:cTn>
                                        <p:tgtEl>
                                          <p:spTgt spid="8">
                                            <p:txEl>
                                              <p:pRg st="9" end="9"/>
                                            </p:txEl>
                                          </p:spTgt>
                                        </p:tgtEl>
                                        <p:attrNameLst>
                                          <p:attrName>style.visibility</p:attrName>
                                        </p:attrNameLst>
                                      </p:cBhvr>
                                      <p:to>
                                        <p:strVal val="visible"/>
                                      </p:to>
                                    </p:set>
                                    <p:animEffect transition="in" filter="fade">
                                      <p:cBhvr>
                                        <p:cTn id="45" dur="2000"/>
                                        <p:tgtEl>
                                          <p:spTgt spid="8">
                                            <p:txEl>
                                              <p:pRg st="9" end="9"/>
                                            </p:txEl>
                                          </p:spTgt>
                                        </p:tgtEl>
                                      </p:cBhvr>
                                    </p:animEffect>
                                  </p:childTnLst>
                                </p:cTn>
                              </p:par>
                            </p:childTnLst>
                          </p:cTn>
                        </p:par>
                        <p:par>
                          <p:cTn id="46" fill="hold">
                            <p:stCondLst>
                              <p:cond delay="15000"/>
                            </p:stCondLst>
                            <p:childTnLst>
                              <p:par>
                                <p:cTn id="47" presetID="10" presetClass="entr" presetSubtype="0" fill="hold" nodeType="afterEffect">
                                  <p:stCondLst>
                                    <p:cond delay="0"/>
                                  </p:stCondLst>
                                  <p:childTnLst>
                                    <p:set>
                                      <p:cBhvr>
                                        <p:cTn id="48" dur="1" fill="hold">
                                          <p:stCondLst>
                                            <p:cond delay="0"/>
                                          </p:stCondLst>
                                        </p:cTn>
                                        <p:tgtEl>
                                          <p:spTgt spid="8">
                                            <p:txEl>
                                              <p:pRg st="11" end="11"/>
                                            </p:txEl>
                                          </p:spTgt>
                                        </p:tgtEl>
                                        <p:attrNameLst>
                                          <p:attrName>style.visibility</p:attrName>
                                        </p:attrNameLst>
                                      </p:cBhvr>
                                      <p:to>
                                        <p:strVal val="visible"/>
                                      </p:to>
                                    </p:set>
                                    <p:animEffect transition="in" filter="fade">
                                      <p:cBhvr>
                                        <p:cTn id="49" dur="2000"/>
                                        <p:tgtEl>
                                          <p:spTgt spid="8">
                                            <p:txEl>
                                              <p:pRg st="11" end="11"/>
                                            </p:txEl>
                                          </p:spTgt>
                                        </p:tgtEl>
                                      </p:cBhvr>
                                    </p:animEffect>
                                  </p:childTnLst>
                                </p:cTn>
                              </p:par>
                            </p:childTnLst>
                          </p:cTn>
                        </p:par>
                        <p:par>
                          <p:cTn id="50" fill="hold">
                            <p:stCondLst>
                              <p:cond delay="17000"/>
                            </p:stCondLst>
                            <p:childTnLst>
                              <p:par>
                                <p:cTn id="51" presetID="10" presetClass="entr" presetSubtype="0" fill="hold" nodeType="afterEffect">
                                  <p:stCondLst>
                                    <p:cond delay="0"/>
                                  </p:stCondLst>
                                  <p:childTnLst>
                                    <p:set>
                                      <p:cBhvr>
                                        <p:cTn id="52" dur="1" fill="hold">
                                          <p:stCondLst>
                                            <p:cond delay="0"/>
                                          </p:stCondLst>
                                        </p:cTn>
                                        <p:tgtEl>
                                          <p:spTgt spid="8">
                                            <p:txEl>
                                              <p:pRg st="13" end="13"/>
                                            </p:txEl>
                                          </p:spTgt>
                                        </p:tgtEl>
                                        <p:attrNameLst>
                                          <p:attrName>style.visibility</p:attrName>
                                        </p:attrNameLst>
                                      </p:cBhvr>
                                      <p:to>
                                        <p:strVal val="visible"/>
                                      </p:to>
                                    </p:set>
                                    <p:animEffect transition="in" filter="fade">
                                      <p:cBhvr>
                                        <p:cTn id="53" dur="20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18</a:t>
            </a:fld>
            <a:r>
              <a:rPr lang="tr-TR"/>
              <a:t>.</a:t>
            </a:r>
          </a:p>
          <a:p>
            <a:pPr algn="ctr"/>
            <a:r>
              <a:rPr lang="tr-TR"/>
              <a:t>Sayfa</a:t>
            </a: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a:t>Matlab </a:t>
            </a:r>
            <a:endParaRPr lang="tr-TR" sz="1600">
              <a:latin typeface="Arial" pitchFamily="34" charset="0"/>
              <a:cs typeface="Arial" pitchFamily="34" charset="0"/>
            </a:endParaRPr>
          </a:p>
          <a:p>
            <a:pPr>
              <a:buFont typeface="Wingdings" pitchFamily="2" charset="2"/>
              <a:buChar char="§"/>
            </a:pPr>
            <a:endParaRPr lang="tr-TR" sz="1600">
              <a:latin typeface="Arial" pitchFamily="34" charset="0"/>
              <a:cs typeface="Arial" pitchFamily="34" charset="0"/>
            </a:endParaRPr>
          </a:p>
          <a:p>
            <a:endParaRPr lang="tr-TR" sz="1600"/>
          </a:p>
          <a:p>
            <a:endParaRPr lang="tr-TR" sz="160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pic>
        <p:nvPicPr>
          <p:cNvPr id="4097" name="Picture 1"/>
          <p:cNvPicPr>
            <a:picLocks noChangeAspect="1" noChangeArrowheads="1"/>
          </p:cNvPicPr>
          <p:nvPr/>
        </p:nvPicPr>
        <p:blipFill>
          <a:blip r:embed="rId3" cstate="print"/>
          <a:srcRect/>
          <a:stretch>
            <a:fillRect/>
          </a:stretch>
        </p:blipFill>
        <p:spPr bwMode="auto">
          <a:xfrm>
            <a:off x="2857488" y="3201294"/>
            <a:ext cx="4047266" cy="3513854"/>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4098" name="Picture 2"/>
          <p:cNvPicPr>
            <a:picLocks noChangeAspect="1" noChangeArrowheads="1"/>
          </p:cNvPicPr>
          <p:nvPr/>
        </p:nvPicPr>
        <p:blipFill>
          <a:blip r:embed="rId4" cstate="print"/>
          <a:srcRect/>
          <a:stretch>
            <a:fillRect/>
          </a:stretch>
        </p:blipFill>
        <p:spPr bwMode="auto">
          <a:xfrm>
            <a:off x="1500166" y="1285860"/>
            <a:ext cx="3419478" cy="273340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050" name="Picture 2" descr="C:\Users\Sau\Desktop\matlab1.jpg"/>
          <p:cNvPicPr>
            <a:picLocks noChangeAspect="1" noChangeArrowheads="1"/>
          </p:cNvPicPr>
          <p:nvPr/>
        </p:nvPicPr>
        <p:blipFill>
          <a:blip r:embed="rId5" cstate="print"/>
          <a:srcRect/>
          <a:stretch>
            <a:fillRect/>
          </a:stretch>
        </p:blipFill>
        <p:spPr bwMode="auto">
          <a:xfrm>
            <a:off x="5357818" y="1263915"/>
            <a:ext cx="3558457" cy="266515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1" name="10 Dikdörtgen"/>
          <p:cNvSpPr/>
          <p:nvPr/>
        </p:nvSpPr>
        <p:spPr>
          <a:xfrm>
            <a:off x="2786050" y="2714620"/>
            <a:ext cx="4000528" cy="2308324"/>
          </a:xfrm>
          <a:prstGeom prst="rect">
            <a:avLst/>
          </a:prstGeom>
          <a:solidFill>
            <a:schemeClr val="bg1">
              <a:lumMod val="60000"/>
              <a:lumOff val="40000"/>
              <a:alpha val="34000"/>
            </a:schemeClr>
          </a:solidFill>
          <a:effectLst>
            <a:softEdge rad="63500"/>
          </a:effectLst>
        </p:spPr>
        <p:txBody>
          <a:bodyPr wrap="square">
            <a:spAutoFit/>
          </a:bodyPr>
          <a:lstStyle/>
          <a:p>
            <a:pPr algn="ctr"/>
            <a:r>
              <a:rPr kumimoji="1" lang="tr-TR">
                <a:effectLst>
                  <a:outerShdw blurRad="38100" dist="38100" dir="2700000" algn="tl">
                    <a:srgbClr val="000000">
                      <a:alpha val="43137"/>
                    </a:srgbClr>
                  </a:outerShdw>
                </a:effectLst>
                <a:latin typeface="Calibri" pitchFamily="34" charset="0"/>
              </a:rPr>
              <a:t>Özgün problemlerin çözümüne görsel yaklaşım sunan grafik kullanıcı ara birimleri (GUIS) oluşturulmasına olanak sağlayan bir uygulama geliştirme platformudur.</a:t>
            </a:r>
            <a:endParaRPr lang="tr-TR">
              <a:effectLst>
                <a:outerShdw blurRad="38100" dist="38100" dir="2700000" algn="tl">
                  <a:srgbClr val="000000">
                    <a:alpha val="43137"/>
                  </a:srgbClr>
                </a:outerShdw>
              </a:effectLst>
              <a:latin typeface="Calibri" pitchFamily="34"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097"/>
                                        </p:tgtEl>
                                        <p:attrNameLst>
                                          <p:attrName>style.visibility</p:attrName>
                                        </p:attrNameLst>
                                      </p:cBhvr>
                                      <p:to>
                                        <p:strVal val="visible"/>
                                      </p:to>
                                    </p:set>
                                    <p:animEffect transition="in" filter="fade">
                                      <p:cBhvr>
                                        <p:cTn id="11" dur="2000"/>
                                        <p:tgtEl>
                                          <p:spTgt spid="4097"/>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fade">
                                      <p:cBhvr>
                                        <p:cTn id="15" dur="2000"/>
                                        <p:tgtEl>
                                          <p:spTgt spid="4098"/>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2000"/>
                                        <p:tgtEl>
                                          <p:spTgt spid="2050"/>
                                        </p:tgtEl>
                                      </p:cBhvr>
                                    </p:animEffect>
                                  </p:childTnLst>
                                </p:cTn>
                              </p:par>
                            </p:childTnLst>
                          </p:cTn>
                        </p:par>
                        <p:par>
                          <p:cTn id="20" fill="hold">
                            <p:stCondLst>
                              <p:cond delay="8000"/>
                            </p:stCondLst>
                            <p:childTnLst>
                              <p:par>
                                <p:cTn id="21" presetID="42"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2.imm.dtu.dk/courses/02610/Rosenb.gif"/>
          <p:cNvPicPr>
            <a:picLocks noChangeAspect="1" noChangeArrowheads="1"/>
          </p:cNvPicPr>
          <p:nvPr/>
        </p:nvPicPr>
        <p:blipFill>
          <a:blip r:embed="rId3" cstate="print"/>
          <a:srcRect/>
          <a:stretch>
            <a:fillRect/>
          </a:stretch>
        </p:blipFill>
        <p:spPr bwMode="auto">
          <a:xfrm>
            <a:off x="6215074" y="285728"/>
            <a:ext cx="2695584" cy="2139964"/>
          </a:xfrm>
          <a:prstGeom prst="rect">
            <a:avLst/>
          </a:prstGeom>
          <a:ln>
            <a:noFill/>
          </a:ln>
          <a:effectLst>
            <a:softEdge rad="112500"/>
          </a:effectLst>
        </p:spPr>
      </p:pic>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19</a:t>
            </a:fld>
            <a:r>
              <a:rPr lang="tr-TR"/>
              <a:t>.</a:t>
            </a:r>
          </a:p>
          <a:p>
            <a:pPr algn="ctr"/>
            <a:r>
              <a:rPr lang="tr-TR"/>
              <a:t>Sayfa</a:t>
            </a: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a:t>MATLAB komut penceresi </a:t>
            </a:r>
            <a:endParaRPr lang="tr-TR" sz="1600"/>
          </a:p>
          <a:p>
            <a:r>
              <a:rPr lang="tr-TR" sz="1600" b="1"/>
              <a:t> </a:t>
            </a:r>
            <a:endParaRPr lang="tr-TR" sz="1600">
              <a:latin typeface="Arial" pitchFamily="34" charset="0"/>
              <a:cs typeface="Arial" pitchFamily="34" charset="0"/>
            </a:endParaRPr>
          </a:p>
          <a:p>
            <a:pPr>
              <a:buFont typeface="Wingdings" pitchFamily="2" charset="2"/>
              <a:buChar char="§"/>
            </a:pPr>
            <a:endParaRPr lang="tr-TR" sz="1600">
              <a:latin typeface="Arial" pitchFamily="34" charset="0"/>
              <a:cs typeface="Arial" pitchFamily="34" charset="0"/>
            </a:endParaRPr>
          </a:p>
          <a:p>
            <a:endParaRPr lang="tr-TR" sz="1600"/>
          </a:p>
          <a:p>
            <a:endParaRPr lang="tr-TR" sz="160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pic>
        <p:nvPicPr>
          <p:cNvPr id="10" name="9 Resim" descr="matlab.jpg"/>
          <p:cNvPicPr/>
          <p:nvPr/>
        </p:nvPicPr>
        <p:blipFill>
          <a:blip r:embed="rId4" cstate="print"/>
          <a:srcRect/>
          <a:stretch>
            <a:fillRect/>
          </a:stretch>
        </p:blipFill>
        <p:spPr bwMode="auto">
          <a:xfrm>
            <a:off x="3643306" y="2643182"/>
            <a:ext cx="5000660" cy="3500462"/>
          </a:xfrm>
          <a:prstGeom prst="rect">
            <a:avLst/>
          </a:prstGeom>
          <a:ln>
            <a:noFill/>
          </a:ln>
          <a:effectLst>
            <a:outerShdw blurRad="292100" dist="139700" dir="2700000" algn="tl" rotWithShape="0">
              <a:srgbClr val="333333">
                <a:alpha val="65000"/>
              </a:srgbClr>
            </a:outerShdw>
          </a:effectLst>
        </p:spPr>
      </p:pic>
      <p:sp>
        <p:nvSpPr>
          <p:cNvPr id="11" name="10 32-Nokta Yıldız"/>
          <p:cNvSpPr/>
          <p:nvPr/>
        </p:nvSpPr>
        <p:spPr bwMode="auto">
          <a:xfrm>
            <a:off x="3500430" y="3786190"/>
            <a:ext cx="714380" cy="642942"/>
          </a:xfrm>
          <a:prstGeom prst="star32">
            <a:avLst/>
          </a:prstGeom>
          <a:noFill/>
          <a:ln w="9525" cap="flat" cmpd="sng" algn="ctr">
            <a:solidFill>
              <a:srgbClr val="FF0000"/>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1" i="0" u="none" strike="noStrike" cap="none" normalizeH="0" baseline="0">
              <a:ln>
                <a:noFill/>
              </a:ln>
              <a:solidFill>
                <a:schemeClr val="tx1"/>
              </a:solidFill>
              <a:effectLst/>
              <a:latin typeface="Times New Roman" pitchFamily="18" charset="0"/>
            </a:endParaRPr>
          </a:p>
        </p:txBody>
      </p:sp>
      <p:sp>
        <p:nvSpPr>
          <p:cNvPr id="12" name="11 Dikdörtgen"/>
          <p:cNvSpPr/>
          <p:nvPr/>
        </p:nvSpPr>
        <p:spPr>
          <a:xfrm>
            <a:off x="4429124" y="4214818"/>
            <a:ext cx="3429024" cy="1200329"/>
          </a:xfrm>
          <a:prstGeom prst="rect">
            <a:avLst/>
          </a:prstGeom>
          <a:solidFill>
            <a:schemeClr val="bg1">
              <a:lumMod val="60000"/>
              <a:lumOff val="40000"/>
              <a:alpha val="34000"/>
            </a:schemeClr>
          </a:solidFill>
          <a:effectLst>
            <a:softEdge rad="63500"/>
          </a:effectLst>
        </p:spPr>
        <p:txBody>
          <a:bodyPr wrap="square">
            <a:spAutoFit/>
          </a:bodyPr>
          <a:lstStyle/>
          <a:p>
            <a:pPr algn="ctr"/>
            <a:r>
              <a:rPr kumimoji="1" lang="tr-TR" sz="1800" dirty="0">
                <a:effectLst>
                  <a:outerShdw blurRad="38100" dist="38100" dir="2700000" algn="tl">
                    <a:srgbClr val="000000">
                      <a:alpha val="43137"/>
                    </a:srgbClr>
                  </a:outerShdw>
                </a:effectLst>
                <a:latin typeface="Calibri" pitchFamily="34" charset="0"/>
              </a:rPr>
              <a:t>Komut penceresi kullanıcı ile MATLAB komut yorumlayıcısı arasında iletişimi sağlayan bir ara yüzdür.</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7170"/>
                                        </p:tgtEl>
                                        <p:attrNameLst>
                                          <p:attrName>style.visibility</p:attrName>
                                        </p:attrNameLst>
                                      </p:cBhvr>
                                      <p:to>
                                        <p:strVal val="visible"/>
                                      </p:to>
                                    </p:set>
                                    <p:animEffect transition="in" filter="fade">
                                      <p:cBhvr>
                                        <p:cTn id="11" dur="1000"/>
                                        <p:tgtEl>
                                          <p:spTgt spid="7170"/>
                                        </p:tgtEl>
                                      </p:cBhvr>
                                    </p:animEffect>
                                    <p:anim calcmode="lin" valueType="num">
                                      <p:cBhvr>
                                        <p:cTn id="12" dur="1000" fill="hold"/>
                                        <p:tgtEl>
                                          <p:spTgt spid="7170"/>
                                        </p:tgtEl>
                                        <p:attrNameLst>
                                          <p:attrName>ppt_x</p:attrName>
                                        </p:attrNameLst>
                                      </p:cBhvr>
                                      <p:tavLst>
                                        <p:tav tm="0">
                                          <p:val>
                                            <p:strVal val="#ppt_x"/>
                                          </p:val>
                                        </p:tav>
                                        <p:tav tm="100000">
                                          <p:val>
                                            <p:strVal val="#ppt_x"/>
                                          </p:val>
                                        </p:tav>
                                      </p:tavLst>
                                    </p:anim>
                                    <p:anim calcmode="lin" valueType="num">
                                      <p:cBhvr>
                                        <p:cTn id="13" dur="1000" fill="hold"/>
                                        <p:tgtEl>
                                          <p:spTgt spid="717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10" presetClass="entr" presetSubtype="0" fill="hold" nodeType="after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2000"/>
                                        <p:tgtEl>
                                          <p:spTgt spid="8">
                                            <p:txEl>
                                              <p:pRg st="1" end="1"/>
                                            </p:txEl>
                                          </p:spTgt>
                                        </p:tgtEl>
                                      </p:cBhvr>
                                    </p:animEffect>
                                  </p:childTnLst>
                                </p:cTn>
                              </p:par>
                            </p:childTnLst>
                          </p:cTn>
                        </p:par>
                        <p:par>
                          <p:cTn id="18" fill="hold">
                            <p:stCondLst>
                              <p:cond delay="5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2000"/>
                                        <p:tgtEl>
                                          <p:spTgt spid="10"/>
                                        </p:tgtEl>
                                      </p:cBhvr>
                                    </p:animEffect>
                                  </p:childTnLst>
                                </p:cTn>
                              </p:par>
                            </p:childTnLst>
                          </p:cTn>
                        </p:par>
                        <p:par>
                          <p:cTn id="22" fill="hold">
                            <p:stCondLst>
                              <p:cond delay="7000"/>
                            </p:stCondLst>
                            <p:childTnLst>
                              <p:par>
                                <p:cTn id="23" presetID="42"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8000"/>
                            </p:stCondLst>
                            <p:childTnLst>
                              <p:par>
                                <p:cTn id="29" presetID="11" presetClass="entr" presetSubtype="0" fill="hold" grpId="0" nodeType="afterEffect">
                                  <p:stCondLst>
                                    <p:cond delay="1000"/>
                                  </p:stCondLst>
                                  <p:childTnLst>
                                    <p:set>
                                      <p:cBhvr>
                                        <p:cTn id="30" dur="3000">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a:t>
            </a:fld>
            <a:r>
              <a:rPr lang="tr-TR"/>
              <a:t>.</a:t>
            </a:r>
          </a:p>
          <a:p>
            <a:pPr algn="ctr"/>
            <a:r>
              <a:rPr lang="tr-TR"/>
              <a:t>Sayfa</a:t>
            </a: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a:t>Algoritma</a:t>
            </a:r>
            <a:endParaRPr lang="tr-TR" sz="1600">
              <a:latin typeface="Arial" pitchFamily="34" charset="0"/>
              <a:cs typeface="Arial" pitchFamily="34" charset="0"/>
            </a:endParaRPr>
          </a:p>
          <a:p>
            <a:pPr>
              <a:buFont typeface="Wingdings" pitchFamily="2" charset="2"/>
              <a:buChar char="§"/>
            </a:pPr>
            <a:endParaRPr lang="tr-TR" sz="1600">
              <a:latin typeface="Arial" pitchFamily="34" charset="0"/>
              <a:cs typeface="Arial" pitchFamily="34" charset="0"/>
            </a:endParaRPr>
          </a:p>
          <a:p>
            <a:endParaRPr lang="tr-TR" sz="1600"/>
          </a:p>
          <a:p>
            <a:pPr algn="just"/>
            <a:r>
              <a:rPr kumimoji="1" lang="tr-TR" sz="1600">
                <a:latin typeface="Calibri" pitchFamily="34" charset="0"/>
              </a:rPr>
              <a:t>Algoritma ; verilerin bilgisayara hangi çevre biriminden girileceğinin, problemin nasıl çözüleceğinin, hangi basamaklardan geçirilerek sonuç alınacağının, sonucun nasıl ve nereye yazılacağının sözel olarak ifade edilmesi biçiminde tanımlanabilir.</a:t>
            </a:r>
          </a:p>
          <a:p>
            <a:endParaRPr lang="tr-TR" sz="1600">
              <a:latin typeface="Calibri" pitchFamily="34" charset="0"/>
            </a:endParaRPr>
          </a:p>
          <a:p>
            <a:endParaRPr lang="tr-TR" sz="1600">
              <a:latin typeface="Calibri" pitchFamily="34" charset="0"/>
            </a:endParaRPr>
          </a:p>
          <a:p>
            <a:r>
              <a:rPr lang="tr-TR" sz="1600" b="1">
                <a:latin typeface="Calibri" pitchFamily="34" charset="0"/>
              </a:rPr>
              <a:t>Örnek :</a:t>
            </a:r>
          </a:p>
          <a:p>
            <a:endParaRPr lang="tr-TR" sz="1600">
              <a:latin typeface="Calibri" pitchFamily="34" charset="0"/>
            </a:endParaRPr>
          </a:p>
          <a:p>
            <a:r>
              <a:rPr lang="tr-TR" sz="1600">
                <a:latin typeface="Calibri" pitchFamily="34" charset="0"/>
              </a:rPr>
              <a:t>Verilen iki sayının toplamının bulunmasının algoritması aşağıdaki gibi yazılır:</a:t>
            </a:r>
          </a:p>
          <a:p>
            <a:endParaRPr lang="tr-TR" sz="1600">
              <a:latin typeface="Calibri" pitchFamily="34" charset="0"/>
            </a:endParaRPr>
          </a:p>
          <a:p>
            <a:r>
              <a:rPr lang="tr-TR" sz="1600" b="1">
                <a:latin typeface="Calibri" pitchFamily="34" charset="0"/>
              </a:rPr>
              <a:t>Algoritma :</a:t>
            </a:r>
          </a:p>
          <a:p>
            <a:endParaRPr lang="tr-TR" sz="1600">
              <a:latin typeface="Calibri" pitchFamily="34" charset="0"/>
            </a:endParaRPr>
          </a:p>
          <a:p>
            <a:pPr lvl="1"/>
            <a:r>
              <a:rPr lang="tr-TR" sz="1600">
                <a:latin typeface="Calibri" pitchFamily="34" charset="0"/>
              </a:rPr>
              <a:t>Adım 1-Başla </a:t>
            </a:r>
          </a:p>
          <a:p>
            <a:pPr lvl="1"/>
            <a:r>
              <a:rPr lang="tr-TR" sz="1600">
                <a:latin typeface="Calibri" pitchFamily="34" charset="0"/>
              </a:rPr>
              <a:t>Adım 2-Birinci sayıyı oku </a:t>
            </a:r>
          </a:p>
          <a:p>
            <a:pPr lvl="1"/>
            <a:r>
              <a:rPr lang="tr-TR" sz="1600">
                <a:latin typeface="Calibri" pitchFamily="34" charset="0"/>
              </a:rPr>
              <a:t>Adım 3-İkinci sayıyı oku </a:t>
            </a:r>
          </a:p>
          <a:p>
            <a:pPr lvl="1"/>
            <a:r>
              <a:rPr lang="tr-TR" sz="1600">
                <a:latin typeface="Calibri" pitchFamily="34" charset="0"/>
              </a:rPr>
              <a:t>Adım 4-İki sayıyı topla </a:t>
            </a:r>
          </a:p>
          <a:p>
            <a:pPr lvl="1"/>
            <a:r>
              <a:rPr lang="tr-TR" sz="1600">
                <a:latin typeface="Calibri" pitchFamily="34" charset="0"/>
              </a:rPr>
              <a:t>Adım 5-Dur </a:t>
            </a:r>
          </a:p>
          <a:p>
            <a:endParaRPr lang="tr-TR" sz="160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animEffect transition="in" filter="fade">
                                      <p:cBhvr>
                                        <p:cTn id="11" dur="2000"/>
                                        <p:tgtEl>
                                          <p:spTgt spid="8">
                                            <p:txEl>
                                              <p:pRg st="3" end="3"/>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animEffect transition="in" filter="fade">
                                      <p:cBhvr>
                                        <p:cTn id="15" dur="2000"/>
                                        <p:tgtEl>
                                          <p:spTgt spid="8">
                                            <p:txEl>
                                              <p:pRg st="6" end="6"/>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animEffect transition="in" filter="fade">
                                      <p:cBhvr>
                                        <p:cTn id="19" dur="2000"/>
                                        <p:tgtEl>
                                          <p:spTgt spid="8">
                                            <p:txEl>
                                              <p:pRg st="8" end="8"/>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10" end="10"/>
                                            </p:txEl>
                                          </p:spTgt>
                                        </p:tgtEl>
                                        <p:attrNameLst>
                                          <p:attrName>style.visibility</p:attrName>
                                        </p:attrNameLst>
                                      </p:cBhvr>
                                      <p:to>
                                        <p:strVal val="visible"/>
                                      </p:to>
                                    </p:set>
                                    <p:animEffect transition="in" filter="fade">
                                      <p:cBhvr>
                                        <p:cTn id="23" dur="2000"/>
                                        <p:tgtEl>
                                          <p:spTgt spid="8">
                                            <p:txEl>
                                              <p:pRg st="10" end="10"/>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12" end="12"/>
                                            </p:txEl>
                                          </p:spTgt>
                                        </p:tgtEl>
                                        <p:attrNameLst>
                                          <p:attrName>style.visibility</p:attrName>
                                        </p:attrNameLst>
                                      </p:cBhvr>
                                      <p:to>
                                        <p:strVal val="visible"/>
                                      </p:to>
                                    </p:set>
                                    <p:animEffect transition="in" filter="fade">
                                      <p:cBhvr>
                                        <p:cTn id="27" dur="2000"/>
                                        <p:tgtEl>
                                          <p:spTgt spid="8">
                                            <p:txEl>
                                              <p:pRg st="12" end="12"/>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13" end="13"/>
                                            </p:txEl>
                                          </p:spTgt>
                                        </p:tgtEl>
                                        <p:attrNameLst>
                                          <p:attrName>style.visibility</p:attrName>
                                        </p:attrNameLst>
                                      </p:cBhvr>
                                      <p:to>
                                        <p:strVal val="visible"/>
                                      </p:to>
                                    </p:set>
                                    <p:animEffect transition="in" filter="fade">
                                      <p:cBhvr>
                                        <p:cTn id="31" dur="2000"/>
                                        <p:tgtEl>
                                          <p:spTgt spid="8">
                                            <p:txEl>
                                              <p:pRg st="13" end="13"/>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14" end="14"/>
                                            </p:txEl>
                                          </p:spTgt>
                                        </p:tgtEl>
                                        <p:attrNameLst>
                                          <p:attrName>style.visibility</p:attrName>
                                        </p:attrNameLst>
                                      </p:cBhvr>
                                      <p:to>
                                        <p:strVal val="visible"/>
                                      </p:to>
                                    </p:set>
                                    <p:animEffect transition="in" filter="fade">
                                      <p:cBhvr>
                                        <p:cTn id="35" dur="2000"/>
                                        <p:tgtEl>
                                          <p:spTgt spid="8">
                                            <p:txEl>
                                              <p:pRg st="14" end="14"/>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15" end="15"/>
                                            </p:txEl>
                                          </p:spTgt>
                                        </p:tgtEl>
                                        <p:attrNameLst>
                                          <p:attrName>style.visibility</p:attrName>
                                        </p:attrNameLst>
                                      </p:cBhvr>
                                      <p:to>
                                        <p:strVal val="visible"/>
                                      </p:to>
                                    </p:set>
                                    <p:animEffect transition="in" filter="fade">
                                      <p:cBhvr>
                                        <p:cTn id="39" dur="2000"/>
                                        <p:tgtEl>
                                          <p:spTgt spid="8">
                                            <p:txEl>
                                              <p:pRg st="15" end="15"/>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6" end="16"/>
                                            </p:txEl>
                                          </p:spTgt>
                                        </p:tgtEl>
                                        <p:attrNameLst>
                                          <p:attrName>style.visibility</p:attrName>
                                        </p:attrNameLst>
                                      </p:cBhvr>
                                      <p:to>
                                        <p:strVal val="visible"/>
                                      </p:to>
                                    </p:set>
                                    <p:animEffect transition="in" filter="fade">
                                      <p:cBhvr>
                                        <p:cTn id="43" dur="2000"/>
                                        <p:tgtEl>
                                          <p:spTgt spid="8">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20</a:t>
            </a:fld>
            <a:r>
              <a:rPr lang="tr-TR"/>
              <a:t>.</a:t>
            </a:r>
          </a:p>
          <a:p>
            <a:pPr algn="ctr"/>
            <a:r>
              <a:rPr lang="tr-TR"/>
              <a:t>Sayfa</a:t>
            </a: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a:t>Matlab / Örnek </a:t>
            </a:r>
            <a:endParaRPr lang="tr-TR" sz="1600">
              <a:latin typeface="Arial" pitchFamily="34" charset="0"/>
              <a:cs typeface="Arial" pitchFamily="34" charset="0"/>
            </a:endParaRPr>
          </a:p>
          <a:p>
            <a:pPr>
              <a:buFont typeface="Wingdings" pitchFamily="2" charset="2"/>
              <a:buChar char="§"/>
            </a:pPr>
            <a:endParaRPr lang="tr-TR" sz="1600">
              <a:latin typeface="Arial" pitchFamily="34" charset="0"/>
              <a:cs typeface="Arial" pitchFamily="34" charset="0"/>
            </a:endParaRPr>
          </a:p>
          <a:p>
            <a:endParaRPr lang="tr-TR" sz="1600"/>
          </a:p>
          <a:p>
            <a:endParaRPr lang="tr-TR" sz="160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grpSp>
        <p:nvGrpSpPr>
          <p:cNvPr id="14" name="13 Grup"/>
          <p:cNvGrpSpPr/>
          <p:nvPr/>
        </p:nvGrpSpPr>
        <p:grpSpPr>
          <a:xfrm>
            <a:off x="2000232" y="1666873"/>
            <a:ext cx="2295525" cy="1476375"/>
            <a:chOff x="2000232" y="1666873"/>
            <a:chExt cx="2295525" cy="1476375"/>
          </a:xfrm>
        </p:grpSpPr>
        <p:pic>
          <p:nvPicPr>
            <p:cNvPr id="1026" name="Picture 2"/>
            <p:cNvPicPr>
              <a:picLocks noChangeAspect="1" noChangeArrowheads="1"/>
            </p:cNvPicPr>
            <p:nvPr/>
          </p:nvPicPr>
          <p:blipFill>
            <a:blip r:embed="rId3" cstate="print"/>
            <a:srcRect/>
            <a:stretch>
              <a:fillRect/>
            </a:stretch>
          </p:blipFill>
          <p:spPr bwMode="auto">
            <a:xfrm>
              <a:off x="2000232" y="1666873"/>
              <a:ext cx="2295525" cy="1476375"/>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4" cstate="print"/>
            <a:srcRect/>
            <a:stretch>
              <a:fillRect/>
            </a:stretch>
          </p:blipFill>
          <p:spPr bwMode="auto">
            <a:xfrm>
              <a:off x="3643306" y="1738628"/>
              <a:ext cx="638175" cy="609600"/>
            </a:xfrm>
            <a:prstGeom prst="rect">
              <a:avLst/>
            </a:prstGeom>
            <a:noFill/>
            <a:ln w="9525">
              <a:noFill/>
              <a:miter lim="800000"/>
              <a:headEnd/>
              <a:tailEnd/>
            </a:ln>
          </p:spPr>
        </p:pic>
      </p:grpSp>
      <p:grpSp>
        <p:nvGrpSpPr>
          <p:cNvPr id="15" name="14 Grup"/>
          <p:cNvGrpSpPr/>
          <p:nvPr/>
        </p:nvGrpSpPr>
        <p:grpSpPr>
          <a:xfrm>
            <a:off x="3500430" y="2714620"/>
            <a:ext cx="3086100" cy="1962150"/>
            <a:chOff x="3500430" y="2714620"/>
            <a:chExt cx="3086100" cy="1962150"/>
          </a:xfrm>
        </p:grpSpPr>
        <p:pic>
          <p:nvPicPr>
            <p:cNvPr id="1027" name="Picture 3"/>
            <p:cNvPicPr>
              <a:picLocks noChangeAspect="1" noChangeArrowheads="1"/>
            </p:cNvPicPr>
            <p:nvPr/>
          </p:nvPicPr>
          <p:blipFill>
            <a:blip r:embed="rId5" cstate="print"/>
            <a:srcRect/>
            <a:stretch>
              <a:fillRect/>
            </a:stretch>
          </p:blipFill>
          <p:spPr bwMode="auto">
            <a:xfrm>
              <a:off x="3500430" y="2714620"/>
              <a:ext cx="3086100" cy="1962150"/>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6" cstate="print"/>
            <a:srcRect/>
            <a:stretch>
              <a:fillRect/>
            </a:stretch>
          </p:blipFill>
          <p:spPr bwMode="auto">
            <a:xfrm>
              <a:off x="5943614" y="2738760"/>
              <a:ext cx="628650" cy="609600"/>
            </a:xfrm>
            <a:prstGeom prst="rect">
              <a:avLst/>
            </a:prstGeom>
            <a:noFill/>
            <a:ln w="9525">
              <a:noFill/>
              <a:miter lim="800000"/>
              <a:headEnd/>
              <a:tailEnd/>
            </a:ln>
          </p:spPr>
        </p:pic>
      </p:grpSp>
      <p:grpSp>
        <p:nvGrpSpPr>
          <p:cNvPr id="16" name="15 Grup"/>
          <p:cNvGrpSpPr/>
          <p:nvPr/>
        </p:nvGrpSpPr>
        <p:grpSpPr>
          <a:xfrm>
            <a:off x="6357950" y="3571876"/>
            <a:ext cx="2071702" cy="2762250"/>
            <a:chOff x="6357950" y="3571876"/>
            <a:chExt cx="2071702" cy="2762250"/>
          </a:xfrm>
        </p:grpSpPr>
        <p:pic>
          <p:nvPicPr>
            <p:cNvPr id="1028" name="Picture 4"/>
            <p:cNvPicPr>
              <a:picLocks noChangeAspect="1" noChangeArrowheads="1"/>
            </p:cNvPicPr>
            <p:nvPr/>
          </p:nvPicPr>
          <p:blipFill>
            <a:blip r:embed="rId7" cstate="print"/>
            <a:srcRect/>
            <a:stretch>
              <a:fillRect/>
            </a:stretch>
          </p:blipFill>
          <p:spPr bwMode="auto">
            <a:xfrm>
              <a:off x="6357950" y="3571876"/>
              <a:ext cx="2071702" cy="2762250"/>
            </a:xfrm>
            <a:prstGeom prst="rect">
              <a:avLst/>
            </a:prstGeom>
            <a:ln>
              <a:noFill/>
            </a:ln>
            <a:effectLst>
              <a:outerShdw blurRad="292100" dist="139700" dir="2700000" algn="tl" rotWithShape="0">
                <a:srgbClr val="333333">
                  <a:alpha val="65000"/>
                </a:srgbClr>
              </a:outerShdw>
            </a:effectLst>
          </p:spPr>
        </p:pic>
        <p:pic>
          <p:nvPicPr>
            <p:cNvPr id="1031" name="Picture 7"/>
            <p:cNvPicPr>
              <a:picLocks noChangeAspect="1" noChangeArrowheads="1"/>
            </p:cNvPicPr>
            <p:nvPr/>
          </p:nvPicPr>
          <p:blipFill>
            <a:blip r:embed="rId8" cstate="print"/>
            <a:srcRect/>
            <a:stretch>
              <a:fillRect/>
            </a:stretch>
          </p:blipFill>
          <p:spPr bwMode="auto">
            <a:xfrm>
              <a:off x="7763552" y="3604390"/>
              <a:ext cx="647700" cy="600075"/>
            </a:xfrm>
            <a:prstGeom prst="rect">
              <a:avLst/>
            </a:prstGeom>
            <a:noFill/>
            <a:ln w="9525">
              <a:noFill/>
              <a:miter lim="800000"/>
              <a:headEnd/>
              <a:tailEnd/>
            </a:ln>
          </p:spPr>
        </p:pic>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cstate="print"/>
          <a:srcRect/>
          <a:stretch>
            <a:fillRect/>
          </a:stretch>
        </p:blipFill>
        <p:spPr bwMode="auto">
          <a:xfrm>
            <a:off x="4067944" y="1844824"/>
            <a:ext cx="4724400" cy="2800350"/>
          </a:xfrm>
          <a:prstGeom prst="rect">
            <a:avLst/>
          </a:prstGeom>
          <a:noFill/>
          <a:ln w="9525">
            <a:noFill/>
            <a:miter lim="800000"/>
            <a:headEnd/>
            <a:tailEnd/>
          </a:ln>
        </p:spPr>
      </p:pic>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21</a:t>
            </a:fld>
            <a:r>
              <a:rPr lang="tr-TR"/>
              <a:t>.</a:t>
            </a:r>
          </a:p>
          <a:p>
            <a:pPr algn="ctr"/>
            <a:r>
              <a:rPr lang="tr-TR"/>
              <a:t>Sayfa</a:t>
            </a: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a:t>Uygulama 1</a:t>
            </a:r>
          </a:p>
          <a:p>
            <a:endParaRPr lang="tr-TR" sz="1600" b="1" dirty="0"/>
          </a:p>
          <a:p>
            <a:r>
              <a:rPr lang="tr-TR" sz="1600" dirty="0"/>
              <a:t>Girilen bir sayının faktöriyelini hesaplayan  işlemin algoritmasını yazarak ve akış diyagramını çiziniz.</a:t>
            </a:r>
          </a:p>
          <a:p>
            <a:endParaRPr lang="tr-TR" sz="1600" dirty="0"/>
          </a:p>
          <a:p>
            <a:endParaRPr lang="tr-TR" sz="1600" dirty="0"/>
          </a:p>
          <a:p>
            <a:endParaRPr lang="tr-TR" sz="1600" dirty="0"/>
          </a:p>
          <a:p>
            <a:endParaRPr lang="tr-TR" sz="1600" dirty="0"/>
          </a:p>
          <a:p>
            <a:r>
              <a:rPr lang="tr-TR" sz="1600" b="1" u="sng" dirty="0"/>
              <a:t>Algoritma :</a:t>
            </a:r>
            <a:endParaRPr lang="tr-TR" sz="1600" dirty="0"/>
          </a:p>
          <a:p>
            <a:br>
              <a:rPr lang="tr-TR" sz="1600" u="sng" dirty="0"/>
            </a:br>
            <a:r>
              <a:rPr lang="tr-TR" sz="1600" u="sng" dirty="0"/>
              <a:t>1. Adım:</a:t>
            </a:r>
            <a:r>
              <a:rPr lang="tr-TR" sz="1600" dirty="0"/>
              <a:t> N sayısını al.</a:t>
            </a:r>
          </a:p>
          <a:p>
            <a:r>
              <a:rPr lang="tr-TR" sz="1600" u="sng" dirty="0"/>
              <a:t>2. Adım:</a:t>
            </a:r>
            <a:r>
              <a:rPr lang="tr-TR" sz="1600" dirty="0"/>
              <a:t> FAKT = 1 olsun.</a:t>
            </a:r>
          </a:p>
          <a:p>
            <a:r>
              <a:rPr lang="tr-TR" sz="1600" u="sng" dirty="0"/>
              <a:t>3. Adım:</a:t>
            </a:r>
            <a:r>
              <a:rPr lang="tr-TR" sz="1600" dirty="0"/>
              <a:t> SAYAÇ = 1 olsun.</a:t>
            </a:r>
          </a:p>
          <a:p>
            <a:r>
              <a:rPr lang="tr-TR" sz="1600" u="sng" dirty="0"/>
              <a:t>4. Adım:</a:t>
            </a:r>
            <a:r>
              <a:rPr lang="tr-TR" sz="1600" dirty="0"/>
              <a:t> Eğer N &lt;= SAYAÇ ise 8. Adım’ a git.</a:t>
            </a:r>
          </a:p>
          <a:p>
            <a:r>
              <a:rPr lang="tr-TR" sz="1600" u="sng" dirty="0"/>
              <a:t>5. Adım:</a:t>
            </a:r>
            <a:r>
              <a:rPr lang="tr-TR" sz="1600" dirty="0"/>
              <a:t> SAYAÇ = SAYAÇ + 1</a:t>
            </a:r>
          </a:p>
          <a:p>
            <a:r>
              <a:rPr lang="tr-TR" sz="1600" u="sng" dirty="0"/>
              <a:t>6. Adım:</a:t>
            </a:r>
            <a:r>
              <a:rPr lang="tr-TR" sz="1600" dirty="0"/>
              <a:t> FAKT = FAKT * SAYAÇ</a:t>
            </a:r>
          </a:p>
          <a:p>
            <a:r>
              <a:rPr lang="tr-TR" sz="1600" u="sng" dirty="0"/>
              <a:t>7. Adım:</a:t>
            </a:r>
            <a:r>
              <a:rPr lang="tr-TR" sz="1600" dirty="0"/>
              <a:t> 4. Adım’ a git.</a:t>
            </a:r>
          </a:p>
          <a:p>
            <a:r>
              <a:rPr lang="tr-TR" sz="1600" u="sng" dirty="0"/>
              <a:t>8. Adım:</a:t>
            </a:r>
            <a:r>
              <a:rPr lang="tr-TR" sz="1600" dirty="0"/>
              <a:t> N yaz.</a:t>
            </a:r>
          </a:p>
          <a:p>
            <a:r>
              <a:rPr lang="tr-TR" sz="1600" u="sng" dirty="0"/>
              <a:t>9. Adım:</a:t>
            </a:r>
            <a:r>
              <a:rPr lang="tr-TR" sz="1600" dirty="0"/>
              <a:t> FAKT yaz.</a:t>
            </a:r>
          </a:p>
          <a:p>
            <a:r>
              <a:rPr lang="tr-TR" sz="1600" u="sng" dirty="0"/>
              <a:t>10. Adım:</a:t>
            </a:r>
            <a:r>
              <a:rPr lang="tr-TR" sz="1600" dirty="0"/>
              <a:t> DUR.</a:t>
            </a:r>
          </a:p>
          <a:p>
            <a:r>
              <a:rPr lang="tr-TR" sz="1600" b="1" dirty="0"/>
              <a:t> </a:t>
            </a:r>
            <a:endParaRPr lang="tr-TR" sz="1600" dirty="0">
              <a:latin typeface="Arial" pitchFamily="34" charset="0"/>
              <a:cs typeface="Arial" pitchFamily="34" charset="0"/>
            </a:endParaRPr>
          </a:p>
          <a:p>
            <a:pPr>
              <a:buFont typeface="Wingdings" pitchFamily="2" charset="2"/>
              <a:buChar char="§"/>
            </a:pPr>
            <a:endParaRPr lang="tr-TR" sz="1600" dirty="0">
              <a:latin typeface="Arial" pitchFamily="34" charset="0"/>
              <a:cs typeface="Arial" pitchFamily="34" charset="0"/>
            </a:endParaRPr>
          </a:p>
          <a:p>
            <a:endParaRPr lang="tr-TR" sz="1600" dirty="0"/>
          </a:p>
          <a:p>
            <a:endParaRPr lang="tr-TR" sz="1600" dirty="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18" end="18"/>
                                            </p:txEl>
                                          </p:spTgt>
                                        </p:tgtEl>
                                        <p:attrNameLst>
                                          <p:attrName>style.visibility</p:attrName>
                                        </p:attrNameLst>
                                      </p:cBhvr>
                                      <p:to>
                                        <p:strVal val="visible"/>
                                      </p:to>
                                    </p:set>
                                    <p:animEffect transition="in" filter="fade">
                                      <p:cBhvr>
                                        <p:cTn id="11" dur="2000"/>
                                        <p:tgtEl>
                                          <p:spTgt spid="8">
                                            <p:txEl>
                                              <p:pRg st="18" end="18"/>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2000"/>
                                        <p:tgtEl>
                                          <p:spTgt spid="8">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17" end="17"/>
                                            </p:txEl>
                                          </p:spTgt>
                                        </p:tgtEl>
                                        <p:attrNameLst>
                                          <p:attrName>style.visibility</p:attrName>
                                        </p:attrNameLst>
                                      </p:cBhvr>
                                      <p:to>
                                        <p:strVal val="visible"/>
                                      </p:to>
                                    </p:set>
                                    <p:animEffect transition="in" filter="fade">
                                      <p:cBhvr>
                                        <p:cTn id="19" dur="2000"/>
                                        <p:tgtEl>
                                          <p:spTgt spid="8">
                                            <p:txEl>
                                              <p:pRg st="17" end="17"/>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Effect transition="in" filter="fade">
                                      <p:cBhvr>
                                        <p:cTn id="23" dur="2000"/>
                                        <p:tgtEl>
                                          <p:spTgt spid="8">
                                            <p:txEl>
                                              <p:pRg st="7" end="7"/>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2000"/>
                                        <p:tgtEl>
                                          <p:spTgt spid="8">
                                            <p:txEl>
                                              <p:pRg st="8" end="8"/>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Effect transition="in" filter="fade">
                                      <p:cBhvr>
                                        <p:cTn id="31" dur="2000"/>
                                        <p:tgtEl>
                                          <p:spTgt spid="8">
                                            <p:txEl>
                                              <p:pRg st="9" end="9"/>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Effect transition="in" filter="fade">
                                      <p:cBhvr>
                                        <p:cTn id="35" dur="2000"/>
                                        <p:tgtEl>
                                          <p:spTgt spid="8">
                                            <p:txEl>
                                              <p:pRg st="10" end="10"/>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animEffect transition="in" filter="fade">
                                      <p:cBhvr>
                                        <p:cTn id="39" dur="2000"/>
                                        <p:tgtEl>
                                          <p:spTgt spid="8">
                                            <p:txEl>
                                              <p:pRg st="11" end="11"/>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2000"/>
                                        <p:tgtEl>
                                          <p:spTgt spid="8">
                                            <p:txEl>
                                              <p:pRg st="12" end="12"/>
                                            </p:txEl>
                                          </p:spTgt>
                                        </p:tgtEl>
                                      </p:cBhvr>
                                    </p:animEffect>
                                  </p:childTnLst>
                                </p:cTn>
                              </p:par>
                            </p:childTnLst>
                          </p:cTn>
                        </p:par>
                        <p:par>
                          <p:cTn id="44" fill="hold">
                            <p:stCondLst>
                              <p:cond delay="20000"/>
                            </p:stCondLst>
                            <p:childTnLst>
                              <p:par>
                                <p:cTn id="45" presetID="10" presetClass="entr" presetSubtype="0" fill="hold" nodeType="afterEffect">
                                  <p:stCondLst>
                                    <p:cond delay="0"/>
                                  </p:stCondLst>
                                  <p:childTnLst>
                                    <p:set>
                                      <p:cBhvr>
                                        <p:cTn id="46" dur="1" fill="hold">
                                          <p:stCondLst>
                                            <p:cond delay="0"/>
                                          </p:stCondLst>
                                        </p:cTn>
                                        <p:tgtEl>
                                          <p:spTgt spid="8">
                                            <p:txEl>
                                              <p:pRg st="13" end="13"/>
                                            </p:txEl>
                                          </p:spTgt>
                                        </p:tgtEl>
                                        <p:attrNameLst>
                                          <p:attrName>style.visibility</p:attrName>
                                        </p:attrNameLst>
                                      </p:cBhvr>
                                      <p:to>
                                        <p:strVal val="visible"/>
                                      </p:to>
                                    </p:set>
                                    <p:animEffect transition="in" filter="fade">
                                      <p:cBhvr>
                                        <p:cTn id="47" dur="2000"/>
                                        <p:tgtEl>
                                          <p:spTgt spid="8">
                                            <p:txEl>
                                              <p:pRg st="13" end="13"/>
                                            </p:txEl>
                                          </p:spTgt>
                                        </p:tgtEl>
                                      </p:cBhvr>
                                    </p:animEffect>
                                  </p:childTnLst>
                                </p:cTn>
                              </p:par>
                            </p:childTnLst>
                          </p:cTn>
                        </p:par>
                        <p:par>
                          <p:cTn id="48" fill="hold">
                            <p:stCondLst>
                              <p:cond delay="22000"/>
                            </p:stCondLst>
                            <p:childTnLst>
                              <p:par>
                                <p:cTn id="49" presetID="10" presetClass="entr" presetSubtype="0" fill="hold" nodeType="afterEffect">
                                  <p:stCondLst>
                                    <p:cond delay="0"/>
                                  </p:stCondLst>
                                  <p:childTnLst>
                                    <p:set>
                                      <p:cBhvr>
                                        <p:cTn id="50" dur="1" fill="hold">
                                          <p:stCondLst>
                                            <p:cond delay="0"/>
                                          </p:stCondLst>
                                        </p:cTn>
                                        <p:tgtEl>
                                          <p:spTgt spid="8">
                                            <p:txEl>
                                              <p:pRg st="14" end="14"/>
                                            </p:txEl>
                                          </p:spTgt>
                                        </p:tgtEl>
                                        <p:attrNameLst>
                                          <p:attrName>style.visibility</p:attrName>
                                        </p:attrNameLst>
                                      </p:cBhvr>
                                      <p:to>
                                        <p:strVal val="visible"/>
                                      </p:to>
                                    </p:set>
                                    <p:animEffect transition="in" filter="fade">
                                      <p:cBhvr>
                                        <p:cTn id="51" dur="2000"/>
                                        <p:tgtEl>
                                          <p:spTgt spid="8">
                                            <p:txEl>
                                              <p:pRg st="14" end="14"/>
                                            </p:txEl>
                                          </p:spTgt>
                                        </p:tgtEl>
                                      </p:cBhvr>
                                    </p:animEffect>
                                  </p:childTnLst>
                                </p:cTn>
                              </p:par>
                            </p:childTnLst>
                          </p:cTn>
                        </p:par>
                        <p:par>
                          <p:cTn id="52" fill="hold">
                            <p:stCondLst>
                              <p:cond delay="24000"/>
                            </p:stCondLst>
                            <p:childTnLst>
                              <p:par>
                                <p:cTn id="53" presetID="10" presetClass="entr" presetSubtype="0" fill="hold" nodeType="afterEffect">
                                  <p:stCondLst>
                                    <p:cond delay="0"/>
                                  </p:stCondLst>
                                  <p:childTnLst>
                                    <p:set>
                                      <p:cBhvr>
                                        <p:cTn id="54" dur="1" fill="hold">
                                          <p:stCondLst>
                                            <p:cond delay="0"/>
                                          </p:stCondLst>
                                        </p:cTn>
                                        <p:tgtEl>
                                          <p:spTgt spid="8">
                                            <p:txEl>
                                              <p:pRg st="15" end="15"/>
                                            </p:txEl>
                                          </p:spTgt>
                                        </p:tgtEl>
                                        <p:attrNameLst>
                                          <p:attrName>style.visibility</p:attrName>
                                        </p:attrNameLst>
                                      </p:cBhvr>
                                      <p:to>
                                        <p:strVal val="visible"/>
                                      </p:to>
                                    </p:set>
                                    <p:animEffect transition="in" filter="fade">
                                      <p:cBhvr>
                                        <p:cTn id="55" dur="2000"/>
                                        <p:tgtEl>
                                          <p:spTgt spid="8">
                                            <p:txEl>
                                              <p:pRg st="15" end="15"/>
                                            </p:txEl>
                                          </p:spTgt>
                                        </p:tgtEl>
                                      </p:cBhvr>
                                    </p:animEffect>
                                  </p:childTnLst>
                                </p:cTn>
                              </p:par>
                            </p:childTnLst>
                          </p:cTn>
                        </p:par>
                        <p:par>
                          <p:cTn id="56" fill="hold">
                            <p:stCondLst>
                              <p:cond delay="26000"/>
                            </p:stCondLst>
                            <p:childTnLst>
                              <p:par>
                                <p:cTn id="57" presetID="10" presetClass="entr" presetSubtype="0" fill="hold" nodeType="afterEffect">
                                  <p:stCondLst>
                                    <p:cond delay="0"/>
                                  </p:stCondLst>
                                  <p:childTnLst>
                                    <p:set>
                                      <p:cBhvr>
                                        <p:cTn id="58" dur="1" fill="hold">
                                          <p:stCondLst>
                                            <p:cond delay="0"/>
                                          </p:stCondLst>
                                        </p:cTn>
                                        <p:tgtEl>
                                          <p:spTgt spid="8">
                                            <p:txEl>
                                              <p:pRg st="16" end="16"/>
                                            </p:txEl>
                                          </p:spTgt>
                                        </p:tgtEl>
                                        <p:attrNameLst>
                                          <p:attrName>style.visibility</p:attrName>
                                        </p:attrNameLst>
                                      </p:cBhvr>
                                      <p:to>
                                        <p:strVal val="visible"/>
                                      </p:to>
                                    </p:set>
                                    <p:animEffect transition="in" filter="fade">
                                      <p:cBhvr>
                                        <p:cTn id="59" dur="2000"/>
                                        <p:tgtEl>
                                          <p:spTgt spid="8">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22</a:t>
            </a:fld>
            <a:r>
              <a:rPr lang="tr-TR"/>
              <a:t>.</a:t>
            </a:r>
          </a:p>
          <a:p>
            <a:pPr algn="ctr"/>
            <a:r>
              <a:rPr lang="tr-TR"/>
              <a:t>Sayfa</a:t>
            </a: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a:t>Uygulama 2</a:t>
            </a:r>
          </a:p>
          <a:p>
            <a:endParaRPr lang="tr-TR" sz="1600" b="1" dirty="0"/>
          </a:p>
          <a:p>
            <a:r>
              <a:rPr lang="tr-TR" sz="1600" dirty="0"/>
              <a:t>İsteğe bağlı sayıda girilen sayıların içinden tek ve çift olanların sayısını bulduran algoritmayı yazarak ve akış diyagramını çiziniz.</a:t>
            </a:r>
          </a:p>
          <a:p>
            <a:endParaRPr lang="tr-TR" sz="1600" b="1" u="sng" dirty="0"/>
          </a:p>
          <a:p>
            <a:r>
              <a:rPr lang="tr-TR" sz="1600" b="1" u="sng" dirty="0"/>
              <a:t>Algoritma :</a:t>
            </a:r>
            <a:endParaRPr lang="tr-TR" sz="1600" dirty="0"/>
          </a:p>
          <a:p>
            <a:r>
              <a:rPr lang="tr-TR" sz="1600" u="sng" dirty="0"/>
              <a:t>1. Adım:</a:t>
            </a:r>
            <a:r>
              <a:rPr lang="tr-TR" sz="1600" dirty="0"/>
              <a:t> N sayısını al.</a:t>
            </a:r>
          </a:p>
          <a:p>
            <a:r>
              <a:rPr lang="tr-TR" sz="1600" u="sng" dirty="0"/>
              <a:t>2. Adım:</a:t>
            </a:r>
            <a:r>
              <a:rPr lang="tr-TR" sz="1600" dirty="0"/>
              <a:t> SAYAÇ = 0 olsun.</a:t>
            </a:r>
          </a:p>
          <a:p>
            <a:r>
              <a:rPr lang="tr-TR" sz="1600" u="sng" dirty="0"/>
              <a:t>3. Adım:</a:t>
            </a:r>
            <a:r>
              <a:rPr lang="tr-TR" sz="1600" dirty="0"/>
              <a:t> T_SAY = 0 olsun.</a:t>
            </a:r>
          </a:p>
          <a:p>
            <a:r>
              <a:rPr lang="tr-TR" sz="1600" u="sng" dirty="0"/>
              <a:t>4. Adım:</a:t>
            </a:r>
            <a:r>
              <a:rPr lang="tr-TR" sz="1600" dirty="0"/>
              <a:t> Ç_SAY = 0 olsun.</a:t>
            </a:r>
          </a:p>
          <a:p>
            <a:r>
              <a:rPr lang="tr-TR" sz="1600" u="sng" dirty="0"/>
              <a:t>5. Adım:</a:t>
            </a:r>
            <a:r>
              <a:rPr lang="tr-TR" sz="1600" dirty="0"/>
              <a:t> Eğer N = SAYAÇ ise 11. Adım’ a git.</a:t>
            </a:r>
          </a:p>
          <a:p>
            <a:r>
              <a:rPr lang="tr-TR" sz="1600" u="sng" dirty="0"/>
              <a:t>6. Adım:</a:t>
            </a:r>
            <a:r>
              <a:rPr lang="tr-TR" sz="1600" dirty="0"/>
              <a:t> Bir SAYI al.</a:t>
            </a:r>
          </a:p>
          <a:p>
            <a:r>
              <a:rPr lang="tr-TR" sz="1600" u="sng" dirty="0"/>
              <a:t>7. Adım:</a:t>
            </a:r>
            <a:r>
              <a:rPr lang="tr-TR" sz="1600" dirty="0"/>
              <a:t> SAYAÇ = SAYAÇ + 1</a:t>
            </a:r>
          </a:p>
          <a:p>
            <a:r>
              <a:rPr lang="tr-TR" sz="1600" u="sng" dirty="0"/>
              <a:t>8. Adım:</a:t>
            </a:r>
            <a:r>
              <a:rPr lang="tr-TR" sz="1600" dirty="0"/>
              <a:t> Eğer SAYI = (SAYI \ 2) * 2 ise Ç_SAY = Ç_SAY + 1</a:t>
            </a:r>
          </a:p>
          <a:p>
            <a:r>
              <a:rPr lang="tr-TR" sz="1600" u="sng" dirty="0"/>
              <a:t>9. Adım:</a:t>
            </a:r>
            <a:r>
              <a:rPr lang="tr-TR" sz="1600" dirty="0"/>
              <a:t> T_SAY = T_SAY + 1</a:t>
            </a:r>
          </a:p>
          <a:p>
            <a:r>
              <a:rPr lang="tr-TR" sz="1600" u="sng" dirty="0"/>
              <a:t>10. Adım:</a:t>
            </a:r>
            <a:r>
              <a:rPr lang="tr-TR" sz="1600" dirty="0"/>
              <a:t> 5. Adım’ a git.</a:t>
            </a:r>
          </a:p>
          <a:p>
            <a:r>
              <a:rPr lang="tr-TR" sz="1600" u="sng" dirty="0"/>
              <a:t>11. Adım:</a:t>
            </a:r>
            <a:r>
              <a:rPr lang="tr-TR" sz="1600" dirty="0"/>
              <a:t> T_SAY yaz.</a:t>
            </a:r>
          </a:p>
          <a:p>
            <a:r>
              <a:rPr lang="tr-TR" sz="1600" u="sng" dirty="0"/>
              <a:t>12. Adım:</a:t>
            </a:r>
            <a:r>
              <a:rPr lang="tr-TR" sz="1600" dirty="0"/>
              <a:t> Ç_SAY yaz.</a:t>
            </a:r>
          </a:p>
          <a:p>
            <a:r>
              <a:rPr lang="tr-TR" sz="1600" u="sng" dirty="0"/>
              <a:t>13. Adım:</a:t>
            </a:r>
            <a:r>
              <a:rPr lang="tr-TR" sz="1600" dirty="0"/>
              <a:t> DUR.</a:t>
            </a:r>
          </a:p>
          <a:p>
            <a:endParaRPr lang="tr-TR" sz="1600" dirty="0"/>
          </a:p>
          <a:p>
            <a:endParaRPr lang="tr-TR" sz="1600" dirty="0"/>
          </a:p>
          <a:p>
            <a:endParaRPr lang="tr-TR" sz="1600" dirty="0"/>
          </a:p>
          <a:p>
            <a:endParaRPr lang="tr-TR" sz="1600" dirty="0"/>
          </a:p>
          <a:p>
            <a:r>
              <a:rPr lang="tr-TR" sz="1600" b="1" dirty="0"/>
              <a:t> </a:t>
            </a:r>
            <a:endParaRPr lang="tr-TR" sz="1600" dirty="0">
              <a:latin typeface="Arial" pitchFamily="34" charset="0"/>
              <a:cs typeface="Arial" pitchFamily="34" charset="0"/>
            </a:endParaRPr>
          </a:p>
          <a:p>
            <a:pPr>
              <a:buFont typeface="Wingdings" pitchFamily="2" charset="2"/>
              <a:buChar char="§"/>
            </a:pPr>
            <a:endParaRPr lang="tr-TR" sz="1600" dirty="0">
              <a:latin typeface="Arial" pitchFamily="34" charset="0"/>
              <a:cs typeface="Arial" pitchFamily="34" charset="0"/>
            </a:endParaRPr>
          </a:p>
          <a:p>
            <a:endParaRPr lang="tr-TR" sz="1600" dirty="0"/>
          </a:p>
          <a:p>
            <a:endParaRPr lang="tr-TR" sz="1600" dirty="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2000"/>
                                        <p:tgtEl>
                                          <p:spTgt spid="8">
                                            <p:txEl>
                                              <p:pRg st="4" end="4"/>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2000"/>
                                        <p:tgtEl>
                                          <p:spTgt spid="8">
                                            <p:txEl>
                                              <p:pRg st="5" end="5"/>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2000"/>
                                        <p:tgtEl>
                                          <p:spTgt spid="8">
                                            <p:txEl>
                                              <p:pRg st="6" end="6"/>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2000"/>
                                        <p:tgtEl>
                                          <p:spTgt spid="8">
                                            <p:txEl>
                                              <p:pRg st="7" end="7"/>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2000"/>
                                        <p:tgtEl>
                                          <p:spTgt spid="8">
                                            <p:txEl>
                                              <p:pRg st="8" end="8"/>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animEffect transition="in" filter="fade">
                                      <p:cBhvr>
                                        <p:cTn id="35" dur="2000"/>
                                        <p:tgtEl>
                                          <p:spTgt spid="8">
                                            <p:txEl>
                                              <p:pRg st="9" end="9"/>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10" end="10"/>
                                            </p:txEl>
                                          </p:spTgt>
                                        </p:tgtEl>
                                        <p:attrNameLst>
                                          <p:attrName>style.visibility</p:attrName>
                                        </p:attrNameLst>
                                      </p:cBhvr>
                                      <p:to>
                                        <p:strVal val="visible"/>
                                      </p:to>
                                    </p:set>
                                    <p:animEffect transition="in" filter="fade">
                                      <p:cBhvr>
                                        <p:cTn id="39" dur="2000"/>
                                        <p:tgtEl>
                                          <p:spTgt spid="8">
                                            <p:txEl>
                                              <p:pRg st="10" end="10"/>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1" end="11"/>
                                            </p:txEl>
                                          </p:spTgt>
                                        </p:tgtEl>
                                        <p:attrNameLst>
                                          <p:attrName>style.visibility</p:attrName>
                                        </p:attrNameLst>
                                      </p:cBhvr>
                                      <p:to>
                                        <p:strVal val="visible"/>
                                      </p:to>
                                    </p:set>
                                    <p:animEffect transition="in" filter="fade">
                                      <p:cBhvr>
                                        <p:cTn id="43" dur="2000"/>
                                        <p:tgtEl>
                                          <p:spTgt spid="8">
                                            <p:txEl>
                                              <p:pRg st="11" end="11"/>
                                            </p:txEl>
                                          </p:spTgt>
                                        </p:tgtEl>
                                      </p:cBhvr>
                                    </p:animEffect>
                                  </p:childTnLst>
                                </p:cTn>
                              </p:par>
                            </p:childTnLst>
                          </p:cTn>
                        </p:par>
                        <p:par>
                          <p:cTn id="44" fill="hold">
                            <p:stCondLst>
                              <p:cond delay="20000"/>
                            </p:stCondLst>
                            <p:childTnLst>
                              <p:par>
                                <p:cTn id="45" presetID="10" presetClass="entr" presetSubtype="0" fill="hold" nodeType="afterEffect">
                                  <p:stCondLst>
                                    <p:cond delay="0"/>
                                  </p:stCondLst>
                                  <p:childTnLst>
                                    <p:set>
                                      <p:cBhvr>
                                        <p:cTn id="46" dur="1" fill="hold">
                                          <p:stCondLst>
                                            <p:cond delay="0"/>
                                          </p:stCondLst>
                                        </p:cTn>
                                        <p:tgtEl>
                                          <p:spTgt spid="8">
                                            <p:txEl>
                                              <p:pRg st="12" end="12"/>
                                            </p:txEl>
                                          </p:spTgt>
                                        </p:tgtEl>
                                        <p:attrNameLst>
                                          <p:attrName>style.visibility</p:attrName>
                                        </p:attrNameLst>
                                      </p:cBhvr>
                                      <p:to>
                                        <p:strVal val="visible"/>
                                      </p:to>
                                    </p:set>
                                    <p:animEffect transition="in" filter="fade">
                                      <p:cBhvr>
                                        <p:cTn id="47" dur="2000"/>
                                        <p:tgtEl>
                                          <p:spTgt spid="8">
                                            <p:txEl>
                                              <p:pRg st="12" end="12"/>
                                            </p:txEl>
                                          </p:spTgt>
                                        </p:tgtEl>
                                      </p:cBhvr>
                                    </p:animEffect>
                                  </p:childTnLst>
                                </p:cTn>
                              </p:par>
                            </p:childTnLst>
                          </p:cTn>
                        </p:par>
                        <p:par>
                          <p:cTn id="48" fill="hold">
                            <p:stCondLst>
                              <p:cond delay="22000"/>
                            </p:stCondLst>
                            <p:childTnLst>
                              <p:par>
                                <p:cTn id="49" presetID="10" presetClass="entr" presetSubtype="0" fill="hold" nodeType="afterEffect">
                                  <p:stCondLst>
                                    <p:cond delay="0"/>
                                  </p:stCondLst>
                                  <p:childTnLst>
                                    <p:set>
                                      <p:cBhvr>
                                        <p:cTn id="50" dur="1" fill="hold">
                                          <p:stCondLst>
                                            <p:cond delay="0"/>
                                          </p:stCondLst>
                                        </p:cTn>
                                        <p:tgtEl>
                                          <p:spTgt spid="8">
                                            <p:txEl>
                                              <p:pRg st="13" end="13"/>
                                            </p:txEl>
                                          </p:spTgt>
                                        </p:tgtEl>
                                        <p:attrNameLst>
                                          <p:attrName>style.visibility</p:attrName>
                                        </p:attrNameLst>
                                      </p:cBhvr>
                                      <p:to>
                                        <p:strVal val="visible"/>
                                      </p:to>
                                    </p:set>
                                    <p:animEffect transition="in" filter="fade">
                                      <p:cBhvr>
                                        <p:cTn id="51" dur="2000"/>
                                        <p:tgtEl>
                                          <p:spTgt spid="8">
                                            <p:txEl>
                                              <p:pRg st="13" end="13"/>
                                            </p:txEl>
                                          </p:spTgt>
                                        </p:tgtEl>
                                      </p:cBhvr>
                                    </p:animEffect>
                                  </p:childTnLst>
                                </p:cTn>
                              </p:par>
                            </p:childTnLst>
                          </p:cTn>
                        </p:par>
                        <p:par>
                          <p:cTn id="52" fill="hold">
                            <p:stCondLst>
                              <p:cond delay="24000"/>
                            </p:stCondLst>
                            <p:childTnLst>
                              <p:par>
                                <p:cTn id="53" presetID="10" presetClass="entr" presetSubtype="0" fill="hold" nodeType="afterEffect">
                                  <p:stCondLst>
                                    <p:cond delay="0"/>
                                  </p:stCondLst>
                                  <p:childTnLst>
                                    <p:set>
                                      <p:cBhvr>
                                        <p:cTn id="54" dur="1" fill="hold">
                                          <p:stCondLst>
                                            <p:cond delay="0"/>
                                          </p:stCondLst>
                                        </p:cTn>
                                        <p:tgtEl>
                                          <p:spTgt spid="8">
                                            <p:txEl>
                                              <p:pRg st="14" end="14"/>
                                            </p:txEl>
                                          </p:spTgt>
                                        </p:tgtEl>
                                        <p:attrNameLst>
                                          <p:attrName>style.visibility</p:attrName>
                                        </p:attrNameLst>
                                      </p:cBhvr>
                                      <p:to>
                                        <p:strVal val="visible"/>
                                      </p:to>
                                    </p:set>
                                    <p:animEffect transition="in" filter="fade">
                                      <p:cBhvr>
                                        <p:cTn id="55" dur="2000"/>
                                        <p:tgtEl>
                                          <p:spTgt spid="8">
                                            <p:txEl>
                                              <p:pRg st="14" end="14"/>
                                            </p:txEl>
                                          </p:spTgt>
                                        </p:tgtEl>
                                      </p:cBhvr>
                                    </p:animEffect>
                                  </p:childTnLst>
                                </p:cTn>
                              </p:par>
                            </p:childTnLst>
                          </p:cTn>
                        </p:par>
                        <p:par>
                          <p:cTn id="56" fill="hold">
                            <p:stCondLst>
                              <p:cond delay="26000"/>
                            </p:stCondLst>
                            <p:childTnLst>
                              <p:par>
                                <p:cTn id="57" presetID="10" presetClass="entr" presetSubtype="0" fill="hold" nodeType="afterEffect">
                                  <p:stCondLst>
                                    <p:cond delay="0"/>
                                  </p:stCondLst>
                                  <p:childTnLst>
                                    <p:set>
                                      <p:cBhvr>
                                        <p:cTn id="58" dur="1" fill="hold">
                                          <p:stCondLst>
                                            <p:cond delay="0"/>
                                          </p:stCondLst>
                                        </p:cTn>
                                        <p:tgtEl>
                                          <p:spTgt spid="8">
                                            <p:txEl>
                                              <p:pRg st="15" end="15"/>
                                            </p:txEl>
                                          </p:spTgt>
                                        </p:tgtEl>
                                        <p:attrNameLst>
                                          <p:attrName>style.visibility</p:attrName>
                                        </p:attrNameLst>
                                      </p:cBhvr>
                                      <p:to>
                                        <p:strVal val="visible"/>
                                      </p:to>
                                    </p:set>
                                    <p:animEffect transition="in" filter="fade">
                                      <p:cBhvr>
                                        <p:cTn id="59" dur="2000"/>
                                        <p:tgtEl>
                                          <p:spTgt spid="8">
                                            <p:txEl>
                                              <p:pRg st="15" end="15"/>
                                            </p:txEl>
                                          </p:spTgt>
                                        </p:tgtEl>
                                      </p:cBhvr>
                                    </p:animEffect>
                                  </p:childTnLst>
                                </p:cTn>
                              </p:par>
                            </p:childTnLst>
                          </p:cTn>
                        </p:par>
                        <p:par>
                          <p:cTn id="60" fill="hold">
                            <p:stCondLst>
                              <p:cond delay="28000"/>
                            </p:stCondLst>
                            <p:childTnLst>
                              <p:par>
                                <p:cTn id="61" presetID="10" presetClass="entr" presetSubtype="0" fill="hold" nodeType="afterEffect">
                                  <p:stCondLst>
                                    <p:cond delay="0"/>
                                  </p:stCondLst>
                                  <p:childTnLst>
                                    <p:set>
                                      <p:cBhvr>
                                        <p:cTn id="62" dur="1" fill="hold">
                                          <p:stCondLst>
                                            <p:cond delay="0"/>
                                          </p:stCondLst>
                                        </p:cTn>
                                        <p:tgtEl>
                                          <p:spTgt spid="8">
                                            <p:txEl>
                                              <p:pRg st="16" end="16"/>
                                            </p:txEl>
                                          </p:spTgt>
                                        </p:tgtEl>
                                        <p:attrNameLst>
                                          <p:attrName>style.visibility</p:attrName>
                                        </p:attrNameLst>
                                      </p:cBhvr>
                                      <p:to>
                                        <p:strVal val="visible"/>
                                      </p:to>
                                    </p:set>
                                    <p:animEffect transition="in" filter="fade">
                                      <p:cBhvr>
                                        <p:cTn id="63" dur="2000"/>
                                        <p:tgtEl>
                                          <p:spTgt spid="8">
                                            <p:txEl>
                                              <p:pRg st="16" end="16"/>
                                            </p:txEl>
                                          </p:spTgt>
                                        </p:tgtEl>
                                      </p:cBhvr>
                                    </p:animEffect>
                                  </p:childTnLst>
                                </p:cTn>
                              </p:par>
                            </p:childTnLst>
                          </p:cTn>
                        </p:par>
                        <p:par>
                          <p:cTn id="64" fill="hold">
                            <p:stCondLst>
                              <p:cond delay="30000"/>
                            </p:stCondLst>
                            <p:childTnLst>
                              <p:par>
                                <p:cTn id="65" presetID="10" presetClass="entr" presetSubtype="0" fill="hold" nodeType="afterEffect">
                                  <p:stCondLst>
                                    <p:cond delay="0"/>
                                  </p:stCondLst>
                                  <p:childTnLst>
                                    <p:set>
                                      <p:cBhvr>
                                        <p:cTn id="66" dur="1" fill="hold">
                                          <p:stCondLst>
                                            <p:cond delay="0"/>
                                          </p:stCondLst>
                                        </p:cTn>
                                        <p:tgtEl>
                                          <p:spTgt spid="8">
                                            <p:txEl>
                                              <p:pRg st="17" end="17"/>
                                            </p:txEl>
                                          </p:spTgt>
                                        </p:tgtEl>
                                        <p:attrNameLst>
                                          <p:attrName>style.visibility</p:attrName>
                                        </p:attrNameLst>
                                      </p:cBhvr>
                                      <p:to>
                                        <p:strVal val="visible"/>
                                      </p:to>
                                    </p:set>
                                    <p:animEffect transition="in" filter="fade">
                                      <p:cBhvr>
                                        <p:cTn id="67" dur="2000"/>
                                        <p:tgtEl>
                                          <p:spTgt spid="8">
                                            <p:txEl>
                                              <p:pRg st="17" end="17"/>
                                            </p:txEl>
                                          </p:spTgt>
                                        </p:tgtEl>
                                      </p:cBhvr>
                                    </p:animEffect>
                                  </p:childTnLst>
                                </p:cTn>
                              </p:par>
                            </p:childTnLst>
                          </p:cTn>
                        </p:par>
                        <p:par>
                          <p:cTn id="68" fill="hold">
                            <p:stCondLst>
                              <p:cond delay="32000"/>
                            </p:stCondLst>
                            <p:childTnLst>
                              <p:par>
                                <p:cTn id="69" presetID="10" presetClass="entr" presetSubtype="0" fill="hold" nodeType="afterEffect">
                                  <p:stCondLst>
                                    <p:cond delay="0"/>
                                  </p:stCondLst>
                                  <p:childTnLst>
                                    <p:set>
                                      <p:cBhvr>
                                        <p:cTn id="70" dur="1" fill="hold">
                                          <p:stCondLst>
                                            <p:cond delay="0"/>
                                          </p:stCondLst>
                                        </p:cTn>
                                        <p:tgtEl>
                                          <p:spTgt spid="8">
                                            <p:txEl>
                                              <p:pRg st="22" end="22"/>
                                            </p:txEl>
                                          </p:spTgt>
                                        </p:tgtEl>
                                        <p:attrNameLst>
                                          <p:attrName>style.visibility</p:attrName>
                                        </p:attrNameLst>
                                      </p:cBhvr>
                                      <p:to>
                                        <p:strVal val="visible"/>
                                      </p:to>
                                    </p:set>
                                    <p:animEffect transition="in" filter="fade">
                                      <p:cBhvr>
                                        <p:cTn id="71" dur="2000"/>
                                        <p:tgtEl>
                                          <p:spTgt spid="8">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23</a:t>
            </a:fld>
            <a:r>
              <a:rPr lang="tr-TR"/>
              <a:t>.</a:t>
            </a:r>
          </a:p>
          <a:p>
            <a:pPr algn="ctr"/>
            <a:r>
              <a:rPr lang="tr-TR"/>
              <a:t>Sayfa</a:t>
            </a: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a:t>Uygulama 2</a:t>
            </a:r>
          </a:p>
          <a:p>
            <a:endParaRPr lang="tr-TR" sz="1600" b="1" dirty="0"/>
          </a:p>
          <a:p>
            <a:r>
              <a:rPr lang="tr-TR" sz="1600" dirty="0"/>
              <a:t>İsteğe bağlı sayıda girilen sayıların içinden tek ve çift olanların sayısını bulduran algoritmayı yazarak ve akış diyagramını çiziniz.</a:t>
            </a:r>
          </a:p>
          <a:p>
            <a:endParaRPr lang="tr-TR" sz="1600" b="1" u="sng" dirty="0"/>
          </a:p>
          <a:p>
            <a:endParaRPr lang="tr-TR" sz="1600" dirty="0"/>
          </a:p>
          <a:p>
            <a:endParaRPr lang="tr-TR" sz="1600" dirty="0"/>
          </a:p>
          <a:p>
            <a:endParaRPr lang="tr-TR" sz="1600" dirty="0"/>
          </a:p>
          <a:p>
            <a:endParaRPr lang="tr-TR" sz="1600" dirty="0"/>
          </a:p>
          <a:p>
            <a:r>
              <a:rPr lang="tr-TR" sz="1600" b="1" dirty="0"/>
              <a:t> </a:t>
            </a:r>
            <a:endParaRPr lang="tr-TR" sz="1600" dirty="0">
              <a:latin typeface="Arial" pitchFamily="34" charset="0"/>
              <a:cs typeface="Arial" pitchFamily="34" charset="0"/>
            </a:endParaRPr>
          </a:p>
          <a:p>
            <a:pPr>
              <a:buFont typeface="Wingdings" pitchFamily="2" charset="2"/>
              <a:buChar char="§"/>
            </a:pPr>
            <a:endParaRPr lang="tr-TR" sz="1600" dirty="0">
              <a:latin typeface="Arial" pitchFamily="34" charset="0"/>
              <a:cs typeface="Arial" pitchFamily="34" charset="0"/>
            </a:endParaRPr>
          </a:p>
          <a:p>
            <a:endParaRPr lang="tr-TR" sz="1600" dirty="0"/>
          </a:p>
          <a:p>
            <a:endParaRPr lang="tr-TR" sz="1600" dirty="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pic>
        <p:nvPicPr>
          <p:cNvPr id="2050" name="Picture 2"/>
          <p:cNvPicPr>
            <a:picLocks noChangeAspect="1" noChangeArrowheads="1"/>
          </p:cNvPicPr>
          <p:nvPr/>
        </p:nvPicPr>
        <p:blipFill>
          <a:blip r:embed="rId3" cstate="print"/>
          <a:srcRect b="1680"/>
          <a:stretch>
            <a:fillRect/>
          </a:stretch>
        </p:blipFill>
        <p:spPr bwMode="auto">
          <a:xfrm>
            <a:off x="1907704" y="2132856"/>
            <a:ext cx="6886348" cy="3744416"/>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8" end="8"/>
                                            </p:txEl>
                                          </p:spTgt>
                                        </p:tgtEl>
                                        <p:attrNameLst>
                                          <p:attrName>style.visibility</p:attrName>
                                        </p:attrNameLst>
                                      </p:cBhvr>
                                      <p:to>
                                        <p:strVal val="visible"/>
                                      </p:to>
                                    </p:set>
                                    <p:animEffect transition="in" filter="fade">
                                      <p:cBhvr>
                                        <p:cTn id="15" dur="20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24</a:t>
            </a:fld>
            <a:r>
              <a:rPr lang="tr-TR"/>
              <a:t>.</a:t>
            </a:r>
          </a:p>
          <a:p>
            <a:pPr algn="ctr"/>
            <a:r>
              <a:rPr lang="tr-TR"/>
              <a:t>Sayfa</a:t>
            </a: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a:t>Uygulama 3</a:t>
            </a:r>
          </a:p>
          <a:p>
            <a:endParaRPr lang="tr-TR" sz="1600" b="1" dirty="0"/>
          </a:p>
          <a:p>
            <a:r>
              <a:rPr lang="tr-TR" sz="1600" b="1" dirty="0"/>
              <a:t>Telefonla </a:t>
            </a:r>
            <a:r>
              <a:rPr lang="tr-TR" sz="1600" b="1" dirty="0" err="1"/>
              <a:t>Gör</a:t>
            </a:r>
            <a:r>
              <a:rPr lang="tr-TR" sz="1600" dirty="0" err="1"/>
              <a:t>ü</a:t>
            </a:r>
            <a:r>
              <a:rPr lang="tr-TR" sz="1600" b="1" dirty="0" err="1"/>
              <a:t>smenin</a:t>
            </a:r>
            <a:r>
              <a:rPr lang="tr-TR" sz="1600" b="1" dirty="0"/>
              <a:t> Algoritması</a:t>
            </a:r>
            <a:endParaRPr lang="tr-TR" sz="1600" dirty="0"/>
          </a:p>
          <a:p>
            <a:r>
              <a:rPr lang="tr-TR" sz="1600" dirty="0"/>
              <a:t>1. Ahizeyi </a:t>
            </a:r>
            <a:r>
              <a:rPr lang="tr-TR" sz="1600" dirty="0" err="1"/>
              <a:t>kulagınıza</a:t>
            </a:r>
            <a:r>
              <a:rPr lang="tr-TR" sz="1600" dirty="0"/>
              <a:t> götürünüz</a:t>
            </a:r>
          </a:p>
          <a:p>
            <a:r>
              <a:rPr lang="tr-TR" sz="1600" dirty="0"/>
              <a:t>2. Çevir sesinin gelmesini bekle</a:t>
            </a:r>
          </a:p>
          <a:p>
            <a:r>
              <a:rPr lang="tr-TR" sz="1600" dirty="0"/>
              <a:t>3. Ses </a:t>
            </a:r>
            <a:r>
              <a:rPr lang="tr-TR" sz="1600" dirty="0" err="1"/>
              <a:t>gelmisse</a:t>
            </a:r>
            <a:r>
              <a:rPr lang="tr-TR" sz="1600" dirty="0"/>
              <a:t> (E) jetonu ilgili </a:t>
            </a:r>
            <a:r>
              <a:rPr lang="tr-TR" sz="1600" dirty="0" err="1"/>
              <a:t>yuvuaya</a:t>
            </a:r>
            <a:r>
              <a:rPr lang="tr-TR" sz="1600" dirty="0"/>
              <a:t> at</a:t>
            </a:r>
          </a:p>
          <a:p>
            <a:r>
              <a:rPr lang="tr-TR" sz="1600" dirty="0"/>
              <a:t>4. Ses </a:t>
            </a:r>
            <a:r>
              <a:rPr lang="tr-TR" sz="1600" dirty="0" err="1"/>
              <a:t>gelmemisse</a:t>
            </a:r>
            <a:r>
              <a:rPr lang="tr-TR" sz="1600" dirty="0"/>
              <a:t> bekle</a:t>
            </a:r>
          </a:p>
          <a:p>
            <a:r>
              <a:rPr lang="tr-TR" sz="1600" dirty="0"/>
              <a:t>5. Ses gelirken jeton yerine </a:t>
            </a:r>
            <a:r>
              <a:rPr lang="tr-TR" sz="1600" dirty="0" err="1"/>
              <a:t>yerlesince</a:t>
            </a:r>
            <a:r>
              <a:rPr lang="tr-TR" sz="1600" dirty="0"/>
              <a:t> numarayı çevir</a:t>
            </a:r>
          </a:p>
          <a:p>
            <a:r>
              <a:rPr lang="tr-TR" sz="1600" dirty="0"/>
              <a:t>6. Cevap geldi mi?</a:t>
            </a:r>
          </a:p>
          <a:p>
            <a:r>
              <a:rPr lang="tr-TR" sz="1600" dirty="0"/>
              <a:t>7. Hayır ise ahizeyi yerine koy</a:t>
            </a:r>
          </a:p>
          <a:p>
            <a:r>
              <a:rPr lang="tr-TR" sz="1600" dirty="0"/>
              <a:t>8. Jetonu iade çıkısından al</a:t>
            </a:r>
          </a:p>
          <a:p>
            <a:r>
              <a:rPr lang="tr-TR" sz="1600" dirty="0"/>
              <a:t>9. Cevap </a:t>
            </a:r>
            <a:r>
              <a:rPr lang="tr-TR" sz="1600" dirty="0" err="1"/>
              <a:t>gelmsse</a:t>
            </a:r>
            <a:r>
              <a:rPr lang="tr-TR" sz="1600" dirty="0"/>
              <a:t> </a:t>
            </a:r>
            <a:r>
              <a:rPr lang="tr-TR" sz="1600" dirty="0" err="1"/>
              <a:t>konus</a:t>
            </a:r>
            <a:endParaRPr lang="tr-TR" sz="1600" dirty="0"/>
          </a:p>
          <a:p>
            <a:r>
              <a:rPr lang="tr-TR" sz="1600" dirty="0"/>
              <a:t>10. </a:t>
            </a:r>
            <a:r>
              <a:rPr lang="tr-TR" sz="1600" dirty="0" err="1"/>
              <a:t>Konumsma</a:t>
            </a:r>
            <a:r>
              <a:rPr lang="tr-TR" sz="1600" dirty="0"/>
              <a:t> </a:t>
            </a:r>
            <a:r>
              <a:rPr lang="tr-TR" sz="1600" dirty="0" err="1"/>
              <a:t>biitt</a:t>
            </a:r>
            <a:r>
              <a:rPr lang="tr-TR" sz="1600" dirty="0"/>
              <a:t> mi?</a:t>
            </a:r>
          </a:p>
          <a:p>
            <a:r>
              <a:rPr lang="tr-TR" sz="1600" dirty="0"/>
              <a:t>11. Evet ise Ahizeyi yerine koy</a:t>
            </a:r>
          </a:p>
          <a:p>
            <a:r>
              <a:rPr lang="tr-TR" sz="1600" dirty="0"/>
              <a:t>12. Hayır ise </a:t>
            </a:r>
            <a:r>
              <a:rPr lang="tr-TR" sz="1600" dirty="0" err="1"/>
              <a:t>konusmaya</a:t>
            </a:r>
            <a:r>
              <a:rPr lang="tr-TR" sz="1600" dirty="0"/>
              <a:t> devam et.</a:t>
            </a:r>
          </a:p>
          <a:p>
            <a:r>
              <a:rPr lang="tr-TR" sz="1600" b="1" dirty="0"/>
              <a:t> </a:t>
            </a:r>
            <a:endParaRPr lang="tr-TR" sz="1600" dirty="0"/>
          </a:p>
          <a:p>
            <a:endParaRPr lang="tr-TR" sz="1600" dirty="0"/>
          </a:p>
          <a:p>
            <a:endParaRPr lang="tr-TR" sz="1600" dirty="0"/>
          </a:p>
          <a:p>
            <a:endParaRPr lang="tr-TR" sz="1600" dirty="0"/>
          </a:p>
          <a:p>
            <a:endParaRPr lang="tr-TR" sz="1600" dirty="0"/>
          </a:p>
          <a:p>
            <a:r>
              <a:rPr lang="tr-TR" sz="1600" b="1" dirty="0"/>
              <a:t> </a:t>
            </a:r>
            <a:endParaRPr lang="tr-TR" sz="1600" dirty="0">
              <a:latin typeface="Arial" pitchFamily="34" charset="0"/>
              <a:cs typeface="Arial" pitchFamily="34" charset="0"/>
            </a:endParaRPr>
          </a:p>
          <a:p>
            <a:pPr>
              <a:buFont typeface="Wingdings" pitchFamily="2" charset="2"/>
              <a:buChar char="§"/>
            </a:pPr>
            <a:endParaRPr lang="tr-TR" sz="1600" dirty="0">
              <a:latin typeface="Arial" pitchFamily="34" charset="0"/>
              <a:cs typeface="Arial" pitchFamily="34" charset="0"/>
            </a:endParaRPr>
          </a:p>
          <a:p>
            <a:endParaRPr lang="tr-TR" sz="1600" dirty="0"/>
          </a:p>
          <a:p>
            <a:endParaRPr lang="tr-TR" sz="1600" dirty="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pic>
        <p:nvPicPr>
          <p:cNvPr id="3074" name="Picture 2"/>
          <p:cNvPicPr>
            <a:picLocks noChangeAspect="1" noChangeArrowheads="1"/>
          </p:cNvPicPr>
          <p:nvPr/>
        </p:nvPicPr>
        <p:blipFill>
          <a:blip r:embed="rId3" cstate="print"/>
          <a:srcRect/>
          <a:stretch>
            <a:fillRect/>
          </a:stretch>
        </p:blipFill>
        <p:spPr bwMode="auto">
          <a:xfrm>
            <a:off x="6120680" y="116632"/>
            <a:ext cx="2771800" cy="6674693"/>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2000"/>
                                        <p:tgtEl>
                                          <p:spTgt spid="8">
                                            <p:txEl>
                                              <p:pRg st="3" end="3"/>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2000"/>
                                        <p:tgtEl>
                                          <p:spTgt spid="8">
                                            <p:txEl>
                                              <p:pRg st="4" end="4"/>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animEffect transition="in" filter="fade">
                                      <p:cBhvr>
                                        <p:cTn id="23" dur="2000"/>
                                        <p:tgtEl>
                                          <p:spTgt spid="8">
                                            <p:txEl>
                                              <p:pRg st="5" end="5"/>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2000"/>
                                        <p:tgtEl>
                                          <p:spTgt spid="8">
                                            <p:txEl>
                                              <p:pRg st="6" end="6"/>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fade">
                                      <p:cBhvr>
                                        <p:cTn id="31" dur="2000"/>
                                        <p:tgtEl>
                                          <p:spTgt spid="8">
                                            <p:txEl>
                                              <p:pRg st="7" end="7"/>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2000"/>
                                        <p:tgtEl>
                                          <p:spTgt spid="8">
                                            <p:txEl>
                                              <p:pRg st="8" end="8"/>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animEffect transition="in" filter="fade">
                                      <p:cBhvr>
                                        <p:cTn id="39" dur="2000"/>
                                        <p:tgtEl>
                                          <p:spTgt spid="8">
                                            <p:txEl>
                                              <p:pRg st="9" end="9"/>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0" end="10"/>
                                            </p:txEl>
                                          </p:spTgt>
                                        </p:tgtEl>
                                        <p:attrNameLst>
                                          <p:attrName>style.visibility</p:attrName>
                                        </p:attrNameLst>
                                      </p:cBhvr>
                                      <p:to>
                                        <p:strVal val="visible"/>
                                      </p:to>
                                    </p:set>
                                    <p:animEffect transition="in" filter="fade">
                                      <p:cBhvr>
                                        <p:cTn id="43" dur="2000"/>
                                        <p:tgtEl>
                                          <p:spTgt spid="8">
                                            <p:txEl>
                                              <p:pRg st="10" end="10"/>
                                            </p:txEl>
                                          </p:spTgt>
                                        </p:tgtEl>
                                      </p:cBhvr>
                                    </p:animEffect>
                                  </p:childTnLst>
                                </p:cTn>
                              </p:par>
                            </p:childTnLst>
                          </p:cTn>
                        </p:par>
                        <p:par>
                          <p:cTn id="44" fill="hold">
                            <p:stCondLst>
                              <p:cond delay="20000"/>
                            </p:stCondLst>
                            <p:childTnLst>
                              <p:par>
                                <p:cTn id="45" presetID="10" presetClass="entr" presetSubtype="0" fill="hold" nodeType="afterEffect">
                                  <p:stCondLst>
                                    <p:cond delay="0"/>
                                  </p:stCondLst>
                                  <p:childTnLst>
                                    <p:set>
                                      <p:cBhvr>
                                        <p:cTn id="46" dur="1" fill="hold">
                                          <p:stCondLst>
                                            <p:cond delay="0"/>
                                          </p:stCondLst>
                                        </p:cTn>
                                        <p:tgtEl>
                                          <p:spTgt spid="8">
                                            <p:txEl>
                                              <p:pRg st="11" end="11"/>
                                            </p:txEl>
                                          </p:spTgt>
                                        </p:tgtEl>
                                        <p:attrNameLst>
                                          <p:attrName>style.visibility</p:attrName>
                                        </p:attrNameLst>
                                      </p:cBhvr>
                                      <p:to>
                                        <p:strVal val="visible"/>
                                      </p:to>
                                    </p:set>
                                    <p:animEffect transition="in" filter="fade">
                                      <p:cBhvr>
                                        <p:cTn id="47" dur="2000"/>
                                        <p:tgtEl>
                                          <p:spTgt spid="8">
                                            <p:txEl>
                                              <p:pRg st="11" end="11"/>
                                            </p:txEl>
                                          </p:spTgt>
                                        </p:tgtEl>
                                      </p:cBhvr>
                                    </p:animEffect>
                                  </p:childTnLst>
                                </p:cTn>
                              </p:par>
                            </p:childTnLst>
                          </p:cTn>
                        </p:par>
                        <p:par>
                          <p:cTn id="48" fill="hold">
                            <p:stCondLst>
                              <p:cond delay="22000"/>
                            </p:stCondLst>
                            <p:childTnLst>
                              <p:par>
                                <p:cTn id="49" presetID="10" presetClass="entr" presetSubtype="0" fill="hold" nodeType="afterEffect">
                                  <p:stCondLst>
                                    <p:cond delay="0"/>
                                  </p:stCondLst>
                                  <p:childTnLst>
                                    <p:set>
                                      <p:cBhvr>
                                        <p:cTn id="50" dur="1" fill="hold">
                                          <p:stCondLst>
                                            <p:cond delay="0"/>
                                          </p:stCondLst>
                                        </p:cTn>
                                        <p:tgtEl>
                                          <p:spTgt spid="8">
                                            <p:txEl>
                                              <p:pRg st="12" end="12"/>
                                            </p:txEl>
                                          </p:spTgt>
                                        </p:tgtEl>
                                        <p:attrNameLst>
                                          <p:attrName>style.visibility</p:attrName>
                                        </p:attrNameLst>
                                      </p:cBhvr>
                                      <p:to>
                                        <p:strVal val="visible"/>
                                      </p:to>
                                    </p:set>
                                    <p:animEffect transition="in" filter="fade">
                                      <p:cBhvr>
                                        <p:cTn id="51" dur="2000"/>
                                        <p:tgtEl>
                                          <p:spTgt spid="8">
                                            <p:txEl>
                                              <p:pRg st="12" end="12"/>
                                            </p:txEl>
                                          </p:spTgt>
                                        </p:tgtEl>
                                      </p:cBhvr>
                                    </p:animEffect>
                                  </p:childTnLst>
                                </p:cTn>
                              </p:par>
                            </p:childTnLst>
                          </p:cTn>
                        </p:par>
                        <p:par>
                          <p:cTn id="52" fill="hold">
                            <p:stCondLst>
                              <p:cond delay="24000"/>
                            </p:stCondLst>
                            <p:childTnLst>
                              <p:par>
                                <p:cTn id="53" presetID="10" presetClass="entr" presetSubtype="0" fill="hold" nodeType="afterEffect">
                                  <p:stCondLst>
                                    <p:cond delay="0"/>
                                  </p:stCondLst>
                                  <p:childTnLst>
                                    <p:set>
                                      <p:cBhvr>
                                        <p:cTn id="54" dur="1" fill="hold">
                                          <p:stCondLst>
                                            <p:cond delay="0"/>
                                          </p:stCondLst>
                                        </p:cTn>
                                        <p:tgtEl>
                                          <p:spTgt spid="8">
                                            <p:txEl>
                                              <p:pRg st="13" end="13"/>
                                            </p:txEl>
                                          </p:spTgt>
                                        </p:tgtEl>
                                        <p:attrNameLst>
                                          <p:attrName>style.visibility</p:attrName>
                                        </p:attrNameLst>
                                      </p:cBhvr>
                                      <p:to>
                                        <p:strVal val="visible"/>
                                      </p:to>
                                    </p:set>
                                    <p:animEffect transition="in" filter="fade">
                                      <p:cBhvr>
                                        <p:cTn id="55" dur="2000"/>
                                        <p:tgtEl>
                                          <p:spTgt spid="8">
                                            <p:txEl>
                                              <p:pRg st="13" end="13"/>
                                            </p:txEl>
                                          </p:spTgt>
                                        </p:tgtEl>
                                      </p:cBhvr>
                                    </p:animEffect>
                                  </p:childTnLst>
                                </p:cTn>
                              </p:par>
                            </p:childTnLst>
                          </p:cTn>
                        </p:par>
                        <p:par>
                          <p:cTn id="56" fill="hold">
                            <p:stCondLst>
                              <p:cond delay="26000"/>
                            </p:stCondLst>
                            <p:childTnLst>
                              <p:par>
                                <p:cTn id="57" presetID="10" presetClass="entr" presetSubtype="0" fill="hold" nodeType="afterEffect">
                                  <p:stCondLst>
                                    <p:cond delay="0"/>
                                  </p:stCondLst>
                                  <p:childTnLst>
                                    <p:set>
                                      <p:cBhvr>
                                        <p:cTn id="58" dur="1" fill="hold">
                                          <p:stCondLst>
                                            <p:cond delay="0"/>
                                          </p:stCondLst>
                                        </p:cTn>
                                        <p:tgtEl>
                                          <p:spTgt spid="8">
                                            <p:txEl>
                                              <p:pRg st="14" end="14"/>
                                            </p:txEl>
                                          </p:spTgt>
                                        </p:tgtEl>
                                        <p:attrNameLst>
                                          <p:attrName>style.visibility</p:attrName>
                                        </p:attrNameLst>
                                      </p:cBhvr>
                                      <p:to>
                                        <p:strVal val="visible"/>
                                      </p:to>
                                    </p:set>
                                    <p:animEffect transition="in" filter="fade">
                                      <p:cBhvr>
                                        <p:cTn id="59" dur="2000"/>
                                        <p:tgtEl>
                                          <p:spTgt spid="8">
                                            <p:txEl>
                                              <p:pRg st="14" end="14"/>
                                            </p:txEl>
                                          </p:spTgt>
                                        </p:tgtEl>
                                      </p:cBhvr>
                                    </p:animEffect>
                                  </p:childTnLst>
                                </p:cTn>
                              </p:par>
                            </p:childTnLst>
                          </p:cTn>
                        </p:par>
                        <p:par>
                          <p:cTn id="60" fill="hold">
                            <p:stCondLst>
                              <p:cond delay="28000"/>
                            </p:stCondLst>
                            <p:childTnLst>
                              <p:par>
                                <p:cTn id="61" presetID="10" presetClass="entr" presetSubtype="0" fill="hold" nodeType="afterEffect">
                                  <p:stCondLst>
                                    <p:cond delay="0"/>
                                  </p:stCondLst>
                                  <p:childTnLst>
                                    <p:set>
                                      <p:cBhvr>
                                        <p:cTn id="62" dur="1" fill="hold">
                                          <p:stCondLst>
                                            <p:cond delay="0"/>
                                          </p:stCondLst>
                                        </p:cTn>
                                        <p:tgtEl>
                                          <p:spTgt spid="8">
                                            <p:txEl>
                                              <p:pRg st="15" end="15"/>
                                            </p:txEl>
                                          </p:spTgt>
                                        </p:tgtEl>
                                        <p:attrNameLst>
                                          <p:attrName>style.visibility</p:attrName>
                                        </p:attrNameLst>
                                      </p:cBhvr>
                                      <p:to>
                                        <p:strVal val="visible"/>
                                      </p:to>
                                    </p:set>
                                    <p:animEffect transition="in" filter="fade">
                                      <p:cBhvr>
                                        <p:cTn id="63" dur="2000"/>
                                        <p:tgtEl>
                                          <p:spTgt spid="8">
                                            <p:txEl>
                                              <p:pRg st="15" end="15"/>
                                            </p:txEl>
                                          </p:spTgt>
                                        </p:tgtEl>
                                      </p:cBhvr>
                                    </p:animEffect>
                                  </p:childTnLst>
                                </p:cTn>
                              </p:par>
                            </p:childTnLst>
                          </p:cTn>
                        </p:par>
                        <p:par>
                          <p:cTn id="64" fill="hold">
                            <p:stCondLst>
                              <p:cond delay="30000"/>
                            </p:stCondLst>
                            <p:childTnLst>
                              <p:par>
                                <p:cTn id="65" presetID="10" presetClass="entr" presetSubtype="0" fill="hold" nodeType="afterEffect">
                                  <p:stCondLst>
                                    <p:cond delay="0"/>
                                  </p:stCondLst>
                                  <p:childTnLst>
                                    <p:set>
                                      <p:cBhvr>
                                        <p:cTn id="66" dur="1" fill="hold">
                                          <p:stCondLst>
                                            <p:cond delay="0"/>
                                          </p:stCondLst>
                                        </p:cTn>
                                        <p:tgtEl>
                                          <p:spTgt spid="8">
                                            <p:txEl>
                                              <p:pRg st="20" end="20"/>
                                            </p:txEl>
                                          </p:spTgt>
                                        </p:tgtEl>
                                        <p:attrNameLst>
                                          <p:attrName>style.visibility</p:attrName>
                                        </p:attrNameLst>
                                      </p:cBhvr>
                                      <p:to>
                                        <p:strVal val="visible"/>
                                      </p:to>
                                    </p:set>
                                    <p:animEffect transition="in" filter="fade">
                                      <p:cBhvr>
                                        <p:cTn id="67" dur="2000"/>
                                        <p:tgtEl>
                                          <p:spTgt spid="8">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25</a:t>
            </a:fld>
            <a:r>
              <a:rPr lang="tr-TR"/>
              <a:t>.</a:t>
            </a:r>
          </a:p>
          <a:p>
            <a:pPr algn="ctr"/>
            <a:r>
              <a:rPr lang="tr-TR"/>
              <a:t>Sayfa</a:t>
            </a:r>
          </a:p>
        </p:txBody>
      </p:sp>
      <p:sp>
        <p:nvSpPr>
          <p:cNvPr id="8" name="Rectangle 4"/>
          <p:cNvSpPr>
            <a:spLocks noChangeArrowheads="1"/>
          </p:cNvSpPr>
          <p:nvPr/>
        </p:nvSpPr>
        <p:spPr bwMode="auto">
          <a:xfrm>
            <a:off x="1500166" y="1700808"/>
            <a:ext cx="7429552" cy="4800026"/>
          </a:xfrm>
          <a:prstGeom prst="rect">
            <a:avLst/>
          </a:prstGeom>
          <a:noFill/>
          <a:ln w="9525">
            <a:noFill/>
            <a:miter lim="800000"/>
            <a:headEnd/>
            <a:tailEnd/>
          </a:ln>
          <a:effectLst/>
        </p:spPr>
        <p:txBody>
          <a:bodyPr anchor="t" anchorCtr="0"/>
          <a:lstStyle/>
          <a:p>
            <a:r>
              <a:rPr lang="tr-TR" sz="1800" b="1" dirty="0">
                <a:solidFill>
                  <a:schemeClr val="accent3">
                    <a:lumMod val="60000"/>
                    <a:lumOff val="40000"/>
                  </a:schemeClr>
                </a:solidFill>
              </a:rPr>
              <a:t>Uygulama 4</a:t>
            </a:r>
          </a:p>
          <a:p>
            <a:endParaRPr lang="tr-TR" sz="1600" b="1" dirty="0"/>
          </a:p>
          <a:p>
            <a:r>
              <a:rPr lang="tr-TR" sz="1600" b="1" dirty="0"/>
              <a:t> </a:t>
            </a:r>
            <a:r>
              <a:rPr lang="tr-TR" sz="1600" b="1" dirty="0" err="1"/>
              <a:t>mxn</a:t>
            </a:r>
            <a:r>
              <a:rPr lang="tr-TR" sz="1600" b="1" dirty="0"/>
              <a:t> tipinde klavyeden girilen matrisin  </a:t>
            </a:r>
            <a:r>
              <a:rPr lang="tr-TR" sz="1600" b="1" dirty="0" err="1"/>
              <a:t>transpozunu</a:t>
            </a:r>
            <a:r>
              <a:rPr lang="tr-TR" sz="1600" b="1" dirty="0"/>
              <a:t> ekrana yazan programın akış </a:t>
            </a:r>
          </a:p>
          <a:p>
            <a:r>
              <a:rPr lang="tr-TR" sz="1600" b="1" dirty="0"/>
              <a:t>şemasını çiziniz. </a:t>
            </a:r>
            <a:endParaRPr lang="tr-TR" sz="1600" dirty="0"/>
          </a:p>
          <a:p>
            <a:r>
              <a:rPr lang="tr-TR" sz="1600" b="1" dirty="0"/>
              <a:t> </a:t>
            </a:r>
            <a:endParaRPr lang="tr-TR" sz="1600" dirty="0"/>
          </a:p>
          <a:p>
            <a:endParaRPr lang="tr-TR" sz="1600" dirty="0"/>
          </a:p>
          <a:p>
            <a:r>
              <a:rPr lang="tr-TR" sz="1800" b="1" dirty="0">
                <a:solidFill>
                  <a:schemeClr val="accent3">
                    <a:lumMod val="60000"/>
                    <a:lumOff val="40000"/>
                  </a:schemeClr>
                </a:solidFill>
              </a:rPr>
              <a:t>Uygulama 5</a:t>
            </a:r>
          </a:p>
          <a:p>
            <a:endParaRPr lang="tr-TR" sz="1600" b="1" dirty="0"/>
          </a:p>
          <a:p>
            <a:r>
              <a:rPr lang="tr-TR" sz="1600" b="1" dirty="0"/>
              <a:t> n  boyutlu üçgensel(alt,üst,köşegen) matrisin akış diyagramını  çiziniz. </a:t>
            </a:r>
          </a:p>
          <a:p>
            <a:endParaRPr lang="tr-TR" sz="1600" dirty="0"/>
          </a:p>
          <a:p>
            <a:endParaRPr lang="tr-TR" sz="1600" dirty="0"/>
          </a:p>
          <a:p>
            <a:endParaRPr lang="tr-TR" sz="1600" dirty="0"/>
          </a:p>
          <a:p>
            <a:r>
              <a:rPr lang="tr-TR" sz="1600" b="1" dirty="0"/>
              <a:t> </a:t>
            </a:r>
            <a:endParaRPr lang="tr-TR" sz="1600" dirty="0">
              <a:latin typeface="Arial" pitchFamily="34" charset="0"/>
              <a:cs typeface="Arial" pitchFamily="34" charset="0"/>
            </a:endParaRPr>
          </a:p>
          <a:p>
            <a:pPr>
              <a:buFont typeface="Wingdings" pitchFamily="2" charset="2"/>
              <a:buChar char="§"/>
            </a:pPr>
            <a:endParaRPr lang="tr-TR" sz="1600" dirty="0">
              <a:latin typeface="Arial" pitchFamily="34" charset="0"/>
              <a:cs typeface="Arial" pitchFamily="34" charset="0"/>
            </a:endParaRPr>
          </a:p>
          <a:p>
            <a:endParaRPr lang="tr-TR" sz="1600" dirty="0"/>
          </a:p>
          <a:p>
            <a:endParaRPr lang="tr-TR" sz="1600" dirty="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2000"/>
                                        <p:tgtEl>
                                          <p:spTgt spid="8">
                                            <p:txEl>
                                              <p:pRg st="3" end="3"/>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2000"/>
                                        <p:tgtEl>
                                          <p:spTgt spid="8">
                                            <p:txEl>
                                              <p:pRg st="4" end="4"/>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2000"/>
                                        <p:tgtEl>
                                          <p:spTgt spid="8">
                                            <p:txEl>
                                              <p:pRg st="6" end="6"/>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2000"/>
                                        <p:tgtEl>
                                          <p:spTgt spid="8">
                                            <p:txEl>
                                              <p:pRg st="8" end="8"/>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animEffect transition="in" filter="fade">
                                      <p:cBhvr>
                                        <p:cTn id="31" dur="20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26</a:t>
            </a:fld>
            <a:r>
              <a:rPr lang="tr-TR"/>
              <a:t>.</a:t>
            </a:r>
          </a:p>
          <a:p>
            <a:pPr algn="ctr"/>
            <a:r>
              <a:rPr lang="tr-TR"/>
              <a:t>Sayfa</a:t>
            </a: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a:t>Uygulama Ödevi </a:t>
            </a:r>
          </a:p>
          <a:p>
            <a:endParaRPr lang="tr-TR" sz="1600" b="1" dirty="0"/>
          </a:p>
          <a:p>
            <a:endParaRPr lang="tr-TR" sz="1600" b="1" dirty="0"/>
          </a:p>
          <a:p>
            <a:endParaRPr lang="tr-TR" sz="1600" dirty="0"/>
          </a:p>
          <a:p>
            <a:endParaRPr lang="tr-TR" sz="1600" dirty="0"/>
          </a:p>
          <a:p>
            <a:endParaRPr lang="tr-TR" sz="1600" dirty="0"/>
          </a:p>
          <a:p>
            <a:endParaRPr lang="tr-TR" sz="1600" dirty="0"/>
          </a:p>
          <a:p>
            <a:r>
              <a:rPr lang="tr-TR" sz="1600" b="1" dirty="0"/>
              <a:t> </a:t>
            </a:r>
            <a:endParaRPr lang="tr-TR" sz="1600" dirty="0">
              <a:latin typeface="Arial" pitchFamily="34" charset="0"/>
              <a:cs typeface="Arial" pitchFamily="34" charset="0"/>
            </a:endParaRPr>
          </a:p>
          <a:p>
            <a:pPr>
              <a:buFont typeface="Wingdings" pitchFamily="2" charset="2"/>
              <a:buChar char="§"/>
            </a:pPr>
            <a:endParaRPr lang="tr-TR" sz="1600" dirty="0">
              <a:latin typeface="Arial" pitchFamily="34" charset="0"/>
              <a:cs typeface="Arial" pitchFamily="34" charset="0"/>
            </a:endParaRPr>
          </a:p>
          <a:p>
            <a:endParaRPr lang="tr-TR" sz="1600" dirty="0"/>
          </a:p>
          <a:p>
            <a:endParaRPr lang="tr-TR" sz="1600" dirty="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pic>
        <p:nvPicPr>
          <p:cNvPr id="4099" name="Picture 3"/>
          <p:cNvPicPr>
            <a:picLocks noChangeAspect="1" noChangeArrowheads="1"/>
          </p:cNvPicPr>
          <p:nvPr/>
        </p:nvPicPr>
        <p:blipFill>
          <a:blip r:embed="rId3" cstate="print"/>
          <a:srcRect/>
          <a:stretch>
            <a:fillRect/>
          </a:stretch>
        </p:blipFill>
        <p:spPr bwMode="auto">
          <a:xfrm>
            <a:off x="1500166" y="1172646"/>
            <a:ext cx="7668344" cy="5356765"/>
          </a:xfrm>
          <a:prstGeom prst="rect">
            <a:avLst/>
          </a:prstGeom>
          <a:noFill/>
          <a:ln w="9525">
            <a:noFill/>
            <a:miter lim="800000"/>
            <a:headEnd/>
            <a:tailEnd/>
          </a:ln>
        </p:spPr>
      </p:pic>
      <p:sp>
        <p:nvSpPr>
          <p:cNvPr id="10" name="9 Dikdörtgen"/>
          <p:cNvSpPr/>
          <p:nvPr/>
        </p:nvSpPr>
        <p:spPr>
          <a:xfrm>
            <a:off x="1475656" y="1556792"/>
            <a:ext cx="2520280" cy="1754326"/>
          </a:xfrm>
          <a:prstGeom prst="rect">
            <a:avLst/>
          </a:prstGeom>
        </p:spPr>
        <p:txBody>
          <a:bodyPr wrap="square">
            <a:spAutoFit/>
          </a:bodyPr>
          <a:lstStyle/>
          <a:p>
            <a:pPr algn="just"/>
            <a:r>
              <a:rPr lang="tr-TR" sz="1200" dirty="0" err="1"/>
              <a:t>Pascal</a:t>
            </a:r>
            <a:r>
              <a:rPr lang="tr-TR" sz="1200" dirty="0"/>
              <a:t> üçgeni, </a:t>
            </a:r>
            <a:r>
              <a:rPr lang="tr-TR" sz="1200" dirty="0" err="1"/>
              <a:t>binom</a:t>
            </a:r>
            <a:r>
              <a:rPr lang="tr-TR" sz="1200" dirty="0"/>
              <a:t> açılımındaki katsayıları bulmaya yarar. </a:t>
            </a:r>
            <a:r>
              <a:rPr lang="tr-TR" sz="1200" dirty="0" err="1"/>
              <a:t>Pascal'ın</a:t>
            </a:r>
            <a:r>
              <a:rPr lang="tr-TR" sz="1200" dirty="0"/>
              <a:t> bu üçgeni, olasılıklar kuramında da ustalıkla kullanılır. Bu üçgen, biyolojideki uygulamalar, matematik, istatistik ve pek çok modern fizik konularında uygulama alanı bulur..</a:t>
            </a:r>
          </a:p>
          <a:p>
            <a:pPr algn="just"/>
            <a:br>
              <a:rPr lang="tr-TR" sz="1200" dirty="0"/>
            </a:br>
            <a:endParaRPr lang="tr-TR" sz="1200" dirty="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animEffect transition="in" filter="fade">
                                      <p:cBhvr>
                                        <p:cTn id="11" dur="20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27</a:t>
            </a:fld>
            <a:r>
              <a:rPr lang="tr-TR"/>
              <a:t>. Sayfa</a:t>
            </a: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r>
              <a:rPr lang="tr-TR" sz="1600">
                <a:solidFill>
                  <a:schemeClr val="accent2">
                    <a:lumMod val="75000"/>
                  </a:schemeClr>
                </a:solidFill>
                <a:latin typeface="Arial" pitchFamily="34" charset="0"/>
                <a:cs typeface="Arial" pitchFamily="34" charset="0"/>
              </a:rPr>
              <a:t>Kaynaklar</a:t>
            </a:r>
          </a:p>
          <a:p>
            <a:endParaRPr lang="tr-TR" sz="160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r>
              <a:rPr lang="tr-TR" sz="1600">
                <a:solidFill>
                  <a:schemeClr val="accent2">
                    <a:lumMod val="75000"/>
                  </a:schemeClr>
                </a:solidFill>
                <a:latin typeface="Arial" pitchFamily="34" charset="0"/>
                <a:cs typeface="Arial" pitchFamily="34" charset="0"/>
              </a:rPr>
              <a:t>Sayısal Analiz ve Programlama III</a:t>
            </a:r>
          </a:p>
          <a:p>
            <a:r>
              <a:rPr lang="tr-TR" sz="1600">
                <a:solidFill>
                  <a:schemeClr val="accent2">
                    <a:lumMod val="75000"/>
                  </a:schemeClr>
                </a:solidFill>
                <a:latin typeface="Arial" pitchFamily="34" charset="0"/>
                <a:cs typeface="Arial" pitchFamily="34" charset="0"/>
              </a:rPr>
              <a:t>Dr.Ü.Dikmen</a:t>
            </a:r>
          </a:p>
          <a:p>
            <a:endParaRPr lang="tr-TR" sz="160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r>
              <a:rPr lang="tr-TR" sz="1600">
                <a:solidFill>
                  <a:schemeClr val="accent2">
                    <a:lumMod val="75000"/>
                  </a:schemeClr>
                </a:solidFill>
                <a:latin typeface="Arial" pitchFamily="34" charset="0"/>
                <a:cs typeface="Arial" pitchFamily="34" charset="0"/>
              </a:rPr>
              <a:t>   </a:t>
            </a:r>
            <a:endParaRPr lang="tr-TR" sz="160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r>
              <a:rPr lang="tr-TR" sz="1200">
                <a:solidFill>
                  <a:srgbClr val="EAEAEA"/>
                </a:solidFill>
                <a:effectLst>
                  <a:outerShdw blurRad="38100" dist="38100" dir="2700000" algn="tl">
                    <a:srgbClr val="000000">
                      <a:alpha val="43137"/>
                    </a:srgbClr>
                  </a:outerShdw>
                </a:effectLst>
                <a:latin typeface="Arial" pitchFamily="34" charset="0"/>
                <a:cs typeface="Arial" pitchFamily="34" charset="0"/>
              </a:rPr>
              <a:t>    Sonraki Hafta :</a:t>
            </a:r>
          </a:p>
          <a:p>
            <a:r>
              <a:rPr lang="tr-TR" sz="1600">
                <a:solidFill>
                  <a:srgbClr val="EAEAEA"/>
                </a:solidFill>
                <a:effectLst>
                  <a:outerShdw blurRad="38100" dist="38100" dir="2700000" algn="tl">
                    <a:srgbClr val="000000">
                      <a:alpha val="43137"/>
                    </a:srgbClr>
                  </a:outerShdw>
                </a:effectLst>
                <a:latin typeface="Arial" pitchFamily="34" charset="0"/>
                <a:cs typeface="Arial" pitchFamily="34" charset="0"/>
              </a:rPr>
              <a:t> </a:t>
            </a:r>
          </a:p>
          <a:p>
            <a:endParaRPr lang="tr-TR" sz="1600">
              <a:solidFill>
                <a:srgbClr val="EAEAEA"/>
              </a:solidFill>
              <a:effectLst>
                <a:outerShdw blurRad="38100" dist="38100" dir="2700000" algn="tl">
                  <a:srgbClr val="000000">
                    <a:alpha val="43137"/>
                  </a:srgbClr>
                </a:outerShdw>
              </a:effectLst>
              <a:latin typeface="Arial" pitchFamily="34" charset="0"/>
              <a:cs typeface="Arial" pitchFamily="34" charset="0"/>
            </a:endParaRPr>
          </a:p>
          <a:p>
            <a:r>
              <a:rPr lang="tr-TR" sz="1600">
                <a:solidFill>
                  <a:srgbClr val="EAEAEA"/>
                </a:solidFill>
                <a:effectLst>
                  <a:outerShdw blurRad="38100" dist="38100" dir="2700000" algn="tl">
                    <a:srgbClr val="000000">
                      <a:alpha val="43137"/>
                    </a:srgbClr>
                  </a:outerShdw>
                </a:effectLst>
                <a:latin typeface="Arial" pitchFamily="34" charset="0"/>
                <a:cs typeface="Arial" pitchFamily="34" charset="0"/>
              </a:rPr>
              <a:t>   	 Algoritma Kurulması …</a:t>
            </a:r>
          </a:p>
          <a:p>
            <a:endParaRPr lang="en-US" sz="1400">
              <a:solidFill>
                <a:schemeClr val="accent2">
                  <a:lumMod val="75000"/>
                </a:schemeClr>
              </a:solidFill>
              <a:latin typeface="Arial" pitchFamily="34" charset="0"/>
              <a:cs typeface="Arial" pitchFamily="34" charset="0"/>
            </a:endParaRPr>
          </a:p>
        </p:txBody>
      </p:sp>
      <p:sp>
        <p:nvSpPr>
          <p:cNvPr id="10" name="9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pic>
        <p:nvPicPr>
          <p:cNvPr id="11" name="Picture 2" descr="C:\Users\Sau\Desktop\matlab.jpg"/>
          <p:cNvPicPr>
            <a:picLocks noChangeAspect="1" noChangeArrowheads="1"/>
          </p:cNvPicPr>
          <p:nvPr/>
        </p:nvPicPr>
        <p:blipFill>
          <a:blip r:embed="rId3" cstate="print"/>
          <a:srcRect t="7713"/>
          <a:stretch>
            <a:fillRect/>
          </a:stretch>
        </p:blipFill>
        <p:spPr bwMode="auto">
          <a:xfrm>
            <a:off x="4500562" y="1785926"/>
            <a:ext cx="4186876" cy="2928958"/>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Tree>
  </p:cSld>
  <p:clrMapOvr>
    <a:masterClrMapping/>
  </p:clrMapOvr>
  <p:transition spd="med">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3</a:t>
            </a:fld>
            <a:r>
              <a:rPr lang="tr-TR"/>
              <a:t>.</a:t>
            </a:r>
          </a:p>
          <a:p>
            <a:pPr algn="ctr"/>
            <a:r>
              <a:rPr lang="tr-TR"/>
              <a:t>Sayfa</a:t>
            </a: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800" b="1" cap="small" dirty="0"/>
              <a:t>PROGRAMLAMA (PROGRAM GELİŞTİRME) NEDİR?</a:t>
            </a:r>
          </a:p>
          <a:p>
            <a:endParaRPr lang="tr-TR" sz="1400" b="1" dirty="0">
              <a:latin typeface="Arial" pitchFamily="34" charset="0"/>
              <a:cs typeface="Arial" pitchFamily="34" charset="0"/>
            </a:endParaRPr>
          </a:p>
          <a:p>
            <a:pPr algn="just"/>
            <a:endParaRPr lang="tr-TR" sz="1800" i="1" dirty="0"/>
          </a:p>
          <a:p>
            <a:pPr algn="just"/>
            <a:r>
              <a:rPr lang="tr-TR" sz="1800" b="1" i="1" dirty="0"/>
              <a:t>Programlama, herhangi bir problemin bir programlama dili kullanılarak çözülmesi için yazılan mantıksal kod bloklarına verilen addır. </a:t>
            </a:r>
          </a:p>
          <a:p>
            <a:pPr algn="just"/>
            <a:endParaRPr lang="tr-TR" sz="1800" i="1" dirty="0"/>
          </a:p>
          <a:p>
            <a:pPr algn="just"/>
            <a:r>
              <a:rPr lang="tr-TR" sz="1800" dirty="0"/>
              <a:t>Amaç problemin çözümüne uygun şekilde hazırlanan program kodu ile problemi çözmeye çalışmaktır. Bu amaç için araç olarak herhangi bir programlama dilini kullanırız. </a:t>
            </a:r>
          </a:p>
          <a:p>
            <a:pPr algn="just"/>
            <a:endParaRPr lang="tr-TR" sz="1800" dirty="0"/>
          </a:p>
          <a:p>
            <a:pPr algn="just"/>
            <a:r>
              <a:rPr lang="tr-TR" sz="1800" dirty="0"/>
              <a:t>Programlama diline ait hazır komutları kullanarak problemi çözmeye çalışırız. Bu komutlar programlama dilleri arasında farklılık göstermesine rağmen programlama mantığı bütün dillerde aynıdır. </a:t>
            </a:r>
          </a:p>
          <a:p>
            <a:pPr algn="just"/>
            <a:endParaRPr lang="tr-TR" sz="1800" dirty="0"/>
          </a:p>
          <a:p>
            <a:pPr algn="just"/>
            <a:r>
              <a:rPr lang="tr-TR" sz="1800" dirty="0"/>
              <a:t>Unutulmamalıdır ki hazırlanan bir program, gerektiğinde başkaları tarafından da kullanılacaktır. Bu nedenle hazırlanan programın mümkün olduğunca hatalardan arındırılmış olması gerekmektedir. Beklenen sonuçları verecek şekilde hazırlanmış olması gerekmektedir. </a:t>
            </a:r>
          </a:p>
          <a:p>
            <a:pPr algn="just"/>
            <a:endParaRPr lang="tr-TR" sz="1800" b="1" dirty="0">
              <a:latin typeface="Arial" pitchFamily="34" charset="0"/>
              <a:cs typeface="Arial" pitchFamily="34" charset="0"/>
            </a:endParaRPr>
          </a:p>
          <a:p>
            <a:endParaRPr lang="tr-TR" sz="1600" dirty="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spTree>
  </p:cSld>
  <p:clrMapOvr>
    <a:masterClrMapping/>
  </p:clrMapOvr>
  <p:transition spd="med">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4</a:t>
            </a:fld>
            <a:r>
              <a:rPr lang="tr-TR"/>
              <a:t>.</a:t>
            </a:r>
          </a:p>
          <a:p>
            <a:pPr algn="ctr"/>
            <a:r>
              <a:rPr lang="tr-TR"/>
              <a:t>Sayfa</a:t>
            </a: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algn="just"/>
            <a:r>
              <a:rPr lang="tr-TR" sz="1800" b="1" cap="small" dirty="0"/>
              <a:t>PROGRAMLAMA (PROGRAM GELİŞTİRME) NEDİR?</a:t>
            </a:r>
          </a:p>
          <a:p>
            <a:pPr algn="just"/>
            <a:endParaRPr lang="tr-TR" sz="1800" b="1" cap="small" dirty="0"/>
          </a:p>
          <a:p>
            <a:pPr algn="just"/>
            <a:r>
              <a:rPr lang="tr-TR" sz="1800" dirty="0"/>
              <a:t>Bir programlama dilinde hazırlanmış bir program çalıştırılırken genellikle şu iki tür hata ile karşılaşılır:</a:t>
            </a:r>
          </a:p>
          <a:p>
            <a:pPr algn="just"/>
            <a:endParaRPr lang="tr-TR" sz="1800" dirty="0"/>
          </a:p>
          <a:p>
            <a:pPr lvl="1" algn="just"/>
            <a:r>
              <a:rPr lang="tr-TR" sz="1800" dirty="0">
                <a:effectLst>
                  <a:outerShdw blurRad="38100" dist="38100" dir="2700000" algn="tl">
                    <a:srgbClr val="000000">
                      <a:alpha val="43137"/>
                    </a:srgbClr>
                  </a:outerShdw>
                </a:effectLst>
              </a:rPr>
              <a:t>1. Yazım hataları,</a:t>
            </a:r>
          </a:p>
          <a:p>
            <a:pPr lvl="1" algn="just"/>
            <a:r>
              <a:rPr lang="tr-TR" sz="1800" dirty="0">
                <a:effectLst>
                  <a:outerShdw blurRad="38100" dist="38100" dir="2700000" algn="tl">
                    <a:srgbClr val="000000">
                      <a:alpha val="43137"/>
                    </a:srgbClr>
                  </a:outerShdw>
                </a:effectLst>
              </a:rPr>
              <a:t>2. Mantıksal hatalar.</a:t>
            </a:r>
          </a:p>
          <a:p>
            <a:pPr algn="just"/>
            <a:endParaRPr lang="tr-TR" sz="1800" dirty="0"/>
          </a:p>
          <a:p>
            <a:pPr algn="just"/>
            <a:r>
              <a:rPr lang="tr-TR" sz="1800" b="1" dirty="0"/>
              <a:t>Yazım Hataları, </a:t>
            </a:r>
            <a:r>
              <a:rPr lang="tr-TR" sz="1800" i="1" dirty="0"/>
              <a:t>programın derlenmesi </a:t>
            </a:r>
            <a:r>
              <a:rPr lang="tr-TR" sz="1800" dirty="0"/>
              <a:t>sırasında ortaya çıkar ve hata düzeltilmedikçe program çalıştırılamaz.</a:t>
            </a:r>
          </a:p>
          <a:p>
            <a:pPr algn="just"/>
            <a:endParaRPr lang="tr-TR" sz="1800" dirty="0"/>
          </a:p>
          <a:p>
            <a:pPr algn="just"/>
            <a:r>
              <a:rPr lang="tr-TR" sz="1800" b="1" dirty="0"/>
              <a:t>Mantıksal Hatalar, </a:t>
            </a:r>
            <a:r>
              <a:rPr lang="tr-TR" sz="1800" dirty="0"/>
              <a:t>yazım hataları gibi programın yazımından kaynaklanan hatalar değildir. Bunlar </a:t>
            </a:r>
            <a:r>
              <a:rPr lang="tr-TR" sz="1800" i="1" dirty="0"/>
              <a:t>programın çalıştırılması </a:t>
            </a:r>
            <a:r>
              <a:rPr lang="tr-TR" sz="1800" dirty="0"/>
              <a:t>sırasında ortaya çıkar ve programdan istenen sonucun alınamamasına veya yanlış sonuçlar verilmesine neden olur.</a:t>
            </a:r>
          </a:p>
          <a:p>
            <a:pPr algn="just"/>
            <a:endParaRPr lang="tr-TR" sz="1800" dirty="0"/>
          </a:p>
          <a:p>
            <a:pPr algn="just"/>
            <a:r>
              <a:rPr lang="tr-TR" sz="1800" dirty="0"/>
              <a:t>Programın hazırlanmasında dikkat edilmesi gereken en önemli konu, problemin iyi anlaşılması, iyi analiz edilmesidir. Unutulmamalıdır ki bilgisayar sadece programcının vermiş olduğu işlemleri yerine getirir. </a:t>
            </a:r>
          </a:p>
          <a:p>
            <a:pPr algn="just"/>
            <a:endParaRPr lang="tr-TR" sz="1800" b="1" cap="small" dirty="0"/>
          </a:p>
          <a:p>
            <a:pPr algn="just"/>
            <a:endParaRPr lang="tr-TR" sz="1400" b="1" dirty="0">
              <a:latin typeface="Arial" pitchFamily="34" charset="0"/>
              <a:cs typeface="Arial" pitchFamily="34" charset="0"/>
            </a:endParaRPr>
          </a:p>
          <a:p>
            <a:pPr algn="just"/>
            <a:endParaRPr lang="tr-TR" sz="1800" i="1" dirty="0"/>
          </a:p>
          <a:p>
            <a:pPr algn="just"/>
            <a:endParaRPr lang="tr-TR" sz="1800" b="1" dirty="0">
              <a:latin typeface="Arial" pitchFamily="34" charset="0"/>
              <a:cs typeface="Arial" pitchFamily="34" charset="0"/>
            </a:endParaRPr>
          </a:p>
          <a:p>
            <a:pPr algn="just"/>
            <a:endParaRPr lang="tr-TR" sz="1600" dirty="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spTree>
  </p:cSld>
  <p:clrMapOvr>
    <a:masterClrMapping/>
  </p:clrMapOvr>
  <p:transition spd="med">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5</a:t>
            </a:fld>
            <a:r>
              <a:rPr lang="tr-TR"/>
              <a:t>.</a:t>
            </a:r>
          </a:p>
          <a:p>
            <a:pPr algn="ctr"/>
            <a:r>
              <a:rPr lang="tr-TR"/>
              <a:t>Sayfa</a:t>
            </a: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algn="just"/>
            <a:r>
              <a:rPr lang="tr-TR" sz="1800" b="1" cap="small" dirty="0"/>
              <a:t>PROGRAMLAMA (PROGRAM GELİŞTİRME) NEDİR?</a:t>
            </a:r>
          </a:p>
          <a:p>
            <a:pPr algn="just"/>
            <a:endParaRPr lang="tr-TR" sz="1800" b="1" cap="small" dirty="0"/>
          </a:p>
          <a:p>
            <a:r>
              <a:rPr lang="tr-TR" sz="1800" dirty="0"/>
              <a:t>Programlamanın (Program Geliştirmenin) genel yapısı sırasıyla şu adımları kapsar:</a:t>
            </a:r>
          </a:p>
          <a:p>
            <a:endParaRPr lang="tr-TR" sz="1800" dirty="0"/>
          </a:p>
          <a:p>
            <a:pPr marL="342900" indent="-342900">
              <a:buAutoNum type="arabicPeriod"/>
            </a:pPr>
            <a:r>
              <a:rPr lang="tr-TR" sz="1800" dirty="0"/>
              <a:t>Problemin tanımlanması,</a:t>
            </a:r>
          </a:p>
          <a:p>
            <a:pPr marL="342900" indent="-342900">
              <a:buAutoNum type="arabicPeriod"/>
            </a:pPr>
            <a:endParaRPr lang="tr-TR" sz="1800" dirty="0"/>
          </a:p>
          <a:p>
            <a:r>
              <a:rPr lang="tr-TR" sz="1800" dirty="0"/>
              <a:t>2. Problemin çözümlenmesi,</a:t>
            </a:r>
          </a:p>
          <a:p>
            <a:pPr lvl="1"/>
            <a:r>
              <a:rPr lang="tr-TR" sz="1800" dirty="0"/>
              <a:t>2.1. Çözüm yolunun belirlenmesi,</a:t>
            </a:r>
          </a:p>
          <a:p>
            <a:pPr lvl="1"/>
            <a:r>
              <a:rPr lang="tr-TR" sz="1800" dirty="0"/>
              <a:t>2.2. Çözüm yoluna uygun algoritmanın belirlenmesi,</a:t>
            </a:r>
          </a:p>
          <a:p>
            <a:pPr lvl="1"/>
            <a:r>
              <a:rPr lang="tr-TR" sz="1800" dirty="0"/>
              <a:t>2.3. Algoritmaya uygun akış diyagramının çıkarılması,</a:t>
            </a:r>
          </a:p>
          <a:p>
            <a:pPr lvl="1"/>
            <a:r>
              <a:rPr lang="tr-TR" sz="1800" dirty="0"/>
              <a:t>2.4. Algoritmayı gerçekleştirecek uygun programlama dilinin seçilmesi,</a:t>
            </a:r>
          </a:p>
          <a:p>
            <a:pPr lvl="1"/>
            <a:endParaRPr lang="tr-TR" sz="1800" dirty="0"/>
          </a:p>
          <a:p>
            <a:r>
              <a:rPr lang="tr-TR" sz="1800" dirty="0"/>
              <a:t>3. Problemin programlama dili komut seti yardımıyla kodlanması,</a:t>
            </a:r>
          </a:p>
          <a:p>
            <a:endParaRPr lang="tr-TR" sz="1800" dirty="0"/>
          </a:p>
          <a:p>
            <a:r>
              <a:rPr lang="tr-TR" sz="1800" dirty="0"/>
              <a:t>4. Hazırlanan programın denenmesi ve belgelendirilmesi.</a:t>
            </a:r>
          </a:p>
          <a:p>
            <a:pPr algn="just"/>
            <a:endParaRPr lang="tr-TR" sz="1800" b="1" cap="small" dirty="0"/>
          </a:p>
          <a:p>
            <a:pPr algn="just"/>
            <a:endParaRPr lang="tr-TR" sz="1400" b="1" dirty="0">
              <a:latin typeface="Arial" pitchFamily="34" charset="0"/>
              <a:cs typeface="Arial" pitchFamily="34" charset="0"/>
            </a:endParaRPr>
          </a:p>
          <a:p>
            <a:pPr algn="just"/>
            <a:endParaRPr lang="tr-TR" sz="1800" i="1" dirty="0"/>
          </a:p>
          <a:p>
            <a:pPr algn="just"/>
            <a:endParaRPr lang="tr-TR" sz="1800" b="1" dirty="0">
              <a:latin typeface="Arial" pitchFamily="34" charset="0"/>
              <a:cs typeface="Arial" pitchFamily="34" charset="0"/>
            </a:endParaRPr>
          </a:p>
          <a:p>
            <a:pPr algn="just"/>
            <a:endParaRPr lang="tr-TR" sz="1600" dirty="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spTree>
  </p:cSld>
  <p:clrMapOvr>
    <a:masterClrMapping/>
  </p:clrMapOvr>
  <p:transition spd="med">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6</a:t>
            </a:fld>
            <a:r>
              <a:rPr lang="tr-TR"/>
              <a:t>.</a:t>
            </a:r>
          </a:p>
          <a:p>
            <a:pPr algn="ctr"/>
            <a:r>
              <a:rPr lang="tr-TR"/>
              <a:t>Sayfa</a:t>
            </a: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pPr algn="just"/>
            <a:r>
              <a:rPr lang="tr-TR" sz="1800" b="1" cap="small" dirty="0">
                <a:latin typeface="Tahoma" pitchFamily="34" charset="0"/>
                <a:ea typeface="Tahoma" pitchFamily="34" charset="0"/>
                <a:cs typeface="Tahoma" pitchFamily="34" charset="0"/>
              </a:rPr>
              <a:t>Problemin tanimlanmasi</a:t>
            </a:r>
          </a:p>
          <a:p>
            <a:pPr algn="just"/>
            <a:endParaRPr lang="tr-TR" sz="1800" b="1" cap="small" dirty="0"/>
          </a:p>
          <a:p>
            <a:pPr algn="just"/>
            <a:r>
              <a:rPr lang="tr-TR" sz="1800" dirty="0"/>
              <a:t>Bir problemin herhangi bir programlama dilinde kodlanmasına başlanmadan önce problemin tam olarak anlaşılması gerekmektedir. Aksi halde yanlış çözüm kaçınılmazdır.</a:t>
            </a:r>
          </a:p>
          <a:p>
            <a:pPr algn="just"/>
            <a:endParaRPr lang="tr-TR" sz="1800" dirty="0"/>
          </a:p>
          <a:p>
            <a:r>
              <a:rPr lang="tr-TR" sz="1800" b="1" dirty="0"/>
              <a:t>Problemin Çözümlenmesi</a:t>
            </a:r>
          </a:p>
          <a:p>
            <a:r>
              <a:rPr lang="tr-TR" sz="1800" b="1" dirty="0"/>
              <a:t> </a:t>
            </a:r>
          </a:p>
          <a:p>
            <a:r>
              <a:rPr lang="tr-TR" sz="1800" b="1" dirty="0"/>
              <a:t>   Çözüm Yolunun Belirlenmesi</a:t>
            </a:r>
          </a:p>
          <a:p>
            <a:endParaRPr lang="tr-TR" sz="1800" b="1" dirty="0"/>
          </a:p>
          <a:p>
            <a:endParaRPr lang="tr-TR" sz="1800" b="1" dirty="0"/>
          </a:p>
          <a:p>
            <a:pPr marL="268288" indent="-268288">
              <a:buFont typeface="Arial" pitchFamily="34" charset="0"/>
              <a:buChar char="•"/>
            </a:pPr>
            <a:r>
              <a:rPr lang="tr-TR" sz="1800" dirty="0"/>
              <a:t>Giriş verilerinden sonuçta elde edilecek verilere nasıl, hangi yolla ulaşılacağının tespiti gerekir. </a:t>
            </a:r>
          </a:p>
          <a:p>
            <a:pPr>
              <a:buFont typeface="Arial" pitchFamily="34" charset="0"/>
              <a:buChar char="•"/>
            </a:pPr>
            <a:endParaRPr lang="tr-TR" sz="1800" dirty="0"/>
          </a:p>
          <a:p>
            <a:pPr>
              <a:buFont typeface="Arial" pitchFamily="34" charset="0"/>
              <a:buChar char="•"/>
            </a:pPr>
            <a:r>
              <a:rPr lang="tr-TR" sz="1800" dirty="0"/>
              <a:t>   Bu durumun iyi analiz edilmesi gerekir. </a:t>
            </a:r>
          </a:p>
          <a:p>
            <a:pPr>
              <a:buFont typeface="Arial" pitchFamily="34" charset="0"/>
              <a:buChar char="•"/>
            </a:pPr>
            <a:endParaRPr lang="tr-TR" sz="1800" dirty="0"/>
          </a:p>
          <a:p>
            <a:pPr>
              <a:buFont typeface="Arial" pitchFamily="34" charset="0"/>
              <a:buChar char="•"/>
            </a:pPr>
            <a:r>
              <a:rPr lang="tr-TR" sz="1800" dirty="0"/>
              <a:t>   Problemin matematiksel modeli bu aşamada belirlenir. </a:t>
            </a:r>
          </a:p>
          <a:p>
            <a:pPr>
              <a:buFont typeface="Arial" pitchFamily="34" charset="0"/>
              <a:buChar char="•"/>
            </a:pPr>
            <a:endParaRPr lang="tr-TR" sz="1800" dirty="0"/>
          </a:p>
          <a:p>
            <a:pPr>
              <a:buFont typeface="Arial" pitchFamily="34" charset="0"/>
              <a:buChar char="•"/>
            </a:pPr>
            <a:r>
              <a:rPr lang="tr-TR" sz="1800" dirty="0"/>
              <a:t>   Hangi tekniğin en uygun olduğuna programcının bilgisi ve tekniği etki eder.</a:t>
            </a:r>
          </a:p>
          <a:p>
            <a:pPr algn="just"/>
            <a:endParaRPr lang="tr-TR" sz="1800" dirty="0"/>
          </a:p>
          <a:p>
            <a:pPr algn="just"/>
            <a:endParaRPr lang="tr-TR" sz="1800" b="1" cap="small" dirty="0"/>
          </a:p>
          <a:p>
            <a:pPr algn="just"/>
            <a:endParaRPr lang="tr-TR" sz="1400" b="1" dirty="0">
              <a:latin typeface="Arial" pitchFamily="34" charset="0"/>
              <a:cs typeface="Arial" pitchFamily="34" charset="0"/>
            </a:endParaRPr>
          </a:p>
          <a:p>
            <a:pPr algn="just"/>
            <a:endParaRPr lang="tr-TR" sz="1800" i="1" dirty="0"/>
          </a:p>
          <a:p>
            <a:pPr algn="just"/>
            <a:endParaRPr lang="tr-TR" sz="1800" b="1" dirty="0">
              <a:latin typeface="Arial" pitchFamily="34" charset="0"/>
              <a:cs typeface="Arial" pitchFamily="34" charset="0"/>
            </a:endParaRPr>
          </a:p>
          <a:p>
            <a:pPr algn="just"/>
            <a:endParaRPr lang="tr-TR" sz="1600" dirty="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spTree>
  </p:cSld>
  <p:clrMapOvr>
    <a:masterClrMapping/>
  </p:clrMapOvr>
  <p:transition spd="med">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7</a:t>
            </a:fld>
            <a:r>
              <a:rPr lang="tr-TR"/>
              <a:t>.</a:t>
            </a:r>
          </a:p>
          <a:p>
            <a:pPr algn="ctr"/>
            <a:r>
              <a:rPr lang="tr-TR"/>
              <a:t>Sayfa</a:t>
            </a: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pPr algn="just"/>
            <a:r>
              <a:rPr lang="tr-TR" sz="1800" b="1" cap="small" dirty="0">
                <a:latin typeface="Tahoma" pitchFamily="34" charset="0"/>
                <a:ea typeface="Tahoma" pitchFamily="34" charset="0"/>
                <a:cs typeface="Tahoma" pitchFamily="34" charset="0"/>
              </a:rPr>
              <a:t>Problemin tanimlanmasi</a:t>
            </a:r>
          </a:p>
          <a:p>
            <a:pPr algn="just"/>
            <a:endParaRPr lang="tr-TR" sz="1800" b="1" cap="small" dirty="0"/>
          </a:p>
          <a:p>
            <a:pPr algn="just"/>
            <a:r>
              <a:rPr lang="tr-TR" sz="1800" b="1" i="1" dirty="0"/>
              <a:t>Örnek:</a:t>
            </a:r>
            <a:endParaRPr lang="tr-TR" sz="1800" b="1" dirty="0"/>
          </a:p>
          <a:p>
            <a:pPr algn="just"/>
            <a:r>
              <a:rPr lang="tr-TR" sz="1800" dirty="0"/>
              <a:t>Aranan bir büyüklüğün herhangi bir {a} kümesi içersinde olup olmadığının araştırılması.</a:t>
            </a:r>
          </a:p>
          <a:p>
            <a:pPr algn="just"/>
            <a:r>
              <a:rPr lang="tr-TR" sz="1800" dirty="0"/>
              <a:t>{a} = {3, 7, -10, 8, 1, -4, -94, 6, 2, -1, 34, 14, 78, -19, 99}olsun.</a:t>
            </a:r>
          </a:p>
          <a:p>
            <a:pPr algn="just"/>
            <a:r>
              <a:rPr lang="tr-TR" sz="1800" dirty="0"/>
              <a:t>x = -12 elemanının bu küme içinde yer alıp almadığını arayalım.</a:t>
            </a:r>
          </a:p>
          <a:p>
            <a:pPr algn="just"/>
            <a:endParaRPr lang="tr-TR" sz="1800" b="1" i="1" dirty="0"/>
          </a:p>
          <a:p>
            <a:pPr algn="just"/>
            <a:r>
              <a:rPr lang="tr-TR" sz="1800" b="1" i="1" dirty="0"/>
              <a:t>Çözüm Yolları:</a:t>
            </a:r>
          </a:p>
          <a:p>
            <a:pPr algn="just"/>
            <a:endParaRPr lang="tr-TR" sz="1800" b="1" dirty="0"/>
          </a:p>
          <a:p>
            <a:pPr marL="342900" indent="-342900" algn="just">
              <a:buAutoNum type="arabicPeriod"/>
            </a:pPr>
            <a:r>
              <a:rPr lang="tr-TR" sz="1800" dirty="0"/>
              <a:t>Verilen x değeri (-12) sırayla {a} kümesinin bütün elemanları ile tek tek karşılaştırılarak arama yapılabilir.</a:t>
            </a:r>
          </a:p>
          <a:p>
            <a:pPr marL="342900" indent="-342900" algn="just">
              <a:buAutoNum type="arabicPeriod"/>
            </a:pPr>
            <a:endParaRPr lang="tr-TR" sz="1800" dirty="0"/>
          </a:p>
          <a:p>
            <a:pPr algn="just"/>
            <a:r>
              <a:rPr lang="tr-TR" sz="1800" dirty="0"/>
              <a:t>2. Önce {a} kümesi kendi içerisinde artan sırada (büyükten küçüğe doğru) sıralanır. </a:t>
            </a:r>
          </a:p>
          <a:p>
            <a:pPr algn="just"/>
            <a:r>
              <a:rPr lang="tr-TR" sz="1800" dirty="0"/>
              <a:t>{a} = {-94, -19, -10, -4, -1, 1, 2, 3, 6, 7, 8, 14, 34, 78, 99}</a:t>
            </a:r>
          </a:p>
          <a:p>
            <a:pPr algn="just"/>
            <a:r>
              <a:rPr lang="tr-TR" sz="1800" dirty="0"/>
              <a:t>Daha sonra verilen x değeri (-12) sıralanmış {a} kümesi içerisinde baştan bütün elemanlar ile karşılaştırılarak arama yapılabilir. En son karşılaştırılan değer x değerinden büyük ise işlem kesilir. </a:t>
            </a:r>
          </a:p>
          <a:p>
            <a:pPr algn="just"/>
            <a:endParaRPr lang="tr-TR" sz="1800" b="1" cap="small" dirty="0"/>
          </a:p>
          <a:p>
            <a:pPr algn="just"/>
            <a:endParaRPr lang="tr-TR" sz="1800" dirty="0"/>
          </a:p>
          <a:p>
            <a:pPr algn="just"/>
            <a:endParaRPr lang="tr-TR" sz="1800" b="1" cap="small" dirty="0"/>
          </a:p>
          <a:p>
            <a:pPr algn="just"/>
            <a:endParaRPr lang="tr-TR" sz="1400" b="1" dirty="0">
              <a:latin typeface="Arial" pitchFamily="34" charset="0"/>
              <a:cs typeface="Arial" pitchFamily="34" charset="0"/>
            </a:endParaRPr>
          </a:p>
          <a:p>
            <a:pPr algn="just"/>
            <a:endParaRPr lang="tr-TR" sz="1800" i="1" dirty="0"/>
          </a:p>
          <a:p>
            <a:pPr algn="just"/>
            <a:endParaRPr lang="tr-TR" sz="1800" b="1" dirty="0">
              <a:latin typeface="Arial" pitchFamily="34" charset="0"/>
              <a:cs typeface="Arial" pitchFamily="34" charset="0"/>
            </a:endParaRPr>
          </a:p>
          <a:p>
            <a:pPr algn="just"/>
            <a:endParaRPr lang="tr-TR" sz="1600" dirty="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spTree>
  </p:cSld>
  <p:clrMapOvr>
    <a:masterClrMapping/>
  </p:clrMapOvr>
  <p:transition spd="med">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8</a:t>
            </a:fld>
            <a:r>
              <a:rPr lang="tr-TR"/>
              <a:t>.</a:t>
            </a:r>
          </a:p>
          <a:p>
            <a:pPr algn="ctr"/>
            <a:r>
              <a:rPr lang="tr-TR"/>
              <a:t>Sayfa</a:t>
            </a:r>
          </a:p>
        </p:txBody>
      </p:sp>
      <p:sp>
        <p:nvSpPr>
          <p:cNvPr id="8" name="Rectangle 4"/>
          <p:cNvSpPr>
            <a:spLocks noChangeArrowheads="1"/>
          </p:cNvSpPr>
          <p:nvPr/>
        </p:nvSpPr>
        <p:spPr bwMode="auto">
          <a:xfrm>
            <a:off x="1500166" y="904530"/>
            <a:ext cx="7643834" cy="5643602"/>
          </a:xfrm>
          <a:prstGeom prst="rect">
            <a:avLst/>
          </a:prstGeom>
          <a:noFill/>
          <a:ln w="9525">
            <a:noFill/>
            <a:miter lim="800000"/>
            <a:headEnd/>
            <a:tailEnd/>
          </a:ln>
          <a:effectLst/>
        </p:spPr>
        <p:txBody>
          <a:bodyPr anchor="t" anchorCtr="0"/>
          <a:lstStyle/>
          <a:p>
            <a:pPr algn="just"/>
            <a:r>
              <a:rPr lang="tr-TR" sz="1800" b="1" cap="small" dirty="0">
                <a:latin typeface="Tahoma" pitchFamily="34" charset="0"/>
                <a:ea typeface="Tahoma" pitchFamily="34" charset="0"/>
                <a:cs typeface="Tahoma" pitchFamily="34" charset="0"/>
              </a:rPr>
              <a:t>Problemin tanimlanmasi</a:t>
            </a:r>
          </a:p>
          <a:p>
            <a:pPr algn="just"/>
            <a:r>
              <a:rPr lang="tr-TR" sz="1800" b="1" i="1" dirty="0"/>
              <a:t> Çözüm Yolları:</a:t>
            </a:r>
          </a:p>
          <a:p>
            <a:pPr algn="just"/>
            <a:endParaRPr lang="tr-TR" sz="1800" b="1" i="1" dirty="0"/>
          </a:p>
          <a:p>
            <a:pPr algn="just"/>
            <a:r>
              <a:rPr lang="tr-TR" sz="1800" cap="small" dirty="0"/>
              <a:t>3. </a:t>
            </a:r>
            <a:r>
              <a:rPr lang="tr-TR" sz="1800" dirty="0"/>
              <a:t>Önce {a} kümesi kendi içerisinde artan sırada (büyükten küçüğe doğru) sıralanır. </a:t>
            </a:r>
          </a:p>
          <a:p>
            <a:pPr algn="just"/>
            <a:r>
              <a:rPr lang="tr-TR" sz="1800" dirty="0"/>
              <a:t>{a} = {-94, -19, -10, -4, -1, 1, 2, 3, 6, 7, 8, 14, 34, 78, 99}</a:t>
            </a:r>
          </a:p>
          <a:p>
            <a:pPr algn="just"/>
            <a:endParaRPr lang="tr-TR" sz="1800" dirty="0"/>
          </a:p>
          <a:p>
            <a:pPr algn="just"/>
            <a:r>
              <a:rPr lang="tr-TR" sz="1800" dirty="0"/>
              <a:t>{a} kümesindeki eleman sayısı ikiye tam bölünür ve orta eleman bulunur. x değeri (-12) orta elemanla karşılaştırılır. Eğer orta eleman x değerinden büyük ise x değeri {a} kümesinin ilk yarısında olacaktır. İlk yarıdaki eleman sayısı ikiye tam bölünerek 2. orta eleman bulunur. x değeri 2. orta elemanla karşılaştırılır. </a:t>
            </a:r>
          </a:p>
          <a:p>
            <a:pPr algn="just"/>
            <a:endParaRPr lang="tr-TR" sz="1800" dirty="0"/>
          </a:p>
          <a:p>
            <a:pPr algn="just"/>
            <a:r>
              <a:rPr lang="tr-TR" sz="1800" dirty="0"/>
              <a:t>Eğer 2. orta eleman x değerinden büyükse x {a} kümesinin 2. yarısının ilk bölümünde olacaktır. Bu işlemler tek eleman kalıncaya kadar sürdürülür. Arama sonlandırılır. </a:t>
            </a:r>
          </a:p>
          <a:p>
            <a:pPr algn="just"/>
            <a:endParaRPr lang="tr-TR" sz="1800" dirty="0"/>
          </a:p>
          <a:p>
            <a:r>
              <a:rPr lang="tr-TR" sz="1800" dirty="0"/>
              <a:t>{a}</a:t>
            </a:r>
            <a:r>
              <a:rPr lang="tr-TR" sz="1800" dirty="0">
                <a:sym typeface="Symbol"/>
              </a:rPr>
              <a:t></a:t>
            </a:r>
            <a:r>
              <a:rPr lang="tr-TR" sz="1800" dirty="0"/>
              <a:t> = {-94, -19, -10, -4, -1, 1, 2, 3}</a:t>
            </a:r>
          </a:p>
          <a:p>
            <a:r>
              <a:rPr lang="tr-TR" sz="1800" dirty="0"/>
              <a:t>{a}</a:t>
            </a:r>
            <a:r>
              <a:rPr lang="tr-TR" sz="1800" dirty="0">
                <a:sym typeface="Symbol"/>
              </a:rPr>
              <a:t></a:t>
            </a:r>
            <a:r>
              <a:rPr lang="tr-TR" sz="1800" dirty="0"/>
              <a:t> = {-94, -19, -10, -4}</a:t>
            </a:r>
          </a:p>
          <a:p>
            <a:r>
              <a:rPr lang="tr-TR" sz="1800" dirty="0"/>
              <a:t>{a}</a:t>
            </a:r>
            <a:r>
              <a:rPr lang="tr-TR" sz="1800" dirty="0">
                <a:sym typeface="Symbol"/>
              </a:rPr>
              <a:t></a:t>
            </a:r>
            <a:r>
              <a:rPr lang="tr-TR" sz="1800" dirty="0"/>
              <a:t> = {-10, -4}</a:t>
            </a:r>
          </a:p>
          <a:p>
            <a:pPr algn="just"/>
            <a:endParaRPr lang="tr-TR" sz="1800" dirty="0"/>
          </a:p>
          <a:p>
            <a:pPr algn="just"/>
            <a:endParaRPr lang="tr-TR" sz="1800" cap="small" dirty="0"/>
          </a:p>
          <a:p>
            <a:pPr algn="just"/>
            <a:endParaRPr lang="tr-TR" sz="1400" b="1" dirty="0">
              <a:latin typeface="Arial" pitchFamily="34" charset="0"/>
              <a:cs typeface="Arial" pitchFamily="34" charset="0"/>
            </a:endParaRPr>
          </a:p>
          <a:p>
            <a:pPr algn="just"/>
            <a:endParaRPr lang="tr-TR" sz="1800" i="1" dirty="0"/>
          </a:p>
          <a:p>
            <a:pPr algn="just"/>
            <a:endParaRPr lang="tr-TR" sz="1800" b="1" dirty="0">
              <a:latin typeface="Arial" pitchFamily="34" charset="0"/>
              <a:cs typeface="Arial" pitchFamily="34" charset="0"/>
            </a:endParaRPr>
          </a:p>
          <a:p>
            <a:pPr algn="just"/>
            <a:endParaRPr lang="tr-TR" sz="1600" dirty="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spTree>
  </p:cSld>
  <p:clrMapOvr>
    <a:masterClrMapping/>
  </p:clrMapOvr>
  <p:transition spd="med">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a:t>SAÜ YYurtaY </a:t>
            </a: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9</a:t>
            </a:fld>
            <a:r>
              <a:rPr lang="tr-TR"/>
              <a:t>.</a:t>
            </a:r>
          </a:p>
          <a:p>
            <a:pPr algn="ctr"/>
            <a:r>
              <a:rPr lang="tr-TR"/>
              <a:t>Sayfa</a:t>
            </a:r>
          </a:p>
        </p:txBody>
      </p:sp>
      <p:sp>
        <p:nvSpPr>
          <p:cNvPr id="8" name="Rectangle 4"/>
          <p:cNvSpPr>
            <a:spLocks noChangeArrowheads="1"/>
          </p:cNvSpPr>
          <p:nvPr/>
        </p:nvSpPr>
        <p:spPr bwMode="auto">
          <a:xfrm>
            <a:off x="1500166" y="904530"/>
            <a:ext cx="7643834" cy="5643602"/>
          </a:xfrm>
          <a:prstGeom prst="rect">
            <a:avLst/>
          </a:prstGeom>
          <a:noFill/>
          <a:ln w="9525">
            <a:noFill/>
            <a:miter lim="800000"/>
            <a:headEnd/>
            <a:tailEnd/>
          </a:ln>
          <a:effectLst/>
        </p:spPr>
        <p:txBody>
          <a:bodyPr anchor="t" anchorCtr="0"/>
          <a:lstStyle/>
          <a:p>
            <a:pPr algn="just"/>
            <a:r>
              <a:rPr lang="tr-TR" sz="1800" b="1" cap="small" dirty="0">
                <a:latin typeface="Tahoma" pitchFamily="34" charset="0"/>
                <a:ea typeface="Tahoma" pitchFamily="34" charset="0"/>
                <a:cs typeface="Tahoma" pitchFamily="34" charset="0"/>
              </a:rPr>
              <a:t>Problemin tanimlanmasi</a:t>
            </a:r>
          </a:p>
          <a:p>
            <a:pPr algn="just"/>
            <a:r>
              <a:rPr lang="tr-TR" sz="1800" b="1" i="1" dirty="0"/>
              <a:t> </a:t>
            </a:r>
          </a:p>
          <a:p>
            <a:pPr algn="just"/>
            <a:r>
              <a:rPr lang="tr-TR" sz="1800" b="1" i="1" dirty="0"/>
              <a:t>Çözüm Yolları:</a:t>
            </a:r>
          </a:p>
          <a:p>
            <a:pPr algn="just"/>
            <a:endParaRPr lang="tr-TR" sz="1800" b="1" i="1" dirty="0"/>
          </a:p>
          <a:p>
            <a:endParaRPr lang="tr-TR" sz="1800" dirty="0"/>
          </a:p>
          <a:p>
            <a:r>
              <a:rPr lang="tr-TR" sz="1800" dirty="0"/>
              <a:t>Yukarıda belirtilen 3 farklı çözüm yolu problemin çözümünü sağlamaktadır. </a:t>
            </a:r>
          </a:p>
          <a:p>
            <a:endParaRPr lang="tr-TR" sz="1800" dirty="0"/>
          </a:p>
          <a:p>
            <a:r>
              <a:rPr lang="tr-TR" sz="1800" dirty="0"/>
              <a:t>Bu çözüm yollarından hangisin seçileceği;</a:t>
            </a:r>
          </a:p>
          <a:p>
            <a:endParaRPr lang="tr-TR" sz="1800" dirty="0"/>
          </a:p>
          <a:p>
            <a:endParaRPr lang="tr-TR" sz="1800" dirty="0"/>
          </a:p>
          <a:p>
            <a:pPr marL="800100" lvl="1" indent="-342900">
              <a:buFont typeface="+mj-lt"/>
              <a:buAutoNum type="arabicPeriod"/>
            </a:pPr>
            <a:r>
              <a:rPr lang="tr-TR" sz="1800" b="1" dirty="0"/>
              <a:t>Verinin büyüklüğüne,</a:t>
            </a:r>
          </a:p>
          <a:p>
            <a:pPr marL="800100" lvl="1" indent="-342900">
              <a:buFont typeface="+mj-lt"/>
              <a:buAutoNum type="arabicPeriod"/>
            </a:pPr>
            <a:endParaRPr lang="tr-TR" sz="1800" b="1" dirty="0"/>
          </a:p>
          <a:p>
            <a:pPr marL="800100" lvl="1" indent="-342900">
              <a:buFont typeface="+mj-lt"/>
              <a:buAutoNum type="arabicPeriod"/>
            </a:pPr>
            <a:r>
              <a:rPr lang="tr-TR" sz="1800" b="1" dirty="0"/>
              <a:t>Amaçlanan işlem hızına,</a:t>
            </a:r>
          </a:p>
          <a:p>
            <a:pPr marL="800100" lvl="1" indent="-342900">
              <a:buFont typeface="+mj-lt"/>
              <a:buAutoNum type="arabicPeriod"/>
            </a:pPr>
            <a:endParaRPr lang="tr-TR" sz="1800" b="1" dirty="0"/>
          </a:p>
          <a:p>
            <a:pPr marL="800100" lvl="1" indent="-342900">
              <a:buFont typeface="+mj-lt"/>
              <a:buAutoNum type="arabicPeriod"/>
            </a:pPr>
            <a:r>
              <a:rPr lang="tr-TR" sz="1800" b="1" dirty="0"/>
              <a:t>Yapılacak işlemin tekrarlanma sayısına bağlıdır. </a:t>
            </a:r>
          </a:p>
          <a:p>
            <a:pPr algn="just"/>
            <a:endParaRPr lang="tr-TR" sz="1800" dirty="0"/>
          </a:p>
          <a:p>
            <a:pPr algn="just"/>
            <a:endParaRPr lang="tr-TR" sz="1800" cap="small" dirty="0"/>
          </a:p>
          <a:p>
            <a:pPr algn="just"/>
            <a:endParaRPr lang="tr-TR" sz="1400" b="1" dirty="0">
              <a:latin typeface="Arial" pitchFamily="34" charset="0"/>
              <a:cs typeface="Arial" pitchFamily="34" charset="0"/>
            </a:endParaRPr>
          </a:p>
          <a:p>
            <a:pPr algn="just"/>
            <a:endParaRPr lang="tr-TR" sz="1800" i="1" dirty="0"/>
          </a:p>
          <a:p>
            <a:pPr algn="just"/>
            <a:endParaRPr lang="tr-TR" sz="1800" b="1" dirty="0">
              <a:latin typeface="Arial" pitchFamily="34" charset="0"/>
              <a:cs typeface="Arial" pitchFamily="34" charset="0"/>
            </a:endParaRPr>
          </a:p>
          <a:p>
            <a:pPr algn="just"/>
            <a:endParaRPr lang="tr-TR" sz="1600" dirty="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a:t>1.  Hafta</a:t>
            </a: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rPr>
              <a:t>BSM</a:t>
            </a:r>
          </a:p>
        </p:txBody>
      </p:sp>
    </p:spTree>
  </p:cSld>
  <p:clrMapOvr>
    <a:masterClrMapping/>
  </p:clrMapOvr>
  <p:transition spd="med">
    <p:pull dir="r"/>
  </p:transition>
</p:sld>
</file>

<file path=ppt/theme/theme1.xml><?xml version="1.0" encoding="utf-8"?>
<a:theme xmlns:a="http://schemas.openxmlformats.org/drawingml/2006/main" name="Bitler ve baytlar tasarım şablonu">
  <a:themeElements>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Ofis Teması">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Bitler ve baytlar tasarım şablonu</Template>
  <TotalTime>1466</TotalTime>
  <Words>2262</Words>
  <Application>Microsoft Office PowerPoint</Application>
  <PresentationFormat>Ekran Gösterisi (4:3)</PresentationFormat>
  <Paragraphs>642</Paragraphs>
  <Slides>27</Slides>
  <Notes>27</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27</vt:i4>
      </vt:variant>
    </vt:vector>
  </HeadingPairs>
  <TitlesOfParts>
    <vt:vector size="36" baseType="lpstr">
      <vt:lpstr>Arial</vt:lpstr>
      <vt:lpstr>Berlin Sans FB</vt:lpstr>
      <vt:lpstr>Brush Script MT</vt:lpstr>
      <vt:lpstr>Calibri</vt:lpstr>
      <vt:lpstr>Harrington</vt:lpstr>
      <vt:lpstr>Tahoma</vt:lpstr>
      <vt:lpstr>Times New Roman</vt:lpstr>
      <vt:lpstr>Wingdings</vt:lpstr>
      <vt:lpstr>Bitler ve baytlar tasarım şablonu</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ennur gürbüz</cp:lastModifiedBy>
  <cp:revision>103</cp:revision>
  <dcterms:created xsi:type="dcterms:W3CDTF">2009-08-30T08:05:20Z</dcterms:created>
  <dcterms:modified xsi:type="dcterms:W3CDTF">2022-10-16T12:45:34Z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