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667" autoAdjust="0"/>
  </p:normalViewPr>
  <p:slideViewPr>
    <p:cSldViewPr snapToGrid="0">
      <p:cViewPr varScale="1">
        <p:scale>
          <a:sx n="62" d="100"/>
          <a:sy n="62" d="100"/>
        </p:scale>
        <p:origin x="145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520F6-D402-4913-AB64-B10BDB1CCECB}" type="datetimeFigureOut">
              <a:rPr lang="tr-TR" smtClean="0"/>
              <a:t>27.02.2024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4397C-746F-48C6-9383-1E4A39B21419}" type="slidenum">
              <a:rPr lang="tr-TR" smtClean="0"/>
              <a:t>‹#›</a:t>
            </a:fld>
            <a:endParaRPr lang="tr-TR"/>
          </a:p>
        </p:txBody>
      </p:sp>
    </p:spTree>
    <p:extLst>
      <p:ext uri="{BB962C8B-B14F-4D97-AF65-F5344CB8AC3E}">
        <p14:creationId xmlns:p14="http://schemas.microsoft.com/office/powerpoint/2010/main" val="1526041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5"/>
          </p:nvPr>
        </p:nvSpPr>
        <p:spPr/>
        <p:txBody>
          <a:bodyPr/>
          <a:lstStyle/>
          <a:p>
            <a:fld id="{E1D4397C-746F-48C6-9383-1E4A39B21419}" type="slidenum">
              <a:rPr lang="tr-TR" smtClean="0"/>
              <a:t>2</a:t>
            </a:fld>
            <a:endParaRPr lang="tr-TR"/>
          </a:p>
        </p:txBody>
      </p:sp>
    </p:spTree>
    <p:extLst>
      <p:ext uri="{BB962C8B-B14F-4D97-AF65-F5344CB8AC3E}">
        <p14:creationId xmlns:p14="http://schemas.microsoft.com/office/powerpoint/2010/main" val="685431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11</a:t>
            </a:fld>
            <a:endParaRPr lang="tr-TR"/>
          </a:p>
        </p:txBody>
      </p:sp>
    </p:spTree>
    <p:extLst>
      <p:ext uri="{BB962C8B-B14F-4D97-AF65-F5344CB8AC3E}">
        <p14:creationId xmlns:p14="http://schemas.microsoft.com/office/powerpoint/2010/main" val="1666699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12</a:t>
            </a:fld>
            <a:endParaRPr lang="tr-TR"/>
          </a:p>
        </p:txBody>
      </p:sp>
    </p:spTree>
    <p:extLst>
      <p:ext uri="{BB962C8B-B14F-4D97-AF65-F5344CB8AC3E}">
        <p14:creationId xmlns:p14="http://schemas.microsoft.com/office/powerpoint/2010/main" val="3900409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13</a:t>
            </a:fld>
            <a:endParaRPr lang="tr-TR"/>
          </a:p>
        </p:txBody>
      </p:sp>
    </p:spTree>
    <p:extLst>
      <p:ext uri="{BB962C8B-B14F-4D97-AF65-F5344CB8AC3E}">
        <p14:creationId xmlns:p14="http://schemas.microsoft.com/office/powerpoint/2010/main" val="936745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14</a:t>
            </a:fld>
            <a:endParaRPr lang="tr-TR"/>
          </a:p>
        </p:txBody>
      </p:sp>
    </p:spTree>
    <p:extLst>
      <p:ext uri="{BB962C8B-B14F-4D97-AF65-F5344CB8AC3E}">
        <p14:creationId xmlns:p14="http://schemas.microsoft.com/office/powerpoint/2010/main" val="147963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3</a:t>
            </a:fld>
            <a:endParaRPr lang="tr-TR"/>
          </a:p>
        </p:txBody>
      </p:sp>
    </p:spTree>
    <p:extLst>
      <p:ext uri="{BB962C8B-B14F-4D97-AF65-F5344CB8AC3E}">
        <p14:creationId xmlns:p14="http://schemas.microsoft.com/office/powerpoint/2010/main" val="1185121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4</a:t>
            </a:fld>
            <a:endParaRPr lang="tr-TR"/>
          </a:p>
        </p:txBody>
      </p:sp>
    </p:spTree>
    <p:extLst>
      <p:ext uri="{BB962C8B-B14F-4D97-AF65-F5344CB8AC3E}">
        <p14:creationId xmlns:p14="http://schemas.microsoft.com/office/powerpoint/2010/main" val="821561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5</a:t>
            </a:fld>
            <a:endParaRPr lang="tr-TR"/>
          </a:p>
        </p:txBody>
      </p:sp>
    </p:spTree>
    <p:extLst>
      <p:ext uri="{BB962C8B-B14F-4D97-AF65-F5344CB8AC3E}">
        <p14:creationId xmlns:p14="http://schemas.microsoft.com/office/powerpoint/2010/main" val="197930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6</a:t>
            </a:fld>
            <a:endParaRPr lang="tr-TR"/>
          </a:p>
        </p:txBody>
      </p:sp>
    </p:spTree>
    <p:extLst>
      <p:ext uri="{BB962C8B-B14F-4D97-AF65-F5344CB8AC3E}">
        <p14:creationId xmlns:p14="http://schemas.microsoft.com/office/powerpoint/2010/main" val="190803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7</a:t>
            </a:fld>
            <a:endParaRPr lang="tr-TR"/>
          </a:p>
        </p:txBody>
      </p:sp>
    </p:spTree>
    <p:extLst>
      <p:ext uri="{BB962C8B-B14F-4D97-AF65-F5344CB8AC3E}">
        <p14:creationId xmlns:p14="http://schemas.microsoft.com/office/powerpoint/2010/main" val="248891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8</a:t>
            </a:fld>
            <a:endParaRPr lang="tr-TR"/>
          </a:p>
        </p:txBody>
      </p:sp>
    </p:spTree>
    <p:extLst>
      <p:ext uri="{BB962C8B-B14F-4D97-AF65-F5344CB8AC3E}">
        <p14:creationId xmlns:p14="http://schemas.microsoft.com/office/powerpoint/2010/main" val="3042160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9</a:t>
            </a:fld>
            <a:endParaRPr lang="tr-TR"/>
          </a:p>
        </p:txBody>
      </p:sp>
    </p:spTree>
    <p:extLst>
      <p:ext uri="{BB962C8B-B14F-4D97-AF65-F5344CB8AC3E}">
        <p14:creationId xmlns:p14="http://schemas.microsoft.com/office/powerpoint/2010/main" val="1061542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10</a:t>
            </a:fld>
            <a:endParaRPr lang="tr-TR"/>
          </a:p>
        </p:txBody>
      </p:sp>
    </p:spTree>
    <p:extLst>
      <p:ext uri="{BB962C8B-B14F-4D97-AF65-F5344CB8AC3E}">
        <p14:creationId xmlns:p14="http://schemas.microsoft.com/office/powerpoint/2010/main" val="1556914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6366E1E-2C3D-44F0-9278-46690D5E1321}" type="datetimeFigureOut">
              <a:rPr lang="tr-TR" smtClean="0"/>
              <a:t>27.02.2024</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C2B294A1-8B46-4184-9B3C-1DA4A261517A}"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166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E6366E1E-2C3D-44F0-9278-46690D5E1321}" type="datetimeFigureOut">
              <a:rPr lang="tr-TR" smtClean="0"/>
              <a:t>27.02.2024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2B294A1-8B46-4184-9B3C-1DA4A261517A}" type="slidenum">
              <a:rPr lang="tr-TR" smtClean="0"/>
              <a:t>‹#›</a:t>
            </a:fld>
            <a:endParaRPr lang="tr-TR"/>
          </a:p>
        </p:txBody>
      </p:sp>
    </p:spTree>
    <p:extLst>
      <p:ext uri="{BB962C8B-B14F-4D97-AF65-F5344CB8AC3E}">
        <p14:creationId xmlns:p14="http://schemas.microsoft.com/office/powerpoint/2010/main" val="201119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E6366E1E-2C3D-44F0-9278-46690D5E1321}"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83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E6366E1E-2C3D-44F0-9278-46690D5E1321}"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8834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E6366E1E-2C3D-44F0-9278-46690D5E1321}"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spTree>
    <p:extLst>
      <p:ext uri="{BB962C8B-B14F-4D97-AF65-F5344CB8AC3E}">
        <p14:creationId xmlns:p14="http://schemas.microsoft.com/office/powerpoint/2010/main" val="699261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E6366E1E-2C3D-44F0-9278-46690D5E1321}"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0049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E6366E1E-2C3D-44F0-9278-46690D5E1321}"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144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6366E1E-2C3D-44F0-9278-46690D5E1321}"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207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6366E1E-2C3D-44F0-9278-46690D5E1321}"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033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6366E1E-2C3D-44F0-9278-46690D5E1321}"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spTree>
    <p:extLst>
      <p:ext uri="{BB962C8B-B14F-4D97-AF65-F5344CB8AC3E}">
        <p14:creationId xmlns:p14="http://schemas.microsoft.com/office/powerpoint/2010/main" val="281383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E6366E1E-2C3D-44F0-9278-46690D5E1321}"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82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6366E1E-2C3D-44F0-9278-46690D5E1321}" type="datetimeFigureOut">
              <a:rPr lang="tr-TR" smtClean="0"/>
              <a:t>27.02.2024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2B294A1-8B46-4184-9B3C-1DA4A261517A}" type="slidenum">
              <a:rPr lang="tr-TR" smtClean="0"/>
              <a:t>‹#›</a:t>
            </a:fld>
            <a:endParaRPr lang="tr-TR"/>
          </a:p>
        </p:txBody>
      </p:sp>
    </p:spTree>
    <p:extLst>
      <p:ext uri="{BB962C8B-B14F-4D97-AF65-F5344CB8AC3E}">
        <p14:creationId xmlns:p14="http://schemas.microsoft.com/office/powerpoint/2010/main" val="109422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6366E1E-2C3D-44F0-9278-46690D5E1321}" type="datetimeFigureOut">
              <a:rPr lang="tr-TR" smtClean="0"/>
              <a:t>27.02.2024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2B294A1-8B46-4184-9B3C-1DA4A261517A}"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43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E6366E1E-2C3D-44F0-9278-46690D5E1321}" type="datetimeFigureOut">
              <a:rPr lang="tr-TR" smtClean="0"/>
              <a:t>27.02.2024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2B294A1-8B46-4184-9B3C-1DA4A261517A}"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07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66E1E-2C3D-44F0-9278-46690D5E1321}" type="datetimeFigureOut">
              <a:rPr lang="tr-TR" smtClean="0"/>
              <a:t>27.02.2024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2B294A1-8B46-4184-9B3C-1DA4A261517A}" type="slidenum">
              <a:rPr lang="tr-TR" smtClean="0"/>
              <a:t>‹#›</a:t>
            </a:fld>
            <a:endParaRPr lang="tr-TR"/>
          </a:p>
        </p:txBody>
      </p:sp>
    </p:spTree>
    <p:extLst>
      <p:ext uri="{BB962C8B-B14F-4D97-AF65-F5344CB8AC3E}">
        <p14:creationId xmlns:p14="http://schemas.microsoft.com/office/powerpoint/2010/main" val="183812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E6366E1E-2C3D-44F0-9278-46690D5E1321}" type="datetimeFigureOut">
              <a:rPr lang="tr-TR" smtClean="0"/>
              <a:t>27.02.2024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2B294A1-8B46-4184-9B3C-1DA4A261517A}"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9022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E6366E1E-2C3D-44F0-9278-46690D5E1321}" type="datetimeFigureOut">
              <a:rPr lang="tr-TR" smtClean="0"/>
              <a:t>27.02.2024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2B294A1-8B46-4184-9B3C-1DA4A261517A}" type="slidenum">
              <a:rPr lang="tr-TR" smtClean="0"/>
              <a:t>‹#›</a:t>
            </a:fld>
            <a:endParaRPr lang="tr-TR"/>
          </a:p>
        </p:txBody>
      </p:sp>
    </p:spTree>
    <p:extLst>
      <p:ext uri="{BB962C8B-B14F-4D97-AF65-F5344CB8AC3E}">
        <p14:creationId xmlns:p14="http://schemas.microsoft.com/office/powerpoint/2010/main" val="267375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366E1E-2C3D-44F0-9278-46690D5E1321}" type="datetimeFigureOut">
              <a:rPr lang="tr-TR" smtClean="0"/>
              <a:t>27.02.2024</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B294A1-8B46-4184-9B3C-1DA4A261517A}" type="slidenum">
              <a:rPr lang="tr-TR" smtClean="0"/>
              <a:t>‹#›</a:t>
            </a:fld>
            <a:endParaRPr lang="tr-TR"/>
          </a:p>
        </p:txBody>
      </p:sp>
    </p:spTree>
    <p:extLst>
      <p:ext uri="{BB962C8B-B14F-4D97-AF65-F5344CB8AC3E}">
        <p14:creationId xmlns:p14="http://schemas.microsoft.com/office/powerpoint/2010/main" val="8451233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Technical English</a:t>
            </a:r>
            <a:br>
              <a:rPr lang="tr-TR" dirty="0"/>
            </a:br>
            <a:r>
              <a:rPr lang="tr-TR" sz="2400" dirty="0" err="1"/>
              <a:t>for</a:t>
            </a:r>
            <a:r>
              <a:rPr lang="tr-TR" sz="2400" dirty="0"/>
              <a:t> </a:t>
            </a:r>
            <a:r>
              <a:rPr lang="tr-TR" sz="2400" dirty="0" err="1"/>
              <a:t>Computer</a:t>
            </a:r>
            <a:r>
              <a:rPr lang="tr-TR" sz="2400" dirty="0"/>
              <a:t> </a:t>
            </a:r>
            <a:r>
              <a:rPr lang="tr-TR" sz="2400" dirty="0" err="1"/>
              <a:t>Science</a:t>
            </a:r>
            <a:endParaRPr lang="tr-TR" dirty="0"/>
          </a:p>
        </p:txBody>
      </p:sp>
      <p:sp>
        <p:nvSpPr>
          <p:cNvPr id="3" name="Alt Başlık 2"/>
          <p:cNvSpPr>
            <a:spLocks noGrp="1"/>
          </p:cNvSpPr>
          <p:nvPr>
            <p:ph type="subTitle" idx="1"/>
          </p:nvPr>
        </p:nvSpPr>
        <p:spPr/>
        <p:txBody>
          <a:bodyPr>
            <a:normAutofit fontScale="92500" lnSpcReduction="20000"/>
          </a:bodyPr>
          <a:lstStyle/>
          <a:p>
            <a:r>
              <a:rPr lang="tr-TR" sz="3900" dirty="0" err="1"/>
              <a:t>Week</a:t>
            </a:r>
            <a:r>
              <a:rPr lang="tr-TR" sz="3900" dirty="0"/>
              <a:t> 1</a:t>
            </a:r>
          </a:p>
          <a:p>
            <a:pPr algn="r"/>
            <a:endParaRPr lang="tr-TR" dirty="0"/>
          </a:p>
          <a:p>
            <a:pPr algn="r"/>
            <a:r>
              <a:rPr lang="en-US" dirty="0"/>
              <a:t>Dr. Nur Banu OĞUR</a:t>
            </a:r>
            <a:endParaRPr lang="tr-TR" dirty="0"/>
          </a:p>
        </p:txBody>
      </p:sp>
    </p:spTree>
    <p:extLst>
      <p:ext uri="{BB962C8B-B14F-4D97-AF65-F5344CB8AC3E}">
        <p14:creationId xmlns:p14="http://schemas.microsoft.com/office/powerpoint/2010/main" val="35248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normAutofit fontScale="92500" lnSpcReduction="20000"/>
          </a:bodyPr>
          <a:lstStyle/>
          <a:p>
            <a:r>
              <a:rPr lang="en-US" dirty="0">
                <a:solidFill>
                  <a:srgbClr val="FF0000"/>
                </a:solidFill>
              </a:rPr>
              <a:t>Decide weather the following statements are true or false. </a:t>
            </a:r>
            <a:endParaRPr lang="tr-TR" dirty="0">
              <a:solidFill>
                <a:srgbClr val="FF0000"/>
              </a:solidFill>
            </a:endParaRPr>
          </a:p>
          <a:p>
            <a:pPr marL="0" indent="0">
              <a:buNone/>
            </a:pPr>
            <a:r>
              <a:rPr lang="en-US" b="1" dirty="0"/>
              <a:t>1. </a:t>
            </a:r>
            <a:r>
              <a:rPr lang="en-US" dirty="0"/>
              <a:t>A computer can store or handle any data even if it hasn't received information to do so. </a:t>
            </a:r>
            <a:endParaRPr lang="tr-TR" dirty="0"/>
          </a:p>
          <a:p>
            <a:pPr marL="0" indent="0">
              <a:buNone/>
            </a:pPr>
            <a:r>
              <a:rPr lang="en-US" b="1" dirty="0"/>
              <a:t>2.</a:t>
            </a:r>
            <a:r>
              <a:rPr lang="en-US" dirty="0"/>
              <a:t> All computers accept and process information in the form of instructions and characters. </a:t>
            </a:r>
            <a:endParaRPr lang="tr-TR" dirty="0"/>
          </a:p>
          <a:p>
            <a:pPr marL="0" indent="0">
              <a:buNone/>
            </a:pPr>
            <a:r>
              <a:rPr lang="en-US" b="1" dirty="0"/>
              <a:t>3.</a:t>
            </a:r>
            <a:r>
              <a:rPr lang="en-US" dirty="0"/>
              <a:t> The information necessary for solving problems is found in the memory of the computer. </a:t>
            </a:r>
            <a:endParaRPr lang="tr-TR" dirty="0"/>
          </a:p>
          <a:p>
            <a:pPr marL="0" indent="0">
              <a:buNone/>
            </a:pPr>
            <a:r>
              <a:rPr lang="en-US" b="1" dirty="0"/>
              <a:t>4.</a:t>
            </a:r>
            <a:r>
              <a:rPr lang="en-US" dirty="0"/>
              <a:t> Not all computers can perform arithmetic operations, make decisions, and communicate in some way with the user</a:t>
            </a:r>
            <a:endParaRPr lang="tr-TR" dirty="0"/>
          </a:p>
        </p:txBody>
      </p:sp>
    </p:spTree>
    <p:extLst>
      <p:ext uri="{BB962C8B-B14F-4D97-AF65-F5344CB8AC3E}">
        <p14:creationId xmlns:p14="http://schemas.microsoft.com/office/powerpoint/2010/main" val="19738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normAutofit fontScale="92500" lnSpcReduction="10000"/>
          </a:bodyPr>
          <a:lstStyle/>
          <a:p>
            <a:pPr marL="0" indent="0">
              <a:buNone/>
            </a:pPr>
            <a:r>
              <a:rPr lang="en-US" b="1" dirty="0"/>
              <a:t>5.</a:t>
            </a:r>
            <a:r>
              <a:rPr lang="en-US" dirty="0"/>
              <a:t> Computers can still be useful machines even if they can't communicate with the user. </a:t>
            </a:r>
            <a:endParaRPr lang="tr-TR" dirty="0"/>
          </a:p>
          <a:p>
            <a:pPr marL="0" indent="0">
              <a:buNone/>
            </a:pPr>
            <a:r>
              <a:rPr lang="en-US" b="1" dirty="0"/>
              <a:t>6.</a:t>
            </a:r>
            <a:r>
              <a:rPr lang="en-US" dirty="0"/>
              <a:t> There are many different devices used for feeding information into a computer. </a:t>
            </a:r>
            <a:endParaRPr lang="tr-TR" dirty="0"/>
          </a:p>
          <a:p>
            <a:pPr marL="0" indent="0">
              <a:buNone/>
            </a:pPr>
            <a:r>
              <a:rPr lang="en-US" b="1" dirty="0"/>
              <a:t>7.</a:t>
            </a:r>
            <a:r>
              <a:rPr lang="en-US" dirty="0"/>
              <a:t> There aren't as many different types of devices used for giving result as there are for accepting information. </a:t>
            </a:r>
            <a:endParaRPr lang="tr-TR" dirty="0"/>
          </a:p>
          <a:p>
            <a:pPr marL="0" indent="0">
              <a:buNone/>
            </a:pPr>
            <a:r>
              <a:rPr lang="en-US" b="1" dirty="0"/>
              <a:t>8.</a:t>
            </a:r>
            <a:r>
              <a:rPr lang="en-US" dirty="0"/>
              <a:t> Computers can make any type of decision they are asked to. </a:t>
            </a:r>
            <a:endParaRPr lang="tr-TR" dirty="0"/>
          </a:p>
          <a:p>
            <a:pPr marL="0" indent="0">
              <a:buNone/>
            </a:pPr>
            <a:r>
              <a:rPr lang="en-US" b="1" dirty="0"/>
              <a:t>9.</a:t>
            </a:r>
            <a:r>
              <a:rPr lang="en-US" dirty="0"/>
              <a:t> Computers can work endlessly without having to stop to rest unless there is a breakdown. </a:t>
            </a:r>
            <a:endParaRPr lang="tr-TR" dirty="0"/>
          </a:p>
        </p:txBody>
      </p:sp>
    </p:spTree>
    <p:extLst>
      <p:ext uri="{BB962C8B-B14F-4D97-AF65-F5344CB8AC3E}">
        <p14:creationId xmlns:p14="http://schemas.microsoft.com/office/powerpoint/2010/main" val="1314234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lstStyle/>
          <a:p>
            <a:pPr marL="0" indent="0">
              <a:buNone/>
            </a:pPr>
            <a:r>
              <a:rPr lang="en-US" dirty="0">
                <a:solidFill>
                  <a:srgbClr val="FF0000"/>
                </a:solidFill>
              </a:rPr>
              <a:t>Refer back to the text and find the synonyms.</a:t>
            </a:r>
            <a:endParaRPr lang="tr-TR" dirty="0">
              <a:solidFill>
                <a:srgbClr val="FF0000"/>
              </a:solidFill>
            </a:endParaRPr>
          </a:p>
          <a:p>
            <a:pPr marL="0" indent="0">
              <a:buNone/>
            </a:pPr>
            <a:r>
              <a:rPr lang="en-US" b="1" dirty="0"/>
              <a:t>1. </a:t>
            </a:r>
            <a:r>
              <a:rPr lang="en-US" dirty="0"/>
              <a:t>complex </a:t>
            </a:r>
            <a:r>
              <a:rPr lang="tr-TR" dirty="0"/>
              <a:t>					………….</a:t>
            </a:r>
            <a:r>
              <a:rPr lang="en-US" dirty="0"/>
              <a:t>………… </a:t>
            </a:r>
            <a:endParaRPr lang="tr-TR" dirty="0"/>
          </a:p>
          <a:p>
            <a:pPr marL="0" indent="0">
              <a:buNone/>
            </a:pPr>
            <a:r>
              <a:rPr lang="en-US" b="1" dirty="0"/>
              <a:t>2.</a:t>
            </a:r>
            <a:r>
              <a:rPr lang="en-US" dirty="0"/>
              <a:t> fundamental </a:t>
            </a:r>
            <a:r>
              <a:rPr lang="tr-TR" dirty="0"/>
              <a:t>			</a:t>
            </a:r>
            <a:r>
              <a:rPr lang="en-US" dirty="0"/>
              <a:t>………………… </a:t>
            </a:r>
            <a:endParaRPr lang="tr-TR" dirty="0"/>
          </a:p>
          <a:p>
            <a:pPr marL="0" indent="0">
              <a:buNone/>
            </a:pPr>
            <a:r>
              <a:rPr lang="en-US" b="1" dirty="0"/>
              <a:t>3.</a:t>
            </a:r>
            <a:r>
              <a:rPr lang="en-US" dirty="0"/>
              <a:t> a way </a:t>
            </a:r>
            <a:r>
              <a:rPr lang="tr-TR" dirty="0"/>
              <a:t>					</a:t>
            </a:r>
            <a:r>
              <a:rPr lang="en-US" dirty="0"/>
              <a:t>………………… </a:t>
            </a:r>
            <a:endParaRPr lang="tr-TR" dirty="0"/>
          </a:p>
          <a:p>
            <a:pPr marL="0" indent="0">
              <a:buNone/>
            </a:pPr>
            <a:r>
              <a:rPr lang="en-US" b="1" dirty="0"/>
              <a:t>4.</a:t>
            </a:r>
            <a:r>
              <a:rPr lang="en-US" dirty="0"/>
              <a:t> uninterested </a:t>
            </a:r>
            <a:r>
              <a:rPr lang="tr-TR" dirty="0"/>
              <a:t>				</a:t>
            </a:r>
            <a:r>
              <a:rPr lang="en-US" dirty="0"/>
              <a:t>………………… </a:t>
            </a:r>
            <a:endParaRPr lang="tr-TR" dirty="0"/>
          </a:p>
          <a:p>
            <a:pPr marL="0" indent="0">
              <a:buNone/>
            </a:pPr>
            <a:r>
              <a:rPr lang="en-US" b="1" dirty="0"/>
              <a:t>5.</a:t>
            </a:r>
            <a:r>
              <a:rPr lang="en-US" dirty="0"/>
              <a:t> Accomplishments</a:t>
            </a:r>
            <a:r>
              <a:rPr lang="tr-TR" dirty="0"/>
              <a:t>		</a:t>
            </a:r>
            <a:r>
              <a:rPr lang="en-US" dirty="0"/>
              <a:t>………………… </a:t>
            </a:r>
          </a:p>
        </p:txBody>
      </p:sp>
    </p:spTree>
    <p:extLst>
      <p:ext uri="{BB962C8B-B14F-4D97-AF65-F5344CB8AC3E}">
        <p14:creationId xmlns:p14="http://schemas.microsoft.com/office/powerpoint/2010/main" val="397786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normAutofit/>
          </a:bodyPr>
          <a:lstStyle/>
          <a:p>
            <a:pPr>
              <a:lnSpc>
                <a:spcPct val="120000"/>
              </a:lnSpc>
              <a:spcBef>
                <a:spcPts val="0"/>
              </a:spcBef>
              <a:spcAft>
                <a:spcPts val="0"/>
              </a:spcAft>
            </a:pPr>
            <a:r>
              <a:rPr lang="en-US" dirty="0">
                <a:solidFill>
                  <a:srgbClr val="FF0000"/>
                </a:solidFill>
              </a:rPr>
              <a:t>Refer back to the text and find the antonyms</a:t>
            </a:r>
            <a:r>
              <a:rPr lang="tr-TR" dirty="0">
                <a:solidFill>
                  <a:srgbClr val="FF0000"/>
                </a:solidFill>
              </a:rPr>
              <a:t>.</a:t>
            </a:r>
          </a:p>
          <a:p>
            <a:pPr marL="457200" indent="-457200">
              <a:lnSpc>
                <a:spcPct val="120000"/>
              </a:lnSpc>
              <a:spcBef>
                <a:spcPts val="0"/>
              </a:spcBef>
              <a:spcAft>
                <a:spcPts val="0"/>
              </a:spcAft>
              <a:buAutoNum type="arabicPeriod"/>
            </a:pPr>
            <a:r>
              <a:rPr lang="en-US" dirty="0"/>
              <a:t>large </a:t>
            </a:r>
            <a:r>
              <a:rPr lang="tr-TR" dirty="0"/>
              <a:t>				</a:t>
            </a:r>
            <a:r>
              <a:rPr lang="en-US" dirty="0"/>
              <a:t>………………… </a:t>
            </a:r>
            <a:endParaRPr lang="tr-TR" dirty="0"/>
          </a:p>
          <a:p>
            <a:pPr marL="457200" indent="-457200">
              <a:lnSpc>
                <a:spcPct val="120000"/>
              </a:lnSpc>
              <a:spcBef>
                <a:spcPts val="0"/>
              </a:spcBef>
              <a:spcAft>
                <a:spcPts val="0"/>
              </a:spcAft>
              <a:buAutoNum type="arabicPeriod"/>
            </a:pPr>
            <a:r>
              <a:rPr lang="en-US" dirty="0"/>
              <a:t>receiving </a:t>
            </a:r>
            <a:r>
              <a:rPr lang="tr-TR" dirty="0"/>
              <a:t>			</a:t>
            </a:r>
            <a:r>
              <a:rPr lang="en-US" dirty="0"/>
              <a:t>………………… </a:t>
            </a:r>
            <a:endParaRPr lang="tr-TR" dirty="0"/>
          </a:p>
          <a:p>
            <a:pPr marL="457200" indent="-457200">
              <a:lnSpc>
                <a:spcPct val="120000"/>
              </a:lnSpc>
              <a:spcBef>
                <a:spcPts val="0"/>
              </a:spcBef>
              <a:spcAft>
                <a:spcPts val="0"/>
              </a:spcAft>
              <a:buAutoNum type="arabicPeriod"/>
            </a:pPr>
            <a:r>
              <a:rPr lang="en-US" dirty="0"/>
              <a:t>reject </a:t>
            </a:r>
            <a:r>
              <a:rPr lang="tr-TR" dirty="0"/>
              <a:t>				</a:t>
            </a:r>
            <a:r>
              <a:rPr lang="en-US" dirty="0"/>
              <a:t>………………… </a:t>
            </a:r>
            <a:endParaRPr lang="tr-TR" dirty="0"/>
          </a:p>
          <a:p>
            <a:pPr marL="457200" indent="-457200">
              <a:lnSpc>
                <a:spcPct val="120000"/>
              </a:lnSpc>
              <a:spcBef>
                <a:spcPts val="0"/>
              </a:spcBef>
              <a:spcAft>
                <a:spcPts val="0"/>
              </a:spcAft>
              <a:buAutoNum type="arabicPeriod"/>
            </a:pPr>
            <a:r>
              <a:rPr lang="en-US" dirty="0"/>
              <a:t>unusual </a:t>
            </a:r>
            <a:r>
              <a:rPr lang="tr-TR" dirty="0"/>
              <a:t>			</a:t>
            </a:r>
            <a:r>
              <a:rPr lang="en-US" dirty="0"/>
              <a:t>………………… </a:t>
            </a:r>
            <a:endParaRPr lang="tr-TR" dirty="0"/>
          </a:p>
          <a:p>
            <a:pPr marL="457200" indent="-457200">
              <a:lnSpc>
                <a:spcPct val="120000"/>
              </a:lnSpc>
              <a:spcBef>
                <a:spcPts val="0"/>
              </a:spcBef>
              <a:spcAft>
                <a:spcPts val="0"/>
              </a:spcAft>
              <a:buAutoNum type="arabicPeriod"/>
            </a:pPr>
            <a:r>
              <a:rPr lang="en-US" dirty="0"/>
              <a:t>small </a:t>
            </a:r>
            <a:r>
              <a:rPr lang="tr-TR" dirty="0"/>
              <a:t>				</a:t>
            </a:r>
            <a:r>
              <a:rPr lang="en-US" dirty="0"/>
              <a:t>…………………</a:t>
            </a:r>
            <a:endParaRPr lang="tr-TR" dirty="0">
              <a:solidFill>
                <a:srgbClr val="FF0000"/>
              </a:solidFill>
            </a:endParaRPr>
          </a:p>
        </p:txBody>
      </p:sp>
    </p:spTree>
    <p:extLst>
      <p:ext uri="{BB962C8B-B14F-4D97-AF65-F5344CB8AC3E}">
        <p14:creationId xmlns:p14="http://schemas.microsoft.com/office/powerpoint/2010/main" val="1543505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normAutofit fontScale="85000" lnSpcReduction="10000"/>
          </a:bodyPr>
          <a:lstStyle/>
          <a:p>
            <a:r>
              <a:rPr lang="en-US" dirty="0">
                <a:solidFill>
                  <a:srgbClr val="FF0000"/>
                </a:solidFill>
              </a:rPr>
              <a:t>Complete the following statements with the appropriate words.</a:t>
            </a:r>
            <a:endParaRPr lang="tr-TR" dirty="0">
              <a:solidFill>
                <a:srgbClr val="FF0000"/>
              </a:solidFill>
            </a:endParaRPr>
          </a:p>
          <a:p>
            <a:pPr marL="457200" indent="-457200">
              <a:buAutoNum type="arabicPeriod"/>
            </a:pPr>
            <a:r>
              <a:rPr lang="en-US" dirty="0"/>
              <a:t>Every computer has ………………… for performing arithmetic operations, operating ………………… or magnetized ………………… . </a:t>
            </a:r>
            <a:endParaRPr lang="tr-TR" dirty="0"/>
          </a:p>
          <a:p>
            <a:pPr marL="457200" indent="-457200">
              <a:buAutoNum type="arabicPeriod"/>
            </a:pPr>
            <a:r>
              <a:rPr lang="en-US" dirty="0"/>
              <a:t>A …………………with a screen is normally referred to as a ………………… unit. </a:t>
            </a:r>
            <a:endParaRPr lang="tr-TR" dirty="0"/>
          </a:p>
          <a:p>
            <a:pPr marL="457200" indent="-457200">
              <a:buAutoNum type="arabicPeriod"/>
            </a:pPr>
            <a:r>
              <a:rPr lang="en-US" dirty="0"/>
              <a:t>A computer is a ………………… that processes information in the form of ………………… and …………………and can store this information in a ………………… . </a:t>
            </a:r>
            <a:endParaRPr lang="tr-TR" dirty="0"/>
          </a:p>
          <a:p>
            <a:pPr marL="457200" indent="-457200">
              <a:buAutoNum type="arabicPeriod"/>
            </a:pPr>
            <a:r>
              <a:rPr lang="en-US" dirty="0"/>
              <a:t>Card readers, tape drives, or disk drives are different ………………… for inputting information.</a:t>
            </a:r>
            <a:endParaRPr lang="tr-TR" dirty="0">
              <a:solidFill>
                <a:srgbClr val="FF0000"/>
              </a:solidFill>
            </a:endParaRPr>
          </a:p>
        </p:txBody>
      </p:sp>
      <p:pic>
        <p:nvPicPr>
          <p:cNvPr id="4" name="Resim 3"/>
          <p:cNvPicPr>
            <a:picLocks noChangeAspect="1"/>
          </p:cNvPicPr>
          <p:nvPr/>
        </p:nvPicPr>
        <p:blipFill>
          <a:blip r:embed="rId3"/>
          <a:stretch>
            <a:fillRect/>
          </a:stretch>
        </p:blipFill>
        <p:spPr>
          <a:xfrm>
            <a:off x="8381750" y="781622"/>
            <a:ext cx="3081940" cy="1504377"/>
          </a:xfrm>
          <a:prstGeom prst="rect">
            <a:avLst/>
          </a:prstGeom>
        </p:spPr>
      </p:pic>
    </p:spTree>
    <p:extLst>
      <p:ext uri="{BB962C8B-B14F-4D97-AF65-F5344CB8AC3E}">
        <p14:creationId xmlns:p14="http://schemas.microsoft.com/office/powerpoint/2010/main" val="138992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Evaluation</a:t>
            </a:r>
          </a:p>
        </p:txBody>
      </p:sp>
      <p:sp>
        <p:nvSpPr>
          <p:cNvPr id="3" name="İçerik Yer Tutucusu 2"/>
          <p:cNvSpPr>
            <a:spLocks noGrp="1"/>
          </p:cNvSpPr>
          <p:nvPr>
            <p:ph idx="1"/>
          </p:nvPr>
        </p:nvSpPr>
        <p:spPr/>
        <p:txBody>
          <a:bodyPr/>
          <a:lstStyle/>
          <a:p>
            <a:r>
              <a:rPr lang="tr-TR" b="1" dirty="0" err="1">
                <a:solidFill>
                  <a:srgbClr val="FF0000"/>
                </a:solidFill>
              </a:rPr>
              <a:t>Success</a:t>
            </a:r>
            <a:r>
              <a:rPr lang="tr-TR" b="1" dirty="0">
                <a:solidFill>
                  <a:srgbClr val="FF0000"/>
                </a:solidFill>
              </a:rPr>
              <a:t> rate within the </a:t>
            </a:r>
            <a:r>
              <a:rPr lang="tr-TR" b="1" dirty="0" err="1">
                <a:solidFill>
                  <a:srgbClr val="FF0000"/>
                </a:solidFill>
              </a:rPr>
              <a:t>term</a:t>
            </a:r>
            <a:r>
              <a:rPr lang="tr-TR" b="1" dirty="0">
                <a:solidFill>
                  <a:srgbClr val="FF0000"/>
                </a:solidFill>
              </a:rPr>
              <a:t>:                %</a:t>
            </a:r>
            <a:r>
              <a:rPr lang="en-US" b="1" dirty="0">
                <a:solidFill>
                  <a:srgbClr val="FF0000"/>
                </a:solidFill>
              </a:rPr>
              <a:t>5</a:t>
            </a:r>
            <a:r>
              <a:rPr lang="tr-TR" b="1" dirty="0">
                <a:solidFill>
                  <a:srgbClr val="FF0000"/>
                </a:solidFill>
              </a:rPr>
              <a:t>0</a:t>
            </a:r>
          </a:p>
          <a:p>
            <a:pPr lvl="1"/>
            <a:r>
              <a:rPr lang="tr-TR" dirty="0" err="1"/>
              <a:t>Midterm</a:t>
            </a:r>
            <a:r>
              <a:rPr lang="tr-TR" dirty="0"/>
              <a:t> :                           %</a:t>
            </a:r>
            <a:r>
              <a:rPr lang="en-US" dirty="0"/>
              <a:t>4</a:t>
            </a:r>
            <a:r>
              <a:rPr lang="tr-TR" dirty="0"/>
              <a:t>0</a:t>
            </a:r>
          </a:p>
          <a:p>
            <a:pPr lvl="1"/>
            <a:r>
              <a:rPr lang="en-US" dirty="0"/>
              <a:t>Homework</a:t>
            </a:r>
            <a:r>
              <a:rPr lang="tr-TR" dirty="0"/>
              <a:t>:                        %</a:t>
            </a:r>
            <a:r>
              <a:rPr lang="en-US" dirty="0"/>
              <a:t>2</a:t>
            </a:r>
            <a:r>
              <a:rPr lang="tr-TR" dirty="0"/>
              <a:t>0</a:t>
            </a:r>
          </a:p>
          <a:p>
            <a:pPr lvl="1"/>
            <a:r>
              <a:rPr lang="tr-TR" dirty="0"/>
              <a:t>Project :          			    %</a:t>
            </a:r>
            <a:r>
              <a:rPr lang="en-US" dirty="0"/>
              <a:t>4</a:t>
            </a:r>
            <a:r>
              <a:rPr lang="tr-TR" dirty="0"/>
              <a:t>0</a:t>
            </a:r>
          </a:p>
          <a:p>
            <a:r>
              <a:rPr lang="tr-TR" b="1" dirty="0" err="1">
                <a:solidFill>
                  <a:srgbClr val="FF0000"/>
                </a:solidFill>
              </a:rPr>
              <a:t>Success</a:t>
            </a:r>
            <a:r>
              <a:rPr lang="tr-TR" b="1" dirty="0">
                <a:solidFill>
                  <a:srgbClr val="FF0000"/>
                </a:solidFill>
              </a:rPr>
              <a:t> rate </a:t>
            </a:r>
            <a:r>
              <a:rPr lang="tr-TR" b="1" dirty="0" err="1">
                <a:solidFill>
                  <a:srgbClr val="FF0000"/>
                </a:solidFill>
              </a:rPr>
              <a:t>end</a:t>
            </a:r>
            <a:r>
              <a:rPr lang="tr-TR" b="1" dirty="0">
                <a:solidFill>
                  <a:srgbClr val="FF0000"/>
                </a:solidFill>
              </a:rPr>
              <a:t> of the </a:t>
            </a:r>
            <a:r>
              <a:rPr lang="tr-TR" b="1" dirty="0" err="1">
                <a:solidFill>
                  <a:srgbClr val="FF0000"/>
                </a:solidFill>
              </a:rPr>
              <a:t>term</a:t>
            </a:r>
            <a:r>
              <a:rPr lang="tr-TR" b="1" dirty="0">
                <a:solidFill>
                  <a:srgbClr val="FF0000"/>
                </a:solidFill>
              </a:rPr>
              <a:t> (Final) :   %</a:t>
            </a:r>
            <a:r>
              <a:rPr lang="en-US" b="1" dirty="0">
                <a:solidFill>
                  <a:srgbClr val="FF0000"/>
                </a:solidFill>
              </a:rPr>
              <a:t>5</a:t>
            </a:r>
            <a:r>
              <a:rPr lang="tr-TR" b="1" dirty="0">
                <a:solidFill>
                  <a:srgbClr val="FF0000"/>
                </a:solidFill>
              </a:rPr>
              <a:t>0</a:t>
            </a:r>
          </a:p>
          <a:p>
            <a:endParaRPr lang="tr-TR" dirty="0"/>
          </a:p>
        </p:txBody>
      </p:sp>
    </p:spTree>
    <p:extLst>
      <p:ext uri="{BB962C8B-B14F-4D97-AF65-F5344CB8AC3E}">
        <p14:creationId xmlns:p14="http://schemas.microsoft.com/office/powerpoint/2010/main" val="390093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normAutofit lnSpcReduction="10000"/>
          </a:bodyPr>
          <a:lstStyle/>
          <a:p>
            <a:r>
              <a:rPr lang="en-US" dirty="0"/>
              <a:t>A computer is a machine with an intricate network of electronic circuits that operate switches</a:t>
            </a:r>
            <a:r>
              <a:rPr lang="tr-TR" dirty="0"/>
              <a:t> </a:t>
            </a:r>
            <a:r>
              <a:rPr lang="en-US" dirty="0"/>
              <a:t>or magnetize tiny metal cores.</a:t>
            </a:r>
          </a:p>
          <a:p>
            <a:r>
              <a:rPr lang="en-US" dirty="0"/>
              <a:t>The switches are capable of being in one of two possible states, that is, on or off.</a:t>
            </a:r>
          </a:p>
          <a:p>
            <a:r>
              <a:rPr lang="en-US" dirty="0"/>
              <a:t>The machine is capable of storing and manipulating numbers, letters and characters. </a:t>
            </a:r>
          </a:p>
          <a:p>
            <a:r>
              <a:rPr lang="en-US" dirty="0"/>
              <a:t>The basic idea of a computer is that we can make the machine do what we want by inputting signals that turn certain switches on and turn others off.</a:t>
            </a:r>
            <a:endParaRPr lang="tr-TR" dirty="0"/>
          </a:p>
        </p:txBody>
      </p:sp>
    </p:spTree>
    <p:extLst>
      <p:ext uri="{BB962C8B-B14F-4D97-AF65-F5344CB8AC3E}">
        <p14:creationId xmlns:p14="http://schemas.microsoft.com/office/powerpoint/2010/main" val="248985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What is a computer?</a:t>
            </a:r>
            <a:endParaRPr lang="tr-TR" dirty="0"/>
          </a:p>
        </p:txBody>
      </p:sp>
      <p:sp>
        <p:nvSpPr>
          <p:cNvPr id="3" name="İçerik Yer Tutucusu 2"/>
          <p:cNvSpPr>
            <a:spLocks noGrp="1"/>
          </p:cNvSpPr>
          <p:nvPr>
            <p:ph idx="1"/>
          </p:nvPr>
        </p:nvSpPr>
        <p:spPr/>
        <p:txBody>
          <a:bodyPr/>
          <a:lstStyle/>
          <a:p>
            <a:r>
              <a:rPr lang="en-US" dirty="0"/>
              <a:t>The basic job of computers is the processing of information. For this reason, computers can be defined as devices which accept information in the form of instructions called a program and characters called data, perform mathematical and/or logical operations on the information, and then supply results of these operations. The program, or part of it, which tells the computers what to do and the data, which provide the information needed to solve the problem, are kept inside the computer in a place called memory. </a:t>
            </a:r>
            <a:endParaRPr lang="tr-TR" dirty="0"/>
          </a:p>
        </p:txBody>
      </p:sp>
    </p:spTree>
    <p:extLst>
      <p:ext uri="{BB962C8B-B14F-4D97-AF65-F5344CB8AC3E}">
        <p14:creationId xmlns:p14="http://schemas.microsoft.com/office/powerpoint/2010/main" val="367097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normAutofit lnSpcReduction="10000"/>
          </a:bodyPr>
          <a:lstStyle/>
          <a:p>
            <a:r>
              <a:rPr lang="en-US" dirty="0"/>
              <a:t>Computers are thought to have many remarkable powers. However, most computers, whether large or small have three basic capabilities. First, computers have circuits for performing arithmetic operations, such as: addition, subtraction, division, multiplication and exponentiation. Second, computers have a means of communicating with the user. After all, if we couldn’t feed information in and get results back, these machines wouldn’t be of much use. However, certain computers (commonly minicomputers and microcomputers) are used to control directly things such as robots, aircraft navigation systems, medical instruments, etc.</a:t>
            </a:r>
            <a:endParaRPr lang="tr-TR" dirty="0"/>
          </a:p>
        </p:txBody>
      </p:sp>
    </p:spTree>
    <p:extLst>
      <p:ext uri="{BB962C8B-B14F-4D97-AF65-F5344CB8AC3E}">
        <p14:creationId xmlns:p14="http://schemas.microsoft.com/office/powerpoint/2010/main" val="378112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lstStyle/>
          <a:p>
            <a:r>
              <a:rPr lang="en-US" dirty="0"/>
              <a:t>Some of the most common methods of inputting information are to use </a:t>
            </a:r>
            <a:r>
              <a:rPr lang="en-US" b="1" dirty="0"/>
              <a:t>punched cards, magnetic tape, disks</a:t>
            </a:r>
            <a:r>
              <a:rPr lang="en-US" dirty="0"/>
              <a:t>, and </a:t>
            </a:r>
            <a:r>
              <a:rPr lang="en-US" b="1" dirty="0"/>
              <a:t>terminals</a:t>
            </a:r>
            <a:r>
              <a:rPr lang="en-US" dirty="0"/>
              <a:t>. The computer's input device (which might be a </a:t>
            </a:r>
            <a:r>
              <a:rPr lang="en-US" b="1" dirty="0"/>
              <a:t>card reader</a:t>
            </a:r>
            <a:r>
              <a:rPr lang="en-US" dirty="0"/>
              <a:t>, a </a:t>
            </a:r>
            <a:r>
              <a:rPr lang="en-US" b="1" dirty="0"/>
              <a:t>tape drive </a:t>
            </a:r>
            <a:r>
              <a:rPr lang="en-US" dirty="0"/>
              <a:t>or </a:t>
            </a:r>
            <a:r>
              <a:rPr lang="en-US" b="1" dirty="0"/>
              <a:t>disk drive</a:t>
            </a:r>
            <a:r>
              <a:rPr lang="en-US" dirty="0"/>
              <a:t>, depending on the </a:t>
            </a:r>
            <a:r>
              <a:rPr lang="en-US" b="1" dirty="0"/>
              <a:t>medium</a:t>
            </a:r>
            <a:r>
              <a:rPr lang="en-US" dirty="0"/>
              <a:t> used in inputting information) reads the information into the computer.</a:t>
            </a:r>
            <a:endParaRPr lang="tr-TR" dirty="0"/>
          </a:p>
        </p:txBody>
      </p:sp>
    </p:spTree>
    <p:extLst>
      <p:ext uri="{BB962C8B-B14F-4D97-AF65-F5344CB8AC3E}">
        <p14:creationId xmlns:p14="http://schemas.microsoft.com/office/powerpoint/2010/main" val="411829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lstStyle/>
          <a:p>
            <a:r>
              <a:rPr lang="en-US" dirty="0"/>
              <a:t>For outputting information, two common </a:t>
            </a:r>
            <a:endParaRPr lang="tr-TR" dirty="0"/>
          </a:p>
          <a:p>
            <a:pPr marL="0" indent="0">
              <a:buNone/>
            </a:pPr>
            <a:r>
              <a:rPr lang="en-US" dirty="0"/>
              <a:t>devices used are a </a:t>
            </a:r>
            <a:r>
              <a:rPr lang="en-US" b="1" dirty="0"/>
              <a:t>printer</a:t>
            </a:r>
            <a:r>
              <a:rPr lang="en-US" dirty="0"/>
              <a:t> which prints the </a:t>
            </a:r>
            <a:endParaRPr lang="tr-TR" dirty="0"/>
          </a:p>
          <a:p>
            <a:pPr marL="0" indent="0">
              <a:buNone/>
            </a:pPr>
            <a:r>
              <a:rPr lang="en-US" dirty="0"/>
              <a:t>new information on paper, or a </a:t>
            </a:r>
            <a:r>
              <a:rPr lang="en-US" b="1" dirty="0"/>
              <a:t>CRT display </a:t>
            </a:r>
            <a:endParaRPr lang="tr-TR" b="1" dirty="0"/>
          </a:p>
          <a:p>
            <a:pPr marL="0" indent="0">
              <a:buNone/>
            </a:pPr>
            <a:r>
              <a:rPr lang="en-US" b="1" dirty="0"/>
              <a:t>screen</a:t>
            </a:r>
            <a:r>
              <a:rPr lang="en-US" dirty="0"/>
              <a:t> which shows the results on a TV-like </a:t>
            </a:r>
            <a:endParaRPr lang="tr-TR" dirty="0"/>
          </a:p>
          <a:p>
            <a:pPr marL="0" indent="0">
              <a:buNone/>
            </a:pPr>
            <a:r>
              <a:rPr lang="en-US" dirty="0"/>
              <a:t>screen.</a:t>
            </a:r>
            <a:endParaRPr lang="tr-TR" dirty="0"/>
          </a:p>
        </p:txBody>
      </p:sp>
      <p:pic>
        <p:nvPicPr>
          <p:cNvPr id="4" name="Resim 3"/>
          <p:cNvPicPr>
            <a:picLocks noChangeAspect="1"/>
          </p:cNvPicPr>
          <p:nvPr/>
        </p:nvPicPr>
        <p:blipFill>
          <a:blip r:embed="rId3"/>
          <a:stretch>
            <a:fillRect/>
          </a:stretch>
        </p:blipFill>
        <p:spPr>
          <a:xfrm>
            <a:off x="6821003" y="2556932"/>
            <a:ext cx="4248150" cy="3638550"/>
          </a:xfrm>
          <a:prstGeom prst="rect">
            <a:avLst/>
          </a:prstGeom>
        </p:spPr>
      </p:pic>
    </p:spTree>
    <p:extLst>
      <p:ext uri="{BB962C8B-B14F-4D97-AF65-F5344CB8AC3E}">
        <p14:creationId xmlns:p14="http://schemas.microsoft.com/office/powerpoint/2010/main" val="390591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lstStyle/>
          <a:p>
            <a:r>
              <a:rPr lang="en-US" dirty="0"/>
              <a:t>Third, computers have circuits which can make decisions. The kinds of decisions which computer circuits can make are not of the type: “Who would win a war between two countries?” or “Who is the richest person in the world?” Unfortunately, the computer can only decide three things, namely: Is one number less than another? Are two numbers equal? and, Is one number greater than another?</a:t>
            </a:r>
            <a:endParaRPr lang="tr-TR" dirty="0"/>
          </a:p>
        </p:txBody>
      </p:sp>
    </p:spTree>
    <p:extLst>
      <p:ext uri="{BB962C8B-B14F-4D97-AF65-F5344CB8AC3E}">
        <p14:creationId xmlns:p14="http://schemas.microsoft.com/office/powerpoint/2010/main" val="129521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a:xfrm>
            <a:off x="1295401" y="2556932"/>
            <a:ext cx="9601196" cy="3612862"/>
          </a:xfrm>
        </p:spPr>
        <p:txBody>
          <a:bodyPr>
            <a:normAutofit fontScale="77500" lnSpcReduction="20000"/>
          </a:bodyPr>
          <a:lstStyle/>
          <a:p>
            <a:r>
              <a:rPr lang="en-US" dirty="0"/>
              <a:t>A computer can solve a series of problems and make hundreds, even thousands, of logical decisions without becoming tired or bored. </a:t>
            </a:r>
            <a:endParaRPr lang="tr-TR" dirty="0"/>
          </a:p>
          <a:p>
            <a:r>
              <a:rPr lang="en-US" dirty="0"/>
              <a:t>It can find the solution to a problem in a fraction of the time it takes a human being to do the job. </a:t>
            </a:r>
            <a:endParaRPr lang="tr-TR" dirty="0"/>
          </a:p>
          <a:p>
            <a:r>
              <a:rPr lang="en-US" dirty="0"/>
              <a:t>A computer can replace people in dull, routine tasks, but it has no originality; it works according to the </a:t>
            </a:r>
            <a:r>
              <a:rPr lang="en-US" b="1" dirty="0"/>
              <a:t>instructions</a:t>
            </a:r>
            <a:r>
              <a:rPr lang="en-US" dirty="0"/>
              <a:t> given to it and cannot exercise any value judgments. </a:t>
            </a:r>
            <a:endParaRPr lang="tr-TR" dirty="0"/>
          </a:p>
          <a:p>
            <a:r>
              <a:rPr lang="en-US" dirty="0"/>
              <a:t>There are times when a computer seems to operate like a mechanical 'brain', but its achievements are limited by the minds of human beings. </a:t>
            </a:r>
            <a:endParaRPr lang="tr-TR" dirty="0"/>
          </a:p>
          <a:p>
            <a:r>
              <a:rPr lang="en-US" dirty="0"/>
              <a:t>A computer cannot do anything unless a person tells it what to do and gives it the speed of light, a computer can carry out vast numbers of arithmetic</a:t>
            </a:r>
            <a:r>
              <a:rPr lang="tr-TR" dirty="0"/>
              <a:t>-</a:t>
            </a:r>
            <a:r>
              <a:rPr lang="en-US" dirty="0"/>
              <a:t>logical operations almost instantaneously. </a:t>
            </a:r>
            <a:endParaRPr lang="tr-TR" dirty="0"/>
          </a:p>
          <a:p>
            <a:r>
              <a:rPr lang="en-US" dirty="0"/>
              <a:t>A person can do everything a computer can do, but in many cases that person would be dead long before the job was finished.</a:t>
            </a:r>
            <a:endParaRPr lang="tr-TR" dirty="0"/>
          </a:p>
        </p:txBody>
      </p:sp>
    </p:spTree>
    <p:extLst>
      <p:ext uri="{BB962C8B-B14F-4D97-AF65-F5344CB8AC3E}">
        <p14:creationId xmlns:p14="http://schemas.microsoft.com/office/powerpoint/2010/main" val="24855318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TM02900743[[fn=Organik]]</Template>
  <TotalTime>526</TotalTime>
  <Words>1093</Words>
  <Application>Microsoft Office PowerPoint</Application>
  <PresentationFormat>Geniş ekran</PresentationFormat>
  <Paragraphs>81</Paragraphs>
  <Slides>14</Slides>
  <Notes>13</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Calibri</vt:lpstr>
      <vt:lpstr>Garamond</vt:lpstr>
      <vt:lpstr>Organik</vt:lpstr>
      <vt:lpstr>Technical English for Computer Science</vt:lpstr>
      <vt:lpstr>Evaluation</vt:lpstr>
      <vt:lpstr>What is a computer?</vt:lpstr>
      <vt:lpstr>What is a computer?</vt:lpstr>
      <vt:lpstr>What is a computer?</vt:lpstr>
      <vt:lpstr>What is a computer?</vt:lpstr>
      <vt:lpstr>What is a computer?</vt:lpstr>
      <vt:lpstr>What is a computer?</vt:lpstr>
      <vt:lpstr>What is a computer?</vt:lpstr>
      <vt:lpstr>What is a computer?</vt:lpstr>
      <vt:lpstr>What is a computer?</vt:lpstr>
      <vt:lpstr>What is a computer?</vt:lpstr>
      <vt:lpstr>What is a computer?</vt:lpstr>
      <vt:lpstr>What is a computer?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English</dc:title>
  <dc:creator>Administrator</dc:creator>
  <cp:lastModifiedBy>nurbanu oğur</cp:lastModifiedBy>
  <cp:revision>37</cp:revision>
  <dcterms:created xsi:type="dcterms:W3CDTF">2022-02-10T07:44:48Z</dcterms:created>
  <dcterms:modified xsi:type="dcterms:W3CDTF">2024-02-27T06:55:49Z</dcterms:modified>
</cp:coreProperties>
</file>