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52"/>
  </p:notesMasterIdLst>
  <p:sldIdLst>
    <p:sldId id="256" r:id="rId2"/>
    <p:sldId id="298" r:id="rId3"/>
    <p:sldId id="260" r:id="rId4"/>
    <p:sldId id="283" r:id="rId5"/>
    <p:sldId id="284" r:id="rId6"/>
    <p:sldId id="285" r:id="rId7"/>
    <p:sldId id="286" r:id="rId8"/>
    <p:sldId id="287" r:id="rId9"/>
    <p:sldId id="288" r:id="rId10"/>
    <p:sldId id="305" r:id="rId11"/>
    <p:sldId id="307" r:id="rId12"/>
    <p:sldId id="308" r:id="rId13"/>
    <p:sldId id="309" r:id="rId14"/>
    <p:sldId id="310" r:id="rId15"/>
    <p:sldId id="301" r:id="rId16"/>
    <p:sldId id="302" r:id="rId17"/>
    <p:sldId id="303" r:id="rId18"/>
    <p:sldId id="304" r:id="rId19"/>
    <p:sldId id="299" r:id="rId20"/>
    <p:sldId id="291" r:id="rId21"/>
    <p:sldId id="289" r:id="rId22"/>
    <p:sldId id="290" r:id="rId23"/>
    <p:sldId id="258" r:id="rId24"/>
    <p:sldId id="257" r:id="rId25"/>
    <p:sldId id="259" r:id="rId26"/>
    <p:sldId id="261" r:id="rId27"/>
    <p:sldId id="262" r:id="rId28"/>
    <p:sldId id="281" r:id="rId29"/>
    <p:sldId id="280" r:id="rId30"/>
    <p:sldId id="293" r:id="rId31"/>
    <p:sldId id="282" r:id="rId32"/>
    <p:sldId id="263" r:id="rId33"/>
    <p:sldId id="264" r:id="rId34"/>
    <p:sldId id="265" r:id="rId35"/>
    <p:sldId id="266" r:id="rId36"/>
    <p:sldId id="269" r:id="rId37"/>
    <p:sldId id="267" r:id="rId38"/>
    <p:sldId id="270" r:id="rId39"/>
    <p:sldId id="271" r:id="rId40"/>
    <p:sldId id="272" r:id="rId41"/>
    <p:sldId id="273" r:id="rId42"/>
    <p:sldId id="274" r:id="rId43"/>
    <p:sldId id="275" r:id="rId44"/>
    <p:sldId id="297" r:id="rId45"/>
    <p:sldId id="276" r:id="rId46"/>
    <p:sldId id="277" r:id="rId47"/>
    <p:sldId id="278" r:id="rId48"/>
    <p:sldId id="292" r:id="rId49"/>
    <p:sldId id="296" r:id="rId50"/>
    <p:sldId id="294" r:id="rId51"/>
  </p:sldIdLst>
  <p:sldSz cx="9144000" cy="6858000" type="screen4x3"/>
  <p:notesSz cx="6858000" cy="9144000"/>
  <p:defaultTextStyle>
    <a:defPPr>
      <a:defRPr lang="tr-TR"/>
    </a:defPPr>
    <a:lvl1pPr algn="ctr" rtl="0" fontAlgn="base">
      <a:spcBef>
        <a:spcPct val="0"/>
      </a:spcBef>
      <a:spcAft>
        <a:spcPct val="0"/>
      </a:spcAft>
      <a:defRPr kern="1200">
        <a:solidFill>
          <a:schemeClr val="bg1"/>
        </a:solidFill>
        <a:latin typeface="Tahoma" pitchFamily="34" charset="0"/>
        <a:ea typeface="+mn-ea"/>
        <a:cs typeface="+mn-cs"/>
      </a:defRPr>
    </a:lvl1pPr>
    <a:lvl2pPr marL="457200" algn="ctr" rtl="0" fontAlgn="base">
      <a:spcBef>
        <a:spcPct val="0"/>
      </a:spcBef>
      <a:spcAft>
        <a:spcPct val="0"/>
      </a:spcAft>
      <a:defRPr kern="1200">
        <a:solidFill>
          <a:schemeClr val="bg1"/>
        </a:solidFill>
        <a:latin typeface="Tahoma" pitchFamily="34" charset="0"/>
        <a:ea typeface="+mn-ea"/>
        <a:cs typeface="+mn-cs"/>
      </a:defRPr>
    </a:lvl2pPr>
    <a:lvl3pPr marL="914400" algn="ctr" rtl="0" fontAlgn="base">
      <a:spcBef>
        <a:spcPct val="0"/>
      </a:spcBef>
      <a:spcAft>
        <a:spcPct val="0"/>
      </a:spcAft>
      <a:defRPr kern="1200">
        <a:solidFill>
          <a:schemeClr val="bg1"/>
        </a:solidFill>
        <a:latin typeface="Tahoma" pitchFamily="34" charset="0"/>
        <a:ea typeface="+mn-ea"/>
        <a:cs typeface="+mn-cs"/>
      </a:defRPr>
    </a:lvl3pPr>
    <a:lvl4pPr marL="1371600" algn="ctr" rtl="0" fontAlgn="base">
      <a:spcBef>
        <a:spcPct val="0"/>
      </a:spcBef>
      <a:spcAft>
        <a:spcPct val="0"/>
      </a:spcAft>
      <a:defRPr kern="1200">
        <a:solidFill>
          <a:schemeClr val="bg1"/>
        </a:solidFill>
        <a:latin typeface="Tahoma" pitchFamily="34" charset="0"/>
        <a:ea typeface="+mn-ea"/>
        <a:cs typeface="+mn-cs"/>
      </a:defRPr>
    </a:lvl4pPr>
    <a:lvl5pPr marL="1828800" algn="ctr" rtl="0" fontAlgn="base">
      <a:spcBef>
        <a:spcPct val="0"/>
      </a:spcBef>
      <a:spcAft>
        <a:spcPct val="0"/>
      </a:spcAft>
      <a:defRPr kern="1200">
        <a:solidFill>
          <a:schemeClr val="bg1"/>
        </a:solidFill>
        <a:latin typeface="Tahoma" pitchFamily="34" charset="0"/>
        <a:ea typeface="+mn-ea"/>
        <a:cs typeface="+mn-cs"/>
      </a:defRPr>
    </a:lvl5pPr>
    <a:lvl6pPr marL="2286000" algn="l" defTabSz="914400" rtl="0" eaLnBrk="1" latinLnBrk="0" hangingPunct="1">
      <a:defRPr kern="1200">
        <a:solidFill>
          <a:schemeClr val="bg1"/>
        </a:solidFill>
        <a:latin typeface="Tahoma" pitchFamily="34" charset="0"/>
        <a:ea typeface="+mn-ea"/>
        <a:cs typeface="+mn-cs"/>
      </a:defRPr>
    </a:lvl6pPr>
    <a:lvl7pPr marL="2743200" algn="l" defTabSz="914400" rtl="0" eaLnBrk="1" latinLnBrk="0" hangingPunct="1">
      <a:defRPr kern="1200">
        <a:solidFill>
          <a:schemeClr val="bg1"/>
        </a:solidFill>
        <a:latin typeface="Tahoma" pitchFamily="34" charset="0"/>
        <a:ea typeface="+mn-ea"/>
        <a:cs typeface="+mn-cs"/>
      </a:defRPr>
    </a:lvl7pPr>
    <a:lvl8pPr marL="3200400" algn="l" defTabSz="914400" rtl="0" eaLnBrk="1" latinLnBrk="0" hangingPunct="1">
      <a:defRPr kern="1200">
        <a:solidFill>
          <a:schemeClr val="bg1"/>
        </a:solidFill>
        <a:latin typeface="Tahoma" pitchFamily="34" charset="0"/>
        <a:ea typeface="+mn-ea"/>
        <a:cs typeface="+mn-cs"/>
      </a:defRPr>
    </a:lvl8pPr>
    <a:lvl9pPr marL="3657600" algn="l" defTabSz="914400" rtl="0" eaLnBrk="1" latinLnBrk="0" hangingPunct="1">
      <a:defRPr kern="1200">
        <a:solidFill>
          <a:schemeClr val="bg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B000"/>
    <a:srgbClr val="FFFF00"/>
    <a:srgbClr val="FFFF99"/>
    <a:srgbClr val="009999"/>
    <a:srgbClr val="0099CC"/>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51" autoAdjust="0"/>
    <p:restoredTop sz="85520" autoAdjust="0"/>
  </p:normalViewPr>
  <p:slideViewPr>
    <p:cSldViewPr>
      <p:cViewPr varScale="1">
        <p:scale>
          <a:sx n="47" d="100"/>
          <a:sy n="47" d="100"/>
        </p:scale>
        <p:origin x="1512"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83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latin typeface="Arial" charset="0"/>
              </a:defRPr>
            </a:lvl1pPr>
          </a:lstStyle>
          <a:p>
            <a:endParaRPr lang="tr-TR"/>
          </a:p>
        </p:txBody>
      </p:sp>
      <p:sp>
        <p:nvSpPr>
          <p:cNvPr id="645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endParaRPr lang="tr-TR"/>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45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45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latin typeface="Arial" charset="0"/>
              </a:defRPr>
            </a:lvl1pPr>
          </a:lstStyle>
          <a:p>
            <a:endParaRPr lang="tr-TR"/>
          </a:p>
        </p:txBody>
      </p:sp>
      <p:sp>
        <p:nvSpPr>
          <p:cNvPr id="645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fld id="{27EE522D-FCED-4976-8787-4B5E05D0A842}" type="slidenum">
              <a:rPr lang="tr-TR"/>
              <a:pPr/>
              <a:t>‹#›</a:t>
            </a:fld>
            <a:endParaRPr lang="tr-TR"/>
          </a:p>
        </p:txBody>
      </p:sp>
    </p:spTree>
    <p:extLst>
      <p:ext uri="{BB962C8B-B14F-4D97-AF65-F5344CB8AC3E}">
        <p14:creationId xmlns:p14="http://schemas.microsoft.com/office/powerpoint/2010/main" val="22440538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63E609-1EB9-470D-9462-FFA0D0E4D6DC}" type="slidenum">
              <a:rPr lang="tr-TR"/>
              <a:pPr/>
              <a:t>1</a:t>
            </a:fld>
            <a:endParaRPr lang="tr-TR"/>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fontScale="55000" lnSpcReduction="20000"/>
          </a:bodyPr>
          <a:lstStyle/>
          <a:p>
            <a:endParaRPr lang="tr-TR" dirty="0"/>
          </a:p>
        </p:txBody>
      </p:sp>
      <p:sp>
        <p:nvSpPr>
          <p:cNvPr id="4" name="3 Slayt Numarası Yer Tutucusu"/>
          <p:cNvSpPr>
            <a:spLocks noGrp="1"/>
          </p:cNvSpPr>
          <p:nvPr>
            <p:ph type="sldNum" sz="quarter" idx="10"/>
          </p:nvPr>
        </p:nvSpPr>
        <p:spPr/>
        <p:txBody>
          <a:bodyPr/>
          <a:lstStyle/>
          <a:p>
            <a:fld id="{27EE522D-FCED-4976-8787-4B5E05D0A842}" type="slidenum">
              <a:rPr lang="tr-TR" smtClean="0"/>
              <a:pPr/>
              <a:t>11</a:t>
            </a:fld>
            <a:endParaRPr lang="tr-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fontScale="55000" lnSpcReduction="20000"/>
          </a:bodyPr>
          <a:lstStyle/>
          <a:p>
            <a:endParaRPr lang="tr-TR" dirty="0"/>
          </a:p>
        </p:txBody>
      </p:sp>
      <p:sp>
        <p:nvSpPr>
          <p:cNvPr id="4" name="3 Slayt Numarası Yer Tutucusu"/>
          <p:cNvSpPr>
            <a:spLocks noGrp="1"/>
          </p:cNvSpPr>
          <p:nvPr>
            <p:ph type="sldNum" sz="quarter" idx="10"/>
          </p:nvPr>
        </p:nvSpPr>
        <p:spPr/>
        <p:txBody>
          <a:bodyPr/>
          <a:lstStyle/>
          <a:p>
            <a:fld id="{27EE522D-FCED-4976-8787-4B5E05D0A842}" type="slidenum">
              <a:rPr lang="tr-TR" smtClean="0"/>
              <a:pPr/>
              <a:t>12</a:t>
            </a:fld>
            <a:endParaRPr 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fontScale="55000" lnSpcReduction="20000"/>
          </a:bodyPr>
          <a:lstStyle/>
          <a:p>
            <a:endParaRPr lang="tr-TR" dirty="0"/>
          </a:p>
        </p:txBody>
      </p:sp>
      <p:sp>
        <p:nvSpPr>
          <p:cNvPr id="4" name="3 Slayt Numarası Yer Tutucusu"/>
          <p:cNvSpPr>
            <a:spLocks noGrp="1"/>
          </p:cNvSpPr>
          <p:nvPr>
            <p:ph type="sldNum" sz="quarter" idx="10"/>
          </p:nvPr>
        </p:nvSpPr>
        <p:spPr/>
        <p:txBody>
          <a:bodyPr/>
          <a:lstStyle/>
          <a:p>
            <a:fld id="{27EE522D-FCED-4976-8787-4B5E05D0A842}" type="slidenum">
              <a:rPr lang="tr-TR" smtClean="0"/>
              <a:pPr/>
              <a:t>13</a:t>
            </a:fld>
            <a:endParaRPr lang="tr-T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fontScale="55000" lnSpcReduction="20000"/>
          </a:bodyPr>
          <a:lstStyle/>
          <a:p>
            <a:endParaRPr lang="tr-TR" dirty="0"/>
          </a:p>
        </p:txBody>
      </p:sp>
      <p:sp>
        <p:nvSpPr>
          <p:cNvPr id="4" name="3 Slayt Numarası Yer Tutucusu"/>
          <p:cNvSpPr>
            <a:spLocks noGrp="1"/>
          </p:cNvSpPr>
          <p:nvPr>
            <p:ph type="sldNum" sz="quarter" idx="10"/>
          </p:nvPr>
        </p:nvSpPr>
        <p:spPr/>
        <p:txBody>
          <a:bodyPr/>
          <a:lstStyle/>
          <a:p>
            <a:fld id="{27EE522D-FCED-4976-8787-4B5E05D0A842}" type="slidenum">
              <a:rPr lang="tr-TR" smtClean="0"/>
              <a:pPr/>
              <a:t>14</a:t>
            </a:fld>
            <a:endParaRPr lang="tr-T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A34524-0D98-48B3-94AA-D072F93C5255}" type="slidenum">
              <a:rPr lang="tr-TR"/>
              <a:pPr/>
              <a:t>19</a:t>
            </a:fld>
            <a:endParaRPr lang="tr-TR"/>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tr-T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A34524-0D98-48B3-94AA-D072F93C5255}" type="slidenum">
              <a:rPr lang="tr-TR"/>
              <a:pPr/>
              <a:t>20</a:t>
            </a:fld>
            <a:endParaRPr lang="tr-TR"/>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tr-T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7A2B36-D96A-4BEE-8CAC-81D9C2D0AB4E}" type="slidenum">
              <a:rPr lang="tr-TR"/>
              <a:pPr/>
              <a:t>21</a:t>
            </a:fld>
            <a:endParaRPr lang="tr-TR"/>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tr-T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BAF97E-5AE7-46A8-8F4E-5574A35A4E99}" type="slidenum">
              <a:rPr lang="tr-TR"/>
              <a:pPr/>
              <a:t>22</a:t>
            </a:fld>
            <a:endParaRPr lang="tr-TR"/>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endParaRPr lang="tr-T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7BC6C6-83C9-492A-8607-A6CBA4E8772C}" type="slidenum">
              <a:rPr lang="tr-TR"/>
              <a:pPr/>
              <a:t>23</a:t>
            </a:fld>
            <a:endParaRPr lang="tr-TR"/>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tr-T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20D60C-DF6A-4CF8-AEC5-4B2097F44C42}" type="slidenum">
              <a:rPr lang="tr-TR"/>
              <a:pPr/>
              <a:t>24</a:t>
            </a:fld>
            <a:endParaRPr lang="tr-T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D50E3D-D4B7-4A5B-A77B-6B120FA5F711}" type="slidenum">
              <a:rPr lang="tr-TR"/>
              <a:pPr/>
              <a:t>3</a:t>
            </a:fld>
            <a:endParaRPr lang="tr-TR"/>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tr-T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B1A778-EFD0-4DA6-9391-9C745A15FFF6}" type="slidenum">
              <a:rPr lang="tr-TR"/>
              <a:pPr/>
              <a:t>25</a:t>
            </a:fld>
            <a:endParaRPr lang="tr-TR"/>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tr-T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0FAC8D-00F0-478E-8761-90F779EEBAEE}" type="slidenum">
              <a:rPr lang="tr-TR"/>
              <a:pPr/>
              <a:t>26</a:t>
            </a:fld>
            <a:endParaRPr lang="tr-TR"/>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tr-T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00E970-9320-49B8-80E5-F938EBBD414C}" type="slidenum">
              <a:rPr lang="tr-TR"/>
              <a:pPr/>
              <a:t>27</a:t>
            </a:fld>
            <a:endParaRPr lang="tr-T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r>
              <a:rPr lang="tr-TR" sz="1300"/>
              <a:t>Orta Doğu Teknik Üniversitesi Bilgi İşlem Daire Başkanlığı bünyesinde kurulan İnsan Bilgisayar Etkileşimi Araştırma ve Uygulama Laboratuvarı, etkileşimli teknolojilerin (web siteleri ve diğer bilgisayar yazılımları gibi) kullanılabilirliğinin tasarım ve uygulama aşamalarında değerlendirilmesi için geliştirilmiş, test ve kontrol odasından oluşan bir laboratuvar ortamıdır.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A1A1CC-A845-4501-9BAF-7703B751D5BB}" type="slidenum">
              <a:rPr lang="tr-TR"/>
              <a:pPr/>
              <a:t>28</a:t>
            </a:fld>
            <a:endParaRPr lang="tr-TR"/>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tr-TR" sz="13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91CC5C-E977-4939-9892-9AA3BE5E0370}" type="slidenum">
              <a:rPr lang="tr-TR"/>
              <a:pPr/>
              <a:t>29</a:t>
            </a:fld>
            <a:endParaRPr lang="tr-TR"/>
          </a:p>
        </p:txBody>
      </p:sp>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endParaRPr lang="tr-T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0E7333-43D4-4C00-93CB-D5CF3A3BCF12}" type="slidenum">
              <a:rPr lang="tr-TR"/>
              <a:pPr/>
              <a:t>30</a:t>
            </a:fld>
            <a:endParaRPr lang="tr-TR"/>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tr-T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3206CF-CA88-4224-9102-64F7434B0398}" type="slidenum">
              <a:rPr lang="tr-TR"/>
              <a:pPr/>
              <a:t>31</a:t>
            </a:fld>
            <a:endParaRPr lang="tr-TR"/>
          </a:p>
        </p:txBody>
      </p:sp>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p:txBody>
          <a:bodyPr/>
          <a:lstStyle/>
          <a:p>
            <a:pPr marL="261938" indent="-261938" algn="just">
              <a:lnSpc>
                <a:spcPct val="80000"/>
              </a:lnSpc>
            </a:pPr>
            <a:r>
              <a:rPr lang="tr-TR" sz="1200" dirty="0">
                <a:solidFill>
                  <a:schemeClr val="tx2"/>
                </a:solidFill>
              </a:rPr>
              <a:t>Bu geleneksel yöntemlere ek olarak, kamera ve ses sistemi bulunan </a:t>
            </a:r>
            <a:r>
              <a:rPr lang="tr-TR" sz="1200" dirty="0" err="1">
                <a:solidFill>
                  <a:schemeClr val="tx2"/>
                </a:solidFill>
              </a:rPr>
              <a:t>laboratuvarda</a:t>
            </a:r>
            <a:r>
              <a:rPr lang="tr-TR" sz="1200" dirty="0">
                <a:solidFill>
                  <a:schemeClr val="tx2"/>
                </a:solidFill>
              </a:rPr>
              <a:t>, kullanıcının hareketlerini ve konuştuklarını kaydederek görsel ve işitsel veriler elde edilebilmelidir. </a:t>
            </a:r>
          </a:p>
          <a:p>
            <a:pPr marL="261938" indent="-261938" algn="just">
              <a:lnSpc>
                <a:spcPct val="80000"/>
              </a:lnSpc>
            </a:pPr>
            <a:endParaRPr lang="tr-TR" sz="1200" dirty="0">
              <a:solidFill>
                <a:schemeClr val="tx2"/>
              </a:solidFill>
            </a:endParaRPr>
          </a:p>
          <a:p>
            <a:pPr marL="261938" indent="-261938" algn="just">
              <a:lnSpc>
                <a:spcPct val="80000"/>
              </a:lnSpc>
            </a:pPr>
            <a:r>
              <a:rPr lang="tr-TR" sz="1200" dirty="0">
                <a:solidFill>
                  <a:schemeClr val="tx2"/>
                </a:solidFill>
              </a:rPr>
              <a:t>Kullanıcının davranışlarının ve konuşmalarının değerlendirilmesi, kullanıcının test edilen arayüze yaklaşımını öğrenmek açısından önemli olmakla beraber deneyin kaydedilmesi kayıtlar üzerinde değerlendirme yapılabilmesine olanak sağlanmalıdır. </a:t>
            </a:r>
          </a:p>
          <a:p>
            <a:endParaRPr lang="tr-T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AD25B8-C639-45D3-9251-150089BE122F}" type="slidenum">
              <a:rPr lang="tr-TR"/>
              <a:pPr/>
              <a:t>32</a:t>
            </a:fld>
            <a:endParaRPr lang="tr-TR"/>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endParaRPr lang="tr-T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839252-22C7-4444-86D5-11A7498E2D1A}" type="slidenum">
              <a:rPr lang="tr-TR"/>
              <a:pPr/>
              <a:t>33</a:t>
            </a:fld>
            <a:endParaRPr lang="tr-TR"/>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tr-T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BB1553-86CB-4042-B471-22D0B669A423}" type="slidenum">
              <a:rPr lang="tr-TR"/>
              <a:pPr/>
              <a:t>34</a:t>
            </a:fld>
            <a:endParaRPr lang="tr-TR"/>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D5BBC8-4E30-40A8-951B-462127493F46}" type="slidenum">
              <a:rPr lang="tr-TR"/>
              <a:pPr/>
              <a:t>4</a:t>
            </a:fld>
            <a:endParaRPr lang="tr-TR"/>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tr-T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24A9F0-ABA8-4D48-A612-8BA155B79AEB}" type="slidenum">
              <a:rPr lang="tr-TR"/>
              <a:pPr/>
              <a:t>35</a:t>
            </a:fld>
            <a:endParaRPr lang="tr-TR"/>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tr-T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410DC2-B4FF-4B45-BDD4-95A93FAF5D15}" type="slidenum">
              <a:rPr lang="tr-TR"/>
              <a:pPr/>
              <a:t>36</a:t>
            </a:fld>
            <a:endParaRPr lang="tr-TR"/>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tr-T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5850ED-1EC1-4F8F-B347-5C0E1737FE54}" type="slidenum">
              <a:rPr lang="tr-TR"/>
              <a:pPr/>
              <a:t>37</a:t>
            </a:fld>
            <a:endParaRPr lang="tr-TR"/>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tr-T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D99ACE-4FEC-42FB-9F8E-DDA82405679E}" type="slidenum">
              <a:rPr lang="tr-TR"/>
              <a:pPr/>
              <a:t>38</a:t>
            </a:fld>
            <a:endParaRPr lang="tr-TR"/>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tr-T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FE1C2C-C359-47B6-93DF-FAC1BB3DF2A1}" type="slidenum">
              <a:rPr lang="tr-TR"/>
              <a:pPr/>
              <a:t>39</a:t>
            </a:fld>
            <a:endParaRPr lang="tr-TR"/>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p:txBody>
          <a:bodyPr/>
          <a:lstStyle/>
          <a:p>
            <a:endParaRPr lang="tr-T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2906D7-7701-4A73-A480-B505F711D7E8}" type="slidenum">
              <a:rPr lang="tr-TR"/>
              <a:pPr/>
              <a:t>40</a:t>
            </a:fld>
            <a:endParaRPr lang="tr-TR"/>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tr-T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FFD20A-CA54-4C90-B064-ACE93D6CA495}" type="slidenum">
              <a:rPr lang="tr-TR"/>
              <a:pPr/>
              <a:t>41</a:t>
            </a:fld>
            <a:endParaRPr lang="tr-TR"/>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endParaRPr lang="tr-T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2E3796-E0BD-4C76-8C94-66CCD7655B83}" type="slidenum">
              <a:rPr lang="tr-TR"/>
              <a:pPr/>
              <a:t>42</a:t>
            </a:fld>
            <a:endParaRPr lang="tr-TR"/>
          </a:p>
        </p:txBody>
      </p:sp>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endParaRPr lang="tr-T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C17BD6-3A09-4A71-A580-A5795F4E49EC}" type="slidenum">
              <a:rPr lang="tr-TR"/>
              <a:pPr/>
              <a:t>43</a:t>
            </a:fld>
            <a:endParaRPr lang="tr-TR"/>
          </a:p>
        </p:txBody>
      </p:sp>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endParaRPr lang="tr-T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8DCE9E-9810-4D23-8BBD-46AE7BEF3179}" type="slidenum">
              <a:rPr lang="tr-TR"/>
              <a:pPr/>
              <a:t>44</a:t>
            </a:fld>
            <a:endParaRPr lang="tr-TR"/>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B147F4-B660-4193-8E62-0701119D787C}" type="slidenum">
              <a:rPr lang="tr-TR"/>
              <a:pPr/>
              <a:t>5</a:t>
            </a:fld>
            <a:endParaRPr lang="tr-TR"/>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tr-T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ED3B62-8296-4577-94FA-598B97AEFAC6}" type="slidenum">
              <a:rPr lang="tr-TR"/>
              <a:pPr/>
              <a:t>45</a:t>
            </a:fld>
            <a:endParaRPr lang="tr-TR"/>
          </a:p>
        </p:txBody>
      </p:sp>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p:txBody>
          <a:bodyPr/>
          <a:lstStyle/>
          <a:p>
            <a:endParaRPr lang="tr-T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18FEF9-8AFC-4082-A22A-5C9692886AB2}" type="slidenum">
              <a:rPr lang="tr-TR"/>
              <a:pPr/>
              <a:t>46</a:t>
            </a:fld>
            <a:endParaRPr lang="tr-TR"/>
          </a:p>
        </p:txBody>
      </p:sp>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endParaRPr lang="tr-T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F49698-7257-4E82-A3BD-5C7480666EFF}" type="slidenum">
              <a:rPr lang="tr-TR"/>
              <a:pPr/>
              <a:t>47</a:t>
            </a:fld>
            <a:endParaRPr lang="tr-TR"/>
          </a:p>
        </p:txBody>
      </p:sp>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p:txBody>
          <a:bodyPr/>
          <a:lstStyle/>
          <a:p>
            <a:endParaRPr lang="tr-T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9BE6FB-FB55-4708-9693-54B7266BF87F}" type="slidenum">
              <a:rPr lang="tr-TR"/>
              <a:pPr/>
              <a:t>48</a:t>
            </a:fld>
            <a:endParaRPr lang="tr-TR"/>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tr-TR"/>
              <a:t>Bu çalışmada ürün kalitesinin artırılması ve daha kullanılabilir ürünlerin geliştirilmesi amacıyla, ürünlerin kullanılabilirliğini ölçmek için yapılan değerlendirmeler iki kategoride ele alınmıştır. Heuristik değerlendirme çoğunlukla ürünlerin tasarım ve üretim aşamalarında kullanılan, tasarım grubundaki uzmanların tecrübe ve görüşleri istikametinde yapılır. Bu şekilde, ürün üretildikten sonra muhtemel kullanılabilirlik problemlerinin en aza indirilmesi hedeflenir. Kullanılabilirlik testleri ise ürün piyasaya sürülmeden önce, gerçek kullanıcıların katılımıyla bir değerlendirmenin yapılmasını esas alır. Kullanıcı testleri pahalı ve zaman alıcı olduğundan üreticiler çoğunlukla ya kullanılabilirlik değerlendirmesi yapmamakta ya da heuristik değerlendirme ile yetinmektedir </a:t>
            </a:r>
          </a:p>
          <a:p>
            <a:r>
              <a:rPr lang="tr-TR"/>
              <a:t>Bu çalışmada her iki değerlendirme yöntemi için iki ayrı metodoloji önerilmektedir. Bu metodolojiler, esas itibarıyla birden fazla alternatifin söz konusu olduğu durumlarda, kullanılabilirlik açısından en iyi alternatifi belirleme amaçlı olarak geliştirilmiştir. Geliştirilen bu değerlendirme metodolojileri ayrı ayrı bağımsız olarak kullanılabileceği gibi, birlikte de kullanılabilir. Bunun yanında, çok sayıda alternatifin söz konusu olduğu durumlarda alternatifleri elemek amacıyla heuristik değerlendirmenin öncelikle uygulanması ve daha sonra da kullanıcı testleri yoluyla en iyi alternatifin seçilmesi şeklinde de uygulanabilir. Böylelikle her iki değerlendirme yönteminin avantajlarından faydalanarak kombine bir değerlendirme yapılmış olur. Bu şekilde hem heuristik değerlendirme yolu ile alternatifler elenerek maliyet ve zaman tasarrufu sağlanmış, hem de kullanıcı testleri ile muhtemel kullanılabilirlik problemlerinin tespit edilmesi sağlanmış olacaktır.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EA526C-D326-4561-8531-0F37797EDCED}" type="slidenum">
              <a:rPr lang="tr-TR"/>
              <a:pPr/>
              <a:t>49</a:t>
            </a:fld>
            <a:endParaRPr lang="tr-TR"/>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tr-T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AF4162-5F8D-4409-90F8-929B9D8AD825}" type="slidenum">
              <a:rPr lang="tr-TR"/>
              <a:pPr/>
              <a:t>50</a:t>
            </a:fld>
            <a:endParaRPr lang="tr-TR"/>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CF6691-2D48-4962-8842-4DE76C8F4CC4}" type="slidenum">
              <a:rPr lang="tr-TR"/>
              <a:pPr/>
              <a:t>6</a:t>
            </a:fld>
            <a:endParaRPr lang="tr-TR"/>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2556C5-74F0-46B2-8B50-7E332BD6156F}" type="slidenum">
              <a:rPr lang="tr-TR"/>
              <a:pPr/>
              <a:t>7</a:t>
            </a:fld>
            <a:endParaRPr lang="tr-TR"/>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tr-T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287CA5-587B-496B-ADF6-D5C7288B0220}" type="slidenum">
              <a:rPr lang="tr-TR"/>
              <a:pPr/>
              <a:t>8</a:t>
            </a:fld>
            <a:endParaRPr lang="tr-TR"/>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D16FD9-C1D6-4AC5-B7A5-B7E356C78DA7}" type="slidenum">
              <a:rPr lang="tr-TR"/>
              <a:pPr/>
              <a:t>9</a:t>
            </a:fld>
            <a:endParaRPr lang="tr-TR"/>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fontScale="55000" lnSpcReduction="20000"/>
          </a:bodyPr>
          <a:lstStyle/>
          <a:p>
            <a:r>
              <a:rPr lang="tr-TR" b="1" dirty="0"/>
              <a:t>Göz izleme</a:t>
            </a:r>
            <a:r>
              <a:rPr lang="tr-TR" dirty="0"/>
              <a:t>, kullanıcının nereye, ne kadar süre ve kaç kere baktığına, anlık ve geçmiş dikkatinin nerede yoğunlaştığına, niyetine, zihinsel durumuna ilişkin bilgi sağlamakta kullanılan bir yöntemdir. Göz izleme teknolojisinin kullanım alanları yalnızca kullanılabilirlik testleriyle sınırlı olmayıp, market araştırmaları ve psikolojik incelemeler gibi pek çok sahada da sonuçlarından faydalanılmaya devam edilmektedir.</a:t>
            </a:r>
          </a:p>
          <a:p>
            <a:endParaRPr lang="tr-TR" dirty="0"/>
          </a:p>
          <a:p>
            <a:r>
              <a:rPr lang="tr-TR" b="1" dirty="0"/>
              <a:t>Gerilla test</a:t>
            </a:r>
            <a:r>
              <a:rPr lang="tr-TR" dirty="0"/>
              <a:t>, kullanıcıların göz izleme cihazı olmadan ve laboratuar dışında test edildiği bir metottur. Test kullanıcın yanında bir </a:t>
            </a:r>
            <a:r>
              <a:rPr lang="tr-TR" dirty="0" err="1"/>
              <a:t>moderatör</a:t>
            </a:r>
            <a:r>
              <a:rPr lang="tr-TR" dirty="0"/>
              <a:t> tarafından yönetilir ve kullanıcıdan sesli düşünmesi istenir. Test süresince kullanıcının </a:t>
            </a:r>
            <a:r>
              <a:rPr lang="tr-TR" dirty="0" err="1"/>
              <a:t>mouse</a:t>
            </a:r>
            <a:r>
              <a:rPr lang="tr-TR" dirty="0"/>
              <a:t> hareketleri, mimik ve sesli düşünceleri kayıt altına alınır.</a:t>
            </a:r>
          </a:p>
          <a:p>
            <a:endParaRPr lang="tr-TR" dirty="0"/>
          </a:p>
          <a:p>
            <a:r>
              <a:rPr lang="tr-TR" dirty="0"/>
              <a:t>Kullanıcıların bütün süreçleri </a:t>
            </a:r>
            <a:r>
              <a:rPr lang="tr-TR" b="1" dirty="0"/>
              <a:t>online</a:t>
            </a:r>
            <a:r>
              <a:rPr lang="tr-TR" dirty="0"/>
              <a:t> ortamda gerçekleştirdikleri, önceden belirlenmiş yönergelerle yönetilen ya da yönetici olmadan yapılan kullanılabilirlik testleridir</a:t>
            </a:r>
          </a:p>
          <a:p>
            <a:endParaRPr lang="tr-TR" dirty="0"/>
          </a:p>
          <a:p>
            <a:r>
              <a:rPr lang="tr-TR" b="1" dirty="0"/>
              <a:t>Mobil test</a:t>
            </a:r>
            <a:r>
              <a:rPr lang="tr-TR" dirty="0"/>
              <a:t>, kullanıcılarınızın taşınabilir bir platform üzerinde web sitenizi/uygulamanızı değerlendirirken kullanıcı site içi davranışların ve kullanıcı vücut dilinin incelendiği uygulamadır. Kameralı bir platformla kullanıcılarınızın web siteniz/uygulamanız üzerindeki davranışları kayıt altına alınır (</a:t>
            </a:r>
            <a:r>
              <a:rPr lang="tr-TR" dirty="0" err="1"/>
              <a:t>opsiyonel</a:t>
            </a:r>
            <a:r>
              <a:rPr lang="tr-TR" dirty="0"/>
              <a:t> olarak, platformda kullanıcınızın yüz ifadelerinin gözlemlenmesi için ikinci bir kamera bulunabilir). Mobil test süreci sonunda elde edilen veriler raporlanarak sunulur.</a:t>
            </a:r>
          </a:p>
          <a:p>
            <a:endParaRPr lang="tr-TR" dirty="0"/>
          </a:p>
          <a:p>
            <a:r>
              <a:rPr lang="tr-TR" dirty="0"/>
              <a:t>Kullanıcılarınızın site içi hareketlerini, site içi trafiği, dönüşüm oranlarını ve maliyet verilerini içeren </a:t>
            </a:r>
            <a:r>
              <a:rPr lang="tr-TR" b="1" dirty="0" err="1"/>
              <a:t>analytics</a:t>
            </a:r>
            <a:r>
              <a:rPr lang="tr-TR" dirty="0"/>
              <a:t> verileri yorumlanarak sitenin aksaklıklarının, eksik yönlerinin bulunmasını ve geliştirilmesini sağlar.</a:t>
            </a:r>
          </a:p>
          <a:p>
            <a:endParaRPr lang="tr-TR" dirty="0"/>
          </a:p>
          <a:p>
            <a:r>
              <a:rPr lang="tr-TR" b="1" dirty="0"/>
              <a:t>Göz İzleme, yüz analizi ve algı testleri </a:t>
            </a:r>
            <a:r>
              <a:rPr lang="tr-TR" dirty="0"/>
              <a:t>yardımıyla, kullanıcıların hareketli bir görüntüye bakarken neler hissettiklerini, nerelere odaklandıklarını ve duygusal durumlarını analiz etmenizi sağlayan bir metottur. Bu metotla kullanıcın hangi an ne hissettiği, ekrandaki hangi imgelerin heyecan uyandırıp, hangi imgelerin rahatsız edici olduğu anlaşılabilmektedir.</a:t>
            </a:r>
          </a:p>
          <a:p>
            <a:endParaRPr lang="tr-TR" dirty="0"/>
          </a:p>
          <a:p>
            <a:r>
              <a:rPr lang="tr-TR" b="1" dirty="0"/>
              <a:t>Uzman Analizi</a:t>
            </a:r>
            <a:r>
              <a:rPr lang="tr-TR" dirty="0"/>
              <a:t>, kullanılabilirlik uzmanlarınca oluşturulmuş sezgisel analiz yöntemlerini esas alarak, </a:t>
            </a:r>
            <a:r>
              <a:rPr lang="tr-TR" dirty="0" err="1"/>
              <a:t>arayüzün</a:t>
            </a:r>
            <a:r>
              <a:rPr lang="tr-TR" dirty="0"/>
              <a:t> test edilmesidir. Bilirkişiler tarafından gerçekleştirilen testlerle, sitenize uzman gözüyle bakın.</a:t>
            </a:r>
          </a:p>
        </p:txBody>
      </p:sp>
      <p:sp>
        <p:nvSpPr>
          <p:cNvPr id="4" name="3 Slayt Numarası Yer Tutucusu"/>
          <p:cNvSpPr>
            <a:spLocks noGrp="1"/>
          </p:cNvSpPr>
          <p:nvPr>
            <p:ph type="sldNum" sz="quarter" idx="10"/>
          </p:nvPr>
        </p:nvSpPr>
        <p:spPr/>
        <p:txBody>
          <a:bodyPr/>
          <a:lstStyle/>
          <a:p>
            <a:fld id="{27EE522D-FCED-4976-8787-4B5E05D0A842}" type="slidenum">
              <a:rPr lang="tr-TR" smtClean="0"/>
              <a:pPr/>
              <a:t>10</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134146" name="Group 2"/>
          <p:cNvGrpSpPr>
            <a:grpSpLocks/>
          </p:cNvGrpSpPr>
          <p:nvPr/>
        </p:nvGrpSpPr>
        <p:grpSpPr bwMode="auto">
          <a:xfrm>
            <a:off x="0" y="2438400"/>
            <a:ext cx="9009063" cy="1052513"/>
            <a:chOff x="0" y="1536"/>
            <a:chExt cx="5675" cy="663"/>
          </a:xfrm>
        </p:grpSpPr>
        <p:grpSp>
          <p:nvGrpSpPr>
            <p:cNvPr id="134147" name="Group 3"/>
            <p:cNvGrpSpPr>
              <a:grpSpLocks/>
            </p:cNvGrpSpPr>
            <p:nvPr/>
          </p:nvGrpSpPr>
          <p:grpSpPr bwMode="auto">
            <a:xfrm>
              <a:off x="183" y="1604"/>
              <a:ext cx="448" cy="299"/>
              <a:chOff x="720" y="336"/>
              <a:chExt cx="624" cy="432"/>
            </a:xfrm>
          </p:grpSpPr>
          <p:sp>
            <p:nvSpPr>
              <p:cNvPr id="134148"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tr-TR"/>
              </a:p>
            </p:txBody>
          </p:sp>
          <p:sp>
            <p:nvSpPr>
              <p:cNvPr id="1341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tr-TR"/>
              </a:p>
            </p:txBody>
          </p:sp>
        </p:grpSp>
        <p:grpSp>
          <p:nvGrpSpPr>
            <p:cNvPr id="134150" name="Group 6"/>
            <p:cNvGrpSpPr>
              <a:grpSpLocks/>
            </p:cNvGrpSpPr>
            <p:nvPr/>
          </p:nvGrpSpPr>
          <p:grpSpPr bwMode="auto">
            <a:xfrm>
              <a:off x="261" y="1870"/>
              <a:ext cx="465" cy="299"/>
              <a:chOff x="912" y="2640"/>
              <a:chExt cx="672" cy="432"/>
            </a:xfrm>
          </p:grpSpPr>
          <p:sp>
            <p:nvSpPr>
              <p:cNvPr id="134151"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tr-TR"/>
              </a:p>
            </p:txBody>
          </p:sp>
          <p:sp>
            <p:nvSpPr>
              <p:cNvPr id="1341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tr-TR"/>
              </a:p>
            </p:txBody>
          </p:sp>
        </p:grpSp>
        <p:sp>
          <p:nvSpPr>
            <p:cNvPr id="1341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tr-TR"/>
            </a:p>
          </p:txBody>
        </p:sp>
        <p:sp>
          <p:nvSpPr>
            <p:cNvPr id="134154"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tr-TR"/>
            </a:p>
          </p:txBody>
        </p:sp>
        <p:sp>
          <p:nvSpPr>
            <p:cNvPr id="1341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tr-TR"/>
            </a:p>
          </p:txBody>
        </p:sp>
      </p:grpSp>
      <p:sp>
        <p:nvSpPr>
          <p:cNvPr id="134156" name="Rectangle 12"/>
          <p:cNvSpPr>
            <a:spLocks noGrp="1" noChangeArrowheads="1"/>
          </p:cNvSpPr>
          <p:nvPr>
            <p:ph type="ctrTitle"/>
          </p:nvPr>
        </p:nvSpPr>
        <p:spPr>
          <a:xfrm>
            <a:off x="990600" y="1676400"/>
            <a:ext cx="7772400" cy="1462088"/>
          </a:xfrm>
        </p:spPr>
        <p:txBody>
          <a:bodyPr/>
          <a:lstStyle>
            <a:lvl1pPr>
              <a:defRPr/>
            </a:lvl1pPr>
          </a:lstStyle>
          <a:p>
            <a:r>
              <a:rPr lang="tr-TR"/>
              <a:t>Asıl başlık stili için tıklatın</a:t>
            </a:r>
          </a:p>
        </p:txBody>
      </p:sp>
      <p:sp>
        <p:nvSpPr>
          <p:cNvPr id="13415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tr-TR"/>
              <a:t>Asıl alt başlık stilini düzenlemek için tıklatın</a:t>
            </a:r>
          </a:p>
        </p:txBody>
      </p:sp>
      <p:sp>
        <p:nvSpPr>
          <p:cNvPr id="134158"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tr-TR"/>
          </a:p>
        </p:txBody>
      </p:sp>
      <p:sp>
        <p:nvSpPr>
          <p:cNvPr id="134159"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r>
              <a:rPr lang="tr-TR"/>
              <a:t>Yazılım Mühendisliği</a:t>
            </a:r>
          </a:p>
        </p:txBody>
      </p:sp>
      <p:sp>
        <p:nvSpPr>
          <p:cNvPr id="134160"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C4323E81-188C-4E53-AA6C-6D4CB9DB0669}" type="slidenum">
              <a:rPr lang="tr-TR"/>
              <a:pPr/>
              <a:t>‹#›</a:t>
            </a:fld>
            <a:endParaRPr lang="tr-TR"/>
          </a:p>
        </p:txBody>
      </p:sp>
    </p:spTree>
  </p:cSld>
  <p:clrMapOvr>
    <a:masterClrMapping/>
  </p:clrMapOvr>
  <p:transition spd="med">
    <p:cover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endParaRPr lang="tr-TR"/>
          </a:p>
        </p:txBody>
      </p:sp>
      <p:sp>
        <p:nvSpPr>
          <p:cNvPr id="5" name="4 Altbilgi Yer Tutucusu"/>
          <p:cNvSpPr>
            <a:spLocks noGrp="1"/>
          </p:cNvSpPr>
          <p:nvPr>
            <p:ph type="ftr" sz="quarter" idx="11"/>
          </p:nvPr>
        </p:nvSpPr>
        <p:spPr/>
        <p:txBody>
          <a:bodyPr/>
          <a:lstStyle>
            <a:lvl1pPr>
              <a:defRPr/>
            </a:lvl1pPr>
          </a:lstStyle>
          <a:p>
            <a:r>
              <a:rPr lang="tr-TR"/>
              <a:t>Yazılım Mühendisliği</a:t>
            </a:r>
          </a:p>
        </p:txBody>
      </p:sp>
      <p:sp>
        <p:nvSpPr>
          <p:cNvPr id="6" name="5 Slayt Numarası Yer Tutucusu"/>
          <p:cNvSpPr>
            <a:spLocks noGrp="1"/>
          </p:cNvSpPr>
          <p:nvPr>
            <p:ph type="sldNum" sz="quarter" idx="12"/>
          </p:nvPr>
        </p:nvSpPr>
        <p:spPr/>
        <p:txBody>
          <a:bodyPr/>
          <a:lstStyle>
            <a:lvl1pPr>
              <a:defRPr/>
            </a:lvl1pPr>
          </a:lstStyle>
          <a:p>
            <a:fld id="{46030EE5-3131-4E6C-B194-7C6EB7CC9F45}" type="slidenum">
              <a:rPr lang="tr-TR"/>
              <a:pPr/>
              <a:t>‹#›</a:t>
            </a:fld>
            <a:endParaRPr lang="tr-TR"/>
          </a:p>
        </p:txBody>
      </p:sp>
    </p:spTree>
  </p:cSld>
  <p:clrMapOvr>
    <a:masterClrMapping/>
  </p:clrMapOvr>
  <p:transition spd="med">
    <p:cover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7004050" y="214313"/>
            <a:ext cx="1951038" cy="5918200"/>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1150938" y="214313"/>
            <a:ext cx="5700712" cy="5918200"/>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endParaRPr lang="tr-TR"/>
          </a:p>
        </p:txBody>
      </p:sp>
      <p:sp>
        <p:nvSpPr>
          <p:cNvPr id="5" name="4 Altbilgi Yer Tutucusu"/>
          <p:cNvSpPr>
            <a:spLocks noGrp="1"/>
          </p:cNvSpPr>
          <p:nvPr>
            <p:ph type="ftr" sz="quarter" idx="11"/>
          </p:nvPr>
        </p:nvSpPr>
        <p:spPr/>
        <p:txBody>
          <a:bodyPr/>
          <a:lstStyle>
            <a:lvl1pPr>
              <a:defRPr/>
            </a:lvl1pPr>
          </a:lstStyle>
          <a:p>
            <a:r>
              <a:rPr lang="tr-TR"/>
              <a:t>Yazılım Mühendisliği</a:t>
            </a:r>
          </a:p>
        </p:txBody>
      </p:sp>
      <p:sp>
        <p:nvSpPr>
          <p:cNvPr id="6" name="5 Slayt Numarası Yer Tutucusu"/>
          <p:cNvSpPr>
            <a:spLocks noGrp="1"/>
          </p:cNvSpPr>
          <p:nvPr>
            <p:ph type="sldNum" sz="quarter" idx="12"/>
          </p:nvPr>
        </p:nvSpPr>
        <p:spPr/>
        <p:txBody>
          <a:bodyPr/>
          <a:lstStyle>
            <a:lvl1pPr>
              <a:defRPr/>
            </a:lvl1pPr>
          </a:lstStyle>
          <a:p>
            <a:fld id="{4DD64468-28BF-4D8D-93B6-5A91226725EC}" type="slidenum">
              <a:rPr lang="tr-TR"/>
              <a:pPr/>
              <a:t>‹#›</a:t>
            </a:fld>
            <a:endParaRPr lang="tr-TR"/>
          </a:p>
        </p:txBody>
      </p:sp>
    </p:spTree>
  </p:cSld>
  <p:clrMapOvr>
    <a:masterClrMapping/>
  </p:clrMapOvr>
  <p:transition spd="med">
    <p:cover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endParaRPr lang="tr-TR"/>
          </a:p>
        </p:txBody>
      </p:sp>
      <p:sp>
        <p:nvSpPr>
          <p:cNvPr id="5" name="4 Altbilgi Yer Tutucusu"/>
          <p:cNvSpPr>
            <a:spLocks noGrp="1"/>
          </p:cNvSpPr>
          <p:nvPr>
            <p:ph type="ftr" sz="quarter" idx="11"/>
          </p:nvPr>
        </p:nvSpPr>
        <p:spPr/>
        <p:txBody>
          <a:bodyPr/>
          <a:lstStyle>
            <a:lvl1pPr>
              <a:defRPr/>
            </a:lvl1pPr>
          </a:lstStyle>
          <a:p>
            <a:r>
              <a:rPr lang="tr-TR"/>
              <a:t>Yazılım Mühendisliği</a:t>
            </a:r>
          </a:p>
        </p:txBody>
      </p:sp>
      <p:sp>
        <p:nvSpPr>
          <p:cNvPr id="6" name="5 Slayt Numarası Yer Tutucusu"/>
          <p:cNvSpPr>
            <a:spLocks noGrp="1"/>
          </p:cNvSpPr>
          <p:nvPr>
            <p:ph type="sldNum" sz="quarter" idx="12"/>
          </p:nvPr>
        </p:nvSpPr>
        <p:spPr/>
        <p:txBody>
          <a:bodyPr/>
          <a:lstStyle>
            <a:lvl1pPr>
              <a:defRPr/>
            </a:lvl1pPr>
          </a:lstStyle>
          <a:p>
            <a:fld id="{991D6520-C2DD-4E50-8B42-C36C32B78AFE}" type="slidenum">
              <a:rPr lang="tr-TR"/>
              <a:pPr/>
              <a:t>‹#›</a:t>
            </a:fld>
            <a:endParaRPr lang="tr-TR"/>
          </a:p>
        </p:txBody>
      </p:sp>
    </p:spTree>
  </p:cSld>
  <p:clrMapOvr>
    <a:masterClrMapping/>
  </p:clrMapOvr>
  <p:transition spd="med">
    <p:cover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lvl1pPr>
              <a:defRPr/>
            </a:lvl1pPr>
          </a:lstStyle>
          <a:p>
            <a:endParaRPr lang="tr-TR"/>
          </a:p>
        </p:txBody>
      </p:sp>
      <p:sp>
        <p:nvSpPr>
          <p:cNvPr id="5" name="4 Altbilgi Yer Tutucusu"/>
          <p:cNvSpPr>
            <a:spLocks noGrp="1"/>
          </p:cNvSpPr>
          <p:nvPr>
            <p:ph type="ftr" sz="quarter" idx="11"/>
          </p:nvPr>
        </p:nvSpPr>
        <p:spPr/>
        <p:txBody>
          <a:bodyPr/>
          <a:lstStyle>
            <a:lvl1pPr>
              <a:defRPr/>
            </a:lvl1pPr>
          </a:lstStyle>
          <a:p>
            <a:r>
              <a:rPr lang="tr-TR"/>
              <a:t>Yazılım Mühendisliği</a:t>
            </a:r>
          </a:p>
        </p:txBody>
      </p:sp>
      <p:sp>
        <p:nvSpPr>
          <p:cNvPr id="6" name="5 Slayt Numarası Yer Tutucusu"/>
          <p:cNvSpPr>
            <a:spLocks noGrp="1"/>
          </p:cNvSpPr>
          <p:nvPr>
            <p:ph type="sldNum" sz="quarter" idx="12"/>
          </p:nvPr>
        </p:nvSpPr>
        <p:spPr/>
        <p:txBody>
          <a:bodyPr/>
          <a:lstStyle>
            <a:lvl1pPr>
              <a:defRPr/>
            </a:lvl1pPr>
          </a:lstStyle>
          <a:p>
            <a:fld id="{8F5A3BCA-10AB-4AB2-98FD-069F19920FEC}" type="slidenum">
              <a:rPr lang="tr-TR"/>
              <a:pPr/>
              <a:t>‹#›</a:t>
            </a:fld>
            <a:endParaRPr lang="tr-TR"/>
          </a:p>
        </p:txBody>
      </p:sp>
    </p:spTree>
  </p:cSld>
  <p:clrMapOvr>
    <a:masterClrMapping/>
  </p:clrMapOvr>
  <p:transition spd="med">
    <p:cover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Veri Yer Tutucusu"/>
          <p:cNvSpPr>
            <a:spLocks noGrp="1"/>
          </p:cNvSpPr>
          <p:nvPr>
            <p:ph type="dt" sz="half" idx="10"/>
          </p:nvPr>
        </p:nvSpPr>
        <p:spPr/>
        <p:txBody>
          <a:bodyPr/>
          <a:lstStyle>
            <a:lvl1pPr>
              <a:defRPr/>
            </a:lvl1pPr>
          </a:lstStyle>
          <a:p>
            <a:endParaRPr lang="tr-TR"/>
          </a:p>
        </p:txBody>
      </p:sp>
      <p:sp>
        <p:nvSpPr>
          <p:cNvPr id="6" name="5 Altbilgi Yer Tutucusu"/>
          <p:cNvSpPr>
            <a:spLocks noGrp="1"/>
          </p:cNvSpPr>
          <p:nvPr>
            <p:ph type="ftr" sz="quarter" idx="11"/>
          </p:nvPr>
        </p:nvSpPr>
        <p:spPr/>
        <p:txBody>
          <a:bodyPr/>
          <a:lstStyle>
            <a:lvl1pPr>
              <a:defRPr/>
            </a:lvl1pPr>
          </a:lstStyle>
          <a:p>
            <a:r>
              <a:rPr lang="tr-TR"/>
              <a:t>Yazılım Mühendisliği</a:t>
            </a:r>
          </a:p>
        </p:txBody>
      </p:sp>
      <p:sp>
        <p:nvSpPr>
          <p:cNvPr id="7" name="6 Slayt Numarası Yer Tutucusu"/>
          <p:cNvSpPr>
            <a:spLocks noGrp="1"/>
          </p:cNvSpPr>
          <p:nvPr>
            <p:ph type="sldNum" sz="quarter" idx="12"/>
          </p:nvPr>
        </p:nvSpPr>
        <p:spPr/>
        <p:txBody>
          <a:bodyPr/>
          <a:lstStyle>
            <a:lvl1pPr>
              <a:defRPr/>
            </a:lvl1pPr>
          </a:lstStyle>
          <a:p>
            <a:fld id="{0C96A5CD-788B-4172-8F26-11E6C6534856}" type="slidenum">
              <a:rPr lang="tr-TR"/>
              <a:pPr/>
              <a:t>‹#›</a:t>
            </a:fld>
            <a:endParaRPr lang="tr-TR"/>
          </a:p>
        </p:txBody>
      </p:sp>
    </p:spTree>
  </p:cSld>
  <p:clrMapOvr>
    <a:masterClrMapping/>
  </p:clrMapOvr>
  <p:transition spd="med">
    <p:cover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6 Veri Yer Tutucusu"/>
          <p:cNvSpPr>
            <a:spLocks noGrp="1"/>
          </p:cNvSpPr>
          <p:nvPr>
            <p:ph type="dt" sz="half" idx="10"/>
          </p:nvPr>
        </p:nvSpPr>
        <p:spPr/>
        <p:txBody>
          <a:bodyPr/>
          <a:lstStyle>
            <a:lvl1pPr>
              <a:defRPr/>
            </a:lvl1pPr>
          </a:lstStyle>
          <a:p>
            <a:endParaRPr lang="tr-TR"/>
          </a:p>
        </p:txBody>
      </p:sp>
      <p:sp>
        <p:nvSpPr>
          <p:cNvPr id="8" name="7 Altbilgi Yer Tutucusu"/>
          <p:cNvSpPr>
            <a:spLocks noGrp="1"/>
          </p:cNvSpPr>
          <p:nvPr>
            <p:ph type="ftr" sz="quarter" idx="11"/>
          </p:nvPr>
        </p:nvSpPr>
        <p:spPr/>
        <p:txBody>
          <a:bodyPr/>
          <a:lstStyle>
            <a:lvl1pPr>
              <a:defRPr/>
            </a:lvl1pPr>
          </a:lstStyle>
          <a:p>
            <a:r>
              <a:rPr lang="tr-TR"/>
              <a:t>Yazılım Mühendisliği</a:t>
            </a:r>
          </a:p>
        </p:txBody>
      </p:sp>
      <p:sp>
        <p:nvSpPr>
          <p:cNvPr id="9" name="8 Slayt Numarası Yer Tutucusu"/>
          <p:cNvSpPr>
            <a:spLocks noGrp="1"/>
          </p:cNvSpPr>
          <p:nvPr>
            <p:ph type="sldNum" sz="quarter" idx="12"/>
          </p:nvPr>
        </p:nvSpPr>
        <p:spPr/>
        <p:txBody>
          <a:bodyPr/>
          <a:lstStyle>
            <a:lvl1pPr>
              <a:defRPr/>
            </a:lvl1pPr>
          </a:lstStyle>
          <a:p>
            <a:fld id="{D93BFE24-DCA2-41B7-AFB9-A424D0A533F8}" type="slidenum">
              <a:rPr lang="tr-TR"/>
              <a:pPr/>
              <a:t>‹#›</a:t>
            </a:fld>
            <a:endParaRPr lang="tr-TR"/>
          </a:p>
        </p:txBody>
      </p:sp>
    </p:spTree>
  </p:cSld>
  <p:clrMapOvr>
    <a:masterClrMapping/>
  </p:clrMapOvr>
  <p:transition spd="med">
    <p:cover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Veri Yer Tutucusu"/>
          <p:cNvSpPr>
            <a:spLocks noGrp="1"/>
          </p:cNvSpPr>
          <p:nvPr>
            <p:ph type="dt" sz="half" idx="10"/>
          </p:nvPr>
        </p:nvSpPr>
        <p:spPr/>
        <p:txBody>
          <a:bodyPr/>
          <a:lstStyle>
            <a:lvl1pPr>
              <a:defRPr/>
            </a:lvl1pPr>
          </a:lstStyle>
          <a:p>
            <a:endParaRPr lang="tr-TR"/>
          </a:p>
        </p:txBody>
      </p:sp>
      <p:sp>
        <p:nvSpPr>
          <p:cNvPr id="4" name="3 Altbilgi Yer Tutucusu"/>
          <p:cNvSpPr>
            <a:spLocks noGrp="1"/>
          </p:cNvSpPr>
          <p:nvPr>
            <p:ph type="ftr" sz="quarter" idx="11"/>
          </p:nvPr>
        </p:nvSpPr>
        <p:spPr/>
        <p:txBody>
          <a:bodyPr/>
          <a:lstStyle>
            <a:lvl1pPr>
              <a:defRPr/>
            </a:lvl1pPr>
          </a:lstStyle>
          <a:p>
            <a:r>
              <a:rPr lang="tr-TR"/>
              <a:t>Yazılım Mühendisliği</a:t>
            </a:r>
          </a:p>
        </p:txBody>
      </p:sp>
      <p:sp>
        <p:nvSpPr>
          <p:cNvPr id="5" name="4 Slayt Numarası Yer Tutucusu"/>
          <p:cNvSpPr>
            <a:spLocks noGrp="1"/>
          </p:cNvSpPr>
          <p:nvPr>
            <p:ph type="sldNum" sz="quarter" idx="12"/>
          </p:nvPr>
        </p:nvSpPr>
        <p:spPr/>
        <p:txBody>
          <a:bodyPr/>
          <a:lstStyle>
            <a:lvl1pPr>
              <a:defRPr/>
            </a:lvl1pPr>
          </a:lstStyle>
          <a:p>
            <a:fld id="{567A0EC3-C9F3-406D-B016-ED62CB5CFDD7}" type="slidenum">
              <a:rPr lang="tr-TR"/>
              <a:pPr/>
              <a:t>‹#›</a:t>
            </a:fld>
            <a:endParaRPr lang="tr-TR"/>
          </a:p>
        </p:txBody>
      </p:sp>
    </p:spTree>
  </p:cSld>
  <p:clrMapOvr>
    <a:masterClrMapping/>
  </p:clrMapOvr>
  <p:transition spd="med">
    <p:cover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lvl1pPr>
          </a:lstStyle>
          <a:p>
            <a:endParaRPr lang="tr-TR"/>
          </a:p>
        </p:txBody>
      </p:sp>
      <p:sp>
        <p:nvSpPr>
          <p:cNvPr id="3" name="2 Altbilgi Yer Tutucusu"/>
          <p:cNvSpPr>
            <a:spLocks noGrp="1"/>
          </p:cNvSpPr>
          <p:nvPr>
            <p:ph type="ftr" sz="quarter" idx="11"/>
          </p:nvPr>
        </p:nvSpPr>
        <p:spPr/>
        <p:txBody>
          <a:bodyPr/>
          <a:lstStyle>
            <a:lvl1pPr>
              <a:defRPr/>
            </a:lvl1pPr>
          </a:lstStyle>
          <a:p>
            <a:r>
              <a:rPr lang="tr-TR"/>
              <a:t>Yazılım Mühendisliği</a:t>
            </a:r>
          </a:p>
        </p:txBody>
      </p:sp>
      <p:sp>
        <p:nvSpPr>
          <p:cNvPr id="4" name="3 Slayt Numarası Yer Tutucusu"/>
          <p:cNvSpPr>
            <a:spLocks noGrp="1"/>
          </p:cNvSpPr>
          <p:nvPr>
            <p:ph type="sldNum" sz="quarter" idx="12"/>
          </p:nvPr>
        </p:nvSpPr>
        <p:spPr/>
        <p:txBody>
          <a:bodyPr/>
          <a:lstStyle>
            <a:lvl1pPr>
              <a:defRPr/>
            </a:lvl1pPr>
          </a:lstStyle>
          <a:p>
            <a:fld id="{DAEC1AAB-2F7A-400C-B944-DF875874A852}" type="slidenum">
              <a:rPr lang="tr-TR"/>
              <a:pPr/>
              <a:t>‹#›</a:t>
            </a:fld>
            <a:endParaRPr lang="tr-TR"/>
          </a:p>
        </p:txBody>
      </p:sp>
    </p:spTree>
  </p:cSld>
  <p:clrMapOvr>
    <a:masterClrMapping/>
  </p:clrMapOvr>
  <p:transition spd="med">
    <p:cover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lvl1pPr>
              <a:defRPr/>
            </a:lvl1pPr>
          </a:lstStyle>
          <a:p>
            <a:endParaRPr lang="tr-TR"/>
          </a:p>
        </p:txBody>
      </p:sp>
      <p:sp>
        <p:nvSpPr>
          <p:cNvPr id="6" name="5 Altbilgi Yer Tutucusu"/>
          <p:cNvSpPr>
            <a:spLocks noGrp="1"/>
          </p:cNvSpPr>
          <p:nvPr>
            <p:ph type="ftr" sz="quarter" idx="11"/>
          </p:nvPr>
        </p:nvSpPr>
        <p:spPr/>
        <p:txBody>
          <a:bodyPr/>
          <a:lstStyle>
            <a:lvl1pPr>
              <a:defRPr/>
            </a:lvl1pPr>
          </a:lstStyle>
          <a:p>
            <a:r>
              <a:rPr lang="tr-TR"/>
              <a:t>Yazılım Mühendisliği</a:t>
            </a:r>
          </a:p>
        </p:txBody>
      </p:sp>
      <p:sp>
        <p:nvSpPr>
          <p:cNvPr id="7" name="6 Slayt Numarası Yer Tutucusu"/>
          <p:cNvSpPr>
            <a:spLocks noGrp="1"/>
          </p:cNvSpPr>
          <p:nvPr>
            <p:ph type="sldNum" sz="quarter" idx="12"/>
          </p:nvPr>
        </p:nvSpPr>
        <p:spPr/>
        <p:txBody>
          <a:bodyPr/>
          <a:lstStyle>
            <a:lvl1pPr>
              <a:defRPr/>
            </a:lvl1pPr>
          </a:lstStyle>
          <a:p>
            <a:fld id="{BB1382F7-2C18-489C-8F64-0F3A9DF64FE0}" type="slidenum">
              <a:rPr lang="tr-TR"/>
              <a:pPr/>
              <a:t>‹#›</a:t>
            </a:fld>
            <a:endParaRPr lang="tr-TR"/>
          </a:p>
        </p:txBody>
      </p:sp>
    </p:spTree>
  </p:cSld>
  <p:clrMapOvr>
    <a:masterClrMapping/>
  </p:clrMapOvr>
  <p:transition spd="med">
    <p:cover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lvl1pPr>
              <a:defRPr/>
            </a:lvl1pPr>
          </a:lstStyle>
          <a:p>
            <a:endParaRPr lang="tr-TR"/>
          </a:p>
        </p:txBody>
      </p:sp>
      <p:sp>
        <p:nvSpPr>
          <p:cNvPr id="6" name="5 Altbilgi Yer Tutucusu"/>
          <p:cNvSpPr>
            <a:spLocks noGrp="1"/>
          </p:cNvSpPr>
          <p:nvPr>
            <p:ph type="ftr" sz="quarter" idx="11"/>
          </p:nvPr>
        </p:nvSpPr>
        <p:spPr/>
        <p:txBody>
          <a:bodyPr/>
          <a:lstStyle>
            <a:lvl1pPr>
              <a:defRPr/>
            </a:lvl1pPr>
          </a:lstStyle>
          <a:p>
            <a:r>
              <a:rPr lang="tr-TR"/>
              <a:t>Yazılım Mühendisliği</a:t>
            </a:r>
          </a:p>
        </p:txBody>
      </p:sp>
      <p:sp>
        <p:nvSpPr>
          <p:cNvPr id="7" name="6 Slayt Numarası Yer Tutucusu"/>
          <p:cNvSpPr>
            <a:spLocks noGrp="1"/>
          </p:cNvSpPr>
          <p:nvPr>
            <p:ph type="sldNum" sz="quarter" idx="12"/>
          </p:nvPr>
        </p:nvSpPr>
        <p:spPr/>
        <p:txBody>
          <a:bodyPr/>
          <a:lstStyle>
            <a:lvl1pPr>
              <a:defRPr/>
            </a:lvl1pPr>
          </a:lstStyle>
          <a:p>
            <a:fld id="{C76847C9-BAB7-43DF-B8CD-449062520B45}" type="slidenum">
              <a:rPr lang="tr-TR"/>
              <a:pPr/>
              <a:t>‹#›</a:t>
            </a:fld>
            <a:endParaRPr lang="tr-TR"/>
          </a:p>
        </p:txBody>
      </p:sp>
    </p:spTree>
  </p:cSld>
  <p:clrMapOvr>
    <a:masterClrMapping/>
  </p:clrMapOvr>
  <p:transition spd="med">
    <p:cover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endParaRPr kumimoji="1" lang="tr-TR" sz="2400">
              <a:solidFill>
                <a:schemeClr val="tx1"/>
              </a:solidFill>
            </a:endParaRPr>
          </a:p>
        </p:txBody>
      </p:sp>
      <p:sp>
        <p:nvSpPr>
          <p:cNvPr id="133123"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kumimoji="1" lang="tr-TR" sz="2400">
              <a:solidFill>
                <a:schemeClr val="tx1"/>
              </a:solidFill>
            </a:endParaRPr>
          </a:p>
        </p:txBody>
      </p:sp>
      <p:sp>
        <p:nvSpPr>
          <p:cNvPr id="133124"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endParaRPr kumimoji="1" lang="tr-TR" sz="2400">
              <a:solidFill>
                <a:schemeClr val="tx1"/>
              </a:solidFill>
            </a:endParaRPr>
          </a:p>
        </p:txBody>
      </p:sp>
      <p:sp>
        <p:nvSpPr>
          <p:cNvPr id="13312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kumimoji="1" lang="tr-TR" sz="2400">
              <a:solidFill>
                <a:schemeClr val="tx1"/>
              </a:solidFill>
            </a:endParaRPr>
          </a:p>
        </p:txBody>
      </p:sp>
      <p:sp>
        <p:nvSpPr>
          <p:cNvPr id="13312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kumimoji="1" lang="tr-TR" sz="2400">
              <a:solidFill>
                <a:schemeClr val="tx1"/>
              </a:solidFill>
            </a:endParaRPr>
          </a:p>
        </p:txBody>
      </p:sp>
      <p:sp>
        <p:nvSpPr>
          <p:cNvPr id="133127"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endParaRPr kumimoji="1" lang="tr-TR" sz="2400">
              <a:solidFill>
                <a:schemeClr val="tx1"/>
              </a:solidFill>
            </a:endParaRPr>
          </a:p>
        </p:txBody>
      </p:sp>
      <p:sp>
        <p:nvSpPr>
          <p:cNvPr id="133128"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kumimoji="1" lang="tr-TR" sz="2400">
              <a:solidFill>
                <a:schemeClr val="tx1"/>
              </a:solidFill>
            </a:endParaRPr>
          </a:p>
        </p:txBody>
      </p:sp>
      <p:sp>
        <p:nvSpPr>
          <p:cNvPr id="133129"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tr-TR"/>
              <a:t>Asıl başlık stili için tıklatın</a:t>
            </a:r>
          </a:p>
        </p:txBody>
      </p:sp>
      <p:sp>
        <p:nvSpPr>
          <p:cNvPr id="133130"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133131"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a:solidFill>
                  <a:schemeClr val="tx1"/>
                </a:solidFill>
              </a:defRPr>
            </a:lvl1pPr>
          </a:lstStyle>
          <a:p>
            <a:endParaRPr lang="tr-TR"/>
          </a:p>
        </p:txBody>
      </p:sp>
      <p:sp>
        <p:nvSpPr>
          <p:cNvPr id="133132"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solidFill>
                  <a:schemeClr val="tx1"/>
                </a:solidFill>
              </a:defRPr>
            </a:lvl1pPr>
          </a:lstStyle>
          <a:p>
            <a:r>
              <a:rPr lang="tr-TR"/>
              <a:t>Yazılım Mühendisliği</a:t>
            </a:r>
          </a:p>
        </p:txBody>
      </p:sp>
      <p:sp>
        <p:nvSpPr>
          <p:cNvPr id="133133"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chemeClr val="tx1"/>
                </a:solidFill>
              </a:defRPr>
            </a:lvl1pPr>
          </a:lstStyle>
          <a:p>
            <a:fld id="{90806B74-04F1-4A72-A17A-774D2DF5644C}" type="slidenum">
              <a:rPr lang="tr-TR"/>
              <a:pPr/>
              <a:t>‹#›</a:t>
            </a:fld>
            <a:endParaRPr lang="tr-T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spd="med">
    <p:cover dir="r"/>
  </p:transition>
  <p:hf hd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defRPr>
      </a:lvl2pPr>
      <a:lvl3pPr algn="l" rtl="0" fontAlgn="base">
        <a:spcBef>
          <a:spcPct val="0"/>
        </a:spcBef>
        <a:spcAft>
          <a:spcPct val="0"/>
        </a:spcAft>
        <a:defRPr sz="4400">
          <a:solidFill>
            <a:schemeClr val="tx2"/>
          </a:solidFill>
          <a:latin typeface="Tahoma" pitchFamily="34" charset="0"/>
        </a:defRPr>
      </a:lvl3pPr>
      <a:lvl4pPr algn="l" rtl="0" fontAlgn="base">
        <a:spcBef>
          <a:spcPct val="0"/>
        </a:spcBef>
        <a:spcAft>
          <a:spcPct val="0"/>
        </a:spcAft>
        <a:defRPr sz="4400">
          <a:solidFill>
            <a:schemeClr val="tx2"/>
          </a:solidFill>
          <a:latin typeface="Tahoma" pitchFamily="34" charset="0"/>
        </a:defRPr>
      </a:lvl4pPr>
      <a:lvl5pPr algn="l" rtl="0" fontAlgn="base">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hyperlink" Target="http://www.uxservices.com/kullanilabilirlik-testi-egitimi.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www.google.com.tr/url?sa=i&amp;rct=j&amp;q=&amp;esrc=s&amp;frm=1&amp;source=images&amp;cd=&amp;cad=rja&amp;uact=8&amp;docid=-HNCKm3VEEnGxM&amp;tbnid=biofOf4_nxkRNM:&amp;ved=0CAUQjRw&amp;url=http://www.userspots.com/yeni-girisimlerde-is-sureci-ve-kullanilabilirlik-testleri/&amp;ei=pqFLU4SMF8qb0AXG3ICACQ&amp;bvm=bv.64542518,d.bGE&amp;psig=AFQjCNHg4CQrsBY5H5UfrDemBtLGO1gLZg&amp;ust=1397551109840769"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burakbardakci.com/wp-content/uploads/2013/03/wpid-Photo-3-Mar-2013-1715.jp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www.burakbardakci.com/wp-content/uploads/2013/03/wpid-Photo-3-Mar-2013-1716.jp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www.burakbardakci.com/wp-content/uploads/2013/03/wpid-Photo-3-Mar-2013-1716.jp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burakbardakci.com/wp-content/uploads/2013/03/wpid-Photo-3-Mar-2013-1716.jpg" TargetMode="External"/><Relationship Id="rId2" Type="http://schemas.openxmlformats.org/officeDocument/2006/relationships/hyperlink" Target="http://steveblank.com/" TargetMode="Externa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15"/>
          <p:cNvSpPr>
            <a:spLocks noGrp="1" noChangeArrowheads="1"/>
          </p:cNvSpPr>
          <p:nvPr>
            <p:ph type="ftr" sz="quarter" idx="3"/>
          </p:nvPr>
        </p:nvSpPr>
        <p:spPr/>
        <p:txBody>
          <a:bodyPr/>
          <a:lstStyle/>
          <a:p>
            <a:r>
              <a:rPr lang="tr-TR"/>
              <a:t>Yazılım Mühendisliği</a:t>
            </a:r>
          </a:p>
        </p:txBody>
      </p:sp>
      <p:sp>
        <p:nvSpPr>
          <p:cNvPr id="26" name="Rectangle 16"/>
          <p:cNvSpPr>
            <a:spLocks noGrp="1" noChangeArrowheads="1"/>
          </p:cNvSpPr>
          <p:nvPr>
            <p:ph type="sldNum" sz="quarter" idx="4"/>
          </p:nvPr>
        </p:nvSpPr>
        <p:spPr/>
        <p:txBody>
          <a:bodyPr/>
          <a:lstStyle/>
          <a:p>
            <a:fld id="{D1B47AAF-0B05-4C39-82CD-E6F04BE7EBAF}" type="slidenum">
              <a:rPr lang="tr-TR" smtClean="0"/>
              <a:pPr/>
              <a:t>1</a:t>
            </a:fld>
            <a:r>
              <a:rPr lang="tr-TR" dirty="0"/>
              <a:t>/46</a:t>
            </a:r>
          </a:p>
        </p:txBody>
      </p:sp>
      <p:pic>
        <p:nvPicPr>
          <p:cNvPr id="24" name="Resim 23" descr="Kullanılabilirlik ve Kullanıcı Deneyimi Danışmanlığı"/>
          <p:cNvPicPr/>
          <p:nvPr/>
        </p:nvPicPr>
        <p:blipFill>
          <a:blip r:embed="rId3">
            <a:extLst>
              <a:ext uri="{BEBA8EAE-BF5A-486C-A8C5-ECC9F3942E4B}">
                <a14:imgProps xmlns:a14="http://schemas.microsoft.com/office/drawing/2010/main">
                  <a14:imgLayer r:embed="rId4">
                    <a14:imgEffect>
                      <a14:brightnessContrast bright="19000"/>
                    </a14:imgEffect>
                  </a14:imgLayer>
                </a14:imgProps>
              </a:ext>
              <a:ext uri="{28A0092B-C50C-407E-A947-70E740481C1C}">
                <a14:useLocalDpi xmlns:a14="http://schemas.microsoft.com/office/drawing/2010/main" val="0"/>
              </a:ext>
            </a:extLst>
          </a:blip>
          <a:srcRect/>
          <a:stretch>
            <a:fillRect/>
          </a:stretch>
        </p:blipFill>
        <p:spPr bwMode="auto">
          <a:xfrm>
            <a:off x="5257800" y="1"/>
            <a:ext cx="3886200" cy="4503618"/>
          </a:xfrm>
          <a:prstGeom prst="rect">
            <a:avLst/>
          </a:prstGeom>
          <a:noFill/>
          <a:ln>
            <a:noFill/>
          </a:ln>
        </p:spPr>
      </p:pic>
      <p:sp>
        <p:nvSpPr>
          <p:cNvPr id="4149" name="Rectangle 53"/>
          <p:cNvSpPr>
            <a:spLocks noChangeArrowheads="1"/>
          </p:cNvSpPr>
          <p:nvPr/>
        </p:nvSpPr>
        <p:spPr bwMode="auto">
          <a:xfrm>
            <a:off x="1447800" y="4503618"/>
            <a:ext cx="7162800" cy="1600438"/>
          </a:xfrm>
          <a:prstGeom prst="rect">
            <a:avLst/>
          </a:prstGeom>
          <a:noFill/>
          <a:ln w="9525" algn="ctr">
            <a:noFill/>
            <a:miter lim="800000"/>
            <a:headEnd/>
            <a:tailEnd/>
          </a:ln>
          <a:effectLst/>
        </p:spPr>
        <p:txBody>
          <a:bodyPr wrap="square" anchor="ctr">
            <a:spAutoFit/>
          </a:bodyPr>
          <a:lstStyle/>
          <a:p>
            <a:pPr marL="261938" indent="-261938" algn="l"/>
            <a:r>
              <a:rPr lang="tr-TR" sz="1600" dirty="0">
                <a:solidFill>
                  <a:srgbClr val="002060"/>
                </a:solidFill>
                <a:ea typeface="Tahoma" pitchFamily="34" charset="0"/>
                <a:cs typeface="Tahoma" pitchFamily="34" charset="0"/>
              </a:rPr>
              <a:t>İyi tasarlanmış bir kullanıcı-yazılım arayüzünün, </a:t>
            </a:r>
          </a:p>
          <a:p>
            <a:pPr lvl="2" algn="l"/>
            <a:r>
              <a:rPr lang="tr-TR" sz="1600" b="1" dirty="0">
                <a:solidFill>
                  <a:srgbClr val="002060"/>
                </a:solidFill>
                <a:ea typeface="Tahoma" pitchFamily="34" charset="0"/>
                <a:cs typeface="Tahoma" pitchFamily="34" charset="0"/>
              </a:rPr>
              <a:t>    yapılan işin kalitesini artırma,</a:t>
            </a:r>
          </a:p>
          <a:p>
            <a:pPr lvl="2" algn="l"/>
            <a:r>
              <a:rPr lang="tr-TR" sz="1600" b="1" dirty="0">
                <a:solidFill>
                  <a:srgbClr val="002060"/>
                </a:solidFill>
                <a:ea typeface="Tahoma" pitchFamily="34" charset="0"/>
                <a:cs typeface="Tahoma" pitchFamily="34" charset="0"/>
              </a:rPr>
              <a:t>    kullanıcının tatmin düzeyini yükseltme, </a:t>
            </a:r>
          </a:p>
          <a:p>
            <a:pPr lvl="2" algn="l"/>
            <a:r>
              <a:rPr lang="tr-TR" sz="1600" b="1" dirty="0">
                <a:solidFill>
                  <a:srgbClr val="002060"/>
                </a:solidFill>
                <a:ea typeface="Tahoma" pitchFamily="34" charset="0"/>
                <a:cs typeface="Tahoma" pitchFamily="34" charset="0"/>
              </a:rPr>
              <a:t>    işgücünün verimliliğini artırma, </a:t>
            </a:r>
          </a:p>
          <a:p>
            <a:pPr lvl="2" algn="l"/>
            <a:r>
              <a:rPr lang="tr-TR" sz="1600" b="1" dirty="0">
                <a:solidFill>
                  <a:srgbClr val="002060"/>
                </a:solidFill>
                <a:ea typeface="Tahoma" pitchFamily="34" charset="0"/>
                <a:cs typeface="Tahoma" pitchFamily="34" charset="0"/>
              </a:rPr>
              <a:t>    yazılımın kontrol ettiği sistemin güvenliğini sağlama </a:t>
            </a:r>
          </a:p>
          <a:p>
            <a:pPr marL="261938" indent="-261938" algn="l"/>
            <a:r>
              <a:rPr lang="tr-TR" sz="1600" dirty="0">
                <a:solidFill>
                  <a:srgbClr val="002060"/>
                </a:solidFill>
                <a:ea typeface="Tahoma" pitchFamily="34" charset="0"/>
                <a:cs typeface="Tahoma" pitchFamily="34" charset="0"/>
              </a:rPr>
              <a:t>                                            gibi çok önemli avantajları vardır. </a:t>
            </a:r>
          </a:p>
        </p:txBody>
      </p:sp>
      <p:sp>
        <p:nvSpPr>
          <p:cNvPr id="4101" name="Rectangle 5"/>
          <p:cNvSpPr>
            <a:spLocks noChangeArrowheads="1"/>
          </p:cNvSpPr>
          <p:nvPr/>
        </p:nvSpPr>
        <p:spPr bwMode="auto">
          <a:xfrm>
            <a:off x="1219200" y="2264392"/>
            <a:ext cx="4482152" cy="1891352"/>
          </a:xfrm>
          <a:prstGeom prst="rect">
            <a:avLst/>
          </a:prstGeom>
          <a:noFill/>
          <a:ln w="9525">
            <a:noFill/>
            <a:miter lim="800000"/>
            <a:headEnd/>
            <a:tailEnd/>
          </a:ln>
          <a:effectLst/>
        </p:spPr>
        <p:txBody>
          <a:bodyPr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tr-TR" sz="5400" b="1" spc="50" dirty="0">
                <a:ln w="11430"/>
                <a:solidFill>
                  <a:srgbClr val="FF0000"/>
                </a:solidFill>
                <a:effectLst>
                  <a:outerShdw blurRad="76200" dist="50800" dir="5400000" algn="tl" rotWithShape="0">
                    <a:srgbClr val="000000">
                      <a:alpha val="65000"/>
                    </a:srgbClr>
                  </a:outerShdw>
                </a:effectLst>
                <a:latin typeface="Matura MT Script Capitals" pitchFamily="66" charset="0"/>
              </a:rPr>
              <a:t>Arayüz </a:t>
            </a:r>
            <a:br>
              <a:rPr lang="tr-TR" sz="5400" b="1" spc="50" dirty="0">
                <a:ln w="11430"/>
                <a:solidFill>
                  <a:srgbClr val="FF0000"/>
                </a:solidFill>
                <a:effectLst>
                  <a:outerShdw blurRad="76200" dist="50800" dir="5400000" algn="tl" rotWithShape="0">
                    <a:srgbClr val="000000">
                      <a:alpha val="65000"/>
                    </a:srgbClr>
                  </a:outerShdw>
                </a:effectLst>
                <a:latin typeface="Matura MT Script Capitals" pitchFamily="66" charset="0"/>
              </a:rPr>
            </a:br>
            <a:r>
              <a:rPr lang="tr-TR" sz="5400" b="1" spc="50" dirty="0">
                <a:ln w="11430"/>
                <a:solidFill>
                  <a:srgbClr val="FF0000"/>
                </a:solidFill>
                <a:effectLst>
                  <a:outerShdw blurRad="76200" dist="50800" dir="5400000" algn="tl" rotWithShape="0">
                    <a:srgbClr val="000000">
                      <a:alpha val="65000"/>
                    </a:srgbClr>
                  </a:outerShdw>
                </a:effectLst>
                <a:latin typeface="Matura MT Script Capitals" pitchFamily="66" charset="0"/>
              </a:rPr>
              <a:t>     Tasarımı</a:t>
            </a:r>
          </a:p>
        </p:txBody>
      </p:sp>
    </p:spTree>
  </p:cSld>
  <p:clrMapOvr>
    <a:masterClrMapping/>
  </p:clrMapOvr>
  <p:transition spd="med">
    <p:cover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r>
              <a:rPr lang="tr-TR"/>
              <a:t>Yazılım Mühendisliği</a:t>
            </a:r>
          </a:p>
        </p:txBody>
      </p:sp>
      <p:sp>
        <p:nvSpPr>
          <p:cNvPr id="5" name="4 Slayt Numarası Yer Tutucusu"/>
          <p:cNvSpPr>
            <a:spLocks noGrp="1"/>
          </p:cNvSpPr>
          <p:nvPr>
            <p:ph type="sldNum" sz="quarter" idx="12"/>
          </p:nvPr>
        </p:nvSpPr>
        <p:spPr/>
        <p:txBody>
          <a:bodyPr/>
          <a:lstStyle/>
          <a:p>
            <a:fld id="{991D6520-C2DD-4E50-8B42-C36C32B78AFE}" type="slidenum">
              <a:rPr lang="tr-TR" smtClean="0"/>
              <a:pPr/>
              <a:t>10</a:t>
            </a:fld>
            <a:endParaRPr lang="tr-TR"/>
          </a:p>
        </p:txBody>
      </p:sp>
      <p:sp>
        <p:nvSpPr>
          <p:cNvPr id="7" name="6 Metin kutusu"/>
          <p:cNvSpPr txBox="1"/>
          <p:nvPr/>
        </p:nvSpPr>
        <p:spPr>
          <a:xfrm>
            <a:off x="1219200" y="1371600"/>
            <a:ext cx="5257800" cy="923330"/>
          </a:xfrm>
          <a:prstGeom prst="rect">
            <a:avLst/>
          </a:prstGeom>
          <a:noFill/>
        </p:spPr>
        <p:txBody>
          <a:bodyPr wrap="square" rtlCol="0">
            <a:spAutoFit/>
          </a:bodyPr>
          <a:lstStyle/>
          <a:p>
            <a:pPr algn="l"/>
            <a:r>
              <a:rPr lang="tr-TR" b="1" dirty="0">
                <a:solidFill>
                  <a:schemeClr val="tx2">
                    <a:lumMod val="75000"/>
                  </a:schemeClr>
                </a:solidFill>
              </a:rPr>
              <a:t>Günümüzde Kullanılan </a:t>
            </a:r>
          </a:p>
          <a:p>
            <a:endParaRPr lang="tr-TR" b="1" dirty="0">
              <a:solidFill>
                <a:schemeClr val="tx2">
                  <a:lumMod val="75000"/>
                </a:schemeClr>
              </a:solidFill>
            </a:endParaRPr>
          </a:p>
          <a:p>
            <a:pPr algn="l"/>
            <a:r>
              <a:rPr lang="tr-TR" b="1" dirty="0">
                <a:solidFill>
                  <a:schemeClr val="tx2">
                    <a:lumMod val="75000"/>
                  </a:schemeClr>
                </a:solidFill>
              </a:rPr>
              <a:t>KULLANILABİLİRLİK TESTLERİ</a:t>
            </a:r>
          </a:p>
        </p:txBody>
      </p:sp>
      <p:sp>
        <p:nvSpPr>
          <p:cNvPr id="8" name="7 Metin kutusu"/>
          <p:cNvSpPr txBox="1"/>
          <p:nvPr/>
        </p:nvSpPr>
        <p:spPr>
          <a:xfrm>
            <a:off x="609600" y="3048000"/>
            <a:ext cx="6981591" cy="3108543"/>
          </a:xfrm>
          <a:prstGeom prst="rect">
            <a:avLst/>
          </a:prstGeom>
          <a:noFill/>
        </p:spPr>
        <p:txBody>
          <a:bodyPr wrap="none" rtlCol="0">
            <a:spAutoFit/>
          </a:bodyPr>
          <a:lstStyle/>
          <a:p>
            <a:pPr marL="342900" indent="-342900" algn="l">
              <a:buFont typeface="+mj-lt"/>
              <a:buAutoNum type="arabicPeriod"/>
            </a:pPr>
            <a:r>
              <a:rPr lang="tr-TR" sz="2800" dirty="0">
                <a:solidFill>
                  <a:schemeClr val="tx2">
                    <a:lumMod val="75000"/>
                  </a:schemeClr>
                </a:solidFill>
              </a:rPr>
              <a:t>Göz İzleme Cihazı ile Kullanılabilirlik Testi</a:t>
            </a:r>
          </a:p>
          <a:p>
            <a:pPr marL="342900" indent="-342900" algn="l">
              <a:buFont typeface="+mj-lt"/>
              <a:buAutoNum type="arabicPeriod"/>
            </a:pPr>
            <a:r>
              <a:rPr lang="tr-TR" sz="2800" dirty="0">
                <a:solidFill>
                  <a:schemeClr val="tx2">
                    <a:lumMod val="75000"/>
                  </a:schemeClr>
                </a:solidFill>
              </a:rPr>
              <a:t>Gerilla ile Kullanılabilirlik Testi</a:t>
            </a:r>
          </a:p>
          <a:p>
            <a:pPr marL="342900" indent="-342900" algn="l">
              <a:buFont typeface="+mj-lt"/>
              <a:buAutoNum type="arabicPeriod"/>
            </a:pPr>
            <a:r>
              <a:rPr lang="tr-TR" sz="2800" dirty="0">
                <a:solidFill>
                  <a:schemeClr val="tx2">
                    <a:lumMod val="75000"/>
                  </a:schemeClr>
                </a:solidFill>
              </a:rPr>
              <a:t>Online ile Kullanılabilirlik Testi</a:t>
            </a:r>
          </a:p>
          <a:p>
            <a:pPr marL="342900" indent="-342900" algn="l">
              <a:buFont typeface="+mj-lt"/>
              <a:buAutoNum type="arabicPeriod"/>
            </a:pPr>
            <a:r>
              <a:rPr lang="tr-TR" sz="2800" dirty="0">
                <a:solidFill>
                  <a:schemeClr val="tx2">
                    <a:lumMod val="75000"/>
                  </a:schemeClr>
                </a:solidFill>
              </a:rPr>
              <a:t>Mobil Test</a:t>
            </a:r>
          </a:p>
          <a:p>
            <a:pPr marL="342900" indent="-342900" algn="l">
              <a:buFont typeface="+mj-lt"/>
              <a:buAutoNum type="arabicPeriod"/>
            </a:pPr>
            <a:r>
              <a:rPr lang="tr-TR" sz="2800" dirty="0" err="1">
                <a:solidFill>
                  <a:schemeClr val="tx2">
                    <a:lumMod val="75000"/>
                  </a:schemeClr>
                </a:solidFill>
              </a:rPr>
              <a:t>Analitiks</a:t>
            </a:r>
            <a:r>
              <a:rPr lang="tr-TR" sz="2800" dirty="0">
                <a:solidFill>
                  <a:schemeClr val="tx2">
                    <a:lumMod val="75000"/>
                  </a:schemeClr>
                </a:solidFill>
              </a:rPr>
              <a:t> analiz</a:t>
            </a:r>
          </a:p>
          <a:p>
            <a:pPr marL="342900" indent="-342900" algn="l">
              <a:buFont typeface="+mj-lt"/>
              <a:buAutoNum type="arabicPeriod"/>
            </a:pPr>
            <a:r>
              <a:rPr lang="tr-TR" sz="2800" dirty="0">
                <a:solidFill>
                  <a:schemeClr val="tx2">
                    <a:lumMod val="75000"/>
                  </a:schemeClr>
                </a:solidFill>
              </a:rPr>
              <a:t>Reklam analizi</a:t>
            </a:r>
          </a:p>
          <a:p>
            <a:pPr marL="342900" indent="-342900" algn="l">
              <a:buFont typeface="+mj-lt"/>
              <a:buAutoNum type="arabicPeriod"/>
            </a:pPr>
            <a:r>
              <a:rPr lang="tr-TR" sz="2800" dirty="0">
                <a:solidFill>
                  <a:schemeClr val="tx2">
                    <a:lumMod val="75000"/>
                  </a:schemeClr>
                </a:solidFill>
              </a:rPr>
              <a:t>Uzman analiz</a:t>
            </a:r>
          </a:p>
        </p:txBody>
      </p:sp>
      <p:pic>
        <p:nvPicPr>
          <p:cNvPr id="6" name="Resim 5" descr="Kullanılabilirlik Testi Eğitimi">
            <a:hlinkClick r:id="rId3"/>
          </p:cNvPr>
          <p:cNvPicPr/>
          <p:nvPr/>
        </p:nvPicPr>
        <p:blipFill rotWithShape="1">
          <a:blip r:embed="rId4">
            <a:extLst>
              <a:ext uri="{28A0092B-C50C-407E-A947-70E740481C1C}">
                <a14:useLocalDpi xmlns:a14="http://schemas.microsoft.com/office/drawing/2010/main" val="0"/>
              </a:ext>
            </a:extLst>
          </a:blip>
          <a:srcRect l="6852" t="16880" r="9892" b="13530"/>
          <a:stretch/>
        </p:blipFill>
        <p:spPr bwMode="auto">
          <a:xfrm>
            <a:off x="5334000" y="381000"/>
            <a:ext cx="3462337" cy="2576512"/>
          </a:xfrm>
          <a:prstGeom prst="rect">
            <a:avLst/>
          </a:prstGeom>
          <a:noFill/>
          <a:ln>
            <a:noFill/>
          </a:ln>
        </p:spPr>
      </p:pic>
    </p:spTree>
  </p:cSld>
  <p:clrMapOvr>
    <a:masterClrMapping/>
  </p:clrMapOvr>
  <p:transition spd="med">
    <p:cover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r>
              <a:rPr lang="tr-TR"/>
              <a:t>Yazılım Mühendisliği</a:t>
            </a:r>
          </a:p>
        </p:txBody>
      </p:sp>
      <p:sp>
        <p:nvSpPr>
          <p:cNvPr id="5" name="4 Slayt Numarası Yer Tutucusu"/>
          <p:cNvSpPr>
            <a:spLocks noGrp="1"/>
          </p:cNvSpPr>
          <p:nvPr>
            <p:ph type="sldNum" sz="quarter" idx="12"/>
          </p:nvPr>
        </p:nvSpPr>
        <p:spPr/>
        <p:txBody>
          <a:bodyPr/>
          <a:lstStyle/>
          <a:p>
            <a:fld id="{991D6520-C2DD-4E50-8B42-C36C32B78AFE}" type="slidenum">
              <a:rPr lang="tr-TR" smtClean="0"/>
              <a:pPr/>
              <a:t>11</a:t>
            </a:fld>
            <a:endParaRPr lang="tr-TR"/>
          </a:p>
        </p:txBody>
      </p:sp>
      <p:sp>
        <p:nvSpPr>
          <p:cNvPr id="3" name="Rectangle 2"/>
          <p:cNvSpPr>
            <a:spLocks noChangeArrowheads="1"/>
          </p:cNvSpPr>
          <p:nvPr/>
        </p:nvSpPr>
        <p:spPr bwMode="auto">
          <a:xfrm>
            <a:off x="395176" y="2408307"/>
            <a:ext cx="8463073"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a:tabLst>
                <a:tab pos="457200" algn="l"/>
              </a:tabLst>
              <a:defRPr>
                <a:solidFill>
                  <a:schemeClr val="tx1"/>
                </a:solidFill>
                <a:latin typeface="Arial" pitchFamily="34" charset="0"/>
                <a:cs typeface="Arial" pitchFamily="34" charset="0"/>
              </a:defRPr>
            </a:lvl1pPr>
            <a:lvl2pPr algn="l">
              <a:tabLst>
                <a:tab pos="457200" algn="l"/>
              </a:tabLst>
              <a:defRPr>
                <a:solidFill>
                  <a:schemeClr val="tx1"/>
                </a:solidFill>
                <a:latin typeface="Arial" pitchFamily="34" charset="0"/>
                <a:cs typeface="Arial" pitchFamily="34" charset="0"/>
              </a:defRPr>
            </a:lvl2pPr>
            <a:lvl3pPr algn="l">
              <a:tabLst>
                <a:tab pos="457200" algn="l"/>
              </a:tabLst>
              <a:defRPr>
                <a:solidFill>
                  <a:schemeClr val="tx1"/>
                </a:solidFill>
                <a:latin typeface="Arial" pitchFamily="34" charset="0"/>
                <a:cs typeface="Arial" pitchFamily="34" charset="0"/>
              </a:defRPr>
            </a:lvl3pPr>
            <a:lvl4pPr algn="l">
              <a:tabLst>
                <a:tab pos="457200" algn="l"/>
              </a:tabLst>
              <a:defRPr>
                <a:solidFill>
                  <a:schemeClr val="tx1"/>
                </a:solidFill>
                <a:latin typeface="Arial" pitchFamily="34" charset="0"/>
                <a:cs typeface="Arial" pitchFamily="34" charset="0"/>
              </a:defRPr>
            </a:lvl4pPr>
            <a:lvl5pPr algn="l">
              <a:tabLst>
                <a:tab pos="457200" algn="l"/>
              </a:tabLst>
              <a:defRPr>
                <a:solidFill>
                  <a:schemeClr val="tx1"/>
                </a:solidFill>
                <a:latin typeface="Arial" pitchFamily="34" charset="0"/>
                <a:cs typeface="Arial" pitchFamily="34" charset="0"/>
              </a:defRPr>
            </a:lvl5pPr>
            <a:lvl6pPr fontAlgn="base">
              <a:spcBef>
                <a:spcPct val="0"/>
              </a:spcBef>
              <a:spcAft>
                <a:spcPct val="0"/>
              </a:spcAft>
              <a:tabLst>
                <a:tab pos="457200" algn="l"/>
              </a:tabLst>
              <a:defRPr>
                <a:solidFill>
                  <a:schemeClr val="tx1"/>
                </a:solidFill>
                <a:latin typeface="Arial" pitchFamily="34" charset="0"/>
                <a:cs typeface="Arial" pitchFamily="34" charset="0"/>
              </a:defRPr>
            </a:lvl6pPr>
            <a:lvl7pPr fontAlgn="base">
              <a:spcBef>
                <a:spcPct val="0"/>
              </a:spcBef>
              <a:spcAft>
                <a:spcPct val="0"/>
              </a:spcAft>
              <a:tabLst>
                <a:tab pos="457200" algn="l"/>
              </a:tabLst>
              <a:defRPr>
                <a:solidFill>
                  <a:schemeClr val="tx1"/>
                </a:solidFill>
                <a:latin typeface="Arial" pitchFamily="34" charset="0"/>
                <a:cs typeface="Arial" pitchFamily="34" charset="0"/>
              </a:defRPr>
            </a:lvl7pPr>
            <a:lvl8pPr fontAlgn="base">
              <a:spcBef>
                <a:spcPct val="0"/>
              </a:spcBef>
              <a:spcAft>
                <a:spcPct val="0"/>
              </a:spcAft>
              <a:tabLst>
                <a:tab pos="457200" algn="l"/>
              </a:tabLst>
              <a:defRPr>
                <a:solidFill>
                  <a:schemeClr val="tx1"/>
                </a:solidFill>
                <a:latin typeface="Arial" pitchFamily="34" charset="0"/>
                <a:cs typeface="Arial" pitchFamily="34" charset="0"/>
              </a:defRPr>
            </a:lvl8pPr>
            <a:lvl9pPr fontAlgn="base">
              <a:spcBef>
                <a:spcPct val="0"/>
              </a:spcBef>
              <a:spcAft>
                <a:spcPct val="0"/>
              </a:spcAft>
              <a:tabLst>
                <a:tab pos="457200" algn="l"/>
              </a:tabLst>
              <a:defRPr>
                <a:solidFill>
                  <a:schemeClr val="tx1"/>
                </a:solidFill>
                <a:latin typeface="Arial" pitchFamily="34" charset="0"/>
                <a:cs typeface="Arial"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tr-TR" altLang="tr-TR" b="0" i="0" u="none" strike="noStrike" cap="none" normalizeH="0" baseline="0" dirty="0">
                <a:ln>
                  <a:noFill/>
                </a:ln>
                <a:solidFill>
                  <a:srgbClr val="000000"/>
                </a:solidFill>
                <a:effectLst/>
                <a:latin typeface="Gotham Rounded Book"/>
                <a:ea typeface="Times New Roman" pitchFamily="18" charset="0"/>
                <a:cs typeface="Arial" pitchFamily="34" charset="0"/>
              </a:rPr>
              <a:t>G</a:t>
            </a:r>
            <a:r>
              <a:rPr kumimoji="0" lang="tr-TR" altLang="tr-TR" b="0" i="0" u="none" strike="noStrike" cap="none" normalizeH="0" baseline="0" dirty="0">
                <a:ln>
                  <a:noFill/>
                </a:ln>
                <a:solidFill>
                  <a:srgbClr val="000000"/>
                </a:solidFill>
                <a:effectLst/>
                <a:latin typeface="Calibri"/>
                <a:ea typeface="Times New Roman" pitchFamily="18" charset="0"/>
                <a:cs typeface="Arial" pitchFamily="34" charset="0"/>
              </a:rPr>
              <a:t>ö</a:t>
            </a:r>
            <a:r>
              <a:rPr kumimoji="0" lang="tr-TR" altLang="tr-TR" b="0" i="0" u="none" strike="noStrike" cap="none" normalizeH="0" baseline="0" dirty="0">
                <a:ln>
                  <a:noFill/>
                </a:ln>
                <a:solidFill>
                  <a:srgbClr val="000000"/>
                </a:solidFill>
                <a:effectLst/>
                <a:latin typeface="Gotham Rounded Book"/>
                <a:ea typeface="Times New Roman" pitchFamily="18" charset="0"/>
                <a:cs typeface="Arial" pitchFamily="34" charset="0"/>
              </a:rPr>
              <a:t>z izleme, kullanıcının nereye, ne kadar s</a:t>
            </a:r>
            <a:r>
              <a:rPr kumimoji="0" lang="tr-TR" altLang="tr-TR" b="0" i="0" u="none" strike="noStrike" cap="none" normalizeH="0" baseline="0" dirty="0">
                <a:ln>
                  <a:noFill/>
                </a:ln>
                <a:solidFill>
                  <a:srgbClr val="000000"/>
                </a:solidFill>
                <a:effectLst/>
                <a:latin typeface="Calibri"/>
                <a:ea typeface="Times New Roman" pitchFamily="18" charset="0"/>
                <a:cs typeface="Arial" pitchFamily="34" charset="0"/>
              </a:rPr>
              <a:t>ü</a:t>
            </a:r>
            <a:r>
              <a:rPr kumimoji="0" lang="tr-TR" altLang="tr-TR" b="0" i="0" u="none" strike="noStrike" cap="none" normalizeH="0" baseline="0" dirty="0">
                <a:ln>
                  <a:noFill/>
                </a:ln>
                <a:solidFill>
                  <a:srgbClr val="000000"/>
                </a:solidFill>
                <a:effectLst/>
                <a:latin typeface="Gotham Rounded Book"/>
                <a:ea typeface="Times New Roman" pitchFamily="18" charset="0"/>
                <a:cs typeface="Arial" pitchFamily="34" charset="0"/>
              </a:rPr>
              <a:t>re ve ka</a:t>
            </a:r>
            <a:r>
              <a:rPr kumimoji="0" lang="tr-TR" altLang="tr-TR" b="0" i="0" u="none" strike="noStrike" cap="none" normalizeH="0" baseline="0" dirty="0">
                <a:ln>
                  <a:noFill/>
                </a:ln>
                <a:solidFill>
                  <a:srgbClr val="000000"/>
                </a:solidFill>
                <a:effectLst/>
                <a:latin typeface="Calibri"/>
                <a:ea typeface="Times New Roman" pitchFamily="18" charset="0"/>
                <a:cs typeface="Arial" pitchFamily="34" charset="0"/>
              </a:rPr>
              <a:t>ç</a:t>
            </a:r>
            <a:r>
              <a:rPr kumimoji="0" lang="tr-TR" altLang="tr-TR" b="0" i="0" u="none" strike="noStrike" cap="none" normalizeH="0" baseline="0" dirty="0">
                <a:ln>
                  <a:noFill/>
                </a:ln>
                <a:solidFill>
                  <a:srgbClr val="000000"/>
                </a:solidFill>
                <a:effectLst/>
                <a:latin typeface="Gotham Rounded Book"/>
                <a:ea typeface="Times New Roman" pitchFamily="18" charset="0"/>
                <a:cs typeface="Arial" pitchFamily="34" charset="0"/>
              </a:rPr>
              <a:t> kere baktığına, anlık ve ge</a:t>
            </a:r>
            <a:r>
              <a:rPr kumimoji="0" lang="tr-TR" altLang="tr-TR" b="0" i="0" u="none" strike="noStrike" cap="none" normalizeH="0" baseline="0" dirty="0">
                <a:ln>
                  <a:noFill/>
                </a:ln>
                <a:solidFill>
                  <a:srgbClr val="000000"/>
                </a:solidFill>
                <a:effectLst/>
                <a:latin typeface="Calibri"/>
                <a:ea typeface="Times New Roman" pitchFamily="18" charset="0"/>
                <a:cs typeface="Arial" pitchFamily="34" charset="0"/>
              </a:rPr>
              <a:t>ç</a:t>
            </a:r>
            <a:r>
              <a:rPr kumimoji="0" lang="tr-TR" altLang="tr-TR" b="0" i="0" u="none" strike="noStrike" cap="none" normalizeH="0" baseline="0" dirty="0">
                <a:ln>
                  <a:noFill/>
                </a:ln>
                <a:solidFill>
                  <a:srgbClr val="000000"/>
                </a:solidFill>
                <a:effectLst/>
                <a:latin typeface="Gotham Rounded Book"/>
                <a:ea typeface="Times New Roman" pitchFamily="18" charset="0"/>
                <a:cs typeface="Arial" pitchFamily="34" charset="0"/>
              </a:rPr>
              <a:t>miş dikkatinin nerede yoğunlaştığına, niyetine, zihinsel durumuna ilişkin bilgi sağlamakta kullanılan bir y</a:t>
            </a:r>
            <a:r>
              <a:rPr kumimoji="0" lang="tr-TR" altLang="tr-TR" b="0" i="0" u="none" strike="noStrike" cap="none" normalizeH="0" baseline="0" dirty="0">
                <a:ln>
                  <a:noFill/>
                </a:ln>
                <a:solidFill>
                  <a:srgbClr val="000000"/>
                </a:solidFill>
                <a:effectLst/>
                <a:latin typeface="Calibri"/>
                <a:ea typeface="Times New Roman" pitchFamily="18" charset="0"/>
                <a:cs typeface="Arial" pitchFamily="34" charset="0"/>
              </a:rPr>
              <a:t>ö</a:t>
            </a:r>
            <a:r>
              <a:rPr kumimoji="0" lang="tr-TR" altLang="tr-TR" b="0" i="0" u="none" strike="noStrike" cap="none" normalizeH="0" baseline="0" dirty="0">
                <a:ln>
                  <a:noFill/>
                </a:ln>
                <a:solidFill>
                  <a:srgbClr val="000000"/>
                </a:solidFill>
                <a:effectLst/>
                <a:latin typeface="Gotham Rounded Book"/>
                <a:ea typeface="Times New Roman" pitchFamily="18" charset="0"/>
                <a:cs typeface="Arial" pitchFamily="34" charset="0"/>
              </a:rPr>
              <a:t>ntemdir. G</a:t>
            </a:r>
            <a:r>
              <a:rPr kumimoji="0" lang="tr-TR" altLang="tr-TR" b="0" i="0" u="none" strike="noStrike" cap="none" normalizeH="0" baseline="0" dirty="0">
                <a:ln>
                  <a:noFill/>
                </a:ln>
                <a:solidFill>
                  <a:srgbClr val="000000"/>
                </a:solidFill>
                <a:effectLst/>
                <a:latin typeface="Calibri"/>
                <a:ea typeface="Times New Roman" pitchFamily="18" charset="0"/>
                <a:cs typeface="Arial" pitchFamily="34" charset="0"/>
              </a:rPr>
              <a:t>ö</a:t>
            </a:r>
            <a:r>
              <a:rPr kumimoji="0" lang="tr-TR" altLang="tr-TR" b="0" i="0" u="none" strike="noStrike" cap="none" normalizeH="0" baseline="0" dirty="0">
                <a:ln>
                  <a:noFill/>
                </a:ln>
                <a:solidFill>
                  <a:srgbClr val="000000"/>
                </a:solidFill>
                <a:effectLst/>
                <a:latin typeface="Gotham Rounded Book"/>
                <a:ea typeface="Times New Roman" pitchFamily="18" charset="0"/>
                <a:cs typeface="Arial" pitchFamily="34" charset="0"/>
              </a:rPr>
              <a:t>z izleme teknolojisinin kullanım alanları yalnızca kullanılabilirlik testleriyle sınırlı olmayıp, market araştırmaları ve psikolojik incelemeler gibi pek  çok alanda kendisine yer bulmaktadır.</a:t>
            </a:r>
            <a:endParaRPr kumimoji="0" lang="tr-TR" altLang="tr-TR" sz="10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endParaRPr kumimoji="0" lang="tr-TR" altLang="tr-TR" sz="32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endParaRPr lang="tr-TR" altLang="tr-TR" sz="3200" dirty="0"/>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endParaRPr kumimoji="0" lang="tr-TR" altLang="tr-TR" sz="3200" b="0" i="0" u="none" strike="noStrike" cap="none" normalizeH="0" baseline="0" dirty="0">
              <a:ln>
                <a:noFill/>
              </a:ln>
              <a:solidFill>
                <a:schemeClr val="tx1"/>
              </a:solidFill>
              <a:effectLst/>
            </a:endParaRPr>
          </a:p>
        </p:txBody>
      </p:sp>
      <p:pic>
        <p:nvPicPr>
          <p:cNvPr id="1025" name="Resim 1" descr="la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4064" y="4038600"/>
            <a:ext cx="3084186" cy="2339727"/>
          </a:xfrm>
          <a:prstGeom prst="rect">
            <a:avLst/>
          </a:prstGeom>
          <a:noFill/>
          <a:extLst>
            <a:ext uri="{909E8E84-426E-40DD-AFC4-6F175D3DCCD1}">
              <a14:hiddenFill xmlns:a14="http://schemas.microsoft.com/office/drawing/2010/main">
                <a:solidFill>
                  <a:srgbClr val="FFFFFF"/>
                </a:solidFill>
              </a14:hiddenFill>
            </a:ext>
          </a:extLst>
        </p:spPr>
      </p:pic>
      <p:sp>
        <p:nvSpPr>
          <p:cNvPr id="6" name="Dikdörtgen 5"/>
          <p:cNvSpPr/>
          <p:nvPr/>
        </p:nvSpPr>
        <p:spPr>
          <a:xfrm>
            <a:off x="1524000" y="1143000"/>
            <a:ext cx="7238999" cy="369332"/>
          </a:xfrm>
          <a:prstGeom prst="rect">
            <a:avLst/>
          </a:prstGeom>
        </p:spPr>
        <p:txBody>
          <a:bodyPr wrap="square">
            <a:spAutoFit/>
          </a:bodyPr>
          <a:lstStyle/>
          <a:p>
            <a:pPr lvl="0" algn="l">
              <a:tabLst>
                <a:tab pos="457200" algn="l"/>
              </a:tabLst>
            </a:pPr>
            <a:r>
              <a:rPr lang="tr-TR" altLang="tr-TR" dirty="0">
                <a:solidFill>
                  <a:srgbClr val="000000"/>
                </a:solidFill>
                <a:latin typeface="Gotham Rounded Light"/>
                <a:ea typeface="Times New Roman" pitchFamily="18" charset="0"/>
                <a:cs typeface="Arial" pitchFamily="34" charset="0"/>
              </a:rPr>
              <a:t>G</a:t>
            </a:r>
            <a:r>
              <a:rPr lang="tr-TR" altLang="tr-TR" dirty="0">
                <a:solidFill>
                  <a:srgbClr val="000000"/>
                </a:solidFill>
                <a:latin typeface="Calibri"/>
                <a:ea typeface="Times New Roman" pitchFamily="18" charset="0"/>
                <a:cs typeface="Arial" pitchFamily="34" charset="0"/>
              </a:rPr>
              <a:t>ö</a:t>
            </a:r>
            <a:r>
              <a:rPr lang="tr-TR" altLang="tr-TR" dirty="0">
                <a:solidFill>
                  <a:srgbClr val="000000"/>
                </a:solidFill>
                <a:latin typeface="Gotham Rounded Light"/>
                <a:ea typeface="Times New Roman" pitchFamily="18" charset="0"/>
                <a:cs typeface="Arial" pitchFamily="34" charset="0"/>
              </a:rPr>
              <a:t>z İzleme Cihazı ile Kullanılabilirlik Testi G</a:t>
            </a:r>
            <a:r>
              <a:rPr lang="tr-TR" altLang="tr-TR" dirty="0">
                <a:solidFill>
                  <a:srgbClr val="000000"/>
                </a:solidFill>
                <a:latin typeface="Calibri"/>
                <a:ea typeface="Times New Roman" pitchFamily="18" charset="0"/>
                <a:cs typeface="Arial" pitchFamily="34" charset="0"/>
              </a:rPr>
              <a:t>ö</a:t>
            </a:r>
            <a:r>
              <a:rPr lang="tr-TR" altLang="tr-TR" dirty="0">
                <a:solidFill>
                  <a:srgbClr val="000000"/>
                </a:solidFill>
                <a:latin typeface="Gotham Rounded Light"/>
                <a:ea typeface="Times New Roman" pitchFamily="18" charset="0"/>
                <a:cs typeface="Arial" pitchFamily="34" charset="0"/>
              </a:rPr>
              <a:t>z İzleme Nedir?</a:t>
            </a:r>
            <a:endParaRPr lang="tr-TR" altLang="tr-TR" sz="600" dirty="0">
              <a:solidFill>
                <a:srgbClr val="000000"/>
              </a:solidFill>
              <a:latin typeface="Arial" pitchFamily="34" charset="0"/>
              <a:cs typeface="Arial" pitchFamily="34" charset="0"/>
            </a:endParaRPr>
          </a:p>
        </p:txBody>
      </p:sp>
      <p:pic>
        <p:nvPicPr>
          <p:cNvPr id="8" name="Resim 7" descr="http://www.userspots.com/wordpress/wp-content/uploads/2011/06/pair_cycle.png">
            <a:hlinkClick r:id="rId4"/>
          </p:cNvPr>
          <p:cNvPicPr/>
          <p:nvPr/>
        </p:nvPicPr>
        <p:blipFill>
          <a:blip r:embed="rId5">
            <a:extLst>
              <a:ext uri="{28A0092B-C50C-407E-A947-70E740481C1C}">
                <a14:useLocalDpi xmlns:a14="http://schemas.microsoft.com/office/drawing/2010/main" val="0"/>
              </a:ext>
            </a:extLst>
          </a:blip>
          <a:srcRect/>
          <a:stretch>
            <a:fillRect/>
          </a:stretch>
        </p:blipFill>
        <p:spPr bwMode="auto">
          <a:xfrm>
            <a:off x="762000" y="4191000"/>
            <a:ext cx="2971800" cy="2362199"/>
          </a:xfrm>
          <a:prstGeom prst="rect">
            <a:avLst/>
          </a:prstGeom>
          <a:noFill/>
          <a:ln>
            <a:noFill/>
          </a:ln>
        </p:spPr>
      </p:pic>
    </p:spTree>
    <p:extLst>
      <p:ext uri="{BB962C8B-B14F-4D97-AF65-F5344CB8AC3E}">
        <p14:creationId xmlns:p14="http://schemas.microsoft.com/office/powerpoint/2010/main" val="201418525"/>
      </p:ext>
    </p:extLst>
  </p:cSld>
  <p:clrMapOvr>
    <a:masterClrMapping/>
  </p:clrMapOvr>
  <p:transition spd="med">
    <p:cover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r>
              <a:rPr lang="tr-TR"/>
              <a:t>Yazılım Mühendisliği</a:t>
            </a:r>
          </a:p>
        </p:txBody>
      </p:sp>
      <p:sp>
        <p:nvSpPr>
          <p:cNvPr id="5" name="4 Slayt Numarası Yer Tutucusu"/>
          <p:cNvSpPr>
            <a:spLocks noGrp="1"/>
          </p:cNvSpPr>
          <p:nvPr>
            <p:ph type="sldNum" sz="quarter" idx="12"/>
          </p:nvPr>
        </p:nvSpPr>
        <p:spPr/>
        <p:txBody>
          <a:bodyPr/>
          <a:lstStyle/>
          <a:p>
            <a:fld id="{991D6520-C2DD-4E50-8B42-C36C32B78AFE}" type="slidenum">
              <a:rPr lang="tr-TR" smtClean="0"/>
              <a:pPr/>
              <a:t>12</a:t>
            </a:fld>
            <a:endParaRPr lang="tr-TR"/>
          </a:p>
        </p:txBody>
      </p:sp>
      <p:sp>
        <p:nvSpPr>
          <p:cNvPr id="2" name="Dikdörtgen 1"/>
          <p:cNvSpPr/>
          <p:nvPr/>
        </p:nvSpPr>
        <p:spPr>
          <a:xfrm>
            <a:off x="762000" y="304800"/>
            <a:ext cx="8153400" cy="5232202"/>
          </a:xfrm>
          <a:prstGeom prst="rect">
            <a:avLst/>
          </a:prstGeom>
        </p:spPr>
        <p:txBody>
          <a:bodyPr wrap="square">
            <a:spAutoFit/>
          </a:bodyPr>
          <a:lstStyle/>
          <a:p>
            <a:pPr lvl="0" algn="l" eaLnBrk="0" hangingPunct="0">
              <a:tabLst>
                <a:tab pos="457200" algn="l"/>
              </a:tabLst>
            </a:pPr>
            <a:r>
              <a:rPr lang="tr-TR" altLang="tr-TR" sz="3200" dirty="0">
                <a:solidFill>
                  <a:srgbClr val="000000"/>
                </a:solidFill>
                <a:latin typeface="Gotham Rounded Light"/>
                <a:ea typeface="Times New Roman" pitchFamily="18" charset="0"/>
                <a:cs typeface="Arial" pitchFamily="34" charset="0"/>
              </a:rPr>
              <a:t>Neden G</a:t>
            </a:r>
            <a:r>
              <a:rPr lang="tr-TR" altLang="tr-TR" sz="3200" dirty="0">
                <a:solidFill>
                  <a:srgbClr val="000000"/>
                </a:solidFill>
                <a:latin typeface="Calibri"/>
                <a:ea typeface="Times New Roman" pitchFamily="18" charset="0"/>
                <a:cs typeface="Arial" pitchFamily="34" charset="0"/>
              </a:rPr>
              <a:t>ö</a:t>
            </a:r>
            <a:r>
              <a:rPr lang="tr-TR" altLang="tr-TR" sz="3200" dirty="0">
                <a:solidFill>
                  <a:srgbClr val="000000"/>
                </a:solidFill>
                <a:latin typeface="Gotham Rounded Light"/>
                <a:ea typeface="Times New Roman" pitchFamily="18" charset="0"/>
                <a:cs typeface="Arial" pitchFamily="34" charset="0"/>
              </a:rPr>
              <a:t>z İzleme?</a:t>
            </a:r>
          </a:p>
          <a:p>
            <a:pPr lvl="0" algn="l" eaLnBrk="0" hangingPunct="0">
              <a:tabLst>
                <a:tab pos="457200" algn="l"/>
              </a:tabLst>
            </a:pPr>
            <a:endParaRPr lang="tr-TR" altLang="tr-TR" sz="3200" dirty="0">
              <a:solidFill>
                <a:srgbClr val="000000"/>
              </a:solidFill>
              <a:latin typeface="Gotham Rounded Light"/>
              <a:cs typeface="Arial" pitchFamily="34" charset="0"/>
            </a:endParaRPr>
          </a:p>
          <a:p>
            <a:pPr lvl="0" algn="l" eaLnBrk="0" hangingPunct="0">
              <a:tabLst>
                <a:tab pos="457200" algn="l"/>
              </a:tabLst>
            </a:pPr>
            <a:endParaRPr lang="tr-TR" altLang="tr-TR" sz="3200" dirty="0">
              <a:solidFill>
                <a:srgbClr val="000000"/>
              </a:solidFill>
              <a:latin typeface="Gotham Rounded Light"/>
              <a:cs typeface="Arial" pitchFamily="34" charset="0"/>
            </a:endParaRPr>
          </a:p>
          <a:p>
            <a:pPr lvl="0" algn="l" eaLnBrk="0" hangingPunct="0">
              <a:tabLst>
                <a:tab pos="457200" algn="l"/>
              </a:tabLst>
            </a:pPr>
            <a:endParaRPr lang="tr-TR" altLang="tr-TR" sz="1000" dirty="0">
              <a:solidFill>
                <a:schemeClr val="tx1"/>
              </a:solidFill>
              <a:latin typeface="Arial" pitchFamily="34" charset="0"/>
              <a:cs typeface="Arial" pitchFamily="34" charset="0"/>
            </a:endParaRPr>
          </a:p>
          <a:p>
            <a:pPr lvl="0" algn="l" eaLnBrk="0" hangingPunct="0">
              <a:tabLst>
                <a:tab pos="457200" algn="l"/>
              </a:tabLst>
            </a:pPr>
            <a:endParaRPr lang="tr-TR" altLang="tr-TR" sz="1000" dirty="0">
              <a:solidFill>
                <a:schemeClr val="tx1"/>
              </a:solidFill>
              <a:latin typeface="Arial" pitchFamily="34" charset="0"/>
              <a:cs typeface="Arial" pitchFamily="34" charset="0"/>
            </a:endParaRPr>
          </a:p>
          <a:p>
            <a:pPr lvl="0" algn="l" eaLnBrk="0" hangingPunct="0">
              <a:tabLst>
                <a:tab pos="457200" algn="l"/>
              </a:tabLst>
            </a:pPr>
            <a:r>
              <a:rPr lang="tr-TR" altLang="tr-TR" dirty="0">
                <a:solidFill>
                  <a:srgbClr val="000000"/>
                </a:solidFill>
                <a:latin typeface="Gotham Rounded Book"/>
                <a:ea typeface="Times New Roman" pitchFamily="18" charset="0"/>
                <a:cs typeface="Arial" pitchFamily="34" charset="0"/>
              </a:rPr>
              <a:t>G</a:t>
            </a:r>
            <a:r>
              <a:rPr lang="tr-TR" altLang="tr-TR" dirty="0">
                <a:solidFill>
                  <a:srgbClr val="000000"/>
                </a:solidFill>
                <a:latin typeface="Calibri"/>
                <a:ea typeface="Times New Roman" pitchFamily="18" charset="0"/>
                <a:cs typeface="Arial" pitchFamily="34" charset="0"/>
              </a:rPr>
              <a:t>ö</a:t>
            </a:r>
            <a:r>
              <a:rPr lang="tr-TR" altLang="tr-TR" dirty="0">
                <a:solidFill>
                  <a:srgbClr val="000000"/>
                </a:solidFill>
                <a:latin typeface="Gotham Rounded Book"/>
                <a:ea typeface="Times New Roman" pitchFamily="18" charset="0"/>
                <a:cs typeface="Arial" pitchFamily="34" charset="0"/>
              </a:rPr>
              <a:t>z İzleme ile geleneksel kullanılabilirlik metotları kullanarak ulaşabileceğiniz verilerin </a:t>
            </a:r>
            <a:r>
              <a:rPr lang="tr-TR" altLang="tr-TR" dirty="0">
                <a:solidFill>
                  <a:srgbClr val="000000"/>
                </a:solidFill>
                <a:latin typeface="Calibri"/>
                <a:ea typeface="Times New Roman" pitchFamily="18" charset="0"/>
                <a:cs typeface="Arial" pitchFamily="34" charset="0"/>
              </a:rPr>
              <a:t>ç</a:t>
            </a:r>
            <a:r>
              <a:rPr lang="tr-TR" altLang="tr-TR" dirty="0">
                <a:solidFill>
                  <a:srgbClr val="000000"/>
                </a:solidFill>
                <a:latin typeface="Gotham Rounded Book"/>
                <a:ea typeface="Times New Roman" pitchFamily="18" charset="0"/>
                <a:cs typeface="Arial" pitchFamily="34" charset="0"/>
              </a:rPr>
              <a:t>ok daha fazlasına ulaşabilirsiniz.</a:t>
            </a:r>
          </a:p>
          <a:p>
            <a:pPr lvl="0" algn="l" eaLnBrk="0" hangingPunct="0">
              <a:tabLst>
                <a:tab pos="457200" algn="l"/>
              </a:tabLst>
            </a:pPr>
            <a:endParaRPr lang="tr-TR" altLang="tr-TR" dirty="0">
              <a:solidFill>
                <a:srgbClr val="000000"/>
              </a:solidFill>
              <a:latin typeface="Gotham Rounded Book"/>
              <a:cs typeface="Arial" pitchFamily="34" charset="0"/>
            </a:endParaRPr>
          </a:p>
          <a:p>
            <a:pPr lvl="0" algn="l" eaLnBrk="0" hangingPunct="0">
              <a:tabLst>
                <a:tab pos="457200" algn="l"/>
              </a:tabLst>
            </a:pPr>
            <a:r>
              <a:rPr lang="tr-TR" altLang="tr-TR" dirty="0">
                <a:solidFill>
                  <a:srgbClr val="000000"/>
                </a:solidFill>
                <a:latin typeface="Gotham Rounded Book"/>
                <a:ea typeface="Times New Roman" pitchFamily="18" charset="0"/>
                <a:cs typeface="Arial" pitchFamily="34" charset="0"/>
              </a:rPr>
              <a:t>Örneğin;</a:t>
            </a:r>
          </a:p>
          <a:p>
            <a:pPr marL="285750" lvl="0" indent="-285750" algn="l" eaLnBrk="0" hangingPunct="0">
              <a:buFont typeface="Arial" panose="020B0604020202020204" pitchFamily="34" charset="0"/>
              <a:buChar char="•"/>
              <a:tabLst>
                <a:tab pos="457200" algn="l"/>
              </a:tabLst>
            </a:pPr>
            <a:endParaRPr lang="tr-TR" altLang="tr-TR" dirty="0">
              <a:solidFill>
                <a:schemeClr val="tx1"/>
              </a:solidFill>
              <a:latin typeface="Gotham Rounded Book"/>
              <a:ea typeface="Times New Roman" pitchFamily="18" charset="0"/>
              <a:cs typeface="Arial" pitchFamily="34" charset="0"/>
            </a:endParaRPr>
          </a:p>
          <a:p>
            <a:pPr marL="285750" lvl="0" indent="-285750" algn="l">
              <a:buFont typeface="Arial" panose="020B0604020202020204" pitchFamily="34" charset="0"/>
              <a:buChar char="•"/>
            </a:pPr>
            <a:r>
              <a:rPr lang="tr-TR" sz="1600" dirty="0">
                <a:solidFill>
                  <a:schemeClr val="tx1"/>
                </a:solidFill>
              </a:rPr>
              <a:t>Ürününüzü kullanıcı gözüyle görebilirsiniz.</a:t>
            </a:r>
          </a:p>
          <a:p>
            <a:pPr marL="285750" lvl="0" indent="-285750" algn="l">
              <a:buFont typeface="Arial" panose="020B0604020202020204" pitchFamily="34" charset="0"/>
              <a:buChar char="•"/>
            </a:pPr>
            <a:r>
              <a:rPr lang="tr-TR" sz="1600" dirty="0">
                <a:solidFill>
                  <a:schemeClr val="tx1"/>
                </a:solidFill>
              </a:rPr>
              <a:t>Kullanıcıların neleri önemli ve ilginç bulduklarını ve neleri görmezden geldiklerini belirleyebilirsiniz.</a:t>
            </a:r>
          </a:p>
          <a:p>
            <a:pPr marL="285750" lvl="0" indent="-285750" algn="l">
              <a:buFont typeface="Arial" panose="020B0604020202020204" pitchFamily="34" charset="0"/>
              <a:buChar char="•"/>
            </a:pPr>
            <a:r>
              <a:rPr lang="tr-TR" sz="1600" dirty="0">
                <a:solidFill>
                  <a:schemeClr val="tx1"/>
                </a:solidFill>
              </a:rPr>
              <a:t>Kullanıcıların karar verme mekanizmaları hakkında bilgi sahibi olursunuz.</a:t>
            </a:r>
          </a:p>
          <a:p>
            <a:pPr marL="285750" lvl="0" indent="-285750" algn="l">
              <a:buFont typeface="Arial" panose="020B0604020202020204" pitchFamily="34" charset="0"/>
              <a:buChar char="•"/>
            </a:pPr>
            <a:r>
              <a:rPr lang="tr-TR" sz="1600" dirty="0" err="1">
                <a:solidFill>
                  <a:schemeClr val="tx1"/>
                </a:solidFill>
              </a:rPr>
              <a:t>Arayüzdeki</a:t>
            </a:r>
            <a:r>
              <a:rPr lang="tr-TR" sz="1600" dirty="0">
                <a:solidFill>
                  <a:schemeClr val="tx1"/>
                </a:solidFill>
              </a:rPr>
              <a:t> verimsiz ve etkisiz alanları belirleyebilirsiniz.</a:t>
            </a:r>
          </a:p>
          <a:p>
            <a:pPr marL="285750" lvl="0" indent="-285750" algn="l">
              <a:buFont typeface="Arial" panose="020B0604020202020204" pitchFamily="34" charset="0"/>
              <a:buChar char="•"/>
            </a:pPr>
            <a:r>
              <a:rPr lang="tr-TR" sz="1600" dirty="0">
                <a:solidFill>
                  <a:schemeClr val="tx1"/>
                </a:solidFill>
              </a:rPr>
              <a:t>Arama yollarını ve stratejilerini tespit edebilirsiniz.</a:t>
            </a:r>
          </a:p>
          <a:p>
            <a:pPr marL="285750" lvl="0" indent="-285750" algn="l">
              <a:buFont typeface="Arial" panose="020B0604020202020204" pitchFamily="34" charset="0"/>
              <a:buChar char="•"/>
            </a:pPr>
            <a:r>
              <a:rPr lang="tr-TR" sz="1600" dirty="0">
                <a:solidFill>
                  <a:schemeClr val="tx1"/>
                </a:solidFill>
              </a:rPr>
              <a:t>Görsel tasarım ile hedeflerin ne kadar uyuştuğunu ortaya çıkarabilirsiniz.</a:t>
            </a:r>
          </a:p>
          <a:p>
            <a:pPr marL="285750" indent="-285750" algn="l">
              <a:buFont typeface="Arial" panose="020B0604020202020204" pitchFamily="34" charset="0"/>
              <a:buChar char="•"/>
            </a:pPr>
            <a:r>
              <a:rPr lang="tr-TR" sz="1600" dirty="0">
                <a:solidFill>
                  <a:schemeClr val="tx1"/>
                </a:solidFill>
              </a:rPr>
              <a:t>Kullanıcı deneyimine nelerin etki ettiğini gözlemleyebilirsiniz.</a:t>
            </a:r>
            <a:endParaRPr lang="tr-TR" altLang="tr-TR"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1418525"/>
      </p:ext>
    </p:extLst>
  </p:cSld>
  <p:clrMapOvr>
    <a:masterClrMapping/>
  </p:clrMapOvr>
  <p:transition spd="med">
    <p:cover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r>
              <a:rPr lang="tr-TR"/>
              <a:t>Yazılım Mühendisliği</a:t>
            </a:r>
          </a:p>
        </p:txBody>
      </p:sp>
      <p:sp>
        <p:nvSpPr>
          <p:cNvPr id="5" name="4 Slayt Numarası Yer Tutucusu"/>
          <p:cNvSpPr>
            <a:spLocks noGrp="1"/>
          </p:cNvSpPr>
          <p:nvPr>
            <p:ph type="sldNum" sz="quarter" idx="12"/>
          </p:nvPr>
        </p:nvSpPr>
        <p:spPr/>
        <p:txBody>
          <a:bodyPr/>
          <a:lstStyle/>
          <a:p>
            <a:fld id="{991D6520-C2DD-4E50-8B42-C36C32B78AFE}" type="slidenum">
              <a:rPr lang="tr-TR" smtClean="0"/>
              <a:pPr/>
              <a:t>13</a:t>
            </a:fld>
            <a:endParaRPr lang="tr-TR"/>
          </a:p>
        </p:txBody>
      </p:sp>
      <p:sp>
        <p:nvSpPr>
          <p:cNvPr id="2" name="Dikdörtgen 1"/>
          <p:cNvSpPr/>
          <p:nvPr/>
        </p:nvSpPr>
        <p:spPr>
          <a:xfrm>
            <a:off x="1295400" y="762000"/>
            <a:ext cx="7162800" cy="400110"/>
          </a:xfrm>
          <a:prstGeom prst="rect">
            <a:avLst/>
          </a:prstGeom>
        </p:spPr>
        <p:txBody>
          <a:bodyPr wrap="square">
            <a:spAutoFit/>
          </a:bodyPr>
          <a:lstStyle/>
          <a:p>
            <a:r>
              <a:rPr lang="tr-TR" sz="2000" b="1" dirty="0">
                <a:solidFill>
                  <a:schemeClr val="tx1"/>
                </a:solidFill>
              </a:rPr>
              <a:t>Göz İzleme ile Kullanılabilirlik Testi Nasıl Yapılır?</a:t>
            </a:r>
          </a:p>
        </p:txBody>
      </p:sp>
      <p:sp>
        <p:nvSpPr>
          <p:cNvPr id="3" name="Dikdörtgen 2"/>
          <p:cNvSpPr/>
          <p:nvPr/>
        </p:nvSpPr>
        <p:spPr>
          <a:xfrm>
            <a:off x="1219200" y="1905000"/>
            <a:ext cx="7239000" cy="4247317"/>
          </a:xfrm>
          <a:prstGeom prst="rect">
            <a:avLst/>
          </a:prstGeom>
        </p:spPr>
        <p:txBody>
          <a:bodyPr wrap="square">
            <a:spAutoFit/>
          </a:bodyPr>
          <a:lstStyle/>
          <a:p>
            <a:pPr marL="285750" lvl="0" indent="-285750" algn="just">
              <a:buFont typeface="Arial" panose="020B0604020202020204" pitchFamily="34" charset="0"/>
              <a:buChar char="•"/>
            </a:pPr>
            <a:r>
              <a:rPr lang="tr-TR" b="1" dirty="0">
                <a:solidFill>
                  <a:schemeClr val="tx1"/>
                </a:solidFill>
              </a:rPr>
              <a:t>Hedef Kitle Belirleme &amp; Senaryo Oluşturma </a:t>
            </a:r>
            <a:r>
              <a:rPr lang="tr-TR" dirty="0">
                <a:solidFill>
                  <a:schemeClr val="tx1"/>
                </a:solidFill>
              </a:rPr>
              <a:t>: Hedef kitleniz ve gerçekleştirmelerini istediğiniz görevler belirlenir.</a:t>
            </a:r>
          </a:p>
          <a:p>
            <a:pPr lvl="0" algn="just"/>
            <a:endParaRPr lang="tr-TR" dirty="0">
              <a:solidFill>
                <a:schemeClr val="tx1"/>
              </a:solidFill>
            </a:endParaRPr>
          </a:p>
          <a:p>
            <a:pPr marL="285750" lvl="0" indent="-285750" algn="just">
              <a:buFont typeface="Arial" panose="020B0604020202020204" pitchFamily="34" charset="0"/>
              <a:buChar char="•"/>
            </a:pPr>
            <a:r>
              <a:rPr lang="tr-TR" b="1" dirty="0">
                <a:solidFill>
                  <a:schemeClr val="tx1"/>
                </a:solidFill>
              </a:rPr>
              <a:t>Test </a:t>
            </a:r>
            <a:r>
              <a:rPr lang="tr-TR" dirty="0">
                <a:solidFill>
                  <a:schemeClr val="tx1"/>
                </a:solidFill>
              </a:rPr>
              <a:t>: Kullanıcılar verilen görevleri gerçekleştirmeye çalışırken, </a:t>
            </a:r>
            <a:r>
              <a:rPr lang="tr-TR" dirty="0" err="1">
                <a:solidFill>
                  <a:schemeClr val="tx1"/>
                </a:solidFill>
              </a:rPr>
              <a:t>mouse</a:t>
            </a:r>
            <a:r>
              <a:rPr lang="tr-TR" dirty="0">
                <a:solidFill>
                  <a:schemeClr val="tx1"/>
                </a:solidFill>
              </a:rPr>
              <a:t> hareketleri, göz hareketleri, sesleri ve görüntüleri kayıt altına alınır.</a:t>
            </a:r>
          </a:p>
          <a:p>
            <a:pPr marL="285750" lvl="0" indent="-285750" algn="just">
              <a:buFont typeface="Arial" panose="020B0604020202020204" pitchFamily="34" charset="0"/>
              <a:buChar char="•"/>
            </a:pPr>
            <a:endParaRPr lang="tr-TR" dirty="0">
              <a:solidFill>
                <a:schemeClr val="tx1"/>
              </a:solidFill>
            </a:endParaRPr>
          </a:p>
          <a:p>
            <a:pPr marL="285750" lvl="0" indent="-285750" algn="just">
              <a:buFont typeface="Arial" panose="020B0604020202020204" pitchFamily="34" charset="0"/>
              <a:buChar char="•"/>
            </a:pPr>
            <a:r>
              <a:rPr lang="tr-TR" b="1" dirty="0">
                <a:solidFill>
                  <a:schemeClr val="tx1"/>
                </a:solidFill>
              </a:rPr>
              <a:t>Analiz ve Raporlama</a:t>
            </a:r>
            <a:r>
              <a:rPr lang="tr-TR" dirty="0">
                <a:solidFill>
                  <a:schemeClr val="tx1"/>
                </a:solidFill>
              </a:rPr>
              <a:t> : Test sonucunda elde edilen kullanıcıya ait bütün göz ve </a:t>
            </a:r>
            <a:r>
              <a:rPr lang="tr-TR" dirty="0" err="1">
                <a:solidFill>
                  <a:schemeClr val="tx1"/>
                </a:solidFill>
              </a:rPr>
              <a:t>mouse</a:t>
            </a:r>
            <a:r>
              <a:rPr lang="tr-TR" dirty="0">
                <a:solidFill>
                  <a:schemeClr val="tx1"/>
                </a:solidFill>
              </a:rPr>
              <a:t> hareketleri, sıcaklık haritaları, ses ve mimikleri yardımıyla analiz sürecine geçilir. Analiz sonrasında ortaya çıkan başarı oranları, anket sonuçları ve diğer önemli bulgular kapsamlı bir rapor haline getirilir.</a:t>
            </a:r>
          </a:p>
          <a:p>
            <a:pPr marL="285750" lvl="0" indent="-285750" algn="just">
              <a:buFont typeface="Arial" panose="020B0604020202020204" pitchFamily="34" charset="0"/>
              <a:buChar char="•"/>
            </a:pPr>
            <a:endParaRPr lang="tr-TR" dirty="0">
              <a:solidFill>
                <a:schemeClr val="tx1"/>
              </a:solidFill>
            </a:endParaRPr>
          </a:p>
          <a:p>
            <a:pPr marL="285750" lvl="0" indent="-285750" algn="just">
              <a:buFont typeface="Arial" panose="020B0604020202020204" pitchFamily="34" charset="0"/>
              <a:buChar char="•"/>
            </a:pPr>
            <a:r>
              <a:rPr lang="tr-TR" b="1" dirty="0">
                <a:solidFill>
                  <a:schemeClr val="tx1"/>
                </a:solidFill>
              </a:rPr>
              <a:t>Uygulama</a:t>
            </a:r>
            <a:r>
              <a:rPr lang="tr-TR" dirty="0">
                <a:solidFill>
                  <a:schemeClr val="tx1"/>
                </a:solidFill>
              </a:rPr>
              <a:t> : Raporda göze çarpan maddeler için tasarım önerileri ve çözüm yolları oluşturulur.</a:t>
            </a:r>
          </a:p>
        </p:txBody>
      </p:sp>
    </p:spTree>
    <p:extLst>
      <p:ext uri="{BB962C8B-B14F-4D97-AF65-F5344CB8AC3E}">
        <p14:creationId xmlns:p14="http://schemas.microsoft.com/office/powerpoint/2010/main" val="201418525"/>
      </p:ext>
    </p:extLst>
  </p:cSld>
  <p:clrMapOvr>
    <a:masterClrMapping/>
  </p:clrMapOvr>
  <p:transition spd="med">
    <p:cover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r>
              <a:rPr lang="tr-TR"/>
              <a:t>Yazılım Mühendisliği</a:t>
            </a:r>
          </a:p>
        </p:txBody>
      </p:sp>
      <p:sp>
        <p:nvSpPr>
          <p:cNvPr id="5" name="4 Slayt Numarası Yer Tutucusu"/>
          <p:cNvSpPr>
            <a:spLocks noGrp="1"/>
          </p:cNvSpPr>
          <p:nvPr>
            <p:ph type="sldNum" sz="quarter" idx="12"/>
          </p:nvPr>
        </p:nvSpPr>
        <p:spPr/>
        <p:txBody>
          <a:bodyPr/>
          <a:lstStyle/>
          <a:p>
            <a:fld id="{991D6520-C2DD-4E50-8B42-C36C32B78AFE}" type="slidenum">
              <a:rPr lang="tr-TR" smtClean="0"/>
              <a:pPr/>
              <a:t>14</a:t>
            </a:fld>
            <a:endParaRPr lang="tr-TR"/>
          </a:p>
        </p:txBody>
      </p:sp>
      <p:sp>
        <p:nvSpPr>
          <p:cNvPr id="2" name="Dikdörtgen 1"/>
          <p:cNvSpPr/>
          <p:nvPr/>
        </p:nvSpPr>
        <p:spPr>
          <a:xfrm>
            <a:off x="1295400" y="533400"/>
            <a:ext cx="7620000" cy="707886"/>
          </a:xfrm>
          <a:prstGeom prst="rect">
            <a:avLst/>
          </a:prstGeom>
        </p:spPr>
        <p:txBody>
          <a:bodyPr wrap="square">
            <a:spAutoFit/>
          </a:bodyPr>
          <a:lstStyle/>
          <a:p>
            <a:pPr algn="l"/>
            <a:r>
              <a:rPr lang="tr-TR" sz="2000" b="1" dirty="0">
                <a:solidFill>
                  <a:schemeClr val="tx1"/>
                </a:solidFill>
              </a:rPr>
              <a:t>Göz İzleme Testi Sonucunda </a:t>
            </a:r>
          </a:p>
          <a:p>
            <a:pPr algn="l"/>
            <a:r>
              <a:rPr lang="tr-TR" sz="2000" b="1" dirty="0">
                <a:solidFill>
                  <a:schemeClr val="tx1"/>
                </a:solidFill>
              </a:rPr>
              <a:t>Elde Edilen Veriler Nelerdir?</a:t>
            </a:r>
          </a:p>
        </p:txBody>
      </p:sp>
      <p:pic>
        <p:nvPicPr>
          <p:cNvPr id="6" name="Resim 5" descr="hotspot"/>
          <p:cNvPicPr/>
          <p:nvPr/>
        </p:nvPicPr>
        <p:blipFill>
          <a:blip r:embed="rId3">
            <a:extLst>
              <a:ext uri="{28A0092B-C50C-407E-A947-70E740481C1C}">
                <a14:useLocalDpi xmlns:a14="http://schemas.microsoft.com/office/drawing/2010/main" val="0"/>
              </a:ext>
            </a:extLst>
          </a:blip>
          <a:srcRect/>
          <a:stretch>
            <a:fillRect/>
          </a:stretch>
        </p:blipFill>
        <p:spPr bwMode="auto">
          <a:xfrm>
            <a:off x="6324601" y="402609"/>
            <a:ext cx="2448876" cy="1677353"/>
          </a:xfrm>
          <a:prstGeom prst="rect">
            <a:avLst/>
          </a:prstGeom>
          <a:ln>
            <a:noFill/>
          </a:ln>
          <a:effectLst>
            <a:outerShdw blurRad="292100" dist="139700" dir="2700000" algn="tl" rotWithShape="0">
              <a:srgbClr val="333333">
                <a:alpha val="65000"/>
              </a:srgbClr>
            </a:outerShdw>
          </a:effectLst>
        </p:spPr>
      </p:pic>
      <p:sp>
        <p:nvSpPr>
          <p:cNvPr id="3" name="Dikdörtgen 2"/>
          <p:cNvSpPr/>
          <p:nvPr/>
        </p:nvSpPr>
        <p:spPr>
          <a:xfrm>
            <a:off x="914400" y="2190970"/>
            <a:ext cx="7696200" cy="3970318"/>
          </a:xfrm>
          <a:prstGeom prst="rect">
            <a:avLst/>
          </a:prstGeom>
        </p:spPr>
        <p:txBody>
          <a:bodyPr wrap="square">
            <a:spAutoFit/>
          </a:bodyPr>
          <a:lstStyle/>
          <a:p>
            <a:pPr marL="285750" lvl="0" indent="-285750" algn="l">
              <a:buFont typeface="Arial" panose="020B0604020202020204" pitchFamily="34" charset="0"/>
              <a:buChar char="•"/>
            </a:pPr>
            <a:r>
              <a:rPr lang="tr-TR" b="1" dirty="0">
                <a:solidFill>
                  <a:schemeClr val="tx1"/>
                </a:solidFill>
              </a:rPr>
              <a:t>Sıcaklık Haritaları </a:t>
            </a:r>
            <a:r>
              <a:rPr lang="tr-TR" dirty="0">
                <a:solidFill>
                  <a:schemeClr val="tx1"/>
                </a:solidFill>
              </a:rPr>
              <a:t>: Her sayfa için kullanıcıların hangi noktalara ve ne kadar süre baktıklarını gösteren haritalar.</a:t>
            </a:r>
          </a:p>
          <a:p>
            <a:pPr marL="285750" lvl="0" indent="-285750" algn="l">
              <a:buFont typeface="Arial" panose="020B0604020202020204" pitchFamily="34" charset="0"/>
              <a:buChar char="•"/>
            </a:pPr>
            <a:endParaRPr lang="tr-TR" dirty="0">
              <a:solidFill>
                <a:schemeClr val="tx1"/>
              </a:solidFill>
            </a:endParaRPr>
          </a:p>
          <a:p>
            <a:pPr marL="285750" lvl="0" indent="-285750" algn="l">
              <a:buFont typeface="Arial" panose="020B0604020202020204" pitchFamily="34" charset="0"/>
              <a:buChar char="•"/>
            </a:pPr>
            <a:r>
              <a:rPr lang="tr-TR" b="1" dirty="0">
                <a:solidFill>
                  <a:schemeClr val="tx1"/>
                </a:solidFill>
              </a:rPr>
              <a:t>Kullanıcı Videoları </a:t>
            </a:r>
            <a:r>
              <a:rPr lang="tr-TR" dirty="0">
                <a:solidFill>
                  <a:schemeClr val="tx1"/>
                </a:solidFill>
              </a:rPr>
              <a:t>: Kullanıcıların görevleri gerçekleştirirken çekilmiş, sesli düşünce ve mimiklerini içeren videolar.</a:t>
            </a:r>
          </a:p>
          <a:p>
            <a:pPr marL="285750" lvl="0" indent="-285750" algn="l">
              <a:buFont typeface="Arial" panose="020B0604020202020204" pitchFamily="34" charset="0"/>
              <a:buChar char="•"/>
            </a:pPr>
            <a:endParaRPr lang="tr-TR" dirty="0">
              <a:solidFill>
                <a:schemeClr val="tx1"/>
              </a:solidFill>
            </a:endParaRPr>
          </a:p>
          <a:p>
            <a:pPr marL="285750" lvl="0" indent="-285750" algn="l">
              <a:buFont typeface="Arial" panose="020B0604020202020204" pitchFamily="34" charset="0"/>
              <a:buChar char="•"/>
            </a:pPr>
            <a:r>
              <a:rPr lang="tr-TR" b="1" dirty="0">
                <a:solidFill>
                  <a:schemeClr val="tx1"/>
                </a:solidFill>
              </a:rPr>
              <a:t>Yol Haritaları </a:t>
            </a:r>
            <a:r>
              <a:rPr lang="tr-TR" dirty="0">
                <a:solidFill>
                  <a:schemeClr val="tx1"/>
                </a:solidFill>
              </a:rPr>
              <a:t>: Her bir görev için kullanıcıların ne kadar kısmının, hangi yolları izlediğini gösteren haritalar.</a:t>
            </a:r>
          </a:p>
          <a:p>
            <a:pPr marL="285750" lvl="0" indent="-285750" algn="l">
              <a:buFont typeface="Arial" panose="020B0604020202020204" pitchFamily="34" charset="0"/>
              <a:buChar char="•"/>
            </a:pPr>
            <a:endParaRPr lang="tr-TR" dirty="0">
              <a:solidFill>
                <a:schemeClr val="tx1"/>
              </a:solidFill>
            </a:endParaRPr>
          </a:p>
          <a:p>
            <a:pPr marL="285750" lvl="0" indent="-285750" algn="l">
              <a:buFont typeface="Arial" panose="020B0604020202020204" pitchFamily="34" charset="0"/>
              <a:buChar char="•"/>
            </a:pPr>
            <a:r>
              <a:rPr lang="tr-TR" b="1" dirty="0">
                <a:solidFill>
                  <a:schemeClr val="tx1"/>
                </a:solidFill>
              </a:rPr>
              <a:t>Mouse Hareketleri </a:t>
            </a:r>
            <a:r>
              <a:rPr lang="tr-TR" dirty="0">
                <a:solidFill>
                  <a:schemeClr val="tx1"/>
                </a:solidFill>
              </a:rPr>
              <a:t>: Kullanıcının hangi anda, nereye, kaç kere tıkladığını belirleyen istatistikler.</a:t>
            </a:r>
          </a:p>
          <a:p>
            <a:pPr marL="285750" lvl="0" indent="-285750" algn="l">
              <a:buFont typeface="Arial" panose="020B0604020202020204" pitchFamily="34" charset="0"/>
              <a:buChar char="•"/>
            </a:pPr>
            <a:endParaRPr lang="tr-TR" dirty="0">
              <a:solidFill>
                <a:schemeClr val="tx1"/>
              </a:solidFill>
            </a:endParaRPr>
          </a:p>
          <a:p>
            <a:pPr marL="285750" indent="-285750" algn="l">
              <a:buFont typeface="Arial" panose="020B0604020202020204" pitchFamily="34" charset="0"/>
              <a:buChar char="•"/>
            </a:pPr>
            <a:r>
              <a:rPr lang="tr-TR" b="1" dirty="0">
                <a:solidFill>
                  <a:schemeClr val="tx1"/>
                </a:solidFill>
              </a:rPr>
              <a:t>Zaman İstatistikleri </a:t>
            </a:r>
            <a:r>
              <a:rPr lang="tr-TR" dirty="0">
                <a:solidFill>
                  <a:schemeClr val="tx1"/>
                </a:solidFill>
              </a:rPr>
              <a:t>: Kullanıcıların görev bitirme, sayfada kalma, link arama süreleri gibi zaman bazlı istatistiklerini içeren veriler.</a:t>
            </a:r>
          </a:p>
        </p:txBody>
      </p:sp>
    </p:spTree>
    <p:extLst>
      <p:ext uri="{BB962C8B-B14F-4D97-AF65-F5344CB8AC3E}">
        <p14:creationId xmlns:p14="http://schemas.microsoft.com/office/powerpoint/2010/main" val="201418525"/>
      </p:ext>
    </p:extLst>
  </p:cSld>
  <p:clrMapOvr>
    <a:masterClrMapping/>
  </p:clrMapOvr>
  <p:transition spd="med">
    <p:cover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r>
              <a:rPr lang="tr-TR" dirty="0"/>
              <a:t>Yazılım Mühendisliği</a:t>
            </a:r>
          </a:p>
        </p:txBody>
      </p:sp>
      <p:sp>
        <p:nvSpPr>
          <p:cNvPr id="5" name="4 Slayt Numarası Yer Tutucusu"/>
          <p:cNvSpPr>
            <a:spLocks noGrp="1"/>
          </p:cNvSpPr>
          <p:nvPr>
            <p:ph type="sldNum" sz="quarter" idx="12"/>
          </p:nvPr>
        </p:nvSpPr>
        <p:spPr/>
        <p:txBody>
          <a:bodyPr/>
          <a:lstStyle/>
          <a:p>
            <a:fld id="{991D6520-C2DD-4E50-8B42-C36C32B78AFE}" type="slidenum">
              <a:rPr lang="tr-TR" smtClean="0"/>
              <a:pPr/>
              <a:t>15</a:t>
            </a:fld>
            <a:endParaRPr lang="tr-TR" dirty="0"/>
          </a:p>
        </p:txBody>
      </p:sp>
      <p:pic>
        <p:nvPicPr>
          <p:cNvPr id="6" name="blogsy-1362324445911.7527" descr="Yeni İş Fikri">
            <a:hlinkClick r:id="rId2" tgtFrame="&quot;_self&quot;"/>
          </p:cNvPr>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7" name="6 Dikdörtgen"/>
          <p:cNvSpPr/>
          <p:nvPr/>
        </p:nvSpPr>
        <p:spPr>
          <a:xfrm>
            <a:off x="4038600" y="5867400"/>
            <a:ext cx="4600940" cy="523220"/>
          </a:xfrm>
          <a:prstGeom prst="rect">
            <a:avLst/>
          </a:prstGeom>
        </p:spPr>
        <p:txBody>
          <a:bodyPr wrap="none">
            <a:spAutoFit/>
          </a:bodyPr>
          <a:lstStyle/>
          <a:p>
            <a:r>
              <a:rPr lang="en-US" sz="2800" b="1" dirty="0"/>
              <a:t>Minimum Viable Product</a:t>
            </a:r>
            <a:endParaRPr lang="tr-TR" sz="2800" b="1" dirty="0"/>
          </a:p>
        </p:txBody>
      </p:sp>
    </p:spTree>
  </p:cSld>
  <p:clrMapOvr>
    <a:masterClrMapping/>
  </p:clrMapOvr>
  <p:transition spd="med">
    <p:cover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81000" y="2286000"/>
            <a:ext cx="8574088" cy="4306887"/>
          </a:xfrm>
        </p:spPr>
        <p:txBody>
          <a:bodyPr/>
          <a:lstStyle/>
          <a:p>
            <a:r>
              <a:rPr lang="tr-TR" sz="1600" dirty="0"/>
              <a:t>MVP, ürününüzün bir aşamasıdır. Müşteriler ve tepkileri hakkında doğrulanmış veriler elde etmek için minimum efor </a:t>
            </a:r>
            <a:r>
              <a:rPr lang="tr-TR" sz="1600" dirty="0" err="1"/>
              <a:t>sarfetmenize</a:t>
            </a:r>
            <a:r>
              <a:rPr lang="tr-TR" sz="1600" dirty="0"/>
              <a:t> yarar.</a:t>
            </a:r>
          </a:p>
          <a:p>
            <a:endParaRPr lang="tr-TR" sz="1600" dirty="0"/>
          </a:p>
          <a:p>
            <a:r>
              <a:rPr lang="tr-TR" sz="1600" dirty="0"/>
              <a:t>MVP sade bir ürün anlamına gelmez. Direk olarak ürün geliştirmek ve satmak üzerine odaklanmış bir strateji ve süreçtir. Fikir geliştirme , prototip oluşturma, bilgi toplama, analiz ve öğrenmeden oluşan tekrarlanan bir süreçtir. Tekrar işlere harcanan zamanı düşürmeyi amaçlar. Süreç makul pazar payını elde etmiş bir ürün ortaya çıkana veya uygulanamaz addedilene kadar kendini tekrar eder.</a:t>
            </a:r>
          </a:p>
          <a:p>
            <a:endParaRPr lang="tr-TR" sz="1600" dirty="0"/>
          </a:p>
          <a:p>
            <a:r>
              <a:rPr lang="tr-TR" sz="1600" dirty="0"/>
              <a:t>Bir "Minimum Uygulanabilir Ürün" ürünün tamamını veya bir kısmını kapsayabilir.</a:t>
            </a:r>
          </a:p>
        </p:txBody>
      </p:sp>
      <p:sp>
        <p:nvSpPr>
          <p:cNvPr id="4" name="3 Altbilgi Yer Tutucusu"/>
          <p:cNvSpPr>
            <a:spLocks noGrp="1"/>
          </p:cNvSpPr>
          <p:nvPr>
            <p:ph type="ftr" sz="quarter" idx="11"/>
          </p:nvPr>
        </p:nvSpPr>
        <p:spPr/>
        <p:txBody>
          <a:bodyPr/>
          <a:lstStyle/>
          <a:p>
            <a:r>
              <a:rPr lang="tr-TR"/>
              <a:t>Yazılım Mühendisliği</a:t>
            </a:r>
          </a:p>
        </p:txBody>
      </p:sp>
      <p:sp>
        <p:nvSpPr>
          <p:cNvPr id="5" name="4 Slayt Numarası Yer Tutucusu"/>
          <p:cNvSpPr>
            <a:spLocks noGrp="1"/>
          </p:cNvSpPr>
          <p:nvPr>
            <p:ph type="sldNum" sz="quarter" idx="12"/>
          </p:nvPr>
        </p:nvSpPr>
        <p:spPr/>
        <p:txBody>
          <a:bodyPr/>
          <a:lstStyle/>
          <a:p>
            <a:fld id="{991D6520-C2DD-4E50-8B42-C36C32B78AFE}" type="slidenum">
              <a:rPr lang="tr-TR" smtClean="0"/>
              <a:pPr/>
              <a:t>16</a:t>
            </a:fld>
            <a:endParaRPr lang="tr-TR"/>
          </a:p>
        </p:txBody>
      </p:sp>
      <p:pic>
        <p:nvPicPr>
          <p:cNvPr id="6" name="blogsy-1362324445897.2825" descr="Temel Kullanilabilir Ürün - Minimum Viable Product">
            <a:hlinkClick r:id="rId2" tgtFrame="&quot;_blank&quot;"/>
          </p:cNvPr>
          <p:cNvPicPr/>
          <p:nvPr/>
        </p:nvPicPr>
        <p:blipFill>
          <a:blip r:embed="rId3" cstate="print"/>
          <a:srcRect/>
          <a:stretch>
            <a:fillRect/>
          </a:stretch>
        </p:blipFill>
        <p:spPr bwMode="auto">
          <a:xfrm>
            <a:off x="6096000" y="381000"/>
            <a:ext cx="2435225" cy="1524000"/>
          </a:xfrm>
          <a:prstGeom prst="rect">
            <a:avLst/>
          </a:prstGeom>
          <a:noFill/>
          <a:ln w="9525">
            <a:noFill/>
            <a:miter lim="800000"/>
            <a:headEnd/>
            <a:tailEnd/>
          </a:ln>
        </p:spPr>
      </p:pic>
      <p:sp>
        <p:nvSpPr>
          <p:cNvPr id="7" name="6 Dikdörtgen"/>
          <p:cNvSpPr/>
          <p:nvPr/>
        </p:nvSpPr>
        <p:spPr>
          <a:xfrm>
            <a:off x="1143000" y="762000"/>
            <a:ext cx="4600940" cy="523220"/>
          </a:xfrm>
          <a:prstGeom prst="rect">
            <a:avLst/>
          </a:prstGeom>
        </p:spPr>
        <p:txBody>
          <a:bodyPr wrap="none">
            <a:spAutoFit/>
          </a:bodyPr>
          <a:lstStyle/>
          <a:p>
            <a:r>
              <a:rPr lang="en-US" sz="2800" b="1" dirty="0">
                <a:solidFill>
                  <a:srgbClr val="FFC000"/>
                </a:solidFill>
              </a:rPr>
              <a:t>Minimum Viable Product</a:t>
            </a:r>
            <a:endParaRPr lang="tr-TR" sz="2800" b="1" dirty="0">
              <a:solidFill>
                <a:srgbClr val="FFC000"/>
              </a:solidFill>
            </a:endParaRPr>
          </a:p>
        </p:txBody>
      </p:sp>
    </p:spTree>
  </p:cSld>
  <p:clrMapOvr>
    <a:masterClrMapping/>
  </p:clrMapOvr>
  <p:transition spd="med">
    <p:cover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81000" y="2017712"/>
            <a:ext cx="8574088" cy="4306887"/>
          </a:xfrm>
        </p:spPr>
        <p:txBody>
          <a:bodyPr/>
          <a:lstStyle/>
          <a:p>
            <a:r>
              <a:rPr lang="tr-TR" sz="1600" b="1" dirty="0"/>
              <a:t>Teknikler</a:t>
            </a:r>
          </a:p>
          <a:p>
            <a:endParaRPr lang="tr-TR" sz="1600" dirty="0"/>
          </a:p>
          <a:p>
            <a:r>
              <a:rPr lang="tr-TR" sz="1600" b="1" dirty="0"/>
              <a:t>Ürün : </a:t>
            </a:r>
            <a:r>
              <a:rPr lang="tr-TR" sz="1600" dirty="0"/>
              <a:t>Web uygulamaları için kabul gören MVP stratejisi şu şekildedir. Model bir web site yapılır ve siteye direk trafik çekmek için internet reklamı yapılır. İçi doldurulmamış bir </a:t>
            </a:r>
            <a:r>
              <a:rPr lang="tr-TR" sz="1600" dirty="0" err="1"/>
              <a:t>arayüzden</a:t>
            </a:r>
            <a:r>
              <a:rPr lang="tr-TR" sz="1600" dirty="0"/>
              <a:t> oluşan bir web site pazarlamaya yönelik bir ana sayfadan ve daha fazla açıklama veya satın alma istendiğinde içeri girilmesini sağlayan bir </a:t>
            </a:r>
            <a:r>
              <a:rPr lang="tr-TR" sz="1600" dirty="0" err="1"/>
              <a:t>linkden</a:t>
            </a:r>
            <a:r>
              <a:rPr lang="tr-TR" sz="1600" dirty="0"/>
              <a:t> ibarettir. Link aslında satın alma sistemine bağlı değildir. Müşteri ilgisini ölçmeye yarar.</a:t>
            </a:r>
          </a:p>
          <a:p>
            <a:endParaRPr lang="tr-TR" sz="1600" dirty="0"/>
          </a:p>
          <a:p>
            <a:r>
              <a:rPr lang="tr-TR" sz="1600" b="1" dirty="0"/>
              <a:t>Özellik</a:t>
            </a:r>
            <a:r>
              <a:rPr lang="tr-TR" sz="1600" dirty="0"/>
              <a:t>: (önce konuşlandır, sonra kod yaz) Bir web uygulamasında yeni bir özelliğin linki kolayca görülen bir </a:t>
            </a:r>
            <a:r>
              <a:rPr lang="tr-TR" sz="1600" dirty="0" err="1"/>
              <a:t>lokasyonda</a:t>
            </a:r>
            <a:r>
              <a:rPr lang="tr-TR" sz="1600" dirty="0"/>
              <a:t> olmalıdır. Böylece tıklamaları sayarak müşterilerinizin bu özelliğe olan rağbetini öğrenebilirsiniz.</a:t>
            </a:r>
          </a:p>
        </p:txBody>
      </p:sp>
      <p:sp>
        <p:nvSpPr>
          <p:cNvPr id="4" name="3 Altbilgi Yer Tutucusu"/>
          <p:cNvSpPr>
            <a:spLocks noGrp="1"/>
          </p:cNvSpPr>
          <p:nvPr>
            <p:ph type="ftr" sz="quarter" idx="11"/>
          </p:nvPr>
        </p:nvSpPr>
        <p:spPr/>
        <p:txBody>
          <a:bodyPr/>
          <a:lstStyle/>
          <a:p>
            <a:r>
              <a:rPr lang="tr-TR"/>
              <a:t>Yazılım Mühendisliği</a:t>
            </a:r>
          </a:p>
        </p:txBody>
      </p:sp>
      <p:sp>
        <p:nvSpPr>
          <p:cNvPr id="5" name="4 Slayt Numarası Yer Tutucusu"/>
          <p:cNvSpPr>
            <a:spLocks noGrp="1"/>
          </p:cNvSpPr>
          <p:nvPr>
            <p:ph type="sldNum" sz="quarter" idx="12"/>
          </p:nvPr>
        </p:nvSpPr>
        <p:spPr/>
        <p:txBody>
          <a:bodyPr/>
          <a:lstStyle/>
          <a:p>
            <a:fld id="{991D6520-C2DD-4E50-8B42-C36C32B78AFE}" type="slidenum">
              <a:rPr lang="tr-TR" smtClean="0"/>
              <a:pPr/>
              <a:t>17</a:t>
            </a:fld>
            <a:endParaRPr lang="tr-TR"/>
          </a:p>
        </p:txBody>
      </p:sp>
      <p:pic>
        <p:nvPicPr>
          <p:cNvPr id="6" name="blogsy-1362324445897.2825" descr="Temel Kullanilabilir Ürün - Minimum Viable Product">
            <a:hlinkClick r:id="rId2" tgtFrame="&quot;_blank&quot;"/>
          </p:cNvPr>
          <p:cNvPicPr/>
          <p:nvPr/>
        </p:nvPicPr>
        <p:blipFill>
          <a:blip r:embed="rId3" cstate="print"/>
          <a:srcRect/>
          <a:stretch>
            <a:fillRect/>
          </a:stretch>
        </p:blipFill>
        <p:spPr bwMode="auto">
          <a:xfrm>
            <a:off x="6096000" y="381000"/>
            <a:ext cx="2435225" cy="1524000"/>
          </a:xfrm>
          <a:prstGeom prst="rect">
            <a:avLst/>
          </a:prstGeom>
          <a:noFill/>
          <a:ln w="9525">
            <a:noFill/>
            <a:miter lim="800000"/>
            <a:headEnd/>
            <a:tailEnd/>
          </a:ln>
        </p:spPr>
      </p:pic>
      <p:sp>
        <p:nvSpPr>
          <p:cNvPr id="7" name="6 Dikdörtgen"/>
          <p:cNvSpPr/>
          <p:nvPr/>
        </p:nvSpPr>
        <p:spPr>
          <a:xfrm>
            <a:off x="1143000" y="762000"/>
            <a:ext cx="4600940" cy="523220"/>
          </a:xfrm>
          <a:prstGeom prst="rect">
            <a:avLst/>
          </a:prstGeom>
        </p:spPr>
        <p:txBody>
          <a:bodyPr wrap="none">
            <a:spAutoFit/>
          </a:bodyPr>
          <a:lstStyle/>
          <a:p>
            <a:r>
              <a:rPr lang="en-US" sz="2800" b="1" dirty="0">
                <a:solidFill>
                  <a:srgbClr val="FFC000"/>
                </a:solidFill>
              </a:rPr>
              <a:t>Minimum Viable Product</a:t>
            </a:r>
            <a:endParaRPr lang="tr-TR" sz="2800" b="1" dirty="0">
              <a:solidFill>
                <a:srgbClr val="FFC000"/>
              </a:solidFill>
            </a:endParaRPr>
          </a:p>
        </p:txBody>
      </p:sp>
    </p:spTree>
  </p:cSld>
  <p:clrMapOvr>
    <a:masterClrMapping/>
  </p:clrMapOvr>
  <p:transition spd="med">
    <p:cover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69912" y="1981200"/>
            <a:ext cx="8574088" cy="4306887"/>
          </a:xfrm>
        </p:spPr>
        <p:txBody>
          <a:bodyPr/>
          <a:lstStyle/>
          <a:p>
            <a:r>
              <a:rPr lang="tr-TR" sz="1600" b="1" dirty="0"/>
              <a:t>Ayrışmalar</a:t>
            </a:r>
            <a:endParaRPr lang="tr-TR" sz="1600" dirty="0"/>
          </a:p>
          <a:p>
            <a:r>
              <a:rPr lang="tr-TR" sz="1600" dirty="0"/>
              <a:t>Bir </a:t>
            </a:r>
            <a:r>
              <a:rPr lang="tr-TR" sz="1600" dirty="0" err="1"/>
              <a:t>MVP'nin</a:t>
            </a:r>
            <a:r>
              <a:rPr lang="tr-TR" sz="1600" dirty="0"/>
              <a:t> etkisini değerlendirmek; devreye almadan önce ürün hakkındaki fikirleri elemek için </a:t>
            </a:r>
            <a:r>
              <a:rPr lang="tr-TR" sz="1600" dirty="0" err="1"/>
              <a:t>kulllanılan</a:t>
            </a:r>
            <a:r>
              <a:rPr lang="tr-TR" sz="1600" dirty="0"/>
              <a:t> bir pazar testi stratejisidir. Yaygın web uygulaması dilleri ve hızlı uygulama geliştirme araçları ile kolaylaşmıştır. </a:t>
            </a:r>
          </a:p>
          <a:p>
            <a:endParaRPr lang="tr-TR" sz="1600" dirty="0"/>
          </a:p>
          <a:p>
            <a:r>
              <a:rPr lang="tr-TR" sz="1600" dirty="0"/>
              <a:t>MVP, erken aşamada zaman ve para harcayan geleneksel market test stratejilerinden ayrılır. Aynı şekilde, erken ve sık sık sürüm çıkarmak ve kullanıcıların ürün özelliklerini tarif etmesini beklemek temeline dayanan açık kaynak metodolojisinden de ayrılır. MVP, direk ve dolaylı kullanıcı tepkisini ölçmeye dayalı bir sistem olsa da, ürünün tüm yaşam döngüsü boyunca korunan bir ürün vizyonu ile başlar.</a:t>
            </a:r>
          </a:p>
          <a:p>
            <a:endParaRPr lang="tr-TR" sz="1600" dirty="0"/>
          </a:p>
          <a:p>
            <a:r>
              <a:rPr lang="tr-TR" sz="1600" dirty="0"/>
              <a:t>MVP, </a:t>
            </a:r>
            <a:r>
              <a:rPr lang="tr-TR" sz="1600" dirty="0" err="1">
                <a:hlinkClick r:id="rId2"/>
              </a:rPr>
              <a:t>Steve</a:t>
            </a:r>
            <a:r>
              <a:rPr lang="tr-TR" sz="1600" dirty="0">
                <a:hlinkClick r:id="rId2"/>
              </a:rPr>
              <a:t> </a:t>
            </a:r>
            <a:r>
              <a:rPr lang="tr-TR" sz="1600" dirty="0" err="1">
                <a:hlinkClick r:id="rId2"/>
              </a:rPr>
              <a:t>Blank'ın</a:t>
            </a:r>
            <a:r>
              <a:rPr lang="tr-TR" sz="1600" dirty="0">
                <a:hlinkClick r:id="rId2"/>
              </a:rPr>
              <a:t> </a:t>
            </a:r>
            <a:r>
              <a:rPr lang="tr-TR" sz="1600" dirty="0"/>
              <a:t>müşteri geri beslemeleri ile sürekli ürün döngüsünü temel alan "müşteri geliştirme" isimli metodolojisinin bir kısmı olarak bilinir. Ayrıca, henüz var olmayan bir ürünün veya özelliğin sunumu A/B testi gibi istatistiksel hipotez testlerinden daha düzgün olabilir.</a:t>
            </a:r>
          </a:p>
          <a:p>
            <a:r>
              <a:rPr lang="tr-TR" sz="1600" dirty="0"/>
              <a:t>Önce konuşlandır sonra kod yaz metodu test güdümlü geliştirme olarak anılan çevik kod testi metodolojisine yakındır</a:t>
            </a:r>
          </a:p>
          <a:p>
            <a:pPr>
              <a:buNone/>
            </a:pPr>
            <a:endParaRPr lang="tr-TR" sz="1600" dirty="0"/>
          </a:p>
        </p:txBody>
      </p:sp>
      <p:sp>
        <p:nvSpPr>
          <p:cNvPr id="4" name="3 Altbilgi Yer Tutucusu"/>
          <p:cNvSpPr>
            <a:spLocks noGrp="1"/>
          </p:cNvSpPr>
          <p:nvPr>
            <p:ph type="ftr" sz="quarter" idx="11"/>
          </p:nvPr>
        </p:nvSpPr>
        <p:spPr/>
        <p:txBody>
          <a:bodyPr/>
          <a:lstStyle/>
          <a:p>
            <a:r>
              <a:rPr lang="tr-TR"/>
              <a:t>Yazılım Mühendisliği</a:t>
            </a:r>
          </a:p>
        </p:txBody>
      </p:sp>
      <p:sp>
        <p:nvSpPr>
          <p:cNvPr id="5" name="4 Slayt Numarası Yer Tutucusu"/>
          <p:cNvSpPr>
            <a:spLocks noGrp="1"/>
          </p:cNvSpPr>
          <p:nvPr>
            <p:ph type="sldNum" sz="quarter" idx="12"/>
          </p:nvPr>
        </p:nvSpPr>
        <p:spPr/>
        <p:txBody>
          <a:bodyPr/>
          <a:lstStyle/>
          <a:p>
            <a:fld id="{991D6520-C2DD-4E50-8B42-C36C32B78AFE}" type="slidenum">
              <a:rPr lang="tr-TR" smtClean="0"/>
              <a:pPr/>
              <a:t>18</a:t>
            </a:fld>
            <a:endParaRPr lang="tr-TR"/>
          </a:p>
        </p:txBody>
      </p:sp>
      <p:pic>
        <p:nvPicPr>
          <p:cNvPr id="6" name="blogsy-1362324445897.2825" descr="Temel Kullanilabilir Ürün - Minimum Viable Product">
            <a:hlinkClick r:id="rId3" tgtFrame="&quot;_blank&quot;"/>
          </p:cNvPr>
          <p:cNvPicPr/>
          <p:nvPr/>
        </p:nvPicPr>
        <p:blipFill>
          <a:blip r:embed="rId4" cstate="print"/>
          <a:srcRect/>
          <a:stretch>
            <a:fillRect/>
          </a:stretch>
        </p:blipFill>
        <p:spPr bwMode="auto">
          <a:xfrm>
            <a:off x="6096000" y="381000"/>
            <a:ext cx="2435225" cy="1524000"/>
          </a:xfrm>
          <a:prstGeom prst="rect">
            <a:avLst/>
          </a:prstGeom>
          <a:noFill/>
          <a:ln w="9525">
            <a:noFill/>
            <a:miter lim="800000"/>
            <a:headEnd/>
            <a:tailEnd/>
          </a:ln>
        </p:spPr>
      </p:pic>
      <p:sp>
        <p:nvSpPr>
          <p:cNvPr id="7" name="6 Dikdörtgen"/>
          <p:cNvSpPr/>
          <p:nvPr/>
        </p:nvSpPr>
        <p:spPr>
          <a:xfrm>
            <a:off x="1143000" y="762000"/>
            <a:ext cx="4600940" cy="523220"/>
          </a:xfrm>
          <a:prstGeom prst="rect">
            <a:avLst/>
          </a:prstGeom>
        </p:spPr>
        <p:txBody>
          <a:bodyPr wrap="none">
            <a:spAutoFit/>
          </a:bodyPr>
          <a:lstStyle/>
          <a:p>
            <a:r>
              <a:rPr lang="en-US" sz="2800" b="1" dirty="0">
                <a:solidFill>
                  <a:srgbClr val="FFC000"/>
                </a:solidFill>
              </a:rPr>
              <a:t>Minimum Viable Product</a:t>
            </a:r>
            <a:endParaRPr lang="tr-TR" sz="2800" b="1" dirty="0">
              <a:solidFill>
                <a:srgbClr val="FFC000"/>
              </a:solidFill>
            </a:endParaRPr>
          </a:p>
        </p:txBody>
      </p:sp>
    </p:spTree>
  </p:cSld>
  <p:clrMapOvr>
    <a:masterClrMapping/>
  </p:clrMapOvr>
  <p:transition spd="med">
    <p:cover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Grp="1" noChangeArrowheads="1"/>
          </p:cNvSpPr>
          <p:nvPr>
            <p:ph type="ftr" sz="quarter" idx="3"/>
          </p:nvPr>
        </p:nvSpPr>
        <p:spPr/>
        <p:txBody>
          <a:bodyPr/>
          <a:lstStyle/>
          <a:p>
            <a:r>
              <a:rPr lang="tr-TR"/>
              <a:t>Yazılım Mühendisliği</a:t>
            </a:r>
          </a:p>
        </p:txBody>
      </p:sp>
      <p:sp>
        <p:nvSpPr>
          <p:cNvPr id="9" name="Rectangle 16"/>
          <p:cNvSpPr>
            <a:spLocks noGrp="1" noChangeArrowheads="1"/>
          </p:cNvSpPr>
          <p:nvPr>
            <p:ph type="sldNum" sz="quarter" idx="4"/>
          </p:nvPr>
        </p:nvSpPr>
        <p:spPr/>
        <p:txBody>
          <a:bodyPr/>
          <a:lstStyle/>
          <a:p>
            <a:fld id="{AE7C0D65-DAF6-4CB1-9FEB-42701B0D59B8}" type="slidenum">
              <a:rPr lang="tr-TR" smtClean="0"/>
              <a:pPr/>
              <a:t>19</a:t>
            </a:fld>
            <a:r>
              <a:rPr lang="tr-TR" dirty="0"/>
              <a:t>/41</a:t>
            </a:r>
          </a:p>
        </p:txBody>
      </p:sp>
      <p:sp>
        <p:nvSpPr>
          <p:cNvPr id="206850"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206851" name="Rectangle 3"/>
          <p:cNvSpPr>
            <a:spLocks noGrp="1" noChangeArrowheads="1"/>
          </p:cNvSpPr>
          <p:nvPr>
            <p:ph type="subTitle" idx="1"/>
          </p:nvPr>
        </p:nvSpPr>
        <p:spPr>
          <a:xfrm>
            <a:off x="3505200" y="2514600"/>
            <a:ext cx="3276600" cy="2057400"/>
          </a:xfrm>
          <a:solidFill>
            <a:schemeClr val="bg1"/>
          </a:solidFill>
        </p:spPr>
        <p:txBody>
          <a:bodyPr/>
          <a:lstStyle/>
          <a:p>
            <a:pPr marL="261938" indent="-174625" algn="just">
              <a:lnSpc>
                <a:spcPct val="90000"/>
              </a:lnSpc>
            </a:pPr>
            <a:r>
              <a:rPr lang="tr-TR" sz="2400" b="1" dirty="0">
                <a:solidFill>
                  <a:schemeClr val="tx2"/>
                </a:solidFill>
              </a:rPr>
              <a:t>Nedir </a:t>
            </a:r>
          </a:p>
          <a:p>
            <a:pPr marL="261938" indent="-174625" algn="just">
              <a:lnSpc>
                <a:spcPct val="90000"/>
              </a:lnSpc>
            </a:pPr>
            <a:r>
              <a:rPr lang="tr-TR" sz="2400" b="1" dirty="0">
                <a:solidFill>
                  <a:schemeClr val="tx2"/>
                </a:solidFill>
              </a:rPr>
              <a:t>   Kullanılabilirlik </a:t>
            </a:r>
          </a:p>
          <a:p>
            <a:pPr marL="261938" indent="-174625" algn="just">
              <a:lnSpc>
                <a:spcPct val="90000"/>
              </a:lnSpc>
            </a:pPr>
            <a:r>
              <a:rPr lang="tr-TR" sz="2400" b="1" dirty="0">
                <a:solidFill>
                  <a:schemeClr val="tx2"/>
                </a:solidFill>
              </a:rPr>
              <a:t>   Kriterleri ?</a:t>
            </a:r>
            <a:endParaRPr lang="tr-TR" sz="2000" b="1" dirty="0">
              <a:solidFill>
                <a:schemeClr val="tx2"/>
              </a:solidFill>
            </a:endParaRPr>
          </a:p>
        </p:txBody>
      </p:sp>
      <p:sp>
        <p:nvSpPr>
          <p:cNvPr id="206852"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endParaRPr lang="tr-TR" sz="2400" b="1" baseline="30000">
              <a:solidFill>
                <a:schemeClr val="tx2"/>
              </a:solidFill>
              <a:latin typeface="Lucida Sans" pitchFamily="34" charset="0"/>
            </a:endParaRPr>
          </a:p>
        </p:txBody>
      </p:sp>
      <p:sp>
        <p:nvSpPr>
          <p:cNvPr id="206853"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a:solidFill>
                  <a:schemeClr val="hlink"/>
                </a:solidFill>
                <a:latin typeface="Matura MT Script Capitals" pitchFamily="66" charset="0"/>
              </a:rPr>
              <a:t>Yazılım  </a:t>
            </a:r>
            <a:br>
              <a:rPr lang="tr-TR" sz="2400">
                <a:solidFill>
                  <a:schemeClr val="hlink"/>
                </a:solidFill>
                <a:latin typeface="Matura MT Script Capitals" pitchFamily="66" charset="0"/>
              </a:rPr>
            </a:br>
            <a:r>
              <a:rPr lang="tr-TR" sz="2400">
                <a:solidFill>
                  <a:schemeClr val="hlink"/>
                </a:solidFill>
                <a:latin typeface="Matura MT Script Capitals" pitchFamily="66" charset="0"/>
              </a:rPr>
              <a:t>     Tasarımı</a:t>
            </a:r>
          </a:p>
        </p:txBody>
      </p:sp>
      <p:sp>
        <p:nvSpPr>
          <p:cNvPr id="206854" name="Rectangle 6"/>
          <p:cNvSpPr>
            <a:spLocks noChangeArrowheads="1"/>
          </p:cNvSpPr>
          <p:nvPr/>
        </p:nvSpPr>
        <p:spPr bwMode="auto">
          <a:xfrm>
            <a:off x="3124200" y="228600"/>
            <a:ext cx="6019800" cy="471488"/>
          </a:xfrm>
          <a:prstGeom prst="rect">
            <a:avLst/>
          </a:prstGeom>
          <a:noFill/>
          <a:ln w="9525">
            <a:noFill/>
            <a:miter lim="800000"/>
            <a:headEnd/>
            <a:tailEnd/>
          </a:ln>
          <a:effectLst/>
        </p:spPr>
        <p:txBody>
          <a:bodyPr anchor="b"/>
          <a:lstStyle/>
          <a:p>
            <a:pPr algn="r"/>
            <a:r>
              <a:rPr lang="tr-TR" sz="2400" b="1" baseline="30000">
                <a:solidFill>
                  <a:schemeClr val="tx2"/>
                </a:solidFill>
                <a:latin typeface="Lucida Sans" pitchFamily="34" charset="0"/>
              </a:rPr>
              <a:t>Kullanılabilirlik</a:t>
            </a:r>
            <a:r>
              <a:rPr lang="tr-TR" sz="2400" b="1">
                <a:solidFill>
                  <a:schemeClr val="tx2"/>
                </a:solidFill>
                <a:latin typeface="Lucida Sans" pitchFamily="34" charset="0"/>
              </a:rPr>
              <a:t> </a:t>
            </a:r>
            <a:r>
              <a:rPr lang="tr-TR" sz="2400" b="1" baseline="30000">
                <a:solidFill>
                  <a:schemeClr val="tx2"/>
                </a:solidFill>
                <a:latin typeface="Lucida Sans" pitchFamily="34" charset="0"/>
              </a:rPr>
              <a:t>değerlendirmesi</a:t>
            </a:r>
          </a:p>
        </p:txBody>
      </p:sp>
    </p:spTree>
  </p:cSld>
  <p:clrMapOvr>
    <a:masterClrMapping/>
  </p:clrMapOvr>
  <p:transition spd="med">
    <p:cover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150938" y="990600"/>
            <a:ext cx="7793037" cy="685800"/>
          </a:xfrm>
        </p:spPr>
        <p:txBody>
          <a:bodyPr/>
          <a:lstStyle/>
          <a:p>
            <a:r>
              <a:rPr lang="tr-TR" sz="3200" kern="1200" dirty="0">
                <a:solidFill>
                  <a:srgbClr val="002060"/>
                </a:solidFill>
                <a:effectLst>
                  <a:outerShdw blurRad="38100" dist="38100" dir="2700000" algn="tl">
                    <a:srgbClr val="000000">
                      <a:alpha val="43137"/>
                    </a:srgbClr>
                  </a:outerShdw>
                </a:effectLst>
                <a:latin typeface="Matura MT Script Capitals" pitchFamily="66" charset="0"/>
                <a:ea typeface="+mn-ea"/>
                <a:cs typeface="+mn-cs"/>
              </a:rPr>
              <a:t>  içindekiler</a:t>
            </a:r>
          </a:p>
        </p:txBody>
      </p:sp>
      <p:sp>
        <p:nvSpPr>
          <p:cNvPr id="3" name="2 İçerik Yer Tutucusu"/>
          <p:cNvSpPr>
            <a:spLocks noGrp="1"/>
          </p:cNvSpPr>
          <p:nvPr>
            <p:ph idx="1"/>
          </p:nvPr>
        </p:nvSpPr>
        <p:spPr>
          <a:xfrm>
            <a:off x="838200" y="2286000"/>
            <a:ext cx="7772400" cy="4191000"/>
          </a:xfrm>
        </p:spPr>
        <p:txBody>
          <a:bodyPr/>
          <a:lstStyle/>
          <a:p>
            <a:r>
              <a:rPr lang="tr-TR" sz="2000" kern="1200" dirty="0">
                <a:solidFill>
                  <a:srgbClr val="FF0000"/>
                </a:solidFill>
                <a:latin typeface="Leelawadee" pitchFamily="34" charset="-34"/>
                <a:cs typeface="Leelawadee" pitchFamily="34" charset="-34"/>
              </a:rPr>
              <a:t>Yazılım tasarımı</a:t>
            </a:r>
          </a:p>
          <a:p>
            <a:r>
              <a:rPr lang="tr-TR" sz="2400" b="1" kern="1200" dirty="0">
                <a:solidFill>
                  <a:srgbClr val="FF0000"/>
                </a:solidFill>
                <a:latin typeface="Leelawadee" pitchFamily="34" charset="-34"/>
                <a:cs typeface="Leelawadee" pitchFamily="34" charset="-34"/>
              </a:rPr>
              <a:t>Arayüz tasarımı</a:t>
            </a:r>
          </a:p>
          <a:p>
            <a:pPr lvl="1"/>
            <a:r>
              <a:rPr lang="tr-TR" sz="2000" b="1" kern="1200" dirty="0">
                <a:solidFill>
                  <a:srgbClr val="FF0000"/>
                </a:solidFill>
                <a:latin typeface="Leelawadee" pitchFamily="34" charset="-34"/>
                <a:cs typeface="Leelawadee" pitchFamily="34" charset="-34"/>
              </a:rPr>
              <a:t>Kullanılabilirlik</a:t>
            </a:r>
          </a:p>
          <a:p>
            <a:pPr lvl="1"/>
            <a:r>
              <a:rPr lang="tr-TR" sz="2000" b="1" kern="1200" dirty="0">
                <a:solidFill>
                  <a:srgbClr val="FF0000"/>
                </a:solidFill>
                <a:latin typeface="Leelawadee" pitchFamily="34" charset="-34"/>
                <a:cs typeface="Leelawadee" pitchFamily="34" charset="-34"/>
              </a:rPr>
              <a:t>M.V.P. </a:t>
            </a:r>
          </a:p>
          <a:p>
            <a:pPr lvl="1"/>
            <a:r>
              <a:rPr lang="tr-TR" sz="2000" b="1" kern="1200" dirty="0">
                <a:solidFill>
                  <a:srgbClr val="FF0000"/>
                </a:solidFill>
                <a:latin typeface="Leelawadee" pitchFamily="34" charset="-34"/>
                <a:cs typeface="Leelawadee" pitchFamily="34" charset="-34"/>
              </a:rPr>
              <a:t>Temel Kurallar</a:t>
            </a:r>
          </a:p>
          <a:p>
            <a:pPr lvl="1"/>
            <a:endParaRPr lang="tr-TR" sz="2000" b="1" kern="1200" dirty="0">
              <a:solidFill>
                <a:srgbClr val="FF0000"/>
              </a:solidFill>
              <a:latin typeface="Leelawadee" pitchFamily="34" charset="-34"/>
              <a:cs typeface="Leelawadee" pitchFamily="34" charset="-34"/>
            </a:endParaRPr>
          </a:p>
          <a:p>
            <a:endParaRPr lang="tr-TR" sz="2400" b="1" kern="1200" dirty="0">
              <a:solidFill>
                <a:srgbClr val="FF0000"/>
              </a:solidFill>
              <a:latin typeface="Leelawadee" pitchFamily="34" charset="-34"/>
              <a:cs typeface="Leelawadee" pitchFamily="34" charset="-34"/>
            </a:endParaRPr>
          </a:p>
        </p:txBody>
      </p:sp>
      <p:sp>
        <p:nvSpPr>
          <p:cNvPr id="4" name="3 Altbilgi Yer Tutucusu"/>
          <p:cNvSpPr>
            <a:spLocks noGrp="1"/>
          </p:cNvSpPr>
          <p:nvPr>
            <p:ph type="ftr" sz="quarter" idx="11"/>
          </p:nvPr>
        </p:nvSpPr>
        <p:spPr/>
        <p:txBody>
          <a:bodyPr/>
          <a:lstStyle/>
          <a:p>
            <a:r>
              <a:rPr lang="tr-TR" dirty="0">
                <a:solidFill>
                  <a:srgbClr val="002060"/>
                </a:solidFill>
              </a:rPr>
              <a:t>Yazılım Mühendisliği</a:t>
            </a:r>
          </a:p>
        </p:txBody>
      </p:sp>
      <p:sp>
        <p:nvSpPr>
          <p:cNvPr id="5" name="4 Slayt Numarası Yer Tutucusu"/>
          <p:cNvSpPr>
            <a:spLocks noGrp="1"/>
          </p:cNvSpPr>
          <p:nvPr>
            <p:ph type="sldNum" sz="quarter" idx="12"/>
          </p:nvPr>
        </p:nvSpPr>
        <p:spPr/>
        <p:txBody>
          <a:bodyPr/>
          <a:lstStyle/>
          <a:p>
            <a:fld id="{991D6520-C2DD-4E50-8B42-C36C32B78AFE}" type="slidenum">
              <a:rPr lang="tr-TR" smtClean="0"/>
              <a:pPr/>
              <a:t>2</a:t>
            </a:fld>
            <a:endParaRPr lang="tr-TR"/>
          </a:p>
        </p:txBody>
      </p:sp>
    </p:spTree>
  </p:cSld>
  <p:clrMapOvr>
    <a:masterClrMapping/>
  </p:clrMapOvr>
  <p:transition spd="med">
    <p:cover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Grp="1" noChangeArrowheads="1"/>
          </p:cNvSpPr>
          <p:nvPr>
            <p:ph type="ftr" sz="quarter" idx="3"/>
          </p:nvPr>
        </p:nvSpPr>
        <p:spPr/>
        <p:txBody>
          <a:bodyPr/>
          <a:lstStyle/>
          <a:p>
            <a:r>
              <a:rPr lang="tr-TR"/>
              <a:t>Yazılım Mühendisliği</a:t>
            </a:r>
          </a:p>
        </p:txBody>
      </p:sp>
      <p:sp>
        <p:nvSpPr>
          <p:cNvPr id="9" name="Rectangle 16"/>
          <p:cNvSpPr>
            <a:spLocks noGrp="1" noChangeArrowheads="1"/>
          </p:cNvSpPr>
          <p:nvPr>
            <p:ph type="sldNum" sz="quarter" idx="4"/>
          </p:nvPr>
        </p:nvSpPr>
        <p:spPr/>
        <p:txBody>
          <a:bodyPr/>
          <a:lstStyle/>
          <a:p>
            <a:fld id="{AE7C0D65-DAF6-4CB1-9FEB-42701B0D59B8}" type="slidenum">
              <a:rPr lang="tr-TR"/>
              <a:pPr/>
              <a:t>20</a:t>
            </a:fld>
            <a:endParaRPr lang="tr-TR"/>
          </a:p>
        </p:txBody>
      </p:sp>
      <p:sp>
        <p:nvSpPr>
          <p:cNvPr id="206850"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206851" name="Rectangle 3"/>
          <p:cNvSpPr>
            <a:spLocks noGrp="1" noChangeArrowheads="1"/>
          </p:cNvSpPr>
          <p:nvPr>
            <p:ph type="subTitle" idx="1"/>
          </p:nvPr>
        </p:nvSpPr>
        <p:spPr>
          <a:xfrm>
            <a:off x="1066800" y="1371600"/>
            <a:ext cx="7772400" cy="4267200"/>
          </a:xfrm>
          <a:solidFill>
            <a:schemeClr val="bg1"/>
          </a:solidFill>
        </p:spPr>
        <p:txBody>
          <a:bodyPr/>
          <a:lstStyle/>
          <a:p>
            <a:pPr marL="261938" indent="-174625" algn="just">
              <a:lnSpc>
                <a:spcPct val="90000"/>
              </a:lnSpc>
            </a:pPr>
            <a:r>
              <a:rPr lang="tr-TR" sz="2400" b="1" dirty="0">
                <a:solidFill>
                  <a:schemeClr val="tx2"/>
                </a:solidFill>
              </a:rPr>
              <a:t>Kullanılabilirlik Kriterleri :</a:t>
            </a:r>
            <a:endParaRPr lang="tr-TR" sz="2000" b="1" dirty="0">
              <a:solidFill>
                <a:schemeClr val="tx2"/>
              </a:solidFill>
            </a:endParaRPr>
          </a:p>
          <a:p>
            <a:pPr marL="261938" indent="-174625" algn="just">
              <a:lnSpc>
                <a:spcPct val="90000"/>
              </a:lnSpc>
            </a:pPr>
            <a:endParaRPr lang="tr-TR" sz="2000" b="1" dirty="0">
              <a:solidFill>
                <a:schemeClr val="tx2"/>
              </a:solidFill>
            </a:endParaRPr>
          </a:p>
          <a:p>
            <a:pPr marL="261938" indent="-174625" algn="just">
              <a:lnSpc>
                <a:spcPct val="90000"/>
              </a:lnSpc>
            </a:pPr>
            <a:endParaRPr lang="tr-TR" sz="2000" b="1" dirty="0">
              <a:solidFill>
                <a:schemeClr val="tx2"/>
              </a:solidFill>
            </a:endParaRPr>
          </a:p>
          <a:p>
            <a:pPr marL="261938" indent="-174625" algn="just">
              <a:lnSpc>
                <a:spcPct val="90000"/>
              </a:lnSpc>
            </a:pPr>
            <a:r>
              <a:rPr lang="tr-TR" sz="2000" b="1" dirty="0">
                <a:solidFill>
                  <a:schemeClr val="tx2"/>
                </a:solidFill>
              </a:rPr>
              <a:t>  </a:t>
            </a:r>
            <a:r>
              <a:rPr lang="tr-TR" sz="2000" b="1" dirty="0">
                <a:solidFill>
                  <a:schemeClr val="hlink"/>
                </a:solidFill>
              </a:rPr>
              <a:t>1-İşlevsellik:</a:t>
            </a:r>
            <a:r>
              <a:rPr lang="tr-TR" sz="2000" dirty="0">
                <a:solidFill>
                  <a:schemeClr val="tx2"/>
                </a:solidFill>
              </a:rPr>
              <a:t> Sistem, kullanıcılar görevlerini yerine getirirken, yapılan görevin gerektirdiği ihtiyaç ve gereksinimleri karşılamalıdır. </a:t>
            </a:r>
            <a:endParaRPr lang="tr-TR" sz="2000" b="1" dirty="0">
              <a:solidFill>
                <a:schemeClr val="tx2"/>
              </a:solidFill>
            </a:endParaRPr>
          </a:p>
          <a:p>
            <a:pPr marL="261938" indent="-174625" algn="just">
              <a:lnSpc>
                <a:spcPct val="90000"/>
              </a:lnSpc>
            </a:pPr>
            <a:br>
              <a:rPr lang="tr-TR" sz="2000" b="1" dirty="0">
                <a:solidFill>
                  <a:schemeClr val="tx2"/>
                </a:solidFill>
              </a:rPr>
            </a:br>
            <a:r>
              <a:rPr lang="tr-TR" sz="2000" b="1" dirty="0">
                <a:solidFill>
                  <a:schemeClr val="hlink"/>
                </a:solidFill>
              </a:rPr>
              <a:t>2-Kontrol Edilebilirlik:</a:t>
            </a:r>
            <a:r>
              <a:rPr lang="tr-TR" sz="2000" dirty="0">
                <a:solidFill>
                  <a:schemeClr val="tx2"/>
                </a:solidFill>
              </a:rPr>
              <a:t> Sistem mümkün olduğu kadar, kullanıcının kontrol edebilmesine olanak tanımalıdır. </a:t>
            </a:r>
            <a:endParaRPr lang="tr-TR" sz="2000" b="1" dirty="0">
              <a:solidFill>
                <a:schemeClr val="tx2"/>
              </a:solidFill>
            </a:endParaRPr>
          </a:p>
          <a:p>
            <a:pPr marL="261938" indent="-174625" algn="just">
              <a:lnSpc>
                <a:spcPct val="90000"/>
              </a:lnSpc>
            </a:pPr>
            <a:br>
              <a:rPr lang="tr-TR" sz="2000" b="1" dirty="0">
                <a:solidFill>
                  <a:schemeClr val="tx2"/>
                </a:solidFill>
              </a:rPr>
            </a:br>
            <a:r>
              <a:rPr lang="tr-TR" sz="2000" b="1" dirty="0">
                <a:solidFill>
                  <a:schemeClr val="hlink"/>
                </a:solidFill>
              </a:rPr>
              <a:t>3-Esneklik:</a:t>
            </a:r>
            <a:r>
              <a:rPr lang="tr-TR" sz="2000" dirty="0">
                <a:solidFill>
                  <a:schemeClr val="tx2"/>
                </a:solidFill>
              </a:rPr>
              <a:t> Kullanıcı </a:t>
            </a:r>
            <a:r>
              <a:rPr lang="tr-TR" sz="2000" dirty="0" err="1">
                <a:solidFill>
                  <a:schemeClr val="tx2"/>
                </a:solidFill>
              </a:rPr>
              <a:t>arayüzü</a:t>
            </a:r>
            <a:r>
              <a:rPr lang="tr-TR" sz="2000" dirty="0">
                <a:solidFill>
                  <a:schemeClr val="tx2"/>
                </a:solidFill>
              </a:rPr>
              <a:t>, yapısı, bilginin sunulması ve değişik potansiyel kullanıcıların ihtiyaç ve gereksinimlerine uygunluk bakımından yeterli esnekliğe sahip olmalıdır. </a:t>
            </a:r>
            <a:endParaRPr lang="tr-TR" sz="2000" b="1" dirty="0">
              <a:solidFill>
                <a:schemeClr val="tx2"/>
              </a:solidFill>
            </a:endParaRPr>
          </a:p>
        </p:txBody>
      </p:sp>
      <p:sp>
        <p:nvSpPr>
          <p:cNvPr id="206852"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endParaRPr lang="tr-TR" sz="2400" b="1" baseline="30000">
              <a:solidFill>
                <a:schemeClr val="tx2"/>
              </a:solidFill>
              <a:latin typeface="Lucida Sans" pitchFamily="34" charset="0"/>
            </a:endParaRPr>
          </a:p>
        </p:txBody>
      </p:sp>
      <p:sp>
        <p:nvSpPr>
          <p:cNvPr id="206853"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a:solidFill>
                  <a:schemeClr val="hlink"/>
                </a:solidFill>
                <a:latin typeface="Matura MT Script Capitals" pitchFamily="66" charset="0"/>
              </a:rPr>
              <a:t>Yazılım  </a:t>
            </a:r>
            <a:br>
              <a:rPr lang="tr-TR" sz="2400">
                <a:solidFill>
                  <a:schemeClr val="hlink"/>
                </a:solidFill>
                <a:latin typeface="Matura MT Script Capitals" pitchFamily="66" charset="0"/>
              </a:rPr>
            </a:br>
            <a:r>
              <a:rPr lang="tr-TR" sz="2400">
                <a:solidFill>
                  <a:schemeClr val="hlink"/>
                </a:solidFill>
                <a:latin typeface="Matura MT Script Capitals" pitchFamily="66" charset="0"/>
              </a:rPr>
              <a:t>     Tasarımı</a:t>
            </a:r>
          </a:p>
        </p:txBody>
      </p:sp>
      <p:sp>
        <p:nvSpPr>
          <p:cNvPr id="206854" name="Rectangle 6"/>
          <p:cNvSpPr>
            <a:spLocks noChangeArrowheads="1"/>
          </p:cNvSpPr>
          <p:nvPr/>
        </p:nvSpPr>
        <p:spPr bwMode="auto">
          <a:xfrm>
            <a:off x="3124200" y="228600"/>
            <a:ext cx="6019800" cy="471488"/>
          </a:xfrm>
          <a:prstGeom prst="rect">
            <a:avLst/>
          </a:prstGeom>
          <a:noFill/>
          <a:ln w="9525">
            <a:noFill/>
            <a:miter lim="800000"/>
            <a:headEnd/>
            <a:tailEnd/>
          </a:ln>
          <a:effectLst/>
        </p:spPr>
        <p:txBody>
          <a:bodyPr anchor="b"/>
          <a:lstStyle/>
          <a:p>
            <a:pPr algn="r"/>
            <a:r>
              <a:rPr lang="tr-TR" sz="2400" b="1" baseline="30000">
                <a:solidFill>
                  <a:schemeClr val="tx2"/>
                </a:solidFill>
                <a:latin typeface="Lucida Sans" pitchFamily="34" charset="0"/>
              </a:rPr>
              <a:t>Kullanılabilirlik</a:t>
            </a:r>
            <a:r>
              <a:rPr lang="tr-TR" sz="2400" b="1">
                <a:solidFill>
                  <a:schemeClr val="tx2"/>
                </a:solidFill>
                <a:latin typeface="Lucida Sans" pitchFamily="34" charset="0"/>
              </a:rPr>
              <a:t> </a:t>
            </a:r>
            <a:r>
              <a:rPr lang="tr-TR" sz="2400" b="1" baseline="30000">
                <a:solidFill>
                  <a:schemeClr val="tx2"/>
                </a:solidFill>
                <a:latin typeface="Lucida Sans" pitchFamily="34" charset="0"/>
              </a:rPr>
              <a:t>değerlendirmesi</a:t>
            </a:r>
          </a:p>
        </p:txBody>
      </p:sp>
    </p:spTree>
  </p:cSld>
  <p:clrMapOvr>
    <a:masterClrMapping/>
  </p:clrMapOvr>
  <p:transition spd="med">
    <p:cover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Grp="1" noChangeArrowheads="1"/>
          </p:cNvSpPr>
          <p:nvPr>
            <p:ph type="ftr" sz="quarter" idx="3"/>
          </p:nvPr>
        </p:nvSpPr>
        <p:spPr/>
        <p:txBody>
          <a:bodyPr/>
          <a:lstStyle/>
          <a:p>
            <a:r>
              <a:rPr lang="tr-TR"/>
              <a:t>Yazılım Mühendisliği</a:t>
            </a:r>
          </a:p>
        </p:txBody>
      </p:sp>
      <p:sp>
        <p:nvSpPr>
          <p:cNvPr id="9" name="Rectangle 16"/>
          <p:cNvSpPr>
            <a:spLocks noGrp="1" noChangeArrowheads="1"/>
          </p:cNvSpPr>
          <p:nvPr>
            <p:ph type="sldNum" sz="quarter" idx="4"/>
          </p:nvPr>
        </p:nvSpPr>
        <p:spPr/>
        <p:txBody>
          <a:bodyPr/>
          <a:lstStyle/>
          <a:p>
            <a:fld id="{6847F500-55C9-4D74-B4DA-1717AF16FD23}" type="slidenum">
              <a:rPr lang="tr-TR"/>
              <a:pPr/>
              <a:t>21</a:t>
            </a:fld>
            <a:endParaRPr lang="tr-TR"/>
          </a:p>
        </p:txBody>
      </p:sp>
      <p:sp>
        <p:nvSpPr>
          <p:cNvPr id="202754"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202755" name="Rectangle 3"/>
          <p:cNvSpPr>
            <a:spLocks noGrp="1" noChangeArrowheads="1"/>
          </p:cNvSpPr>
          <p:nvPr>
            <p:ph type="subTitle" idx="1"/>
          </p:nvPr>
        </p:nvSpPr>
        <p:spPr>
          <a:xfrm>
            <a:off x="1143000" y="1676400"/>
            <a:ext cx="7772400" cy="4038600"/>
          </a:xfrm>
          <a:solidFill>
            <a:schemeClr val="bg1"/>
          </a:solidFill>
        </p:spPr>
        <p:txBody>
          <a:bodyPr/>
          <a:lstStyle/>
          <a:p>
            <a:pPr marL="261938" indent="-174625" algn="just">
              <a:lnSpc>
                <a:spcPct val="90000"/>
              </a:lnSpc>
            </a:pPr>
            <a:r>
              <a:rPr lang="tr-TR" sz="2000" b="1">
                <a:solidFill>
                  <a:schemeClr val="tx2"/>
                </a:solidFill>
              </a:rPr>
              <a:t>   </a:t>
            </a:r>
            <a:r>
              <a:rPr lang="tr-TR" sz="2000" b="1">
                <a:solidFill>
                  <a:schemeClr val="hlink"/>
                </a:solidFill>
              </a:rPr>
              <a:t>4-Hata Yönetimi:</a:t>
            </a:r>
            <a:r>
              <a:rPr lang="tr-TR" sz="2000" b="1">
                <a:solidFill>
                  <a:schemeClr val="tx2"/>
                </a:solidFill>
              </a:rPr>
              <a:t> </a:t>
            </a:r>
            <a:r>
              <a:rPr lang="tr-TR" sz="2000">
                <a:solidFill>
                  <a:schemeClr val="tx2"/>
                </a:solidFill>
              </a:rPr>
              <a:t>Sistem, hataların önlenmesi, hata olasılığının azaltılması, hataların tolere edilmesi ve hata oluştuğunda giderilmesi amacıyla kullanıcı ile interaktif ilişki kurabilecek şekilde tasarlanmış olmalıdır. </a:t>
            </a:r>
            <a:endParaRPr lang="tr-TR" sz="2000" b="1">
              <a:solidFill>
                <a:schemeClr val="tx2"/>
              </a:solidFill>
            </a:endParaRPr>
          </a:p>
          <a:p>
            <a:pPr marL="261938" indent="-174625" algn="just">
              <a:lnSpc>
                <a:spcPct val="90000"/>
              </a:lnSpc>
            </a:pPr>
            <a:br>
              <a:rPr lang="tr-TR" sz="2000" b="1">
                <a:solidFill>
                  <a:schemeClr val="tx2"/>
                </a:solidFill>
              </a:rPr>
            </a:br>
            <a:r>
              <a:rPr lang="tr-TR" sz="2000" b="1">
                <a:solidFill>
                  <a:schemeClr val="hlink"/>
                </a:solidFill>
              </a:rPr>
              <a:t>5-Kullanıcıya Uygunluk:</a:t>
            </a:r>
            <a:r>
              <a:rPr lang="tr-TR" sz="2000">
                <a:solidFill>
                  <a:schemeClr val="tx2"/>
                </a:solidFill>
              </a:rPr>
              <a:t> Sistemin yapısı ve çalışma şekli kullanıcının fiziksel, zihinsel ve psikolojik özelliklerine uygun olmalıdır. </a:t>
            </a:r>
            <a:endParaRPr lang="tr-TR" sz="2000" b="1">
              <a:solidFill>
                <a:schemeClr val="tx2"/>
              </a:solidFill>
            </a:endParaRPr>
          </a:p>
          <a:p>
            <a:pPr marL="261938" indent="-174625" algn="just">
              <a:lnSpc>
                <a:spcPct val="90000"/>
              </a:lnSpc>
            </a:pPr>
            <a:br>
              <a:rPr lang="tr-TR" sz="2000" b="1">
                <a:solidFill>
                  <a:schemeClr val="tx2"/>
                </a:solidFill>
              </a:rPr>
            </a:br>
            <a:r>
              <a:rPr lang="tr-TR" sz="2000" b="1">
                <a:solidFill>
                  <a:schemeClr val="hlink"/>
                </a:solidFill>
              </a:rPr>
              <a:t>6-Kendi Kendini Betimleme:</a:t>
            </a:r>
            <a:r>
              <a:rPr lang="tr-TR" sz="2000" b="1">
                <a:solidFill>
                  <a:schemeClr val="tx2"/>
                </a:solidFill>
              </a:rPr>
              <a:t> </a:t>
            </a:r>
            <a:r>
              <a:rPr lang="tr-TR" sz="2000">
                <a:solidFill>
                  <a:schemeClr val="tx2"/>
                </a:solidFill>
              </a:rPr>
              <a:t>Sistem, kullanıcıya geri-besleme, kılavuzluk ve destek sağlayacak şekilde tasarlanmış olmalıdır. </a:t>
            </a:r>
            <a:endParaRPr lang="tr-TR" sz="2000" b="1">
              <a:solidFill>
                <a:schemeClr val="tx2"/>
              </a:solidFill>
            </a:endParaRPr>
          </a:p>
          <a:p>
            <a:pPr marL="261938" indent="-174625" algn="just">
              <a:lnSpc>
                <a:spcPct val="90000"/>
              </a:lnSpc>
            </a:pPr>
            <a:br>
              <a:rPr lang="tr-TR" sz="2000" b="1">
                <a:solidFill>
                  <a:schemeClr val="tx2"/>
                </a:solidFill>
              </a:rPr>
            </a:br>
            <a:endParaRPr lang="tr-TR" sz="2400">
              <a:solidFill>
                <a:schemeClr val="tx2"/>
              </a:solidFill>
            </a:endParaRPr>
          </a:p>
        </p:txBody>
      </p:sp>
      <p:sp>
        <p:nvSpPr>
          <p:cNvPr id="202756"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endParaRPr lang="tr-TR" sz="2400" b="1" baseline="30000">
              <a:solidFill>
                <a:schemeClr val="tx2"/>
              </a:solidFill>
              <a:latin typeface="Lucida Sans" pitchFamily="34" charset="0"/>
            </a:endParaRPr>
          </a:p>
        </p:txBody>
      </p:sp>
      <p:sp>
        <p:nvSpPr>
          <p:cNvPr id="202757"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a:solidFill>
                  <a:schemeClr val="hlink"/>
                </a:solidFill>
                <a:latin typeface="Matura MT Script Capitals" pitchFamily="66" charset="0"/>
              </a:rPr>
              <a:t>Yazılım  </a:t>
            </a:r>
            <a:br>
              <a:rPr lang="tr-TR" sz="2400">
                <a:solidFill>
                  <a:schemeClr val="hlink"/>
                </a:solidFill>
                <a:latin typeface="Matura MT Script Capitals" pitchFamily="66" charset="0"/>
              </a:rPr>
            </a:br>
            <a:r>
              <a:rPr lang="tr-TR" sz="2400">
                <a:solidFill>
                  <a:schemeClr val="hlink"/>
                </a:solidFill>
                <a:latin typeface="Matura MT Script Capitals" pitchFamily="66" charset="0"/>
              </a:rPr>
              <a:t>     Tasarımı</a:t>
            </a:r>
          </a:p>
        </p:txBody>
      </p:sp>
      <p:sp>
        <p:nvSpPr>
          <p:cNvPr id="202758" name="Rectangle 6"/>
          <p:cNvSpPr>
            <a:spLocks noChangeArrowheads="1"/>
          </p:cNvSpPr>
          <p:nvPr/>
        </p:nvSpPr>
        <p:spPr bwMode="auto">
          <a:xfrm>
            <a:off x="3124200" y="228600"/>
            <a:ext cx="6019800" cy="471488"/>
          </a:xfrm>
          <a:prstGeom prst="rect">
            <a:avLst/>
          </a:prstGeom>
          <a:noFill/>
          <a:ln w="9525">
            <a:noFill/>
            <a:miter lim="800000"/>
            <a:headEnd/>
            <a:tailEnd/>
          </a:ln>
          <a:effectLst/>
        </p:spPr>
        <p:txBody>
          <a:bodyPr anchor="b"/>
          <a:lstStyle/>
          <a:p>
            <a:pPr algn="r"/>
            <a:r>
              <a:rPr lang="tr-TR" sz="2400" b="1" baseline="30000">
                <a:solidFill>
                  <a:schemeClr val="tx2"/>
                </a:solidFill>
                <a:latin typeface="Lucida Sans" pitchFamily="34" charset="0"/>
              </a:rPr>
              <a:t>Kullanılabilirlik</a:t>
            </a:r>
            <a:r>
              <a:rPr lang="tr-TR" sz="2400" b="1">
                <a:solidFill>
                  <a:schemeClr val="tx2"/>
                </a:solidFill>
                <a:latin typeface="Lucida Sans" pitchFamily="34" charset="0"/>
              </a:rPr>
              <a:t> </a:t>
            </a:r>
            <a:r>
              <a:rPr lang="tr-TR" sz="2400" b="1" baseline="30000">
                <a:solidFill>
                  <a:schemeClr val="tx2"/>
                </a:solidFill>
                <a:latin typeface="Lucida Sans" pitchFamily="34" charset="0"/>
              </a:rPr>
              <a:t>değerlendirmesi</a:t>
            </a:r>
          </a:p>
        </p:txBody>
      </p:sp>
    </p:spTree>
  </p:cSld>
  <p:clrMapOvr>
    <a:masterClrMapping/>
  </p:clrMapOvr>
  <p:transition spd="med">
    <p:cover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Grp="1" noChangeArrowheads="1"/>
          </p:cNvSpPr>
          <p:nvPr>
            <p:ph type="ftr" sz="quarter" idx="3"/>
          </p:nvPr>
        </p:nvSpPr>
        <p:spPr/>
        <p:txBody>
          <a:bodyPr/>
          <a:lstStyle/>
          <a:p>
            <a:r>
              <a:rPr lang="tr-TR"/>
              <a:t>Yazılım Mühendisliği</a:t>
            </a:r>
          </a:p>
        </p:txBody>
      </p:sp>
      <p:sp>
        <p:nvSpPr>
          <p:cNvPr id="9" name="Rectangle 16"/>
          <p:cNvSpPr>
            <a:spLocks noGrp="1" noChangeArrowheads="1"/>
          </p:cNvSpPr>
          <p:nvPr>
            <p:ph type="sldNum" sz="quarter" idx="4"/>
          </p:nvPr>
        </p:nvSpPr>
        <p:spPr/>
        <p:txBody>
          <a:bodyPr/>
          <a:lstStyle/>
          <a:p>
            <a:fld id="{17570A3A-B1E6-4EB4-A8CD-8040F078E144}" type="slidenum">
              <a:rPr lang="tr-TR"/>
              <a:pPr/>
              <a:t>22</a:t>
            </a:fld>
            <a:endParaRPr lang="tr-TR"/>
          </a:p>
        </p:txBody>
      </p:sp>
      <p:sp>
        <p:nvSpPr>
          <p:cNvPr id="204802"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204803" name="Rectangle 3"/>
          <p:cNvSpPr>
            <a:spLocks noGrp="1" noChangeArrowheads="1"/>
          </p:cNvSpPr>
          <p:nvPr>
            <p:ph type="subTitle" idx="1"/>
          </p:nvPr>
        </p:nvSpPr>
        <p:spPr>
          <a:xfrm>
            <a:off x="1143000" y="990601"/>
            <a:ext cx="7772400" cy="4191000"/>
          </a:xfrm>
          <a:solidFill>
            <a:schemeClr val="bg1"/>
          </a:solidFill>
        </p:spPr>
        <p:txBody>
          <a:bodyPr/>
          <a:lstStyle/>
          <a:p>
            <a:pPr marL="261938" indent="-174625" algn="just">
              <a:lnSpc>
                <a:spcPct val="90000"/>
              </a:lnSpc>
            </a:pPr>
            <a:endParaRPr lang="tr-TR" sz="2000" b="1">
              <a:solidFill>
                <a:schemeClr val="tx2"/>
              </a:solidFill>
            </a:endParaRPr>
          </a:p>
          <a:p>
            <a:pPr marL="261938" indent="-174625" algn="just">
              <a:lnSpc>
                <a:spcPct val="90000"/>
              </a:lnSpc>
            </a:pPr>
            <a:br>
              <a:rPr lang="tr-TR" sz="2000" b="1">
                <a:solidFill>
                  <a:schemeClr val="tx2"/>
                </a:solidFill>
              </a:rPr>
            </a:br>
            <a:r>
              <a:rPr lang="tr-TR" sz="2000" b="1">
                <a:solidFill>
                  <a:schemeClr val="hlink"/>
                </a:solidFill>
              </a:rPr>
              <a:t>7-Tutarlılık:</a:t>
            </a:r>
            <a:r>
              <a:rPr lang="tr-TR" sz="2000" b="1">
                <a:solidFill>
                  <a:schemeClr val="tx2"/>
                </a:solidFill>
              </a:rPr>
              <a:t> </a:t>
            </a:r>
            <a:r>
              <a:rPr lang="tr-TR" sz="2000">
                <a:solidFill>
                  <a:schemeClr val="tx2"/>
                </a:solidFill>
              </a:rPr>
              <a:t>Sistemin çalışma şekli, yer, biçim ve format olarak kendi içinde tutarlılık arz etmelidir. </a:t>
            </a:r>
            <a:endParaRPr lang="tr-TR" sz="2000" b="1">
              <a:solidFill>
                <a:schemeClr val="tx2"/>
              </a:solidFill>
            </a:endParaRPr>
          </a:p>
          <a:p>
            <a:pPr marL="261938" indent="-174625" algn="just">
              <a:lnSpc>
                <a:spcPct val="90000"/>
              </a:lnSpc>
            </a:pPr>
            <a:br>
              <a:rPr lang="tr-TR" sz="2000" b="1">
                <a:solidFill>
                  <a:schemeClr val="tx2"/>
                </a:solidFill>
              </a:rPr>
            </a:br>
            <a:r>
              <a:rPr lang="tr-TR" sz="2000" b="1">
                <a:solidFill>
                  <a:schemeClr val="hlink"/>
                </a:solidFill>
              </a:rPr>
              <a:t>8-İş Yükü:</a:t>
            </a:r>
            <a:r>
              <a:rPr lang="tr-TR" sz="2000">
                <a:solidFill>
                  <a:schemeClr val="tx2"/>
                </a:solidFill>
              </a:rPr>
              <a:t> Sistem, kullanıcının, fiziksel ve zihinsel iş yükünü kabul edilebilir sınırlar içinde tutmalı ve etkileşim hızını artırmak için mesajlar kısa, öz ve anlaşılır olmalıdır. </a:t>
            </a:r>
            <a:endParaRPr lang="tr-TR" sz="2000" b="1">
              <a:solidFill>
                <a:schemeClr val="tx2"/>
              </a:solidFill>
            </a:endParaRPr>
          </a:p>
          <a:p>
            <a:pPr marL="261938" indent="-174625" algn="just">
              <a:lnSpc>
                <a:spcPct val="90000"/>
              </a:lnSpc>
            </a:pPr>
            <a:br>
              <a:rPr lang="tr-TR" sz="2000" b="1">
                <a:solidFill>
                  <a:schemeClr val="tx2"/>
                </a:solidFill>
              </a:rPr>
            </a:br>
            <a:r>
              <a:rPr lang="tr-TR" sz="2000" b="1">
                <a:solidFill>
                  <a:schemeClr val="hlink"/>
                </a:solidFill>
              </a:rPr>
              <a:t>9-Öğrenilebilirlik:</a:t>
            </a:r>
            <a:r>
              <a:rPr lang="tr-TR" sz="2000">
                <a:solidFill>
                  <a:schemeClr val="tx2"/>
                </a:solidFill>
              </a:rPr>
              <a:t> Kullanıcının sistemi kullanırken öğrenme süreci hızlı olmalı ve zaman içinde benzer uygulama adımlarını rahatlıkla hatırlayabilmelidir.</a:t>
            </a:r>
          </a:p>
          <a:p>
            <a:pPr marL="261938" indent="-174625" algn="just">
              <a:lnSpc>
                <a:spcPct val="90000"/>
              </a:lnSpc>
            </a:pPr>
            <a:endParaRPr lang="tr-TR" sz="2400">
              <a:solidFill>
                <a:schemeClr val="tx2"/>
              </a:solidFill>
            </a:endParaRPr>
          </a:p>
        </p:txBody>
      </p:sp>
      <p:sp>
        <p:nvSpPr>
          <p:cNvPr id="204804"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endParaRPr lang="tr-TR" sz="2400" b="1" baseline="30000">
              <a:solidFill>
                <a:schemeClr val="tx2"/>
              </a:solidFill>
              <a:latin typeface="Lucida Sans" pitchFamily="34" charset="0"/>
            </a:endParaRPr>
          </a:p>
        </p:txBody>
      </p:sp>
      <p:sp>
        <p:nvSpPr>
          <p:cNvPr id="204805"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a:solidFill>
                  <a:schemeClr val="hlink"/>
                </a:solidFill>
                <a:latin typeface="Matura MT Script Capitals" pitchFamily="66" charset="0"/>
              </a:rPr>
              <a:t>Yazılım  </a:t>
            </a:r>
            <a:br>
              <a:rPr lang="tr-TR" sz="2400">
                <a:solidFill>
                  <a:schemeClr val="hlink"/>
                </a:solidFill>
                <a:latin typeface="Matura MT Script Capitals" pitchFamily="66" charset="0"/>
              </a:rPr>
            </a:br>
            <a:r>
              <a:rPr lang="tr-TR" sz="2400">
                <a:solidFill>
                  <a:schemeClr val="hlink"/>
                </a:solidFill>
                <a:latin typeface="Matura MT Script Capitals" pitchFamily="66" charset="0"/>
              </a:rPr>
              <a:t>     Tasarımı</a:t>
            </a:r>
          </a:p>
        </p:txBody>
      </p:sp>
      <p:sp>
        <p:nvSpPr>
          <p:cNvPr id="204806" name="Rectangle 6"/>
          <p:cNvSpPr>
            <a:spLocks noChangeArrowheads="1"/>
          </p:cNvSpPr>
          <p:nvPr/>
        </p:nvSpPr>
        <p:spPr bwMode="auto">
          <a:xfrm>
            <a:off x="3124200" y="228600"/>
            <a:ext cx="6019800" cy="471488"/>
          </a:xfrm>
          <a:prstGeom prst="rect">
            <a:avLst/>
          </a:prstGeom>
          <a:noFill/>
          <a:ln w="9525">
            <a:noFill/>
            <a:miter lim="800000"/>
            <a:headEnd/>
            <a:tailEnd/>
          </a:ln>
          <a:effectLst/>
        </p:spPr>
        <p:txBody>
          <a:bodyPr anchor="b"/>
          <a:lstStyle/>
          <a:p>
            <a:pPr algn="r"/>
            <a:r>
              <a:rPr lang="tr-TR" sz="2400" b="1" baseline="30000">
                <a:solidFill>
                  <a:schemeClr val="tx2"/>
                </a:solidFill>
                <a:latin typeface="Lucida Sans" pitchFamily="34" charset="0"/>
              </a:rPr>
              <a:t>Kullanılabilirlik</a:t>
            </a:r>
            <a:r>
              <a:rPr lang="tr-TR" sz="2400" b="1">
                <a:solidFill>
                  <a:schemeClr val="tx2"/>
                </a:solidFill>
                <a:latin typeface="Lucida Sans" pitchFamily="34" charset="0"/>
              </a:rPr>
              <a:t> </a:t>
            </a:r>
            <a:r>
              <a:rPr lang="tr-TR" sz="2400" b="1" baseline="30000">
                <a:solidFill>
                  <a:schemeClr val="tx2"/>
                </a:solidFill>
                <a:latin typeface="Lucida Sans" pitchFamily="34" charset="0"/>
              </a:rPr>
              <a:t>değerlendirmesi</a:t>
            </a:r>
          </a:p>
        </p:txBody>
      </p:sp>
    </p:spTree>
  </p:cSld>
  <p:clrMapOvr>
    <a:masterClrMapping/>
  </p:clrMapOvr>
  <p:transition spd="med">
    <p:cover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a:spLocks noGrp="1" noChangeArrowheads="1"/>
          </p:cNvSpPr>
          <p:nvPr>
            <p:ph type="ftr" sz="quarter" idx="3"/>
          </p:nvPr>
        </p:nvSpPr>
        <p:spPr/>
        <p:txBody>
          <a:bodyPr/>
          <a:lstStyle/>
          <a:p>
            <a:r>
              <a:rPr lang="tr-TR"/>
              <a:t>Yazılım Mühendisliği</a:t>
            </a:r>
          </a:p>
        </p:txBody>
      </p:sp>
      <p:sp>
        <p:nvSpPr>
          <p:cNvPr id="8" name="Rectangle 16"/>
          <p:cNvSpPr>
            <a:spLocks noGrp="1" noChangeArrowheads="1"/>
          </p:cNvSpPr>
          <p:nvPr>
            <p:ph type="sldNum" sz="quarter" idx="4"/>
          </p:nvPr>
        </p:nvSpPr>
        <p:spPr/>
        <p:txBody>
          <a:bodyPr/>
          <a:lstStyle/>
          <a:p>
            <a:fld id="{245C2ACA-829B-4477-83FD-42F6C85BFC97}" type="slidenum">
              <a:rPr lang="tr-TR"/>
              <a:pPr/>
              <a:t>23</a:t>
            </a:fld>
            <a:endParaRPr lang="tr-TR"/>
          </a:p>
        </p:txBody>
      </p:sp>
      <p:sp>
        <p:nvSpPr>
          <p:cNvPr id="135170"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35171" name="Rectangle 3"/>
          <p:cNvSpPr>
            <a:spLocks noGrp="1" noChangeArrowheads="1"/>
          </p:cNvSpPr>
          <p:nvPr>
            <p:ph type="subTitle" idx="1"/>
          </p:nvPr>
        </p:nvSpPr>
        <p:spPr>
          <a:xfrm>
            <a:off x="1143000" y="1128713"/>
            <a:ext cx="7620000" cy="5334000"/>
          </a:xfrm>
          <a:solidFill>
            <a:schemeClr val="bg1"/>
          </a:solidFill>
        </p:spPr>
        <p:txBody>
          <a:bodyPr/>
          <a:lstStyle/>
          <a:p>
            <a:pPr algn="l"/>
            <a:r>
              <a:rPr lang="tr-TR" sz="2400" dirty="0" err="1">
                <a:solidFill>
                  <a:schemeClr val="tx2"/>
                </a:solidFill>
              </a:rPr>
              <a:t>Modülerbir</a:t>
            </a:r>
            <a:r>
              <a:rPr lang="tr-TR" sz="2400" dirty="0">
                <a:solidFill>
                  <a:schemeClr val="tx2"/>
                </a:solidFill>
              </a:rPr>
              <a:t> şekilde geliştirilen yazılımın çeşitli </a:t>
            </a:r>
            <a:r>
              <a:rPr lang="tr-TR" sz="2400" dirty="0" err="1">
                <a:solidFill>
                  <a:schemeClr val="tx2"/>
                </a:solidFill>
              </a:rPr>
              <a:t>arayüzleri</a:t>
            </a:r>
            <a:r>
              <a:rPr lang="tr-TR" sz="2400" dirty="0">
                <a:solidFill>
                  <a:schemeClr val="tx2"/>
                </a:solidFill>
              </a:rPr>
              <a:t> bulunur.</a:t>
            </a:r>
          </a:p>
          <a:p>
            <a:pPr algn="l"/>
            <a:endParaRPr lang="tr-TR" sz="2400" dirty="0">
              <a:solidFill>
                <a:schemeClr val="tx2"/>
              </a:solidFill>
            </a:endParaRPr>
          </a:p>
          <a:p>
            <a:pPr algn="l">
              <a:buFont typeface="Wingdings" pitchFamily="2" charset="2"/>
              <a:buChar char="n"/>
            </a:pPr>
            <a:r>
              <a:rPr lang="tr-TR" sz="2400" dirty="0">
                <a:solidFill>
                  <a:schemeClr val="hlink"/>
                </a:solidFill>
              </a:rPr>
              <a:t>İçsel </a:t>
            </a:r>
            <a:r>
              <a:rPr lang="tr-TR" sz="2400" dirty="0" err="1">
                <a:solidFill>
                  <a:schemeClr val="hlink"/>
                </a:solidFill>
              </a:rPr>
              <a:t>arayüzler</a:t>
            </a:r>
            <a:r>
              <a:rPr lang="tr-TR" sz="2400" dirty="0">
                <a:solidFill>
                  <a:schemeClr val="tx2"/>
                </a:solidFill>
              </a:rPr>
              <a:t>  </a:t>
            </a:r>
          </a:p>
          <a:p>
            <a:pPr marL="355600" algn="l"/>
            <a:r>
              <a:rPr lang="tr-TR" sz="2400" dirty="0">
                <a:solidFill>
                  <a:schemeClr val="tx2"/>
                </a:solidFill>
              </a:rPr>
              <a:t>Yazılımın kendi iç öğeleri, bileşenleri ve birbirleri   arasındadır. </a:t>
            </a:r>
          </a:p>
          <a:p>
            <a:pPr algn="l">
              <a:buFont typeface="Wingdings" pitchFamily="2" charset="2"/>
              <a:buChar char="n"/>
            </a:pPr>
            <a:endParaRPr lang="tr-TR" sz="2400" dirty="0">
              <a:solidFill>
                <a:schemeClr val="tx2"/>
              </a:solidFill>
            </a:endParaRPr>
          </a:p>
          <a:p>
            <a:pPr algn="l">
              <a:buFont typeface="Wingdings" pitchFamily="2" charset="2"/>
              <a:buChar char="n"/>
            </a:pPr>
            <a:r>
              <a:rPr lang="tr-TR" sz="2400" dirty="0">
                <a:solidFill>
                  <a:schemeClr val="hlink"/>
                </a:solidFill>
              </a:rPr>
              <a:t>Dışsal </a:t>
            </a:r>
            <a:r>
              <a:rPr lang="tr-TR" sz="2400" dirty="0" err="1">
                <a:solidFill>
                  <a:schemeClr val="hlink"/>
                </a:solidFill>
              </a:rPr>
              <a:t>arayüzler</a:t>
            </a:r>
            <a:endParaRPr lang="tr-TR" sz="2400" dirty="0">
              <a:solidFill>
                <a:schemeClr val="hlink"/>
              </a:solidFill>
            </a:endParaRPr>
          </a:p>
          <a:p>
            <a:pPr algn="l"/>
            <a:r>
              <a:rPr lang="tr-TR" sz="2400" dirty="0">
                <a:solidFill>
                  <a:schemeClr val="tx2"/>
                </a:solidFill>
              </a:rPr>
              <a:t>    Yazılımın dış dünya ile </a:t>
            </a:r>
            <a:r>
              <a:rPr lang="tr-TR" sz="2400" dirty="0" err="1">
                <a:solidFill>
                  <a:schemeClr val="tx2"/>
                </a:solidFill>
              </a:rPr>
              <a:t>arayüzü</a:t>
            </a:r>
            <a:r>
              <a:rPr lang="tr-TR" sz="2400" dirty="0">
                <a:solidFill>
                  <a:schemeClr val="tx2"/>
                </a:solidFill>
              </a:rPr>
              <a:t> …</a:t>
            </a:r>
          </a:p>
          <a:p>
            <a:pPr algn="l">
              <a:buFont typeface="Wingdings" pitchFamily="2" charset="2"/>
              <a:buChar char="n"/>
            </a:pPr>
            <a:endParaRPr lang="tr-TR" sz="2400" dirty="0">
              <a:solidFill>
                <a:schemeClr val="tx2"/>
              </a:solidFill>
            </a:endParaRPr>
          </a:p>
          <a:p>
            <a:pPr algn="l"/>
            <a:endParaRPr lang="tr-TR" sz="2400" dirty="0">
              <a:solidFill>
                <a:schemeClr val="tx2"/>
              </a:solidFill>
            </a:endParaRPr>
          </a:p>
          <a:p>
            <a:endParaRPr lang="tr-TR" sz="2400" dirty="0">
              <a:solidFill>
                <a:schemeClr val="tx2"/>
              </a:solidFill>
            </a:endParaRPr>
          </a:p>
        </p:txBody>
      </p:sp>
      <p:sp>
        <p:nvSpPr>
          <p:cNvPr id="135172"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r>
              <a:rPr lang="tr-TR" sz="2400" b="1" baseline="30000" dirty="0">
                <a:solidFill>
                  <a:schemeClr val="tx2"/>
                </a:solidFill>
                <a:latin typeface="Lucida Sans" pitchFamily="34" charset="0"/>
              </a:rPr>
              <a:t>Arayüz Tasarımı</a:t>
            </a:r>
          </a:p>
        </p:txBody>
      </p:sp>
      <p:sp>
        <p:nvSpPr>
          <p:cNvPr id="135173"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a:solidFill>
                  <a:schemeClr val="hlink"/>
                </a:solidFill>
                <a:latin typeface="Matura MT Script Capitals" pitchFamily="66" charset="0"/>
              </a:rPr>
              <a:t>Yazılım  </a:t>
            </a:r>
            <a:br>
              <a:rPr lang="tr-TR" sz="2400">
                <a:solidFill>
                  <a:schemeClr val="hlink"/>
                </a:solidFill>
                <a:latin typeface="Matura MT Script Capitals" pitchFamily="66" charset="0"/>
              </a:rPr>
            </a:br>
            <a:r>
              <a:rPr lang="tr-TR" sz="2400">
                <a:solidFill>
                  <a:schemeClr val="hlink"/>
                </a:solidFill>
                <a:latin typeface="Matura MT Script Capitals" pitchFamily="66" charset="0"/>
              </a:rPr>
              <a:t>     Tasarımı</a:t>
            </a:r>
          </a:p>
        </p:txBody>
      </p:sp>
    </p:spTree>
  </p:cSld>
  <p:clrMapOvr>
    <a:masterClrMapping/>
  </p:clrMapOvr>
  <p:transition spd="med">
    <p:cover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15"/>
          <p:cNvSpPr>
            <a:spLocks noGrp="1" noChangeArrowheads="1"/>
          </p:cNvSpPr>
          <p:nvPr>
            <p:ph type="ftr" sz="quarter" idx="3"/>
          </p:nvPr>
        </p:nvSpPr>
        <p:spPr/>
        <p:txBody>
          <a:bodyPr/>
          <a:lstStyle/>
          <a:p>
            <a:r>
              <a:rPr lang="tr-TR"/>
              <a:t>Yazılım Mühendisliği</a:t>
            </a:r>
          </a:p>
        </p:txBody>
      </p:sp>
      <p:sp>
        <p:nvSpPr>
          <p:cNvPr id="25" name="Rectangle 16"/>
          <p:cNvSpPr>
            <a:spLocks noGrp="1" noChangeArrowheads="1"/>
          </p:cNvSpPr>
          <p:nvPr>
            <p:ph type="sldNum" sz="quarter" idx="4"/>
          </p:nvPr>
        </p:nvSpPr>
        <p:spPr/>
        <p:txBody>
          <a:bodyPr/>
          <a:lstStyle/>
          <a:p>
            <a:fld id="{0CDC8DEE-019D-4887-82E8-9DEEE774BC93}" type="slidenum">
              <a:rPr lang="tr-TR"/>
              <a:pPr/>
              <a:t>24</a:t>
            </a:fld>
            <a:endParaRPr lang="tr-TR"/>
          </a:p>
        </p:txBody>
      </p:sp>
      <p:sp>
        <p:nvSpPr>
          <p:cNvPr id="63496" name="Rectangle 8"/>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63491" name="Rectangle 3"/>
          <p:cNvSpPr>
            <a:spLocks noGrp="1" noChangeArrowheads="1"/>
          </p:cNvSpPr>
          <p:nvPr>
            <p:ph type="subTitle" idx="1"/>
          </p:nvPr>
        </p:nvSpPr>
        <p:spPr>
          <a:xfrm>
            <a:off x="1143000" y="1128713"/>
            <a:ext cx="7620000" cy="5334000"/>
          </a:xfrm>
          <a:solidFill>
            <a:schemeClr val="bg1"/>
          </a:solidFill>
        </p:spPr>
        <p:txBody>
          <a:bodyPr/>
          <a:lstStyle/>
          <a:p>
            <a:pPr algn="l"/>
            <a:r>
              <a:rPr lang="tr-TR" sz="2400" dirty="0">
                <a:solidFill>
                  <a:schemeClr val="tx2"/>
                </a:solidFill>
              </a:rPr>
              <a:t>Büyük yazılımlar birkaç ana öğeden , </a:t>
            </a:r>
            <a:r>
              <a:rPr lang="tr-TR" sz="2400" dirty="0" err="1">
                <a:solidFill>
                  <a:schemeClr val="tx2"/>
                </a:solidFill>
              </a:rPr>
              <a:t>herbir</a:t>
            </a:r>
            <a:r>
              <a:rPr lang="tr-TR" sz="2400" dirty="0">
                <a:solidFill>
                  <a:schemeClr val="tx2"/>
                </a:solidFill>
              </a:rPr>
              <a:t> öğe birkaç bileşenden yada birimden  oluşabilir.</a:t>
            </a:r>
          </a:p>
          <a:p>
            <a:pPr algn="l"/>
            <a:endParaRPr lang="tr-TR" sz="2400" dirty="0">
              <a:solidFill>
                <a:schemeClr val="tx2"/>
              </a:solidFill>
            </a:endParaRPr>
          </a:p>
          <a:p>
            <a:pPr algn="l"/>
            <a:r>
              <a:rPr lang="tr-TR" sz="2400" dirty="0">
                <a:solidFill>
                  <a:schemeClr val="tx2"/>
                </a:solidFill>
              </a:rPr>
              <a:t>Bileşenler arasında mutlaka tanımlı bir arayüz vardır.</a:t>
            </a:r>
          </a:p>
          <a:p>
            <a:pPr algn="l"/>
            <a:endParaRPr lang="tr-TR" sz="2400" dirty="0">
              <a:solidFill>
                <a:schemeClr val="tx2"/>
              </a:solidFill>
            </a:endParaRPr>
          </a:p>
          <a:p>
            <a:pPr algn="l"/>
            <a:endParaRPr lang="tr-TR" sz="2400" dirty="0">
              <a:solidFill>
                <a:schemeClr val="tx2"/>
              </a:solidFill>
            </a:endParaRPr>
          </a:p>
        </p:txBody>
      </p:sp>
      <p:sp>
        <p:nvSpPr>
          <p:cNvPr id="63493" name="Rectangle 5"/>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r>
              <a:rPr lang="tr-TR" sz="2400" b="1" baseline="30000" dirty="0">
                <a:solidFill>
                  <a:schemeClr val="tx2"/>
                </a:solidFill>
                <a:latin typeface="Lucida Sans" pitchFamily="34" charset="0"/>
              </a:rPr>
              <a:t>Bileşen</a:t>
            </a:r>
            <a:r>
              <a:rPr lang="tr-TR" sz="2400" b="1" dirty="0">
                <a:solidFill>
                  <a:schemeClr val="tx2"/>
                </a:solidFill>
                <a:latin typeface="Lucida Sans" pitchFamily="34" charset="0"/>
              </a:rPr>
              <a:t> </a:t>
            </a:r>
            <a:r>
              <a:rPr lang="tr-TR" sz="2400" b="1" baseline="30000" dirty="0">
                <a:solidFill>
                  <a:schemeClr val="tx2"/>
                </a:solidFill>
                <a:latin typeface="Lucida Sans" pitchFamily="34" charset="0"/>
              </a:rPr>
              <a:t>Arayüz Tasarımı</a:t>
            </a:r>
          </a:p>
        </p:txBody>
      </p:sp>
      <p:sp>
        <p:nvSpPr>
          <p:cNvPr id="63495" name="Rectangle 7"/>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grpSp>
        <p:nvGrpSpPr>
          <p:cNvPr id="63514" name="Group 26"/>
          <p:cNvGrpSpPr>
            <a:grpSpLocks/>
          </p:cNvGrpSpPr>
          <p:nvPr/>
        </p:nvGrpSpPr>
        <p:grpSpPr bwMode="auto">
          <a:xfrm>
            <a:off x="1676400" y="3048000"/>
            <a:ext cx="6629400" cy="2819400"/>
            <a:chOff x="1056" y="1920"/>
            <a:chExt cx="4176" cy="1776"/>
          </a:xfrm>
        </p:grpSpPr>
        <p:sp>
          <p:nvSpPr>
            <p:cNvPr id="63497" name="Oval 9"/>
            <p:cNvSpPr>
              <a:spLocks noChangeArrowheads="1"/>
            </p:cNvSpPr>
            <p:nvPr/>
          </p:nvSpPr>
          <p:spPr bwMode="auto">
            <a:xfrm>
              <a:off x="2448" y="1920"/>
              <a:ext cx="1056" cy="576"/>
            </a:xfrm>
            <a:prstGeom prst="ellipse">
              <a:avLst/>
            </a:prstGeom>
            <a:solidFill>
              <a:srgbClr val="FF0000">
                <a:alpha val="64999"/>
              </a:srgbClr>
            </a:solidFill>
            <a:ln w="9525" algn="ctr">
              <a:solidFill>
                <a:schemeClr val="tx2"/>
              </a:solidFill>
              <a:round/>
              <a:headEnd/>
              <a:tailEnd/>
            </a:ln>
            <a:effectLst>
              <a:outerShdw dist="107763" dir="18900000" algn="ctr" rotWithShape="0">
                <a:srgbClr val="FFFF99">
                  <a:alpha val="50000"/>
                </a:srgbClr>
              </a:outerShdw>
            </a:effectLst>
          </p:spPr>
          <p:txBody>
            <a:bodyPr wrap="none" anchor="ctr"/>
            <a:lstStyle/>
            <a:p>
              <a:r>
                <a:rPr lang="tr-TR">
                  <a:effectLst>
                    <a:outerShdw blurRad="38100" dist="38100" dir="2700000" algn="tl">
                      <a:srgbClr val="000000">
                        <a:alpha val="43137"/>
                      </a:srgbClr>
                    </a:outerShdw>
                  </a:effectLst>
                </a:rPr>
                <a:t>Bileşen-B</a:t>
              </a:r>
            </a:p>
          </p:txBody>
        </p:sp>
        <p:sp>
          <p:nvSpPr>
            <p:cNvPr id="63498" name="Oval 10"/>
            <p:cNvSpPr>
              <a:spLocks noChangeArrowheads="1"/>
            </p:cNvSpPr>
            <p:nvPr/>
          </p:nvSpPr>
          <p:spPr bwMode="auto">
            <a:xfrm>
              <a:off x="4176" y="2544"/>
              <a:ext cx="1056" cy="576"/>
            </a:xfrm>
            <a:prstGeom prst="ellipse">
              <a:avLst/>
            </a:prstGeom>
            <a:solidFill>
              <a:srgbClr val="FF0000">
                <a:alpha val="64999"/>
              </a:srgbClr>
            </a:solidFill>
            <a:ln w="9525" algn="ctr">
              <a:solidFill>
                <a:schemeClr val="tx2"/>
              </a:solidFill>
              <a:round/>
              <a:headEnd/>
              <a:tailEnd/>
            </a:ln>
            <a:effectLst>
              <a:outerShdw dist="107763" dir="18900000" algn="ctr" rotWithShape="0">
                <a:srgbClr val="FFFF99">
                  <a:alpha val="50000"/>
                </a:srgbClr>
              </a:outerShdw>
            </a:effectLst>
          </p:spPr>
          <p:txBody>
            <a:bodyPr wrap="none" anchor="ctr"/>
            <a:lstStyle/>
            <a:p>
              <a:r>
                <a:rPr lang="tr-TR">
                  <a:effectLst>
                    <a:outerShdw blurRad="38100" dist="38100" dir="2700000" algn="tl">
                      <a:srgbClr val="000000">
                        <a:alpha val="43137"/>
                      </a:srgbClr>
                    </a:outerShdw>
                  </a:effectLst>
                </a:rPr>
                <a:t>Bileşen-D</a:t>
              </a:r>
            </a:p>
          </p:txBody>
        </p:sp>
        <p:sp>
          <p:nvSpPr>
            <p:cNvPr id="63499" name="Oval 11"/>
            <p:cNvSpPr>
              <a:spLocks noChangeArrowheads="1"/>
            </p:cNvSpPr>
            <p:nvPr/>
          </p:nvSpPr>
          <p:spPr bwMode="auto">
            <a:xfrm>
              <a:off x="2400" y="3120"/>
              <a:ext cx="1056" cy="576"/>
            </a:xfrm>
            <a:prstGeom prst="ellipse">
              <a:avLst/>
            </a:prstGeom>
            <a:solidFill>
              <a:srgbClr val="FF0000">
                <a:alpha val="64999"/>
              </a:srgbClr>
            </a:solidFill>
            <a:ln w="9525" algn="ctr">
              <a:solidFill>
                <a:schemeClr val="tx2"/>
              </a:solidFill>
              <a:round/>
              <a:headEnd/>
              <a:tailEnd/>
            </a:ln>
            <a:effectLst>
              <a:outerShdw dist="107763" dir="18900000" algn="ctr" rotWithShape="0">
                <a:srgbClr val="FFFF99">
                  <a:alpha val="50000"/>
                </a:srgbClr>
              </a:outerShdw>
            </a:effectLst>
          </p:spPr>
          <p:txBody>
            <a:bodyPr wrap="none" anchor="ctr"/>
            <a:lstStyle/>
            <a:p>
              <a:r>
                <a:rPr lang="tr-TR">
                  <a:effectLst>
                    <a:outerShdw blurRad="38100" dist="38100" dir="2700000" algn="tl">
                      <a:srgbClr val="000000">
                        <a:alpha val="43137"/>
                      </a:srgbClr>
                    </a:outerShdw>
                  </a:effectLst>
                </a:rPr>
                <a:t>Bileşen-C</a:t>
              </a:r>
            </a:p>
          </p:txBody>
        </p:sp>
        <p:sp>
          <p:nvSpPr>
            <p:cNvPr id="63500" name="Oval 12"/>
            <p:cNvSpPr>
              <a:spLocks noChangeArrowheads="1"/>
            </p:cNvSpPr>
            <p:nvPr/>
          </p:nvSpPr>
          <p:spPr bwMode="auto">
            <a:xfrm>
              <a:off x="1056" y="2592"/>
              <a:ext cx="1056" cy="576"/>
            </a:xfrm>
            <a:prstGeom prst="ellipse">
              <a:avLst/>
            </a:prstGeom>
            <a:solidFill>
              <a:srgbClr val="FF0000">
                <a:alpha val="64999"/>
              </a:srgbClr>
            </a:solidFill>
            <a:ln w="9525" algn="ctr">
              <a:solidFill>
                <a:schemeClr val="tx2"/>
              </a:solidFill>
              <a:round/>
              <a:headEnd/>
              <a:tailEnd/>
            </a:ln>
            <a:effectLst>
              <a:outerShdw dist="107763" dir="18900000" algn="ctr" rotWithShape="0">
                <a:srgbClr val="FFFF99">
                  <a:alpha val="50000"/>
                </a:srgbClr>
              </a:outerShdw>
            </a:effectLst>
          </p:spPr>
          <p:txBody>
            <a:bodyPr wrap="none" anchor="ctr"/>
            <a:lstStyle/>
            <a:p>
              <a:r>
                <a:rPr lang="tr-TR">
                  <a:effectLst>
                    <a:outerShdw blurRad="38100" dist="38100" dir="2700000" algn="tl">
                      <a:srgbClr val="000000">
                        <a:alpha val="43137"/>
                      </a:srgbClr>
                    </a:outerShdw>
                  </a:effectLst>
                </a:rPr>
                <a:t>Bileşen-A</a:t>
              </a:r>
            </a:p>
          </p:txBody>
        </p:sp>
        <p:sp>
          <p:nvSpPr>
            <p:cNvPr id="63501" name="Line 13"/>
            <p:cNvSpPr>
              <a:spLocks noChangeShapeType="1"/>
            </p:cNvSpPr>
            <p:nvPr/>
          </p:nvSpPr>
          <p:spPr bwMode="auto">
            <a:xfrm flipV="1">
              <a:off x="1920" y="2352"/>
              <a:ext cx="528" cy="240"/>
            </a:xfrm>
            <a:prstGeom prst="line">
              <a:avLst/>
            </a:prstGeom>
            <a:noFill/>
            <a:ln w="9525">
              <a:solidFill>
                <a:schemeClr val="tx2"/>
              </a:solidFill>
              <a:round/>
              <a:headEnd/>
              <a:tailEnd type="triangle" w="med" len="med"/>
            </a:ln>
            <a:effectLst>
              <a:outerShdw dist="107763" dir="18900000" algn="ctr" rotWithShape="0">
                <a:srgbClr val="FFFF99">
                  <a:alpha val="50000"/>
                </a:srgbClr>
              </a:outerShdw>
            </a:effectLst>
          </p:spPr>
          <p:txBody>
            <a:bodyPr wrap="none" anchor="ctr"/>
            <a:lstStyle/>
            <a:p>
              <a:endParaRPr lang="tr-TR">
                <a:effectLst>
                  <a:outerShdw blurRad="38100" dist="38100" dir="2700000" algn="tl">
                    <a:srgbClr val="000000">
                      <a:alpha val="43137"/>
                    </a:srgbClr>
                  </a:outerShdw>
                </a:effectLst>
              </a:endParaRPr>
            </a:p>
          </p:txBody>
        </p:sp>
        <p:sp>
          <p:nvSpPr>
            <p:cNvPr id="63502" name="Line 14"/>
            <p:cNvSpPr>
              <a:spLocks noChangeShapeType="1"/>
            </p:cNvSpPr>
            <p:nvPr/>
          </p:nvSpPr>
          <p:spPr bwMode="auto">
            <a:xfrm>
              <a:off x="3456" y="2400"/>
              <a:ext cx="672" cy="336"/>
            </a:xfrm>
            <a:prstGeom prst="line">
              <a:avLst/>
            </a:prstGeom>
            <a:noFill/>
            <a:ln w="9525">
              <a:solidFill>
                <a:schemeClr val="tx2"/>
              </a:solidFill>
              <a:round/>
              <a:headEnd/>
              <a:tailEnd type="triangle" w="med" len="med"/>
            </a:ln>
            <a:effectLst>
              <a:outerShdw dist="107763" dir="18900000" algn="ctr" rotWithShape="0">
                <a:srgbClr val="FFFF99">
                  <a:alpha val="50000"/>
                </a:srgbClr>
              </a:outerShdw>
            </a:effectLst>
          </p:spPr>
          <p:txBody>
            <a:bodyPr wrap="none" anchor="ctr"/>
            <a:lstStyle/>
            <a:p>
              <a:endParaRPr lang="tr-TR">
                <a:effectLst>
                  <a:outerShdw blurRad="38100" dist="38100" dir="2700000" algn="tl">
                    <a:srgbClr val="000000">
                      <a:alpha val="43137"/>
                    </a:srgbClr>
                  </a:outerShdw>
                </a:effectLst>
              </a:endParaRPr>
            </a:p>
          </p:txBody>
        </p:sp>
        <p:sp>
          <p:nvSpPr>
            <p:cNvPr id="63503" name="Line 15"/>
            <p:cNvSpPr>
              <a:spLocks noChangeShapeType="1"/>
            </p:cNvSpPr>
            <p:nvPr/>
          </p:nvSpPr>
          <p:spPr bwMode="auto">
            <a:xfrm flipH="1" flipV="1">
              <a:off x="3552" y="2256"/>
              <a:ext cx="720" cy="336"/>
            </a:xfrm>
            <a:prstGeom prst="line">
              <a:avLst/>
            </a:prstGeom>
            <a:noFill/>
            <a:ln w="9525">
              <a:solidFill>
                <a:schemeClr val="tx2"/>
              </a:solidFill>
              <a:round/>
              <a:headEnd/>
              <a:tailEnd type="triangle" w="med" len="med"/>
            </a:ln>
            <a:effectLst>
              <a:outerShdw dist="107763" dir="18900000" algn="ctr" rotWithShape="0">
                <a:srgbClr val="FFFF99">
                  <a:alpha val="50000"/>
                </a:srgbClr>
              </a:outerShdw>
            </a:effectLst>
          </p:spPr>
          <p:txBody>
            <a:bodyPr wrap="none" anchor="ctr"/>
            <a:lstStyle/>
            <a:p>
              <a:endParaRPr lang="tr-TR">
                <a:effectLst>
                  <a:outerShdw blurRad="38100" dist="38100" dir="2700000" algn="tl">
                    <a:srgbClr val="000000">
                      <a:alpha val="43137"/>
                    </a:srgbClr>
                  </a:outerShdw>
                </a:effectLst>
              </a:endParaRPr>
            </a:p>
          </p:txBody>
        </p:sp>
        <p:sp>
          <p:nvSpPr>
            <p:cNvPr id="63504" name="Line 16"/>
            <p:cNvSpPr>
              <a:spLocks noChangeShapeType="1"/>
            </p:cNvSpPr>
            <p:nvPr/>
          </p:nvSpPr>
          <p:spPr bwMode="auto">
            <a:xfrm>
              <a:off x="2112" y="3024"/>
              <a:ext cx="336" cy="192"/>
            </a:xfrm>
            <a:prstGeom prst="line">
              <a:avLst/>
            </a:prstGeom>
            <a:noFill/>
            <a:ln w="9525">
              <a:solidFill>
                <a:schemeClr val="tx2"/>
              </a:solidFill>
              <a:round/>
              <a:headEnd/>
              <a:tailEnd type="triangle" w="med" len="med"/>
            </a:ln>
            <a:effectLst>
              <a:outerShdw dist="107763" dir="18900000" algn="ctr" rotWithShape="0">
                <a:srgbClr val="FFFF99">
                  <a:alpha val="50000"/>
                </a:srgbClr>
              </a:outerShdw>
            </a:effectLst>
          </p:spPr>
          <p:txBody>
            <a:bodyPr wrap="none" anchor="ctr"/>
            <a:lstStyle/>
            <a:p>
              <a:endParaRPr lang="tr-TR">
                <a:effectLst>
                  <a:outerShdw blurRad="38100" dist="38100" dir="2700000" algn="tl">
                    <a:srgbClr val="000000">
                      <a:alpha val="43137"/>
                    </a:srgbClr>
                  </a:outerShdw>
                </a:effectLst>
              </a:endParaRPr>
            </a:p>
          </p:txBody>
        </p:sp>
        <p:sp>
          <p:nvSpPr>
            <p:cNvPr id="63505" name="Line 17"/>
            <p:cNvSpPr>
              <a:spLocks noChangeShapeType="1"/>
            </p:cNvSpPr>
            <p:nvPr/>
          </p:nvSpPr>
          <p:spPr bwMode="auto">
            <a:xfrm flipH="1" flipV="1">
              <a:off x="2016" y="3168"/>
              <a:ext cx="336" cy="192"/>
            </a:xfrm>
            <a:prstGeom prst="line">
              <a:avLst/>
            </a:prstGeom>
            <a:noFill/>
            <a:ln w="9525">
              <a:solidFill>
                <a:schemeClr val="tx2"/>
              </a:solidFill>
              <a:round/>
              <a:headEnd/>
              <a:tailEnd type="triangle" w="med" len="med"/>
            </a:ln>
            <a:effectLst>
              <a:outerShdw dist="107763" dir="18900000" algn="ctr" rotWithShape="0">
                <a:srgbClr val="FFFF99">
                  <a:alpha val="50000"/>
                </a:srgbClr>
              </a:outerShdw>
            </a:effectLst>
          </p:spPr>
          <p:txBody>
            <a:bodyPr wrap="none" anchor="ctr"/>
            <a:lstStyle/>
            <a:p>
              <a:endParaRPr lang="tr-TR">
                <a:effectLst>
                  <a:outerShdw blurRad="38100" dist="38100" dir="2700000" algn="tl">
                    <a:srgbClr val="000000">
                      <a:alpha val="43137"/>
                    </a:srgbClr>
                  </a:outerShdw>
                </a:effectLst>
              </a:endParaRPr>
            </a:p>
          </p:txBody>
        </p:sp>
        <p:sp>
          <p:nvSpPr>
            <p:cNvPr id="63506" name="Line 18"/>
            <p:cNvSpPr>
              <a:spLocks noChangeShapeType="1"/>
            </p:cNvSpPr>
            <p:nvPr/>
          </p:nvSpPr>
          <p:spPr bwMode="auto">
            <a:xfrm>
              <a:off x="2928" y="2544"/>
              <a:ext cx="0" cy="528"/>
            </a:xfrm>
            <a:prstGeom prst="line">
              <a:avLst/>
            </a:prstGeom>
            <a:noFill/>
            <a:ln w="9525">
              <a:solidFill>
                <a:schemeClr val="tx2"/>
              </a:solidFill>
              <a:round/>
              <a:headEnd/>
              <a:tailEnd type="triangle" w="med" len="med"/>
            </a:ln>
            <a:effectLst>
              <a:outerShdw dist="107763" dir="18900000" algn="ctr" rotWithShape="0">
                <a:srgbClr val="FFFF99">
                  <a:alpha val="50000"/>
                </a:srgbClr>
              </a:outerShdw>
            </a:effectLst>
          </p:spPr>
          <p:txBody>
            <a:bodyPr wrap="none" anchor="ctr"/>
            <a:lstStyle/>
            <a:p>
              <a:endParaRPr lang="tr-TR">
                <a:effectLst>
                  <a:outerShdw blurRad="38100" dist="38100" dir="2700000" algn="tl">
                    <a:srgbClr val="000000">
                      <a:alpha val="43137"/>
                    </a:srgbClr>
                  </a:outerShdw>
                </a:effectLst>
              </a:endParaRPr>
            </a:p>
          </p:txBody>
        </p:sp>
        <p:sp>
          <p:nvSpPr>
            <p:cNvPr id="63507" name="Text Box 19"/>
            <p:cNvSpPr txBox="1">
              <a:spLocks noChangeArrowheads="1"/>
            </p:cNvSpPr>
            <p:nvPr/>
          </p:nvSpPr>
          <p:spPr bwMode="auto">
            <a:xfrm>
              <a:off x="1392" y="2208"/>
              <a:ext cx="1152" cy="231"/>
            </a:xfrm>
            <a:prstGeom prst="rect">
              <a:avLst/>
            </a:prstGeom>
            <a:noFill/>
            <a:ln w="9525" algn="ctr">
              <a:noFill/>
              <a:miter lim="800000"/>
              <a:headEnd/>
              <a:tailEnd/>
            </a:ln>
            <a:effectLst>
              <a:outerShdw dist="107763" dir="18900000" algn="ctr" rotWithShape="0">
                <a:srgbClr val="FFFF99">
                  <a:alpha val="50000"/>
                </a:srgbClr>
              </a:outerShdw>
            </a:effectLst>
          </p:spPr>
          <p:txBody>
            <a:bodyPr>
              <a:spAutoFit/>
            </a:bodyPr>
            <a:lstStyle/>
            <a:p>
              <a:pPr>
                <a:spcBef>
                  <a:spcPct val="50000"/>
                </a:spcBef>
              </a:pPr>
              <a:r>
                <a:rPr lang="tr-TR">
                  <a:solidFill>
                    <a:schemeClr val="tx2"/>
                  </a:solidFill>
                  <a:effectLst>
                    <a:outerShdw blurRad="38100" dist="38100" dir="2700000" algn="tl">
                      <a:srgbClr val="000000">
                        <a:alpha val="43137"/>
                      </a:srgbClr>
                    </a:outerShdw>
                  </a:effectLst>
                </a:rPr>
                <a:t>Mesaj</a:t>
              </a:r>
            </a:p>
          </p:txBody>
        </p:sp>
        <p:sp>
          <p:nvSpPr>
            <p:cNvPr id="63509" name="Text Box 21"/>
            <p:cNvSpPr txBox="1">
              <a:spLocks noChangeArrowheads="1"/>
            </p:cNvSpPr>
            <p:nvPr/>
          </p:nvSpPr>
          <p:spPr bwMode="auto">
            <a:xfrm>
              <a:off x="2976" y="2592"/>
              <a:ext cx="1152" cy="231"/>
            </a:xfrm>
            <a:prstGeom prst="rect">
              <a:avLst/>
            </a:prstGeom>
            <a:noFill/>
            <a:ln w="9525" algn="ctr">
              <a:noFill/>
              <a:miter lim="800000"/>
              <a:headEnd/>
              <a:tailEnd/>
            </a:ln>
            <a:effectLst>
              <a:outerShdw dist="107763" dir="18900000" algn="ctr" rotWithShape="0">
                <a:srgbClr val="FFFF99">
                  <a:alpha val="50000"/>
                </a:srgbClr>
              </a:outerShdw>
            </a:effectLst>
          </p:spPr>
          <p:txBody>
            <a:bodyPr>
              <a:spAutoFit/>
            </a:bodyPr>
            <a:lstStyle/>
            <a:p>
              <a:pPr>
                <a:spcBef>
                  <a:spcPct val="50000"/>
                </a:spcBef>
              </a:pPr>
              <a:r>
                <a:rPr lang="tr-TR">
                  <a:solidFill>
                    <a:schemeClr val="tx2"/>
                  </a:solidFill>
                  <a:effectLst>
                    <a:outerShdw blurRad="38100" dist="38100" dir="2700000" algn="tl">
                      <a:srgbClr val="000000">
                        <a:alpha val="43137"/>
                      </a:srgbClr>
                    </a:outerShdw>
                  </a:effectLst>
                </a:rPr>
                <a:t>Yordam</a:t>
              </a:r>
            </a:p>
          </p:txBody>
        </p:sp>
        <p:sp>
          <p:nvSpPr>
            <p:cNvPr id="63510" name="Text Box 22"/>
            <p:cNvSpPr txBox="1">
              <a:spLocks noChangeArrowheads="1"/>
            </p:cNvSpPr>
            <p:nvPr/>
          </p:nvSpPr>
          <p:spPr bwMode="auto">
            <a:xfrm>
              <a:off x="1488" y="3264"/>
              <a:ext cx="1152" cy="231"/>
            </a:xfrm>
            <a:prstGeom prst="rect">
              <a:avLst/>
            </a:prstGeom>
            <a:noFill/>
            <a:ln w="9525" algn="ctr">
              <a:noFill/>
              <a:miter lim="800000"/>
              <a:headEnd/>
              <a:tailEnd/>
            </a:ln>
            <a:effectLst>
              <a:outerShdw dist="107763" dir="18900000" algn="ctr" rotWithShape="0">
                <a:srgbClr val="FFFF99">
                  <a:alpha val="50000"/>
                </a:srgbClr>
              </a:outerShdw>
            </a:effectLst>
          </p:spPr>
          <p:txBody>
            <a:bodyPr>
              <a:spAutoFit/>
            </a:bodyPr>
            <a:lstStyle/>
            <a:p>
              <a:pPr>
                <a:spcBef>
                  <a:spcPct val="50000"/>
                </a:spcBef>
              </a:pPr>
              <a:r>
                <a:rPr lang="tr-TR">
                  <a:solidFill>
                    <a:schemeClr val="tx2"/>
                  </a:solidFill>
                  <a:effectLst>
                    <a:outerShdw blurRad="38100" dist="38100" dir="2700000" algn="tl">
                      <a:srgbClr val="000000">
                        <a:alpha val="43137"/>
                      </a:srgbClr>
                    </a:outerShdw>
                  </a:effectLst>
                </a:rPr>
                <a:t>Yordam</a:t>
              </a:r>
            </a:p>
          </p:txBody>
        </p:sp>
        <p:sp>
          <p:nvSpPr>
            <p:cNvPr id="63511" name="Text Box 23"/>
            <p:cNvSpPr txBox="1">
              <a:spLocks noChangeArrowheads="1"/>
            </p:cNvSpPr>
            <p:nvPr/>
          </p:nvSpPr>
          <p:spPr bwMode="auto">
            <a:xfrm>
              <a:off x="2016" y="2649"/>
              <a:ext cx="1152" cy="231"/>
            </a:xfrm>
            <a:prstGeom prst="rect">
              <a:avLst/>
            </a:prstGeom>
            <a:noFill/>
            <a:ln w="9525" algn="ctr">
              <a:noFill/>
              <a:miter lim="800000"/>
              <a:headEnd/>
              <a:tailEnd/>
            </a:ln>
            <a:effectLst>
              <a:outerShdw dist="107763" dir="18900000" algn="ctr" rotWithShape="0">
                <a:srgbClr val="FFFF99">
                  <a:alpha val="50000"/>
                </a:srgbClr>
              </a:outerShdw>
            </a:effectLst>
          </p:spPr>
          <p:txBody>
            <a:bodyPr>
              <a:spAutoFit/>
            </a:bodyPr>
            <a:lstStyle/>
            <a:p>
              <a:pPr>
                <a:spcBef>
                  <a:spcPct val="50000"/>
                </a:spcBef>
              </a:pPr>
              <a:r>
                <a:rPr lang="tr-TR">
                  <a:solidFill>
                    <a:schemeClr val="tx2"/>
                  </a:solidFill>
                  <a:effectLst>
                    <a:outerShdw blurRad="38100" dist="38100" dir="2700000" algn="tl">
                      <a:srgbClr val="000000">
                        <a:alpha val="43137"/>
                      </a:srgbClr>
                    </a:outerShdw>
                  </a:effectLst>
                </a:rPr>
                <a:t>Yordam</a:t>
              </a:r>
            </a:p>
          </p:txBody>
        </p:sp>
        <p:sp>
          <p:nvSpPr>
            <p:cNvPr id="63512" name="Text Box 24"/>
            <p:cNvSpPr txBox="1">
              <a:spLocks noChangeArrowheads="1"/>
            </p:cNvSpPr>
            <p:nvPr/>
          </p:nvSpPr>
          <p:spPr bwMode="auto">
            <a:xfrm>
              <a:off x="3600" y="2208"/>
              <a:ext cx="1152" cy="231"/>
            </a:xfrm>
            <a:prstGeom prst="rect">
              <a:avLst/>
            </a:prstGeom>
            <a:noFill/>
            <a:ln w="9525" algn="ctr">
              <a:noFill/>
              <a:miter lim="800000"/>
              <a:headEnd/>
              <a:tailEnd/>
            </a:ln>
            <a:effectLst>
              <a:outerShdw dist="107763" dir="18900000" algn="ctr" rotWithShape="0">
                <a:srgbClr val="FFFF99">
                  <a:alpha val="50000"/>
                </a:srgbClr>
              </a:outerShdw>
            </a:effectLst>
          </p:spPr>
          <p:txBody>
            <a:bodyPr>
              <a:spAutoFit/>
            </a:bodyPr>
            <a:lstStyle/>
            <a:p>
              <a:pPr>
                <a:spcBef>
                  <a:spcPct val="50000"/>
                </a:spcBef>
              </a:pPr>
              <a:r>
                <a:rPr lang="tr-TR">
                  <a:solidFill>
                    <a:schemeClr val="tx2"/>
                  </a:solidFill>
                  <a:effectLst>
                    <a:outerShdw blurRad="38100" dist="38100" dir="2700000" algn="tl">
                      <a:srgbClr val="000000">
                        <a:alpha val="43137"/>
                      </a:srgbClr>
                    </a:outerShdw>
                  </a:effectLst>
                </a:rPr>
                <a:t>Mesaj</a:t>
              </a:r>
            </a:p>
          </p:txBody>
        </p:sp>
        <p:sp>
          <p:nvSpPr>
            <p:cNvPr id="63513" name="Text Box 25"/>
            <p:cNvSpPr txBox="1">
              <a:spLocks noChangeArrowheads="1"/>
            </p:cNvSpPr>
            <p:nvPr/>
          </p:nvSpPr>
          <p:spPr bwMode="auto">
            <a:xfrm>
              <a:off x="1908" y="2907"/>
              <a:ext cx="1152" cy="231"/>
            </a:xfrm>
            <a:prstGeom prst="rect">
              <a:avLst/>
            </a:prstGeom>
            <a:noFill/>
            <a:ln w="9525" algn="ctr">
              <a:noFill/>
              <a:miter lim="800000"/>
              <a:headEnd/>
              <a:tailEnd/>
            </a:ln>
            <a:effectLst>
              <a:outerShdw dist="107763" dir="18900000" algn="ctr" rotWithShape="0">
                <a:srgbClr val="FFFF99">
                  <a:alpha val="50000"/>
                </a:srgbClr>
              </a:outerShdw>
            </a:effectLst>
          </p:spPr>
          <p:txBody>
            <a:bodyPr>
              <a:spAutoFit/>
            </a:bodyPr>
            <a:lstStyle/>
            <a:p>
              <a:pPr>
                <a:spcBef>
                  <a:spcPct val="50000"/>
                </a:spcBef>
              </a:pPr>
              <a:r>
                <a:rPr lang="tr-TR">
                  <a:solidFill>
                    <a:schemeClr val="tx2"/>
                  </a:solidFill>
                  <a:effectLst>
                    <a:outerShdw blurRad="38100" dist="38100" dir="2700000" algn="tl">
                      <a:srgbClr val="000000">
                        <a:alpha val="43137"/>
                      </a:srgbClr>
                    </a:outerShdw>
                  </a:effectLst>
                </a:rPr>
                <a:t>Mesaj</a:t>
              </a:r>
            </a:p>
          </p:txBody>
        </p:sp>
      </p:grpSp>
    </p:spTree>
  </p:cSld>
  <p:clrMapOvr>
    <a:masterClrMapping/>
  </p:clrMapOvr>
  <p:transition spd="med">
    <p:cover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a:spLocks noGrp="1" noChangeArrowheads="1"/>
          </p:cNvSpPr>
          <p:nvPr>
            <p:ph type="ftr" sz="quarter" idx="3"/>
          </p:nvPr>
        </p:nvSpPr>
        <p:spPr/>
        <p:txBody>
          <a:bodyPr/>
          <a:lstStyle/>
          <a:p>
            <a:r>
              <a:rPr lang="tr-TR"/>
              <a:t>Yazılım Mühendisliği</a:t>
            </a:r>
          </a:p>
        </p:txBody>
      </p:sp>
      <p:sp>
        <p:nvSpPr>
          <p:cNvPr id="8" name="Rectangle 16"/>
          <p:cNvSpPr>
            <a:spLocks noGrp="1" noChangeArrowheads="1"/>
          </p:cNvSpPr>
          <p:nvPr>
            <p:ph type="sldNum" sz="quarter" idx="4"/>
          </p:nvPr>
        </p:nvSpPr>
        <p:spPr/>
        <p:txBody>
          <a:bodyPr/>
          <a:lstStyle/>
          <a:p>
            <a:fld id="{9572E7A6-06D7-4547-9AF0-9DBDCA971850}" type="slidenum">
              <a:rPr lang="tr-TR"/>
              <a:pPr/>
              <a:t>25</a:t>
            </a:fld>
            <a:endParaRPr lang="tr-TR"/>
          </a:p>
        </p:txBody>
      </p:sp>
      <p:sp>
        <p:nvSpPr>
          <p:cNvPr id="138242"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38243" name="Rectangle 3"/>
          <p:cNvSpPr>
            <a:spLocks noGrp="1" noChangeArrowheads="1"/>
          </p:cNvSpPr>
          <p:nvPr>
            <p:ph type="subTitle" idx="1"/>
          </p:nvPr>
        </p:nvSpPr>
        <p:spPr>
          <a:xfrm>
            <a:off x="1143000" y="838200"/>
            <a:ext cx="7696200" cy="5319713"/>
          </a:xfrm>
          <a:solidFill>
            <a:schemeClr val="bg1"/>
          </a:solidFill>
        </p:spPr>
        <p:txBody>
          <a:bodyPr/>
          <a:lstStyle/>
          <a:p>
            <a:pPr marL="457200" indent="-457200" algn="l">
              <a:lnSpc>
                <a:spcPct val="80000"/>
              </a:lnSpc>
            </a:pPr>
            <a:endParaRPr lang="tr-TR" sz="2400" dirty="0">
              <a:solidFill>
                <a:schemeClr val="tx2"/>
              </a:solidFill>
            </a:endParaRPr>
          </a:p>
          <a:p>
            <a:pPr marL="457200" indent="-457200" algn="l">
              <a:lnSpc>
                <a:spcPct val="80000"/>
              </a:lnSpc>
            </a:pPr>
            <a:endParaRPr lang="tr-TR" sz="2400" dirty="0">
              <a:solidFill>
                <a:schemeClr val="tx2"/>
              </a:solidFill>
            </a:endParaRPr>
          </a:p>
          <a:p>
            <a:pPr marL="457200" indent="-457200" algn="l">
              <a:lnSpc>
                <a:spcPct val="80000"/>
              </a:lnSpc>
            </a:pPr>
            <a:endParaRPr lang="tr-TR" sz="2400" dirty="0">
              <a:solidFill>
                <a:schemeClr val="tx2"/>
              </a:solidFill>
            </a:endParaRPr>
          </a:p>
          <a:p>
            <a:pPr marL="457200" indent="-457200" algn="l">
              <a:lnSpc>
                <a:spcPct val="80000"/>
              </a:lnSpc>
            </a:pPr>
            <a:r>
              <a:rPr lang="tr-TR" sz="2400" dirty="0">
                <a:solidFill>
                  <a:schemeClr val="tx2"/>
                </a:solidFill>
              </a:rPr>
              <a:t>Bileşenler arasında arayüz tasarlarken dikkat edilmesi gereken unsurlar …</a:t>
            </a:r>
          </a:p>
          <a:p>
            <a:pPr marL="457200" indent="-457200" algn="l">
              <a:lnSpc>
                <a:spcPct val="80000"/>
              </a:lnSpc>
            </a:pPr>
            <a:endParaRPr lang="tr-TR" sz="2400" dirty="0">
              <a:solidFill>
                <a:schemeClr val="tx2"/>
              </a:solidFill>
            </a:endParaRPr>
          </a:p>
          <a:p>
            <a:pPr marL="457200" indent="-457200" algn="l">
              <a:lnSpc>
                <a:spcPct val="80000"/>
              </a:lnSpc>
              <a:buFont typeface="Wingdings" pitchFamily="2" charset="2"/>
              <a:buAutoNum type="arabicPeriod"/>
            </a:pPr>
            <a:r>
              <a:rPr lang="tr-TR" sz="2000" dirty="0">
                <a:solidFill>
                  <a:schemeClr val="tx2"/>
                </a:solidFill>
              </a:rPr>
              <a:t>Anlaşılabilir olmalıdır.</a:t>
            </a:r>
          </a:p>
          <a:p>
            <a:pPr marL="457200" indent="-457200" algn="l">
              <a:lnSpc>
                <a:spcPct val="80000"/>
              </a:lnSpc>
              <a:buFont typeface="Wingdings" pitchFamily="2" charset="2"/>
              <a:buAutoNum type="arabicPeriod"/>
            </a:pPr>
            <a:r>
              <a:rPr lang="tr-TR" sz="2000" dirty="0">
                <a:solidFill>
                  <a:schemeClr val="tx2"/>
                </a:solidFill>
              </a:rPr>
              <a:t>İleti boyları uygun şekilde ayarlanmalıdır.</a:t>
            </a:r>
          </a:p>
          <a:p>
            <a:pPr marL="457200" indent="-457200" algn="l">
              <a:lnSpc>
                <a:spcPct val="80000"/>
              </a:lnSpc>
              <a:buFont typeface="Wingdings" pitchFamily="2" charset="2"/>
              <a:buAutoNum type="arabicPeriod"/>
            </a:pPr>
            <a:r>
              <a:rPr lang="tr-TR" sz="2000" dirty="0">
                <a:solidFill>
                  <a:schemeClr val="tx2"/>
                </a:solidFill>
              </a:rPr>
              <a:t>Büyük veri aktarımları için ortak veri deposu ve verinin adresi kullanılmalıdır.</a:t>
            </a:r>
          </a:p>
          <a:p>
            <a:pPr marL="457200" indent="-457200" algn="l">
              <a:lnSpc>
                <a:spcPct val="80000"/>
              </a:lnSpc>
              <a:buFont typeface="Wingdings" pitchFamily="2" charset="2"/>
              <a:buAutoNum type="arabicPeriod"/>
            </a:pPr>
            <a:r>
              <a:rPr lang="tr-TR" sz="2000" dirty="0">
                <a:solidFill>
                  <a:schemeClr val="tx2"/>
                </a:solidFill>
              </a:rPr>
              <a:t>Belirli veri türlerine bağımlı olmamalıdır.</a:t>
            </a:r>
          </a:p>
          <a:p>
            <a:pPr marL="457200" indent="-457200" algn="l">
              <a:lnSpc>
                <a:spcPct val="80000"/>
              </a:lnSpc>
            </a:pPr>
            <a:endParaRPr lang="tr-TR" sz="2400" dirty="0">
              <a:solidFill>
                <a:schemeClr val="tx2"/>
              </a:solidFill>
            </a:endParaRPr>
          </a:p>
          <a:p>
            <a:pPr marL="457200" indent="-457200" algn="l">
              <a:lnSpc>
                <a:spcPct val="80000"/>
              </a:lnSpc>
            </a:pPr>
            <a:endParaRPr lang="tr-TR" sz="2400" dirty="0">
              <a:solidFill>
                <a:schemeClr val="tx2"/>
              </a:solidFill>
            </a:endParaRPr>
          </a:p>
          <a:p>
            <a:pPr marL="457200" indent="-457200" algn="l">
              <a:lnSpc>
                <a:spcPct val="80000"/>
              </a:lnSpc>
            </a:pPr>
            <a:endParaRPr lang="tr-TR" sz="2400" dirty="0">
              <a:solidFill>
                <a:schemeClr val="tx2"/>
              </a:solidFill>
            </a:endParaRPr>
          </a:p>
          <a:p>
            <a:pPr marL="457200" indent="-457200" algn="l">
              <a:lnSpc>
                <a:spcPct val="80000"/>
              </a:lnSpc>
            </a:pPr>
            <a:r>
              <a:rPr lang="tr-TR" sz="2000" dirty="0">
                <a:solidFill>
                  <a:schemeClr val="hlink"/>
                </a:solidFill>
                <a:effectLst>
                  <a:outerShdw blurRad="38100" dist="38100" dir="2700000" algn="tl">
                    <a:srgbClr val="000000">
                      <a:alpha val="43137"/>
                    </a:srgbClr>
                  </a:outerShdw>
                </a:effectLst>
              </a:rPr>
              <a:t>“Kullanımı kolay, etkili ve açık bir arayüze sahip olmalıdır.”</a:t>
            </a:r>
          </a:p>
          <a:p>
            <a:pPr marL="457200" indent="-457200" algn="l">
              <a:lnSpc>
                <a:spcPct val="80000"/>
              </a:lnSpc>
            </a:pPr>
            <a:endParaRPr lang="tr-TR" sz="2400" dirty="0">
              <a:solidFill>
                <a:schemeClr val="hlink"/>
              </a:solidFill>
            </a:endParaRPr>
          </a:p>
        </p:txBody>
      </p:sp>
      <p:sp>
        <p:nvSpPr>
          <p:cNvPr id="138244"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r>
              <a:rPr lang="tr-TR" sz="2400" b="1" baseline="30000" dirty="0">
                <a:solidFill>
                  <a:schemeClr val="tx2"/>
                </a:solidFill>
                <a:latin typeface="Lucida Sans" pitchFamily="34" charset="0"/>
              </a:rPr>
              <a:t>Bileşen</a:t>
            </a:r>
            <a:r>
              <a:rPr lang="tr-TR" sz="2400" b="1" dirty="0">
                <a:solidFill>
                  <a:schemeClr val="tx2"/>
                </a:solidFill>
                <a:latin typeface="Lucida Sans" pitchFamily="34" charset="0"/>
              </a:rPr>
              <a:t> </a:t>
            </a:r>
            <a:r>
              <a:rPr lang="tr-TR" sz="2400" b="1" baseline="30000" dirty="0">
                <a:solidFill>
                  <a:schemeClr val="tx2"/>
                </a:solidFill>
                <a:latin typeface="Lucida Sans" pitchFamily="34" charset="0"/>
              </a:rPr>
              <a:t>Arayüz Tasarımı</a:t>
            </a:r>
          </a:p>
        </p:txBody>
      </p:sp>
      <p:sp>
        <p:nvSpPr>
          <p:cNvPr id="138245"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spTree>
  </p:cSld>
  <p:clrMapOvr>
    <a:masterClrMapping/>
  </p:clrMapOvr>
  <p:transition spd="med">
    <p:cover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a:spLocks noGrp="1" noChangeArrowheads="1"/>
          </p:cNvSpPr>
          <p:nvPr>
            <p:ph type="ftr" sz="quarter" idx="3"/>
          </p:nvPr>
        </p:nvSpPr>
        <p:spPr/>
        <p:txBody>
          <a:bodyPr/>
          <a:lstStyle/>
          <a:p>
            <a:r>
              <a:rPr lang="tr-TR"/>
              <a:t>Yazılım Mühendisliği</a:t>
            </a:r>
          </a:p>
        </p:txBody>
      </p:sp>
      <p:sp>
        <p:nvSpPr>
          <p:cNvPr id="8" name="Rectangle 16"/>
          <p:cNvSpPr>
            <a:spLocks noGrp="1" noChangeArrowheads="1"/>
          </p:cNvSpPr>
          <p:nvPr>
            <p:ph type="sldNum" sz="quarter" idx="4"/>
          </p:nvPr>
        </p:nvSpPr>
        <p:spPr/>
        <p:txBody>
          <a:bodyPr/>
          <a:lstStyle/>
          <a:p>
            <a:fld id="{81E38E35-66C8-424E-809E-BD57C60C65A1}" type="slidenum">
              <a:rPr lang="tr-TR"/>
              <a:pPr/>
              <a:t>26</a:t>
            </a:fld>
            <a:endParaRPr lang="tr-TR"/>
          </a:p>
        </p:txBody>
      </p:sp>
      <p:sp>
        <p:nvSpPr>
          <p:cNvPr id="144386"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44387" name="Rectangle 3"/>
          <p:cNvSpPr>
            <a:spLocks noGrp="1" noChangeArrowheads="1"/>
          </p:cNvSpPr>
          <p:nvPr>
            <p:ph type="subTitle" idx="1"/>
          </p:nvPr>
        </p:nvSpPr>
        <p:spPr>
          <a:xfrm>
            <a:off x="1143000" y="1128713"/>
            <a:ext cx="7620000" cy="5334000"/>
          </a:xfrm>
          <a:solidFill>
            <a:schemeClr val="bg1"/>
          </a:solidFill>
        </p:spPr>
        <p:txBody>
          <a:bodyPr/>
          <a:lstStyle/>
          <a:p>
            <a:pPr marL="261938" indent="-261938" algn="l"/>
            <a:endParaRPr lang="tr-TR" sz="2400">
              <a:solidFill>
                <a:schemeClr val="tx2"/>
              </a:solidFill>
            </a:endParaRPr>
          </a:p>
          <a:p>
            <a:pPr marL="261938" indent="-261938" algn="l"/>
            <a:r>
              <a:rPr lang="tr-TR" sz="2400">
                <a:solidFill>
                  <a:schemeClr val="tx2"/>
                </a:solidFill>
              </a:rPr>
              <a:t>Sistemin insanlarla olan arayüzünün çok etkin ve kullanışlı olarak , verimliliği arttıracak şekilde, kullanıcı dostu olarak tasarlanması gerekir.</a:t>
            </a:r>
          </a:p>
          <a:p>
            <a:pPr marL="261938" indent="-261938" algn="l"/>
            <a:endParaRPr lang="tr-TR" sz="2400">
              <a:solidFill>
                <a:schemeClr val="tx2"/>
              </a:solidFill>
            </a:endParaRPr>
          </a:p>
          <a:p>
            <a:pPr marL="261938" indent="-261938" algn="l"/>
            <a:endParaRPr lang="tr-TR" sz="2400">
              <a:solidFill>
                <a:schemeClr val="tx2"/>
              </a:solidFill>
            </a:endParaRPr>
          </a:p>
          <a:p>
            <a:pPr marL="261938" indent="-261938" algn="l"/>
            <a:r>
              <a:rPr lang="tr-TR" sz="2400">
                <a:solidFill>
                  <a:schemeClr val="hlink"/>
                </a:solidFill>
              </a:rPr>
              <a:t>Bir sistemin arayüzünü öğrenmek ve etkin bir şekilde kullanmak ne kadar kolay olursa o sistem yetenek ve işlevlerinden yarar sağlamak da o kadar artar.</a:t>
            </a:r>
          </a:p>
        </p:txBody>
      </p:sp>
      <p:sp>
        <p:nvSpPr>
          <p:cNvPr id="144388"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r>
              <a:rPr lang="tr-TR" sz="2400" b="1" baseline="30000" dirty="0">
                <a:solidFill>
                  <a:schemeClr val="tx2"/>
                </a:solidFill>
                <a:latin typeface="Lucida Sans" pitchFamily="34" charset="0"/>
              </a:rPr>
              <a:t>Kullanıcı</a:t>
            </a:r>
            <a:r>
              <a:rPr lang="tr-TR" sz="2400" b="1" dirty="0">
                <a:solidFill>
                  <a:schemeClr val="tx2"/>
                </a:solidFill>
                <a:latin typeface="Lucida Sans" pitchFamily="34" charset="0"/>
              </a:rPr>
              <a:t> </a:t>
            </a:r>
            <a:r>
              <a:rPr lang="tr-TR" sz="2400" b="1" baseline="30000" dirty="0">
                <a:solidFill>
                  <a:schemeClr val="tx2"/>
                </a:solidFill>
                <a:latin typeface="Lucida Sans" pitchFamily="34" charset="0"/>
              </a:rPr>
              <a:t>Arayüz Tasarımı</a:t>
            </a:r>
          </a:p>
        </p:txBody>
      </p:sp>
      <p:sp>
        <p:nvSpPr>
          <p:cNvPr id="144389"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spTree>
  </p:cSld>
  <p:clrMapOvr>
    <a:masterClrMapping/>
  </p:clrMapOvr>
  <p:transition spd="med">
    <p:cover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a:spLocks noGrp="1" noChangeArrowheads="1"/>
          </p:cNvSpPr>
          <p:nvPr>
            <p:ph type="ftr" sz="quarter" idx="3"/>
          </p:nvPr>
        </p:nvSpPr>
        <p:spPr/>
        <p:txBody>
          <a:bodyPr/>
          <a:lstStyle/>
          <a:p>
            <a:r>
              <a:rPr lang="tr-TR"/>
              <a:t>Yazılım Mühendisliği</a:t>
            </a:r>
          </a:p>
        </p:txBody>
      </p:sp>
      <p:sp>
        <p:nvSpPr>
          <p:cNvPr id="8" name="Rectangle 16"/>
          <p:cNvSpPr>
            <a:spLocks noGrp="1" noChangeArrowheads="1"/>
          </p:cNvSpPr>
          <p:nvPr>
            <p:ph type="sldNum" sz="quarter" idx="4"/>
          </p:nvPr>
        </p:nvSpPr>
        <p:spPr/>
        <p:txBody>
          <a:bodyPr/>
          <a:lstStyle/>
          <a:p>
            <a:fld id="{00CE9BD6-13E7-494D-88AD-5DE08BA80CDC}" type="slidenum">
              <a:rPr lang="tr-TR"/>
              <a:pPr/>
              <a:t>27</a:t>
            </a:fld>
            <a:endParaRPr lang="tr-TR"/>
          </a:p>
        </p:txBody>
      </p:sp>
      <p:sp>
        <p:nvSpPr>
          <p:cNvPr id="146434"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46435" name="Rectangle 3"/>
          <p:cNvSpPr>
            <a:spLocks noGrp="1" noChangeArrowheads="1"/>
          </p:cNvSpPr>
          <p:nvPr>
            <p:ph type="subTitle" idx="1"/>
          </p:nvPr>
        </p:nvSpPr>
        <p:spPr>
          <a:xfrm>
            <a:off x="1143000" y="990600"/>
            <a:ext cx="7620000" cy="5472113"/>
          </a:xfrm>
          <a:solidFill>
            <a:schemeClr val="bg1"/>
          </a:solidFill>
        </p:spPr>
        <p:txBody>
          <a:bodyPr/>
          <a:lstStyle/>
          <a:p>
            <a:pPr marL="261938" indent="-261938" algn="l">
              <a:lnSpc>
                <a:spcPct val="90000"/>
              </a:lnSpc>
            </a:pPr>
            <a:endParaRPr lang="tr-TR" sz="2400" dirty="0">
              <a:solidFill>
                <a:schemeClr val="tx2"/>
              </a:solidFill>
            </a:endParaRPr>
          </a:p>
          <a:p>
            <a:pPr marL="261938" indent="-261938" algn="just">
              <a:lnSpc>
                <a:spcPct val="90000"/>
              </a:lnSpc>
            </a:pPr>
            <a:r>
              <a:rPr lang="tr-TR" sz="2400" dirty="0">
                <a:solidFill>
                  <a:schemeClr val="hlink"/>
                </a:solidFill>
              </a:rPr>
              <a:t>Kullanıcının test edilmesi istenen </a:t>
            </a:r>
            <a:r>
              <a:rPr lang="tr-TR" sz="2400" dirty="0" err="1">
                <a:solidFill>
                  <a:schemeClr val="hlink"/>
                </a:solidFill>
              </a:rPr>
              <a:t>arayüzü</a:t>
            </a:r>
            <a:r>
              <a:rPr lang="tr-TR" sz="2400" dirty="0">
                <a:solidFill>
                  <a:schemeClr val="hlink"/>
                </a:solidFill>
              </a:rPr>
              <a:t> kullanacağı bilgisayar bulunmaktadır.</a:t>
            </a:r>
            <a:r>
              <a:rPr lang="tr-TR" sz="2400" dirty="0">
                <a:solidFill>
                  <a:schemeClr val="tx2"/>
                </a:solidFill>
              </a:rPr>
              <a:t> </a:t>
            </a:r>
          </a:p>
          <a:p>
            <a:pPr marL="261938" indent="-261938" algn="just">
              <a:lnSpc>
                <a:spcPct val="90000"/>
              </a:lnSpc>
            </a:pPr>
            <a:endParaRPr lang="tr-TR" sz="2400" dirty="0">
              <a:solidFill>
                <a:schemeClr val="tx2"/>
              </a:solidFill>
            </a:endParaRPr>
          </a:p>
          <a:p>
            <a:pPr marL="261938" indent="-261938" algn="just">
              <a:lnSpc>
                <a:spcPct val="90000"/>
              </a:lnSpc>
            </a:pPr>
            <a:r>
              <a:rPr lang="tr-TR" sz="2400" dirty="0">
                <a:solidFill>
                  <a:schemeClr val="tx2"/>
                </a:solidFill>
              </a:rPr>
              <a:t>Göz izleme özelliğine sahip bu bilgisayar sayesinde kullanıcının testi gerçekleştirdiği süre içerisinde </a:t>
            </a:r>
            <a:r>
              <a:rPr lang="tr-TR" sz="2400" dirty="0" err="1">
                <a:solidFill>
                  <a:schemeClr val="tx2"/>
                </a:solidFill>
              </a:rPr>
              <a:t>arayüzün</a:t>
            </a:r>
            <a:r>
              <a:rPr lang="tr-TR" sz="2400" dirty="0">
                <a:solidFill>
                  <a:schemeClr val="tx2"/>
                </a:solidFill>
              </a:rPr>
              <a:t> neresine, ne kadar süre ile ve kaç kere baktığı gibi kullanıcının görsel davranış biçimini belirten veriler, görsel ve sayısal olarak çeşitli şekillerde belirlenmelidir. </a:t>
            </a:r>
          </a:p>
          <a:p>
            <a:pPr marL="261938" indent="-261938" algn="just">
              <a:lnSpc>
                <a:spcPct val="90000"/>
              </a:lnSpc>
            </a:pPr>
            <a:endParaRPr lang="tr-TR" sz="2400" dirty="0">
              <a:solidFill>
                <a:schemeClr val="tx2"/>
              </a:solidFill>
            </a:endParaRPr>
          </a:p>
          <a:p>
            <a:pPr marL="261938" indent="-261938" algn="just">
              <a:lnSpc>
                <a:spcPct val="90000"/>
              </a:lnSpc>
            </a:pPr>
            <a:r>
              <a:rPr lang="tr-TR" sz="2400" dirty="0">
                <a:solidFill>
                  <a:schemeClr val="tx2"/>
                </a:solidFill>
              </a:rPr>
              <a:t>Bu sayede </a:t>
            </a:r>
            <a:r>
              <a:rPr lang="tr-TR" sz="2400" dirty="0" err="1">
                <a:solidFill>
                  <a:schemeClr val="tx2"/>
                </a:solidFill>
              </a:rPr>
              <a:t>arayüzün</a:t>
            </a:r>
            <a:r>
              <a:rPr lang="tr-TR" sz="2400" dirty="0">
                <a:solidFill>
                  <a:schemeClr val="tx2"/>
                </a:solidFill>
              </a:rPr>
              <a:t> tasarımı ve kullanıcı tarafından nasıl algılandığı konusunda bilgi edinilmektedir. </a:t>
            </a:r>
          </a:p>
          <a:p>
            <a:pPr marL="261938" indent="-261938" algn="l">
              <a:lnSpc>
                <a:spcPct val="90000"/>
              </a:lnSpc>
            </a:pPr>
            <a:endParaRPr lang="tr-TR" sz="2400" dirty="0">
              <a:solidFill>
                <a:schemeClr val="tx2"/>
              </a:solidFill>
            </a:endParaRPr>
          </a:p>
        </p:txBody>
      </p:sp>
      <p:sp>
        <p:nvSpPr>
          <p:cNvPr id="146436" name="Rectangle 4"/>
          <p:cNvSpPr>
            <a:spLocks noChangeArrowheads="1"/>
          </p:cNvSpPr>
          <p:nvPr/>
        </p:nvSpPr>
        <p:spPr bwMode="auto">
          <a:xfrm>
            <a:off x="3124200" y="228600"/>
            <a:ext cx="6019800" cy="471488"/>
          </a:xfrm>
          <a:prstGeom prst="rect">
            <a:avLst/>
          </a:prstGeom>
          <a:noFill/>
          <a:ln w="9525">
            <a:noFill/>
            <a:miter lim="800000"/>
            <a:headEnd/>
            <a:tailEnd/>
          </a:ln>
          <a:effectLst/>
        </p:spPr>
        <p:txBody>
          <a:bodyPr anchor="b"/>
          <a:lstStyle/>
          <a:p>
            <a:pPr algn="r"/>
            <a:r>
              <a:rPr lang="tr-TR" sz="2400" b="1" baseline="30000">
                <a:solidFill>
                  <a:schemeClr val="tx2"/>
                </a:solidFill>
                <a:latin typeface="Lucida Sans" pitchFamily="34" charset="0"/>
              </a:rPr>
              <a:t>İnsan Bilgisayar Etkileşimi</a:t>
            </a:r>
            <a:r>
              <a:rPr lang="tr-TR" sz="4800">
                <a:solidFill>
                  <a:schemeClr val="tx2"/>
                </a:solidFill>
              </a:rPr>
              <a:t> </a:t>
            </a:r>
            <a:endParaRPr lang="tr-TR" sz="2400" b="1" baseline="30000">
              <a:solidFill>
                <a:schemeClr val="tx2"/>
              </a:solidFill>
              <a:latin typeface="Lucida Sans" pitchFamily="34" charset="0"/>
            </a:endParaRPr>
          </a:p>
        </p:txBody>
      </p:sp>
      <p:sp>
        <p:nvSpPr>
          <p:cNvPr id="146437"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spTree>
  </p:cSld>
  <p:clrMapOvr>
    <a:masterClrMapping/>
  </p:clrMapOvr>
  <p:transition spd="med">
    <p:cover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a:spLocks noGrp="1" noChangeArrowheads="1"/>
          </p:cNvSpPr>
          <p:nvPr>
            <p:ph type="ftr" sz="quarter" idx="3"/>
          </p:nvPr>
        </p:nvSpPr>
        <p:spPr/>
        <p:txBody>
          <a:bodyPr/>
          <a:lstStyle/>
          <a:p>
            <a:r>
              <a:rPr lang="tr-TR"/>
              <a:t>Yazılım Mühendisliği</a:t>
            </a:r>
          </a:p>
        </p:txBody>
      </p:sp>
      <p:sp>
        <p:nvSpPr>
          <p:cNvPr id="8" name="Rectangle 16"/>
          <p:cNvSpPr>
            <a:spLocks noGrp="1" noChangeArrowheads="1"/>
          </p:cNvSpPr>
          <p:nvPr>
            <p:ph type="sldNum" sz="quarter" idx="4"/>
          </p:nvPr>
        </p:nvSpPr>
        <p:spPr/>
        <p:txBody>
          <a:bodyPr/>
          <a:lstStyle/>
          <a:p>
            <a:fld id="{058B8EFF-1F58-4960-B6BC-914E5D564CC5}" type="slidenum">
              <a:rPr lang="tr-TR"/>
              <a:pPr/>
              <a:t>28</a:t>
            </a:fld>
            <a:endParaRPr lang="tr-TR"/>
          </a:p>
        </p:txBody>
      </p:sp>
      <p:sp>
        <p:nvSpPr>
          <p:cNvPr id="185346"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85347" name="Rectangle 3"/>
          <p:cNvSpPr>
            <a:spLocks noGrp="1" noChangeArrowheads="1"/>
          </p:cNvSpPr>
          <p:nvPr>
            <p:ph type="subTitle" idx="1"/>
          </p:nvPr>
        </p:nvSpPr>
        <p:spPr>
          <a:xfrm>
            <a:off x="1143000" y="990600"/>
            <a:ext cx="7848600" cy="5472113"/>
          </a:xfrm>
          <a:solidFill>
            <a:schemeClr val="bg1"/>
          </a:solidFill>
        </p:spPr>
        <p:txBody>
          <a:bodyPr/>
          <a:lstStyle/>
          <a:p>
            <a:pPr marL="261938" indent="-261938" algn="l"/>
            <a:endParaRPr lang="tr-TR" sz="3100">
              <a:solidFill>
                <a:schemeClr val="tx2"/>
              </a:solidFill>
            </a:endParaRPr>
          </a:p>
          <a:p>
            <a:pPr marL="261938" indent="-261938" algn="just"/>
            <a:r>
              <a:rPr lang="tr-TR" sz="2400">
                <a:solidFill>
                  <a:schemeClr val="tx2"/>
                </a:solidFill>
              </a:rPr>
              <a:t>Bununla beraber, test odasında bulunan iki kamera sayesinde kullanıcının klavye-fare hareketleri ve yüz hareketleri kaydedilmelidir. </a:t>
            </a:r>
          </a:p>
          <a:p>
            <a:pPr marL="261938" indent="-261938" algn="just"/>
            <a:endParaRPr lang="tr-TR" sz="2400">
              <a:solidFill>
                <a:schemeClr val="tx2"/>
              </a:solidFill>
            </a:endParaRPr>
          </a:p>
          <a:p>
            <a:pPr marL="261938" indent="-261938" algn="just"/>
            <a:r>
              <a:rPr lang="tr-TR" sz="2400">
                <a:solidFill>
                  <a:schemeClr val="hlink"/>
                </a:solidFill>
              </a:rPr>
              <a:t>Kullanıcıların yüz hareketlerinin ve konuşmalarının kaydı ve incelenmesi, kullanıcının arayüze yaklaşımı hakkında bilgi sağlamalıdır.</a:t>
            </a:r>
            <a:r>
              <a:rPr lang="tr-TR" sz="2400">
                <a:solidFill>
                  <a:schemeClr val="tx2"/>
                </a:solidFill>
              </a:rPr>
              <a:t> </a:t>
            </a:r>
          </a:p>
          <a:p>
            <a:pPr marL="261938" indent="-261938" algn="just"/>
            <a:endParaRPr lang="tr-TR" sz="2400">
              <a:solidFill>
                <a:schemeClr val="tx2"/>
              </a:solidFill>
            </a:endParaRPr>
          </a:p>
          <a:p>
            <a:pPr marL="261938" indent="-261938" algn="just"/>
            <a:r>
              <a:rPr lang="tr-TR" sz="2400">
                <a:solidFill>
                  <a:schemeClr val="tx2"/>
                </a:solidFill>
              </a:rPr>
              <a:t>Bu kayıt işlemi sayesinde veri kaybı olmadan, istenilen zamanda testlerin analizi gerçekleştirilebilmelidir.</a:t>
            </a:r>
            <a:r>
              <a:rPr lang="tr-TR" sz="3100">
                <a:solidFill>
                  <a:schemeClr val="tx2"/>
                </a:solidFill>
              </a:rPr>
              <a:t> </a:t>
            </a:r>
          </a:p>
        </p:txBody>
      </p:sp>
      <p:sp>
        <p:nvSpPr>
          <p:cNvPr id="185348" name="Rectangle 4"/>
          <p:cNvSpPr>
            <a:spLocks noChangeArrowheads="1"/>
          </p:cNvSpPr>
          <p:nvPr/>
        </p:nvSpPr>
        <p:spPr bwMode="auto">
          <a:xfrm>
            <a:off x="3124200" y="228600"/>
            <a:ext cx="6019800" cy="471488"/>
          </a:xfrm>
          <a:prstGeom prst="rect">
            <a:avLst/>
          </a:prstGeom>
          <a:noFill/>
          <a:ln w="9525">
            <a:noFill/>
            <a:miter lim="800000"/>
            <a:headEnd/>
            <a:tailEnd/>
          </a:ln>
          <a:effectLst/>
        </p:spPr>
        <p:txBody>
          <a:bodyPr anchor="b"/>
          <a:lstStyle/>
          <a:p>
            <a:pPr algn="r"/>
            <a:r>
              <a:rPr lang="tr-TR" sz="2400" b="1" baseline="30000">
                <a:solidFill>
                  <a:schemeClr val="tx2"/>
                </a:solidFill>
                <a:latin typeface="Lucida Sans" pitchFamily="34" charset="0"/>
              </a:rPr>
              <a:t>İnsan Bilgisayar Etkileşimi</a:t>
            </a:r>
          </a:p>
        </p:txBody>
      </p:sp>
      <p:sp>
        <p:nvSpPr>
          <p:cNvPr id="185349"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spTree>
  </p:cSld>
  <p:clrMapOvr>
    <a:masterClrMapping/>
  </p:clrMapOvr>
  <p:transition spd="med">
    <p:cover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a:spLocks noGrp="1" noChangeArrowheads="1"/>
          </p:cNvSpPr>
          <p:nvPr>
            <p:ph type="ftr" sz="quarter" idx="3"/>
          </p:nvPr>
        </p:nvSpPr>
        <p:spPr/>
        <p:txBody>
          <a:bodyPr/>
          <a:lstStyle/>
          <a:p>
            <a:r>
              <a:rPr lang="tr-TR"/>
              <a:t>Yazılım Mühendisliği</a:t>
            </a:r>
          </a:p>
        </p:txBody>
      </p:sp>
      <p:sp>
        <p:nvSpPr>
          <p:cNvPr id="8" name="Rectangle 16"/>
          <p:cNvSpPr>
            <a:spLocks noGrp="1" noChangeArrowheads="1"/>
          </p:cNvSpPr>
          <p:nvPr>
            <p:ph type="sldNum" sz="quarter" idx="4"/>
          </p:nvPr>
        </p:nvSpPr>
        <p:spPr/>
        <p:txBody>
          <a:bodyPr/>
          <a:lstStyle/>
          <a:p>
            <a:fld id="{D7BAA63A-0494-49EA-B490-5234D05C6447}" type="slidenum">
              <a:rPr lang="tr-TR"/>
              <a:pPr/>
              <a:t>29</a:t>
            </a:fld>
            <a:endParaRPr lang="tr-TR"/>
          </a:p>
        </p:txBody>
      </p:sp>
      <p:sp>
        <p:nvSpPr>
          <p:cNvPr id="183298"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83299" name="Rectangle 3"/>
          <p:cNvSpPr>
            <a:spLocks noGrp="1" noChangeArrowheads="1"/>
          </p:cNvSpPr>
          <p:nvPr>
            <p:ph type="subTitle" idx="1"/>
          </p:nvPr>
        </p:nvSpPr>
        <p:spPr>
          <a:xfrm>
            <a:off x="1143000" y="1905000"/>
            <a:ext cx="7620000" cy="4557713"/>
          </a:xfrm>
          <a:solidFill>
            <a:schemeClr val="bg1"/>
          </a:solidFill>
        </p:spPr>
        <p:txBody>
          <a:bodyPr/>
          <a:lstStyle/>
          <a:p>
            <a:pPr marL="261938" indent="-261938" algn="just"/>
            <a:r>
              <a:rPr lang="tr-TR" sz="2400" dirty="0">
                <a:solidFill>
                  <a:schemeClr val="tx2"/>
                </a:solidFill>
              </a:rPr>
              <a:t>“Yazılımların değerlendirilmesinde önemli bir kriter olan </a:t>
            </a:r>
            <a:r>
              <a:rPr lang="tr-TR" sz="2400" b="1" dirty="0">
                <a:solidFill>
                  <a:schemeClr val="tx2"/>
                </a:solidFill>
              </a:rPr>
              <a:t>kullanılabilirlik kavramı</a:t>
            </a:r>
            <a:r>
              <a:rPr lang="tr-TR" sz="2400" dirty="0">
                <a:solidFill>
                  <a:schemeClr val="tx2"/>
                </a:solidFill>
              </a:rPr>
              <a:t>, bir arayüzün </a:t>
            </a:r>
            <a:r>
              <a:rPr lang="tr-TR" sz="2400" u="sng" dirty="0">
                <a:solidFill>
                  <a:schemeClr val="tx2"/>
                </a:solidFill>
              </a:rPr>
              <a:t>verimli</a:t>
            </a:r>
            <a:r>
              <a:rPr lang="tr-TR" sz="2400" dirty="0">
                <a:solidFill>
                  <a:schemeClr val="tx2"/>
                </a:solidFill>
              </a:rPr>
              <a:t> ve </a:t>
            </a:r>
            <a:r>
              <a:rPr lang="tr-TR" sz="2400" u="sng" dirty="0">
                <a:solidFill>
                  <a:schemeClr val="tx2"/>
                </a:solidFill>
              </a:rPr>
              <a:t>etkili</a:t>
            </a:r>
            <a:r>
              <a:rPr lang="tr-TR" sz="2400" dirty="0">
                <a:solidFill>
                  <a:schemeClr val="tx2"/>
                </a:solidFill>
              </a:rPr>
              <a:t> bir şekilde kullanılması olarak tanımlanabilir.” </a:t>
            </a:r>
          </a:p>
          <a:p>
            <a:pPr marL="261938" indent="-261938" algn="just"/>
            <a:endParaRPr lang="tr-TR" sz="2400" dirty="0">
              <a:solidFill>
                <a:schemeClr val="tx2"/>
              </a:solidFill>
            </a:endParaRPr>
          </a:p>
          <a:p>
            <a:pPr marL="261938" indent="-261938" algn="just"/>
            <a:r>
              <a:rPr lang="tr-TR" sz="2400" dirty="0">
                <a:solidFill>
                  <a:schemeClr val="hlink"/>
                </a:solidFill>
              </a:rPr>
              <a:t>Geleneksel yöntemler olarak kabul edilen, test sırasında sesli düşünme,  başarılan görev sayısı, yapılan hata sayısı, test öncesinde ve/veya sonrasında yapılan memnuniyet anketlerinin değerlendirilmesi ile kullanılabilirlik ölçülebilmelidir.</a:t>
            </a:r>
            <a:r>
              <a:rPr lang="tr-TR" sz="2400" dirty="0"/>
              <a:t> </a:t>
            </a:r>
          </a:p>
        </p:txBody>
      </p:sp>
      <p:sp>
        <p:nvSpPr>
          <p:cNvPr id="183301"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sp>
        <p:nvSpPr>
          <p:cNvPr id="183302" name="Rectangle 6"/>
          <p:cNvSpPr>
            <a:spLocks noChangeArrowheads="1"/>
          </p:cNvSpPr>
          <p:nvPr/>
        </p:nvSpPr>
        <p:spPr bwMode="auto">
          <a:xfrm>
            <a:off x="3124200" y="76200"/>
            <a:ext cx="6019800" cy="471488"/>
          </a:xfrm>
          <a:prstGeom prst="rect">
            <a:avLst/>
          </a:prstGeom>
          <a:noFill/>
          <a:ln w="9525">
            <a:noFill/>
            <a:miter lim="800000"/>
            <a:headEnd/>
            <a:tailEnd/>
          </a:ln>
          <a:effectLst/>
        </p:spPr>
        <p:txBody>
          <a:bodyPr anchor="b"/>
          <a:lstStyle/>
          <a:p>
            <a:pPr algn="r"/>
            <a:r>
              <a:rPr lang="tr-TR" sz="2400" b="1" baseline="30000">
                <a:solidFill>
                  <a:schemeClr val="tx2"/>
                </a:solidFill>
                <a:latin typeface="Lucida Sans" pitchFamily="34" charset="0"/>
              </a:rPr>
              <a:t>İnsan Bilgisayar Etkileşimi</a:t>
            </a:r>
          </a:p>
        </p:txBody>
      </p:sp>
    </p:spTree>
  </p:cSld>
  <p:clrMapOvr>
    <a:masterClrMapping/>
  </p:clrMapOvr>
  <p:transition spd="med">
    <p:cover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a:spLocks noGrp="1" noChangeArrowheads="1"/>
          </p:cNvSpPr>
          <p:nvPr>
            <p:ph type="ftr" sz="quarter" idx="3"/>
          </p:nvPr>
        </p:nvSpPr>
        <p:spPr/>
        <p:txBody>
          <a:bodyPr/>
          <a:lstStyle/>
          <a:p>
            <a:r>
              <a:rPr lang="tr-TR"/>
              <a:t>Yazılım Mühendisliği</a:t>
            </a:r>
          </a:p>
        </p:txBody>
      </p:sp>
      <p:sp>
        <p:nvSpPr>
          <p:cNvPr id="8" name="Rectangle 16"/>
          <p:cNvSpPr>
            <a:spLocks noGrp="1" noChangeArrowheads="1"/>
          </p:cNvSpPr>
          <p:nvPr>
            <p:ph type="sldNum" sz="quarter" idx="4"/>
          </p:nvPr>
        </p:nvSpPr>
        <p:spPr/>
        <p:txBody>
          <a:bodyPr/>
          <a:lstStyle/>
          <a:p>
            <a:fld id="{E2A49CAD-D78C-4F0F-BEA7-02E5FFEADFB1}" type="slidenum">
              <a:rPr lang="tr-TR"/>
              <a:pPr/>
              <a:t>3</a:t>
            </a:fld>
            <a:endParaRPr lang="tr-TR"/>
          </a:p>
        </p:txBody>
      </p:sp>
      <p:sp>
        <p:nvSpPr>
          <p:cNvPr id="142338"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42340"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endParaRPr lang="tr-TR" sz="2400" b="1" baseline="30000">
              <a:solidFill>
                <a:schemeClr val="tx2"/>
              </a:solidFill>
              <a:latin typeface="Lucida Sans" pitchFamily="34" charset="0"/>
            </a:endParaRPr>
          </a:p>
        </p:txBody>
      </p:sp>
      <p:sp>
        <p:nvSpPr>
          <p:cNvPr id="142342" name="Rectangle 6"/>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Yazılım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sp>
        <p:nvSpPr>
          <p:cNvPr id="142339" name="Rectangle 3"/>
          <p:cNvSpPr>
            <a:spLocks noGrp="1" noChangeArrowheads="1"/>
          </p:cNvSpPr>
          <p:nvPr>
            <p:ph type="subTitle" idx="1"/>
          </p:nvPr>
        </p:nvSpPr>
        <p:spPr>
          <a:xfrm>
            <a:off x="1178718" y="1128713"/>
            <a:ext cx="7736681" cy="5334000"/>
          </a:xfrm>
          <a:noFill/>
        </p:spPr>
        <p:txBody>
          <a:bodyPr/>
          <a:lstStyle/>
          <a:p>
            <a:pPr marL="261938" indent="-174625" algn="l">
              <a:lnSpc>
                <a:spcPct val="80000"/>
              </a:lnSpc>
            </a:pPr>
            <a:r>
              <a:rPr lang="tr-TR" sz="2000" dirty="0">
                <a:solidFill>
                  <a:schemeClr val="tx2"/>
                </a:solidFill>
              </a:rPr>
              <a:t>Yazılımın belirli yöntemlere göre uygulanması çeşitli nedenlerden ötürü sıkıntılı olabilir , buna rağmen kurallar dahilinde yazılıma çaba harcanmalıdır. </a:t>
            </a:r>
          </a:p>
          <a:p>
            <a:pPr marL="261938" indent="-174625" algn="l">
              <a:lnSpc>
                <a:spcPct val="80000"/>
              </a:lnSpc>
            </a:pPr>
            <a:endParaRPr lang="tr-TR" sz="2000" dirty="0">
              <a:solidFill>
                <a:schemeClr val="tx2"/>
              </a:solidFill>
            </a:endParaRPr>
          </a:p>
          <a:p>
            <a:pPr marL="261938" indent="-174625" algn="l">
              <a:lnSpc>
                <a:spcPct val="80000"/>
              </a:lnSpc>
            </a:pPr>
            <a:r>
              <a:rPr lang="tr-TR" sz="2000" b="1" dirty="0">
                <a:solidFill>
                  <a:schemeClr val="tx2"/>
                </a:solidFill>
              </a:rPr>
              <a:t>Yazılım tasarımın da kullanılabilecek yöntemler</a:t>
            </a:r>
            <a:r>
              <a:rPr lang="tr-TR" sz="2000" dirty="0">
                <a:solidFill>
                  <a:schemeClr val="tx2"/>
                </a:solidFill>
              </a:rPr>
              <a:t>  </a:t>
            </a:r>
          </a:p>
          <a:p>
            <a:pPr marL="261938" indent="-174625" algn="l">
              <a:lnSpc>
                <a:spcPct val="80000"/>
              </a:lnSpc>
            </a:pPr>
            <a:endParaRPr lang="tr-TR" sz="2000" dirty="0">
              <a:solidFill>
                <a:schemeClr val="tx2"/>
              </a:solidFill>
            </a:endParaRPr>
          </a:p>
          <a:p>
            <a:pPr marL="890588" lvl="1" indent="0">
              <a:lnSpc>
                <a:spcPct val="80000"/>
              </a:lnSpc>
            </a:pPr>
            <a:r>
              <a:rPr lang="tr-TR" sz="1800" dirty="0">
                <a:solidFill>
                  <a:schemeClr val="tx2"/>
                </a:solidFill>
              </a:rPr>
              <a:t>Böl ve Yönet</a:t>
            </a:r>
          </a:p>
          <a:p>
            <a:pPr marL="890588" lvl="1" indent="0">
              <a:lnSpc>
                <a:spcPct val="80000"/>
              </a:lnSpc>
            </a:pPr>
            <a:r>
              <a:rPr lang="tr-TR" sz="1800" dirty="0">
                <a:solidFill>
                  <a:schemeClr val="tx2"/>
                </a:solidFill>
              </a:rPr>
              <a:t>Tümevarım</a:t>
            </a:r>
          </a:p>
          <a:p>
            <a:pPr marL="890588" lvl="1" indent="0">
              <a:lnSpc>
                <a:spcPct val="80000"/>
              </a:lnSpc>
            </a:pPr>
            <a:r>
              <a:rPr lang="tr-TR" sz="1800" dirty="0">
                <a:solidFill>
                  <a:schemeClr val="tx2"/>
                </a:solidFill>
              </a:rPr>
              <a:t>Tümdengelim</a:t>
            </a:r>
          </a:p>
          <a:p>
            <a:pPr marL="890588" lvl="1" indent="0">
              <a:lnSpc>
                <a:spcPct val="80000"/>
              </a:lnSpc>
            </a:pPr>
            <a:r>
              <a:rPr lang="tr-TR" sz="1800" dirty="0">
                <a:solidFill>
                  <a:schemeClr val="tx2"/>
                </a:solidFill>
              </a:rPr>
              <a:t>Aşamalı </a:t>
            </a:r>
            <a:r>
              <a:rPr lang="tr-TR" sz="1800" dirty="0" err="1">
                <a:solidFill>
                  <a:schemeClr val="tx2"/>
                </a:solidFill>
              </a:rPr>
              <a:t>ayrıntılandırma</a:t>
            </a:r>
            <a:r>
              <a:rPr lang="tr-TR" sz="1800" dirty="0">
                <a:solidFill>
                  <a:schemeClr val="tx2"/>
                </a:solidFill>
              </a:rPr>
              <a:t> </a:t>
            </a:r>
          </a:p>
          <a:p>
            <a:pPr marL="890588" lvl="1" indent="0">
              <a:lnSpc>
                <a:spcPct val="80000"/>
              </a:lnSpc>
            </a:pPr>
            <a:r>
              <a:rPr lang="tr-TR" sz="1800" dirty="0" err="1">
                <a:solidFill>
                  <a:schemeClr val="tx2"/>
                </a:solidFill>
              </a:rPr>
              <a:t>Buluşsal</a:t>
            </a:r>
            <a:r>
              <a:rPr lang="tr-TR" sz="1800" dirty="0">
                <a:solidFill>
                  <a:schemeClr val="tx2"/>
                </a:solidFill>
              </a:rPr>
              <a:t> yöntemler</a:t>
            </a:r>
          </a:p>
          <a:p>
            <a:pPr marL="890588" lvl="1" indent="0">
              <a:lnSpc>
                <a:spcPct val="80000"/>
              </a:lnSpc>
            </a:pPr>
            <a:r>
              <a:rPr lang="tr-TR" sz="1800" dirty="0">
                <a:solidFill>
                  <a:schemeClr val="tx2"/>
                </a:solidFill>
              </a:rPr>
              <a:t>Artımlı yaklaşım</a:t>
            </a:r>
          </a:p>
          <a:p>
            <a:pPr marL="890588" lvl="1" indent="0">
              <a:lnSpc>
                <a:spcPct val="80000"/>
              </a:lnSpc>
            </a:pPr>
            <a:r>
              <a:rPr lang="tr-TR" sz="1800" dirty="0">
                <a:solidFill>
                  <a:schemeClr val="tx2"/>
                </a:solidFill>
              </a:rPr>
              <a:t>İşleve yönelik yaklaşım</a:t>
            </a:r>
          </a:p>
          <a:p>
            <a:pPr marL="890588" lvl="1" indent="0">
              <a:lnSpc>
                <a:spcPct val="80000"/>
              </a:lnSpc>
            </a:pPr>
            <a:r>
              <a:rPr lang="tr-TR" sz="1800" dirty="0">
                <a:solidFill>
                  <a:schemeClr val="tx2"/>
                </a:solidFill>
              </a:rPr>
              <a:t>Yapısal tasarım</a:t>
            </a:r>
          </a:p>
          <a:p>
            <a:pPr marL="890588" lvl="1" indent="0">
              <a:lnSpc>
                <a:spcPct val="80000"/>
              </a:lnSpc>
            </a:pPr>
            <a:r>
              <a:rPr lang="tr-TR" sz="1800" dirty="0">
                <a:solidFill>
                  <a:schemeClr val="tx2"/>
                </a:solidFill>
              </a:rPr>
              <a:t>Veri akışına yönelik tasarım</a:t>
            </a:r>
          </a:p>
          <a:p>
            <a:pPr marL="890588" lvl="1" indent="0">
              <a:lnSpc>
                <a:spcPct val="80000"/>
              </a:lnSpc>
            </a:pPr>
            <a:r>
              <a:rPr lang="tr-TR" sz="1800" dirty="0">
                <a:solidFill>
                  <a:schemeClr val="tx2"/>
                </a:solidFill>
              </a:rPr>
              <a:t>Nesneye yönelik tasarım</a:t>
            </a:r>
          </a:p>
          <a:p>
            <a:pPr marL="890588" lvl="1" indent="0">
              <a:lnSpc>
                <a:spcPct val="80000"/>
              </a:lnSpc>
            </a:pPr>
            <a:r>
              <a:rPr lang="tr-TR" sz="1800" dirty="0">
                <a:solidFill>
                  <a:schemeClr val="tx2"/>
                </a:solidFill>
              </a:rPr>
              <a:t>Veriye yönelik tasarım</a:t>
            </a:r>
          </a:p>
          <a:p>
            <a:pPr marL="890588" lvl="1" indent="0">
              <a:lnSpc>
                <a:spcPct val="80000"/>
              </a:lnSpc>
            </a:pPr>
            <a:r>
              <a:rPr lang="tr-TR" sz="1800" dirty="0">
                <a:solidFill>
                  <a:schemeClr val="tx2"/>
                </a:solidFill>
              </a:rPr>
              <a:t>…</a:t>
            </a:r>
          </a:p>
          <a:p>
            <a:pPr marL="261938" indent="-174625" algn="l">
              <a:lnSpc>
                <a:spcPct val="80000"/>
              </a:lnSpc>
              <a:buFont typeface="Wingdings" pitchFamily="2" charset="2"/>
              <a:buChar char="n"/>
            </a:pPr>
            <a:endParaRPr lang="tr-TR" sz="2000" dirty="0">
              <a:solidFill>
                <a:schemeClr val="tx2"/>
              </a:solidFill>
            </a:endParaRPr>
          </a:p>
          <a:p>
            <a:pPr marL="261938" indent="-174625" algn="l">
              <a:lnSpc>
                <a:spcPct val="80000"/>
              </a:lnSpc>
            </a:pPr>
            <a:endParaRPr lang="tr-TR" sz="2000" dirty="0">
              <a:solidFill>
                <a:schemeClr val="tx2"/>
              </a:solidFill>
            </a:endParaRPr>
          </a:p>
          <a:p>
            <a:pPr marL="261938" indent="-174625" algn="l">
              <a:lnSpc>
                <a:spcPct val="80000"/>
              </a:lnSpc>
            </a:pPr>
            <a:endParaRPr lang="tr-TR" sz="2000" dirty="0">
              <a:solidFill>
                <a:schemeClr val="tx2"/>
              </a:solidFill>
            </a:endParaRPr>
          </a:p>
          <a:p>
            <a:pPr marL="261938" indent="-174625" algn="l">
              <a:lnSpc>
                <a:spcPct val="80000"/>
              </a:lnSpc>
            </a:pPr>
            <a:endParaRPr lang="tr-TR" sz="2000" dirty="0">
              <a:solidFill>
                <a:schemeClr val="tx2"/>
              </a:solidFill>
            </a:endParaRPr>
          </a:p>
        </p:txBody>
      </p:sp>
    </p:spTree>
  </p:cSld>
  <p:clrMapOvr>
    <a:masterClrMapping/>
  </p:clrMapOvr>
  <p:transition spd="med">
    <p:cover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Grp="1" noChangeArrowheads="1"/>
          </p:cNvSpPr>
          <p:nvPr>
            <p:ph type="ftr" sz="quarter" idx="3"/>
          </p:nvPr>
        </p:nvSpPr>
        <p:spPr/>
        <p:txBody>
          <a:bodyPr/>
          <a:lstStyle/>
          <a:p>
            <a:r>
              <a:rPr lang="tr-TR"/>
              <a:t>Yazılım Mühendisliği</a:t>
            </a:r>
          </a:p>
        </p:txBody>
      </p:sp>
      <p:sp>
        <p:nvSpPr>
          <p:cNvPr id="9" name="Rectangle 16"/>
          <p:cNvSpPr>
            <a:spLocks noGrp="1" noChangeArrowheads="1"/>
          </p:cNvSpPr>
          <p:nvPr>
            <p:ph type="sldNum" sz="quarter" idx="4"/>
          </p:nvPr>
        </p:nvSpPr>
        <p:spPr/>
        <p:txBody>
          <a:bodyPr/>
          <a:lstStyle/>
          <a:p>
            <a:fld id="{951A86E4-EAC4-4496-A235-5DA6B4BA5EBB}" type="slidenum">
              <a:rPr lang="tr-TR"/>
              <a:pPr/>
              <a:t>30</a:t>
            </a:fld>
            <a:endParaRPr lang="tr-TR"/>
          </a:p>
        </p:txBody>
      </p:sp>
      <p:sp>
        <p:nvSpPr>
          <p:cNvPr id="210946"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210948" name="Rectangle 4"/>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sp>
        <p:nvSpPr>
          <p:cNvPr id="210949" name="Rectangle 5"/>
          <p:cNvSpPr>
            <a:spLocks noChangeArrowheads="1"/>
          </p:cNvSpPr>
          <p:nvPr/>
        </p:nvSpPr>
        <p:spPr bwMode="auto">
          <a:xfrm>
            <a:off x="3124200" y="76200"/>
            <a:ext cx="6019800" cy="471488"/>
          </a:xfrm>
          <a:prstGeom prst="rect">
            <a:avLst/>
          </a:prstGeom>
          <a:noFill/>
          <a:ln w="9525">
            <a:noFill/>
            <a:miter lim="800000"/>
            <a:headEnd/>
            <a:tailEnd/>
          </a:ln>
          <a:effectLst/>
        </p:spPr>
        <p:txBody>
          <a:bodyPr anchor="b"/>
          <a:lstStyle/>
          <a:p>
            <a:pPr algn="r"/>
            <a:r>
              <a:rPr lang="tr-TR" sz="2400" b="1" baseline="30000">
                <a:solidFill>
                  <a:schemeClr val="tx2"/>
                </a:solidFill>
                <a:latin typeface="Lucida Sans" pitchFamily="34" charset="0"/>
              </a:rPr>
              <a:t>İnsan Bilgisayar Etkileşimi</a:t>
            </a:r>
          </a:p>
        </p:txBody>
      </p:sp>
      <p:pic>
        <p:nvPicPr>
          <p:cNvPr id="210950" name="Picture 6"/>
          <p:cNvPicPr>
            <a:picLocks noChangeAspect="1" noChangeArrowheads="1"/>
          </p:cNvPicPr>
          <p:nvPr/>
        </p:nvPicPr>
        <p:blipFill>
          <a:blip r:embed="rId3" cstate="print"/>
          <a:srcRect/>
          <a:stretch>
            <a:fillRect/>
          </a:stretch>
        </p:blipFill>
        <p:spPr bwMode="auto">
          <a:xfrm>
            <a:off x="1905000" y="457200"/>
            <a:ext cx="6324600" cy="5943600"/>
          </a:xfrm>
          <a:prstGeom prst="rect">
            <a:avLst/>
          </a:prstGeom>
          <a:noFill/>
        </p:spPr>
      </p:pic>
      <p:sp>
        <p:nvSpPr>
          <p:cNvPr id="210951" name="AutoShape 7"/>
          <p:cNvSpPr>
            <a:spLocks noChangeArrowheads="1"/>
          </p:cNvSpPr>
          <p:nvPr/>
        </p:nvSpPr>
        <p:spPr bwMode="auto">
          <a:xfrm>
            <a:off x="381000" y="3200400"/>
            <a:ext cx="3581400" cy="3124200"/>
          </a:xfrm>
          <a:prstGeom prst="irregularSeal2">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tr-TR" sz="1400" b="1">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Bilişim Ergonomisi</a:t>
            </a:r>
          </a:p>
        </p:txBody>
      </p:sp>
    </p:spTree>
  </p:cSld>
  <p:clrMapOvr>
    <a:masterClrMapping/>
  </p:clrMapOvr>
  <p:transition spd="med">
    <p:cover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8 Grup"/>
          <p:cNvGrpSpPr/>
          <p:nvPr/>
        </p:nvGrpSpPr>
        <p:grpSpPr>
          <a:xfrm>
            <a:off x="114832" y="114300"/>
            <a:ext cx="8800568" cy="6438900"/>
            <a:chOff x="457200" y="457200"/>
            <a:chExt cx="8210018" cy="5715000"/>
          </a:xfrm>
        </p:grpSpPr>
        <p:pic>
          <p:nvPicPr>
            <p:cNvPr id="10" name="Picture 2" descr="http://holloway.co.nz/sa/bad-interfaces/badui2.jpg"/>
            <p:cNvPicPr>
              <a:picLocks noChangeAspect="1" noChangeArrowheads="1"/>
            </p:cNvPicPr>
            <p:nvPr/>
          </p:nvPicPr>
          <p:blipFill>
            <a:blip r:embed="rId3" cstate="print"/>
            <a:srcRect/>
            <a:stretch>
              <a:fillRect/>
            </a:stretch>
          </p:blipFill>
          <p:spPr bwMode="auto">
            <a:xfrm>
              <a:off x="457200" y="457200"/>
              <a:ext cx="4980055" cy="3719895"/>
            </a:xfrm>
            <a:prstGeom prst="rect">
              <a:avLst/>
            </a:prstGeom>
            <a:noFill/>
          </p:spPr>
        </p:pic>
        <p:pic>
          <p:nvPicPr>
            <p:cNvPr id="11" name="Picture 4" descr="http://t0.gstatic.com/images?q=tbn:ANd9GcR7VEPlz-on1NJgwn6WGMNXMRVELcdL6S05keWWfrU3im2qW_mi"/>
            <p:cNvPicPr>
              <a:picLocks noChangeAspect="1" noChangeArrowheads="1"/>
            </p:cNvPicPr>
            <p:nvPr/>
          </p:nvPicPr>
          <p:blipFill>
            <a:blip r:embed="rId4" cstate="print"/>
            <a:srcRect/>
            <a:stretch>
              <a:fillRect/>
            </a:stretch>
          </p:blipFill>
          <p:spPr bwMode="auto">
            <a:xfrm>
              <a:off x="3505200" y="2895600"/>
              <a:ext cx="5162018" cy="3276600"/>
            </a:xfrm>
            <a:prstGeom prst="rect">
              <a:avLst/>
            </a:prstGeom>
            <a:noFill/>
          </p:spPr>
        </p:pic>
      </p:grpSp>
      <p:sp>
        <p:nvSpPr>
          <p:cNvPr id="7" name="Rectangle 15"/>
          <p:cNvSpPr>
            <a:spLocks noGrp="1" noChangeArrowheads="1"/>
          </p:cNvSpPr>
          <p:nvPr>
            <p:ph type="ftr" sz="quarter" idx="3"/>
          </p:nvPr>
        </p:nvSpPr>
        <p:spPr>
          <a:xfrm>
            <a:off x="3505200" y="6400800"/>
            <a:ext cx="2895600" cy="457200"/>
          </a:xfrm>
        </p:spPr>
        <p:txBody>
          <a:bodyPr/>
          <a:lstStyle/>
          <a:p>
            <a:r>
              <a:rPr lang="tr-TR" dirty="0"/>
              <a:t>Yazılım Mühendisliği</a:t>
            </a:r>
          </a:p>
        </p:txBody>
      </p:sp>
      <p:sp>
        <p:nvSpPr>
          <p:cNvPr id="8" name="Rectangle 16"/>
          <p:cNvSpPr>
            <a:spLocks noGrp="1" noChangeArrowheads="1"/>
          </p:cNvSpPr>
          <p:nvPr>
            <p:ph type="sldNum" sz="quarter" idx="4"/>
          </p:nvPr>
        </p:nvSpPr>
        <p:spPr>
          <a:xfrm>
            <a:off x="6858000" y="6400800"/>
            <a:ext cx="1905000" cy="457200"/>
          </a:xfrm>
        </p:spPr>
        <p:txBody>
          <a:bodyPr/>
          <a:lstStyle/>
          <a:p>
            <a:fld id="{53196944-8D11-4E81-B1D4-136C4F0E29AB}" type="slidenum">
              <a:rPr lang="tr-TR"/>
              <a:pPr/>
              <a:t>31</a:t>
            </a:fld>
            <a:endParaRPr lang="tr-TR" dirty="0"/>
          </a:p>
        </p:txBody>
      </p:sp>
      <p:sp>
        <p:nvSpPr>
          <p:cNvPr id="187395" name="Rectangle 3"/>
          <p:cNvSpPr>
            <a:spLocks noGrp="1" noChangeArrowheads="1"/>
          </p:cNvSpPr>
          <p:nvPr>
            <p:ph type="subTitle" idx="1"/>
          </p:nvPr>
        </p:nvSpPr>
        <p:spPr>
          <a:xfrm>
            <a:off x="0" y="4572000"/>
            <a:ext cx="3276600" cy="1447800"/>
          </a:xfrm>
          <a:solidFill>
            <a:schemeClr val="bg1"/>
          </a:solidFill>
        </p:spPr>
        <p:txBody>
          <a:bodyPr/>
          <a:lstStyle/>
          <a:p>
            <a:pPr marL="261938" indent="-261938">
              <a:lnSpc>
                <a:spcPct val="80000"/>
              </a:lnSpc>
            </a:pPr>
            <a:endParaRPr lang="tr-TR" sz="1800" dirty="0">
              <a:effectLst>
                <a:outerShdw blurRad="38100" dist="38100" dir="2700000" algn="tl">
                  <a:srgbClr val="000000">
                    <a:alpha val="43137"/>
                  </a:srgbClr>
                </a:outerShdw>
              </a:effectLst>
            </a:endParaRPr>
          </a:p>
          <a:p>
            <a:pPr marL="261938" indent="-261938" algn="just">
              <a:lnSpc>
                <a:spcPct val="80000"/>
              </a:lnSpc>
            </a:pPr>
            <a:r>
              <a:rPr lang="tr-TR" sz="1800" dirty="0">
                <a:solidFill>
                  <a:schemeClr val="hlink"/>
                </a:solidFill>
                <a:effectLst>
                  <a:outerShdw blurRad="38100" dist="38100" dir="2700000" algn="tl">
                    <a:srgbClr val="000000">
                      <a:alpha val="43137"/>
                    </a:srgbClr>
                  </a:outerShdw>
                </a:effectLst>
              </a:rPr>
              <a:t>“Kullanmak ne kadar kolay olursa o sistem yetenek ve  işlevlerinden yarar sağlamak da o kadar artar.”</a:t>
            </a:r>
          </a:p>
        </p:txBody>
      </p:sp>
      <p:sp>
        <p:nvSpPr>
          <p:cNvPr id="187397" name="Rectangle 5"/>
          <p:cNvSpPr>
            <a:spLocks noChangeArrowheads="1"/>
          </p:cNvSpPr>
          <p:nvPr/>
        </p:nvSpPr>
        <p:spPr bwMode="auto">
          <a:xfrm>
            <a:off x="6324600" y="838200"/>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spTree>
  </p:cSld>
  <p:clrMapOvr>
    <a:masterClrMapping/>
  </p:clrMapOvr>
  <p:transition spd="med">
    <p:cover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a:spLocks noChangeArrowheads="1"/>
          </p:cNvSpPr>
          <p:nvPr/>
        </p:nvSpPr>
        <p:spPr bwMode="auto">
          <a:xfrm>
            <a:off x="1066800" y="31242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20" name="Rectangle 15"/>
          <p:cNvSpPr>
            <a:spLocks noGrp="1" noChangeArrowheads="1"/>
          </p:cNvSpPr>
          <p:nvPr>
            <p:ph type="ftr" sz="quarter" idx="3"/>
          </p:nvPr>
        </p:nvSpPr>
        <p:spPr/>
        <p:txBody>
          <a:bodyPr/>
          <a:lstStyle/>
          <a:p>
            <a:r>
              <a:rPr lang="tr-TR" dirty="0"/>
              <a:t>Yazılım Mühendisliği</a:t>
            </a:r>
          </a:p>
        </p:txBody>
      </p:sp>
      <p:sp>
        <p:nvSpPr>
          <p:cNvPr id="21" name="Rectangle 16"/>
          <p:cNvSpPr>
            <a:spLocks noGrp="1" noChangeArrowheads="1"/>
          </p:cNvSpPr>
          <p:nvPr>
            <p:ph type="sldNum" sz="quarter" idx="4"/>
          </p:nvPr>
        </p:nvSpPr>
        <p:spPr/>
        <p:txBody>
          <a:bodyPr/>
          <a:lstStyle/>
          <a:p>
            <a:fld id="{AAF18F4A-61CD-4C16-8A39-D14E773050EF}" type="slidenum">
              <a:rPr lang="tr-TR"/>
              <a:pPr/>
              <a:t>32</a:t>
            </a:fld>
            <a:endParaRPr lang="tr-TR"/>
          </a:p>
        </p:txBody>
      </p:sp>
      <p:sp>
        <p:nvSpPr>
          <p:cNvPr id="148484" name="Rectangle 4"/>
          <p:cNvSpPr>
            <a:spLocks noChangeArrowheads="1"/>
          </p:cNvSpPr>
          <p:nvPr/>
        </p:nvSpPr>
        <p:spPr bwMode="auto">
          <a:xfrm>
            <a:off x="3005138" y="-57150"/>
            <a:ext cx="6019800" cy="609600"/>
          </a:xfrm>
          <a:prstGeom prst="rect">
            <a:avLst/>
          </a:prstGeom>
          <a:noFill/>
          <a:ln w="9525">
            <a:noFill/>
            <a:miter lim="800000"/>
            <a:headEnd/>
            <a:tailEnd/>
          </a:ln>
          <a:effectLst/>
        </p:spPr>
        <p:txBody>
          <a:bodyPr anchor="b"/>
          <a:lstStyle/>
          <a:p>
            <a:pPr algn="r"/>
            <a:r>
              <a:rPr lang="tr-TR" sz="2400" b="1" baseline="30000" dirty="0">
                <a:solidFill>
                  <a:schemeClr val="tx2"/>
                </a:solidFill>
                <a:latin typeface="Lucida Sans" pitchFamily="34" charset="0"/>
              </a:rPr>
              <a:t>İnsan-Bilgisayar Arayüz Tasarımı</a:t>
            </a:r>
          </a:p>
        </p:txBody>
      </p:sp>
      <p:sp>
        <p:nvSpPr>
          <p:cNvPr id="148485"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grpSp>
        <p:nvGrpSpPr>
          <p:cNvPr id="24" name="23 Grup"/>
          <p:cNvGrpSpPr/>
          <p:nvPr/>
        </p:nvGrpSpPr>
        <p:grpSpPr>
          <a:xfrm>
            <a:off x="838200" y="2286000"/>
            <a:ext cx="7848600" cy="3810000"/>
            <a:chOff x="838200" y="1219200"/>
            <a:chExt cx="7848600" cy="3810000"/>
          </a:xfrm>
        </p:grpSpPr>
        <p:sp>
          <p:nvSpPr>
            <p:cNvPr id="148486" name="AutoShape 6"/>
            <p:cNvSpPr>
              <a:spLocks noChangeArrowheads="1"/>
            </p:cNvSpPr>
            <p:nvPr/>
          </p:nvSpPr>
          <p:spPr bwMode="auto">
            <a:xfrm>
              <a:off x="838200" y="3962400"/>
              <a:ext cx="1447800" cy="762000"/>
            </a:xfrm>
            <a:custGeom>
              <a:avLst/>
              <a:gdLst>
                <a:gd name="G0" fmla="+- 2131 0 0"/>
                <a:gd name="G1" fmla="+- 21600 0 2131"/>
                <a:gd name="G2" fmla="*/ 2131 1 2"/>
                <a:gd name="G3" fmla="+- 21600 0 G2"/>
                <a:gd name="G4" fmla="+/ 2131 21600 2"/>
                <a:gd name="G5" fmla="+/ G1 0 2"/>
                <a:gd name="G6" fmla="*/ 21600 21600 2131"/>
                <a:gd name="G7" fmla="*/ G6 1 2"/>
                <a:gd name="G8" fmla="+- 21600 0 G7"/>
                <a:gd name="G9" fmla="*/ 21600 1 2"/>
                <a:gd name="G10" fmla="+- 2131 0 G9"/>
                <a:gd name="G11" fmla="?: G10 G8 0"/>
                <a:gd name="G12" fmla="?: G10 G7 21600"/>
                <a:gd name="T0" fmla="*/ 20534 w 21600"/>
                <a:gd name="T1" fmla="*/ 10800 h 21600"/>
                <a:gd name="T2" fmla="*/ 10800 w 21600"/>
                <a:gd name="T3" fmla="*/ 21600 h 21600"/>
                <a:gd name="T4" fmla="*/ 1066 w 21600"/>
                <a:gd name="T5" fmla="*/ 10800 h 21600"/>
                <a:gd name="T6" fmla="*/ 10800 w 21600"/>
                <a:gd name="T7" fmla="*/ 0 h 21600"/>
                <a:gd name="T8" fmla="*/ 2866 w 21600"/>
                <a:gd name="T9" fmla="*/ 2866 h 21600"/>
                <a:gd name="T10" fmla="*/ 18734 w 21600"/>
                <a:gd name="T11" fmla="*/ 18734 h 21600"/>
              </a:gdLst>
              <a:ahLst/>
              <a:cxnLst>
                <a:cxn ang="0">
                  <a:pos x="T0" y="T1"/>
                </a:cxn>
                <a:cxn ang="0">
                  <a:pos x="T2" y="T3"/>
                </a:cxn>
                <a:cxn ang="0">
                  <a:pos x="T4" y="T5"/>
                </a:cxn>
                <a:cxn ang="0">
                  <a:pos x="T6" y="T7"/>
                </a:cxn>
              </a:cxnLst>
              <a:rect l="T8" t="T9" r="T10" b="T11"/>
              <a:pathLst>
                <a:path w="21600" h="21600">
                  <a:moveTo>
                    <a:pt x="0" y="0"/>
                  </a:moveTo>
                  <a:lnTo>
                    <a:pt x="2131" y="21600"/>
                  </a:lnTo>
                  <a:lnTo>
                    <a:pt x="19469" y="21600"/>
                  </a:lnTo>
                  <a:lnTo>
                    <a:pt x="21600" y="0"/>
                  </a:lnTo>
                  <a:close/>
                </a:path>
              </a:pathLst>
            </a:custGeom>
            <a:noFill/>
            <a:ln>
              <a:headEnd/>
              <a:tailEnd/>
            </a:ln>
          </p:spPr>
          <p:style>
            <a:lnRef idx="0">
              <a:schemeClr val="accent6"/>
            </a:lnRef>
            <a:fillRef idx="3">
              <a:schemeClr val="accent6"/>
            </a:fillRef>
            <a:effectRef idx="3">
              <a:schemeClr val="accent6"/>
            </a:effectRef>
            <a:fontRef idx="minor">
              <a:schemeClr val="lt1"/>
            </a:fontRef>
          </p:style>
          <p:txBody>
            <a:bodyPr wrap="none" anchor="ctr"/>
            <a:lstStyle/>
            <a:p>
              <a:r>
                <a:rPr lang="tr-TR" b="1" dirty="0">
                  <a:solidFill>
                    <a:schemeClr val="tx2">
                      <a:lumMod val="40000"/>
                      <a:lumOff val="60000"/>
                    </a:schemeClr>
                  </a:solidFill>
                </a:rPr>
                <a:t>Kullanıcı</a:t>
              </a:r>
            </a:p>
          </p:txBody>
        </p:sp>
        <p:sp>
          <p:nvSpPr>
            <p:cNvPr id="148489" name="AutoShape 9"/>
            <p:cNvSpPr>
              <a:spLocks noChangeArrowheads="1"/>
            </p:cNvSpPr>
            <p:nvPr/>
          </p:nvSpPr>
          <p:spPr bwMode="auto">
            <a:xfrm>
              <a:off x="7315200" y="1219200"/>
              <a:ext cx="1371600" cy="38100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a:gsLst>
                <a:gs pos="0">
                  <a:schemeClr val="accent5">
                    <a:shade val="51000"/>
                    <a:satMod val="130000"/>
                    <a:alpha val="5000"/>
                  </a:schemeClr>
                </a:gs>
                <a:gs pos="80000">
                  <a:schemeClr val="accent5">
                    <a:shade val="93000"/>
                    <a:satMod val="130000"/>
                  </a:schemeClr>
                </a:gs>
                <a:gs pos="100000">
                  <a:schemeClr val="accent5">
                    <a:shade val="94000"/>
                    <a:satMod val="135000"/>
                  </a:schemeClr>
                </a:gs>
              </a:gsLst>
            </a:gradFill>
            <a:ln>
              <a:headEnd/>
              <a:tailEnd/>
            </a:ln>
          </p:spPr>
          <p:style>
            <a:lnRef idx="0">
              <a:schemeClr val="accent5"/>
            </a:lnRef>
            <a:fillRef idx="3">
              <a:schemeClr val="accent5"/>
            </a:fillRef>
            <a:effectRef idx="3">
              <a:schemeClr val="accent5"/>
            </a:effectRef>
            <a:fontRef idx="minor">
              <a:schemeClr val="lt1"/>
            </a:fontRef>
          </p:style>
          <p:txBody>
            <a:bodyPr wrap="none" anchor="ctr"/>
            <a:lstStyle/>
            <a:p>
              <a:r>
                <a:rPr lang="tr-TR" dirty="0">
                  <a:solidFill>
                    <a:schemeClr val="tx2"/>
                  </a:solidFill>
                </a:rPr>
                <a:t>Çözüm</a:t>
              </a:r>
            </a:p>
          </p:txBody>
        </p:sp>
        <p:sp>
          <p:nvSpPr>
            <p:cNvPr id="148490" name="AutoShape 10"/>
            <p:cNvSpPr>
              <a:spLocks noChangeArrowheads="1"/>
            </p:cNvSpPr>
            <p:nvPr/>
          </p:nvSpPr>
          <p:spPr bwMode="auto">
            <a:xfrm>
              <a:off x="3505200" y="1219200"/>
              <a:ext cx="2514600" cy="38100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a:gsLst>
                <a:gs pos="0">
                  <a:schemeClr val="accent5">
                    <a:shade val="51000"/>
                    <a:satMod val="130000"/>
                    <a:alpha val="5000"/>
                  </a:schemeClr>
                </a:gs>
                <a:gs pos="80000">
                  <a:schemeClr val="accent5">
                    <a:shade val="93000"/>
                    <a:satMod val="130000"/>
                  </a:schemeClr>
                </a:gs>
                <a:gs pos="100000">
                  <a:schemeClr val="accent5">
                    <a:shade val="94000"/>
                    <a:satMod val="135000"/>
                  </a:schemeClr>
                </a:gs>
              </a:gsLst>
            </a:gradFill>
            <a:ln>
              <a:headEnd/>
              <a:tailEnd/>
            </a:ln>
          </p:spPr>
          <p:style>
            <a:lnRef idx="0">
              <a:schemeClr val="accent5"/>
            </a:lnRef>
            <a:fillRef idx="3">
              <a:schemeClr val="accent5"/>
            </a:fillRef>
            <a:effectRef idx="3">
              <a:schemeClr val="accent5"/>
            </a:effectRef>
            <a:fontRef idx="minor">
              <a:schemeClr val="lt1"/>
            </a:fontRef>
          </p:style>
          <p:txBody>
            <a:bodyPr wrap="none"/>
            <a:lstStyle/>
            <a:p>
              <a:r>
                <a:rPr lang="tr-TR" dirty="0">
                  <a:solidFill>
                    <a:schemeClr val="tx2"/>
                  </a:solidFill>
                  <a:latin typeface="Arial Narrow" pitchFamily="34" charset="0"/>
                </a:rPr>
                <a:t>Kullanıcı </a:t>
              </a:r>
              <a:r>
                <a:rPr lang="tr-TR" dirty="0" err="1">
                  <a:solidFill>
                    <a:schemeClr val="tx2"/>
                  </a:solidFill>
                  <a:latin typeface="Arial Narrow" pitchFamily="34" charset="0"/>
                </a:rPr>
                <a:t>Arayüzü</a:t>
              </a:r>
              <a:endParaRPr lang="tr-TR" dirty="0">
                <a:solidFill>
                  <a:schemeClr val="tx2"/>
                </a:solidFill>
                <a:latin typeface="Arial Narrow" pitchFamily="34" charset="0"/>
              </a:endParaRPr>
            </a:p>
          </p:txBody>
        </p:sp>
        <p:sp>
          <p:nvSpPr>
            <p:cNvPr id="148491" name="AutoShape 11"/>
            <p:cNvSpPr>
              <a:spLocks noChangeArrowheads="1"/>
            </p:cNvSpPr>
            <p:nvPr/>
          </p:nvSpPr>
          <p:spPr bwMode="auto">
            <a:xfrm>
              <a:off x="4038600" y="2667000"/>
              <a:ext cx="1447800" cy="685800"/>
            </a:xfrm>
            <a:custGeom>
              <a:avLst/>
              <a:gdLst>
                <a:gd name="G0" fmla="+- 0 0 0"/>
                <a:gd name="G1" fmla="+- 21600 0 0"/>
                <a:gd name="G2" fmla="*/ 0 1 2"/>
                <a:gd name="G3" fmla="+- 21600 0 G2"/>
                <a:gd name="G4" fmla="+/ 0 21600 2"/>
                <a:gd name="G5" fmla="+/ G1 0 2"/>
                <a:gd name="G6" fmla="*/ 21600 21600 0"/>
                <a:gd name="G7" fmla="*/ G6 1 2"/>
                <a:gd name="G8" fmla="+- 21600 0 G7"/>
                <a:gd name="G9" fmla="*/ 21600 1 2"/>
                <a:gd name="G10" fmla="+- 0 0 G9"/>
                <a:gd name="G11" fmla="?: G10 G8 0"/>
                <a:gd name="G12" fmla="?: G10 G7 21600"/>
                <a:gd name="T0" fmla="*/ 21600 w 21600"/>
                <a:gd name="T1" fmla="*/ 10800 h 21600"/>
                <a:gd name="T2" fmla="*/ 10800 w 21600"/>
                <a:gd name="T3" fmla="*/ 21600 h 21600"/>
                <a:gd name="T4" fmla="*/ 0 w 21600"/>
                <a:gd name="T5" fmla="*/ 10800 h 21600"/>
                <a:gd name="T6" fmla="*/ 10800 w 21600"/>
                <a:gd name="T7" fmla="*/ 0 h 21600"/>
                <a:gd name="T8" fmla="*/ 1800 w 21600"/>
                <a:gd name="T9" fmla="*/ 1800 h 21600"/>
                <a:gd name="T10" fmla="*/ 19800 w 21600"/>
                <a:gd name="T11" fmla="*/ 19800 h 21600"/>
              </a:gdLst>
              <a:ahLst/>
              <a:cxnLst>
                <a:cxn ang="0">
                  <a:pos x="T0" y="T1"/>
                </a:cxn>
                <a:cxn ang="0">
                  <a:pos x="T2" y="T3"/>
                </a:cxn>
                <a:cxn ang="0">
                  <a:pos x="T4" y="T5"/>
                </a:cxn>
                <a:cxn ang="0">
                  <a:pos x="T6" y="T7"/>
                </a:cxn>
              </a:cxnLst>
              <a:rect l="T8" t="T9" r="T10" b="T11"/>
              <a:pathLst>
                <a:path w="21600" h="21600">
                  <a:moveTo>
                    <a:pt x="0" y="0"/>
                  </a:moveTo>
                  <a:lnTo>
                    <a:pt x="0" y="21600"/>
                  </a:lnTo>
                  <a:lnTo>
                    <a:pt x="21600" y="21600"/>
                  </a:lnTo>
                  <a:lnTo>
                    <a:pt x="21600" y="0"/>
                  </a:lnTo>
                  <a:close/>
                </a:path>
              </a:pathLst>
            </a:cu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r>
                <a:rPr lang="tr-TR" sz="1400" b="1" dirty="0">
                  <a:solidFill>
                    <a:schemeClr val="tx2"/>
                  </a:solidFill>
                  <a:latin typeface="Arial Narrow" pitchFamily="34" charset="0"/>
                </a:rPr>
                <a:t>Ön Arayüz</a:t>
              </a:r>
            </a:p>
          </p:txBody>
        </p:sp>
        <p:sp>
          <p:nvSpPr>
            <p:cNvPr id="148492" name="AutoShape 12"/>
            <p:cNvSpPr>
              <a:spLocks noChangeArrowheads="1"/>
            </p:cNvSpPr>
            <p:nvPr/>
          </p:nvSpPr>
          <p:spPr bwMode="auto">
            <a:xfrm>
              <a:off x="4267200" y="3962400"/>
              <a:ext cx="990600" cy="685800"/>
            </a:xfrm>
            <a:custGeom>
              <a:avLst/>
              <a:gdLst>
                <a:gd name="G0" fmla="+- 0 0 0"/>
                <a:gd name="G1" fmla="+- 21600 0 0"/>
                <a:gd name="G2" fmla="*/ 0 1 2"/>
                <a:gd name="G3" fmla="+- 21600 0 G2"/>
                <a:gd name="G4" fmla="+/ 0 21600 2"/>
                <a:gd name="G5" fmla="+/ G1 0 2"/>
                <a:gd name="G6" fmla="*/ 21600 21600 0"/>
                <a:gd name="G7" fmla="*/ G6 1 2"/>
                <a:gd name="G8" fmla="+- 21600 0 G7"/>
                <a:gd name="G9" fmla="*/ 21600 1 2"/>
                <a:gd name="G10" fmla="+- 0 0 G9"/>
                <a:gd name="G11" fmla="?: G10 G8 0"/>
                <a:gd name="G12" fmla="?: G10 G7 21600"/>
                <a:gd name="T0" fmla="*/ 21600 w 21600"/>
                <a:gd name="T1" fmla="*/ 10800 h 21600"/>
                <a:gd name="T2" fmla="*/ 10800 w 21600"/>
                <a:gd name="T3" fmla="*/ 21600 h 21600"/>
                <a:gd name="T4" fmla="*/ 0 w 21600"/>
                <a:gd name="T5" fmla="*/ 10800 h 21600"/>
                <a:gd name="T6" fmla="*/ 10800 w 21600"/>
                <a:gd name="T7" fmla="*/ 0 h 21600"/>
                <a:gd name="T8" fmla="*/ 1800 w 21600"/>
                <a:gd name="T9" fmla="*/ 1800 h 21600"/>
                <a:gd name="T10" fmla="*/ 19800 w 21600"/>
                <a:gd name="T11" fmla="*/ 19800 h 21600"/>
              </a:gdLst>
              <a:ahLst/>
              <a:cxnLst>
                <a:cxn ang="0">
                  <a:pos x="T0" y="T1"/>
                </a:cxn>
                <a:cxn ang="0">
                  <a:pos x="T2" y="T3"/>
                </a:cxn>
                <a:cxn ang="0">
                  <a:pos x="T4" y="T5"/>
                </a:cxn>
                <a:cxn ang="0">
                  <a:pos x="T6" y="T7"/>
                </a:cxn>
              </a:cxnLst>
              <a:rect l="T8" t="T9" r="T10" b="T11"/>
              <a:pathLst>
                <a:path w="21600" h="21600">
                  <a:moveTo>
                    <a:pt x="0" y="0"/>
                  </a:moveTo>
                  <a:lnTo>
                    <a:pt x="0" y="21600"/>
                  </a:lnTo>
                  <a:lnTo>
                    <a:pt x="21600" y="21600"/>
                  </a:lnTo>
                  <a:lnTo>
                    <a:pt x="21600" y="0"/>
                  </a:lnTo>
                  <a:close/>
                </a:path>
              </a:pathLst>
            </a:cu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r>
                <a:rPr lang="tr-TR" sz="1400" b="1" dirty="0">
                  <a:solidFill>
                    <a:schemeClr val="tx2"/>
                  </a:solidFill>
                  <a:latin typeface="Arial Narrow" pitchFamily="34" charset="0"/>
                </a:rPr>
                <a:t>Arka Arayüz</a:t>
              </a:r>
            </a:p>
          </p:txBody>
        </p:sp>
        <p:sp>
          <p:nvSpPr>
            <p:cNvPr id="148493" name="Line 13"/>
            <p:cNvSpPr>
              <a:spLocks noChangeShapeType="1"/>
            </p:cNvSpPr>
            <p:nvPr/>
          </p:nvSpPr>
          <p:spPr bwMode="auto">
            <a:xfrm>
              <a:off x="2286000" y="2971800"/>
              <a:ext cx="1676400" cy="0"/>
            </a:xfrm>
            <a:prstGeom prst="line">
              <a:avLst/>
            </a:prstGeom>
            <a:noFill/>
            <a:ln w="9525">
              <a:solidFill>
                <a:schemeClr val="tx2"/>
              </a:solidFill>
              <a:round/>
              <a:headEnd/>
              <a:tailEnd type="triangle" w="med" len="med"/>
            </a:ln>
            <a:effectLst>
              <a:outerShdw dist="107763" dir="18900000" algn="ctr" rotWithShape="0">
                <a:srgbClr val="FFFF99">
                  <a:alpha val="50000"/>
                </a:srgbClr>
              </a:outerShdw>
            </a:effectLst>
          </p:spPr>
          <p:txBody>
            <a:bodyPr wrap="none" anchor="ctr"/>
            <a:lstStyle/>
            <a:p>
              <a:endParaRPr lang="tr-TR"/>
            </a:p>
          </p:txBody>
        </p:sp>
        <p:sp>
          <p:nvSpPr>
            <p:cNvPr id="148494" name="Line 14"/>
            <p:cNvSpPr>
              <a:spLocks noChangeShapeType="1"/>
            </p:cNvSpPr>
            <p:nvPr/>
          </p:nvSpPr>
          <p:spPr bwMode="auto">
            <a:xfrm flipH="1">
              <a:off x="2286000" y="4343400"/>
              <a:ext cx="1905000" cy="0"/>
            </a:xfrm>
            <a:prstGeom prst="line">
              <a:avLst/>
            </a:prstGeom>
            <a:noFill/>
            <a:ln w="12700">
              <a:solidFill>
                <a:schemeClr val="tx2"/>
              </a:solidFill>
              <a:round/>
              <a:headEnd/>
              <a:tailEnd type="triangle" w="med" len="med"/>
            </a:ln>
            <a:effectLst>
              <a:outerShdw dist="107763" dir="18900000" algn="ctr" rotWithShape="0">
                <a:srgbClr val="FFFF99">
                  <a:alpha val="50000"/>
                </a:srgbClr>
              </a:outerShdw>
            </a:effectLst>
          </p:spPr>
          <p:txBody>
            <a:bodyPr wrap="none" anchor="ctr"/>
            <a:lstStyle/>
            <a:p>
              <a:endParaRPr lang="tr-TR"/>
            </a:p>
          </p:txBody>
        </p:sp>
        <p:sp>
          <p:nvSpPr>
            <p:cNvPr id="148495" name="Line 15"/>
            <p:cNvSpPr>
              <a:spLocks noChangeShapeType="1"/>
            </p:cNvSpPr>
            <p:nvPr/>
          </p:nvSpPr>
          <p:spPr bwMode="auto">
            <a:xfrm>
              <a:off x="5486400" y="3048000"/>
              <a:ext cx="1981200" cy="0"/>
            </a:xfrm>
            <a:prstGeom prst="line">
              <a:avLst/>
            </a:prstGeom>
            <a:noFill/>
            <a:ln w="9525">
              <a:solidFill>
                <a:schemeClr val="tx2"/>
              </a:solidFill>
              <a:round/>
              <a:headEnd/>
              <a:tailEnd type="triangle" w="med" len="med"/>
            </a:ln>
            <a:effectLst>
              <a:outerShdw dist="107763" dir="18900000" algn="ctr" rotWithShape="0">
                <a:srgbClr val="FFFF99">
                  <a:alpha val="50000"/>
                </a:srgbClr>
              </a:outerShdw>
            </a:effectLst>
          </p:spPr>
          <p:txBody>
            <a:bodyPr wrap="none" anchor="ctr"/>
            <a:lstStyle/>
            <a:p>
              <a:endParaRPr lang="tr-TR"/>
            </a:p>
          </p:txBody>
        </p:sp>
        <p:sp>
          <p:nvSpPr>
            <p:cNvPr id="148496" name="Line 16"/>
            <p:cNvSpPr>
              <a:spLocks noChangeShapeType="1"/>
            </p:cNvSpPr>
            <p:nvPr/>
          </p:nvSpPr>
          <p:spPr bwMode="auto">
            <a:xfrm flipH="1">
              <a:off x="5348288" y="4343400"/>
              <a:ext cx="2195512" cy="0"/>
            </a:xfrm>
            <a:prstGeom prst="line">
              <a:avLst/>
            </a:prstGeom>
            <a:noFill/>
            <a:ln w="9525">
              <a:solidFill>
                <a:schemeClr val="tx2"/>
              </a:solidFill>
              <a:round/>
              <a:headEnd/>
              <a:tailEnd type="triangle" w="med" len="med"/>
            </a:ln>
            <a:effectLst>
              <a:outerShdw dist="107763" dir="18900000" algn="ctr" rotWithShape="0">
                <a:srgbClr val="FFFF99">
                  <a:alpha val="50000"/>
                </a:srgbClr>
              </a:outerShdw>
            </a:effectLst>
          </p:spPr>
          <p:txBody>
            <a:bodyPr wrap="none" anchor="ctr"/>
            <a:lstStyle/>
            <a:p>
              <a:endParaRPr lang="tr-TR"/>
            </a:p>
          </p:txBody>
        </p:sp>
        <p:sp>
          <p:nvSpPr>
            <p:cNvPr id="148498" name="Text Box 18"/>
            <p:cNvSpPr txBox="1">
              <a:spLocks noChangeArrowheads="1"/>
            </p:cNvSpPr>
            <p:nvPr/>
          </p:nvSpPr>
          <p:spPr bwMode="auto">
            <a:xfrm>
              <a:off x="2305050" y="2590800"/>
              <a:ext cx="1219200" cy="366713"/>
            </a:xfrm>
            <a:prstGeom prst="rect">
              <a:avLst/>
            </a:prstGeom>
            <a:noFill/>
            <a:ln w="9525" algn="ctr">
              <a:noFill/>
              <a:miter lim="800000"/>
              <a:headEnd/>
              <a:tailEnd/>
            </a:ln>
            <a:effectLst>
              <a:outerShdw dist="107763" dir="18900000" algn="ctr" rotWithShape="0">
                <a:srgbClr val="FFFF99">
                  <a:alpha val="50000"/>
                </a:srgbClr>
              </a:outerShdw>
            </a:effectLst>
          </p:spPr>
          <p:txBody>
            <a:bodyPr>
              <a:spAutoFit/>
            </a:bodyPr>
            <a:lstStyle/>
            <a:p>
              <a:pPr>
                <a:spcBef>
                  <a:spcPct val="50000"/>
                </a:spcBef>
              </a:pPr>
              <a:r>
                <a:rPr lang="tr-TR">
                  <a:solidFill>
                    <a:schemeClr val="tx2"/>
                  </a:solidFill>
                  <a:latin typeface="Arial Narrow" pitchFamily="34" charset="0"/>
                </a:rPr>
                <a:t>Bilgi Girişi</a:t>
              </a:r>
            </a:p>
          </p:txBody>
        </p:sp>
        <p:sp>
          <p:nvSpPr>
            <p:cNvPr id="148499" name="Text Box 19"/>
            <p:cNvSpPr txBox="1">
              <a:spLocks noChangeArrowheads="1"/>
            </p:cNvSpPr>
            <p:nvPr/>
          </p:nvSpPr>
          <p:spPr bwMode="auto">
            <a:xfrm>
              <a:off x="2333625" y="3962400"/>
              <a:ext cx="1184275" cy="366713"/>
            </a:xfrm>
            <a:prstGeom prst="rect">
              <a:avLst/>
            </a:prstGeom>
            <a:noFill/>
            <a:ln w="9525" algn="ctr">
              <a:noFill/>
              <a:miter lim="800000"/>
              <a:headEnd/>
              <a:tailEnd/>
            </a:ln>
            <a:effectLst>
              <a:outerShdw dist="107763" dir="18900000" algn="ctr" rotWithShape="0">
                <a:srgbClr val="FFFF99">
                  <a:alpha val="50000"/>
                </a:srgbClr>
              </a:outerShdw>
            </a:effectLst>
          </p:spPr>
          <p:txBody>
            <a:bodyPr>
              <a:spAutoFit/>
            </a:bodyPr>
            <a:lstStyle/>
            <a:p>
              <a:pPr>
                <a:spcBef>
                  <a:spcPct val="50000"/>
                </a:spcBef>
              </a:pPr>
              <a:r>
                <a:rPr lang="tr-TR">
                  <a:solidFill>
                    <a:schemeClr val="tx2"/>
                  </a:solidFill>
                  <a:latin typeface="Arial Narrow" pitchFamily="34" charset="0"/>
                </a:rPr>
                <a:t>Bilgi Çıkışı</a:t>
              </a:r>
            </a:p>
          </p:txBody>
        </p:sp>
        <p:sp>
          <p:nvSpPr>
            <p:cNvPr id="148500" name="Text Box 20"/>
            <p:cNvSpPr txBox="1">
              <a:spLocks noChangeArrowheads="1"/>
            </p:cNvSpPr>
            <p:nvPr/>
          </p:nvSpPr>
          <p:spPr bwMode="auto">
            <a:xfrm>
              <a:off x="5659438" y="2636838"/>
              <a:ext cx="1827212" cy="366712"/>
            </a:xfrm>
            <a:prstGeom prst="rect">
              <a:avLst/>
            </a:prstGeom>
            <a:noFill/>
            <a:ln w="9525" algn="ctr">
              <a:noFill/>
              <a:miter lim="800000"/>
              <a:headEnd/>
              <a:tailEnd/>
            </a:ln>
            <a:effectLst>
              <a:outerShdw dist="107763" dir="18900000" algn="ctr" rotWithShape="0">
                <a:srgbClr val="FFFF99">
                  <a:alpha val="50000"/>
                </a:srgbClr>
              </a:outerShdw>
            </a:effectLst>
          </p:spPr>
          <p:txBody>
            <a:bodyPr>
              <a:spAutoFit/>
            </a:bodyPr>
            <a:lstStyle/>
            <a:p>
              <a:pPr>
                <a:spcBef>
                  <a:spcPct val="50000"/>
                </a:spcBef>
              </a:pPr>
              <a:r>
                <a:rPr lang="tr-TR" dirty="0">
                  <a:solidFill>
                    <a:schemeClr val="tx2"/>
                  </a:solidFill>
                  <a:latin typeface="Arial Narrow" pitchFamily="34" charset="0"/>
                </a:rPr>
                <a:t>Gerçeklenmiş veri</a:t>
              </a:r>
            </a:p>
          </p:txBody>
        </p:sp>
        <p:sp>
          <p:nvSpPr>
            <p:cNvPr id="148501" name="Text Box 21"/>
            <p:cNvSpPr txBox="1">
              <a:spLocks noChangeArrowheads="1"/>
            </p:cNvSpPr>
            <p:nvPr/>
          </p:nvSpPr>
          <p:spPr bwMode="auto">
            <a:xfrm>
              <a:off x="5791200" y="3962400"/>
              <a:ext cx="1458913" cy="366713"/>
            </a:xfrm>
            <a:prstGeom prst="rect">
              <a:avLst/>
            </a:prstGeom>
            <a:noFill/>
            <a:ln w="9525" algn="ctr">
              <a:noFill/>
              <a:miter lim="800000"/>
              <a:headEnd/>
              <a:tailEnd/>
            </a:ln>
            <a:effectLst>
              <a:outerShdw dist="107763" dir="18900000" algn="ctr" rotWithShape="0">
                <a:srgbClr val="FFFF99">
                  <a:alpha val="50000"/>
                </a:srgbClr>
              </a:outerShdw>
            </a:effectLst>
          </p:spPr>
          <p:txBody>
            <a:bodyPr>
              <a:spAutoFit/>
            </a:bodyPr>
            <a:lstStyle/>
            <a:p>
              <a:pPr>
                <a:spcBef>
                  <a:spcPct val="50000"/>
                </a:spcBef>
              </a:pPr>
              <a:r>
                <a:rPr lang="tr-TR">
                  <a:solidFill>
                    <a:schemeClr val="tx2"/>
                  </a:solidFill>
                  <a:latin typeface="Arial Narrow" pitchFamily="34" charset="0"/>
                </a:rPr>
                <a:t>İşlenmiş veri</a:t>
              </a:r>
            </a:p>
          </p:txBody>
        </p:sp>
        <p:pic>
          <p:nvPicPr>
            <p:cNvPr id="39938" name="Picture 2" descr="http://t2.gstatic.com/images?q=tbn:ANd9GcRkNFYLyJvC_f2MToY9ANrcS6G2MWnhDClgiR07xj8uZziDPTtB&amp;t=1"/>
            <p:cNvPicPr>
              <a:picLocks noChangeAspect="1" noChangeArrowheads="1"/>
            </p:cNvPicPr>
            <p:nvPr/>
          </p:nvPicPr>
          <p:blipFill>
            <a:blip r:embed="rId3" cstate="print"/>
            <a:srcRect/>
            <a:stretch>
              <a:fillRect/>
            </a:stretch>
          </p:blipFill>
          <p:spPr bwMode="auto">
            <a:xfrm>
              <a:off x="914400" y="2667000"/>
              <a:ext cx="1447800" cy="1447801"/>
            </a:xfrm>
            <a:prstGeom prst="rect">
              <a:avLst/>
            </a:prstGeom>
            <a:noFill/>
          </p:spPr>
        </p:pic>
      </p:grpSp>
    </p:spTree>
  </p:cSld>
  <p:clrMapOvr>
    <a:masterClrMapping/>
  </p:clrMapOvr>
  <p:transition spd="med">
    <p:cover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5"/>
          <p:cNvSpPr>
            <a:spLocks noGrp="1" noChangeArrowheads="1"/>
          </p:cNvSpPr>
          <p:nvPr>
            <p:ph type="ftr" sz="quarter" idx="3"/>
          </p:nvPr>
        </p:nvSpPr>
        <p:spPr/>
        <p:txBody>
          <a:bodyPr/>
          <a:lstStyle/>
          <a:p>
            <a:r>
              <a:rPr lang="tr-TR"/>
              <a:t>Yazılım Mühendisliği</a:t>
            </a:r>
          </a:p>
        </p:txBody>
      </p:sp>
      <p:sp>
        <p:nvSpPr>
          <p:cNvPr id="21" name="Rectangle 16"/>
          <p:cNvSpPr>
            <a:spLocks noGrp="1" noChangeArrowheads="1"/>
          </p:cNvSpPr>
          <p:nvPr>
            <p:ph type="sldNum" sz="quarter" idx="4"/>
          </p:nvPr>
        </p:nvSpPr>
        <p:spPr/>
        <p:txBody>
          <a:bodyPr/>
          <a:lstStyle/>
          <a:p>
            <a:fld id="{A386D701-4467-4FE7-943D-AA90E6BB48DA}" type="slidenum">
              <a:rPr lang="tr-TR"/>
              <a:pPr/>
              <a:t>33</a:t>
            </a:fld>
            <a:endParaRPr lang="tr-TR"/>
          </a:p>
        </p:txBody>
      </p:sp>
      <p:sp>
        <p:nvSpPr>
          <p:cNvPr id="150530"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50531" name="Rectangle 3"/>
          <p:cNvSpPr>
            <a:spLocks noGrp="1" noChangeArrowheads="1"/>
          </p:cNvSpPr>
          <p:nvPr>
            <p:ph type="subTitle" idx="1"/>
          </p:nvPr>
        </p:nvSpPr>
        <p:spPr>
          <a:xfrm>
            <a:off x="3886200" y="1676400"/>
            <a:ext cx="1979613" cy="396875"/>
          </a:xfrm>
          <a:noFill/>
          <a:ln/>
          <a:effectLst>
            <a:outerShdw dist="107763" dir="18900000" algn="ctr" rotWithShape="0">
              <a:srgbClr val="FFFF99">
                <a:alpha val="50000"/>
              </a:srgbClr>
            </a:outerShdw>
          </a:effectLst>
        </p:spPr>
        <p:txBody>
          <a:bodyPr wrap="none">
            <a:spAutoFit/>
          </a:bodyPr>
          <a:lstStyle/>
          <a:p>
            <a:pPr>
              <a:spcBef>
                <a:spcPct val="0"/>
              </a:spcBef>
              <a:buClrTx/>
              <a:buSzTx/>
              <a:buFontTx/>
              <a:buNone/>
            </a:pPr>
            <a:r>
              <a:rPr lang="tr-TR" sz="2000" b="1">
                <a:solidFill>
                  <a:schemeClr val="tx2"/>
                </a:solidFill>
              </a:rPr>
              <a:t>Bileşik Mimari</a:t>
            </a:r>
          </a:p>
        </p:txBody>
      </p:sp>
      <p:sp>
        <p:nvSpPr>
          <p:cNvPr id="150532" name="Rectangle 4"/>
          <p:cNvSpPr>
            <a:spLocks noChangeArrowheads="1"/>
          </p:cNvSpPr>
          <p:nvPr/>
        </p:nvSpPr>
        <p:spPr bwMode="auto">
          <a:xfrm>
            <a:off x="3081338" y="42863"/>
            <a:ext cx="6019800" cy="471487"/>
          </a:xfrm>
          <a:prstGeom prst="rect">
            <a:avLst/>
          </a:prstGeom>
          <a:noFill/>
          <a:ln w="9525">
            <a:noFill/>
            <a:miter lim="800000"/>
            <a:headEnd/>
            <a:tailEnd/>
          </a:ln>
          <a:effectLst/>
        </p:spPr>
        <p:txBody>
          <a:bodyPr anchor="b"/>
          <a:lstStyle/>
          <a:p>
            <a:pPr algn="r"/>
            <a:r>
              <a:rPr lang="tr-TR" sz="2400" b="1" baseline="30000" dirty="0">
                <a:solidFill>
                  <a:schemeClr val="tx2"/>
                </a:solidFill>
                <a:latin typeface="Lucida Sans" pitchFamily="34" charset="0"/>
              </a:rPr>
              <a:t>Arayüz Yazılım Mimarisi</a:t>
            </a:r>
          </a:p>
        </p:txBody>
      </p:sp>
      <p:sp>
        <p:nvSpPr>
          <p:cNvPr id="150533"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sp>
        <p:nvSpPr>
          <p:cNvPr id="150534" name="Oval 6"/>
          <p:cNvSpPr>
            <a:spLocks noChangeArrowheads="1"/>
          </p:cNvSpPr>
          <p:nvPr/>
        </p:nvSpPr>
        <p:spPr bwMode="auto">
          <a:xfrm>
            <a:off x="2895600" y="2286000"/>
            <a:ext cx="3810000" cy="35052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endParaRPr lang="tr-TR"/>
          </a:p>
        </p:txBody>
      </p:sp>
      <p:sp>
        <p:nvSpPr>
          <p:cNvPr id="150535" name="Oval 7"/>
          <p:cNvSpPr>
            <a:spLocks noChangeArrowheads="1"/>
          </p:cNvSpPr>
          <p:nvPr/>
        </p:nvSpPr>
        <p:spPr bwMode="auto">
          <a:xfrm>
            <a:off x="3581400" y="3048000"/>
            <a:ext cx="838200" cy="7620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endParaRPr lang="tr-TR"/>
          </a:p>
        </p:txBody>
      </p:sp>
      <p:sp>
        <p:nvSpPr>
          <p:cNvPr id="150536" name="Oval 8"/>
          <p:cNvSpPr>
            <a:spLocks noChangeArrowheads="1"/>
          </p:cNvSpPr>
          <p:nvPr/>
        </p:nvSpPr>
        <p:spPr bwMode="auto">
          <a:xfrm>
            <a:off x="3581400" y="4267200"/>
            <a:ext cx="838200" cy="7620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endParaRPr lang="tr-TR"/>
          </a:p>
        </p:txBody>
      </p:sp>
      <p:sp>
        <p:nvSpPr>
          <p:cNvPr id="150537" name="Oval 9"/>
          <p:cNvSpPr>
            <a:spLocks noChangeArrowheads="1"/>
          </p:cNvSpPr>
          <p:nvPr/>
        </p:nvSpPr>
        <p:spPr bwMode="auto">
          <a:xfrm>
            <a:off x="5105400" y="3048000"/>
            <a:ext cx="838200" cy="762000"/>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endParaRPr lang="tr-TR"/>
          </a:p>
        </p:txBody>
      </p:sp>
      <p:sp>
        <p:nvSpPr>
          <p:cNvPr id="150538" name="Oval 10"/>
          <p:cNvSpPr>
            <a:spLocks noChangeArrowheads="1"/>
          </p:cNvSpPr>
          <p:nvPr/>
        </p:nvSpPr>
        <p:spPr bwMode="auto">
          <a:xfrm>
            <a:off x="5105400" y="4267200"/>
            <a:ext cx="838200" cy="762000"/>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endParaRPr lang="tr-TR"/>
          </a:p>
        </p:txBody>
      </p:sp>
      <p:sp>
        <p:nvSpPr>
          <p:cNvPr id="150539" name="Text Box 11"/>
          <p:cNvSpPr txBox="1">
            <a:spLocks noChangeArrowheads="1"/>
          </p:cNvSpPr>
          <p:nvPr/>
        </p:nvSpPr>
        <p:spPr bwMode="auto">
          <a:xfrm>
            <a:off x="7086600" y="3657600"/>
            <a:ext cx="1385888" cy="641350"/>
          </a:xfrm>
          <a:prstGeom prst="rect">
            <a:avLst/>
          </a:prstGeom>
          <a:noFill/>
          <a:ln w="9525" algn="ctr">
            <a:noFill/>
            <a:miter lim="800000"/>
            <a:headEnd/>
            <a:tailEnd/>
          </a:ln>
          <a:effectLst>
            <a:outerShdw dist="107763" dir="18900000" algn="ctr" rotWithShape="0">
              <a:srgbClr val="FFFF99">
                <a:alpha val="50000"/>
              </a:srgbClr>
            </a:outerShdw>
          </a:effectLst>
        </p:spPr>
        <p:txBody>
          <a:bodyPr wrap="none">
            <a:spAutoFit/>
          </a:bodyPr>
          <a:lstStyle/>
          <a:p>
            <a:r>
              <a:rPr lang="tr-TR">
                <a:solidFill>
                  <a:schemeClr val="tx2"/>
                </a:solidFill>
              </a:rPr>
              <a:t>Bilgi işleme </a:t>
            </a:r>
          </a:p>
          <a:p>
            <a:r>
              <a:rPr lang="tr-TR">
                <a:solidFill>
                  <a:schemeClr val="tx2"/>
                </a:solidFill>
              </a:rPr>
              <a:t>Birimleri</a:t>
            </a:r>
          </a:p>
        </p:txBody>
      </p:sp>
      <p:sp>
        <p:nvSpPr>
          <p:cNvPr id="150540" name="Text Box 12"/>
          <p:cNvSpPr txBox="1">
            <a:spLocks noChangeArrowheads="1"/>
          </p:cNvSpPr>
          <p:nvPr/>
        </p:nvSpPr>
        <p:spPr bwMode="auto">
          <a:xfrm>
            <a:off x="1143000" y="2971800"/>
            <a:ext cx="1504950" cy="641350"/>
          </a:xfrm>
          <a:prstGeom prst="rect">
            <a:avLst/>
          </a:prstGeom>
          <a:noFill/>
          <a:ln w="9525" algn="ctr">
            <a:noFill/>
            <a:miter lim="800000"/>
            <a:headEnd/>
            <a:tailEnd/>
          </a:ln>
          <a:effectLst>
            <a:outerShdw dist="107763" dir="18900000" algn="ctr" rotWithShape="0">
              <a:srgbClr val="FFFF99">
                <a:alpha val="50000"/>
              </a:srgbClr>
            </a:outerShdw>
          </a:effectLst>
        </p:spPr>
        <p:txBody>
          <a:bodyPr wrap="none">
            <a:spAutoFit/>
          </a:bodyPr>
          <a:lstStyle/>
          <a:p>
            <a:r>
              <a:rPr lang="tr-TR">
                <a:solidFill>
                  <a:schemeClr val="tx2"/>
                </a:solidFill>
              </a:rPr>
              <a:t>Sistem Yanıt </a:t>
            </a:r>
          </a:p>
          <a:p>
            <a:r>
              <a:rPr lang="tr-TR">
                <a:solidFill>
                  <a:schemeClr val="tx2"/>
                </a:solidFill>
              </a:rPr>
              <a:t>Birimi</a:t>
            </a:r>
          </a:p>
        </p:txBody>
      </p:sp>
      <p:sp>
        <p:nvSpPr>
          <p:cNvPr id="150541" name="Text Box 13"/>
          <p:cNvSpPr txBox="1">
            <a:spLocks noChangeArrowheads="1"/>
          </p:cNvSpPr>
          <p:nvPr/>
        </p:nvSpPr>
        <p:spPr bwMode="auto">
          <a:xfrm>
            <a:off x="1219200" y="5029200"/>
            <a:ext cx="1809750" cy="641350"/>
          </a:xfrm>
          <a:prstGeom prst="rect">
            <a:avLst/>
          </a:prstGeom>
          <a:noFill/>
          <a:ln w="9525" algn="ctr">
            <a:noFill/>
            <a:miter lim="800000"/>
            <a:headEnd/>
            <a:tailEnd/>
          </a:ln>
          <a:effectLst>
            <a:outerShdw dist="107763" dir="18900000" algn="ctr" rotWithShape="0">
              <a:srgbClr val="FFFF99">
                <a:alpha val="50000"/>
              </a:srgbClr>
            </a:outerShdw>
          </a:effectLst>
        </p:spPr>
        <p:txBody>
          <a:bodyPr wrap="none">
            <a:spAutoFit/>
          </a:bodyPr>
          <a:lstStyle/>
          <a:p>
            <a:r>
              <a:rPr lang="tr-TR">
                <a:solidFill>
                  <a:schemeClr val="tx2"/>
                </a:solidFill>
              </a:rPr>
              <a:t>Parametre Giriş </a:t>
            </a:r>
          </a:p>
          <a:p>
            <a:r>
              <a:rPr lang="tr-TR">
                <a:solidFill>
                  <a:schemeClr val="tx2"/>
                </a:solidFill>
              </a:rPr>
              <a:t>Birimi</a:t>
            </a:r>
          </a:p>
        </p:txBody>
      </p:sp>
      <p:sp>
        <p:nvSpPr>
          <p:cNvPr id="150542" name="Line 14"/>
          <p:cNvSpPr>
            <a:spLocks noChangeShapeType="1"/>
          </p:cNvSpPr>
          <p:nvPr/>
        </p:nvSpPr>
        <p:spPr bwMode="auto">
          <a:xfrm flipV="1">
            <a:off x="2971800" y="4876800"/>
            <a:ext cx="609600" cy="304800"/>
          </a:xfrm>
          <a:prstGeom prst="line">
            <a:avLst/>
          </a:prstGeom>
          <a:noFill/>
          <a:ln w="9525">
            <a:solidFill>
              <a:schemeClr val="tx2"/>
            </a:solidFill>
            <a:round/>
            <a:headEnd/>
            <a:tailEnd type="triangle" w="med" len="med"/>
          </a:ln>
          <a:effectLst>
            <a:outerShdw dist="107763" dir="18900000" algn="ctr" rotWithShape="0">
              <a:srgbClr val="FFFF99">
                <a:alpha val="50000"/>
              </a:srgbClr>
            </a:outerShdw>
          </a:effectLst>
        </p:spPr>
        <p:txBody>
          <a:bodyPr wrap="none" anchor="ctr"/>
          <a:lstStyle/>
          <a:p>
            <a:endParaRPr lang="tr-TR"/>
          </a:p>
        </p:txBody>
      </p:sp>
      <p:sp>
        <p:nvSpPr>
          <p:cNvPr id="150543" name="Line 15"/>
          <p:cNvSpPr>
            <a:spLocks noChangeShapeType="1"/>
          </p:cNvSpPr>
          <p:nvPr/>
        </p:nvSpPr>
        <p:spPr bwMode="auto">
          <a:xfrm>
            <a:off x="2667000" y="3276600"/>
            <a:ext cx="838200" cy="152400"/>
          </a:xfrm>
          <a:prstGeom prst="line">
            <a:avLst/>
          </a:prstGeom>
          <a:noFill/>
          <a:ln w="9525">
            <a:solidFill>
              <a:schemeClr val="tx2"/>
            </a:solidFill>
            <a:round/>
            <a:headEnd/>
            <a:tailEnd type="triangle" w="med" len="med"/>
          </a:ln>
          <a:effectLst>
            <a:outerShdw dist="107763" dir="18900000" algn="ctr" rotWithShape="0">
              <a:srgbClr val="FFFF99">
                <a:alpha val="50000"/>
              </a:srgbClr>
            </a:outerShdw>
          </a:effectLst>
        </p:spPr>
        <p:txBody>
          <a:bodyPr wrap="none" anchor="ctr"/>
          <a:lstStyle/>
          <a:p>
            <a:endParaRPr lang="tr-TR"/>
          </a:p>
        </p:txBody>
      </p:sp>
      <p:sp>
        <p:nvSpPr>
          <p:cNvPr id="150544" name="Line 16"/>
          <p:cNvSpPr>
            <a:spLocks noChangeShapeType="1"/>
          </p:cNvSpPr>
          <p:nvPr/>
        </p:nvSpPr>
        <p:spPr bwMode="auto">
          <a:xfrm flipH="1">
            <a:off x="6019800" y="4114800"/>
            <a:ext cx="1066800" cy="381000"/>
          </a:xfrm>
          <a:prstGeom prst="line">
            <a:avLst/>
          </a:prstGeom>
          <a:noFill/>
          <a:ln w="9525">
            <a:solidFill>
              <a:schemeClr val="tx2"/>
            </a:solidFill>
            <a:round/>
            <a:headEnd/>
            <a:tailEnd type="triangle" w="med" len="med"/>
          </a:ln>
          <a:effectLst>
            <a:outerShdw dist="107763" dir="18900000" algn="ctr" rotWithShape="0">
              <a:srgbClr val="FFFF99">
                <a:alpha val="50000"/>
              </a:srgbClr>
            </a:outerShdw>
          </a:effectLst>
        </p:spPr>
        <p:txBody>
          <a:bodyPr wrap="none" anchor="ctr"/>
          <a:lstStyle/>
          <a:p>
            <a:endParaRPr lang="tr-TR"/>
          </a:p>
        </p:txBody>
      </p:sp>
      <p:sp>
        <p:nvSpPr>
          <p:cNvPr id="150545" name="Line 17"/>
          <p:cNvSpPr>
            <a:spLocks noChangeShapeType="1"/>
          </p:cNvSpPr>
          <p:nvPr/>
        </p:nvSpPr>
        <p:spPr bwMode="auto">
          <a:xfrm flipH="1" flipV="1">
            <a:off x="6019800" y="3505200"/>
            <a:ext cx="990600" cy="381000"/>
          </a:xfrm>
          <a:prstGeom prst="line">
            <a:avLst/>
          </a:prstGeom>
          <a:noFill/>
          <a:ln w="9525">
            <a:solidFill>
              <a:schemeClr val="tx2"/>
            </a:solidFill>
            <a:round/>
            <a:headEnd/>
            <a:tailEnd type="triangle" w="med" len="med"/>
          </a:ln>
          <a:effectLst>
            <a:outerShdw dist="107763" dir="18900000" algn="ctr" rotWithShape="0">
              <a:srgbClr val="FFFF99">
                <a:alpha val="50000"/>
              </a:srgbClr>
            </a:outerShdw>
          </a:effectLst>
        </p:spPr>
        <p:txBody>
          <a:bodyPr wrap="none" anchor="ctr"/>
          <a:lstStyle/>
          <a:p>
            <a:endParaRPr lang="tr-TR"/>
          </a:p>
        </p:txBody>
      </p:sp>
      <p:sp>
        <p:nvSpPr>
          <p:cNvPr id="150546" name="Text Box 18"/>
          <p:cNvSpPr txBox="1">
            <a:spLocks noChangeArrowheads="1"/>
          </p:cNvSpPr>
          <p:nvPr/>
        </p:nvSpPr>
        <p:spPr bwMode="auto">
          <a:xfrm>
            <a:off x="4114800" y="5195888"/>
            <a:ext cx="1525588" cy="366712"/>
          </a:xfrm>
          <a:prstGeom prst="rect">
            <a:avLst/>
          </a:prstGeom>
          <a:noFill/>
          <a:ln w="9525" algn="ctr">
            <a:noFill/>
            <a:miter lim="800000"/>
            <a:headEnd/>
            <a:tailEnd/>
          </a:ln>
          <a:effectLst>
            <a:outerShdw dist="107763" dir="18900000" algn="ctr" rotWithShape="0">
              <a:srgbClr val="FFFF99">
                <a:alpha val="50000"/>
              </a:srgbClr>
            </a:outerShdw>
          </a:effectLst>
        </p:spPr>
        <p:txBody>
          <a:bodyPr wrap="none">
            <a:spAutoFit/>
          </a:bodyPr>
          <a:lstStyle/>
          <a:p>
            <a:r>
              <a:rPr lang="tr-TR">
                <a:solidFill>
                  <a:schemeClr val="tx2"/>
                </a:solidFill>
              </a:rPr>
              <a:t>Yazılım Birimi</a:t>
            </a:r>
          </a:p>
        </p:txBody>
      </p:sp>
    </p:spTree>
  </p:cSld>
  <p:clrMapOvr>
    <a:masterClrMapping/>
  </p:clrMapOvr>
  <p:transition spd="med">
    <p:cover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5"/>
          <p:cNvSpPr>
            <a:spLocks noGrp="1" noChangeArrowheads="1"/>
          </p:cNvSpPr>
          <p:nvPr>
            <p:ph type="ftr" sz="quarter" idx="3"/>
          </p:nvPr>
        </p:nvSpPr>
        <p:spPr/>
        <p:txBody>
          <a:bodyPr/>
          <a:lstStyle/>
          <a:p>
            <a:r>
              <a:rPr lang="tr-TR"/>
              <a:t>Yazılım Mühendisliği</a:t>
            </a:r>
          </a:p>
        </p:txBody>
      </p:sp>
      <p:sp>
        <p:nvSpPr>
          <p:cNvPr id="22" name="Rectangle 16"/>
          <p:cNvSpPr>
            <a:spLocks noGrp="1" noChangeArrowheads="1"/>
          </p:cNvSpPr>
          <p:nvPr>
            <p:ph type="sldNum" sz="quarter" idx="4"/>
          </p:nvPr>
        </p:nvSpPr>
        <p:spPr/>
        <p:txBody>
          <a:bodyPr/>
          <a:lstStyle/>
          <a:p>
            <a:fld id="{ED597E30-0036-436A-A63F-181B6CFBEE98}" type="slidenum">
              <a:rPr lang="tr-TR"/>
              <a:pPr/>
              <a:t>34</a:t>
            </a:fld>
            <a:endParaRPr lang="tr-TR"/>
          </a:p>
        </p:txBody>
      </p:sp>
      <p:sp>
        <p:nvSpPr>
          <p:cNvPr id="152578"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52579" name="Rectangle 3"/>
          <p:cNvSpPr>
            <a:spLocks noGrp="1" noChangeArrowheads="1"/>
          </p:cNvSpPr>
          <p:nvPr>
            <p:ph type="subTitle" idx="1"/>
          </p:nvPr>
        </p:nvSpPr>
        <p:spPr>
          <a:xfrm>
            <a:off x="1066800" y="1066800"/>
            <a:ext cx="7620000" cy="5334000"/>
          </a:xfrm>
          <a:solidFill>
            <a:schemeClr val="bg1"/>
          </a:solidFill>
        </p:spPr>
        <p:txBody>
          <a:bodyPr/>
          <a:lstStyle/>
          <a:p>
            <a:pPr marL="261938" indent="-261938" algn="l"/>
            <a:r>
              <a:rPr lang="tr-TR" sz="2400">
                <a:solidFill>
                  <a:schemeClr val="tx2"/>
                </a:solidFill>
              </a:rPr>
              <a:t> </a:t>
            </a:r>
          </a:p>
        </p:txBody>
      </p:sp>
      <p:sp>
        <p:nvSpPr>
          <p:cNvPr id="152580" name="Rectangle 4"/>
          <p:cNvSpPr>
            <a:spLocks noChangeArrowheads="1"/>
          </p:cNvSpPr>
          <p:nvPr/>
        </p:nvSpPr>
        <p:spPr bwMode="auto">
          <a:xfrm>
            <a:off x="3081338" y="14288"/>
            <a:ext cx="6019800" cy="471487"/>
          </a:xfrm>
          <a:prstGeom prst="rect">
            <a:avLst/>
          </a:prstGeom>
          <a:noFill/>
          <a:ln w="9525">
            <a:noFill/>
            <a:miter lim="800000"/>
            <a:headEnd/>
            <a:tailEnd/>
          </a:ln>
          <a:effectLst/>
        </p:spPr>
        <p:txBody>
          <a:bodyPr anchor="b"/>
          <a:lstStyle/>
          <a:p>
            <a:pPr algn="r"/>
            <a:r>
              <a:rPr lang="tr-TR" sz="2400" b="1" baseline="30000" dirty="0">
                <a:solidFill>
                  <a:schemeClr val="tx2"/>
                </a:solidFill>
                <a:latin typeface="Lucida Sans" pitchFamily="34" charset="0"/>
              </a:rPr>
              <a:t>Arayüz Yazılım Mimarisi</a:t>
            </a:r>
          </a:p>
        </p:txBody>
      </p:sp>
      <p:sp>
        <p:nvSpPr>
          <p:cNvPr id="152581"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sp>
        <p:nvSpPr>
          <p:cNvPr id="152582" name="Rectangle 6"/>
          <p:cNvSpPr>
            <a:spLocks noChangeArrowheads="1"/>
          </p:cNvSpPr>
          <p:nvPr/>
        </p:nvSpPr>
        <p:spPr bwMode="auto">
          <a:xfrm>
            <a:off x="3975100" y="1676400"/>
            <a:ext cx="1801813" cy="396875"/>
          </a:xfrm>
          <a:prstGeom prst="rect">
            <a:avLst/>
          </a:prstGeom>
          <a:noFill/>
          <a:ln w="9525" algn="ctr">
            <a:noFill/>
            <a:miter lim="800000"/>
            <a:headEnd/>
            <a:tailEnd/>
          </a:ln>
          <a:effectLst>
            <a:outerShdw dist="107763" dir="18900000" algn="ctr" rotWithShape="0">
              <a:srgbClr val="FFFF99">
                <a:alpha val="50000"/>
              </a:srgbClr>
            </a:outerShdw>
          </a:effectLst>
        </p:spPr>
        <p:txBody>
          <a:bodyPr wrap="none">
            <a:spAutoFit/>
          </a:bodyPr>
          <a:lstStyle/>
          <a:p>
            <a:r>
              <a:rPr lang="tr-TR" sz="2000" b="1">
                <a:solidFill>
                  <a:schemeClr val="tx2"/>
                </a:solidFill>
              </a:rPr>
              <a:t>Ayrık Mimari</a:t>
            </a:r>
          </a:p>
        </p:txBody>
      </p:sp>
      <p:sp>
        <p:nvSpPr>
          <p:cNvPr id="152584" name="Oval 8"/>
          <p:cNvSpPr>
            <a:spLocks noChangeArrowheads="1"/>
          </p:cNvSpPr>
          <p:nvPr/>
        </p:nvSpPr>
        <p:spPr bwMode="auto">
          <a:xfrm>
            <a:off x="3581400" y="3048000"/>
            <a:ext cx="838200" cy="762000"/>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endParaRPr lang="tr-TR"/>
          </a:p>
        </p:txBody>
      </p:sp>
      <p:sp>
        <p:nvSpPr>
          <p:cNvPr id="152585" name="Oval 9"/>
          <p:cNvSpPr>
            <a:spLocks noChangeArrowheads="1"/>
          </p:cNvSpPr>
          <p:nvPr/>
        </p:nvSpPr>
        <p:spPr bwMode="auto">
          <a:xfrm>
            <a:off x="3505200" y="4343400"/>
            <a:ext cx="838200" cy="762000"/>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endParaRPr lang="tr-TR"/>
          </a:p>
        </p:txBody>
      </p:sp>
      <p:sp>
        <p:nvSpPr>
          <p:cNvPr id="152586" name="Oval 10"/>
          <p:cNvSpPr>
            <a:spLocks noChangeArrowheads="1"/>
          </p:cNvSpPr>
          <p:nvPr/>
        </p:nvSpPr>
        <p:spPr bwMode="auto">
          <a:xfrm>
            <a:off x="5791200" y="2438400"/>
            <a:ext cx="838200" cy="762000"/>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endParaRPr lang="tr-TR"/>
          </a:p>
        </p:txBody>
      </p:sp>
      <p:sp>
        <p:nvSpPr>
          <p:cNvPr id="152587" name="Oval 11"/>
          <p:cNvSpPr>
            <a:spLocks noChangeArrowheads="1"/>
          </p:cNvSpPr>
          <p:nvPr/>
        </p:nvSpPr>
        <p:spPr bwMode="auto">
          <a:xfrm>
            <a:off x="5867400" y="4953000"/>
            <a:ext cx="838200" cy="762000"/>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endParaRPr lang="tr-TR"/>
          </a:p>
        </p:txBody>
      </p:sp>
      <p:sp>
        <p:nvSpPr>
          <p:cNvPr id="152588" name="Text Box 12"/>
          <p:cNvSpPr txBox="1">
            <a:spLocks noChangeArrowheads="1"/>
          </p:cNvSpPr>
          <p:nvPr/>
        </p:nvSpPr>
        <p:spPr bwMode="auto">
          <a:xfrm>
            <a:off x="6235700" y="3633788"/>
            <a:ext cx="1385888" cy="915987"/>
          </a:xfrm>
          <a:prstGeom prst="rect">
            <a:avLst/>
          </a:prstGeom>
          <a:noFill/>
          <a:ln w="9525" algn="ctr">
            <a:noFill/>
            <a:miter lim="800000"/>
            <a:headEnd/>
            <a:tailEnd/>
          </a:ln>
          <a:effectLst>
            <a:outerShdw dist="107763" dir="18900000" algn="ctr" rotWithShape="0">
              <a:srgbClr val="FFFF99">
                <a:alpha val="50000"/>
              </a:srgbClr>
            </a:outerShdw>
          </a:effectLst>
        </p:spPr>
        <p:txBody>
          <a:bodyPr wrap="none">
            <a:spAutoFit/>
          </a:bodyPr>
          <a:lstStyle/>
          <a:p>
            <a:r>
              <a:rPr lang="tr-TR">
                <a:solidFill>
                  <a:schemeClr val="tx2"/>
                </a:solidFill>
              </a:rPr>
              <a:t>Bilgi işleme </a:t>
            </a:r>
          </a:p>
          <a:p>
            <a:r>
              <a:rPr lang="tr-TR">
                <a:solidFill>
                  <a:schemeClr val="tx2"/>
                </a:solidFill>
              </a:rPr>
              <a:t>Yazılım </a:t>
            </a:r>
          </a:p>
          <a:p>
            <a:r>
              <a:rPr lang="tr-TR">
                <a:solidFill>
                  <a:schemeClr val="tx2"/>
                </a:solidFill>
              </a:rPr>
              <a:t>Birimleri</a:t>
            </a:r>
          </a:p>
        </p:txBody>
      </p:sp>
      <p:sp>
        <p:nvSpPr>
          <p:cNvPr id="152589" name="Text Box 13"/>
          <p:cNvSpPr txBox="1">
            <a:spLocks noChangeArrowheads="1"/>
          </p:cNvSpPr>
          <p:nvPr/>
        </p:nvSpPr>
        <p:spPr bwMode="auto">
          <a:xfrm>
            <a:off x="2390775" y="2781300"/>
            <a:ext cx="1504950" cy="641350"/>
          </a:xfrm>
          <a:prstGeom prst="rect">
            <a:avLst/>
          </a:prstGeom>
          <a:noFill/>
          <a:ln w="9525" algn="ctr">
            <a:noFill/>
            <a:miter lim="800000"/>
            <a:headEnd/>
            <a:tailEnd/>
          </a:ln>
          <a:effectLst>
            <a:outerShdw dist="107763" dir="18900000" algn="ctr" rotWithShape="0">
              <a:srgbClr val="FFFF99">
                <a:alpha val="50000"/>
              </a:srgbClr>
            </a:outerShdw>
          </a:effectLst>
        </p:spPr>
        <p:txBody>
          <a:bodyPr wrap="none">
            <a:spAutoFit/>
          </a:bodyPr>
          <a:lstStyle/>
          <a:p>
            <a:r>
              <a:rPr lang="tr-TR">
                <a:solidFill>
                  <a:schemeClr val="tx2"/>
                </a:solidFill>
              </a:rPr>
              <a:t>Sistem Yanıt </a:t>
            </a:r>
          </a:p>
          <a:p>
            <a:r>
              <a:rPr lang="tr-TR">
                <a:solidFill>
                  <a:schemeClr val="tx2"/>
                </a:solidFill>
              </a:rPr>
              <a:t>Birimi</a:t>
            </a:r>
          </a:p>
        </p:txBody>
      </p:sp>
      <p:sp>
        <p:nvSpPr>
          <p:cNvPr id="152590" name="Text Box 14"/>
          <p:cNvSpPr txBox="1">
            <a:spLocks noChangeArrowheads="1"/>
          </p:cNvSpPr>
          <p:nvPr/>
        </p:nvSpPr>
        <p:spPr bwMode="auto">
          <a:xfrm>
            <a:off x="1790700" y="4529138"/>
            <a:ext cx="1809750" cy="641350"/>
          </a:xfrm>
          <a:prstGeom prst="rect">
            <a:avLst/>
          </a:prstGeom>
          <a:noFill/>
          <a:ln w="9525" algn="ctr">
            <a:noFill/>
            <a:miter lim="800000"/>
            <a:headEnd/>
            <a:tailEnd/>
          </a:ln>
          <a:effectLst>
            <a:outerShdw dist="107763" dir="18900000" algn="ctr" rotWithShape="0">
              <a:srgbClr val="FFFF99">
                <a:alpha val="50000"/>
              </a:srgbClr>
            </a:outerShdw>
          </a:effectLst>
        </p:spPr>
        <p:txBody>
          <a:bodyPr wrap="none">
            <a:spAutoFit/>
          </a:bodyPr>
          <a:lstStyle/>
          <a:p>
            <a:r>
              <a:rPr lang="tr-TR">
                <a:solidFill>
                  <a:schemeClr val="tx2"/>
                </a:solidFill>
              </a:rPr>
              <a:t>Parametre Giriş </a:t>
            </a:r>
          </a:p>
          <a:p>
            <a:r>
              <a:rPr lang="tr-TR">
                <a:solidFill>
                  <a:schemeClr val="tx2"/>
                </a:solidFill>
              </a:rPr>
              <a:t>Birimi</a:t>
            </a:r>
          </a:p>
        </p:txBody>
      </p:sp>
      <p:sp>
        <p:nvSpPr>
          <p:cNvPr id="152591" name="Line 15"/>
          <p:cNvSpPr>
            <a:spLocks noChangeShapeType="1"/>
          </p:cNvSpPr>
          <p:nvPr/>
        </p:nvSpPr>
        <p:spPr bwMode="auto">
          <a:xfrm flipV="1">
            <a:off x="4343400" y="4267200"/>
            <a:ext cx="609600" cy="304800"/>
          </a:xfrm>
          <a:prstGeom prst="line">
            <a:avLst/>
          </a:prstGeom>
          <a:noFill/>
          <a:ln w="9525">
            <a:solidFill>
              <a:schemeClr val="tx2"/>
            </a:solidFill>
            <a:round/>
            <a:headEnd/>
            <a:tailEnd type="triangle" w="med" len="med"/>
          </a:ln>
          <a:effectLst>
            <a:outerShdw dist="107763" dir="18900000" algn="ctr" rotWithShape="0">
              <a:srgbClr val="FFFF99">
                <a:alpha val="50000"/>
              </a:srgbClr>
            </a:outerShdw>
          </a:effectLst>
        </p:spPr>
        <p:txBody>
          <a:bodyPr wrap="none" anchor="ctr"/>
          <a:lstStyle/>
          <a:p>
            <a:endParaRPr lang="tr-TR"/>
          </a:p>
        </p:txBody>
      </p:sp>
      <p:sp>
        <p:nvSpPr>
          <p:cNvPr id="152592" name="Line 16"/>
          <p:cNvSpPr>
            <a:spLocks noChangeShapeType="1"/>
          </p:cNvSpPr>
          <p:nvPr/>
        </p:nvSpPr>
        <p:spPr bwMode="auto">
          <a:xfrm>
            <a:off x="4419600" y="3657600"/>
            <a:ext cx="533400" cy="228600"/>
          </a:xfrm>
          <a:prstGeom prst="line">
            <a:avLst/>
          </a:prstGeom>
          <a:noFill/>
          <a:ln w="9525">
            <a:solidFill>
              <a:schemeClr val="tx2"/>
            </a:solidFill>
            <a:round/>
            <a:headEnd type="triangle" w="med" len="med"/>
            <a:tailEnd/>
          </a:ln>
          <a:effectLst>
            <a:outerShdw dist="107763" dir="18900000" algn="ctr" rotWithShape="0">
              <a:srgbClr val="FFFF99">
                <a:alpha val="50000"/>
              </a:srgbClr>
            </a:outerShdw>
          </a:effectLst>
        </p:spPr>
        <p:txBody>
          <a:bodyPr wrap="none" anchor="ctr"/>
          <a:lstStyle/>
          <a:p>
            <a:endParaRPr lang="tr-TR"/>
          </a:p>
        </p:txBody>
      </p:sp>
      <p:sp>
        <p:nvSpPr>
          <p:cNvPr id="152593" name="Line 17"/>
          <p:cNvSpPr>
            <a:spLocks noChangeShapeType="1"/>
          </p:cNvSpPr>
          <p:nvPr/>
        </p:nvSpPr>
        <p:spPr bwMode="auto">
          <a:xfrm>
            <a:off x="6248400" y="3276600"/>
            <a:ext cx="0" cy="1524000"/>
          </a:xfrm>
          <a:prstGeom prst="line">
            <a:avLst/>
          </a:prstGeom>
          <a:noFill/>
          <a:ln w="9525">
            <a:solidFill>
              <a:schemeClr val="tx2"/>
            </a:solidFill>
            <a:round/>
            <a:headEnd type="triangle" w="med" len="med"/>
            <a:tailEnd type="triangle" w="med" len="med"/>
          </a:ln>
          <a:effectLst>
            <a:outerShdw dist="107763" dir="18900000" algn="ctr" rotWithShape="0">
              <a:srgbClr val="FFFF99">
                <a:alpha val="50000"/>
              </a:srgbClr>
            </a:outerShdw>
          </a:effectLst>
        </p:spPr>
        <p:txBody>
          <a:bodyPr wrap="none" anchor="ctr"/>
          <a:lstStyle/>
          <a:p>
            <a:endParaRPr lang="tr-TR"/>
          </a:p>
        </p:txBody>
      </p:sp>
      <p:sp>
        <p:nvSpPr>
          <p:cNvPr id="152594" name="Line 18"/>
          <p:cNvSpPr>
            <a:spLocks noChangeShapeType="1"/>
          </p:cNvSpPr>
          <p:nvPr/>
        </p:nvSpPr>
        <p:spPr bwMode="auto">
          <a:xfrm flipV="1">
            <a:off x="5562600" y="3276600"/>
            <a:ext cx="304800" cy="457200"/>
          </a:xfrm>
          <a:prstGeom prst="line">
            <a:avLst/>
          </a:prstGeom>
          <a:noFill/>
          <a:ln w="9525">
            <a:solidFill>
              <a:schemeClr val="tx2"/>
            </a:solidFill>
            <a:round/>
            <a:headEnd type="triangle" w="med" len="med"/>
            <a:tailEnd type="triangle" w="med" len="med"/>
          </a:ln>
          <a:effectLst>
            <a:outerShdw dist="107763" dir="18900000" algn="ctr" rotWithShape="0">
              <a:srgbClr val="FFFF99">
                <a:alpha val="50000"/>
              </a:srgbClr>
            </a:outerShdw>
          </a:effectLst>
        </p:spPr>
        <p:txBody>
          <a:bodyPr wrap="none" anchor="ctr"/>
          <a:lstStyle/>
          <a:p>
            <a:endParaRPr lang="tr-TR"/>
          </a:p>
        </p:txBody>
      </p:sp>
      <p:sp>
        <p:nvSpPr>
          <p:cNvPr id="152596" name="Oval 20"/>
          <p:cNvSpPr>
            <a:spLocks noChangeArrowheads="1"/>
          </p:cNvSpPr>
          <p:nvPr/>
        </p:nvSpPr>
        <p:spPr bwMode="auto">
          <a:xfrm>
            <a:off x="4953000" y="3752850"/>
            <a:ext cx="838200" cy="7620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endParaRPr lang="tr-TR"/>
          </a:p>
        </p:txBody>
      </p:sp>
      <p:sp>
        <p:nvSpPr>
          <p:cNvPr id="152597" name="Line 21"/>
          <p:cNvSpPr>
            <a:spLocks noChangeShapeType="1"/>
          </p:cNvSpPr>
          <p:nvPr/>
        </p:nvSpPr>
        <p:spPr bwMode="auto">
          <a:xfrm flipH="1" flipV="1">
            <a:off x="5638800" y="4495800"/>
            <a:ext cx="304800" cy="457200"/>
          </a:xfrm>
          <a:prstGeom prst="line">
            <a:avLst/>
          </a:prstGeom>
          <a:noFill/>
          <a:ln w="9525">
            <a:solidFill>
              <a:schemeClr val="tx2"/>
            </a:solidFill>
            <a:round/>
            <a:headEnd type="triangle" w="med" len="med"/>
            <a:tailEnd type="triangle" w="med" len="med"/>
          </a:ln>
          <a:effectLst>
            <a:outerShdw dist="107763" dir="18900000" algn="ctr" rotWithShape="0">
              <a:srgbClr val="FFFF99">
                <a:alpha val="50000"/>
              </a:srgbClr>
            </a:outerShdw>
          </a:effectLst>
        </p:spPr>
        <p:txBody>
          <a:bodyPr wrap="none" anchor="ctr"/>
          <a:lstStyle/>
          <a:p>
            <a:endParaRPr lang="tr-TR"/>
          </a:p>
        </p:txBody>
      </p:sp>
    </p:spTree>
  </p:cSld>
  <p:clrMapOvr>
    <a:masterClrMapping/>
  </p:clrMapOvr>
  <p:transition spd="med">
    <p:cover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a:spLocks noGrp="1" noChangeArrowheads="1"/>
          </p:cNvSpPr>
          <p:nvPr>
            <p:ph type="ftr" sz="quarter" idx="3"/>
          </p:nvPr>
        </p:nvSpPr>
        <p:spPr/>
        <p:txBody>
          <a:bodyPr/>
          <a:lstStyle/>
          <a:p>
            <a:r>
              <a:rPr lang="tr-TR"/>
              <a:t>Yazılım Mühendisliği</a:t>
            </a:r>
          </a:p>
        </p:txBody>
      </p:sp>
      <p:sp>
        <p:nvSpPr>
          <p:cNvPr id="8" name="Rectangle 16"/>
          <p:cNvSpPr>
            <a:spLocks noGrp="1" noChangeArrowheads="1"/>
          </p:cNvSpPr>
          <p:nvPr>
            <p:ph type="sldNum" sz="quarter" idx="4"/>
          </p:nvPr>
        </p:nvSpPr>
        <p:spPr/>
        <p:txBody>
          <a:bodyPr/>
          <a:lstStyle/>
          <a:p>
            <a:fld id="{6459FADC-2F74-4E2E-B161-6CA7C9373867}" type="slidenum">
              <a:rPr lang="tr-TR"/>
              <a:pPr/>
              <a:t>35</a:t>
            </a:fld>
            <a:endParaRPr lang="tr-TR" dirty="0"/>
          </a:p>
        </p:txBody>
      </p:sp>
      <p:sp>
        <p:nvSpPr>
          <p:cNvPr id="154626"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54627" name="Rectangle 3"/>
          <p:cNvSpPr>
            <a:spLocks noGrp="1" noChangeArrowheads="1"/>
          </p:cNvSpPr>
          <p:nvPr>
            <p:ph type="subTitle" idx="1"/>
          </p:nvPr>
        </p:nvSpPr>
        <p:spPr>
          <a:xfrm>
            <a:off x="1066800" y="1295400"/>
            <a:ext cx="7848600" cy="4876800"/>
          </a:xfrm>
          <a:solidFill>
            <a:schemeClr val="bg1"/>
          </a:solidFill>
        </p:spPr>
        <p:txBody>
          <a:bodyPr/>
          <a:lstStyle/>
          <a:p>
            <a:pPr marL="609600" indent="-609600" algn="l">
              <a:lnSpc>
                <a:spcPct val="90000"/>
              </a:lnSpc>
            </a:pPr>
            <a:r>
              <a:rPr lang="tr-TR" sz="2400" b="1" dirty="0">
                <a:solidFill>
                  <a:schemeClr val="tx2"/>
                </a:solidFill>
              </a:rPr>
              <a:t>Yüksek Nitelik : </a:t>
            </a:r>
          </a:p>
          <a:p>
            <a:pPr marL="609600" indent="-609600" algn="l">
              <a:lnSpc>
                <a:spcPct val="90000"/>
              </a:lnSpc>
            </a:pPr>
            <a:r>
              <a:rPr lang="tr-TR" sz="2400" b="1" dirty="0">
                <a:solidFill>
                  <a:schemeClr val="tx2"/>
                </a:solidFill>
              </a:rPr>
              <a:t>        </a:t>
            </a:r>
          </a:p>
          <a:p>
            <a:pPr marL="609600" indent="-609600" algn="l">
              <a:lnSpc>
                <a:spcPct val="90000"/>
              </a:lnSpc>
            </a:pPr>
            <a:r>
              <a:rPr lang="tr-TR" sz="2400" b="1" i="1" dirty="0">
                <a:solidFill>
                  <a:schemeClr val="hlink"/>
                </a:solidFill>
              </a:rPr>
              <a:t>Temel Kurallar</a:t>
            </a:r>
          </a:p>
          <a:p>
            <a:pPr marL="609600" indent="-609600" algn="l">
              <a:lnSpc>
                <a:spcPct val="90000"/>
              </a:lnSpc>
            </a:pPr>
            <a:endParaRPr lang="tr-TR" sz="2400" i="1" dirty="0">
              <a:solidFill>
                <a:schemeClr val="tx2"/>
              </a:solidFill>
            </a:endParaRPr>
          </a:p>
          <a:p>
            <a:pPr marL="990600" lvl="1" indent="-533400">
              <a:lnSpc>
                <a:spcPct val="90000"/>
              </a:lnSpc>
              <a:buFont typeface="Wingdings" pitchFamily="2" charset="2"/>
              <a:buAutoNum type="arabicPeriod"/>
            </a:pPr>
            <a:r>
              <a:rPr lang="tr-TR" sz="1800" dirty="0">
                <a:solidFill>
                  <a:schemeClr val="tx2"/>
                </a:solidFill>
              </a:rPr>
              <a:t>Anlaşılabilir Dil</a:t>
            </a:r>
          </a:p>
          <a:p>
            <a:pPr marL="990600" lvl="1" indent="-533400">
              <a:lnSpc>
                <a:spcPct val="90000"/>
              </a:lnSpc>
              <a:buFont typeface="Wingdings" pitchFamily="2" charset="2"/>
              <a:buAutoNum type="arabicPeriod"/>
            </a:pPr>
            <a:r>
              <a:rPr lang="tr-TR" sz="1800" dirty="0">
                <a:solidFill>
                  <a:schemeClr val="tx2"/>
                </a:solidFill>
              </a:rPr>
              <a:t>Teknik terimler veya kısaltmalar</a:t>
            </a:r>
          </a:p>
          <a:p>
            <a:pPr marL="990600" lvl="1" indent="-533400">
              <a:lnSpc>
                <a:spcPct val="90000"/>
              </a:lnSpc>
              <a:buFont typeface="Wingdings" pitchFamily="2" charset="2"/>
              <a:buAutoNum type="arabicPeriod"/>
            </a:pPr>
            <a:r>
              <a:rPr lang="tr-TR" sz="1800" dirty="0">
                <a:solidFill>
                  <a:schemeClr val="tx2"/>
                </a:solidFill>
              </a:rPr>
              <a:t>Mantıksal Sıralama</a:t>
            </a:r>
          </a:p>
          <a:p>
            <a:pPr marL="990600" lvl="1" indent="-533400">
              <a:lnSpc>
                <a:spcPct val="90000"/>
              </a:lnSpc>
              <a:buFont typeface="Wingdings" pitchFamily="2" charset="2"/>
              <a:buAutoNum type="arabicPeriod"/>
            </a:pPr>
            <a:r>
              <a:rPr lang="tr-TR" sz="1800" dirty="0">
                <a:solidFill>
                  <a:schemeClr val="tx2"/>
                </a:solidFill>
              </a:rPr>
              <a:t>Hızlı bilgi girişi </a:t>
            </a:r>
          </a:p>
          <a:p>
            <a:pPr marL="990600" lvl="1" indent="-533400">
              <a:lnSpc>
                <a:spcPct val="90000"/>
              </a:lnSpc>
              <a:buFont typeface="Wingdings" pitchFamily="2" charset="2"/>
              <a:buAutoNum type="arabicPeriod"/>
            </a:pPr>
            <a:r>
              <a:rPr lang="tr-TR" sz="1800" dirty="0">
                <a:solidFill>
                  <a:schemeClr val="tx2"/>
                </a:solidFill>
              </a:rPr>
              <a:t>Gerekli ve yeterli bilgi</a:t>
            </a:r>
          </a:p>
          <a:p>
            <a:pPr marL="990600" lvl="1" indent="-533400">
              <a:lnSpc>
                <a:spcPct val="90000"/>
              </a:lnSpc>
              <a:buFont typeface="Wingdings" pitchFamily="2" charset="2"/>
              <a:buAutoNum type="arabicPeriod"/>
            </a:pPr>
            <a:r>
              <a:rPr lang="tr-TR" sz="1800" dirty="0">
                <a:solidFill>
                  <a:schemeClr val="tx2"/>
                </a:solidFill>
              </a:rPr>
              <a:t>Tekdüzelik</a:t>
            </a:r>
          </a:p>
          <a:p>
            <a:pPr marL="990600" lvl="1" indent="-533400">
              <a:lnSpc>
                <a:spcPct val="90000"/>
              </a:lnSpc>
              <a:buFont typeface="Wingdings" pitchFamily="2" charset="2"/>
              <a:buAutoNum type="arabicPeriod"/>
            </a:pPr>
            <a:r>
              <a:rPr lang="tr-TR" sz="1800" dirty="0">
                <a:solidFill>
                  <a:schemeClr val="tx2"/>
                </a:solidFill>
              </a:rPr>
              <a:t>Fonksiyonellik (içinde bulunduğu durum çalışma kipi,yürütülmekte olan işlem, hata durumları vs.)</a:t>
            </a:r>
          </a:p>
          <a:p>
            <a:pPr marL="990600" lvl="1" indent="-533400">
              <a:lnSpc>
                <a:spcPct val="90000"/>
              </a:lnSpc>
              <a:buFont typeface="Wingdings" pitchFamily="2" charset="2"/>
              <a:buAutoNum type="arabicPeriod"/>
            </a:pPr>
            <a:r>
              <a:rPr lang="tr-TR" sz="1800" dirty="0">
                <a:solidFill>
                  <a:schemeClr val="tx2"/>
                </a:solidFill>
              </a:rPr>
              <a:t>Çelişki oluşturacak etkinlik olmamalı</a:t>
            </a:r>
          </a:p>
          <a:p>
            <a:pPr marL="990600" lvl="1" indent="-533400">
              <a:lnSpc>
                <a:spcPct val="90000"/>
              </a:lnSpc>
              <a:buFont typeface="Wingdings" pitchFamily="2" charset="2"/>
              <a:buAutoNum type="arabicPeriod"/>
            </a:pPr>
            <a:r>
              <a:rPr lang="tr-TR" sz="1800" dirty="0">
                <a:solidFill>
                  <a:schemeClr val="tx2"/>
                </a:solidFill>
              </a:rPr>
              <a:t>İşlem yapma ile ilgili </a:t>
            </a:r>
            <a:r>
              <a:rPr lang="tr-TR" sz="1800" dirty="0" err="1">
                <a:solidFill>
                  <a:schemeClr val="tx2"/>
                </a:solidFill>
              </a:rPr>
              <a:t>klavuz</a:t>
            </a:r>
            <a:r>
              <a:rPr lang="tr-TR" sz="1800" dirty="0">
                <a:solidFill>
                  <a:schemeClr val="tx2"/>
                </a:solidFill>
              </a:rPr>
              <a:t> bilgi verilebilmelidir</a:t>
            </a:r>
          </a:p>
          <a:p>
            <a:pPr marL="990600" lvl="1" indent="-533400">
              <a:lnSpc>
                <a:spcPct val="90000"/>
              </a:lnSpc>
              <a:buFont typeface="Wingdings" pitchFamily="2" charset="2"/>
              <a:buAutoNum type="arabicPeriod"/>
            </a:pPr>
            <a:r>
              <a:rPr lang="tr-TR" sz="1800" dirty="0">
                <a:solidFill>
                  <a:schemeClr val="tx2"/>
                </a:solidFill>
              </a:rPr>
              <a:t>Önceki İşlem(</a:t>
            </a:r>
            <a:r>
              <a:rPr lang="tr-TR" sz="1800" dirty="0" err="1">
                <a:solidFill>
                  <a:schemeClr val="tx2"/>
                </a:solidFill>
              </a:rPr>
              <a:t>arayüz</a:t>
            </a:r>
            <a:r>
              <a:rPr lang="tr-TR" sz="1800" dirty="0">
                <a:solidFill>
                  <a:schemeClr val="tx2"/>
                </a:solidFill>
              </a:rPr>
              <a:t>) bilgisi verilebilmelidir</a:t>
            </a:r>
          </a:p>
        </p:txBody>
      </p:sp>
      <p:sp>
        <p:nvSpPr>
          <p:cNvPr id="154628" name="Rectangle 4"/>
          <p:cNvSpPr>
            <a:spLocks noChangeArrowheads="1"/>
          </p:cNvSpPr>
          <p:nvPr/>
        </p:nvSpPr>
        <p:spPr bwMode="auto">
          <a:xfrm>
            <a:off x="2819400" y="138113"/>
            <a:ext cx="6019800" cy="471487"/>
          </a:xfrm>
          <a:prstGeom prst="rect">
            <a:avLst/>
          </a:prstGeom>
          <a:noFill/>
          <a:ln w="9525">
            <a:noFill/>
            <a:miter lim="800000"/>
            <a:headEnd/>
            <a:tailEnd/>
          </a:ln>
          <a:effectLst/>
        </p:spPr>
        <p:txBody>
          <a:bodyPr anchor="b"/>
          <a:lstStyle/>
          <a:p>
            <a:pPr algn="r"/>
            <a:r>
              <a:rPr lang="tr-TR" sz="2400" b="1" baseline="30000" dirty="0">
                <a:solidFill>
                  <a:schemeClr val="tx2"/>
                </a:solidFill>
                <a:latin typeface="Lucida Sans" pitchFamily="34" charset="0"/>
              </a:rPr>
              <a:t>Arayüz Tasarım İlkeleri</a:t>
            </a:r>
          </a:p>
        </p:txBody>
      </p:sp>
      <p:sp>
        <p:nvSpPr>
          <p:cNvPr id="154629"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spTree>
  </p:cSld>
  <p:clrMapOvr>
    <a:masterClrMapping/>
  </p:clrMapOvr>
  <p:transition spd="med">
    <p:cover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a:spLocks noGrp="1" noChangeArrowheads="1"/>
          </p:cNvSpPr>
          <p:nvPr>
            <p:ph type="ftr" sz="quarter" idx="3"/>
          </p:nvPr>
        </p:nvSpPr>
        <p:spPr/>
        <p:txBody>
          <a:bodyPr/>
          <a:lstStyle/>
          <a:p>
            <a:r>
              <a:rPr lang="tr-TR"/>
              <a:t>Yazılım Mühendisliği</a:t>
            </a:r>
          </a:p>
        </p:txBody>
      </p:sp>
      <p:sp>
        <p:nvSpPr>
          <p:cNvPr id="8" name="Rectangle 16"/>
          <p:cNvSpPr>
            <a:spLocks noGrp="1" noChangeArrowheads="1"/>
          </p:cNvSpPr>
          <p:nvPr>
            <p:ph type="sldNum" sz="quarter" idx="4"/>
          </p:nvPr>
        </p:nvSpPr>
        <p:spPr/>
        <p:txBody>
          <a:bodyPr/>
          <a:lstStyle/>
          <a:p>
            <a:fld id="{669FEDDE-5B82-44B4-A6BB-CAE48EDC47C0}" type="slidenum">
              <a:rPr lang="tr-TR"/>
              <a:pPr/>
              <a:t>36</a:t>
            </a:fld>
            <a:endParaRPr lang="tr-TR"/>
          </a:p>
        </p:txBody>
      </p:sp>
      <p:sp>
        <p:nvSpPr>
          <p:cNvPr id="160770"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60771" name="Rectangle 3"/>
          <p:cNvSpPr>
            <a:spLocks noGrp="1" noChangeArrowheads="1"/>
          </p:cNvSpPr>
          <p:nvPr>
            <p:ph type="subTitle" idx="1"/>
          </p:nvPr>
        </p:nvSpPr>
        <p:spPr>
          <a:xfrm>
            <a:off x="1066800" y="1295400"/>
            <a:ext cx="7848600" cy="5029200"/>
          </a:xfrm>
          <a:solidFill>
            <a:schemeClr val="bg1"/>
          </a:solidFill>
        </p:spPr>
        <p:txBody>
          <a:bodyPr/>
          <a:lstStyle/>
          <a:p>
            <a:pPr marL="609600" indent="-609600" algn="l"/>
            <a:r>
              <a:rPr lang="tr-TR" sz="2000" b="1" dirty="0">
                <a:solidFill>
                  <a:schemeClr val="tx2"/>
                </a:solidFill>
              </a:rPr>
              <a:t>Yüksek Nitelik : </a:t>
            </a:r>
          </a:p>
          <a:p>
            <a:pPr marL="609600" indent="-609600" algn="l"/>
            <a:endParaRPr lang="tr-TR" sz="2000" b="1" dirty="0">
              <a:solidFill>
                <a:schemeClr val="tx2"/>
              </a:solidFill>
            </a:endParaRPr>
          </a:p>
          <a:p>
            <a:pPr marL="609600" indent="-609600" algn="l"/>
            <a:r>
              <a:rPr lang="tr-TR" sz="2000" b="1" i="1" dirty="0">
                <a:solidFill>
                  <a:schemeClr val="hlink"/>
                </a:solidFill>
              </a:rPr>
              <a:t>Temel Kurallar</a:t>
            </a:r>
            <a:r>
              <a:rPr lang="tr-TR" sz="2000" i="1" dirty="0">
                <a:solidFill>
                  <a:schemeClr val="tx2"/>
                </a:solidFill>
              </a:rPr>
              <a:t> </a:t>
            </a:r>
          </a:p>
          <a:p>
            <a:pPr marL="609600" indent="-609600" algn="l"/>
            <a:endParaRPr lang="tr-TR" sz="2000" i="1" dirty="0">
              <a:solidFill>
                <a:schemeClr val="tx2"/>
              </a:solidFill>
            </a:endParaRPr>
          </a:p>
          <a:p>
            <a:pPr marL="609600" indent="-609600" algn="l">
              <a:buFont typeface="Wingdings" pitchFamily="2" charset="2"/>
              <a:buAutoNum type="arabicPeriod" startAt="11"/>
            </a:pPr>
            <a:r>
              <a:rPr lang="tr-TR" sz="1800" dirty="0">
                <a:solidFill>
                  <a:schemeClr val="tx2"/>
                </a:solidFill>
              </a:rPr>
              <a:t>Etkinlikler doğrudan başlatılabilmelidir</a:t>
            </a:r>
          </a:p>
          <a:p>
            <a:pPr marL="609600" indent="-609600" algn="l">
              <a:buFont typeface="Wingdings" pitchFamily="2" charset="2"/>
              <a:buAutoNum type="arabicPeriod" startAt="11"/>
            </a:pPr>
            <a:r>
              <a:rPr lang="tr-TR" sz="1800" dirty="0">
                <a:solidFill>
                  <a:schemeClr val="tx2"/>
                </a:solidFill>
              </a:rPr>
              <a:t>İşletilmekte olan etkinlik kolayca </a:t>
            </a:r>
            <a:r>
              <a:rPr lang="tr-TR" sz="1800" dirty="0" err="1">
                <a:solidFill>
                  <a:schemeClr val="tx2"/>
                </a:solidFill>
              </a:rPr>
              <a:t>terkedilebilmelidir</a:t>
            </a:r>
            <a:endParaRPr lang="tr-TR" sz="1800" dirty="0">
              <a:solidFill>
                <a:schemeClr val="tx2"/>
              </a:solidFill>
            </a:endParaRPr>
          </a:p>
          <a:p>
            <a:pPr marL="609600" indent="-609600" algn="l">
              <a:buFont typeface="Wingdings" pitchFamily="2" charset="2"/>
              <a:buAutoNum type="arabicPeriod" startAt="11"/>
            </a:pPr>
            <a:r>
              <a:rPr lang="tr-TR" sz="1800" dirty="0">
                <a:solidFill>
                  <a:schemeClr val="tx2"/>
                </a:solidFill>
              </a:rPr>
              <a:t>İşlemin doğruluğu/işlendiği kullanıcıya kısa sürede bildirilmelidir</a:t>
            </a:r>
          </a:p>
          <a:p>
            <a:pPr marL="609600" indent="-609600" algn="l">
              <a:buFont typeface="Wingdings" pitchFamily="2" charset="2"/>
              <a:buAutoNum type="arabicPeriod" startAt="11"/>
            </a:pPr>
            <a:r>
              <a:rPr lang="tr-TR" sz="1800" dirty="0">
                <a:solidFill>
                  <a:schemeClr val="tx2"/>
                </a:solidFill>
              </a:rPr>
              <a:t>Yapılan iş ile ilgili süreç mesajları bildirilmelidir</a:t>
            </a:r>
          </a:p>
          <a:p>
            <a:pPr marL="609600" indent="-609600" algn="l">
              <a:buFont typeface="Wingdings" pitchFamily="2" charset="2"/>
              <a:buAutoNum type="arabicPeriod" startAt="11"/>
            </a:pPr>
            <a:r>
              <a:rPr lang="tr-TR" sz="1800" dirty="0">
                <a:solidFill>
                  <a:schemeClr val="tx2"/>
                </a:solidFill>
              </a:rPr>
              <a:t>Az bir eğitimle öğrenim gerçekleştirilebilmelidir</a:t>
            </a:r>
          </a:p>
          <a:p>
            <a:pPr marL="609600" indent="-609600" algn="l">
              <a:buFont typeface="Wingdings" pitchFamily="2" charset="2"/>
              <a:buAutoNum type="arabicPeriod" startAt="11"/>
            </a:pPr>
            <a:r>
              <a:rPr lang="tr-TR" sz="1800" dirty="0">
                <a:solidFill>
                  <a:schemeClr val="tx2"/>
                </a:solidFill>
              </a:rPr>
              <a:t>Gerekli olduğunda sesli ve görüntülü uyarıları destekleyebilmelidir</a:t>
            </a:r>
          </a:p>
          <a:p>
            <a:pPr marL="609600" indent="-609600" algn="l">
              <a:buFont typeface="Wingdings" pitchFamily="2" charset="2"/>
              <a:buAutoNum type="arabicPeriod" startAt="11"/>
            </a:pPr>
            <a:r>
              <a:rPr lang="tr-TR" sz="1800" dirty="0">
                <a:solidFill>
                  <a:schemeClr val="tx2"/>
                </a:solidFill>
              </a:rPr>
              <a:t>Arayüz üzerinde kullanılan nesneler/renkler anlaşılabilir olmalıdır</a:t>
            </a:r>
          </a:p>
          <a:p>
            <a:pPr marL="609600" indent="-609600" algn="l">
              <a:buFont typeface="Wingdings" pitchFamily="2" charset="2"/>
              <a:buAutoNum type="arabicPeriod" startAt="11"/>
            </a:pPr>
            <a:r>
              <a:rPr lang="tr-TR" sz="1800" dirty="0">
                <a:solidFill>
                  <a:schemeClr val="tx2"/>
                </a:solidFill>
              </a:rPr>
              <a:t>Sistem mesajları tarafsız olmalıdır</a:t>
            </a:r>
          </a:p>
          <a:p>
            <a:pPr marL="609600" indent="-609600" algn="l">
              <a:buFont typeface="Wingdings" pitchFamily="2" charset="2"/>
              <a:buAutoNum type="arabicPeriod" startAt="11"/>
            </a:pPr>
            <a:r>
              <a:rPr lang="tr-TR" sz="1800" dirty="0">
                <a:solidFill>
                  <a:schemeClr val="tx2"/>
                </a:solidFill>
              </a:rPr>
              <a:t>İşlem adımları(menüler) yaygın standartlarda ve alışılmış görünümüyle olmalıdır</a:t>
            </a:r>
          </a:p>
        </p:txBody>
      </p:sp>
      <p:sp>
        <p:nvSpPr>
          <p:cNvPr id="160772" name="Rectangle 4"/>
          <p:cNvSpPr>
            <a:spLocks noChangeArrowheads="1"/>
          </p:cNvSpPr>
          <p:nvPr/>
        </p:nvSpPr>
        <p:spPr bwMode="auto">
          <a:xfrm>
            <a:off x="2819400" y="138113"/>
            <a:ext cx="6019800" cy="471487"/>
          </a:xfrm>
          <a:prstGeom prst="rect">
            <a:avLst/>
          </a:prstGeom>
          <a:noFill/>
          <a:ln w="9525">
            <a:noFill/>
            <a:miter lim="800000"/>
            <a:headEnd/>
            <a:tailEnd/>
          </a:ln>
          <a:effectLst/>
        </p:spPr>
        <p:txBody>
          <a:bodyPr anchor="b"/>
          <a:lstStyle/>
          <a:p>
            <a:pPr algn="r"/>
            <a:r>
              <a:rPr lang="tr-TR" sz="2400" b="1" baseline="30000" dirty="0">
                <a:solidFill>
                  <a:schemeClr val="tx2"/>
                </a:solidFill>
                <a:latin typeface="Lucida Sans" pitchFamily="34" charset="0"/>
              </a:rPr>
              <a:t>Arayüz Tasarım İlkeleri</a:t>
            </a:r>
          </a:p>
        </p:txBody>
      </p:sp>
      <p:sp>
        <p:nvSpPr>
          <p:cNvPr id="160773"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spTree>
  </p:cSld>
  <p:clrMapOvr>
    <a:masterClrMapping/>
  </p:clrMapOvr>
  <p:transition spd="med">
    <p:cover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a:spLocks noGrp="1" noChangeArrowheads="1"/>
          </p:cNvSpPr>
          <p:nvPr>
            <p:ph type="ftr" sz="quarter" idx="3"/>
          </p:nvPr>
        </p:nvSpPr>
        <p:spPr/>
        <p:txBody>
          <a:bodyPr/>
          <a:lstStyle/>
          <a:p>
            <a:r>
              <a:rPr lang="tr-TR"/>
              <a:t>Yazılım Mühendisliği</a:t>
            </a:r>
          </a:p>
        </p:txBody>
      </p:sp>
      <p:sp>
        <p:nvSpPr>
          <p:cNvPr id="8" name="Rectangle 16"/>
          <p:cNvSpPr>
            <a:spLocks noGrp="1" noChangeArrowheads="1"/>
          </p:cNvSpPr>
          <p:nvPr>
            <p:ph type="sldNum" sz="quarter" idx="4"/>
          </p:nvPr>
        </p:nvSpPr>
        <p:spPr/>
        <p:txBody>
          <a:bodyPr/>
          <a:lstStyle/>
          <a:p>
            <a:fld id="{9F19E01D-EE4D-4B5E-833B-3692B167B86A}" type="slidenum">
              <a:rPr lang="tr-TR" smtClean="0"/>
              <a:pPr/>
              <a:t>37</a:t>
            </a:fld>
            <a:r>
              <a:rPr lang="tr-TR" dirty="0"/>
              <a:t>/41</a:t>
            </a:r>
          </a:p>
        </p:txBody>
      </p:sp>
      <p:sp>
        <p:nvSpPr>
          <p:cNvPr id="156674"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56675" name="Rectangle 3"/>
          <p:cNvSpPr>
            <a:spLocks noGrp="1" noChangeArrowheads="1"/>
          </p:cNvSpPr>
          <p:nvPr>
            <p:ph type="subTitle" idx="1"/>
          </p:nvPr>
        </p:nvSpPr>
        <p:spPr>
          <a:xfrm>
            <a:off x="1143000" y="1524000"/>
            <a:ext cx="7620000" cy="4938713"/>
          </a:xfrm>
          <a:solidFill>
            <a:schemeClr val="bg1"/>
          </a:solidFill>
        </p:spPr>
        <p:txBody>
          <a:bodyPr/>
          <a:lstStyle/>
          <a:p>
            <a:pPr marL="609600" indent="-609600" algn="l"/>
            <a:r>
              <a:rPr lang="tr-TR" sz="2400" b="1" dirty="0">
                <a:solidFill>
                  <a:schemeClr val="tx2"/>
                </a:solidFill>
              </a:rPr>
              <a:t>Kullanıcı dostu</a:t>
            </a:r>
            <a:r>
              <a:rPr lang="tr-TR" sz="2400" dirty="0">
                <a:solidFill>
                  <a:schemeClr val="tx2"/>
                </a:solidFill>
              </a:rPr>
              <a:t> : Kullanıcı dostu alan arayüz verimlilik ve iletişim güvenilirliğini arttırır.</a:t>
            </a:r>
          </a:p>
          <a:p>
            <a:pPr marL="609600" indent="-609600" algn="l"/>
            <a:endParaRPr lang="tr-TR" sz="2400" dirty="0">
              <a:solidFill>
                <a:schemeClr val="tx2"/>
              </a:solidFill>
            </a:endParaRPr>
          </a:p>
          <a:p>
            <a:pPr marL="609600" indent="-609600" algn="l"/>
            <a:r>
              <a:rPr lang="tr-TR" sz="2400" dirty="0">
                <a:solidFill>
                  <a:schemeClr val="tx2"/>
                </a:solidFill>
              </a:rPr>
              <a:t> </a:t>
            </a:r>
            <a:r>
              <a:rPr lang="tr-TR" sz="2400" b="1" i="1" dirty="0">
                <a:solidFill>
                  <a:schemeClr val="hlink"/>
                </a:solidFill>
              </a:rPr>
              <a:t>Avantajları :</a:t>
            </a:r>
            <a:r>
              <a:rPr lang="tr-TR" sz="2400" i="1" dirty="0">
                <a:solidFill>
                  <a:schemeClr val="tx2"/>
                </a:solidFill>
              </a:rPr>
              <a:t> </a:t>
            </a:r>
          </a:p>
          <a:p>
            <a:pPr marL="609600" indent="-609600" algn="l"/>
            <a:endParaRPr lang="tr-TR" sz="2400" i="1" dirty="0">
              <a:solidFill>
                <a:schemeClr val="tx2"/>
              </a:solidFill>
            </a:endParaRPr>
          </a:p>
          <a:p>
            <a:pPr marL="609600" indent="-609600" algn="l">
              <a:buFont typeface="Wingdings" pitchFamily="2" charset="2"/>
              <a:buAutoNum type="arabicPeriod"/>
            </a:pPr>
            <a:r>
              <a:rPr lang="tr-TR" sz="1800" dirty="0" err="1">
                <a:solidFill>
                  <a:schemeClr val="tx2"/>
                </a:solidFill>
              </a:rPr>
              <a:t>Klavuz</a:t>
            </a:r>
            <a:r>
              <a:rPr lang="tr-TR" sz="1800" dirty="0">
                <a:solidFill>
                  <a:schemeClr val="tx2"/>
                </a:solidFill>
              </a:rPr>
              <a:t>/elkitabı olmadan kullanılabilir olmalıdır.</a:t>
            </a:r>
          </a:p>
          <a:p>
            <a:pPr marL="609600" indent="-609600" algn="l">
              <a:buFont typeface="Wingdings" pitchFamily="2" charset="2"/>
              <a:buAutoNum type="arabicPeriod"/>
            </a:pPr>
            <a:r>
              <a:rPr lang="tr-TR" sz="1800" dirty="0">
                <a:solidFill>
                  <a:schemeClr val="tx2"/>
                </a:solidFill>
              </a:rPr>
              <a:t>Gerekli detayları görebildiği için anımsamak zorunda kalmamalıdır</a:t>
            </a:r>
          </a:p>
          <a:p>
            <a:pPr marL="609600" indent="-609600" algn="l">
              <a:buFont typeface="Wingdings" pitchFamily="2" charset="2"/>
              <a:buAutoNum type="arabicPeriod"/>
            </a:pPr>
            <a:r>
              <a:rPr lang="tr-TR" sz="1800" dirty="0">
                <a:solidFill>
                  <a:schemeClr val="tx2"/>
                </a:solidFill>
              </a:rPr>
              <a:t>Alan terimleri uygun olmalıdır</a:t>
            </a:r>
          </a:p>
          <a:p>
            <a:pPr marL="609600" indent="-609600" algn="l">
              <a:buFont typeface="Wingdings" pitchFamily="2" charset="2"/>
              <a:buAutoNum type="arabicPeriod"/>
            </a:pPr>
            <a:r>
              <a:rPr lang="tr-TR" sz="1800" dirty="0">
                <a:solidFill>
                  <a:schemeClr val="tx2"/>
                </a:solidFill>
              </a:rPr>
              <a:t>Farklı bilgisayar birimleri bilgi girişi/çıkışı için yardımcı olabilmelidir.</a:t>
            </a:r>
          </a:p>
          <a:p>
            <a:pPr marL="609600" indent="-609600" algn="l">
              <a:buFont typeface="Wingdings" pitchFamily="2" charset="2"/>
              <a:buAutoNum type="arabicPeriod"/>
            </a:pPr>
            <a:r>
              <a:rPr lang="tr-TR" sz="1800" dirty="0">
                <a:solidFill>
                  <a:schemeClr val="tx2"/>
                </a:solidFill>
              </a:rPr>
              <a:t>Kullanıcı yazılım ve sistem araçlarını kullanırken pencere/menü seçeneklerini kullanabilmelidir.</a:t>
            </a:r>
          </a:p>
          <a:p>
            <a:pPr marL="609600" indent="-609600" algn="l">
              <a:buFont typeface="Wingdings" pitchFamily="2" charset="2"/>
              <a:buAutoNum type="arabicPeriod"/>
            </a:pPr>
            <a:r>
              <a:rPr lang="tr-TR" sz="1800" dirty="0">
                <a:solidFill>
                  <a:schemeClr val="tx2"/>
                </a:solidFill>
              </a:rPr>
              <a:t>Hızlı ve doğru giriş/çıkış yapabilmelidir</a:t>
            </a:r>
          </a:p>
          <a:p>
            <a:pPr marL="609600" indent="-609600" algn="l">
              <a:buFont typeface="Wingdings" pitchFamily="2" charset="2"/>
              <a:buAutoNum type="arabicPeriod"/>
            </a:pPr>
            <a:r>
              <a:rPr lang="tr-TR" sz="1800" dirty="0">
                <a:solidFill>
                  <a:schemeClr val="tx2"/>
                </a:solidFill>
              </a:rPr>
              <a:t>Giriş ve Çıkış için güvenlik/yetki sağlanmalıdır</a:t>
            </a:r>
          </a:p>
          <a:p>
            <a:pPr marL="609600" indent="-609600" algn="l"/>
            <a:endParaRPr lang="tr-TR" sz="1800" dirty="0">
              <a:solidFill>
                <a:schemeClr val="tx2"/>
              </a:solidFill>
            </a:endParaRPr>
          </a:p>
          <a:p>
            <a:pPr marL="609600" indent="-609600" algn="l"/>
            <a:endParaRPr lang="tr-TR" sz="2000" dirty="0">
              <a:solidFill>
                <a:schemeClr val="tx2"/>
              </a:solidFill>
            </a:endParaRPr>
          </a:p>
          <a:p>
            <a:pPr marL="609600" indent="-609600" algn="l"/>
            <a:endParaRPr lang="tr-TR" sz="2000" dirty="0">
              <a:solidFill>
                <a:schemeClr val="tx2"/>
              </a:solidFill>
            </a:endParaRPr>
          </a:p>
          <a:p>
            <a:pPr marL="609600" indent="-609600" algn="l"/>
            <a:endParaRPr lang="tr-TR" sz="2000" dirty="0">
              <a:solidFill>
                <a:schemeClr val="tx2"/>
              </a:solidFill>
            </a:endParaRPr>
          </a:p>
          <a:p>
            <a:pPr marL="609600" indent="-609600" algn="l"/>
            <a:endParaRPr lang="tr-TR" sz="2400" dirty="0">
              <a:solidFill>
                <a:schemeClr val="hlink"/>
              </a:solidFill>
            </a:endParaRPr>
          </a:p>
        </p:txBody>
      </p:sp>
      <p:sp>
        <p:nvSpPr>
          <p:cNvPr id="156676"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r>
              <a:rPr lang="tr-TR" sz="2400" b="1" baseline="30000" dirty="0">
                <a:solidFill>
                  <a:schemeClr val="tx2"/>
                </a:solidFill>
                <a:latin typeface="Lucida Sans" pitchFamily="34" charset="0"/>
              </a:rPr>
              <a:t>Kullanıcı</a:t>
            </a:r>
            <a:r>
              <a:rPr lang="tr-TR" sz="2400" b="1" dirty="0">
                <a:solidFill>
                  <a:schemeClr val="tx2"/>
                </a:solidFill>
                <a:latin typeface="Lucida Sans" pitchFamily="34" charset="0"/>
              </a:rPr>
              <a:t> </a:t>
            </a:r>
            <a:r>
              <a:rPr lang="tr-TR" sz="2400" b="1" baseline="30000" dirty="0">
                <a:solidFill>
                  <a:schemeClr val="tx2"/>
                </a:solidFill>
                <a:latin typeface="Lucida Sans" pitchFamily="34" charset="0"/>
              </a:rPr>
              <a:t>Arayüz Tasarımı</a:t>
            </a:r>
          </a:p>
        </p:txBody>
      </p:sp>
      <p:sp>
        <p:nvSpPr>
          <p:cNvPr id="156677"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spTree>
  </p:cSld>
  <p:clrMapOvr>
    <a:masterClrMapping/>
  </p:clrMapOvr>
  <p:transition spd="med">
    <p:cover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a:spLocks noGrp="1" noChangeArrowheads="1"/>
          </p:cNvSpPr>
          <p:nvPr>
            <p:ph type="ftr" sz="quarter" idx="3"/>
          </p:nvPr>
        </p:nvSpPr>
        <p:spPr/>
        <p:txBody>
          <a:bodyPr/>
          <a:lstStyle/>
          <a:p>
            <a:r>
              <a:rPr lang="tr-TR"/>
              <a:t>Yazılım Mühendisliği</a:t>
            </a:r>
          </a:p>
        </p:txBody>
      </p:sp>
      <p:sp>
        <p:nvSpPr>
          <p:cNvPr id="8" name="Rectangle 16"/>
          <p:cNvSpPr>
            <a:spLocks noGrp="1" noChangeArrowheads="1"/>
          </p:cNvSpPr>
          <p:nvPr>
            <p:ph type="sldNum" sz="quarter" idx="4"/>
          </p:nvPr>
        </p:nvSpPr>
        <p:spPr/>
        <p:txBody>
          <a:bodyPr/>
          <a:lstStyle/>
          <a:p>
            <a:fld id="{A1668FC2-6DF9-42D9-AF40-707E1DD993B8}" type="slidenum">
              <a:rPr lang="tr-TR"/>
              <a:pPr/>
              <a:t>38</a:t>
            </a:fld>
            <a:endParaRPr lang="tr-TR"/>
          </a:p>
        </p:txBody>
      </p:sp>
      <p:sp>
        <p:nvSpPr>
          <p:cNvPr id="162818"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62819" name="Rectangle 3"/>
          <p:cNvSpPr>
            <a:spLocks noGrp="1" noChangeArrowheads="1"/>
          </p:cNvSpPr>
          <p:nvPr>
            <p:ph type="subTitle" idx="1"/>
          </p:nvPr>
        </p:nvSpPr>
        <p:spPr>
          <a:xfrm>
            <a:off x="1143000" y="1128713"/>
            <a:ext cx="7620000" cy="5334000"/>
          </a:xfrm>
          <a:solidFill>
            <a:schemeClr val="bg1"/>
          </a:solidFill>
        </p:spPr>
        <p:txBody>
          <a:bodyPr/>
          <a:lstStyle/>
          <a:p>
            <a:pPr marL="609600" indent="-609600" algn="l"/>
            <a:r>
              <a:rPr lang="tr-TR" sz="2400" b="1" dirty="0">
                <a:solidFill>
                  <a:schemeClr val="tx2"/>
                </a:solidFill>
              </a:rPr>
              <a:t>Güvenilirlik</a:t>
            </a:r>
            <a:r>
              <a:rPr lang="tr-TR" sz="2400" dirty="0">
                <a:solidFill>
                  <a:schemeClr val="tx2"/>
                </a:solidFill>
              </a:rPr>
              <a:t> : Sistem başarımını etkileyen en büyük etmenlerden biridir.</a:t>
            </a:r>
          </a:p>
          <a:p>
            <a:pPr marL="609600" indent="-609600" algn="l"/>
            <a:endParaRPr lang="tr-TR" sz="2400" dirty="0">
              <a:solidFill>
                <a:schemeClr val="tx2"/>
              </a:solidFill>
            </a:endParaRPr>
          </a:p>
          <a:p>
            <a:pPr marL="609600" indent="-609600" algn="l"/>
            <a:r>
              <a:rPr lang="tr-TR" sz="2400" dirty="0">
                <a:solidFill>
                  <a:schemeClr val="tx2"/>
                </a:solidFill>
              </a:rPr>
              <a:t> </a:t>
            </a:r>
            <a:r>
              <a:rPr lang="tr-TR" sz="2400" b="1" i="1" dirty="0">
                <a:solidFill>
                  <a:schemeClr val="hlink"/>
                </a:solidFill>
              </a:rPr>
              <a:t>Dikkat edilmesi gerekenler :</a:t>
            </a:r>
            <a:r>
              <a:rPr lang="tr-TR" sz="2400" i="1" dirty="0">
                <a:solidFill>
                  <a:schemeClr val="tx2"/>
                </a:solidFill>
              </a:rPr>
              <a:t> </a:t>
            </a:r>
          </a:p>
          <a:p>
            <a:pPr marL="609600" indent="-609600" algn="l"/>
            <a:endParaRPr lang="tr-TR" sz="2400" i="1" dirty="0">
              <a:solidFill>
                <a:schemeClr val="tx2"/>
              </a:solidFill>
            </a:endParaRPr>
          </a:p>
          <a:p>
            <a:pPr marL="609600" indent="-609600" algn="l">
              <a:buFont typeface="Wingdings" pitchFamily="2" charset="2"/>
              <a:buAutoNum type="arabicPeriod"/>
            </a:pPr>
            <a:r>
              <a:rPr lang="tr-TR" sz="1800" dirty="0">
                <a:solidFill>
                  <a:schemeClr val="tx2"/>
                </a:solidFill>
              </a:rPr>
              <a:t>Tüm girdiler görüntülenmeli, gerekli tip ve sınır kontrolleri yapabilmelidir.</a:t>
            </a:r>
          </a:p>
          <a:p>
            <a:pPr marL="609600" indent="-609600" algn="l">
              <a:buFont typeface="Wingdings" pitchFamily="2" charset="2"/>
              <a:buAutoNum type="arabicPeriod"/>
            </a:pPr>
            <a:r>
              <a:rPr lang="tr-TR" sz="1800" dirty="0">
                <a:solidFill>
                  <a:schemeClr val="tx2"/>
                </a:solidFill>
              </a:rPr>
              <a:t>Kilitlenme ve çökmelere karşı önlem alınmalıdır.</a:t>
            </a:r>
          </a:p>
          <a:p>
            <a:pPr marL="609600" indent="-609600" algn="l">
              <a:buFont typeface="Wingdings" pitchFamily="2" charset="2"/>
              <a:buAutoNum type="arabicPeriod"/>
            </a:pPr>
            <a:r>
              <a:rPr lang="tr-TR" sz="1800" dirty="0">
                <a:solidFill>
                  <a:schemeClr val="tx2"/>
                </a:solidFill>
              </a:rPr>
              <a:t>Çıkış ara yüzü tanımlanmış sınırlar içindeki değerler gösterilmelidir.</a:t>
            </a:r>
          </a:p>
          <a:p>
            <a:pPr marL="609600" indent="-609600" algn="l">
              <a:buFont typeface="Wingdings" pitchFamily="2" charset="2"/>
              <a:buAutoNum type="arabicPeriod"/>
            </a:pPr>
            <a:r>
              <a:rPr lang="tr-TR" sz="1800" dirty="0">
                <a:solidFill>
                  <a:schemeClr val="tx2"/>
                </a:solidFill>
              </a:rPr>
              <a:t>Çıkışlar beklenenleri karşılamalı</a:t>
            </a:r>
          </a:p>
          <a:p>
            <a:pPr marL="609600" indent="-609600" algn="l">
              <a:buFont typeface="Wingdings" pitchFamily="2" charset="2"/>
              <a:buAutoNum type="arabicPeriod"/>
            </a:pPr>
            <a:r>
              <a:rPr lang="tr-TR" sz="1800" dirty="0">
                <a:solidFill>
                  <a:schemeClr val="tx2"/>
                </a:solidFill>
              </a:rPr>
              <a:t>Uygulama alanının özelliğine göre , işlevi geri almak mümkün olabilmelidir.</a:t>
            </a:r>
          </a:p>
          <a:p>
            <a:pPr marL="609600" indent="-609600" algn="l">
              <a:buFont typeface="Wingdings" pitchFamily="2" charset="2"/>
              <a:buAutoNum type="arabicPeriod"/>
            </a:pPr>
            <a:r>
              <a:rPr lang="tr-TR" sz="1800" dirty="0">
                <a:solidFill>
                  <a:schemeClr val="tx2"/>
                </a:solidFill>
              </a:rPr>
              <a:t>Geri dönüşü olmayan işlemlerde , işlemler kullanıcıya doğrulatılmalıdır.(kritik yerlerde kullanılmayabilir)</a:t>
            </a:r>
          </a:p>
          <a:p>
            <a:pPr marL="609600" indent="-609600" algn="l">
              <a:buFont typeface="Wingdings" pitchFamily="2" charset="2"/>
              <a:buChar char="n"/>
            </a:pPr>
            <a:endParaRPr lang="tr-TR" sz="2000" dirty="0">
              <a:solidFill>
                <a:schemeClr val="tx2"/>
              </a:solidFill>
            </a:endParaRPr>
          </a:p>
          <a:p>
            <a:pPr marL="609600" indent="-609600" algn="l"/>
            <a:endParaRPr lang="tr-TR" sz="2000" dirty="0">
              <a:solidFill>
                <a:schemeClr val="tx2"/>
              </a:solidFill>
            </a:endParaRPr>
          </a:p>
          <a:p>
            <a:pPr marL="609600" indent="-609600" algn="l"/>
            <a:endParaRPr lang="tr-TR" sz="2000" dirty="0">
              <a:solidFill>
                <a:schemeClr val="tx2"/>
              </a:solidFill>
            </a:endParaRPr>
          </a:p>
          <a:p>
            <a:pPr marL="609600" indent="-609600" algn="l"/>
            <a:endParaRPr lang="tr-TR" sz="2400" dirty="0">
              <a:solidFill>
                <a:schemeClr val="hlink"/>
              </a:solidFill>
            </a:endParaRPr>
          </a:p>
        </p:txBody>
      </p:sp>
      <p:sp>
        <p:nvSpPr>
          <p:cNvPr id="162820"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r>
              <a:rPr lang="tr-TR" sz="2400" b="1" baseline="30000" dirty="0">
                <a:solidFill>
                  <a:schemeClr val="tx2"/>
                </a:solidFill>
                <a:latin typeface="Lucida Sans" pitchFamily="34" charset="0"/>
              </a:rPr>
              <a:t>Kullanıcı</a:t>
            </a:r>
            <a:r>
              <a:rPr lang="tr-TR" sz="2400" b="1" dirty="0">
                <a:solidFill>
                  <a:schemeClr val="tx2"/>
                </a:solidFill>
                <a:latin typeface="Lucida Sans" pitchFamily="34" charset="0"/>
              </a:rPr>
              <a:t> </a:t>
            </a:r>
            <a:r>
              <a:rPr lang="tr-TR" sz="2400" b="1" baseline="30000" dirty="0">
                <a:solidFill>
                  <a:schemeClr val="tx2"/>
                </a:solidFill>
                <a:latin typeface="Lucida Sans" pitchFamily="34" charset="0"/>
              </a:rPr>
              <a:t>Arayüz Tasarımı</a:t>
            </a:r>
          </a:p>
        </p:txBody>
      </p:sp>
      <p:sp>
        <p:nvSpPr>
          <p:cNvPr id="162821"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spTree>
  </p:cSld>
  <p:clrMapOvr>
    <a:masterClrMapping/>
  </p:clrMapOvr>
  <p:transition spd="med">
    <p:cover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a:spLocks noGrp="1" noChangeArrowheads="1"/>
          </p:cNvSpPr>
          <p:nvPr>
            <p:ph type="ftr" sz="quarter" idx="3"/>
          </p:nvPr>
        </p:nvSpPr>
        <p:spPr/>
        <p:txBody>
          <a:bodyPr/>
          <a:lstStyle/>
          <a:p>
            <a:r>
              <a:rPr lang="tr-TR"/>
              <a:t>Yazılım Mühendisliği</a:t>
            </a:r>
          </a:p>
        </p:txBody>
      </p:sp>
      <p:sp>
        <p:nvSpPr>
          <p:cNvPr id="8" name="Rectangle 16"/>
          <p:cNvSpPr>
            <a:spLocks noGrp="1" noChangeArrowheads="1"/>
          </p:cNvSpPr>
          <p:nvPr>
            <p:ph type="sldNum" sz="quarter" idx="4"/>
          </p:nvPr>
        </p:nvSpPr>
        <p:spPr/>
        <p:txBody>
          <a:bodyPr/>
          <a:lstStyle/>
          <a:p>
            <a:fld id="{EE9B8A9C-D5D0-4BD0-A7F8-95EBA67A8ABB}" type="slidenum">
              <a:rPr lang="tr-TR"/>
              <a:pPr/>
              <a:t>39</a:t>
            </a:fld>
            <a:endParaRPr lang="tr-TR"/>
          </a:p>
        </p:txBody>
      </p:sp>
      <p:sp>
        <p:nvSpPr>
          <p:cNvPr id="164866"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64867" name="Rectangle 3"/>
          <p:cNvSpPr>
            <a:spLocks noGrp="1" noChangeArrowheads="1"/>
          </p:cNvSpPr>
          <p:nvPr>
            <p:ph type="subTitle" idx="1"/>
          </p:nvPr>
        </p:nvSpPr>
        <p:spPr>
          <a:xfrm>
            <a:off x="1143000" y="914400"/>
            <a:ext cx="7620000" cy="5548313"/>
          </a:xfrm>
          <a:solidFill>
            <a:schemeClr val="bg1"/>
          </a:solidFill>
        </p:spPr>
        <p:txBody>
          <a:bodyPr/>
          <a:lstStyle/>
          <a:p>
            <a:pPr marL="609600" indent="-609600" algn="l"/>
            <a:r>
              <a:rPr lang="tr-TR" sz="2000" b="1">
                <a:solidFill>
                  <a:schemeClr val="tx2"/>
                </a:solidFill>
              </a:rPr>
              <a:t>Yardımlar</a:t>
            </a:r>
            <a:r>
              <a:rPr lang="tr-TR" sz="2000">
                <a:solidFill>
                  <a:schemeClr val="tx2"/>
                </a:solidFill>
              </a:rPr>
              <a:t> : Arayüzün vazgeçilmez özelliklerinden biride etkileşim aşamasında kullanıcıya yardım verebilmesidir.</a:t>
            </a:r>
          </a:p>
          <a:p>
            <a:pPr marL="609600" indent="-609600" algn="l"/>
            <a:r>
              <a:rPr lang="tr-TR" sz="2400">
                <a:solidFill>
                  <a:schemeClr val="tx2"/>
                </a:solidFill>
              </a:rPr>
              <a:t> </a:t>
            </a:r>
            <a:r>
              <a:rPr lang="tr-TR" sz="2400" i="1">
                <a:solidFill>
                  <a:schemeClr val="hlink"/>
                </a:solidFill>
              </a:rPr>
              <a:t>Dikkat edilmesi gerekenler :</a:t>
            </a:r>
            <a:r>
              <a:rPr lang="tr-TR" sz="2400" i="1">
                <a:solidFill>
                  <a:schemeClr val="tx2"/>
                </a:solidFill>
              </a:rPr>
              <a:t> </a:t>
            </a:r>
          </a:p>
          <a:p>
            <a:pPr marL="609600" indent="-609600" algn="l">
              <a:buFont typeface="Wingdings" pitchFamily="2" charset="2"/>
              <a:buAutoNum type="arabicPeriod"/>
            </a:pPr>
            <a:r>
              <a:rPr lang="tr-TR" sz="1700">
                <a:solidFill>
                  <a:schemeClr val="tx2"/>
                </a:solidFill>
              </a:rPr>
              <a:t>Genel olabileceği gibi, o anki işleve bağlı yardım tasarlanabilir.</a:t>
            </a:r>
          </a:p>
          <a:p>
            <a:pPr marL="609600" indent="-609600" algn="l">
              <a:buFont typeface="Wingdings" pitchFamily="2" charset="2"/>
              <a:buAutoNum type="arabicPeriod"/>
            </a:pPr>
            <a:r>
              <a:rPr lang="tr-TR" sz="1700">
                <a:solidFill>
                  <a:schemeClr val="tx2"/>
                </a:solidFill>
              </a:rPr>
              <a:t>Yardıma ulaşmak tek tuşa basmak kadar kolay olacak şekilde tasarlanmalıdır.</a:t>
            </a:r>
          </a:p>
          <a:p>
            <a:pPr marL="609600" indent="-609600" algn="l">
              <a:buFont typeface="Wingdings" pitchFamily="2" charset="2"/>
              <a:buAutoNum type="arabicPeriod"/>
            </a:pPr>
            <a:r>
              <a:rPr lang="tr-TR" sz="1700">
                <a:solidFill>
                  <a:schemeClr val="tx2"/>
                </a:solidFill>
              </a:rPr>
              <a:t>Yardıma ulaşmak sistemin heryerinden aynı şekilde olmalı ve görüntülenmelidir.</a:t>
            </a:r>
          </a:p>
          <a:p>
            <a:pPr marL="609600" indent="-609600" algn="l">
              <a:buFont typeface="Wingdings" pitchFamily="2" charset="2"/>
              <a:buAutoNum type="arabicPeriod"/>
            </a:pPr>
            <a:r>
              <a:rPr lang="tr-TR" sz="1700">
                <a:solidFill>
                  <a:schemeClr val="tx2"/>
                </a:solidFill>
              </a:rPr>
              <a:t>Yardımdan çıkış giriş kadar kolay olmalı , askıya alma işlevi de tasarlanmalıdır.</a:t>
            </a:r>
          </a:p>
          <a:p>
            <a:pPr marL="609600" indent="-609600" algn="l">
              <a:buFont typeface="Wingdings" pitchFamily="2" charset="2"/>
              <a:buAutoNum type="arabicPeriod"/>
            </a:pPr>
            <a:r>
              <a:rPr lang="tr-TR" sz="1700">
                <a:solidFill>
                  <a:schemeClr val="tx2"/>
                </a:solidFill>
              </a:rPr>
              <a:t>Yardım metni basit bir düzyazı şeklinde olabileceği gibi konudan konuya geçme sağlayan yapılı metin şeklinde de tasaranabilir.</a:t>
            </a:r>
          </a:p>
          <a:p>
            <a:pPr marL="609600" indent="-609600" algn="l">
              <a:buFont typeface="Wingdings" pitchFamily="2" charset="2"/>
              <a:buAutoNum type="arabicPeriod"/>
            </a:pPr>
            <a:r>
              <a:rPr lang="tr-TR" sz="1700">
                <a:solidFill>
                  <a:schemeClr val="tx2"/>
                </a:solidFill>
              </a:rPr>
              <a:t>Yardım penceresi içinde zenginleştirici eklemeler de yapılabilmelidir.</a:t>
            </a:r>
          </a:p>
          <a:p>
            <a:pPr marL="609600" indent="-609600" algn="l">
              <a:buFont typeface="Wingdings" pitchFamily="2" charset="2"/>
              <a:buAutoNum type="arabicPeriod"/>
            </a:pPr>
            <a:r>
              <a:rPr lang="tr-TR" sz="1700">
                <a:solidFill>
                  <a:schemeClr val="tx2"/>
                </a:solidFill>
              </a:rPr>
              <a:t>Yardım metni açık ve basit bir dille olmalı , sadece sitenenleri vermelidir.</a:t>
            </a:r>
          </a:p>
          <a:p>
            <a:pPr marL="609600" indent="-609600" algn="l">
              <a:buFont typeface="Wingdings" pitchFamily="2" charset="2"/>
              <a:buAutoNum type="arabicPeriod"/>
            </a:pPr>
            <a:r>
              <a:rPr lang="tr-TR" sz="1700">
                <a:solidFill>
                  <a:schemeClr val="tx2"/>
                </a:solidFill>
              </a:rPr>
              <a:t>Yardımlar aşamalı olarak planlanmalı , yönlendirici ve uygulatıcı bir yapıya sahip olmalıdır.</a:t>
            </a:r>
          </a:p>
          <a:p>
            <a:pPr marL="609600" indent="-609600" algn="l">
              <a:buFont typeface="Wingdings" pitchFamily="2" charset="2"/>
              <a:buAutoNum type="arabicPeriod"/>
            </a:pPr>
            <a:endParaRPr lang="tr-TR" sz="1800">
              <a:solidFill>
                <a:schemeClr val="tx2"/>
              </a:solidFill>
            </a:endParaRPr>
          </a:p>
          <a:p>
            <a:pPr marL="609600" indent="-609600" algn="l">
              <a:buFont typeface="Wingdings" pitchFamily="2" charset="2"/>
              <a:buChar char="n"/>
            </a:pPr>
            <a:endParaRPr lang="tr-TR" sz="2000">
              <a:solidFill>
                <a:schemeClr val="tx2"/>
              </a:solidFill>
            </a:endParaRPr>
          </a:p>
          <a:p>
            <a:pPr marL="609600" indent="-609600" algn="l"/>
            <a:endParaRPr lang="tr-TR" sz="2000">
              <a:solidFill>
                <a:schemeClr val="tx2"/>
              </a:solidFill>
            </a:endParaRPr>
          </a:p>
          <a:p>
            <a:pPr marL="609600" indent="-609600" algn="l"/>
            <a:endParaRPr lang="tr-TR" sz="2000">
              <a:solidFill>
                <a:schemeClr val="tx2"/>
              </a:solidFill>
            </a:endParaRPr>
          </a:p>
          <a:p>
            <a:pPr marL="609600" indent="-609600" algn="l"/>
            <a:endParaRPr lang="tr-TR" sz="2400">
              <a:solidFill>
                <a:schemeClr val="hlink"/>
              </a:solidFill>
            </a:endParaRPr>
          </a:p>
        </p:txBody>
      </p:sp>
      <p:sp>
        <p:nvSpPr>
          <p:cNvPr id="164868"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r>
              <a:rPr lang="tr-TR" sz="2400" b="1" baseline="30000" dirty="0">
                <a:solidFill>
                  <a:schemeClr val="tx2"/>
                </a:solidFill>
                <a:latin typeface="Lucida Sans" pitchFamily="34" charset="0"/>
              </a:rPr>
              <a:t>Kullanıcı</a:t>
            </a:r>
            <a:r>
              <a:rPr lang="tr-TR" sz="2400" b="1" dirty="0">
                <a:solidFill>
                  <a:schemeClr val="tx2"/>
                </a:solidFill>
                <a:latin typeface="Lucida Sans" pitchFamily="34" charset="0"/>
              </a:rPr>
              <a:t> </a:t>
            </a:r>
            <a:r>
              <a:rPr lang="tr-TR" sz="2400" b="1" baseline="30000" dirty="0">
                <a:solidFill>
                  <a:schemeClr val="tx2"/>
                </a:solidFill>
                <a:latin typeface="Lucida Sans" pitchFamily="34" charset="0"/>
              </a:rPr>
              <a:t>Arayüz Tasarımı</a:t>
            </a:r>
          </a:p>
        </p:txBody>
      </p:sp>
      <p:sp>
        <p:nvSpPr>
          <p:cNvPr id="164869"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spTree>
  </p:cSld>
  <p:clrMapOvr>
    <a:masterClrMapping/>
  </p:clrMapOvr>
  <p:transition spd="med">
    <p:cover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Grp="1" noChangeArrowheads="1"/>
          </p:cNvSpPr>
          <p:nvPr>
            <p:ph type="ftr" sz="quarter" idx="3"/>
          </p:nvPr>
        </p:nvSpPr>
        <p:spPr/>
        <p:txBody>
          <a:bodyPr/>
          <a:lstStyle/>
          <a:p>
            <a:r>
              <a:rPr lang="tr-TR"/>
              <a:t>Yazılım Mühendisliği</a:t>
            </a:r>
          </a:p>
        </p:txBody>
      </p:sp>
      <p:sp>
        <p:nvSpPr>
          <p:cNvPr id="9" name="Rectangle 16"/>
          <p:cNvSpPr>
            <a:spLocks noGrp="1" noChangeArrowheads="1"/>
          </p:cNvSpPr>
          <p:nvPr>
            <p:ph type="sldNum" sz="quarter" idx="4"/>
          </p:nvPr>
        </p:nvSpPr>
        <p:spPr/>
        <p:txBody>
          <a:bodyPr/>
          <a:lstStyle/>
          <a:p>
            <a:fld id="{FFCCA361-68FB-4DC3-923E-06AF0A956AEE}" type="slidenum">
              <a:rPr lang="tr-TR"/>
              <a:pPr/>
              <a:t>4</a:t>
            </a:fld>
            <a:endParaRPr lang="tr-TR"/>
          </a:p>
        </p:txBody>
      </p:sp>
      <p:sp>
        <p:nvSpPr>
          <p:cNvPr id="190466"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90467" name="Rectangle 3"/>
          <p:cNvSpPr>
            <a:spLocks noGrp="1" noChangeArrowheads="1"/>
          </p:cNvSpPr>
          <p:nvPr>
            <p:ph type="subTitle" idx="1"/>
          </p:nvPr>
        </p:nvSpPr>
        <p:spPr>
          <a:xfrm>
            <a:off x="1143000" y="1143000"/>
            <a:ext cx="7772400" cy="5319713"/>
          </a:xfrm>
          <a:solidFill>
            <a:schemeClr val="bg1"/>
          </a:solidFill>
        </p:spPr>
        <p:txBody>
          <a:bodyPr/>
          <a:lstStyle/>
          <a:p>
            <a:pPr marL="261938" indent="-174625" algn="just">
              <a:lnSpc>
                <a:spcPct val="90000"/>
              </a:lnSpc>
            </a:pPr>
            <a:r>
              <a:rPr lang="tr-TR" sz="2000" b="1" dirty="0">
                <a:solidFill>
                  <a:schemeClr val="hlink"/>
                </a:solidFill>
              </a:rPr>
              <a:t>Kullanılabilirlik</a:t>
            </a:r>
            <a:r>
              <a:rPr lang="tr-TR" sz="2000" dirty="0">
                <a:solidFill>
                  <a:schemeClr val="hlink"/>
                </a:solidFill>
              </a:rPr>
              <a:t>, sistem ve kullanıcıların arayüz aracılığı ile açık ve hızlı bir biçimde iletişim kurabilmesidir.</a:t>
            </a:r>
          </a:p>
          <a:p>
            <a:pPr marL="261938" indent="-174625" algn="just">
              <a:lnSpc>
                <a:spcPct val="90000"/>
              </a:lnSpc>
            </a:pPr>
            <a:endParaRPr lang="tr-TR" sz="2000" dirty="0">
              <a:solidFill>
                <a:schemeClr val="hlink"/>
              </a:solidFill>
            </a:endParaRPr>
          </a:p>
          <a:p>
            <a:pPr marL="261938" indent="-174625" algn="just">
              <a:lnSpc>
                <a:spcPct val="90000"/>
              </a:lnSpc>
            </a:pPr>
            <a:r>
              <a:rPr lang="tr-TR" sz="2400" b="1" dirty="0">
                <a:solidFill>
                  <a:schemeClr val="tx2"/>
                </a:solidFill>
                <a:effectLst>
                  <a:outerShdw blurRad="38100" dist="38100" dir="2700000" algn="tl">
                    <a:srgbClr val="000000">
                      <a:alpha val="43137"/>
                    </a:srgbClr>
                  </a:outerShdw>
                </a:effectLst>
              </a:rPr>
              <a:t>“</a:t>
            </a:r>
            <a:r>
              <a:rPr lang="tr-TR" sz="2000" b="1" dirty="0">
                <a:solidFill>
                  <a:schemeClr val="tx2"/>
                </a:solidFill>
                <a:effectLst>
                  <a:outerShdw blurRad="38100" dist="38100" dir="2700000" algn="tl">
                    <a:srgbClr val="000000">
                      <a:alpha val="43137"/>
                    </a:srgbClr>
                  </a:outerShdw>
                </a:effectLst>
              </a:rPr>
              <a:t>Kullanılabilirlik</a:t>
            </a:r>
            <a:r>
              <a:rPr lang="tr-TR" sz="2400" dirty="0">
                <a:solidFill>
                  <a:schemeClr val="tx2"/>
                </a:solidFill>
                <a:effectLst>
                  <a:outerShdw blurRad="38100" dist="38100" dir="2700000" algn="tl">
                    <a:srgbClr val="000000">
                      <a:alpha val="43137"/>
                    </a:srgbClr>
                  </a:outerShdw>
                </a:effectLst>
              </a:rPr>
              <a:t>, yazılımların geliştirilmesi ve bu yazılımların başarısında en önemli faktördür.”</a:t>
            </a:r>
          </a:p>
          <a:p>
            <a:pPr marL="261938" indent="-174625" algn="just">
              <a:lnSpc>
                <a:spcPct val="90000"/>
              </a:lnSpc>
            </a:pPr>
            <a:endParaRPr lang="tr-TR" sz="2400" dirty="0">
              <a:solidFill>
                <a:schemeClr val="tx2"/>
              </a:solidFill>
              <a:effectLst>
                <a:outerShdw blurRad="38100" dist="38100" dir="2700000" algn="tl">
                  <a:srgbClr val="000000">
                    <a:alpha val="43137"/>
                  </a:srgbClr>
                </a:outerShdw>
              </a:effectLst>
            </a:endParaRPr>
          </a:p>
          <a:p>
            <a:pPr marL="261938" indent="-174625" algn="just">
              <a:lnSpc>
                <a:spcPct val="90000"/>
              </a:lnSpc>
              <a:buFont typeface="Wingdings" pitchFamily="2" charset="2"/>
              <a:buChar char="v"/>
            </a:pPr>
            <a:r>
              <a:rPr lang="tr-TR" sz="2000" dirty="0">
                <a:solidFill>
                  <a:schemeClr val="hlink"/>
                </a:solidFill>
              </a:rPr>
              <a:t>Kullanıcı merkezli tasarım, ürünlerin tasarlanmasında ve prototip ürünlerin değerlendirilmesinde kullanılabilirlik konusu üzerinde odaklanır.</a:t>
            </a:r>
            <a:r>
              <a:rPr lang="tr-TR" sz="2000" dirty="0">
                <a:solidFill>
                  <a:schemeClr val="tx2"/>
                </a:solidFill>
              </a:rPr>
              <a:t> </a:t>
            </a:r>
          </a:p>
          <a:p>
            <a:pPr marL="261938" indent="-174625" algn="just">
              <a:lnSpc>
                <a:spcPct val="90000"/>
              </a:lnSpc>
              <a:buFont typeface="Wingdings" pitchFamily="2" charset="2"/>
              <a:buChar char="v"/>
            </a:pPr>
            <a:endParaRPr lang="tr-TR" sz="2000" dirty="0">
              <a:solidFill>
                <a:schemeClr val="tx2"/>
              </a:solidFill>
            </a:endParaRPr>
          </a:p>
          <a:p>
            <a:pPr marL="261938" indent="-174625" algn="just">
              <a:lnSpc>
                <a:spcPct val="90000"/>
              </a:lnSpc>
              <a:buFont typeface="Wingdings" pitchFamily="2" charset="2"/>
              <a:buChar char="v"/>
            </a:pPr>
            <a:r>
              <a:rPr lang="tr-TR" sz="2000" dirty="0">
                <a:solidFill>
                  <a:schemeClr val="tx2"/>
                </a:solidFill>
              </a:rPr>
              <a:t>Üretici işletmeler de bu konuyu rekabet avantajı sağlayıcı bir husus olarak görürler. </a:t>
            </a:r>
          </a:p>
          <a:p>
            <a:pPr marL="261938" indent="-174625" algn="just">
              <a:lnSpc>
                <a:spcPct val="90000"/>
              </a:lnSpc>
              <a:buFont typeface="Wingdings" pitchFamily="2" charset="2"/>
              <a:buChar char="v"/>
            </a:pPr>
            <a:endParaRPr lang="tr-TR" sz="2000" dirty="0">
              <a:solidFill>
                <a:schemeClr val="tx2"/>
              </a:solidFill>
            </a:endParaRPr>
          </a:p>
          <a:p>
            <a:pPr marL="261938" indent="-174625" algn="just">
              <a:lnSpc>
                <a:spcPct val="90000"/>
              </a:lnSpc>
              <a:buFont typeface="Wingdings" pitchFamily="2" charset="2"/>
              <a:buChar char="v"/>
            </a:pPr>
            <a:r>
              <a:rPr lang="tr-TR" sz="2000" dirty="0">
                <a:solidFill>
                  <a:schemeClr val="hlink"/>
                </a:solidFill>
              </a:rPr>
              <a:t>Özellikle ev ve işyerinde kullanılan ürünlerin gittikçe kompleks hale gelmesiyle kullanılabilirlik konusu daha da önem kazanmaya başlamıştır.</a:t>
            </a:r>
            <a:r>
              <a:rPr lang="tr-TR" sz="2000" dirty="0">
                <a:solidFill>
                  <a:schemeClr val="tx2"/>
                </a:solidFill>
              </a:rPr>
              <a:t> </a:t>
            </a:r>
          </a:p>
        </p:txBody>
      </p:sp>
      <p:sp>
        <p:nvSpPr>
          <p:cNvPr id="190468"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endParaRPr lang="tr-TR" sz="2400" b="1" baseline="30000">
              <a:solidFill>
                <a:schemeClr val="tx2"/>
              </a:solidFill>
              <a:latin typeface="Lucida Sans" pitchFamily="34" charset="0"/>
            </a:endParaRPr>
          </a:p>
        </p:txBody>
      </p:sp>
      <p:sp>
        <p:nvSpPr>
          <p:cNvPr id="190469"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a:solidFill>
                  <a:schemeClr val="hlink"/>
                </a:solidFill>
                <a:latin typeface="Matura MT Script Capitals" pitchFamily="66" charset="0"/>
              </a:rPr>
              <a:t>Yazılım  </a:t>
            </a:r>
            <a:br>
              <a:rPr lang="tr-TR" sz="2400">
                <a:solidFill>
                  <a:schemeClr val="hlink"/>
                </a:solidFill>
                <a:latin typeface="Matura MT Script Capitals" pitchFamily="66" charset="0"/>
              </a:rPr>
            </a:br>
            <a:r>
              <a:rPr lang="tr-TR" sz="2400">
                <a:solidFill>
                  <a:schemeClr val="hlink"/>
                </a:solidFill>
                <a:latin typeface="Matura MT Script Capitals" pitchFamily="66" charset="0"/>
              </a:rPr>
              <a:t>     Tasarımı</a:t>
            </a:r>
          </a:p>
        </p:txBody>
      </p:sp>
      <p:sp>
        <p:nvSpPr>
          <p:cNvPr id="190471" name="Rectangle 7"/>
          <p:cNvSpPr>
            <a:spLocks noChangeArrowheads="1"/>
          </p:cNvSpPr>
          <p:nvPr/>
        </p:nvSpPr>
        <p:spPr bwMode="auto">
          <a:xfrm>
            <a:off x="3124200" y="76200"/>
            <a:ext cx="5791200" cy="471488"/>
          </a:xfrm>
          <a:prstGeom prst="rect">
            <a:avLst/>
          </a:prstGeom>
          <a:noFill/>
          <a:ln w="9525">
            <a:noFill/>
            <a:miter lim="800000"/>
            <a:headEnd/>
            <a:tailEnd/>
          </a:ln>
          <a:effectLst/>
        </p:spPr>
        <p:txBody>
          <a:bodyPr anchor="b"/>
          <a:lstStyle/>
          <a:p>
            <a:pPr algn="r"/>
            <a:r>
              <a:rPr lang="tr-TR" b="1" baseline="30000" dirty="0">
                <a:solidFill>
                  <a:schemeClr val="tx2"/>
                </a:solidFill>
                <a:latin typeface="Lucida Sans" pitchFamily="34" charset="0"/>
              </a:rPr>
              <a:t>Kullanıcı merkezli tasarım</a:t>
            </a:r>
          </a:p>
        </p:txBody>
      </p:sp>
    </p:spTree>
  </p:cSld>
  <p:clrMapOvr>
    <a:masterClrMapping/>
  </p:clrMapOvr>
  <p:transition spd="med">
    <p:cover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a:spLocks noGrp="1" noChangeArrowheads="1"/>
          </p:cNvSpPr>
          <p:nvPr>
            <p:ph type="ftr" sz="quarter" idx="3"/>
          </p:nvPr>
        </p:nvSpPr>
        <p:spPr/>
        <p:txBody>
          <a:bodyPr/>
          <a:lstStyle/>
          <a:p>
            <a:r>
              <a:rPr lang="tr-TR"/>
              <a:t>Yazılım Mühendisliği</a:t>
            </a:r>
          </a:p>
        </p:txBody>
      </p:sp>
      <p:sp>
        <p:nvSpPr>
          <p:cNvPr id="8" name="Rectangle 16"/>
          <p:cNvSpPr>
            <a:spLocks noGrp="1" noChangeArrowheads="1"/>
          </p:cNvSpPr>
          <p:nvPr>
            <p:ph type="sldNum" sz="quarter" idx="4"/>
          </p:nvPr>
        </p:nvSpPr>
        <p:spPr/>
        <p:txBody>
          <a:bodyPr/>
          <a:lstStyle/>
          <a:p>
            <a:fld id="{2CD5883C-8B57-4506-A6CD-860E9AFC80F6}" type="slidenum">
              <a:rPr lang="tr-TR"/>
              <a:pPr/>
              <a:t>40</a:t>
            </a:fld>
            <a:endParaRPr lang="tr-TR"/>
          </a:p>
        </p:txBody>
      </p:sp>
      <p:sp>
        <p:nvSpPr>
          <p:cNvPr id="166914"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66915" name="Rectangle 3"/>
          <p:cNvSpPr>
            <a:spLocks noGrp="1" noChangeArrowheads="1"/>
          </p:cNvSpPr>
          <p:nvPr>
            <p:ph type="subTitle" idx="1"/>
          </p:nvPr>
        </p:nvSpPr>
        <p:spPr>
          <a:xfrm>
            <a:off x="1143000" y="1066800"/>
            <a:ext cx="7620000" cy="5395913"/>
          </a:xfrm>
          <a:solidFill>
            <a:schemeClr val="bg1"/>
          </a:solidFill>
        </p:spPr>
        <p:txBody>
          <a:bodyPr/>
          <a:lstStyle/>
          <a:p>
            <a:pPr marL="609600" indent="-609600" algn="l">
              <a:lnSpc>
                <a:spcPct val="90000"/>
              </a:lnSpc>
            </a:pPr>
            <a:r>
              <a:rPr lang="tr-TR" sz="2000" b="1" dirty="0">
                <a:solidFill>
                  <a:schemeClr val="tx2"/>
                </a:solidFill>
              </a:rPr>
              <a:t>Hatalar ve Uyarılar</a:t>
            </a:r>
            <a:r>
              <a:rPr lang="tr-TR" sz="2000" dirty="0">
                <a:solidFill>
                  <a:schemeClr val="tx2"/>
                </a:solidFill>
              </a:rPr>
              <a:t> : Kullanıcı </a:t>
            </a:r>
            <a:r>
              <a:rPr lang="tr-TR" sz="2000" dirty="0" err="1">
                <a:solidFill>
                  <a:schemeClr val="tx2"/>
                </a:solidFill>
              </a:rPr>
              <a:t>arayüzünün</a:t>
            </a:r>
            <a:r>
              <a:rPr lang="tr-TR" sz="2000" dirty="0">
                <a:solidFill>
                  <a:schemeClr val="tx2"/>
                </a:solidFill>
              </a:rPr>
              <a:t> bir özelliği de bilgi işleyici kısmı kullanıcı hatalarından korumak ve hata durumlarında kullanıcıyı uyarmaktır.</a:t>
            </a:r>
          </a:p>
          <a:p>
            <a:pPr marL="609600" indent="-609600" algn="l">
              <a:lnSpc>
                <a:spcPct val="90000"/>
              </a:lnSpc>
            </a:pPr>
            <a:endParaRPr lang="tr-TR" sz="2000" dirty="0">
              <a:solidFill>
                <a:schemeClr val="tx2"/>
              </a:solidFill>
            </a:endParaRPr>
          </a:p>
          <a:p>
            <a:pPr marL="609600" indent="-609600" algn="l">
              <a:lnSpc>
                <a:spcPct val="90000"/>
              </a:lnSpc>
            </a:pPr>
            <a:r>
              <a:rPr lang="tr-TR" sz="2800" dirty="0">
                <a:solidFill>
                  <a:schemeClr val="tx2"/>
                </a:solidFill>
              </a:rPr>
              <a:t> </a:t>
            </a:r>
            <a:r>
              <a:rPr lang="tr-TR" sz="2400" i="1" dirty="0">
                <a:solidFill>
                  <a:schemeClr val="hlink"/>
                </a:solidFill>
              </a:rPr>
              <a:t>Dikkat edilmesi gerekenler :</a:t>
            </a:r>
            <a:r>
              <a:rPr lang="tr-TR" sz="2400" i="1" dirty="0">
                <a:solidFill>
                  <a:schemeClr val="tx2"/>
                </a:solidFill>
              </a:rPr>
              <a:t> </a:t>
            </a:r>
          </a:p>
          <a:p>
            <a:pPr marL="609600" indent="-609600" algn="l">
              <a:lnSpc>
                <a:spcPct val="90000"/>
              </a:lnSpc>
            </a:pPr>
            <a:endParaRPr lang="tr-TR" sz="2400" i="1" dirty="0">
              <a:solidFill>
                <a:schemeClr val="tx2"/>
              </a:solidFill>
            </a:endParaRPr>
          </a:p>
          <a:p>
            <a:pPr marL="609600" indent="-609600" algn="l">
              <a:lnSpc>
                <a:spcPct val="90000"/>
              </a:lnSpc>
              <a:buFont typeface="Wingdings" pitchFamily="2" charset="2"/>
              <a:buAutoNum type="arabicPeriod"/>
            </a:pPr>
            <a:r>
              <a:rPr lang="tr-TR" sz="1700" dirty="0">
                <a:solidFill>
                  <a:schemeClr val="tx2"/>
                </a:solidFill>
              </a:rPr>
              <a:t>Eksik ve yanlış giriş işlemlerinde arayüz gerekli uyarıyı verebilmelidir.</a:t>
            </a:r>
          </a:p>
          <a:p>
            <a:pPr marL="609600" indent="-609600" algn="l">
              <a:lnSpc>
                <a:spcPct val="90000"/>
              </a:lnSpc>
              <a:buFont typeface="Wingdings" pitchFamily="2" charset="2"/>
              <a:buAutoNum type="arabicPeriod"/>
            </a:pPr>
            <a:endParaRPr lang="tr-TR" sz="1700" dirty="0">
              <a:solidFill>
                <a:schemeClr val="tx2"/>
              </a:solidFill>
            </a:endParaRPr>
          </a:p>
          <a:p>
            <a:pPr marL="609600" indent="-609600" algn="l">
              <a:lnSpc>
                <a:spcPct val="90000"/>
              </a:lnSpc>
              <a:buFont typeface="Wingdings" pitchFamily="2" charset="2"/>
              <a:buAutoNum type="arabicPeriod"/>
            </a:pPr>
            <a:r>
              <a:rPr lang="tr-TR" sz="1700" dirty="0">
                <a:solidFill>
                  <a:schemeClr val="tx2"/>
                </a:solidFill>
              </a:rPr>
              <a:t>Görsel uyarılar gerçekten dikkat çekecek şekilde , ekranın ortasında ve başka bir iş yapılmasına izin vermeyecek şekilde yapılandırılmalıdır.</a:t>
            </a:r>
          </a:p>
          <a:p>
            <a:pPr marL="609600" indent="-609600" algn="l">
              <a:lnSpc>
                <a:spcPct val="90000"/>
              </a:lnSpc>
              <a:buFont typeface="Wingdings" pitchFamily="2" charset="2"/>
              <a:buAutoNum type="arabicPeriod"/>
            </a:pPr>
            <a:endParaRPr lang="tr-TR" sz="1700" dirty="0">
              <a:solidFill>
                <a:schemeClr val="tx2"/>
              </a:solidFill>
            </a:endParaRPr>
          </a:p>
          <a:p>
            <a:pPr marL="609600" indent="-609600" algn="l">
              <a:lnSpc>
                <a:spcPct val="90000"/>
              </a:lnSpc>
              <a:buFont typeface="Wingdings" pitchFamily="2" charset="2"/>
              <a:buAutoNum type="arabicPeriod"/>
            </a:pPr>
            <a:r>
              <a:rPr lang="tr-TR" sz="1700" dirty="0">
                <a:solidFill>
                  <a:schemeClr val="tx2"/>
                </a:solidFill>
              </a:rPr>
              <a:t>Sesli uyarılarla desteklenmelidir.</a:t>
            </a:r>
          </a:p>
          <a:p>
            <a:pPr marL="609600" indent="-609600" algn="l">
              <a:lnSpc>
                <a:spcPct val="90000"/>
              </a:lnSpc>
              <a:buFont typeface="Wingdings" pitchFamily="2" charset="2"/>
              <a:buAutoNum type="arabicPeriod"/>
            </a:pPr>
            <a:endParaRPr lang="tr-TR" sz="1700" dirty="0">
              <a:solidFill>
                <a:schemeClr val="tx2"/>
              </a:solidFill>
            </a:endParaRPr>
          </a:p>
          <a:p>
            <a:pPr marL="609600" indent="-609600" algn="l">
              <a:lnSpc>
                <a:spcPct val="90000"/>
              </a:lnSpc>
              <a:buFont typeface="Wingdings" pitchFamily="2" charset="2"/>
              <a:buAutoNum type="arabicPeriod"/>
            </a:pPr>
            <a:r>
              <a:rPr lang="tr-TR" sz="1700" dirty="0">
                <a:solidFill>
                  <a:schemeClr val="tx2"/>
                </a:solidFill>
              </a:rPr>
              <a:t>Sistem hatası ile ilgili açıklamalar açık ve sade bir dille verilmelidir.</a:t>
            </a:r>
          </a:p>
          <a:p>
            <a:pPr marL="609600" indent="-609600" algn="l">
              <a:lnSpc>
                <a:spcPct val="90000"/>
              </a:lnSpc>
              <a:buFont typeface="Wingdings" pitchFamily="2" charset="2"/>
              <a:buAutoNum type="arabicPeriod"/>
            </a:pPr>
            <a:endParaRPr lang="tr-TR" sz="1700" dirty="0">
              <a:solidFill>
                <a:schemeClr val="tx2"/>
              </a:solidFill>
            </a:endParaRPr>
          </a:p>
          <a:p>
            <a:pPr marL="609600" indent="-609600" algn="l">
              <a:lnSpc>
                <a:spcPct val="90000"/>
              </a:lnSpc>
              <a:buFont typeface="Wingdings" pitchFamily="2" charset="2"/>
              <a:buAutoNum type="arabicPeriod"/>
            </a:pPr>
            <a:r>
              <a:rPr lang="tr-TR" sz="1700" dirty="0">
                <a:solidFill>
                  <a:schemeClr val="tx2"/>
                </a:solidFill>
              </a:rPr>
              <a:t>Hata sorunu açıklıkla ifade edilmeli , suçlayıcı ,yargılayıcı,itici ifadeler yer almamalıdır.</a:t>
            </a:r>
          </a:p>
          <a:p>
            <a:pPr marL="609600" indent="-609600" algn="l">
              <a:lnSpc>
                <a:spcPct val="90000"/>
              </a:lnSpc>
              <a:buFont typeface="Wingdings" pitchFamily="2" charset="2"/>
              <a:buChar char="n"/>
            </a:pPr>
            <a:endParaRPr lang="tr-TR" sz="1700" dirty="0">
              <a:solidFill>
                <a:schemeClr val="tx2"/>
              </a:solidFill>
            </a:endParaRPr>
          </a:p>
          <a:p>
            <a:pPr marL="609600" indent="-609600" algn="l">
              <a:lnSpc>
                <a:spcPct val="90000"/>
              </a:lnSpc>
              <a:buFont typeface="Wingdings" pitchFamily="2" charset="2"/>
              <a:buChar char="n"/>
            </a:pPr>
            <a:endParaRPr lang="tr-TR" sz="2000" dirty="0">
              <a:solidFill>
                <a:schemeClr val="tx2"/>
              </a:solidFill>
            </a:endParaRPr>
          </a:p>
          <a:p>
            <a:pPr marL="609600" indent="-609600" algn="l">
              <a:lnSpc>
                <a:spcPct val="90000"/>
              </a:lnSpc>
              <a:buFont typeface="Wingdings" pitchFamily="2" charset="2"/>
              <a:buChar char="n"/>
            </a:pPr>
            <a:endParaRPr lang="tr-TR" sz="2400" dirty="0">
              <a:solidFill>
                <a:schemeClr val="tx2"/>
              </a:solidFill>
            </a:endParaRPr>
          </a:p>
          <a:p>
            <a:pPr marL="609600" indent="-609600" algn="l">
              <a:lnSpc>
                <a:spcPct val="90000"/>
              </a:lnSpc>
            </a:pPr>
            <a:endParaRPr lang="tr-TR" sz="2400" dirty="0">
              <a:solidFill>
                <a:schemeClr val="tx2"/>
              </a:solidFill>
            </a:endParaRPr>
          </a:p>
          <a:p>
            <a:pPr marL="609600" indent="-609600" algn="l">
              <a:lnSpc>
                <a:spcPct val="90000"/>
              </a:lnSpc>
            </a:pPr>
            <a:endParaRPr lang="tr-TR" sz="2400" dirty="0">
              <a:solidFill>
                <a:schemeClr val="tx2"/>
              </a:solidFill>
            </a:endParaRPr>
          </a:p>
          <a:p>
            <a:pPr marL="609600" indent="-609600" algn="l">
              <a:lnSpc>
                <a:spcPct val="90000"/>
              </a:lnSpc>
            </a:pPr>
            <a:endParaRPr lang="tr-TR" sz="2800" dirty="0">
              <a:solidFill>
                <a:schemeClr val="hlink"/>
              </a:solidFill>
            </a:endParaRPr>
          </a:p>
        </p:txBody>
      </p:sp>
      <p:sp>
        <p:nvSpPr>
          <p:cNvPr id="166916"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r>
              <a:rPr lang="tr-TR" sz="2400" b="1" baseline="30000" dirty="0">
                <a:solidFill>
                  <a:schemeClr val="tx2"/>
                </a:solidFill>
                <a:latin typeface="Lucida Sans" pitchFamily="34" charset="0"/>
              </a:rPr>
              <a:t>Kullanıcı</a:t>
            </a:r>
            <a:r>
              <a:rPr lang="tr-TR" sz="2400" b="1" dirty="0">
                <a:solidFill>
                  <a:schemeClr val="tx2"/>
                </a:solidFill>
                <a:latin typeface="Lucida Sans" pitchFamily="34" charset="0"/>
              </a:rPr>
              <a:t> </a:t>
            </a:r>
            <a:r>
              <a:rPr lang="tr-TR" sz="2400" b="1" baseline="30000" dirty="0">
                <a:solidFill>
                  <a:schemeClr val="tx2"/>
                </a:solidFill>
                <a:latin typeface="Lucida Sans" pitchFamily="34" charset="0"/>
              </a:rPr>
              <a:t>Arayüz Tasarımı</a:t>
            </a:r>
          </a:p>
        </p:txBody>
      </p:sp>
      <p:sp>
        <p:nvSpPr>
          <p:cNvPr id="166917"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spTree>
  </p:cSld>
  <p:clrMapOvr>
    <a:masterClrMapping/>
  </p:clrMapOvr>
  <p:transition spd="med">
    <p:cover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a:spLocks noGrp="1" noChangeArrowheads="1"/>
          </p:cNvSpPr>
          <p:nvPr>
            <p:ph type="ftr" sz="quarter" idx="3"/>
          </p:nvPr>
        </p:nvSpPr>
        <p:spPr/>
        <p:txBody>
          <a:bodyPr/>
          <a:lstStyle/>
          <a:p>
            <a:r>
              <a:rPr lang="tr-TR"/>
              <a:t>Yazılım Mühendisliği</a:t>
            </a:r>
          </a:p>
        </p:txBody>
      </p:sp>
      <p:sp>
        <p:nvSpPr>
          <p:cNvPr id="8" name="Rectangle 16"/>
          <p:cNvSpPr>
            <a:spLocks noGrp="1" noChangeArrowheads="1"/>
          </p:cNvSpPr>
          <p:nvPr>
            <p:ph type="sldNum" sz="quarter" idx="4"/>
          </p:nvPr>
        </p:nvSpPr>
        <p:spPr/>
        <p:txBody>
          <a:bodyPr/>
          <a:lstStyle/>
          <a:p>
            <a:fld id="{D09676A7-1CB2-4A64-AE63-CACC1DEC242C}" type="slidenum">
              <a:rPr lang="tr-TR"/>
              <a:pPr/>
              <a:t>41</a:t>
            </a:fld>
            <a:endParaRPr lang="tr-TR"/>
          </a:p>
        </p:txBody>
      </p:sp>
      <p:sp>
        <p:nvSpPr>
          <p:cNvPr id="168962"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68963" name="Rectangle 3"/>
          <p:cNvSpPr>
            <a:spLocks noGrp="1" noChangeArrowheads="1"/>
          </p:cNvSpPr>
          <p:nvPr>
            <p:ph type="subTitle" idx="1"/>
          </p:nvPr>
        </p:nvSpPr>
        <p:spPr>
          <a:xfrm>
            <a:off x="1143000" y="914400"/>
            <a:ext cx="7620000" cy="5548313"/>
          </a:xfrm>
          <a:solidFill>
            <a:schemeClr val="bg1"/>
          </a:solidFill>
        </p:spPr>
        <p:txBody>
          <a:bodyPr/>
          <a:lstStyle/>
          <a:p>
            <a:pPr marL="609600" indent="-609600" algn="l"/>
            <a:r>
              <a:rPr lang="tr-TR" sz="2000" b="1" dirty="0">
                <a:solidFill>
                  <a:schemeClr val="tx2"/>
                </a:solidFill>
              </a:rPr>
              <a:t>Yapısal Özellikler</a:t>
            </a:r>
            <a:r>
              <a:rPr lang="tr-TR" sz="2000" dirty="0">
                <a:solidFill>
                  <a:schemeClr val="tx2"/>
                </a:solidFill>
              </a:rPr>
              <a:t> : </a:t>
            </a:r>
          </a:p>
          <a:p>
            <a:pPr marL="609600" indent="-609600" algn="l"/>
            <a:endParaRPr lang="tr-TR" sz="2000" dirty="0">
              <a:solidFill>
                <a:schemeClr val="tx2"/>
              </a:solidFill>
            </a:endParaRPr>
          </a:p>
          <a:p>
            <a:pPr marL="609600" indent="-609600" algn="l"/>
            <a:r>
              <a:rPr lang="tr-TR" sz="2400" i="1" dirty="0">
                <a:solidFill>
                  <a:schemeClr val="hlink"/>
                </a:solidFill>
              </a:rPr>
              <a:t>Bulunması gereken özellikler : </a:t>
            </a:r>
          </a:p>
          <a:p>
            <a:pPr marL="609600" indent="-609600" algn="l"/>
            <a:endParaRPr lang="tr-TR" sz="2400" i="1" dirty="0">
              <a:solidFill>
                <a:schemeClr val="hlink"/>
              </a:solidFill>
            </a:endParaRPr>
          </a:p>
          <a:p>
            <a:pPr marL="609600" indent="-609600" algn="l">
              <a:buFont typeface="Wingdings" pitchFamily="2" charset="2"/>
              <a:buAutoNum type="arabicPeriod"/>
            </a:pPr>
            <a:r>
              <a:rPr lang="tr-TR" sz="1700" dirty="0">
                <a:solidFill>
                  <a:schemeClr val="tx2"/>
                </a:solidFill>
              </a:rPr>
              <a:t>Hata düzeltimi ve kullanıcı istekleri ile ilgili değişiklikler kolay ve hızlı yapılabilmelidir.</a:t>
            </a:r>
          </a:p>
          <a:p>
            <a:pPr marL="609600" indent="-609600" algn="l">
              <a:buFont typeface="Wingdings" pitchFamily="2" charset="2"/>
              <a:buAutoNum type="arabicPeriod"/>
            </a:pPr>
            <a:endParaRPr lang="tr-TR" sz="1700" dirty="0">
              <a:solidFill>
                <a:schemeClr val="tx2"/>
              </a:solidFill>
            </a:endParaRPr>
          </a:p>
          <a:p>
            <a:pPr marL="609600" indent="-609600" algn="l">
              <a:buFont typeface="Wingdings" pitchFamily="2" charset="2"/>
              <a:buAutoNum type="arabicPeriod"/>
            </a:pPr>
            <a:r>
              <a:rPr lang="tr-TR" sz="1700" dirty="0">
                <a:solidFill>
                  <a:schemeClr val="tx2"/>
                </a:solidFill>
              </a:rPr>
              <a:t>Mümkünse bir kütüphane oluşturularak standart geliştirme yapılmalıdır.</a:t>
            </a:r>
          </a:p>
          <a:p>
            <a:pPr marL="609600" indent="-609600" algn="l">
              <a:buFont typeface="Wingdings" pitchFamily="2" charset="2"/>
              <a:buAutoNum type="arabicPeriod"/>
            </a:pPr>
            <a:endParaRPr lang="tr-TR" sz="1700" dirty="0">
              <a:solidFill>
                <a:schemeClr val="tx2"/>
              </a:solidFill>
            </a:endParaRPr>
          </a:p>
          <a:p>
            <a:pPr marL="609600" indent="-609600" algn="l">
              <a:buFont typeface="Wingdings" pitchFamily="2" charset="2"/>
              <a:buAutoNum type="arabicPeriod"/>
            </a:pPr>
            <a:r>
              <a:rPr lang="tr-TR" sz="1700" dirty="0">
                <a:solidFill>
                  <a:schemeClr val="tx2"/>
                </a:solidFill>
              </a:rPr>
              <a:t>Estetik görünün sağlanmalı , belirli bir yöntem geliştirilerek renk ve hizalama unsurlarına dikkat edilmelidir.</a:t>
            </a:r>
          </a:p>
          <a:p>
            <a:pPr marL="609600" indent="-609600" algn="l">
              <a:buFont typeface="Wingdings" pitchFamily="2" charset="2"/>
              <a:buAutoNum type="arabicPeriod"/>
            </a:pPr>
            <a:endParaRPr lang="tr-TR" sz="1700" dirty="0">
              <a:solidFill>
                <a:schemeClr val="tx2"/>
              </a:solidFill>
            </a:endParaRPr>
          </a:p>
          <a:p>
            <a:pPr marL="609600" indent="-609600" algn="l">
              <a:buFont typeface="Wingdings" pitchFamily="2" charset="2"/>
              <a:buAutoNum type="arabicPeriod"/>
            </a:pPr>
            <a:r>
              <a:rPr lang="tr-TR" sz="1700" dirty="0" err="1">
                <a:solidFill>
                  <a:schemeClr val="tx2"/>
                </a:solidFill>
              </a:rPr>
              <a:t>Arayüzler</a:t>
            </a:r>
            <a:r>
              <a:rPr lang="tr-TR" sz="1700" dirty="0">
                <a:solidFill>
                  <a:schemeClr val="tx2"/>
                </a:solidFill>
              </a:rPr>
              <a:t> </a:t>
            </a:r>
            <a:r>
              <a:rPr lang="tr-TR" sz="1700" dirty="0" err="1">
                <a:solidFill>
                  <a:schemeClr val="tx2"/>
                </a:solidFill>
              </a:rPr>
              <a:t>seviyelendirilmelidir</a:t>
            </a:r>
            <a:r>
              <a:rPr lang="tr-TR" sz="1700" dirty="0">
                <a:solidFill>
                  <a:schemeClr val="tx2"/>
                </a:solidFill>
              </a:rPr>
              <a:t>. (</a:t>
            </a:r>
            <a:r>
              <a:rPr lang="tr-TR" sz="1400" dirty="0" err="1">
                <a:solidFill>
                  <a:schemeClr val="tx2"/>
                </a:solidFill>
              </a:rPr>
              <a:t>Uzmanlar,yeni</a:t>
            </a:r>
            <a:r>
              <a:rPr lang="tr-TR" sz="1400" dirty="0">
                <a:solidFill>
                  <a:schemeClr val="tx2"/>
                </a:solidFill>
              </a:rPr>
              <a:t> başlayanlar gibi</a:t>
            </a:r>
            <a:r>
              <a:rPr lang="tr-TR" sz="1700" dirty="0">
                <a:solidFill>
                  <a:schemeClr val="tx2"/>
                </a:solidFill>
              </a:rPr>
              <a:t>)</a:t>
            </a:r>
          </a:p>
          <a:p>
            <a:pPr marL="609600" indent="-609600" algn="l">
              <a:buFont typeface="Wingdings" pitchFamily="2" charset="2"/>
              <a:buAutoNum type="arabicPeriod"/>
            </a:pPr>
            <a:endParaRPr lang="tr-TR" sz="1700" dirty="0">
              <a:solidFill>
                <a:schemeClr val="tx2"/>
              </a:solidFill>
            </a:endParaRPr>
          </a:p>
          <a:p>
            <a:pPr marL="609600" indent="-609600" algn="l">
              <a:buFont typeface="Wingdings" pitchFamily="2" charset="2"/>
              <a:buAutoNum type="arabicPeriod"/>
            </a:pPr>
            <a:r>
              <a:rPr lang="tr-TR" sz="1700" dirty="0">
                <a:solidFill>
                  <a:schemeClr val="tx2"/>
                </a:solidFill>
              </a:rPr>
              <a:t>Mümkünse arayüz kişiselleştirilebilmeli, özellikler </a:t>
            </a:r>
            <a:r>
              <a:rPr lang="tr-TR" sz="1700" dirty="0" err="1">
                <a:solidFill>
                  <a:schemeClr val="tx2"/>
                </a:solidFill>
              </a:rPr>
              <a:t>sakalanabilmeli</a:t>
            </a:r>
            <a:r>
              <a:rPr lang="tr-TR" sz="1700" dirty="0">
                <a:solidFill>
                  <a:schemeClr val="tx2"/>
                </a:solidFill>
              </a:rPr>
              <a:t> , </a:t>
            </a:r>
            <a:r>
              <a:rPr lang="tr-TR" sz="1700" dirty="0" err="1">
                <a:solidFill>
                  <a:schemeClr val="tx2"/>
                </a:solidFill>
              </a:rPr>
              <a:t>kısayolların</a:t>
            </a:r>
            <a:r>
              <a:rPr lang="tr-TR" sz="1700" dirty="0">
                <a:solidFill>
                  <a:schemeClr val="tx2"/>
                </a:solidFill>
              </a:rPr>
              <a:t> tanımları </a:t>
            </a:r>
            <a:r>
              <a:rPr lang="tr-TR" sz="1700" dirty="0" err="1">
                <a:solidFill>
                  <a:schemeClr val="tx2"/>
                </a:solidFill>
              </a:rPr>
              <a:t>değiştirlebilir</a:t>
            </a:r>
            <a:r>
              <a:rPr lang="tr-TR" sz="1700" dirty="0">
                <a:solidFill>
                  <a:schemeClr val="tx2"/>
                </a:solidFill>
              </a:rPr>
              <a:t> olması yarar sağlayıcı özelliklerdir.</a:t>
            </a:r>
          </a:p>
          <a:p>
            <a:pPr marL="609600" indent="-609600" algn="l">
              <a:buFont typeface="Wingdings" pitchFamily="2" charset="2"/>
              <a:buChar char="n"/>
            </a:pPr>
            <a:endParaRPr lang="tr-TR" sz="1700" dirty="0">
              <a:solidFill>
                <a:schemeClr val="tx2"/>
              </a:solidFill>
            </a:endParaRPr>
          </a:p>
          <a:p>
            <a:pPr marL="609600" indent="-609600" algn="l">
              <a:buFont typeface="Wingdings" pitchFamily="2" charset="2"/>
              <a:buChar char="n"/>
            </a:pPr>
            <a:endParaRPr lang="tr-TR" sz="1700" dirty="0">
              <a:solidFill>
                <a:schemeClr val="tx2"/>
              </a:solidFill>
            </a:endParaRPr>
          </a:p>
          <a:p>
            <a:pPr marL="609600" indent="-609600" algn="l">
              <a:buFont typeface="Wingdings" pitchFamily="2" charset="2"/>
              <a:buChar char="n"/>
            </a:pPr>
            <a:endParaRPr lang="tr-TR" sz="1800" dirty="0">
              <a:solidFill>
                <a:schemeClr val="tx2"/>
              </a:solidFill>
            </a:endParaRPr>
          </a:p>
          <a:p>
            <a:pPr marL="609600" indent="-609600" algn="l">
              <a:buFont typeface="Wingdings" pitchFamily="2" charset="2"/>
              <a:buChar char="n"/>
            </a:pPr>
            <a:endParaRPr lang="tr-TR" sz="2000" dirty="0">
              <a:solidFill>
                <a:schemeClr val="tx2"/>
              </a:solidFill>
            </a:endParaRPr>
          </a:p>
          <a:p>
            <a:pPr marL="609600" indent="-609600" algn="l"/>
            <a:endParaRPr lang="tr-TR" sz="2000" dirty="0">
              <a:solidFill>
                <a:schemeClr val="tx2"/>
              </a:solidFill>
            </a:endParaRPr>
          </a:p>
          <a:p>
            <a:pPr marL="609600" indent="-609600" algn="l"/>
            <a:endParaRPr lang="tr-TR" sz="2000" dirty="0">
              <a:solidFill>
                <a:schemeClr val="tx2"/>
              </a:solidFill>
            </a:endParaRPr>
          </a:p>
          <a:p>
            <a:pPr marL="609600" indent="-609600" algn="l"/>
            <a:endParaRPr lang="tr-TR" sz="2400" dirty="0">
              <a:solidFill>
                <a:schemeClr val="hlink"/>
              </a:solidFill>
            </a:endParaRPr>
          </a:p>
        </p:txBody>
      </p:sp>
      <p:sp>
        <p:nvSpPr>
          <p:cNvPr id="168964"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r>
              <a:rPr lang="tr-TR" sz="2400" b="1" baseline="30000" dirty="0">
                <a:solidFill>
                  <a:schemeClr val="tx2"/>
                </a:solidFill>
                <a:latin typeface="Lucida Sans" pitchFamily="34" charset="0"/>
              </a:rPr>
              <a:t>Kullanıcı</a:t>
            </a:r>
            <a:r>
              <a:rPr lang="tr-TR" sz="2400" b="1" dirty="0">
                <a:solidFill>
                  <a:schemeClr val="tx2"/>
                </a:solidFill>
                <a:latin typeface="Lucida Sans" pitchFamily="34" charset="0"/>
              </a:rPr>
              <a:t> </a:t>
            </a:r>
            <a:r>
              <a:rPr lang="tr-TR" sz="2400" b="1" baseline="30000" dirty="0">
                <a:solidFill>
                  <a:schemeClr val="tx2"/>
                </a:solidFill>
                <a:latin typeface="Lucida Sans" pitchFamily="34" charset="0"/>
              </a:rPr>
              <a:t>Arayüz Tasarımı</a:t>
            </a:r>
          </a:p>
        </p:txBody>
      </p:sp>
      <p:sp>
        <p:nvSpPr>
          <p:cNvPr id="168965"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spTree>
  </p:cSld>
  <p:clrMapOvr>
    <a:masterClrMapping/>
  </p:clrMapOvr>
  <p:transition spd="med">
    <p:cover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a:spLocks noGrp="1" noChangeArrowheads="1"/>
          </p:cNvSpPr>
          <p:nvPr>
            <p:ph type="ftr" sz="quarter" idx="3"/>
          </p:nvPr>
        </p:nvSpPr>
        <p:spPr/>
        <p:txBody>
          <a:bodyPr/>
          <a:lstStyle/>
          <a:p>
            <a:r>
              <a:rPr lang="tr-TR"/>
              <a:t>Yazılım Mühendisliği</a:t>
            </a:r>
          </a:p>
        </p:txBody>
      </p:sp>
      <p:sp>
        <p:nvSpPr>
          <p:cNvPr id="8" name="Rectangle 16"/>
          <p:cNvSpPr>
            <a:spLocks noGrp="1" noChangeArrowheads="1"/>
          </p:cNvSpPr>
          <p:nvPr>
            <p:ph type="sldNum" sz="quarter" idx="4"/>
          </p:nvPr>
        </p:nvSpPr>
        <p:spPr/>
        <p:txBody>
          <a:bodyPr/>
          <a:lstStyle/>
          <a:p>
            <a:fld id="{F94A34C7-C95B-48CD-87D3-993614E68A73}" type="slidenum">
              <a:rPr lang="tr-TR"/>
              <a:pPr/>
              <a:t>42</a:t>
            </a:fld>
            <a:endParaRPr lang="tr-TR"/>
          </a:p>
        </p:txBody>
      </p:sp>
      <p:sp>
        <p:nvSpPr>
          <p:cNvPr id="171010"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71011" name="Rectangle 3"/>
          <p:cNvSpPr>
            <a:spLocks noGrp="1" noChangeArrowheads="1"/>
          </p:cNvSpPr>
          <p:nvPr>
            <p:ph type="subTitle" idx="1"/>
          </p:nvPr>
        </p:nvSpPr>
        <p:spPr>
          <a:xfrm>
            <a:off x="1143000" y="914400"/>
            <a:ext cx="7620000" cy="5548313"/>
          </a:xfrm>
          <a:solidFill>
            <a:schemeClr val="bg1"/>
          </a:solidFill>
        </p:spPr>
        <p:txBody>
          <a:bodyPr/>
          <a:lstStyle/>
          <a:p>
            <a:pPr marL="609600" indent="-609600" algn="l"/>
            <a:r>
              <a:rPr lang="tr-TR" sz="2400" dirty="0">
                <a:solidFill>
                  <a:schemeClr val="tx2"/>
                </a:solidFill>
              </a:rPr>
              <a:t>Tüm sistem yazılımı </a:t>
            </a:r>
            <a:r>
              <a:rPr lang="tr-TR" sz="2400" dirty="0" err="1">
                <a:solidFill>
                  <a:schemeClr val="tx2"/>
                </a:solidFill>
              </a:rPr>
              <a:t>belirlibir</a:t>
            </a:r>
            <a:r>
              <a:rPr lang="tr-TR" sz="2400" dirty="0">
                <a:solidFill>
                  <a:schemeClr val="tx2"/>
                </a:solidFill>
              </a:rPr>
              <a:t> disiplinin uygulandığı geliştirme süreci ile gerçekleştirilir.</a:t>
            </a:r>
          </a:p>
          <a:p>
            <a:pPr marL="609600" indent="-609600" algn="l"/>
            <a:r>
              <a:rPr lang="tr-TR" sz="2400" dirty="0">
                <a:solidFill>
                  <a:schemeClr val="tx2"/>
                </a:solidFill>
              </a:rPr>
              <a:t>Kullanıcı arayüz yazılımı da ana sistem yazılımının temel öğelerinden biridir.</a:t>
            </a:r>
          </a:p>
          <a:p>
            <a:pPr marL="609600" indent="-609600" algn="l"/>
            <a:r>
              <a:rPr lang="tr-TR" sz="2400" dirty="0">
                <a:solidFill>
                  <a:schemeClr val="tx2"/>
                </a:solidFill>
              </a:rPr>
              <a:t>Kendi içinde bir süreç uygulanarak geliştirilir.</a:t>
            </a:r>
          </a:p>
          <a:p>
            <a:pPr marL="609600" indent="-609600" algn="l"/>
            <a:endParaRPr lang="tr-TR" sz="2400" dirty="0">
              <a:solidFill>
                <a:schemeClr val="tx2"/>
              </a:solidFill>
            </a:endParaRPr>
          </a:p>
          <a:p>
            <a:pPr marL="609600" indent="-609600" algn="l"/>
            <a:r>
              <a:rPr lang="tr-TR" sz="2400" dirty="0">
                <a:solidFill>
                  <a:schemeClr val="tx2"/>
                </a:solidFill>
              </a:rPr>
              <a:t>Süreç standart yazılım geliştirme süreçlerine benzer biçimde </a:t>
            </a:r>
            <a:r>
              <a:rPr lang="tr-TR" sz="2400" dirty="0">
                <a:solidFill>
                  <a:schemeClr val="hlink"/>
                </a:solidFill>
              </a:rPr>
              <a:t>dört</a:t>
            </a:r>
            <a:r>
              <a:rPr lang="tr-TR" sz="2400" dirty="0">
                <a:solidFill>
                  <a:schemeClr val="tx2"/>
                </a:solidFill>
              </a:rPr>
              <a:t> aşamadan oluşur.</a:t>
            </a:r>
          </a:p>
          <a:p>
            <a:pPr marL="609600" indent="-609600" algn="l"/>
            <a:endParaRPr lang="tr-TR" sz="2400" dirty="0">
              <a:solidFill>
                <a:schemeClr val="tx2"/>
              </a:solidFill>
            </a:endParaRPr>
          </a:p>
          <a:p>
            <a:pPr marL="609600" indent="-609600" algn="l">
              <a:buFont typeface="Wingdings" pitchFamily="2" charset="2"/>
              <a:buAutoNum type="arabicPeriod"/>
            </a:pPr>
            <a:r>
              <a:rPr lang="tr-TR" sz="2400" dirty="0">
                <a:solidFill>
                  <a:schemeClr val="hlink"/>
                </a:solidFill>
              </a:rPr>
              <a:t>Çözümleme</a:t>
            </a:r>
          </a:p>
          <a:p>
            <a:pPr marL="609600" indent="-609600" algn="l">
              <a:buFont typeface="Wingdings" pitchFamily="2" charset="2"/>
              <a:buAutoNum type="arabicPeriod"/>
            </a:pPr>
            <a:r>
              <a:rPr lang="tr-TR" sz="2400" dirty="0">
                <a:solidFill>
                  <a:schemeClr val="hlink"/>
                </a:solidFill>
              </a:rPr>
              <a:t>Tasarım</a:t>
            </a:r>
          </a:p>
          <a:p>
            <a:pPr marL="609600" indent="-609600" algn="l">
              <a:buFont typeface="Wingdings" pitchFamily="2" charset="2"/>
              <a:buAutoNum type="arabicPeriod"/>
            </a:pPr>
            <a:r>
              <a:rPr lang="tr-TR" sz="2400" dirty="0">
                <a:solidFill>
                  <a:schemeClr val="hlink"/>
                </a:solidFill>
              </a:rPr>
              <a:t>Gerçekleştirim</a:t>
            </a:r>
          </a:p>
          <a:p>
            <a:pPr marL="609600" indent="-609600" algn="l">
              <a:buFont typeface="Wingdings" pitchFamily="2" charset="2"/>
              <a:buAutoNum type="arabicPeriod"/>
            </a:pPr>
            <a:r>
              <a:rPr lang="tr-TR" sz="2400" dirty="0">
                <a:solidFill>
                  <a:schemeClr val="hlink"/>
                </a:solidFill>
              </a:rPr>
              <a:t>Test</a:t>
            </a:r>
          </a:p>
          <a:p>
            <a:pPr marL="609600" indent="-609600" algn="l"/>
            <a:endParaRPr lang="tr-TR" sz="2400" dirty="0">
              <a:solidFill>
                <a:schemeClr val="hlink"/>
              </a:solidFill>
            </a:endParaRPr>
          </a:p>
          <a:p>
            <a:pPr marL="609600" indent="-609600" algn="l"/>
            <a:endParaRPr lang="tr-TR" dirty="0">
              <a:solidFill>
                <a:schemeClr val="tx2"/>
              </a:solidFill>
            </a:endParaRPr>
          </a:p>
          <a:p>
            <a:pPr marL="609600" indent="-609600" algn="l"/>
            <a:endParaRPr lang="tr-TR" dirty="0">
              <a:solidFill>
                <a:schemeClr val="tx2"/>
              </a:solidFill>
            </a:endParaRPr>
          </a:p>
          <a:p>
            <a:pPr marL="609600" indent="-609600" algn="l"/>
            <a:endParaRPr lang="tr-TR" sz="3600" dirty="0">
              <a:solidFill>
                <a:schemeClr val="hlink"/>
              </a:solidFill>
            </a:endParaRPr>
          </a:p>
        </p:txBody>
      </p:sp>
      <p:sp>
        <p:nvSpPr>
          <p:cNvPr id="171012"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r>
              <a:rPr lang="tr-TR" sz="2400" b="1" baseline="30000" dirty="0">
                <a:solidFill>
                  <a:schemeClr val="tx2"/>
                </a:solidFill>
                <a:latin typeface="Lucida Sans" pitchFamily="34" charset="0"/>
              </a:rPr>
              <a:t>Kullanıcı</a:t>
            </a:r>
            <a:r>
              <a:rPr lang="tr-TR" sz="2400" b="1" dirty="0">
                <a:solidFill>
                  <a:schemeClr val="tx2"/>
                </a:solidFill>
                <a:latin typeface="Lucida Sans" pitchFamily="34" charset="0"/>
              </a:rPr>
              <a:t> </a:t>
            </a:r>
            <a:r>
              <a:rPr lang="tr-TR" sz="2400" b="1" baseline="30000" dirty="0">
                <a:solidFill>
                  <a:schemeClr val="tx2"/>
                </a:solidFill>
                <a:latin typeface="Lucida Sans" pitchFamily="34" charset="0"/>
              </a:rPr>
              <a:t>Arayüz Geliştirme Süreci</a:t>
            </a:r>
          </a:p>
        </p:txBody>
      </p:sp>
      <p:sp>
        <p:nvSpPr>
          <p:cNvPr id="171013"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spTree>
  </p:cSld>
  <p:clrMapOvr>
    <a:masterClrMapping/>
  </p:clrMapOvr>
  <p:transition spd="med">
    <p:cover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a:spLocks noGrp="1" noChangeArrowheads="1"/>
          </p:cNvSpPr>
          <p:nvPr>
            <p:ph type="ftr" sz="quarter" idx="3"/>
          </p:nvPr>
        </p:nvSpPr>
        <p:spPr/>
        <p:txBody>
          <a:bodyPr/>
          <a:lstStyle/>
          <a:p>
            <a:r>
              <a:rPr lang="tr-TR"/>
              <a:t>Yazılım Mühendisliği</a:t>
            </a:r>
          </a:p>
        </p:txBody>
      </p:sp>
      <p:sp>
        <p:nvSpPr>
          <p:cNvPr id="8" name="Rectangle 16"/>
          <p:cNvSpPr>
            <a:spLocks noGrp="1" noChangeArrowheads="1"/>
          </p:cNvSpPr>
          <p:nvPr>
            <p:ph type="sldNum" sz="quarter" idx="4"/>
          </p:nvPr>
        </p:nvSpPr>
        <p:spPr/>
        <p:txBody>
          <a:bodyPr/>
          <a:lstStyle/>
          <a:p>
            <a:fld id="{291ECE4F-C10B-49ED-8C37-825931BDE138}" type="slidenum">
              <a:rPr lang="tr-TR"/>
              <a:pPr/>
              <a:t>43</a:t>
            </a:fld>
            <a:endParaRPr lang="tr-TR"/>
          </a:p>
        </p:txBody>
      </p:sp>
      <p:sp>
        <p:nvSpPr>
          <p:cNvPr id="173058"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73059" name="Rectangle 3"/>
          <p:cNvSpPr>
            <a:spLocks noGrp="1" noChangeArrowheads="1"/>
          </p:cNvSpPr>
          <p:nvPr>
            <p:ph type="subTitle" idx="1"/>
          </p:nvPr>
        </p:nvSpPr>
        <p:spPr>
          <a:xfrm>
            <a:off x="1143000" y="1447800"/>
            <a:ext cx="7620000" cy="4938713"/>
          </a:xfrm>
          <a:solidFill>
            <a:schemeClr val="bg1"/>
          </a:solidFill>
        </p:spPr>
        <p:txBody>
          <a:bodyPr/>
          <a:lstStyle/>
          <a:p>
            <a:pPr marL="609600" indent="-609600" algn="l">
              <a:lnSpc>
                <a:spcPct val="80000"/>
              </a:lnSpc>
            </a:pPr>
            <a:r>
              <a:rPr lang="tr-TR" sz="2000" b="1" u="sng" dirty="0">
                <a:solidFill>
                  <a:schemeClr val="hlink"/>
                </a:solidFill>
              </a:rPr>
              <a:t>Çözümleme</a:t>
            </a:r>
            <a:r>
              <a:rPr lang="tr-TR" sz="2000" b="1" dirty="0">
                <a:solidFill>
                  <a:schemeClr val="hlink"/>
                </a:solidFill>
              </a:rPr>
              <a:t> :</a:t>
            </a:r>
            <a:r>
              <a:rPr lang="tr-TR" sz="2000" dirty="0">
                <a:solidFill>
                  <a:schemeClr val="hlink"/>
                </a:solidFill>
              </a:rPr>
              <a:t>  </a:t>
            </a:r>
          </a:p>
          <a:p>
            <a:pPr marL="609600" indent="-609600" algn="l">
              <a:lnSpc>
                <a:spcPct val="80000"/>
              </a:lnSpc>
            </a:pPr>
            <a:endParaRPr lang="tr-TR" sz="2000" dirty="0">
              <a:solidFill>
                <a:schemeClr val="hlink"/>
              </a:solidFill>
            </a:endParaRPr>
          </a:p>
          <a:p>
            <a:pPr marL="609600" indent="-609600" algn="l">
              <a:lnSpc>
                <a:spcPct val="80000"/>
              </a:lnSpc>
            </a:pPr>
            <a:r>
              <a:rPr lang="tr-TR" sz="2000" dirty="0">
                <a:solidFill>
                  <a:schemeClr val="tx2"/>
                </a:solidFill>
              </a:rPr>
              <a:t>Bilgisayar tabanlı bir sistem genellikle elle yapılan işleri otomatik hale getirmek üzere tasarlanır ve geliştirilir.</a:t>
            </a:r>
          </a:p>
          <a:p>
            <a:pPr marL="609600" indent="-609600" algn="l">
              <a:lnSpc>
                <a:spcPct val="80000"/>
              </a:lnSpc>
            </a:pPr>
            <a:endParaRPr lang="tr-TR" sz="2000" dirty="0">
              <a:solidFill>
                <a:schemeClr val="tx2"/>
              </a:solidFill>
            </a:endParaRPr>
          </a:p>
          <a:p>
            <a:pPr marL="609600" indent="-609600" algn="l">
              <a:lnSpc>
                <a:spcPct val="80000"/>
              </a:lnSpc>
            </a:pPr>
            <a:r>
              <a:rPr lang="tr-TR" sz="2000" dirty="0">
                <a:solidFill>
                  <a:schemeClr val="tx2"/>
                </a:solidFill>
              </a:rPr>
              <a:t>Otomasyonun ne derece olacağı , işletmenin ne zaman devreye gireceği, sistemin girdi ve çıktıları sistem çözümlemesi sırasında belirlenir.</a:t>
            </a:r>
          </a:p>
          <a:p>
            <a:pPr marL="609600" indent="-609600" algn="l">
              <a:lnSpc>
                <a:spcPct val="80000"/>
              </a:lnSpc>
            </a:pPr>
            <a:endParaRPr lang="tr-TR" sz="2000" dirty="0">
              <a:solidFill>
                <a:schemeClr val="tx2"/>
              </a:solidFill>
            </a:endParaRPr>
          </a:p>
          <a:p>
            <a:pPr marL="609600" indent="-609600" algn="l">
              <a:lnSpc>
                <a:spcPct val="80000"/>
              </a:lnSpc>
            </a:pPr>
            <a:r>
              <a:rPr lang="tr-TR" sz="2000" dirty="0">
                <a:solidFill>
                  <a:schemeClr val="tx2"/>
                </a:solidFill>
              </a:rPr>
              <a:t>Çözümleyici bu amaçla sistemin amaçlarını , temel işlevlerini tanımlar ve çözümler.</a:t>
            </a:r>
          </a:p>
          <a:p>
            <a:pPr marL="609600" indent="-609600" algn="l">
              <a:lnSpc>
                <a:spcPct val="80000"/>
              </a:lnSpc>
            </a:pPr>
            <a:endParaRPr lang="tr-TR" sz="2000" dirty="0">
              <a:solidFill>
                <a:schemeClr val="tx2"/>
              </a:solidFill>
            </a:endParaRPr>
          </a:p>
          <a:p>
            <a:pPr marL="609600" indent="-609600" algn="l">
              <a:lnSpc>
                <a:spcPct val="80000"/>
              </a:lnSpc>
            </a:pPr>
            <a:r>
              <a:rPr lang="tr-TR" sz="2000" dirty="0">
                <a:solidFill>
                  <a:schemeClr val="tx2"/>
                </a:solidFill>
              </a:rPr>
              <a:t>Bu çözümleme sonunda sistem belirtiminin arayüz tanımlaması ortaya çıkar. </a:t>
            </a:r>
          </a:p>
          <a:p>
            <a:pPr marL="609600" indent="-609600" algn="l">
              <a:lnSpc>
                <a:spcPct val="80000"/>
              </a:lnSpc>
            </a:pPr>
            <a:endParaRPr lang="tr-TR" sz="2000" dirty="0">
              <a:solidFill>
                <a:schemeClr val="tx2"/>
              </a:solidFill>
            </a:endParaRPr>
          </a:p>
          <a:p>
            <a:pPr marL="609600" indent="-609600" algn="l">
              <a:lnSpc>
                <a:spcPct val="80000"/>
              </a:lnSpc>
            </a:pPr>
            <a:r>
              <a:rPr lang="tr-TR" sz="2000" dirty="0">
                <a:solidFill>
                  <a:schemeClr val="tx2"/>
                </a:solidFill>
              </a:rPr>
              <a:t>Arayüz şekillerinin karmaşıklığı aynı zamanda sistemin karmaşıklık </a:t>
            </a:r>
            <a:r>
              <a:rPr lang="tr-TR" sz="2000" dirty="0" err="1">
                <a:solidFill>
                  <a:schemeClr val="tx2"/>
                </a:solidFill>
              </a:rPr>
              <a:t>derecesinide</a:t>
            </a:r>
            <a:r>
              <a:rPr lang="tr-TR" sz="2000" dirty="0">
                <a:solidFill>
                  <a:schemeClr val="tx2"/>
                </a:solidFill>
              </a:rPr>
              <a:t> ortaya koyar.</a:t>
            </a:r>
            <a:endParaRPr lang="tr-TR" sz="2800" dirty="0">
              <a:solidFill>
                <a:schemeClr val="hlink"/>
              </a:solidFill>
            </a:endParaRPr>
          </a:p>
        </p:txBody>
      </p:sp>
      <p:sp>
        <p:nvSpPr>
          <p:cNvPr id="173060"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r>
              <a:rPr lang="tr-TR" sz="2400" b="1" baseline="30000" dirty="0">
                <a:solidFill>
                  <a:schemeClr val="tx2"/>
                </a:solidFill>
                <a:latin typeface="Lucida Sans" pitchFamily="34" charset="0"/>
              </a:rPr>
              <a:t>Kullanıcı</a:t>
            </a:r>
            <a:r>
              <a:rPr lang="tr-TR" sz="2400" b="1" dirty="0">
                <a:solidFill>
                  <a:schemeClr val="tx2"/>
                </a:solidFill>
                <a:latin typeface="Lucida Sans" pitchFamily="34" charset="0"/>
              </a:rPr>
              <a:t> </a:t>
            </a:r>
            <a:r>
              <a:rPr lang="tr-TR" sz="2400" b="1" baseline="30000" dirty="0">
                <a:solidFill>
                  <a:schemeClr val="tx2"/>
                </a:solidFill>
                <a:latin typeface="Lucida Sans" pitchFamily="34" charset="0"/>
              </a:rPr>
              <a:t>Arayüz Geliştirme Süreci</a:t>
            </a:r>
          </a:p>
        </p:txBody>
      </p:sp>
      <p:sp>
        <p:nvSpPr>
          <p:cNvPr id="173061"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spTree>
  </p:cSld>
  <p:clrMapOvr>
    <a:masterClrMapping/>
  </p:clrMapOvr>
  <p:transition spd="med">
    <p:cover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a:spLocks noGrp="1" noChangeArrowheads="1"/>
          </p:cNvSpPr>
          <p:nvPr>
            <p:ph type="ftr" sz="quarter" idx="3"/>
          </p:nvPr>
        </p:nvSpPr>
        <p:spPr/>
        <p:txBody>
          <a:bodyPr/>
          <a:lstStyle/>
          <a:p>
            <a:r>
              <a:rPr lang="tr-TR"/>
              <a:t>Yazılım Mühendisliği</a:t>
            </a:r>
          </a:p>
        </p:txBody>
      </p:sp>
      <p:sp>
        <p:nvSpPr>
          <p:cNvPr id="8" name="Rectangle 16"/>
          <p:cNvSpPr>
            <a:spLocks noGrp="1" noChangeArrowheads="1"/>
          </p:cNvSpPr>
          <p:nvPr>
            <p:ph type="sldNum" sz="quarter" idx="4"/>
          </p:nvPr>
        </p:nvSpPr>
        <p:spPr/>
        <p:txBody>
          <a:bodyPr/>
          <a:lstStyle/>
          <a:p>
            <a:fld id="{07EA35DB-66B7-4504-B493-FE0733781E42}" type="slidenum">
              <a:rPr lang="tr-TR"/>
              <a:pPr/>
              <a:t>44</a:t>
            </a:fld>
            <a:endParaRPr lang="tr-TR"/>
          </a:p>
        </p:txBody>
      </p:sp>
      <p:sp>
        <p:nvSpPr>
          <p:cNvPr id="220162"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220163" name="Rectangle 3"/>
          <p:cNvSpPr>
            <a:spLocks noGrp="1" noChangeArrowheads="1"/>
          </p:cNvSpPr>
          <p:nvPr>
            <p:ph type="subTitle" idx="1"/>
          </p:nvPr>
        </p:nvSpPr>
        <p:spPr>
          <a:xfrm>
            <a:off x="1143000" y="2286000"/>
            <a:ext cx="7620000" cy="4100513"/>
          </a:xfrm>
          <a:solidFill>
            <a:schemeClr val="bg1"/>
          </a:solidFill>
        </p:spPr>
        <p:txBody>
          <a:bodyP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marL="609600" indent="-609600" algn="l"/>
            <a:endParaRPr lang="tr-TR"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a:p>
            <a:pPr marL="609600" indent="-609600" algn="l"/>
            <a:endParaRPr lang="tr-TR"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a:p>
            <a:pPr marL="609600" indent="-609600"/>
            <a:r>
              <a:rPr lang="tr-TR" dirty="0">
                <a:ln>
                  <a:prstDash val="solid"/>
                </a:ln>
                <a:solidFill>
                  <a:srgbClr val="FF0000"/>
                </a:solidFill>
                <a:effectLst>
                  <a:outerShdw blurRad="88000" dist="50800" dir="5040000" algn="tl">
                    <a:schemeClr val="accent4">
                      <a:tint val="80000"/>
                      <a:satMod val="250000"/>
                      <a:alpha val="45000"/>
                    </a:schemeClr>
                  </a:outerShdw>
                </a:effectLst>
              </a:rPr>
              <a:t>“Arayüz şekillerinin karmaşıklığı </a:t>
            </a:r>
          </a:p>
          <a:p>
            <a:pPr marL="609600" indent="-609600"/>
            <a:r>
              <a:rPr lang="tr-TR" dirty="0">
                <a:ln>
                  <a:prstDash val="solid"/>
                </a:ln>
                <a:solidFill>
                  <a:srgbClr val="FF0000"/>
                </a:solidFill>
                <a:effectLst>
                  <a:outerShdw blurRad="88000" dist="50800" dir="5040000" algn="tl">
                    <a:schemeClr val="accent4">
                      <a:tint val="80000"/>
                      <a:satMod val="250000"/>
                      <a:alpha val="45000"/>
                    </a:schemeClr>
                  </a:outerShdw>
                </a:effectLst>
              </a:rPr>
              <a:t>aynı zamanda sistemin karmaşıklık </a:t>
            </a:r>
            <a:r>
              <a:rPr lang="tr-TR" dirty="0" err="1">
                <a:ln>
                  <a:prstDash val="solid"/>
                </a:ln>
                <a:solidFill>
                  <a:srgbClr val="FF0000"/>
                </a:solidFill>
                <a:effectLst>
                  <a:outerShdw blurRad="88000" dist="50800" dir="5040000" algn="tl">
                    <a:schemeClr val="accent4">
                      <a:tint val="80000"/>
                      <a:satMod val="250000"/>
                      <a:alpha val="45000"/>
                    </a:schemeClr>
                  </a:outerShdw>
                </a:effectLst>
              </a:rPr>
              <a:t>derecesinide</a:t>
            </a:r>
            <a:r>
              <a:rPr lang="tr-TR" dirty="0">
                <a:ln>
                  <a:prstDash val="solid"/>
                </a:ln>
                <a:solidFill>
                  <a:srgbClr val="FF0000"/>
                </a:solidFill>
                <a:effectLst>
                  <a:outerShdw blurRad="88000" dist="50800" dir="5040000" algn="tl">
                    <a:schemeClr val="accent4">
                      <a:tint val="80000"/>
                      <a:satMod val="250000"/>
                      <a:alpha val="45000"/>
                    </a:schemeClr>
                  </a:outerShdw>
                </a:effectLst>
              </a:rPr>
              <a:t> ortaya koyar.”</a:t>
            </a:r>
            <a:endParaRPr lang="tr-TR" sz="4000" dirty="0">
              <a:ln>
                <a:prstDash val="solid"/>
              </a:ln>
              <a:solidFill>
                <a:srgbClr val="FF0000"/>
              </a:solidFill>
              <a:effectLst>
                <a:outerShdw blurRad="88000" dist="50800" dir="5040000" algn="tl">
                  <a:schemeClr val="accent4">
                    <a:tint val="80000"/>
                    <a:satMod val="250000"/>
                    <a:alpha val="45000"/>
                  </a:schemeClr>
                </a:outerShdw>
              </a:effectLst>
            </a:endParaRPr>
          </a:p>
        </p:txBody>
      </p:sp>
      <p:sp>
        <p:nvSpPr>
          <p:cNvPr id="220164"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r>
              <a:rPr lang="tr-TR" sz="2400" b="1" baseline="30000" dirty="0">
                <a:solidFill>
                  <a:schemeClr val="tx2"/>
                </a:solidFill>
                <a:latin typeface="Lucida Sans" pitchFamily="34" charset="0"/>
              </a:rPr>
              <a:t>Kullanıcı</a:t>
            </a:r>
            <a:r>
              <a:rPr lang="tr-TR" sz="2400" b="1" dirty="0">
                <a:solidFill>
                  <a:schemeClr val="tx2"/>
                </a:solidFill>
                <a:latin typeface="Lucida Sans" pitchFamily="34" charset="0"/>
              </a:rPr>
              <a:t> </a:t>
            </a:r>
            <a:r>
              <a:rPr lang="tr-TR" sz="2400" b="1" baseline="30000" dirty="0">
                <a:solidFill>
                  <a:schemeClr val="tx2"/>
                </a:solidFill>
                <a:latin typeface="Lucida Sans" pitchFamily="34" charset="0"/>
              </a:rPr>
              <a:t>Arayüz Geliştirme Süreci</a:t>
            </a:r>
          </a:p>
        </p:txBody>
      </p:sp>
      <p:sp>
        <p:nvSpPr>
          <p:cNvPr id="220165"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pic>
        <p:nvPicPr>
          <p:cNvPr id="14338" name="Picture 2" descr="http://t3.gstatic.com/images?q=tbn:ANd9GcRCeOJUt_hl65ddRNec2JIqf9d6URPFmg47g-MFcSv41cqvMIw2"/>
          <p:cNvPicPr>
            <a:picLocks noChangeAspect="1" noChangeArrowheads="1"/>
          </p:cNvPicPr>
          <p:nvPr/>
        </p:nvPicPr>
        <p:blipFill>
          <a:blip r:embed="rId3" cstate="print"/>
          <a:srcRect/>
          <a:stretch>
            <a:fillRect/>
          </a:stretch>
        </p:blipFill>
        <p:spPr bwMode="auto">
          <a:xfrm>
            <a:off x="6096000" y="1295400"/>
            <a:ext cx="1695450" cy="1733551"/>
          </a:xfrm>
          <a:prstGeom prst="rect">
            <a:avLst/>
          </a:prstGeom>
          <a:noFill/>
        </p:spPr>
      </p:pic>
    </p:spTree>
  </p:cSld>
  <p:clrMapOvr>
    <a:masterClrMapping/>
  </p:clrMapOvr>
  <p:transition spd="med">
    <p:cover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a:spLocks noGrp="1" noChangeArrowheads="1"/>
          </p:cNvSpPr>
          <p:nvPr>
            <p:ph type="ftr" sz="quarter" idx="3"/>
          </p:nvPr>
        </p:nvSpPr>
        <p:spPr/>
        <p:txBody>
          <a:bodyPr/>
          <a:lstStyle/>
          <a:p>
            <a:r>
              <a:rPr lang="tr-TR"/>
              <a:t>Yazılım Mühendisliği</a:t>
            </a:r>
          </a:p>
        </p:txBody>
      </p:sp>
      <p:sp>
        <p:nvSpPr>
          <p:cNvPr id="8" name="Rectangle 16"/>
          <p:cNvSpPr>
            <a:spLocks noGrp="1" noChangeArrowheads="1"/>
          </p:cNvSpPr>
          <p:nvPr>
            <p:ph type="sldNum" sz="quarter" idx="4"/>
          </p:nvPr>
        </p:nvSpPr>
        <p:spPr/>
        <p:txBody>
          <a:bodyPr/>
          <a:lstStyle/>
          <a:p>
            <a:fld id="{7D8B01F0-3B3A-447F-9E20-E7E544FAFEE2}" type="slidenum">
              <a:rPr lang="tr-TR"/>
              <a:pPr/>
              <a:t>45</a:t>
            </a:fld>
            <a:endParaRPr lang="tr-TR"/>
          </a:p>
        </p:txBody>
      </p:sp>
      <p:sp>
        <p:nvSpPr>
          <p:cNvPr id="175106"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75107" name="Rectangle 3"/>
          <p:cNvSpPr>
            <a:spLocks noGrp="1" noChangeArrowheads="1"/>
          </p:cNvSpPr>
          <p:nvPr>
            <p:ph type="subTitle" idx="1"/>
          </p:nvPr>
        </p:nvSpPr>
        <p:spPr>
          <a:xfrm>
            <a:off x="1143000" y="1219200"/>
            <a:ext cx="7620000" cy="5257800"/>
          </a:xfrm>
          <a:solidFill>
            <a:schemeClr val="bg1"/>
          </a:solidFill>
        </p:spPr>
        <p:txBody>
          <a:bodyPr/>
          <a:lstStyle/>
          <a:p>
            <a:pPr marL="609600" indent="-609600" algn="l">
              <a:lnSpc>
                <a:spcPct val="80000"/>
              </a:lnSpc>
            </a:pPr>
            <a:r>
              <a:rPr lang="tr-TR" sz="2000" b="1" u="sng">
                <a:solidFill>
                  <a:schemeClr val="hlink"/>
                </a:solidFill>
              </a:rPr>
              <a:t>Tasarım</a:t>
            </a:r>
            <a:r>
              <a:rPr lang="tr-TR" sz="2000" b="1">
                <a:solidFill>
                  <a:schemeClr val="hlink"/>
                </a:solidFill>
              </a:rPr>
              <a:t> :</a:t>
            </a:r>
            <a:r>
              <a:rPr lang="tr-TR" sz="2000">
                <a:solidFill>
                  <a:schemeClr val="hlink"/>
                </a:solidFill>
              </a:rPr>
              <a:t>  </a:t>
            </a:r>
          </a:p>
          <a:p>
            <a:pPr marL="609600" indent="-609600" algn="l">
              <a:lnSpc>
                <a:spcPct val="80000"/>
              </a:lnSpc>
            </a:pPr>
            <a:endParaRPr lang="tr-TR" sz="2000">
              <a:solidFill>
                <a:schemeClr val="hlink"/>
              </a:solidFill>
            </a:endParaRPr>
          </a:p>
          <a:p>
            <a:pPr marL="609600" indent="-609600" algn="l">
              <a:lnSpc>
                <a:spcPct val="80000"/>
              </a:lnSpc>
            </a:pPr>
            <a:r>
              <a:rPr lang="tr-TR" sz="2000">
                <a:solidFill>
                  <a:schemeClr val="tx2"/>
                </a:solidFill>
              </a:rPr>
              <a:t>Kullanıcıya ne tür arayüzler sağlayacağı, giriş ve çıkışların hangi aygıtlarla , ne şekilde yapılacağı , hata ve uyarı iletilerinin nasıl verileceği belirlenir.</a:t>
            </a:r>
          </a:p>
          <a:p>
            <a:pPr marL="609600" indent="-609600" algn="l">
              <a:lnSpc>
                <a:spcPct val="80000"/>
              </a:lnSpc>
            </a:pPr>
            <a:endParaRPr lang="tr-TR" sz="2000">
              <a:solidFill>
                <a:schemeClr val="tx2"/>
              </a:solidFill>
            </a:endParaRPr>
          </a:p>
          <a:p>
            <a:pPr marL="609600" indent="-609600" algn="l">
              <a:lnSpc>
                <a:spcPct val="80000"/>
              </a:lnSpc>
            </a:pPr>
            <a:r>
              <a:rPr lang="tr-TR" sz="2000">
                <a:solidFill>
                  <a:schemeClr val="tx2"/>
                </a:solidFill>
              </a:rPr>
              <a:t>Özel donanım için geliştirme yapılacaksa donanım özelliklerine göre tasarım yapılmalıdır.</a:t>
            </a:r>
          </a:p>
          <a:p>
            <a:pPr marL="609600" indent="-609600" algn="l">
              <a:lnSpc>
                <a:spcPct val="80000"/>
              </a:lnSpc>
            </a:pPr>
            <a:endParaRPr lang="tr-TR" sz="2000">
              <a:solidFill>
                <a:schemeClr val="tx2"/>
              </a:solidFill>
            </a:endParaRPr>
          </a:p>
          <a:p>
            <a:pPr marL="609600" indent="-609600" algn="l">
              <a:lnSpc>
                <a:spcPct val="80000"/>
              </a:lnSpc>
            </a:pPr>
            <a:r>
              <a:rPr lang="tr-TR" sz="2000">
                <a:solidFill>
                  <a:schemeClr val="tx2"/>
                </a:solidFill>
              </a:rPr>
              <a:t>Standart donanım için yapılacak çalışmalar için ön çalışma yapılıp , kullanıcı ile birlikte gözden geçirilmesi fayda sağlayacaktır.</a:t>
            </a:r>
          </a:p>
          <a:p>
            <a:pPr marL="609600" indent="-609600" algn="l">
              <a:lnSpc>
                <a:spcPct val="80000"/>
              </a:lnSpc>
            </a:pPr>
            <a:endParaRPr lang="tr-TR" sz="2000">
              <a:solidFill>
                <a:schemeClr val="tx2"/>
              </a:solidFill>
            </a:endParaRPr>
          </a:p>
          <a:p>
            <a:pPr marL="609600" indent="-609600" algn="l">
              <a:lnSpc>
                <a:spcPct val="80000"/>
              </a:lnSpc>
            </a:pPr>
            <a:r>
              <a:rPr lang="tr-TR" sz="2000">
                <a:solidFill>
                  <a:schemeClr val="tx2"/>
                </a:solidFill>
              </a:rPr>
              <a:t>Tüm görünümlerin standart şablonlar üzerine oturtulması sağlanmalıdır.</a:t>
            </a:r>
          </a:p>
          <a:p>
            <a:pPr marL="609600" indent="-609600" algn="l">
              <a:lnSpc>
                <a:spcPct val="80000"/>
              </a:lnSpc>
            </a:pPr>
            <a:endParaRPr lang="tr-TR" sz="2000">
              <a:solidFill>
                <a:schemeClr val="tx2"/>
              </a:solidFill>
            </a:endParaRPr>
          </a:p>
          <a:p>
            <a:pPr marL="609600" indent="-609600" algn="l">
              <a:lnSpc>
                <a:spcPct val="80000"/>
              </a:lnSpc>
            </a:pPr>
            <a:r>
              <a:rPr lang="tr-TR" sz="2000">
                <a:solidFill>
                  <a:schemeClr val="tx2"/>
                </a:solidFill>
              </a:rPr>
              <a:t>Bilinen temel kullanım özellikleri tasarlanan tüm pencere, araç çubuğu gibi nesnelerde kullanılmalıdır.</a:t>
            </a:r>
          </a:p>
          <a:p>
            <a:pPr marL="609600" indent="-609600" algn="l">
              <a:lnSpc>
                <a:spcPct val="80000"/>
              </a:lnSpc>
            </a:pPr>
            <a:endParaRPr lang="tr-TR" sz="2000">
              <a:solidFill>
                <a:schemeClr val="tx2"/>
              </a:solidFill>
            </a:endParaRPr>
          </a:p>
        </p:txBody>
      </p:sp>
      <p:sp>
        <p:nvSpPr>
          <p:cNvPr id="175108"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r>
              <a:rPr lang="tr-TR" sz="2400" b="1" baseline="30000" dirty="0">
                <a:solidFill>
                  <a:schemeClr val="tx2"/>
                </a:solidFill>
                <a:latin typeface="Lucida Sans" pitchFamily="34" charset="0"/>
              </a:rPr>
              <a:t>Kullanıcı</a:t>
            </a:r>
            <a:r>
              <a:rPr lang="tr-TR" sz="2400" b="1" dirty="0">
                <a:solidFill>
                  <a:schemeClr val="tx2"/>
                </a:solidFill>
                <a:latin typeface="Lucida Sans" pitchFamily="34" charset="0"/>
              </a:rPr>
              <a:t> </a:t>
            </a:r>
            <a:r>
              <a:rPr lang="tr-TR" sz="2400" b="1" baseline="30000" dirty="0">
                <a:solidFill>
                  <a:schemeClr val="tx2"/>
                </a:solidFill>
                <a:latin typeface="Lucida Sans" pitchFamily="34" charset="0"/>
              </a:rPr>
              <a:t>Arayüz Geliştirme Süreci</a:t>
            </a:r>
          </a:p>
        </p:txBody>
      </p:sp>
      <p:sp>
        <p:nvSpPr>
          <p:cNvPr id="175109"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spTree>
  </p:cSld>
  <p:clrMapOvr>
    <a:masterClrMapping/>
  </p:clrMapOvr>
  <p:transition spd="med">
    <p:cover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a:spLocks noGrp="1" noChangeArrowheads="1"/>
          </p:cNvSpPr>
          <p:nvPr>
            <p:ph type="ftr" sz="quarter" idx="3"/>
          </p:nvPr>
        </p:nvSpPr>
        <p:spPr/>
        <p:txBody>
          <a:bodyPr/>
          <a:lstStyle/>
          <a:p>
            <a:r>
              <a:rPr lang="tr-TR"/>
              <a:t>Yazılım Mühendisliği</a:t>
            </a:r>
          </a:p>
        </p:txBody>
      </p:sp>
      <p:sp>
        <p:nvSpPr>
          <p:cNvPr id="8" name="Rectangle 16"/>
          <p:cNvSpPr>
            <a:spLocks noGrp="1" noChangeArrowheads="1"/>
          </p:cNvSpPr>
          <p:nvPr>
            <p:ph type="sldNum" sz="quarter" idx="4"/>
          </p:nvPr>
        </p:nvSpPr>
        <p:spPr/>
        <p:txBody>
          <a:bodyPr/>
          <a:lstStyle/>
          <a:p>
            <a:fld id="{097BBF11-C294-4FE9-B6AD-2E8A4010C1B8}" type="slidenum">
              <a:rPr lang="tr-TR"/>
              <a:pPr/>
              <a:t>46</a:t>
            </a:fld>
            <a:endParaRPr lang="tr-TR"/>
          </a:p>
        </p:txBody>
      </p:sp>
      <p:sp>
        <p:nvSpPr>
          <p:cNvPr id="177154"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77155" name="Rectangle 3"/>
          <p:cNvSpPr>
            <a:spLocks noGrp="1" noChangeArrowheads="1"/>
          </p:cNvSpPr>
          <p:nvPr>
            <p:ph type="subTitle" idx="1"/>
          </p:nvPr>
        </p:nvSpPr>
        <p:spPr>
          <a:xfrm>
            <a:off x="1143000" y="1219200"/>
            <a:ext cx="8001000" cy="5257800"/>
          </a:xfrm>
          <a:solidFill>
            <a:schemeClr val="bg1"/>
          </a:solidFill>
        </p:spPr>
        <p:txBody>
          <a:bodyPr/>
          <a:lstStyle/>
          <a:p>
            <a:pPr marL="609600" indent="-609600" algn="l"/>
            <a:r>
              <a:rPr lang="tr-TR" sz="2400" b="1" u="sng" dirty="0">
                <a:solidFill>
                  <a:schemeClr val="hlink"/>
                </a:solidFill>
              </a:rPr>
              <a:t>Gerçekleştirim</a:t>
            </a:r>
            <a:r>
              <a:rPr lang="tr-TR" sz="2400" b="1" dirty="0">
                <a:solidFill>
                  <a:schemeClr val="hlink"/>
                </a:solidFill>
              </a:rPr>
              <a:t> :</a:t>
            </a:r>
            <a:r>
              <a:rPr lang="tr-TR" sz="2400" dirty="0">
                <a:solidFill>
                  <a:schemeClr val="hlink"/>
                </a:solidFill>
              </a:rPr>
              <a:t>  </a:t>
            </a:r>
          </a:p>
          <a:p>
            <a:pPr marL="609600" indent="-609600" algn="l"/>
            <a:endParaRPr lang="tr-TR" sz="2400" dirty="0">
              <a:solidFill>
                <a:schemeClr val="hlink"/>
              </a:solidFill>
            </a:endParaRPr>
          </a:p>
          <a:p>
            <a:pPr marL="609600" indent="-609600" algn="l"/>
            <a:r>
              <a:rPr lang="tr-TR" sz="2400" dirty="0">
                <a:solidFill>
                  <a:schemeClr val="tx2"/>
                </a:solidFill>
              </a:rPr>
              <a:t>Çeşitli çizim araçlarıyla yapılabildiği gibi çeşitli geliştirme </a:t>
            </a:r>
            <a:r>
              <a:rPr lang="tr-TR" sz="2400" dirty="0" err="1">
                <a:solidFill>
                  <a:schemeClr val="tx2"/>
                </a:solidFill>
              </a:rPr>
              <a:t>araçlarıylada</a:t>
            </a:r>
            <a:r>
              <a:rPr lang="tr-TR" sz="2400" dirty="0">
                <a:solidFill>
                  <a:schemeClr val="tx2"/>
                </a:solidFill>
              </a:rPr>
              <a:t> yapılabilir.</a:t>
            </a:r>
          </a:p>
          <a:p>
            <a:pPr marL="609600" indent="-609600" algn="l"/>
            <a:endParaRPr lang="tr-TR" sz="2400" dirty="0">
              <a:solidFill>
                <a:schemeClr val="tx2"/>
              </a:solidFill>
            </a:endParaRPr>
          </a:p>
          <a:p>
            <a:pPr marL="609600" indent="-609600" algn="l"/>
            <a:r>
              <a:rPr lang="tr-TR" sz="2400" dirty="0">
                <a:solidFill>
                  <a:schemeClr val="tx2"/>
                </a:solidFill>
              </a:rPr>
              <a:t>Mümkünse kütüphane oluşturulmalıdır.</a:t>
            </a:r>
          </a:p>
          <a:p>
            <a:pPr marL="609600" indent="-609600" algn="l"/>
            <a:endParaRPr lang="tr-TR" sz="2400" dirty="0">
              <a:solidFill>
                <a:schemeClr val="tx2"/>
              </a:solidFill>
            </a:endParaRPr>
          </a:p>
          <a:p>
            <a:pPr marL="609600" indent="-609600" algn="l"/>
            <a:r>
              <a:rPr lang="tr-TR" sz="2400" dirty="0">
                <a:solidFill>
                  <a:schemeClr val="tx2"/>
                </a:solidFill>
              </a:rPr>
              <a:t>Arayüz geliştirme ile ilgili çıkan araçları öğrenip kullanmak bu aşamanın sürecinin ve güvenliğinin sağlanması için önemlidir.</a:t>
            </a:r>
          </a:p>
          <a:p>
            <a:pPr marL="609600" indent="-609600" algn="l"/>
            <a:endParaRPr lang="tr-TR" sz="2400" dirty="0">
              <a:solidFill>
                <a:schemeClr val="tx2"/>
              </a:solidFill>
            </a:endParaRPr>
          </a:p>
          <a:p>
            <a:pPr marL="609600" indent="-609600" algn="l"/>
            <a:endParaRPr lang="tr-TR" sz="2400" dirty="0">
              <a:solidFill>
                <a:schemeClr val="tx2"/>
              </a:solidFill>
            </a:endParaRPr>
          </a:p>
          <a:p>
            <a:pPr marL="609600" indent="-609600" algn="l"/>
            <a:endParaRPr lang="tr-TR" sz="2400" dirty="0">
              <a:solidFill>
                <a:schemeClr val="tx2"/>
              </a:solidFill>
            </a:endParaRPr>
          </a:p>
        </p:txBody>
      </p:sp>
      <p:sp>
        <p:nvSpPr>
          <p:cNvPr id="177156"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r>
              <a:rPr lang="tr-TR" sz="2400" b="1" baseline="30000" dirty="0">
                <a:solidFill>
                  <a:schemeClr val="tx2"/>
                </a:solidFill>
                <a:latin typeface="Lucida Sans" pitchFamily="34" charset="0"/>
              </a:rPr>
              <a:t>Kullanıcı</a:t>
            </a:r>
            <a:r>
              <a:rPr lang="tr-TR" sz="2400" b="1" dirty="0">
                <a:solidFill>
                  <a:schemeClr val="tx2"/>
                </a:solidFill>
                <a:latin typeface="Lucida Sans" pitchFamily="34" charset="0"/>
              </a:rPr>
              <a:t> </a:t>
            </a:r>
            <a:r>
              <a:rPr lang="tr-TR" sz="2400" b="1" baseline="30000" dirty="0">
                <a:solidFill>
                  <a:schemeClr val="tx2"/>
                </a:solidFill>
                <a:latin typeface="Lucida Sans" pitchFamily="34" charset="0"/>
              </a:rPr>
              <a:t>Arayüz Geliştirme Süreci</a:t>
            </a:r>
          </a:p>
        </p:txBody>
      </p:sp>
      <p:sp>
        <p:nvSpPr>
          <p:cNvPr id="177157"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spTree>
  </p:cSld>
  <p:clrMapOvr>
    <a:masterClrMapping/>
  </p:clrMapOvr>
  <p:transition spd="med">
    <p:cover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a:spLocks noGrp="1" noChangeArrowheads="1"/>
          </p:cNvSpPr>
          <p:nvPr>
            <p:ph type="ftr" sz="quarter" idx="3"/>
          </p:nvPr>
        </p:nvSpPr>
        <p:spPr/>
        <p:txBody>
          <a:bodyPr/>
          <a:lstStyle/>
          <a:p>
            <a:r>
              <a:rPr lang="tr-TR"/>
              <a:t>Yazılım Mühendisliği</a:t>
            </a:r>
          </a:p>
        </p:txBody>
      </p:sp>
      <p:sp>
        <p:nvSpPr>
          <p:cNvPr id="8" name="Rectangle 16"/>
          <p:cNvSpPr>
            <a:spLocks noGrp="1" noChangeArrowheads="1"/>
          </p:cNvSpPr>
          <p:nvPr>
            <p:ph type="sldNum" sz="quarter" idx="4"/>
          </p:nvPr>
        </p:nvSpPr>
        <p:spPr/>
        <p:txBody>
          <a:bodyPr/>
          <a:lstStyle/>
          <a:p>
            <a:fld id="{B38EAECC-13C0-4129-8DB6-7C9FDAE48FF0}" type="slidenum">
              <a:rPr lang="tr-TR"/>
              <a:pPr/>
              <a:t>47</a:t>
            </a:fld>
            <a:endParaRPr lang="tr-TR"/>
          </a:p>
        </p:txBody>
      </p:sp>
      <p:sp>
        <p:nvSpPr>
          <p:cNvPr id="179202"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79203" name="Rectangle 3"/>
          <p:cNvSpPr>
            <a:spLocks noGrp="1" noChangeArrowheads="1"/>
          </p:cNvSpPr>
          <p:nvPr>
            <p:ph type="subTitle" idx="1"/>
          </p:nvPr>
        </p:nvSpPr>
        <p:spPr>
          <a:xfrm>
            <a:off x="1066800" y="1447800"/>
            <a:ext cx="7620000" cy="5257800"/>
          </a:xfrm>
          <a:solidFill>
            <a:schemeClr val="bg1"/>
          </a:solidFill>
        </p:spPr>
        <p:txBody>
          <a:bodyPr/>
          <a:lstStyle/>
          <a:p>
            <a:pPr marL="609600" indent="-609600" algn="l"/>
            <a:r>
              <a:rPr lang="tr-TR" sz="2400" b="1" u="sng" dirty="0">
                <a:solidFill>
                  <a:schemeClr val="hlink"/>
                </a:solidFill>
              </a:rPr>
              <a:t>Test</a:t>
            </a:r>
            <a:r>
              <a:rPr lang="tr-TR" sz="2400" b="1" dirty="0">
                <a:solidFill>
                  <a:schemeClr val="hlink"/>
                </a:solidFill>
              </a:rPr>
              <a:t> :</a:t>
            </a:r>
          </a:p>
          <a:p>
            <a:pPr marL="609600" indent="-609600" algn="l"/>
            <a:endParaRPr lang="tr-TR" sz="2400" b="1" dirty="0">
              <a:solidFill>
                <a:schemeClr val="hlink"/>
              </a:solidFill>
            </a:endParaRPr>
          </a:p>
          <a:p>
            <a:pPr marL="609600" indent="-609600" algn="l"/>
            <a:r>
              <a:rPr lang="tr-TR" sz="2400" dirty="0">
                <a:solidFill>
                  <a:schemeClr val="tx2"/>
                </a:solidFill>
              </a:rPr>
              <a:t>Arayüz ile beraber yapılan işlevsel testler aslında tüm sistemin testi demektir. </a:t>
            </a:r>
          </a:p>
          <a:p>
            <a:pPr marL="609600" indent="-609600" algn="l"/>
            <a:endParaRPr lang="tr-TR" sz="2400" dirty="0">
              <a:solidFill>
                <a:schemeClr val="tx2"/>
              </a:solidFill>
            </a:endParaRPr>
          </a:p>
          <a:p>
            <a:pPr marL="609600" indent="-609600" algn="l"/>
            <a:r>
              <a:rPr lang="tr-TR" sz="2400" dirty="0">
                <a:solidFill>
                  <a:schemeClr val="tx2"/>
                </a:solidFill>
              </a:rPr>
              <a:t>Giriş ve çıkışların doğruluğu kullanıcı için bir kabul testi sayılır.</a:t>
            </a:r>
          </a:p>
          <a:p>
            <a:pPr marL="609600" indent="-609600" algn="l"/>
            <a:endParaRPr lang="tr-TR" sz="2400" dirty="0">
              <a:solidFill>
                <a:schemeClr val="tx2"/>
              </a:solidFill>
            </a:endParaRPr>
          </a:p>
          <a:p>
            <a:pPr marL="609600" indent="-609600" algn="l"/>
            <a:r>
              <a:rPr lang="tr-TR" sz="2400" dirty="0">
                <a:solidFill>
                  <a:schemeClr val="tx2"/>
                </a:solidFill>
              </a:rPr>
              <a:t>Sistemi çökertmeye yönelik girişimlerde bulunulması aslında sistemin sağlamlığının sınanması için çok önemlidir. </a:t>
            </a:r>
          </a:p>
          <a:p>
            <a:pPr marL="609600" indent="-609600" algn="l"/>
            <a:endParaRPr lang="tr-TR" sz="2400" dirty="0">
              <a:solidFill>
                <a:schemeClr val="tx2"/>
              </a:solidFill>
            </a:endParaRPr>
          </a:p>
          <a:p>
            <a:pPr marL="609600" indent="-609600" algn="l"/>
            <a:endParaRPr lang="tr-TR" sz="2400" dirty="0">
              <a:solidFill>
                <a:schemeClr val="tx2"/>
              </a:solidFill>
            </a:endParaRPr>
          </a:p>
          <a:p>
            <a:pPr marL="609600" indent="-609600" algn="l"/>
            <a:endParaRPr lang="tr-TR" sz="2400" dirty="0">
              <a:solidFill>
                <a:schemeClr val="tx2"/>
              </a:solidFill>
            </a:endParaRPr>
          </a:p>
          <a:p>
            <a:pPr marL="609600" indent="-609600" algn="l"/>
            <a:endParaRPr lang="tr-TR" sz="2400" dirty="0">
              <a:solidFill>
                <a:schemeClr val="tx2"/>
              </a:solidFill>
            </a:endParaRPr>
          </a:p>
        </p:txBody>
      </p:sp>
      <p:sp>
        <p:nvSpPr>
          <p:cNvPr id="179204"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r>
              <a:rPr lang="tr-TR" sz="2400" b="1" baseline="30000" dirty="0">
                <a:solidFill>
                  <a:schemeClr val="tx2"/>
                </a:solidFill>
                <a:latin typeface="Lucida Sans" pitchFamily="34" charset="0"/>
              </a:rPr>
              <a:t>Kullanıcı</a:t>
            </a:r>
            <a:r>
              <a:rPr lang="tr-TR" sz="2400" b="1" dirty="0">
                <a:solidFill>
                  <a:schemeClr val="tx2"/>
                </a:solidFill>
                <a:latin typeface="Lucida Sans" pitchFamily="34" charset="0"/>
              </a:rPr>
              <a:t> </a:t>
            </a:r>
            <a:r>
              <a:rPr lang="tr-TR" sz="2400" b="1" baseline="30000" dirty="0">
                <a:solidFill>
                  <a:schemeClr val="tx2"/>
                </a:solidFill>
                <a:latin typeface="Lucida Sans" pitchFamily="34" charset="0"/>
              </a:rPr>
              <a:t>Arayüz Geliştirme Süreci</a:t>
            </a:r>
          </a:p>
        </p:txBody>
      </p:sp>
      <p:sp>
        <p:nvSpPr>
          <p:cNvPr id="179205"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pic>
        <p:nvPicPr>
          <p:cNvPr id="8194" name="Picture 2" descr="http://www.madison-schools.com/efm/lib/efm/aptitude_test.gif"/>
          <p:cNvPicPr>
            <a:picLocks noChangeAspect="1" noChangeArrowheads="1"/>
          </p:cNvPicPr>
          <p:nvPr/>
        </p:nvPicPr>
        <p:blipFill>
          <a:blip r:embed="rId3" cstate="print"/>
          <a:srcRect/>
          <a:stretch>
            <a:fillRect/>
          </a:stretch>
        </p:blipFill>
        <p:spPr bwMode="auto">
          <a:xfrm>
            <a:off x="7391400" y="609600"/>
            <a:ext cx="1309568" cy="1524000"/>
          </a:xfrm>
          <a:prstGeom prst="rect">
            <a:avLst/>
          </a:prstGeom>
          <a:noFill/>
        </p:spPr>
      </p:pic>
    </p:spTree>
  </p:cSld>
  <p:clrMapOvr>
    <a:masterClrMapping/>
  </p:clrMapOvr>
  <p:transition spd="med">
    <p:cover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a:spLocks noGrp="1" noChangeArrowheads="1"/>
          </p:cNvSpPr>
          <p:nvPr>
            <p:ph type="ftr" sz="quarter" idx="3"/>
          </p:nvPr>
        </p:nvSpPr>
        <p:spPr/>
        <p:txBody>
          <a:bodyPr/>
          <a:lstStyle/>
          <a:p>
            <a:r>
              <a:rPr lang="tr-TR"/>
              <a:t>Yazılım Mühendisliği</a:t>
            </a:r>
          </a:p>
        </p:txBody>
      </p:sp>
      <p:sp>
        <p:nvSpPr>
          <p:cNvPr id="8" name="Rectangle 16"/>
          <p:cNvSpPr>
            <a:spLocks noGrp="1" noChangeArrowheads="1"/>
          </p:cNvSpPr>
          <p:nvPr>
            <p:ph type="sldNum" sz="quarter" idx="4"/>
          </p:nvPr>
        </p:nvSpPr>
        <p:spPr/>
        <p:txBody>
          <a:bodyPr/>
          <a:lstStyle/>
          <a:p>
            <a:fld id="{87A1C164-B767-457D-9768-BC03543D3476}" type="slidenum">
              <a:rPr lang="tr-TR"/>
              <a:pPr/>
              <a:t>48</a:t>
            </a:fld>
            <a:endParaRPr lang="tr-TR"/>
          </a:p>
        </p:txBody>
      </p:sp>
      <p:sp>
        <p:nvSpPr>
          <p:cNvPr id="208898"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208899" name="Rectangle 3"/>
          <p:cNvSpPr>
            <a:spLocks noGrp="1" noChangeArrowheads="1"/>
          </p:cNvSpPr>
          <p:nvPr>
            <p:ph type="subTitle" idx="1"/>
          </p:nvPr>
        </p:nvSpPr>
        <p:spPr>
          <a:xfrm>
            <a:off x="1143000" y="1600200"/>
            <a:ext cx="7543800" cy="3886200"/>
          </a:xfrm>
          <a:solidFill>
            <a:schemeClr val="bg1"/>
          </a:solidFill>
        </p:spPr>
        <p:txBody>
          <a:bodyPr/>
          <a:lstStyle/>
          <a:p>
            <a:pPr marL="363538" indent="-347663" algn="just">
              <a:tabLst>
                <a:tab pos="261938" algn="l"/>
              </a:tabLst>
            </a:pPr>
            <a:r>
              <a:rPr lang="tr-TR" sz="2400" b="1" u="sng" dirty="0">
                <a:solidFill>
                  <a:schemeClr val="hlink"/>
                </a:solidFill>
              </a:rPr>
              <a:t>Sonuç :</a:t>
            </a:r>
          </a:p>
          <a:p>
            <a:pPr marL="363538" indent="-347663" algn="just">
              <a:tabLst>
                <a:tab pos="261938" algn="l"/>
              </a:tabLst>
            </a:pPr>
            <a:endParaRPr lang="tr-TR" sz="2400" b="1" u="sng" dirty="0">
              <a:solidFill>
                <a:schemeClr val="hlink"/>
              </a:solidFill>
            </a:endParaRPr>
          </a:p>
          <a:p>
            <a:pPr marL="363538" indent="-347663" algn="just">
              <a:tabLst>
                <a:tab pos="261938" algn="l"/>
              </a:tabLst>
            </a:pPr>
            <a:r>
              <a:rPr lang="tr-TR" sz="2400" dirty="0">
                <a:solidFill>
                  <a:schemeClr val="tx2"/>
                </a:solidFill>
              </a:rPr>
              <a:t> </a:t>
            </a:r>
            <a:r>
              <a:rPr lang="tr-TR" sz="2400" dirty="0">
                <a:solidFill>
                  <a:srgbClr val="009999"/>
                </a:solidFill>
              </a:rPr>
              <a:t>Kullanılabilirlik değerlendirmeleri, bilhassa kullanıcı testleri pahalı ve zaman alıcı olduğundan tasarımcılar ve ürün geliştiriciler bu yöntemi kullanmaktan imtina etmektedirler. </a:t>
            </a:r>
          </a:p>
          <a:p>
            <a:pPr marL="363538" indent="-347663" algn="just">
              <a:tabLst>
                <a:tab pos="261938" algn="l"/>
              </a:tabLst>
            </a:pPr>
            <a:endParaRPr lang="tr-TR" sz="2400" dirty="0">
              <a:solidFill>
                <a:srgbClr val="009999"/>
              </a:solidFill>
            </a:endParaRPr>
          </a:p>
          <a:p>
            <a:pPr marL="363538" indent="-347663" algn="just">
              <a:tabLst>
                <a:tab pos="261938" algn="l"/>
              </a:tabLst>
            </a:pPr>
            <a:r>
              <a:rPr lang="tr-TR" sz="2400" dirty="0">
                <a:solidFill>
                  <a:srgbClr val="009999"/>
                </a:solidFill>
              </a:rPr>
              <a:t>Bu durumda tüketici kuruluşları bünyesi içerisinde araştırma geliştirme merkezleri (AR-GE) kurularak değerlendirmelerin bu çatı altında yapılması oldukça faydalı olacaktır.</a:t>
            </a:r>
          </a:p>
          <a:p>
            <a:pPr marL="363538" indent="-347663" algn="just">
              <a:tabLst>
                <a:tab pos="261938" algn="l"/>
              </a:tabLst>
            </a:pPr>
            <a:endParaRPr lang="tr-TR" sz="2400" dirty="0">
              <a:solidFill>
                <a:srgbClr val="009999"/>
              </a:solidFill>
            </a:endParaRPr>
          </a:p>
          <a:p>
            <a:pPr marL="363538" indent="-347663" algn="just">
              <a:tabLst>
                <a:tab pos="261938" algn="l"/>
              </a:tabLst>
            </a:pPr>
            <a:r>
              <a:rPr lang="tr-TR" sz="2400" dirty="0">
                <a:solidFill>
                  <a:srgbClr val="009999"/>
                </a:solidFill>
              </a:rPr>
              <a:t> </a:t>
            </a:r>
            <a:endParaRPr lang="tr-TR" sz="2400" dirty="0">
              <a:solidFill>
                <a:schemeClr val="hlink"/>
              </a:solidFill>
            </a:endParaRPr>
          </a:p>
          <a:p>
            <a:pPr marL="363538" indent="-347663" algn="just">
              <a:tabLst>
                <a:tab pos="261938" algn="l"/>
              </a:tabLst>
            </a:pPr>
            <a:endParaRPr lang="tr-TR" sz="2400" dirty="0">
              <a:solidFill>
                <a:schemeClr val="tx2"/>
              </a:solidFill>
            </a:endParaRPr>
          </a:p>
          <a:p>
            <a:pPr marL="363538" indent="-347663" algn="just">
              <a:tabLst>
                <a:tab pos="261938" algn="l"/>
              </a:tabLst>
            </a:pPr>
            <a:endParaRPr lang="tr-TR" sz="2400" dirty="0">
              <a:solidFill>
                <a:schemeClr val="tx2"/>
              </a:solidFill>
            </a:endParaRPr>
          </a:p>
          <a:p>
            <a:pPr marL="363538" indent="-347663" algn="just">
              <a:tabLst>
                <a:tab pos="261938" algn="l"/>
              </a:tabLst>
            </a:pPr>
            <a:endParaRPr lang="tr-TR" sz="2400" dirty="0">
              <a:solidFill>
                <a:schemeClr val="tx2"/>
              </a:solidFill>
            </a:endParaRPr>
          </a:p>
          <a:p>
            <a:pPr marL="363538" indent="-347663" algn="just">
              <a:tabLst>
                <a:tab pos="261938" algn="l"/>
              </a:tabLst>
            </a:pPr>
            <a:endParaRPr lang="tr-TR" sz="2400" dirty="0">
              <a:solidFill>
                <a:schemeClr val="tx2"/>
              </a:solidFill>
            </a:endParaRPr>
          </a:p>
        </p:txBody>
      </p:sp>
      <p:sp>
        <p:nvSpPr>
          <p:cNvPr id="208900"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r>
              <a:rPr lang="tr-TR" sz="2400" b="1" baseline="30000" dirty="0">
                <a:solidFill>
                  <a:schemeClr val="tx2"/>
                </a:solidFill>
                <a:latin typeface="Lucida Sans" pitchFamily="34" charset="0"/>
              </a:rPr>
              <a:t>Kullanıcı</a:t>
            </a:r>
            <a:r>
              <a:rPr lang="tr-TR" sz="2400" b="1" dirty="0">
                <a:solidFill>
                  <a:schemeClr val="tx2"/>
                </a:solidFill>
                <a:latin typeface="Lucida Sans" pitchFamily="34" charset="0"/>
              </a:rPr>
              <a:t> </a:t>
            </a:r>
            <a:r>
              <a:rPr lang="tr-TR" sz="2400" b="1" baseline="30000" dirty="0">
                <a:solidFill>
                  <a:schemeClr val="tx2"/>
                </a:solidFill>
                <a:latin typeface="Lucida Sans" pitchFamily="34" charset="0"/>
              </a:rPr>
              <a:t>Arayüz Geliştirme Süreci</a:t>
            </a:r>
          </a:p>
        </p:txBody>
      </p:sp>
      <p:sp>
        <p:nvSpPr>
          <p:cNvPr id="208901"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pic>
        <p:nvPicPr>
          <p:cNvPr id="9" name="Picture 2" descr="http://www.sezgingunduz.com/FileUpload/op3521/File/sinav_degerlendirme2.jpg"/>
          <p:cNvPicPr>
            <a:picLocks noChangeAspect="1" noChangeArrowheads="1"/>
          </p:cNvPicPr>
          <p:nvPr/>
        </p:nvPicPr>
        <p:blipFill>
          <a:blip r:embed="rId3" cstate="print"/>
          <a:srcRect/>
          <a:stretch>
            <a:fillRect/>
          </a:stretch>
        </p:blipFill>
        <p:spPr bwMode="auto">
          <a:xfrm>
            <a:off x="6781800" y="762000"/>
            <a:ext cx="1932214" cy="1803400"/>
          </a:xfrm>
          <a:prstGeom prst="rect">
            <a:avLst/>
          </a:prstGeom>
          <a:noFill/>
        </p:spPr>
      </p:pic>
    </p:spTree>
  </p:cSld>
  <p:clrMapOvr>
    <a:masterClrMapping/>
  </p:clrMapOvr>
  <p:transition spd="med">
    <p:cover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a:spLocks noGrp="1" noChangeArrowheads="1"/>
          </p:cNvSpPr>
          <p:nvPr>
            <p:ph type="ftr" sz="quarter" idx="3"/>
          </p:nvPr>
        </p:nvSpPr>
        <p:spPr/>
        <p:txBody>
          <a:bodyPr/>
          <a:lstStyle/>
          <a:p>
            <a:r>
              <a:rPr lang="tr-TR"/>
              <a:t>Yazılım Mühendisliği</a:t>
            </a:r>
          </a:p>
        </p:txBody>
      </p:sp>
      <p:sp>
        <p:nvSpPr>
          <p:cNvPr id="8" name="Rectangle 16"/>
          <p:cNvSpPr>
            <a:spLocks noGrp="1" noChangeArrowheads="1"/>
          </p:cNvSpPr>
          <p:nvPr>
            <p:ph type="sldNum" sz="quarter" idx="4"/>
          </p:nvPr>
        </p:nvSpPr>
        <p:spPr/>
        <p:txBody>
          <a:bodyPr/>
          <a:lstStyle/>
          <a:p>
            <a:fld id="{9A3D50FA-D933-4568-B879-7A8B9910B0B6}" type="slidenum">
              <a:rPr lang="tr-TR"/>
              <a:pPr/>
              <a:t>49</a:t>
            </a:fld>
            <a:endParaRPr lang="tr-TR"/>
          </a:p>
        </p:txBody>
      </p:sp>
      <p:sp>
        <p:nvSpPr>
          <p:cNvPr id="218114"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218115" name="Rectangle 3"/>
          <p:cNvSpPr>
            <a:spLocks noGrp="1" noChangeArrowheads="1"/>
          </p:cNvSpPr>
          <p:nvPr>
            <p:ph type="subTitle" idx="1"/>
          </p:nvPr>
        </p:nvSpPr>
        <p:spPr>
          <a:xfrm>
            <a:off x="1143000" y="1371600"/>
            <a:ext cx="7696200" cy="5105400"/>
          </a:xfrm>
          <a:solidFill>
            <a:schemeClr val="bg1"/>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63538" indent="-347663" algn="just">
              <a:tabLst>
                <a:tab pos="261938" algn="l"/>
              </a:tabLst>
            </a:pPr>
            <a:r>
              <a:rPr lang="tr-TR" sz="2400" b="1" u="sng" dirty="0">
                <a:solidFill>
                  <a:schemeClr val="hlink"/>
                </a:solidFill>
              </a:rPr>
              <a:t>Sonuç :</a:t>
            </a:r>
          </a:p>
          <a:p>
            <a:pPr marL="363538" indent="-347663" algn="just">
              <a:tabLst>
                <a:tab pos="261938" algn="l"/>
              </a:tabLst>
            </a:pPr>
            <a:endParaRPr lang="tr-TR" sz="2400" b="1" u="sng" dirty="0">
              <a:solidFill>
                <a:schemeClr val="hlink"/>
              </a:solidFill>
            </a:endParaRPr>
          </a:p>
          <a:p>
            <a:pPr marL="363538" indent="-347663" algn="just">
              <a:tabLst>
                <a:tab pos="261938" algn="l"/>
              </a:tabLst>
            </a:pPr>
            <a:r>
              <a:rPr lang="tr-TR" sz="2400" dirty="0">
                <a:solidFill>
                  <a:srgbClr val="009999"/>
                </a:solidFill>
              </a:rPr>
              <a:t>Böylelikle hem tüketiciye ürün seçimi konusunda yardımcı olunmuş hem de üreticilere sağlıklı bir geri besleme imkanı sağlanmış olacaktır. </a:t>
            </a:r>
          </a:p>
          <a:p>
            <a:pPr marL="363538" indent="-347663" algn="just">
              <a:tabLst>
                <a:tab pos="261938" algn="l"/>
              </a:tabLst>
            </a:pPr>
            <a:endParaRPr lang="tr-TR" sz="2400" dirty="0">
              <a:solidFill>
                <a:srgbClr val="009999"/>
              </a:solidFill>
            </a:endParaRPr>
          </a:p>
          <a:p>
            <a:pPr marL="363538" indent="-347663" algn="just">
              <a:tabLst>
                <a:tab pos="261938" algn="l"/>
              </a:tabLst>
            </a:pPr>
            <a:r>
              <a:rPr lang="tr-TR" sz="2400" dirty="0">
                <a:solidFill>
                  <a:srgbClr val="009999"/>
                </a:solidFill>
              </a:rPr>
              <a:t>Bu şekilde tüketicilerin yanı sıra üreticilerde de kullanılabilirlik bilincinin oluşturulması ve geliştirilmesi ve üreticilerin daha kullanılabilir ürünleri üretmesi yönünde teşvik edilmesi sağlanmış olacaktır. </a:t>
            </a:r>
          </a:p>
          <a:p>
            <a:pPr marL="363538" indent="-347663" algn="just">
              <a:tabLst>
                <a:tab pos="261938" algn="l"/>
              </a:tabLst>
            </a:pPr>
            <a:endParaRPr lang="tr-TR" sz="2400" b="1" u="sng" dirty="0">
              <a:solidFill>
                <a:schemeClr val="hlink"/>
              </a:solidFill>
            </a:endParaRPr>
          </a:p>
          <a:p>
            <a:pPr marL="363538" indent="-347663" algn="just">
              <a:tabLst>
                <a:tab pos="261938" algn="l"/>
              </a:tabLst>
            </a:pPr>
            <a:endParaRPr lang="tr-TR" sz="2400" b="1" u="sng" dirty="0">
              <a:solidFill>
                <a:schemeClr val="hlink"/>
              </a:solidFill>
            </a:endParaRPr>
          </a:p>
          <a:p>
            <a:pPr marL="363538" indent="-347663" algn="just">
              <a:tabLst>
                <a:tab pos="261938" algn="l"/>
              </a:tabLst>
            </a:pPr>
            <a:endParaRPr lang="tr-TR" sz="2400" b="1" u="sng" dirty="0">
              <a:solidFill>
                <a:schemeClr val="hlink"/>
              </a:solidFill>
            </a:endParaRPr>
          </a:p>
          <a:p>
            <a:pPr marL="363538" indent="-347663" algn="just">
              <a:tabLst>
                <a:tab pos="261938" algn="l"/>
              </a:tabLst>
            </a:pPr>
            <a:endParaRPr lang="tr-TR" sz="2400" b="1" u="sng" dirty="0">
              <a:solidFill>
                <a:schemeClr val="hlink"/>
              </a:solidFill>
            </a:endParaRPr>
          </a:p>
          <a:p>
            <a:pPr marL="363538" indent="-347663" algn="just">
              <a:tabLst>
                <a:tab pos="261938" algn="l"/>
              </a:tabLst>
            </a:pPr>
            <a:endParaRPr lang="tr-TR" sz="2400" b="1" u="sng" dirty="0">
              <a:solidFill>
                <a:schemeClr val="hlink"/>
              </a:solidFill>
            </a:endParaRPr>
          </a:p>
        </p:txBody>
      </p:sp>
      <p:sp>
        <p:nvSpPr>
          <p:cNvPr id="218116"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r>
              <a:rPr lang="tr-TR" sz="2400" b="1" baseline="30000" dirty="0">
                <a:solidFill>
                  <a:schemeClr val="tx2"/>
                </a:solidFill>
                <a:latin typeface="Lucida Sans" pitchFamily="34" charset="0"/>
              </a:rPr>
              <a:t>Kullanıcı</a:t>
            </a:r>
            <a:r>
              <a:rPr lang="tr-TR" sz="2400" b="1" dirty="0">
                <a:solidFill>
                  <a:schemeClr val="tx2"/>
                </a:solidFill>
                <a:latin typeface="Lucida Sans" pitchFamily="34" charset="0"/>
              </a:rPr>
              <a:t> </a:t>
            </a:r>
            <a:r>
              <a:rPr lang="tr-TR" sz="2400" b="1" baseline="30000" dirty="0">
                <a:solidFill>
                  <a:schemeClr val="tx2"/>
                </a:solidFill>
                <a:latin typeface="Lucida Sans" pitchFamily="34" charset="0"/>
              </a:rPr>
              <a:t>Arayüz Geliştirme Süreci</a:t>
            </a:r>
          </a:p>
        </p:txBody>
      </p:sp>
      <p:sp>
        <p:nvSpPr>
          <p:cNvPr id="218117"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dirty="0">
                <a:solidFill>
                  <a:schemeClr val="hlink"/>
                </a:solidFill>
                <a:latin typeface="Matura MT Script Capitals" pitchFamily="66" charset="0"/>
              </a:rPr>
              <a:t>Arayüz </a:t>
            </a:r>
            <a:br>
              <a:rPr lang="tr-TR" sz="2400" dirty="0">
                <a:solidFill>
                  <a:schemeClr val="hlink"/>
                </a:solidFill>
                <a:latin typeface="Matura MT Script Capitals" pitchFamily="66" charset="0"/>
              </a:rPr>
            </a:br>
            <a:r>
              <a:rPr lang="tr-TR" sz="2400" dirty="0">
                <a:solidFill>
                  <a:schemeClr val="hlink"/>
                </a:solidFill>
                <a:latin typeface="Matura MT Script Capitals" pitchFamily="66" charset="0"/>
              </a:rPr>
              <a:t>     Tasarımı</a:t>
            </a:r>
          </a:p>
        </p:txBody>
      </p:sp>
      <p:pic>
        <p:nvPicPr>
          <p:cNvPr id="4098" name="Picture 2" descr="http://www.sezgingunduz.com/FileUpload/op3521/File/sinav_degerlendirme2.jpg"/>
          <p:cNvPicPr>
            <a:picLocks noChangeAspect="1" noChangeArrowheads="1"/>
          </p:cNvPicPr>
          <p:nvPr/>
        </p:nvPicPr>
        <p:blipFill>
          <a:blip r:embed="rId3" cstate="print"/>
          <a:srcRect/>
          <a:stretch>
            <a:fillRect/>
          </a:stretch>
        </p:blipFill>
        <p:spPr bwMode="auto">
          <a:xfrm>
            <a:off x="7010400" y="762000"/>
            <a:ext cx="1703614" cy="1590040"/>
          </a:xfrm>
          <a:prstGeom prst="rect">
            <a:avLst/>
          </a:prstGeom>
          <a:noFill/>
        </p:spPr>
      </p:pic>
    </p:spTree>
  </p:cSld>
  <p:clrMapOvr>
    <a:masterClrMapping/>
  </p:clrMapOvr>
  <p:transition spd="med">
    <p:cover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Grp="1" noChangeArrowheads="1"/>
          </p:cNvSpPr>
          <p:nvPr>
            <p:ph type="ftr" sz="quarter" idx="3"/>
          </p:nvPr>
        </p:nvSpPr>
        <p:spPr/>
        <p:txBody>
          <a:bodyPr/>
          <a:lstStyle/>
          <a:p>
            <a:r>
              <a:rPr lang="tr-TR"/>
              <a:t>Yazılım Mühendisliği</a:t>
            </a:r>
          </a:p>
        </p:txBody>
      </p:sp>
      <p:sp>
        <p:nvSpPr>
          <p:cNvPr id="9" name="Rectangle 16"/>
          <p:cNvSpPr>
            <a:spLocks noGrp="1" noChangeArrowheads="1"/>
          </p:cNvSpPr>
          <p:nvPr>
            <p:ph type="sldNum" sz="quarter" idx="4"/>
          </p:nvPr>
        </p:nvSpPr>
        <p:spPr/>
        <p:txBody>
          <a:bodyPr/>
          <a:lstStyle/>
          <a:p>
            <a:fld id="{FD91A853-0713-4C03-BBA0-367B5E4A4C96}" type="slidenum">
              <a:rPr lang="tr-TR"/>
              <a:pPr/>
              <a:t>5</a:t>
            </a:fld>
            <a:endParaRPr lang="tr-TR"/>
          </a:p>
        </p:txBody>
      </p:sp>
      <p:sp>
        <p:nvSpPr>
          <p:cNvPr id="192514"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92515" name="Rectangle 3"/>
          <p:cNvSpPr>
            <a:spLocks noGrp="1" noChangeArrowheads="1"/>
          </p:cNvSpPr>
          <p:nvPr>
            <p:ph type="subTitle" idx="1"/>
          </p:nvPr>
        </p:nvSpPr>
        <p:spPr>
          <a:xfrm>
            <a:off x="1143000" y="1752600"/>
            <a:ext cx="7772400" cy="4710113"/>
          </a:xfrm>
          <a:solidFill>
            <a:schemeClr val="bg1"/>
          </a:solidFill>
        </p:spPr>
        <p:txBody>
          <a:bodyPr/>
          <a:lstStyle/>
          <a:p>
            <a:pPr marL="261938" indent="-174625" algn="just">
              <a:lnSpc>
                <a:spcPct val="90000"/>
              </a:lnSpc>
              <a:buFont typeface="Wingdings" pitchFamily="2" charset="2"/>
              <a:buChar char="v"/>
            </a:pPr>
            <a:r>
              <a:rPr lang="tr-TR" sz="2400" dirty="0">
                <a:solidFill>
                  <a:schemeClr val="tx2"/>
                </a:solidFill>
                <a:effectLst>
                  <a:outerShdw blurRad="38100" dist="38100" dir="2700000" algn="tl">
                    <a:srgbClr val="000000">
                      <a:alpha val="43137"/>
                    </a:srgbClr>
                  </a:outerShdw>
                </a:effectLst>
              </a:rPr>
              <a:t>Bilişim alanındaki gelişmeler ve bilgisayarın insan yaşamının ayrılmaz bir parçası haline gelmesi, kullanılabilirlik konusunda yapılan araştırma ve uygulamaların büyük oranda yazılım-kullanıcı </a:t>
            </a:r>
            <a:r>
              <a:rPr lang="tr-TR" sz="2400" dirty="0" err="1">
                <a:solidFill>
                  <a:schemeClr val="tx2"/>
                </a:solidFill>
                <a:effectLst>
                  <a:outerShdw blurRad="38100" dist="38100" dir="2700000" algn="tl">
                    <a:srgbClr val="000000">
                      <a:alpha val="43137"/>
                    </a:srgbClr>
                  </a:outerShdw>
                </a:effectLst>
              </a:rPr>
              <a:t>arayüzü</a:t>
            </a:r>
            <a:r>
              <a:rPr lang="tr-TR" sz="2400" dirty="0">
                <a:solidFill>
                  <a:schemeClr val="tx2"/>
                </a:solidFill>
                <a:effectLst>
                  <a:outerShdw blurRad="38100" dist="38100" dir="2700000" algn="tl">
                    <a:srgbClr val="000000">
                      <a:alpha val="43137"/>
                    </a:srgbClr>
                  </a:outerShdw>
                </a:effectLst>
              </a:rPr>
              <a:t> (</a:t>
            </a:r>
            <a:r>
              <a:rPr lang="tr-TR" sz="2000" dirty="0">
                <a:solidFill>
                  <a:schemeClr val="tx2"/>
                </a:solidFill>
                <a:effectLst>
                  <a:outerShdw blurRad="38100" dist="38100" dir="2700000" algn="tl">
                    <a:srgbClr val="000000">
                      <a:alpha val="43137"/>
                    </a:srgbClr>
                  </a:outerShdw>
                </a:effectLst>
              </a:rPr>
              <a:t>software-</a:t>
            </a:r>
            <a:r>
              <a:rPr lang="tr-TR" sz="2000" dirty="0" err="1">
                <a:solidFill>
                  <a:schemeClr val="tx2"/>
                </a:solidFill>
                <a:effectLst>
                  <a:outerShdw blurRad="38100" dist="38100" dir="2700000" algn="tl">
                    <a:srgbClr val="000000">
                      <a:alpha val="43137"/>
                    </a:srgbClr>
                  </a:outerShdw>
                </a:effectLst>
              </a:rPr>
              <a:t>user</a:t>
            </a:r>
            <a:r>
              <a:rPr lang="tr-TR" sz="2000" dirty="0">
                <a:solidFill>
                  <a:schemeClr val="tx2"/>
                </a:solidFill>
                <a:effectLst>
                  <a:outerShdw blurRad="38100" dist="38100" dir="2700000" algn="tl">
                    <a:srgbClr val="000000">
                      <a:alpha val="43137"/>
                    </a:srgbClr>
                  </a:outerShdw>
                </a:effectLst>
              </a:rPr>
              <a:t> </a:t>
            </a:r>
            <a:r>
              <a:rPr lang="tr-TR" sz="2000" dirty="0" err="1">
                <a:solidFill>
                  <a:schemeClr val="tx2"/>
                </a:solidFill>
                <a:effectLst>
                  <a:outerShdw blurRad="38100" dist="38100" dir="2700000" algn="tl">
                    <a:srgbClr val="000000">
                      <a:alpha val="43137"/>
                    </a:srgbClr>
                  </a:outerShdw>
                </a:effectLst>
              </a:rPr>
              <a:t>interface</a:t>
            </a:r>
            <a:r>
              <a:rPr lang="tr-TR" sz="2400" dirty="0">
                <a:solidFill>
                  <a:schemeClr val="tx2"/>
                </a:solidFill>
                <a:effectLst>
                  <a:outerShdw blurRad="38100" dist="38100" dir="2700000" algn="tl">
                    <a:srgbClr val="000000">
                      <a:alpha val="43137"/>
                    </a:srgbClr>
                  </a:outerShdw>
                </a:effectLst>
              </a:rPr>
              <a:t>) alanında boy göstermesine neden olmuştur. </a:t>
            </a:r>
          </a:p>
          <a:p>
            <a:pPr marL="261938" indent="-174625" algn="just">
              <a:lnSpc>
                <a:spcPct val="90000"/>
              </a:lnSpc>
              <a:buFont typeface="Wingdings" pitchFamily="2" charset="2"/>
              <a:buChar char="v"/>
            </a:pPr>
            <a:endParaRPr lang="tr-TR" sz="2400" dirty="0">
              <a:solidFill>
                <a:schemeClr val="tx2"/>
              </a:solidFill>
              <a:effectLst>
                <a:outerShdw blurRad="38100" dist="38100" dir="2700000" algn="tl">
                  <a:srgbClr val="000000">
                    <a:alpha val="43137"/>
                  </a:srgbClr>
                </a:outerShdw>
              </a:effectLst>
            </a:endParaRPr>
          </a:p>
          <a:p>
            <a:pPr marL="261938" indent="-174625" algn="just">
              <a:lnSpc>
                <a:spcPct val="90000"/>
              </a:lnSpc>
              <a:buFont typeface="Wingdings" pitchFamily="2" charset="2"/>
              <a:buChar char="v"/>
            </a:pPr>
            <a:r>
              <a:rPr lang="tr-TR" sz="2400" dirty="0">
                <a:solidFill>
                  <a:schemeClr val="hlink"/>
                </a:solidFill>
                <a:effectLst>
                  <a:outerShdw blurRad="38100" dist="38100" dir="2700000" algn="tl">
                    <a:srgbClr val="000000">
                      <a:alpha val="43137"/>
                    </a:srgbClr>
                  </a:outerShdw>
                </a:effectLst>
              </a:rPr>
              <a:t>Teknik olarak birçok üstün özelliği olduğu halde kullanım kolaylığı açısından oldukça kötü tasarlanmış bir ürünün piyasada tutulabilir olduğunu söylemek mümkün değildir.</a:t>
            </a:r>
          </a:p>
          <a:p>
            <a:pPr marL="261938" indent="-174625" algn="just">
              <a:lnSpc>
                <a:spcPct val="90000"/>
              </a:lnSpc>
            </a:pPr>
            <a:endParaRPr lang="tr-TR" sz="2400" dirty="0">
              <a:solidFill>
                <a:schemeClr val="tx2"/>
              </a:solidFill>
            </a:endParaRPr>
          </a:p>
          <a:p>
            <a:pPr marL="261938" indent="-174625" algn="just">
              <a:lnSpc>
                <a:spcPct val="90000"/>
              </a:lnSpc>
            </a:pPr>
            <a:endParaRPr lang="tr-TR" sz="2400" dirty="0">
              <a:solidFill>
                <a:schemeClr val="tx2"/>
              </a:solidFill>
            </a:endParaRPr>
          </a:p>
        </p:txBody>
      </p:sp>
      <p:sp>
        <p:nvSpPr>
          <p:cNvPr id="192517"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a:solidFill>
                  <a:schemeClr val="hlink"/>
                </a:solidFill>
                <a:latin typeface="Matura MT Script Capitals" pitchFamily="66" charset="0"/>
              </a:rPr>
              <a:t>Yazılım  </a:t>
            </a:r>
            <a:br>
              <a:rPr lang="tr-TR" sz="2400">
                <a:solidFill>
                  <a:schemeClr val="hlink"/>
                </a:solidFill>
                <a:latin typeface="Matura MT Script Capitals" pitchFamily="66" charset="0"/>
              </a:rPr>
            </a:br>
            <a:r>
              <a:rPr lang="tr-TR" sz="2400">
                <a:solidFill>
                  <a:schemeClr val="hlink"/>
                </a:solidFill>
                <a:latin typeface="Matura MT Script Capitals" pitchFamily="66" charset="0"/>
              </a:rPr>
              <a:t>     Tasarımı</a:t>
            </a:r>
          </a:p>
        </p:txBody>
      </p:sp>
      <p:sp>
        <p:nvSpPr>
          <p:cNvPr id="192518" name="Rectangle 6"/>
          <p:cNvSpPr>
            <a:spLocks noChangeArrowheads="1"/>
          </p:cNvSpPr>
          <p:nvPr/>
        </p:nvSpPr>
        <p:spPr bwMode="auto">
          <a:xfrm>
            <a:off x="2895600" y="152400"/>
            <a:ext cx="6019800" cy="471488"/>
          </a:xfrm>
          <a:prstGeom prst="rect">
            <a:avLst/>
          </a:prstGeom>
          <a:noFill/>
          <a:ln w="9525">
            <a:noFill/>
            <a:miter lim="800000"/>
            <a:headEnd/>
            <a:tailEnd/>
          </a:ln>
          <a:effectLst/>
        </p:spPr>
        <p:txBody>
          <a:bodyPr anchor="b"/>
          <a:lstStyle/>
          <a:p>
            <a:pPr algn="r"/>
            <a:r>
              <a:rPr lang="tr-TR" b="1" baseline="30000" dirty="0">
                <a:solidFill>
                  <a:schemeClr val="tx2"/>
                </a:solidFill>
                <a:latin typeface="Lucida Sans" pitchFamily="34" charset="0"/>
              </a:rPr>
              <a:t>Kullanıcı merkezli tasarım</a:t>
            </a:r>
          </a:p>
        </p:txBody>
      </p:sp>
    </p:spTree>
  </p:cSld>
  <p:clrMapOvr>
    <a:masterClrMapping/>
  </p:clrMapOvr>
  <p:transition spd="med">
    <p:cover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
          <p:cNvSpPr>
            <a:spLocks noGrp="1" noChangeArrowheads="1"/>
          </p:cNvSpPr>
          <p:nvPr>
            <p:ph type="ftr" sz="quarter" idx="3"/>
          </p:nvPr>
        </p:nvSpPr>
        <p:spPr/>
        <p:txBody>
          <a:bodyPr/>
          <a:lstStyle/>
          <a:p>
            <a:r>
              <a:rPr lang="tr-TR"/>
              <a:t>Yazılım Mühendisliği</a:t>
            </a:r>
          </a:p>
        </p:txBody>
      </p:sp>
      <p:sp>
        <p:nvSpPr>
          <p:cNvPr id="8" name="Rectangle 16"/>
          <p:cNvSpPr>
            <a:spLocks noGrp="1" noChangeArrowheads="1"/>
          </p:cNvSpPr>
          <p:nvPr>
            <p:ph type="sldNum" sz="quarter" idx="4"/>
          </p:nvPr>
        </p:nvSpPr>
        <p:spPr/>
        <p:txBody>
          <a:bodyPr/>
          <a:lstStyle/>
          <a:p>
            <a:fld id="{BCDA80CD-30D7-4687-B58B-B8E5EDAD1D27}" type="slidenum">
              <a:rPr lang="tr-TR"/>
              <a:pPr/>
              <a:t>50</a:t>
            </a:fld>
            <a:endParaRPr lang="tr-TR"/>
          </a:p>
        </p:txBody>
      </p:sp>
      <p:sp>
        <p:nvSpPr>
          <p:cNvPr id="212994"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212995" name="Rectangle 3"/>
          <p:cNvSpPr>
            <a:spLocks noGrp="1" noChangeArrowheads="1"/>
          </p:cNvSpPr>
          <p:nvPr>
            <p:ph type="subTitle" idx="1"/>
          </p:nvPr>
        </p:nvSpPr>
        <p:spPr>
          <a:xfrm>
            <a:off x="2971800" y="2819400"/>
            <a:ext cx="4419600" cy="762000"/>
          </a:xfrm>
          <a:solidFill>
            <a:schemeClr val="bg1"/>
          </a:solidFill>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363538" indent="-347663" algn="l">
              <a:tabLst>
                <a:tab pos="261938" algn="l"/>
              </a:tabLst>
            </a:pPr>
            <a:r>
              <a:rPr lang="tr-TR" b="1" spc="50">
                <a:ln w="11430"/>
                <a:solidFill>
                  <a:srgbClr val="FF0000"/>
                </a:solidFill>
                <a:effectLst>
                  <a:outerShdw blurRad="76200" dist="50800" dir="5400000" algn="tl" rotWithShape="0">
                    <a:srgbClr val="000000">
                      <a:alpha val="65000"/>
                    </a:srgbClr>
                  </a:outerShdw>
                </a:effectLst>
                <a:latin typeface="Script MT Bold" pitchFamily="66" charset="0"/>
              </a:rPr>
              <a:t>… Örnek Çalısma</a:t>
            </a:r>
            <a:r>
              <a:rPr lang="tr-TR" sz="2800" b="1" spc="50">
                <a:ln w="11430"/>
                <a:solidFill>
                  <a:srgbClr val="FF0000"/>
                </a:solidFill>
                <a:effectLst>
                  <a:outerShdw blurRad="76200" dist="50800" dir="5400000" algn="tl" rotWithShape="0">
                    <a:srgbClr val="000000">
                      <a:alpha val="65000"/>
                    </a:srgbClr>
                  </a:outerShdw>
                </a:effectLst>
                <a:latin typeface="Script MT Bold" pitchFamily="66" charset="0"/>
              </a:rPr>
              <a:t> </a:t>
            </a:r>
          </a:p>
          <a:p>
            <a:pPr marL="363538" indent="-347663" algn="l">
              <a:tabLst>
                <a:tab pos="261938" algn="l"/>
              </a:tabLst>
            </a:pPr>
            <a:endParaRPr lang="tr-TR" sz="20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Script MT Bold" pitchFamily="66" charset="0"/>
            </a:endParaRPr>
          </a:p>
          <a:p>
            <a:pPr marL="363538" indent="-347663" algn="l">
              <a:tabLst>
                <a:tab pos="261938" algn="l"/>
              </a:tabLst>
            </a:pPr>
            <a:endParaRPr lang="tr-TR" sz="20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Script MT Bold" pitchFamily="66" charset="0"/>
            </a:endParaRPr>
          </a:p>
          <a:p>
            <a:pPr marL="363538" indent="-347663" algn="l">
              <a:tabLst>
                <a:tab pos="261938" algn="l"/>
              </a:tabLst>
            </a:pPr>
            <a:endParaRPr lang="tr-TR" sz="20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Script MT Bold" pitchFamily="66" charset="0"/>
            </a:endParaRPr>
          </a:p>
          <a:p>
            <a:pPr marL="363538" indent="-347663" algn="l">
              <a:tabLst>
                <a:tab pos="261938" algn="l"/>
              </a:tabLst>
            </a:pPr>
            <a:endParaRPr lang="tr-TR" sz="20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Script MT Bold" pitchFamily="66" charset="0"/>
            </a:endParaRPr>
          </a:p>
          <a:p>
            <a:pPr marL="363538" indent="-347663" algn="l">
              <a:tabLst>
                <a:tab pos="261938" algn="l"/>
              </a:tabLst>
            </a:pPr>
            <a:endParaRPr lang="tr-TR" sz="20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Script MT Bold" pitchFamily="66" charset="0"/>
            </a:endParaRPr>
          </a:p>
        </p:txBody>
      </p:sp>
      <p:sp>
        <p:nvSpPr>
          <p:cNvPr id="212997" name="Rectangle 5"/>
          <p:cNvSpPr>
            <a:spLocks noChangeArrowheads="1"/>
          </p:cNvSpPr>
          <p:nvPr/>
        </p:nvSpPr>
        <p:spPr bwMode="auto">
          <a:xfrm>
            <a:off x="457200" y="0"/>
            <a:ext cx="2271712" cy="1333501"/>
          </a:xfrm>
          <a:prstGeom prst="rect">
            <a:avLst/>
          </a:prstGeom>
          <a:noFill/>
          <a:ln w="9525">
            <a:noFill/>
            <a:miter lim="800000"/>
            <a:headEnd/>
            <a:tailEnd/>
          </a:ln>
          <a:effectLst/>
        </p:spPr>
        <p:txBody>
          <a:bodyPr anchor="b">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tr-TR"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atura MT Script Capitals" pitchFamily="66" charset="0"/>
              </a:rPr>
              <a:t>Arayüz </a:t>
            </a:r>
            <a:br>
              <a:rPr lang="tr-TR"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atura MT Script Capitals" pitchFamily="66" charset="0"/>
              </a:rPr>
            </a:br>
            <a:r>
              <a:rPr lang="tr-TR"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atura MT Script Capitals" pitchFamily="66" charset="0"/>
              </a:rPr>
              <a:t>     Tasarımı</a:t>
            </a:r>
          </a:p>
        </p:txBody>
      </p:sp>
      <p:sp>
        <p:nvSpPr>
          <p:cNvPr id="9" name="Rectangle 3"/>
          <p:cNvSpPr txBox="1">
            <a:spLocks noChangeArrowheads="1"/>
          </p:cNvSpPr>
          <p:nvPr/>
        </p:nvSpPr>
        <p:spPr bwMode="auto">
          <a:xfrm>
            <a:off x="5257800" y="2895600"/>
            <a:ext cx="2286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363538" marR="0" lvl="0" indent="-347663"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261938" algn="l"/>
              </a:tabLst>
              <a:defRPr/>
            </a:pPr>
            <a:r>
              <a:rPr kumimoji="0" lang="tr-TR" sz="3200" b="1" i="0" u="none" strike="noStrike" kern="0" cap="none" spc="50" normalizeH="0" baseline="0" noProof="0">
                <a:ln w="11430"/>
                <a:solidFill>
                  <a:srgbClr val="FF0000"/>
                </a:solidFill>
                <a:effectLst>
                  <a:outerShdw blurRad="76200" dist="50800" dir="5400000" algn="tl" rotWithShape="0">
                    <a:srgbClr val="000000">
                      <a:alpha val="65000"/>
                    </a:srgbClr>
                  </a:outerShdw>
                </a:effectLst>
                <a:uLnTx/>
                <a:uFillTx/>
                <a:latin typeface="Script MT Bold" pitchFamily="66" charset="0"/>
                <a:ea typeface="+mn-ea"/>
                <a:cs typeface="+mn-cs"/>
              </a:rPr>
              <a:t>.</a:t>
            </a:r>
            <a:endParaRPr kumimoji="0" lang="tr-TR" sz="2800" b="1" i="0" u="none" strike="noStrike" kern="0" cap="none" spc="50" normalizeH="0" baseline="0" noProof="0">
              <a:ln w="11430"/>
              <a:solidFill>
                <a:srgbClr val="FF0000"/>
              </a:solidFill>
              <a:effectLst>
                <a:outerShdw blurRad="76200" dist="50800" dir="5400000" algn="tl" rotWithShape="0">
                  <a:srgbClr val="000000">
                    <a:alpha val="65000"/>
                  </a:srgbClr>
                </a:outerShdw>
              </a:effectLst>
              <a:uLnTx/>
              <a:uFillTx/>
              <a:latin typeface="Script MT Bold" pitchFamily="66" charset="0"/>
              <a:ea typeface="+mn-ea"/>
              <a:cs typeface="+mn-cs"/>
            </a:endParaRPr>
          </a:p>
          <a:p>
            <a:pPr marL="363538" marR="0" lvl="0" indent="-347663"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261938" algn="l"/>
              </a:tabLst>
              <a:defRPr/>
            </a:pPr>
            <a:endParaRPr kumimoji="0" lang="tr-TR" sz="2000" b="1" i="0" u="none" strike="noStrike" kern="0" cap="none" spc="50" normalizeH="0" baseline="0" noProof="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Script MT Bold" pitchFamily="66" charset="0"/>
              <a:ea typeface="+mn-ea"/>
              <a:cs typeface="+mn-cs"/>
            </a:endParaRPr>
          </a:p>
          <a:p>
            <a:pPr marL="363538" marR="0" lvl="0" indent="-347663"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261938" algn="l"/>
              </a:tabLst>
              <a:defRPr/>
            </a:pPr>
            <a:endParaRPr kumimoji="0" lang="tr-TR" sz="2000" b="1" i="0" u="none" strike="noStrike" kern="0" cap="none" spc="50" normalizeH="0" baseline="0" noProof="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Script MT Bold" pitchFamily="66" charset="0"/>
              <a:ea typeface="+mn-ea"/>
              <a:cs typeface="+mn-cs"/>
            </a:endParaRPr>
          </a:p>
          <a:p>
            <a:pPr marL="363538" marR="0" lvl="0" indent="-347663"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261938" algn="l"/>
              </a:tabLst>
              <a:defRPr/>
            </a:pPr>
            <a:endParaRPr kumimoji="0" lang="tr-TR" sz="2000" b="1" i="0" u="none" strike="noStrike" kern="0" cap="none" spc="50" normalizeH="0" baseline="0" noProof="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Script MT Bold" pitchFamily="66" charset="0"/>
              <a:ea typeface="+mn-ea"/>
              <a:cs typeface="+mn-cs"/>
            </a:endParaRPr>
          </a:p>
          <a:p>
            <a:pPr marL="363538" marR="0" lvl="0" indent="-347663"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261938" algn="l"/>
              </a:tabLst>
              <a:defRPr/>
            </a:pPr>
            <a:endParaRPr kumimoji="0" lang="tr-TR" sz="2000" b="1" i="0" u="none" strike="noStrike" kern="0" cap="none" spc="50" normalizeH="0" baseline="0" noProof="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Script MT Bold" pitchFamily="66" charset="0"/>
              <a:ea typeface="+mn-ea"/>
              <a:cs typeface="+mn-cs"/>
            </a:endParaRPr>
          </a:p>
          <a:p>
            <a:pPr marL="363538" marR="0" lvl="0" indent="-347663"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261938" algn="l"/>
              </a:tabLst>
              <a:defRPr/>
            </a:pPr>
            <a:endParaRPr kumimoji="0" lang="tr-TR" sz="2000" b="1" i="0" u="none" strike="noStrike" kern="0" cap="none" spc="50" normalizeH="0" baseline="0" noProof="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Script MT Bold" pitchFamily="66" charset="0"/>
              <a:ea typeface="+mn-ea"/>
              <a:cs typeface="+mn-cs"/>
            </a:endParaRPr>
          </a:p>
        </p:txBody>
      </p:sp>
    </p:spTree>
  </p:cSld>
  <p:clrMapOvr>
    <a:masterClrMapping/>
  </p:clrMapOvr>
  <p:transition spd="med">
    <p:cover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Grp="1" noChangeArrowheads="1"/>
          </p:cNvSpPr>
          <p:nvPr>
            <p:ph type="ftr" sz="quarter" idx="3"/>
          </p:nvPr>
        </p:nvSpPr>
        <p:spPr/>
        <p:txBody>
          <a:bodyPr/>
          <a:lstStyle/>
          <a:p>
            <a:r>
              <a:rPr lang="tr-TR"/>
              <a:t>Yazılım Mühendisliği</a:t>
            </a:r>
          </a:p>
        </p:txBody>
      </p:sp>
      <p:sp>
        <p:nvSpPr>
          <p:cNvPr id="9" name="Rectangle 16"/>
          <p:cNvSpPr>
            <a:spLocks noGrp="1" noChangeArrowheads="1"/>
          </p:cNvSpPr>
          <p:nvPr>
            <p:ph type="sldNum" sz="quarter" idx="4"/>
          </p:nvPr>
        </p:nvSpPr>
        <p:spPr/>
        <p:txBody>
          <a:bodyPr/>
          <a:lstStyle/>
          <a:p>
            <a:fld id="{1A53397A-D38A-4D3A-BB05-668E71BD245B}" type="slidenum">
              <a:rPr lang="tr-TR"/>
              <a:pPr/>
              <a:t>6</a:t>
            </a:fld>
            <a:endParaRPr lang="tr-TR"/>
          </a:p>
        </p:txBody>
      </p:sp>
      <p:sp>
        <p:nvSpPr>
          <p:cNvPr id="194562"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94563" name="Rectangle 3"/>
          <p:cNvSpPr>
            <a:spLocks noGrp="1" noChangeArrowheads="1"/>
          </p:cNvSpPr>
          <p:nvPr>
            <p:ph type="subTitle" idx="1"/>
          </p:nvPr>
        </p:nvSpPr>
        <p:spPr>
          <a:xfrm>
            <a:off x="1143000" y="990600"/>
            <a:ext cx="7772400" cy="5334000"/>
          </a:xfrm>
          <a:solidFill>
            <a:schemeClr val="bg1"/>
          </a:solidFill>
        </p:spPr>
        <p:txBody>
          <a:bodyPr/>
          <a:lstStyle/>
          <a:p>
            <a:pPr marL="261938" indent="-174625" algn="just"/>
            <a:endParaRPr lang="tr-TR" sz="2800" dirty="0">
              <a:solidFill>
                <a:schemeClr val="tx2"/>
              </a:solidFill>
            </a:endParaRPr>
          </a:p>
          <a:p>
            <a:pPr marL="261938" indent="-174625" algn="just">
              <a:buFont typeface="Wingdings" pitchFamily="2" charset="2"/>
              <a:buChar char="v"/>
            </a:pPr>
            <a:r>
              <a:rPr lang="tr-TR" sz="2400" dirty="0">
                <a:solidFill>
                  <a:schemeClr val="tx2"/>
                </a:solidFill>
                <a:effectLst>
                  <a:outerShdw blurRad="38100" dist="38100" dir="2700000" algn="tl">
                    <a:srgbClr val="000000">
                      <a:alpha val="43137"/>
                    </a:srgbClr>
                  </a:outerShdw>
                </a:effectLst>
              </a:rPr>
              <a:t>Zira bir ürünün kalitesi ve tüketici tarafından kabul edilebilirliği sadece teknik özelliklerine değil, aynı zamanda ve daha da önemlisi ürünün, kullanım kolaylığı ve kullanıcının fiziksel, zihinsel ve psikolojik özellikleri ile uyumlu olmasına bağlıdır. </a:t>
            </a:r>
          </a:p>
          <a:p>
            <a:pPr marL="261938" indent="-174625" algn="just">
              <a:buFont typeface="Wingdings" pitchFamily="2" charset="2"/>
              <a:buChar char="v"/>
            </a:pPr>
            <a:endParaRPr lang="tr-TR" sz="2400" dirty="0">
              <a:solidFill>
                <a:schemeClr val="tx2"/>
              </a:solidFill>
              <a:effectLst>
                <a:outerShdw blurRad="38100" dist="38100" dir="2700000" algn="tl">
                  <a:srgbClr val="000000">
                    <a:alpha val="43137"/>
                  </a:srgbClr>
                </a:outerShdw>
              </a:effectLst>
            </a:endParaRPr>
          </a:p>
          <a:p>
            <a:pPr marL="261938" indent="-174625" algn="just">
              <a:buFont typeface="Wingdings" pitchFamily="2" charset="2"/>
              <a:buChar char="v"/>
            </a:pPr>
            <a:r>
              <a:rPr lang="tr-TR" sz="2400" b="1" dirty="0">
                <a:solidFill>
                  <a:srgbClr val="DAB000"/>
                </a:solidFill>
                <a:effectLst>
                  <a:outerShdw blurRad="38100" dist="38100" dir="2700000" algn="tl">
                    <a:srgbClr val="000000">
                      <a:alpha val="43137"/>
                    </a:srgbClr>
                  </a:outerShdw>
                </a:effectLst>
              </a:rPr>
              <a:t>Kullanıcıların, kullanım kolaylığını ürün kalitesinin vazgeçilmez ve en önemli unsuru olarak görmeleri, üreticileri ürün tasarım sürecine insan faktörleri /ergonomi uzmanlarını dahil etmeye sevk etmiştir .</a:t>
            </a:r>
          </a:p>
        </p:txBody>
      </p:sp>
      <p:sp>
        <p:nvSpPr>
          <p:cNvPr id="194564"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endParaRPr lang="tr-TR" sz="2400" b="1" baseline="30000">
              <a:solidFill>
                <a:schemeClr val="tx2"/>
              </a:solidFill>
              <a:latin typeface="Lucida Sans" pitchFamily="34" charset="0"/>
            </a:endParaRPr>
          </a:p>
        </p:txBody>
      </p:sp>
      <p:sp>
        <p:nvSpPr>
          <p:cNvPr id="194565"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a:solidFill>
                  <a:schemeClr val="hlink"/>
                </a:solidFill>
                <a:latin typeface="Matura MT Script Capitals" pitchFamily="66" charset="0"/>
              </a:rPr>
              <a:t>Yazılım  </a:t>
            </a:r>
            <a:br>
              <a:rPr lang="tr-TR" sz="2400">
                <a:solidFill>
                  <a:schemeClr val="hlink"/>
                </a:solidFill>
                <a:latin typeface="Matura MT Script Capitals" pitchFamily="66" charset="0"/>
              </a:rPr>
            </a:br>
            <a:r>
              <a:rPr lang="tr-TR" sz="2400">
                <a:solidFill>
                  <a:schemeClr val="hlink"/>
                </a:solidFill>
                <a:latin typeface="Matura MT Script Capitals" pitchFamily="66" charset="0"/>
              </a:rPr>
              <a:t>     Tasarımı</a:t>
            </a:r>
          </a:p>
        </p:txBody>
      </p:sp>
      <p:sp>
        <p:nvSpPr>
          <p:cNvPr id="194566" name="Rectangle 6"/>
          <p:cNvSpPr>
            <a:spLocks noChangeArrowheads="1"/>
          </p:cNvSpPr>
          <p:nvPr/>
        </p:nvSpPr>
        <p:spPr bwMode="auto">
          <a:xfrm>
            <a:off x="3124200" y="228600"/>
            <a:ext cx="6019800" cy="471488"/>
          </a:xfrm>
          <a:prstGeom prst="rect">
            <a:avLst/>
          </a:prstGeom>
          <a:noFill/>
          <a:ln w="9525">
            <a:noFill/>
            <a:miter lim="800000"/>
            <a:headEnd/>
            <a:tailEnd/>
          </a:ln>
          <a:effectLst/>
        </p:spPr>
        <p:txBody>
          <a:bodyPr anchor="b"/>
          <a:lstStyle/>
          <a:p>
            <a:pPr algn="r"/>
            <a:r>
              <a:rPr lang="tr-TR" sz="2400" b="1" baseline="30000">
                <a:solidFill>
                  <a:schemeClr val="tx2"/>
                </a:solidFill>
                <a:latin typeface="Lucida Sans" pitchFamily="34" charset="0"/>
              </a:rPr>
              <a:t>Kullanıcı merkezli tasarım</a:t>
            </a:r>
          </a:p>
        </p:txBody>
      </p:sp>
    </p:spTree>
  </p:cSld>
  <p:clrMapOvr>
    <a:masterClrMapping/>
  </p:clrMapOvr>
  <p:transition spd="med">
    <p:cover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Grp="1" noChangeArrowheads="1"/>
          </p:cNvSpPr>
          <p:nvPr>
            <p:ph type="ftr" sz="quarter" idx="3"/>
          </p:nvPr>
        </p:nvSpPr>
        <p:spPr/>
        <p:txBody>
          <a:bodyPr/>
          <a:lstStyle/>
          <a:p>
            <a:r>
              <a:rPr lang="tr-TR"/>
              <a:t>Yazılım Mühendisliği</a:t>
            </a:r>
          </a:p>
        </p:txBody>
      </p:sp>
      <p:sp>
        <p:nvSpPr>
          <p:cNvPr id="9" name="Rectangle 16"/>
          <p:cNvSpPr>
            <a:spLocks noGrp="1" noChangeArrowheads="1"/>
          </p:cNvSpPr>
          <p:nvPr>
            <p:ph type="sldNum" sz="quarter" idx="4"/>
          </p:nvPr>
        </p:nvSpPr>
        <p:spPr/>
        <p:txBody>
          <a:bodyPr/>
          <a:lstStyle/>
          <a:p>
            <a:fld id="{1CDFE8F5-10EB-4943-8352-5B25A04E44AC}" type="slidenum">
              <a:rPr lang="tr-TR"/>
              <a:pPr/>
              <a:t>7</a:t>
            </a:fld>
            <a:endParaRPr lang="tr-TR"/>
          </a:p>
        </p:txBody>
      </p:sp>
      <p:sp>
        <p:nvSpPr>
          <p:cNvPr id="196610"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96611" name="Rectangle 3"/>
          <p:cNvSpPr>
            <a:spLocks noGrp="1" noChangeArrowheads="1"/>
          </p:cNvSpPr>
          <p:nvPr>
            <p:ph type="subTitle" idx="1"/>
          </p:nvPr>
        </p:nvSpPr>
        <p:spPr>
          <a:xfrm>
            <a:off x="1143000" y="1371601"/>
            <a:ext cx="7772400" cy="4800600"/>
          </a:xfrm>
          <a:solidFill>
            <a:schemeClr val="bg1"/>
          </a:solidFill>
        </p:spPr>
        <p:txBody>
          <a:bodyPr/>
          <a:lstStyle/>
          <a:p>
            <a:pPr marL="261938" indent="-174625" algn="just">
              <a:lnSpc>
                <a:spcPct val="80000"/>
              </a:lnSpc>
              <a:buFont typeface="Wingdings" pitchFamily="2" charset="2"/>
              <a:buChar char="v"/>
            </a:pPr>
            <a:r>
              <a:rPr lang="tr-TR" sz="2100" dirty="0">
                <a:solidFill>
                  <a:schemeClr val="tx2"/>
                </a:solidFill>
              </a:rPr>
              <a:t>Ürünler belli bir amacı gerçekleştirmeye yönelik olarak tasarlanırlar. Bu amaca ulaşmak için ürünler, genellikle bir veya birden fazla kullanıcı tarafından kullanılır. </a:t>
            </a:r>
          </a:p>
          <a:p>
            <a:pPr marL="261938" indent="-174625" algn="just">
              <a:lnSpc>
                <a:spcPct val="80000"/>
              </a:lnSpc>
              <a:buFont typeface="Wingdings" pitchFamily="2" charset="2"/>
              <a:buChar char="v"/>
            </a:pPr>
            <a:endParaRPr lang="tr-TR" sz="2100" dirty="0">
              <a:solidFill>
                <a:schemeClr val="tx2"/>
              </a:solidFill>
            </a:endParaRPr>
          </a:p>
          <a:p>
            <a:pPr marL="261938" indent="-174625" algn="just">
              <a:lnSpc>
                <a:spcPct val="80000"/>
              </a:lnSpc>
              <a:buFont typeface="Wingdings" pitchFamily="2" charset="2"/>
              <a:buChar char="v"/>
            </a:pPr>
            <a:r>
              <a:rPr lang="tr-TR" sz="2100" dirty="0">
                <a:solidFill>
                  <a:schemeClr val="hlink"/>
                </a:solidFill>
              </a:rPr>
              <a:t>Burada önemli olan, kullanıcıların, kendilerine sunulan ürün ile kısa sürede, hata yapmadan ve üründen memnun kalarak amaçlarına ulaşmalarını sağlamaktır</a:t>
            </a:r>
            <a:r>
              <a:rPr lang="tr-TR" sz="2100" dirty="0">
                <a:solidFill>
                  <a:srgbClr val="DAB000"/>
                </a:solidFill>
              </a:rPr>
              <a:t>.</a:t>
            </a:r>
            <a:r>
              <a:rPr lang="tr-TR" sz="2100" dirty="0">
                <a:solidFill>
                  <a:schemeClr val="tx2"/>
                </a:solidFill>
              </a:rPr>
              <a:t> </a:t>
            </a:r>
          </a:p>
          <a:p>
            <a:pPr marL="261938" indent="-174625" algn="just">
              <a:lnSpc>
                <a:spcPct val="80000"/>
              </a:lnSpc>
              <a:buFont typeface="Wingdings" pitchFamily="2" charset="2"/>
              <a:buChar char="v"/>
            </a:pPr>
            <a:endParaRPr lang="tr-TR" sz="2100" dirty="0">
              <a:solidFill>
                <a:schemeClr val="tx2"/>
              </a:solidFill>
            </a:endParaRPr>
          </a:p>
          <a:p>
            <a:pPr marL="261938" indent="-174625" algn="just">
              <a:lnSpc>
                <a:spcPct val="80000"/>
              </a:lnSpc>
              <a:buFont typeface="Wingdings" pitchFamily="2" charset="2"/>
              <a:buChar char="v"/>
            </a:pPr>
            <a:r>
              <a:rPr lang="tr-TR" sz="2100" dirty="0">
                <a:solidFill>
                  <a:schemeClr val="tx2"/>
                </a:solidFill>
              </a:rPr>
              <a:t>Etkin ve kaliteli bir kullanıcı-ürün </a:t>
            </a:r>
            <a:r>
              <a:rPr lang="tr-TR" sz="2100" dirty="0" err="1">
                <a:solidFill>
                  <a:schemeClr val="tx2"/>
                </a:solidFill>
              </a:rPr>
              <a:t>arayüzü</a:t>
            </a:r>
            <a:r>
              <a:rPr lang="tr-TR" sz="2100" dirty="0">
                <a:solidFill>
                  <a:schemeClr val="tx2"/>
                </a:solidFill>
              </a:rPr>
              <a:t> tasarımının önemi bu noktada başlar. Kullanıcı-ürün </a:t>
            </a:r>
            <a:r>
              <a:rPr lang="tr-TR" sz="2100" dirty="0" err="1">
                <a:solidFill>
                  <a:schemeClr val="tx2"/>
                </a:solidFill>
              </a:rPr>
              <a:t>arayüzü</a:t>
            </a:r>
            <a:r>
              <a:rPr lang="tr-TR" sz="2100" dirty="0">
                <a:solidFill>
                  <a:schemeClr val="tx2"/>
                </a:solidFill>
              </a:rPr>
              <a:t>, kullanıcıların ürünü kullanmalarını sağlayan tasarım kararlarının toplamıdır. </a:t>
            </a:r>
          </a:p>
          <a:p>
            <a:pPr marL="261938" indent="-174625" algn="just">
              <a:lnSpc>
                <a:spcPct val="80000"/>
              </a:lnSpc>
              <a:buFont typeface="Wingdings" pitchFamily="2" charset="2"/>
              <a:buChar char="v"/>
            </a:pPr>
            <a:endParaRPr lang="tr-TR" sz="2100" dirty="0">
              <a:solidFill>
                <a:schemeClr val="tx2"/>
              </a:solidFill>
            </a:endParaRPr>
          </a:p>
          <a:p>
            <a:pPr marL="261938" indent="-174625" algn="just">
              <a:lnSpc>
                <a:spcPct val="80000"/>
              </a:lnSpc>
              <a:buFont typeface="Wingdings" pitchFamily="2" charset="2"/>
              <a:buChar char="v"/>
            </a:pPr>
            <a:r>
              <a:rPr lang="tr-TR" sz="2100" dirty="0">
                <a:solidFill>
                  <a:schemeClr val="hlink"/>
                </a:solidFill>
              </a:rPr>
              <a:t>Arayüz tasarımı yapılırken amaç, kullanıcı-ürün entegrasyonunu sağlayarak yüksek performans elde etmektir.</a:t>
            </a:r>
            <a:r>
              <a:rPr lang="tr-TR" sz="2100" dirty="0">
                <a:solidFill>
                  <a:schemeClr val="tx2"/>
                </a:solidFill>
              </a:rPr>
              <a:t> </a:t>
            </a:r>
          </a:p>
        </p:txBody>
      </p:sp>
      <p:sp>
        <p:nvSpPr>
          <p:cNvPr id="196612"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endParaRPr lang="tr-TR" sz="2400" b="1" baseline="30000">
              <a:solidFill>
                <a:schemeClr val="tx2"/>
              </a:solidFill>
              <a:latin typeface="Lucida Sans" pitchFamily="34" charset="0"/>
            </a:endParaRPr>
          </a:p>
        </p:txBody>
      </p:sp>
      <p:sp>
        <p:nvSpPr>
          <p:cNvPr id="196613"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a:solidFill>
                  <a:schemeClr val="hlink"/>
                </a:solidFill>
                <a:latin typeface="Matura MT Script Capitals" pitchFamily="66" charset="0"/>
              </a:rPr>
              <a:t>Yazılım  </a:t>
            </a:r>
            <a:br>
              <a:rPr lang="tr-TR" sz="2400">
                <a:solidFill>
                  <a:schemeClr val="hlink"/>
                </a:solidFill>
                <a:latin typeface="Matura MT Script Capitals" pitchFamily="66" charset="0"/>
              </a:rPr>
            </a:br>
            <a:r>
              <a:rPr lang="tr-TR" sz="2400">
                <a:solidFill>
                  <a:schemeClr val="hlink"/>
                </a:solidFill>
                <a:latin typeface="Matura MT Script Capitals" pitchFamily="66" charset="0"/>
              </a:rPr>
              <a:t>     Tasarımı</a:t>
            </a:r>
          </a:p>
        </p:txBody>
      </p:sp>
      <p:sp>
        <p:nvSpPr>
          <p:cNvPr id="196614" name="Rectangle 6"/>
          <p:cNvSpPr>
            <a:spLocks noChangeArrowheads="1"/>
          </p:cNvSpPr>
          <p:nvPr/>
        </p:nvSpPr>
        <p:spPr bwMode="auto">
          <a:xfrm>
            <a:off x="3124200" y="228600"/>
            <a:ext cx="6019800" cy="471488"/>
          </a:xfrm>
          <a:prstGeom prst="rect">
            <a:avLst/>
          </a:prstGeom>
          <a:noFill/>
          <a:ln w="9525">
            <a:noFill/>
            <a:miter lim="800000"/>
            <a:headEnd/>
            <a:tailEnd/>
          </a:ln>
          <a:effectLst/>
        </p:spPr>
        <p:txBody>
          <a:bodyPr anchor="b"/>
          <a:lstStyle/>
          <a:p>
            <a:pPr algn="r"/>
            <a:r>
              <a:rPr lang="tr-TR" sz="2400" b="1" baseline="30000">
                <a:solidFill>
                  <a:schemeClr val="tx2"/>
                </a:solidFill>
                <a:latin typeface="Lucida Sans" pitchFamily="34" charset="0"/>
              </a:rPr>
              <a:t>Kullanıcı merkezli tasarım</a:t>
            </a:r>
          </a:p>
        </p:txBody>
      </p:sp>
    </p:spTree>
  </p:cSld>
  <p:clrMapOvr>
    <a:masterClrMapping/>
  </p:clrMapOvr>
  <p:transition spd="med">
    <p:cover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Grp="1" noChangeArrowheads="1"/>
          </p:cNvSpPr>
          <p:nvPr>
            <p:ph type="ftr" sz="quarter" idx="3"/>
          </p:nvPr>
        </p:nvSpPr>
        <p:spPr/>
        <p:txBody>
          <a:bodyPr/>
          <a:lstStyle/>
          <a:p>
            <a:r>
              <a:rPr lang="tr-TR"/>
              <a:t>Yazılım Mühendisliği</a:t>
            </a:r>
          </a:p>
        </p:txBody>
      </p:sp>
      <p:sp>
        <p:nvSpPr>
          <p:cNvPr id="9" name="Rectangle 16"/>
          <p:cNvSpPr>
            <a:spLocks noGrp="1" noChangeArrowheads="1"/>
          </p:cNvSpPr>
          <p:nvPr>
            <p:ph type="sldNum" sz="quarter" idx="4"/>
          </p:nvPr>
        </p:nvSpPr>
        <p:spPr/>
        <p:txBody>
          <a:bodyPr/>
          <a:lstStyle/>
          <a:p>
            <a:fld id="{9CDA21DF-8FC1-4E48-A246-5F1CEE96B762}" type="slidenum">
              <a:rPr lang="tr-TR"/>
              <a:pPr/>
              <a:t>8</a:t>
            </a:fld>
            <a:endParaRPr lang="tr-TR"/>
          </a:p>
        </p:txBody>
      </p:sp>
      <p:sp>
        <p:nvSpPr>
          <p:cNvPr id="198658" name="Rectangle 2"/>
          <p:cNvSpPr>
            <a:spLocks noChangeArrowheads="1"/>
          </p:cNvSpPr>
          <p:nvPr/>
        </p:nvSpPr>
        <p:spPr bwMode="auto">
          <a:xfrm>
            <a:off x="1143000" y="2971800"/>
            <a:ext cx="8001000" cy="457200"/>
          </a:xfrm>
          <a:prstGeom prst="rect">
            <a:avLst/>
          </a:prstGeom>
          <a:solidFill>
            <a:schemeClr val="bg1"/>
          </a:solidFill>
          <a:ln w="9525" algn="ctr">
            <a:solidFill>
              <a:schemeClr val="bg1"/>
            </a:solidFill>
            <a:miter lim="800000"/>
            <a:headEnd/>
            <a:tailEnd/>
          </a:ln>
          <a:effectLst/>
        </p:spPr>
        <p:txBody>
          <a:bodyPr wrap="none" anchor="ctr"/>
          <a:lstStyle/>
          <a:p>
            <a:endParaRPr lang="tr-TR"/>
          </a:p>
        </p:txBody>
      </p:sp>
      <p:sp>
        <p:nvSpPr>
          <p:cNvPr id="198659" name="Rectangle 3"/>
          <p:cNvSpPr>
            <a:spLocks noGrp="1" noChangeArrowheads="1"/>
          </p:cNvSpPr>
          <p:nvPr>
            <p:ph type="subTitle" idx="1"/>
          </p:nvPr>
        </p:nvSpPr>
        <p:spPr>
          <a:xfrm>
            <a:off x="1143000" y="990600"/>
            <a:ext cx="7772400" cy="5472113"/>
          </a:xfrm>
          <a:solidFill>
            <a:schemeClr val="bg1"/>
          </a:solidFill>
        </p:spPr>
        <p:txBody>
          <a:bodyPr/>
          <a:lstStyle/>
          <a:p>
            <a:pPr marL="261938" indent="-174625" algn="just">
              <a:lnSpc>
                <a:spcPct val="90000"/>
              </a:lnSpc>
              <a:buFont typeface="Wingdings" pitchFamily="2" charset="2"/>
              <a:buChar char="v"/>
            </a:pPr>
            <a:r>
              <a:rPr lang="tr-TR" sz="2200" dirty="0">
                <a:solidFill>
                  <a:schemeClr val="tx2"/>
                </a:solidFill>
              </a:rPr>
              <a:t>Sağlıklı bir arayüz tasarımı disiplinler arası bir çalışmayı gerektirir. Bu disiplinler arasında </a:t>
            </a:r>
            <a:r>
              <a:rPr lang="tr-TR" sz="2200" dirty="0" err="1">
                <a:solidFill>
                  <a:schemeClr val="tx2"/>
                </a:solidFill>
              </a:rPr>
              <a:t>ergonomist</a:t>
            </a:r>
            <a:r>
              <a:rPr lang="tr-TR" sz="2200" dirty="0">
                <a:solidFill>
                  <a:schemeClr val="tx2"/>
                </a:solidFill>
              </a:rPr>
              <a:t> / insan faktörleri uzmanı merkezi bir işlev görür. </a:t>
            </a:r>
          </a:p>
          <a:p>
            <a:pPr marL="261938" indent="-174625" algn="just">
              <a:lnSpc>
                <a:spcPct val="90000"/>
              </a:lnSpc>
              <a:buFont typeface="Wingdings" pitchFamily="2" charset="2"/>
              <a:buChar char="v"/>
            </a:pPr>
            <a:endParaRPr lang="tr-TR" sz="2200" dirty="0">
              <a:solidFill>
                <a:schemeClr val="tx2"/>
              </a:solidFill>
            </a:endParaRPr>
          </a:p>
          <a:p>
            <a:pPr marL="261938" indent="-174625" algn="just">
              <a:lnSpc>
                <a:spcPct val="90000"/>
              </a:lnSpc>
              <a:buFont typeface="Wingdings" pitchFamily="2" charset="2"/>
              <a:buChar char="v"/>
            </a:pPr>
            <a:r>
              <a:rPr lang="tr-TR" sz="2200" dirty="0" err="1">
                <a:solidFill>
                  <a:schemeClr val="hlink"/>
                </a:solidFill>
              </a:rPr>
              <a:t>Ergonomist</a:t>
            </a:r>
            <a:r>
              <a:rPr lang="tr-TR" sz="2200" dirty="0">
                <a:solidFill>
                  <a:schemeClr val="hlink"/>
                </a:solidFill>
              </a:rPr>
              <a:t> tasarım grubuna tasarım alternatifleri için kullanıcı performansı ile ilgili bilgileri sağlar.</a:t>
            </a:r>
          </a:p>
          <a:p>
            <a:pPr marL="261938" indent="-174625" algn="just">
              <a:lnSpc>
                <a:spcPct val="90000"/>
              </a:lnSpc>
              <a:buFont typeface="Wingdings" pitchFamily="2" charset="2"/>
              <a:buChar char="v"/>
            </a:pPr>
            <a:endParaRPr lang="tr-TR" sz="2200" dirty="0">
              <a:solidFill>
                <a:schemeClr val="tx2"/>
              </a:solidFill>
            </a:endParaRPr>
          </a:p>
          <a:p>
            <a:pPr marL="261938" indent="-174625" algn="just">
              <a:lnSpc>
                <a:spcPct val="90000"/>
              </a:lnSpc>
              <a:buFont typeface="Wingdings" pitchFamily="2" charset="2"/>
              <a:buChar char="v"/>
            </a:pPr>
            <a:r>
              <a:rPr lang="tr-TR" sz="2200" dirty="0">
                <a:solidFill>
                  <a:schemeClr val="tx2"/>
                </a:solidFill>
              </a:rPr>
              <a:t>Kullanıcı performansı ile ilgili bilgiler, genellikle bir model veya prototip üretilerek, bu prototip veya modeli belli bir kullanıcı kitlesinin kullanması neticesinde yapılan gözlem ve ölçümler neticesinde elde edilir. </a:t>
            </a:r>
          </a:p>
          <a:p>
            <a:pPr marL="261938" indent="-174625" algn="just">
              <a:lnSpc>
                <a:spcPct val="90000"/>
              </a:lnSpc>
              <a:buFont typeface="Wingdings" pitchFamily="2" charset="2"/>
              <a:buChar char="v"/>
            </a:pPr>
            <a:endParaRPr lang="tr-TR" sz="2200" dirty="0">
              <a:solidFill>
                <a:schemeClr val="tx2"/>
              </a:solidFill>
            </a:endParaRPr>
          </a:p>
          <a:p>
            <a:pPr marL="261938" indent="-174625" algn="just">
              <a:lnSpc>
                <a:spcPct val="90000"/>
              </a:lnSpc>
              <a:buFont typeface="Wingdings" pitchFamily="2" charset="2"/>
              <a:buChar char="v"/>
            </a:pPr>
            <a:r>
              <a:rPr lang="tr-TR" sz="2200" dirty="0">
                <a:solidFill>
                  <a:schemeClr val="hlink"/>
                </a:solidFill>
              </a:rPr>
              <a:t>Bu şekilde yapılan kullanıcı testleri oldukça pahalı ve zaman alıcıdır. Bundan dolayı tasarımcılar, genellikle kendi bilgi ve deneyimlerine, hayal güçlerine ve kendilerini kullanıcı yerine koyarak ürün geliştirmektedirler.</a:t>
            </a:r>
            <a:r>
              <a:rPr lang="tr-TR" sz="2200" dirty="0">
                <a:solidFill>
                  <a:schemeClr val="tx2"/>
                </a:solidFill>
              </a:rPr>
              <a:t> </a:t>
            </a:r>
          </a:p>
        </p:txBody>
      </p:sp>
      <p:sp>
        <p:nvSpPr>
          <p:cNvPr id="198660"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endParaRPr lang="tr-TR" sz="2400" b="1" baseline="30000">
              <a:solidFill>
                <a:schemeClr val="tx2"/>
              </a:solidFill>
              <a:latin typeface="Lucida Sans" pitchFamily="34" charset="0"/>
            </a:endParaRPr>
          </a:p>
        </p:txBody>
      </p:sp>
      <p:sp>
        <p:nvSpPr>
          <p:cNvPr id="198661"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a:solidFill>
                  <a:schemeClr val="hlink"/>
                </a:solidFill>
                <a:latin typeface="Matura MT Script Capitals" pitchFamily="66" charset="0"/>
              </a:rPr>
              <a:t>Yazılım  </a:t>
            </a:r>
            <a:br>
              <a:rPr lang="tr-TR" sz="2400">
                <a:solidFill>
                  <a:schemeClr val="hlink"/>
                </a:solidFill>
                <a:latin typeface="Matura MT Script Capitals" pitchFamily="66" charset="0"/>
              </a:rPr>
            </a:br>
            <a:r>
              <a:rPr lang="tr-TR" sz="2400">
                <a:solidFill>
                  <a:schemeClr val="hlink"/>
                </a:solidFill>
                <a:latin typeface="Matura MT Script Capitals" pitchFamily="66" charset="0"/>
              </a:rPr>
              <a:t>     Tasarımı</a:t>
            </a:r>
          </a:p>
        </p:txBody>
      </p:sp>
      <p:sp>
        <p:nvSpPr>
          <p:cNvPr id="198662" name="Rectangle 6"/>
          <p:cNvSpPr>
            <a:spLocks noChangeArrowheads="1"/>
          </p:cNvSpPr>
          <p:nvPr/>
        </p:nvSpPr>
        <p:spPr bwMode="auto">
          <a:xfrm>
            <a:off x="3124200" y="228600"/>
            <a:ext cx="6019800" cy="471488"/>
          </a:xfrm>
          <a:prstGeom prst="rect">
            <a:avLst/>
          </a:prstGeom>
          <a:noFill/>
          <a:ln w="9525">
            <a:noFill/>
            <a:miter lim="800000"/>
            <a:headEnd/>
            <a:tailEnd/>
          </a:ln>
          <a:effectLst/>
        </p:spPr>
        <p:txBody>
          <a:bodyPr anchor="b"/>
          <a:lstStyle/>
          <a:p>
            <a:pPr algn="r"/>
            <a:r>
              <a:rPr lang="tr-TR" sz="2400" b="1" baseline="30000">
                <a:solidFill>
                  <a:schemeClr val="tx2"/>
                </a:solidFill>
                <a:latin typeface="Lucida Sans" pitchFamily="34" charset="0"/>
              </a:rPr>
              <a:t>Kullanıcı merkezli tasarım</a:t>
            </a:r>
          </a:p>
        </p:txBody>
      </p:sp>
    </p:spTree>
  </p:cSld>
  <p:clrMapOvr>
    <a:masterClrMapping/>
  </p:clrMapOvr>
  <p:transition spd="med">
    <p:cover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5"/>
          <p:cNvSpPr>
            <a:spLocks noGrp="1" noChangeArrowheads="1"/>
          </p:cNvSpPr>
          <p:nvPr>
            <p:ph type="ftr" sz="quarter" idx="3"/>
          </p:nvPr>
        </p:nvSpPr>
        <p:spPr/>
        <p:txBody>
          <a:bodyPr/>
          <a:lstStyle/>
          <a:p>
            <a:r>
              <a:rPr lang="tr-TR"/>
              <a:t>Yazılım Mühendisliği</a:t>
            </a:r>
          </a:p>
        </p:txBody>
      </p:sp>
      <p:sp>
        <p:nvSpPr>
          <p:cNvPr id="9" name="Rectangle 16"/>
          <p:cNvSpPr>
            <a:spLocks noGrp="1" noChangeArrowheads="1"/>
          </p:cNvSpPr>
          <p:nvPr>
            <p:ph type="sldNum" sz="quarter" idx="4"/>
          </p:nvPr>
        </p:nvSpPr>
        <p:spPr/>
        <p:txBody>
          <a:bodyPr/>
          <a:lstStyle/>
          <a:p>
            <a:fld id="{E8BDD967-4C8C-445C-9819-5F15762126A8}" type="slidenum">
              <a:rPr lang="tr-TR"/>
              <a:pPr/>
              <a:t>9</a:t>
            </a:fld>
            <a:endParaRPr lang="tr-TR"/>
          </a:p>
        </p:txBody>
      </p:sp>
      <p:sp>
        <p:nvSpPr>
          <p:cNvPr id="200707" name="Rectangle 3"/>
          <p:cNvSpPr>
            <a:spLocks noGrp="1" noChangeArrowheads="1"/>
          </p:cNvSpPr>
          <p:nvPr>
            <p:ph type="subTitle" idx="1"/>
          </p:nvPr>
        </p:nvSpPr>
        <p:spPr>
          <a:xfrm>
            <a:off x="533400" y="1447800"/>
            <a:ext cx="8382000" cy="4800600"/>
          </a:xfrm>
          <a:noFill/>
          <a:ln/>
        </p:spPr>
        <p:txBody>
          <a:bodyPr/>
          <a:lstStyle/>
          <a:p>
            <a:pPr marL="696913" indent="-609600" algn="l">
              <a:lnSpc>
                <a:spcPct val="90000"/>
              </a:lnSpc>
            </a:pPr>
            <a:r>
              <a:rPr lang="tr-TR" sz="2300" b="1" dirty="0">
                <a:solidFill>
                  <a:schemeClr val="tx2"/>
                </a:solidFill>
              </a:rPr>
              <a:t>      “</a:t>
            </a:r>
            <a:r>
              <a:rPr lang="tr-TR" sz="2300" dirty="0">
                <a:solidFill>
                  <a:schemeClr val="tx2"/>
                </a:solidFill>
              </a:rPr>
              <a:t>Arayüz tasarımlarının kullanılabilirliğinin değerlendirilmesi genellikle </a:t>
            </a:r>
            <a:r>
              <a:rPr lang="tr-TR" sz="2300" b="1" dirty="0" err="1">
                <a:solidFill>
                  <a:schemeClr val="tx2"/>
                </a:solidFill>
              </a:rPr>
              <a:t>heuristik</a:t>
            </a:r>
            <a:r>
              <a:rPr lang="tr-TR" sz="2300" b="1" dirty="0">
                <a:solidFill>
                  <a:schemeClr val="tx2"/>
                </a:solidFill>
              </a:rPr>
              <a:t> değerlendirme </a:t>
            </a:r>
            <a:r>
              <a:rPr lang="tr-TR" sz="2300" dirty="0">
                <a:solidFill>
                  <a:schemeClr val="tx2"/>
                </a:solidFill>
              </a:rPr>
              <a:t>ve </a:t>
            </a:r>
            <a:r>
              <a:rPr lang="tr-TR" sz="2300" b="1" dirty="0">
                <a:solidFill>
                  <a:schemeClr val="tx2"/>
                </a:solidFill>
              </a:rPr>
              <a:t>kullanıcı testleri</a:t>
            </a:r>
            <a:r>
              <a:rPr lang="tr-TR" sz="2300" dirty="0">
                <a:solidFill>
                  <a:schemeClr val="tx2"/>
                </a:solidFill>
              </a:rPr>
              <a:t> olmak üzere </a:t>
            </a:r>
            <a:r>
              <a:rPr lang="tr-TR" sz="2300" u="sng" dirty="0">
                <a:solidFill>
                  <a:schemeClr val="tx2"/>
                </a:solidFill>
              </a:rPr>
              <a:t>iki şekilde</a:t>
            </a:r>
            <a:r>
              <a:rPr lang="tr-TR" sz="2300" dirty="0">
                <a:solidFill>
                  <a:schemeClr val="tx2"/>
                </a:solidFill>
              </a:rPr>
              <a:t> yapılır.” </a:t>
            </a:r>
          </a:p>
          <a:p>
            <a:pPr marL="696913" indent="-609600" algn="just">
              <a:lnSpc>
                <a:spcPct val="90000"/>
              </a:lnSpc>
            </a:pPr>
            <a:endParaRPr lang="tr-TR" sz="2400" dirty="0">
              <a:solidFill>
                <a:schemeClr val="tx2"/>
              </a:solidFill>
            </a:endParaRPr>
          </a:p>
          <a:p>
            <a:pPr marL="696913" indent="-609600" algn="just">
              <a:lnSpc>
                <a:spcPct val="90000"/>
              </a:lnSpc>
              <a:buFont typeface="Wingdings" pitchFamily="2" charset="2"/>
              <a:buAutoNum type="arabicPeriod"/>
            </a:pPr>
            <a:endParaRPr lang="tr-TR" sz="2000" b="1" dirty="0">
              <a:solidFill>
                <a:schemeClr val="hlink"/>
              </a:solidFill>
            </a:endParaRPr>
          </a:p>
          <a:p>
            <a:pPr marL="696913" indent="-609600" algn="just">
              <a:lnSpc>
                <a:spcPct val="90000"/>
              </a:lnSpc>
              <a:buFont typeface="Wingdings" pitchFamily="2" charset="2"/>
              <a:buAutoNum type="arabicPeriod"/>
            </a:pPr>
            <a:endParaRPr lang="tr-TR" sz="2000" b="1" dirty="0">
              <a:solidFill>
                <a:schemeClr val="hlink"/>
              </a:solidFill>
            </a:endParaRPr>
          </a:p>
          <a:p>
            <a:pPr marL="696913" indent="-609600" algn="just">
              <a:lnSpc>
                <a:spcPct val="90000"/>
              </a:lnSpc>
              <a:buFont typeface="Wingdings" pitchFamily="2" charset="2"/>
              <a:buAutoNum type="arabicPeriod"/>
            </a:pPr>
            <a:endParaRPr lang="tr-TR" sz="2000" b="1" dirty="0">
              <a:solidFill>
                <a:schemeClr val="hlink"/>
              </a:solidFill>
            </a:endParaRPr>
          </a:p>
          <a:p>
            <a:pPr marL="696913" indent="-609600" algn="just">
              <a:lnSpc>
                <a:spcPct val="90000"/>
              </a:lnSpc>
              <a:buFont typeface="Wingdings" pitchFamily="2" charset="2"/>
              <a:buAutoNum type="arabicPeriod"/>
            </a:pPr>
            <a:r>
              <a:rPr lang="tr-TR" sz="2000" b="1" dirty="0" err="1">
                <a:solidFill>
                  <a:schemeClr val="hlink"/>
                </a:solidFill>
              </a:rPr>
              <a:t>Heuristik</a:t>
            </a:r>
            <a:r>
              <a:rPr lang="tr-TR" sz="2000" b="1" dirty="0">
                <a:solidFill>
                  <a:schemeClr val="hlink"/>
                </a:solidFill>
              </a:rPr>
              <a:t> değerlendirme</a:t>
            </a:r>
            <a:r>
              <a:rPr lang="tr-TR" sz="2000" dirty="0">
                <a:solidFill>
                  <a:schemeClr val="tx2"/>
                </a:solidFill>
              </a:rPr>
              <a:t> bir tasarımın özellikleri ile </a:t>
            </a:r>
            <a:r>
              <a:rPr lang="tr-TR" sz="2000" u="sng" dirty="0">
                <a:solidFill>
                  <a:schemeClr val="tx2"/>
                </a:solidFill>
              </a:rPr>
              <a:t>önceden belirlenmiş </a:t>
            </a:r>
            <a:r>
              <a:rPr lang="tr-TR" sz="2000" dirty="0">
                <a:solidFill>
                  <a:schemeClr val="tx2"/>
                </a:solidFill>
              </a:rPr>
              <a:t>kullanılabilirlik prensipleri karşılaştırılarak uzman görüşüne dayalı olarak yapılan bir değerlendirmedir. </a:t>
            </a:r>
          </a:p>
          <a:p>
            <a:pPr marL="696913" indent="-609600" algn="just">
              <a:lnSpc>
                <a:spcPct val="90000"/>
              </a:lnSpc>
              <a:buFont typeface="Wingdings" pitchFamily="2" charset="2"/>
              <a:buAutoNum type="arabicPeriod"/>
            </a:pPr>
            <a:endParaRPr lang="tr-TR" sz="2000" dirty="0">
              <a:solidFill>
                <a:schemeClr val="tx2"/>
              </a:solidFill>
            </a:endParaRPr>
          </a:p>
          <a:p>
            <a:pPr marL="696913" indent="-609600" algn="just">
              <a:lnSpc>
                <a:spcPct val="90000"/>
              </a:lnSpc>
              <a:buFont typeface="Wingdings" pitchFamily="2" charset="2"/>
              <a:buAutoNum type="arabicPeriod"/>
            </a:pPr>
            <a:r>
              <a:rPr lang="tr-TR" sz="2000" b="1" dirty="0">
                <a:solidFill>
                  <a:schemeClr val="hlink"/>
                </a:solidFill>
              </a:rPr>
              <a:t>Kullanıcı testleri ile yapılan değerlendirme</a:t>
            </a:r>
            <a:r>
              <a:rPr lang="tr-TR" sz="2000" dirty="0">
                <a:solidFill>
                  <a:schemeClr val="tx2"/>
                </a:solidFill>
              </a:rPr>
              <a:t> ise </a:t>
            </a:r>
            <a:r>
              <a:rPr lang="tr-TR" sz="2000" u="sng" dirty="0">
                <a:solidFill>
                  <a:schemeClr val="tx2"/>
                </a:solidFill>
              </a:rPr>
              <a:t>gerçek kullanıcılar</a:t>
            </a:r>
            <a:r>
              <a:rPr lang="tr-TR" sz="2000" dirty="0">
                <a:solidFill>
                  <a:schemeClr val="tx2"/>
                </a:solidFill>
              </a:rPr>
              <a:t> ile yapılan, kullanıcı-ürün etkileşiminin gerçek ortamda gözlenebildiği ve ürünün kullanımı ile ilgili bilgilerin doğrudan kullanıcılardan elde edilebildiği bir yöntemdir. </a:t>
            </a:r>
            <a:endParaRPr lang="tr-TR" sz="2000" b="1" dirty="0">
              <a:solidFill>
                <a:schemeClr val="tx2"/>
              </a:solidFill>
            </a:endParaRPr>
          </a:p>
          <a:p>
            <a:pPr marL="696913" indent="-609600" algn="just">
              <a:lnSpc>
                <a:spcPct val="90000"/>
              </a:lnSpc>
            </a:pPr>
            <a:endParaRPr lang="tr-TR" sz="2400" b="1" dirty="0">
              <a:solidFill>
                <a:schemeClr val="tx2"/>
              </a:solidFill>
            </a:endParaRPr>
          </a:p>
          <a:p>
            <a:pPr marL="696913" indent="-609600" algn="just">
              <a:lnSpc>
                <a:spcPct val="90000"/>
              </a:lnSpc>
            </a:pPr>
            <a:endParaRPr lang="tr-TR" sz="2400" b="1" dirty="0">
              <a:solidFill>
                <a:schemeClr val="tx2"/>
              </a:solidFill>
            </a:endParaRPr>
          </a:p>
          <a:p>
            <a:pPr marL="696913" indent="-609600" algn="just">
              <a:lnSpc>
                <a:spcPct val="90000"/>
              </a:lnSpc>
            </a:pPr>
            <a:br>
              <a:rPr lang="tr-TR" sz="2400" b="1" dirty="0">
                <a:solidFill>
                  <a:schemeClr val="tx2"/>
                </a:solidFill>
              </a:rPr>
            </a:br>
            <a:endParaRPr lang="tr-TR" sz="2400" b="1" dirty="0">
              <a:solidFill>
                <a:schemeClr val="tx2"/>
              </a:solidFill>
            </a:endParaRPr>
          </a:p>
        </p:txBody>
      </p:sp>
      <p:sp>
        <p:nvSpPr>
          <p:cNvPr id="200708" name="Rectangle 4"/>
          <p:cNvSpPr>
            <a:spLocks noChangeArrowheads="1"/>
          </p:cNvSpPr>
          <p:nvPr/>
        </p:nvSpPr>
        <p:spPr bwMode="auto">
          <a:xfrm>
            <a:off x="3005138" y="0"/>
            <a:ext cx="6019800" cy="471488"/>
          </a:xfrm>
          <a:prstGeom prst="rect">
            <a:avLst/>
          </a:prstGeom>
          <a:noFill/>
          <a:ln w="9525">
            <a:noFill/>
            <a:miter lim="800000"/>
            <a:headEnd/>
            <a:tailEnd/>
          </a:ln>
          <a:effectLst/>
        </p:spPr>
        <p:txBody>
          <a:bodyPr anchor="b"/>
          <a:lstStyle/>
          <a:p>
            <a:pPr algn="r"/>
            <a:endParaRPr lang="tr-TR" sz="2400" b="1" baseline="30000">
              <a:solidFill>
                <a:schemeClr val="tx2"/>
              </a:solidFill>
              <a:latin typeface="Lucida Sans" pitchFamily="34" charset="0"/>
            </a:endParaRPr>
          </a:p>
        </p:txBody>
      </p:sp>
      <p:sp>
        <p:nvSpPr>
          <p:cNvPr id="200709" name="Rectangle 5"/>
          <p:cNvSpPr>
            <a:spLocks noChangeArrowheads="1"/>
          </p:cNvSpPr>
          <p:nvPr/>
        </p:nvSpPr>
        <p:spPr bwMode="auto">
          <a:xfrm>
            <a:off x="42863" y="-433388"/>
            <a:ext cx="2271712" cy="1333501"/>
          </a:xfrm>
          <a:prstGeom prst="rect">
            <a:avLst/>
          </a:prstGeom>
          <a:noFill/>
          <a:ln w="9525">
            <a:noFill/>
            <a:miter lim="800000"/>
            <a:headEnd/>
            <a:tailEnd/>
          </a:ln>
          <a:effectLst/>
        </p:spPr>
        <p:txBody>
          <a:bodyPr anchor="b"/>
          <a:lstStyle/>
          <a:p>
            <a:pPr algn="l"/>
            <a:r>
              <a:rPr lang="tr-TR" sz="2400">
                <a:solidFill>
                  <a:schemeClr val="hlink"/>
                </a:solidFill>
                <a:latin typeface="Matura MT Script Capitals" pitchFamily="66" charset="0"/>
              </a:rPr>
              <a:t>Yazılım  </a:t>
            </a:r>
            <a:br>
              <a:rPr lang="tr-TR" sz="2400">
                <a:solidFill>
                  <a:schemeClr val="hlink"/>
                </a:solidFill>
                <a:latin typeface="Matura MT Script Capitals" pitchFamily="66" charset="0"/>
              </a:rPr>
            </a:br>
            <a:r>
              <a:rPr lang="tr-TR" sz="2400">
                <a:solidFill>
                  <a:schemeClr val="hlink"/>
                </a:solidFill>
                <a:latin typeface="Matura MT Script Capitals" pitchFamily="66" charset="0"/>
              </a:rPr>
              <a:t>     Tasarımı</a:t>
            </a:r>
          </a:p>
        </p:txBody>
      </p:sp>
      <p:sp>
        <p:nvSpPr>
          <p:cNvPr id="200710" name="Rectangle 6"/>
          <p:cNvSpPr>
            <a:spLocks noChangeArrowheads="1"/>
          </p:cNvSpPr>
          <p:nvPr/>
        </p:nvSpPr>
        <p:spPr bwMode="auto">
          <a:xfrm>
            <a:off x="3124200" y="228600"/>
            <a:ext cx="6019800" cy="471488"/>
          </a:xfrm>
          <a:prstGeom prst="rect">
            <a:avLst/>
          </a:prstGeom>
          <a:noFill/>
          <a:ln w="9525">
            <a:noFill/>
            <a:miter lim="800000"/>
            <a:headEnd/>
            <a:tailEnd/>
          </a:ln>
          <a:effectLst/>
        </p:spPr>
        <p:txBody>
          <a:bodyPr anchor="b"/>
          <a:lstStyle/>
          <a:p>
            <a:pPr algn="r"/>
            <a:r>
              <a:rPr lang="tr-TR" sz="2400" b="1" baseline="30000">
                <a:solidFill>
                  <a:schemeClr val="tx2"/>
                </a:solidFill>
                <a:latin typeface="Lucida Sans" pitchFamily="34" charset="0"/>
              </a:rPr>
              <a:t>Kullanılabilirlik</a:t>
            </a:r>
            <a:r>
              <a:rPr lang="tr-TR" sz="2400" b="1">
                <a:solidFill>
                  <a:schemeClr val="tx2"/>
                </a:solidFill>
                <a:latin typeface="Lucida Sans" pitchFamily="34" charset="0"/>
              </a:rPr>
              <a:t> </a:t>
            </a:r>
            <a:r>
              <a:rPr lang="tr-TR" sz="2400" b="1" baseline="30000">
                <a:solidFill>
                  <a:schemeClr val="tx2"/>
                </a:solidFill>
                <a:latin typeface="Lucida Sans" pitchFamily="34" charset="0"/>
              </a:rPr>
              <a:t>değerlendirmesi</a:t>
            </a:r>
          </a:p>
        </p:txBody>
      </p:sp>
    </p:spTree>
  </p:cSld>
  <p:clrMapOvr>
    <a:masterClrMapping/>
  </p:clrMapOvr>
  <p:transition spd="med">
    <p:cover dir="r"/>
  </p:transition>
</p:sld>
</file>

<file path=ppt/theme/theme1.xml><?xml version="1.0" encoding="utf-8"?>
<a:theme xmlns:a="http://schemas.openxmlformats.org/drawingml/2006/main" name="Karışımlar">
  <a:themeElements>
    <a:clrScheme name="Karışımlar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Karışımlar">
      <a:majorFont>
        <a:latin typeface="Tahoma"/>
        <a:ea typeface=""/>
        <a:cs typeface=""/>
      </a:majorFont>
      <a:minorFont>
        <a:latin typeface="Tahoma"/>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00">
            <a:alpha val="71001"/>
          </a:srgbClr>
        </a:solidFill>
        <a:ln w="9525" cap="flat" cmpd="sng" algn="ctr">
          <a:solidFill>
            <a:schemeClr val="tx2"/>
          </a:solidFill>
          <a:prstDash val="solid"/>
          <a:round/>
          <a:headEnd type="none" w="med" len="med"/>
          <a:tailEnd type="none" w="med" len="med"/>
        </a:ln>
        <a:effectLst>
          <a:outerShdw dist="107763" dir="18900000" algn="ctr" rotWithShape="0">
            <a:srgbClr val="FFFF99">
              <a:alpha val="50000"/>
            </a:srgbClr>
          </a:outerShdw>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bg1"/>
            </a:solidFill>
            <a:effectLst/>
            <a:latin typeface="Tahoma" pitchFamily="34" charset="0"/>
          </a:defRPr>
        </a:defPPr>
      </a:lstStyle>
    </a:spDef>
    <a:lnDef>
      <a:spPr bwMode="auto">
        <a:xfrm>
          <a:off x="0" y="0"/>
          <a:ext cx="1" cy="1"/>
        </a:xfrm>
        <a:custGeom>
          <a:avLst/>
          <a:gdLst/>
          <a:ahLst/>
          <a:cxnLst/>
          <a:rect l="0" t="0" r="0" b="0"/>
          <a:pathLst/>
        </a:custGeom>
        <a:solidFill>
          <a:srgbClr val="FFFF00">
            <a:alpha val="71001"/>
          </a:srgbClr>
        </a:solidFill>
        <a:ln w="9525" cap="flat" cmpd="sng" algn="ctr">
          <a:solidFill>
            <a:schemeClr val="tx2"/>
          </a:solidFill>
          <a:prstDash val="solid"/>
          <a:round/>
          <a:headEnd type="none" w="med" len="med"/>
          <a:tailEnd type="none" w="med" len="med"/>
        </a:ln>
        <a:effectLst>
          <a:outerShdw dist="107763" dir="18900000" algn="ctr" rotWithShape="0">
            <a:srgbClr val="FFFF99">
              <a:alpha val="50000"/>
            </a:srgbClr>
          </a:outerShdw>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bg1"/>
            </a:solidFill>
            <a:effectLst/>
            <a:latin typeface="Tahoma" pitchFamily="34" charset="0"/>
          </a:defRPr>
        </a:defPPr>
      </a:lstStyle>
    </a:lnDef>
  </a:objectDefaults>
  <a:extraClrSchemeLst>
    <a:extraClrScheme>
      <a:clrScheme name="Karışımlar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Karışımlar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Karışımlar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Karışımlar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Karışımlar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Karışımlar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1457</TotalTime>
  <Words>3822</Words>
  <Application>Microsoft Office PowerPoint</Application>
  <PresentationFormat>Ekran Gösterisi (4:3)</PresentationFormat>
  <Paragraphs>661</Paragraphs>
  <Slides>50</Slides>
  <Notes>45</Notes>
  <HiddenSlides>0</HiddenSlides>
  <MMClips>0</MMClips>
  <ScaleCrop>false</ScaleCrop>
  <HeadingPairs>
    <vt:vector size="6" baseType="variant">
      <vt:variant>
        <vt:lpstr>Kullanılan Yazı Tipleri</vt:lpstr>
      </vt:variant>
      <vt:variant>
        <vt:i4>11</vt:i4>
      </vt:variant>
      <vt:variant>
        <vt:lpstr>Tema</vt:lpstr>
      </vt:variant>
      <vt:variant>
        <vt:i4>1</vt:i4>
      </vt:variant>
      <vt:variant>
        <vt:lpstr>Slayt Başlıkları</vt:lpstr>
      </vt:variant>
      <vt:variant>
        <vt:i4>50</vt:i4>
      </vt:variant>
    </vt:vector>
  </HeadingPairs>
  <TitlesOfParts>
    <vt:vector size="62" baseType="lpstr">
      <vt:lpstr>Arial</vt:lpstr>
      <vt:lpstr>Arial Narrow</vt:lpstr>
      <vt:lpstr>Calibri</vt:lpstr>
      <vt:lpstr>Gotham Rounded Book</vt:lpstr>
      <vt:lpstr>Gotham Rounded Light</vt:lpstr>
      <vt:lpstr>Leelawadee</vt:lpstr>
      <vt:lpstr>Lucida Sans</vt:lpstr>
      <vt:lpstr>Matura MT Script Capitals</vt:lpstr>
      <vt:lpstr>Script MT Bold</vt:lpstr>
      <vt:lpstr>Tahoma</vt:lpstr>
      <vt:lpstr>Wingdings</vt:lpstr>
      <vt:lpstr>Karışımlar</vt:lpstr>
      <vt:lpstr>PowerPoint Sunusu</vt:lpstr>
      <vt:lpstr>  içindekiler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Yüksel YURTAY</dc:creator>
  <cp:lastModifiedBy>ennur gürbüz</cp:lastModifiedBy>
  <cp:revision>138</cp:revision>
  <cp:lastPrinted>1601-01-01T00:00:00Z</cp:lastPrinted>
  <dcterms:created xsi:type="dcterms:W3CDTF">1601-01-01T00:00:00Z</dcterms:created>
  <dcterms:modified xsi:type="dcterms:W3CDTF">2024-03-27T18:25:52Z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