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2"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01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25260"/>
            <a:ext cx="7477601" cy="2874645"/>
          </a:xfrm>
          <a:prstGeom prst="rect">
            <a:avLst/>
          </a:prstGeom>
          <a:noFill/>
          <a:ln/>
        </p:spPr>
        <p:txBody>
          <a:bodyPr wrap="square" rtlCol="0" anchor="t"/>
          <a:lstStyle/>
          <a:p>
            <a:pPr marL="0" indent="0">
              <a:lnSpc>
                <a:spcPts val="7545"/>
              </a:lnSpc>
              <a:buNone/>
            </a:pPr>
            <a:r>
              <a:rPr lang="en-US" sz="6036" dirty="0">
                <a:solidFill>
                  <a:srgbClr val="272D45"/>
                </a:solidFill>
                <a:latin typeface="Gill Sans MT Condensed" panose="020B0506020104020203" pitchFamily="34" charset="0"/>
                <a:ea typeface="Kanit" pitchFamily="34" charset="-122"/>
                <a:cs typeface="Kanit" pitchFamily="34" charset="-120"/>
              </a:rPr>
              <a:t>Başarılı Yazılım </a:t>
            </a:r>
            <a:r>
              <a:rPr lang="en-US" sz="6036" dirty="0" err="1">
                <a:solidFill>
                  <a:srgbClr val="272D45"/>
                </a:solidFill>
                <a:latin typeface="Gill Sans MT Condensed" panose="020B0506020104020203" pitchFamily="34" charset="0"/>
                <a:ea typeface="Kanit" pitchFamily="34" charset="-122"/>
                <a:cs typeface="Kanit" pitchFamily="34" charset="-120"/>
              </a:rPr>
              <a:t>Projelerinin</a:t>
            </a:r>
            <a:r>
              <a:rPr lang="en-US" sz="6036" dirty="0">
                <a:solidFill>
                  <a:srgbClr val="272D45"/>
                </a:solidFill>
                <a:latin typeface="Gill Sans MT Condensed" panose="020B0506020104020203" pitchFamily="34" charset="0"/>
                <a:ea typeface="Kanit" pitchFamily="34" charset="-122"/>
                <a:cs typeface="Kanit" pitchFamily="34" charset="-120"/>
              </a:rPr>
              <a:t> </a:t>
            </a:r>
            <a:r>
              <a:rPr lang="tr-TR" sz="6036" dirty="0" smtClean="0">
                <a:solidFill>
                  <a:srgbClr val="272D45"/>
                </a:solidFill>
                <a:latin typeface="Gill Sans MT Condensed" panose="020B0506020104020203" pitchFamily="34" charset="0"/>
                <a:ea typeface="Kanit" pitchFamily="34" charset="-122"/>
                <a:cs typeface="Kanit" pitchFamily="34" charset="-120"/>
              </a:rPr>
              <a:t>        </a:t>
            </a:r>
            <a:r>
              <a:rPr lang="en-US" sz="6036" dirty="0" err="1" smtClean="0">
                <a:solidFill>
                  <a:srgbClr val="272D45"/>
                </a:solidFill>
                <a:latin typeface="Gill Sans MT Condensed" panose="020B0506020104020203" pitchFamily="34" charset="0"/>
                <a:ea typeface="Kanit" pitchFamily="34" charset="-122"/>
                <a:cs typeface="Kanit" pitchFamily="34" charset="-120"/>
              </a:rPr>
              <a:t>Anahtarları</a:t>
            </a:r>
            <a:endParaRPr lang="en-US" sz="6036" dirty="0">
              <a:latin typeface="Gill Sans MT Condensed" panose="020B0506020104020203" pitchFamily="34" charset="0"/>
            </a:endParaRPr>
          </a:p>
        </p:txBody>
      </p:sp>
      <p:sp>
        <p:nvSpPr>
          <p:cNvPr id="6" name="Text 3"/>
          <p:cNvSpPr/>
          <p:nvPr/>
        </p:nvSpPr>
        <p:spPr>
          <a:xfrm>
            <a:off x="833199" y="4333161"/>
            <a:ext cx="7477601" cy="2132409"/>
          </a:xfrm>
          <a:prstGeom prst="rect">
            <a:avLst/>
          </a:prstGeom>
          <a:noFill/>
          <a:ln/>
        </p:spPr>
        <p:txBody>
          <a:bodyPr wrap="square" rtlCol="0" anchor="t"/>
          <a:lstStyle/>
          <a:p>
            <a:pPr marL="0" indent="0" algn="just">
              <a:lnSpc>
                <a:spcPts val="2799"/>
              </a:lnSpc>
              <a:buNone/>
            </a:pPr>
            <a:r>
              <a:rPr lang="en-US" sz="1750" dirty="0">
                <a:solidFill>
                  <a:srgbClr val="2C3249"/>
                </a:solidFill>
                <a:ea typeface="Martel Sans" pitchFamily="34" charset="-122"/>
                <a:cs typeface="Martel Sans" pitchFamily="34" charset="-120"/>
              </a:rPr>
              <a:t>Yazılım projelerinin başarıya ulaşması için birçok faktör önemlidir. Bu faktörler arasında iyi tanımlanmış gereksinimler, uygun proje yönetimi, nitelikli ekip, esneklik ve uyarlanabilirlik, kaliteli yazılım geliştirme süreci, müşteri katılımı ve geri bildirim, sürekli iyileştirme ve öğrenme yer alır. Bu unsurların koordinasyonu ve doğru uygulanması, yazılım projelerinin başarıyla tamamlanmasını sağlar.</a:t>
            </a:r>
            <a:endParaRPr lang="en-US" sz="1750" dirty="0"/>
          </a:p>
        </p:txBody>
      </p:sp>
      <p:sp>
        <p:nvSpPr>
          <p:cNvPr id="7" name="Shape 4"/>
          <p:cNvSpPr/>
          <p:nvPr/>
        </p:nvSpPr>
        <p:spPr>
          <a:xfrm>
            <a:off x="833199" y="6732151"/>
            <a:ext cx="355402" cy="355402"/>
          </a:xfrm>
          <a:prstGeom prst="roundRect">
            <a:avLst>
              <a:gd name="adj" fmla="val 25726039"/>
            </a:avLst>
          </a:prstGeom>
          <a:noFill/>
          <a:ln w="7620">
            <a:solidFill>
              <a:srgbClr val="FFFFFF"/>
            </a:solidFill>
            <a:prstDash val="solid"/>
          </a:ln>
        </p:spPr>
      </p:sp>
      <p:sp>
        <p:nvSpPr>
          <p:cNvPr id="9" name="Text 5"/>
          <p:cNvSpPr/>
          <p:nvPr/>
        </p:nvSpPr>
        <p:spPr>
          <a:xfrm>
            <a:off x="10920341" y="7678521"/>
            <a:ext cx="2368153" cy="388858"/>
          </a:xfrm>
          <a:prstGeom prst="rect">
            <a:avLst/>
          </a:prstGeom>
          <a:noFill/>
          <a:ln/>
        </p:spPr>
        <p:txBody>
          <a:bodyPr wrap="none" rtlCol="0" anchor="t"/>
          <a:lstStyle/>
          <a:p>
            <a:pPr marL="0" indent="0" algn="l">
              <a:lnSpc>
                <a:spcPts val="3062"/>
              </a:lnSpc>
              <a:buNone/>
            </a:pPr>
            <a:r>
              <a:rPr lang="tr-TR" sz="2187" b="1" dirty="0" smtClean="0">
                <a:solidFill>
                  <a:schemeClr val="accent4">
                    <a:lumMod val="60000"/>
                    <a:lumOff val="40000"/>
                  </a:schemeClr>
                </a:solidFill>
                <a:latin typeface="Ink Free" panose="03080402000500000000" pitchFamily="66" charset="0"/>
                <a:ea typeface="Martel Sans" pitchFamily="34" charset="-122"/>
                <a:cs typeface="Martel Sans" pitchFamily="34" charset="-120"/>
              </a:rPr>
              <a:t>Dr.</a:t>
            </a:r>
            <a:r>
              <a:rPr lang="en-US" sz="2187" b="1" dirty="0" smtClean="0">
                <a:solidFill>
                  <a:schemeClr val="accent4">
                    <a:lumMod val="60000"/>
                    <a:lumOff val="40000"/>
                  </a:schemeClr>
                </a:solidFill>
                <a:latin typeface="Ink Free" panose="03080402000500000000" pitchFamily="66" charset="0"/>
                <a:ea typeface="Martel Sans" pitchFamily="34" charset="-122"/>
                <a:cs typeface="Martel Sans" pitchFamily="34" charset="-120"/>
              </a:rPr>
              <a:t>Yüksel </a:t>
            </a:r>
            <a:r>
              <a:rPr lang="en-US" sz="2187" b="1" dirty="0">
                <a:solidFill>
                  <a:schemeClr val="accent4">
                    <a:lumMod val="60000"/>
                    <a:lumOff val="40000"/>
                  </a:schemeClr>
                </a:solidFill>
                <a:latin typeface="Ink Free" panose="03080402000500000000" pitchFamily="66" charset="0"/>
                <a:ea typeface="Martel Sans" pitchFamily="34" charset="-122"/>
                <a:cs typeface="Martel Sans" pitchFamily="34" charset="-120"/>
              </a:rPr>
              <a:t>YurtaY</a:t>
            </a:r>
            <a:endParaRPr lang="en-US" sz="2187" dirty="0">
              <a:solidFill>
                <a:schemeClr val="accent4">
                  <a:lumMod val="60000"/>
                  <a:lumOff val="40000"/>
                </a:schemeClr>
              </a:solidFill>
              <a:latin typeface="Ink Free" panose="03080402000500000000"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166343" y="1271944"/>
            <a:ext cx="10061019" cy="694373"/>
          </a:xfrm>
          <a:prstGeom prst="rect">
            <a:avLst/>
          </a:prstGeom>
          <a:noFill/>
          <a:ln/>
        </p:spPr>
        <p:txBody>
          <a:bodyPr wrap="none" rtlCol="0" anchor="t"/>
          <a:lstStyle/>
          <a:p>
            <a:pPr marL="0" indent="0">
              <a:lnSpc>
                <a:spcPts val="5468"/>
              </a:lnSpc>
              <a:buNone/>
            </a:pPr>
            <a:r>
              <a:rPr lang="en-US" sz="4374" dirty="0">
                <a:solidFill>
                  <a:schemeClr val="accent1">
                    <a:lumMod val="75000"/>
                  </a:schemeClr>
                </a:solidFill>
                <a:latin typeface="Kanit" pitchFamily="34" charset="0"/>
                <a:ea typeface="Kanit" pitchFamily="34" charset="-122"/>
                <a:cs typeface="Kanit" pitchFamily="34" charset="-120"/>
              </a:rPr>
              <a:t>Başarı Faktörlerinin Bütünsel Uygulaması</a:t>
            </a:r>
            <a:endParaRPr lang="en-US" sz="4374" dirty="0">
              <a:solidFill>
                <a:schemeClr val="accent1">
                  <a:lumMod val="75000"/>
                </a:schemeClr>
              </a:solidFill>
            </a:endParaRPr>
          </a:p>
        </p:txBody>
      </p:sp>
      <p:sp>
        <p:nvSpPr>
          <p:cNvPr id="5" name="Text 3"/>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dirty="0">
                <a:solidFill>
                  <a:schemeClr val="accent1">
                    <a:lumMod val="75000"/>
                  </a:schemeClr>
                </a:solidFill>
                <a:effectLst>
                  <a:outerShdw blurRad="38100" dist="38100" dir="2700000" algn="tl">
                    <a:srgbClr val="000000">
                      <a:alpha val="43137"/>
                    </a:srgbClr>
                  </a:outerShdw>
                </a:effectLst>
                <a:ea typeface="Kanit" pitchFamily="34" charset="-122"/>
                <a:cs typeface="Kanit" pitchFamily="34" charset="-120"/>
              </a:rPr>
              <a:t>Tamamlayıcı Unsurlar</a:t>
            </a:r>
            <a:endParaRPr lang="en-US" sz="2187" dirty="0">
              <a:solidFill>
                <a:schemeClr val="accent1">
                  <a:lumMod val="75000"/>
                </a:schemeClr>
              </a:solidFill>
              <a:effectLst>
                <a:outerShdw blurRad="38100" dist="38100" dir="2700000" algn="tl">
                  <a:srgbClr val="000000">
                    <a:alpha val="43137"/>
                  </a:srgbClr>
                </a:outerShdw>
              </a:effectLst>
            </a:endParaRPr>
          </a:p>
        </p:txBody>
      </p:sp>
      <p:sp>
        <p:nvSpPr>
          <p:cNvPr id="6" name="Text 4"/>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Başarılı yazılım projeleri, yukarıda bahsedilen tüm unsurların koordineli bir şekilde uygulanmasıyla mümkün olur. Bu faktörler birbirini destekler ve güçlendirir.</a:t>
            </a:r>
            <a:endParaRPr lang="en-US" sz="2000" dirty="0"/>
          </a:p>
        </p:txBody>
      </p:sp>
      <p:sp>
        <p:nvSpPr>
          <p:cNvPr id="7" name="Text 5"/>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dirty="0">
                <a:solidFill>
                  <a:schemeClr val="accent1">
                    <a:lumMod val="75000"/>
                  </a:schemeClr>
                </a:solidFill>
                <a:effectLst>
                  <a:outerShdw blurRad="38100" dist="38100" dir="2700000" algn="tl">
                    <a:srgbClr val="000000">
                      <a:alpha val="43137"/>
                    </a:srgbClr>
                  </a:outerShdw>
                </a:effectLst>
                <a:ea typeface="Kanit" pitchFamily="34" charset="-122"/>
                <a:cs typeface="Kanit" pitchFamily="34" charset="-120"/>
              </a:rPr>
              <a:t>Bütünsel Yaklaşım</a:t>
            </a:r>
            <a:endParaRPr lang="en-US" sz="2187" dirty="0">
              <a:solidFill>
                <a:schemeClr val="accent1">
                  <a:lumMod val="75000"/>
                </a:schemeClr>
              </a:solidFill>
              <a:effectLst>
                <a:outerShdw blurRad="38100" dist="38100" dir="2700000" algn="tl">
                  <a:srgbClr val="000000">
                    <a:alpha val="43137"/>
                  </a:srgbClr>
                </a:outerShdw>
              </a:effectLst>
            </a:endParaRPr>
          </a:p>
        </p:txBody>
      </p:sp>
      <p:sp>
        <p:nvSpPr>
          <p:cNvPr id="8" name="Text 6"/>
          <p:cNvSpPr/>
          <p:nvPr/>
        </p:nvSpPr>
        <p:spPr>
          <a:xfrm>
            <a:off x="5743932" y="3680460"/>
            <a:ext cx="3156347" cy="2132409"/>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Proje yöneticileri ve ekip üyeleri, bu unsurların tümüne eşit derecede önem vermelidir. Yalnızca tek bir faktöre odaklanmak, proje başarısını sınırlayabilir.</a:t>
            </a:r>
            <a:endParaRPr lang="en-US" sz="2000" dirty="0"/>
          </a:p>
        </p:txBody>
      </p:sp>
      <p:sp>
        <p:nvSpPr>
          <p:cNvPr id="9" name="Text 7"/>
          <p:cNvSpPr/>
          <p:nvPr/>
        </p:nvSpPr>
        <p:spPr>
          <a:xfrm>
            <a:off x="9449872" y="3111103"/>
            <a:ext cx="2777490" cy="347186"/>
          </a:xfrm>
          <a:prstGeom prst="rect">
            <a:avLst/>
          </a:prstGeom>
          <a:noFill/>
          <a:ln/>
        </p:spPr>
        <p:txBody>
          <a:bodyPr wrap="none" rtlCol="0" anchor="t"/>
          <a:lstStyle/>
          <a:p>
            <a:pPr marL="0" indent="0">
              <a:lnSpc>
                <a:spcPts val="2734"/>
              </a:lnSpc>
              <a:buNone/>
            </a:pPr>
            <a:r>
              <a:rPr lang="en-US" sz="2187" dirty="0">
                <a:solidFill>
                  <a:schemeClr val="accent1">
                    <a:lumMod val="75000"/>
                  </a:schemeClr>
                </a:solidFill>
                <a:effectLst>
                  <a:outerShdw blurRad="38100" dist="38100" dir="2700000" algn="tl">
                    <a:srgbClr val="000000">
                      <a:alpha val="43137"/>
                    </a:srgbClr>
                  </a:outerShdw>
                </a:effectLst>
                <a:ea typeface="Kanit" pitchFamily="34" charset="-122"/>
                <a:cs typeface="Kanit" pitchFamily="34" charset="-120"/>
              </a:rPr>
              <a:t>Sürekli İyileştirme</a:t>
            </a:r>
            <a:endParaRPr lang="en-US" sz="2187" dirty="0">
              <a:solidFill>
                <a:schemeClr val="accent1">
                  <a:lumMod val="75000"/>
                </a:schemeClr>
              </a:solidFill>
              <a:effectLst>
                <a:outerShdw blurRad="38100" dist="38100" dir="2700000" algn="tl">
                  <a:srgbClr val="000000">
                    <a:alpha val="43137"/>
                  </a:srgbClr>
                </a:outerShdw>
              </a:effectLst>
            </a:endParaRPr>
          </a:p>
        </p:txBody>
      </p:sp>
      <p:sp>
        <p:nvSpPr>
          <p:cNvPr id="10" name="Text 8"/>
          <p:cNvSpPr/>
          <p:nvPr/>
        </p:nvSpPr>
        <p:spPr>
          <a:xfrm>
            <a:off x="9449872" y="3680460"/>
            <a:ext cx="3156347" cy="2487811"/>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Başarılı yazılım projelerinde, tüm bu unsurların proje boyunca sürekli gözden geçirilmesi ve iyileştirilmesi gerekir. Bu, projenin her aşamada en iyi sonuçları vermesini sağlar.</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5"/>
          <p:cNvSpPr/>
          <p:nvPr/>
        </p:nvSpPr>
        <p:spPr>
          <a:xfrm>
            <a:off x="10920341" y="7678521"/>
            <a:ext cx="2368153" cy="388858"/>
          </a:xfrm>
          <a:prstGeom prst="rect">
            <a:avLst/>
          </a:prstGeom>
          <a:noFill/>
          <a:ln/>
        </p:spPr>
        <p:txBody>
          <a:bodyPr wrap="none" rtlCol="0" anchor="t"/>
          <a:lstStyle/>
          <a:p>
            <a:pPr marL="0" indent="0" algn="l">
              <a:lnSpc>
                <a:spcPts val="3062"/>
              </a:lnSpc>
              <a:buNone/>
            </a:pPr>
            <a:r>
              <a:rPr lang="tr-TR" sz="2187" b="1" dirty="0" smtClean="0">
                <a:solidFill>
                  <a:schemeClr val="accent1">
                    <a:lumMod val="75000"/>
                  </a:schemeClr>
                </a:solidFill>
                <a:latin typeface="Ink Free" panose="03080402000500000000" pitchFamily="66" charset="0"/>
                <a:ea typeface="Martel Sans" pitchFamily="34" charset="-122"/>
                <a:cs typeface="Martel Sans" pitchFamily="34" charset="-120"/>
              </a:rPr>
              <a:t>Dr.</a:t>
            </a:r>
            <a:r>
              <a:rPr lang="en-US" sz="2187" b="1" dirty="0" smtClean="0">
                <a:solidFill>
                  <a:schemeClr val="accent1">
                    <a:lumMod val="75000"/>
                  </a:schemeClr>
                </a:solidFill>
                <a:latin typeface="Ink Free" panose="03080402000500000000" pitchFamily="66" charset="0"/>
                <a:ea typeface="Martel Sans" pitchFamily="34" charset="-122"/>
                <a:cs typeface="Martel Sans" pitchFamily="34" charset="-120"/>
              </a:rPr>
              <a:t>Yüksel </a:t>
            </a:r>
            <a:r>
              <a:rPr lang="en-US" sz="2187" b="1" dirty="0">
                <a:solidFill>
                  <a:schemeClr val="accent1">
                    <a:lumMod val="75000"/>
                  </a:schemeClr>
                </a:solidFill>
                <a:latin typeface="Ink Free" panose="03080402000500000000" pitchFamily="66" charset="0"/>
                <a:ea typeface="Martel Sans" pitchFamily="34" charset="-122"/>
                <a:cs typeface="Martel Sans" pitchFamily="34" charset="-120"/>
              </a:rPr>
              <a:t>YurtaY</a:t>
            </a:r>
            <a:endParaRPr lang="en-US" sz="2187" dirty="0">
              <a:solidFill>
                <a:schemeClr val="accent1">
                  <a:lumMod val="75000"/>
                </a:schemeClr>
              </a:solidFill>
              <a:latin typeface="Ink Free" panose="03080402000500000000" pitchFamily="66" charset="0"/>
            </a:endParaRPr>
          </a:p>
        </p:txBody>
      </p:sp>
      <p:pic>
        <p:nvPicPr>
          <p:cNvPr id="3" name="Image 0" descr="preencoded.png"/>
          <p:cNvPicPr>
            <a:picLocks noChangeAspect="1"/>
          </p:cNvPicPr>
          <p:nvPr/>
        </p:nvPicPr>
        <p:blipFill>
          <a:blip r:embed="rId2"/>
          <a:stretch>
            <a:fillRect/>
          </a:stretch>
        </p:blipFill>
        <p:spPr>
          <a:xfrm>
            <a:off x="0" y="0"/>
            <a:ext cx="5486400" cy="8229600"/>
          </a:xfrm>
          <a:prstGeom prst="rect">
            <a:avLst/>
          </a:prstGeom>
        </p:spPr>
      </p:pic>
      <p:sp>
        <p:nvSpPr>
          <p:cNvPr id="4" name="Text 5"/>
          <p:cNvSpPr/>
          <p:nvPr/>
        </p:nvSpPr>
        <p:spPr>
          <a:xfrm>
            <a:off x="7846599" y="3920371"/>
            <a:ext cx="4257818" cy="388858"/>
          </a:xfrm>
          <a:prstGeom prst="rect">
            <a:avLst/>
          </a:prstGeom>
          <a:noFill/>
          <a:ln/>
        </p:spPr>
        <p:txBody>
          <a:bodyPr wrap="none" rtlCol="0" anchor="t"/>
          <a:lstStyle/>
          <a:p>
            <a:pPr marL="0" indent="0" algn="l">
              <a:lnSpc>
                <a:spcPts val="3062"/>
              </a:lnSpc>
              <a:buNone/>
            </a:pPr>
            <a:r>
              <a:rPr lang="tr-TR" sz="2187" b="1" dirty="0" smtClean="0">
                <a:solidFill>
                  <a:schemeClr val="accent1">
                    <a:lumMod val="75000"/>
                  </a:schemeClr>
                </a:solidFill>
                <a:latin typeface="Bradley Hand ITC" panose="03070402050302030203" pitchFamily="66" charset="0"/>
                <a:ea typeface="Martel Sans" pitchFamily="34" charset="-122"/>
                <a:cs typeface="Martel Sans" pitchFamily="34" charset="-120"/>
              </a:rPr>
              <a:t>Uygulama yazılı mı tanıtım …</a:t>
            </a:r>
            <a:endParaRPr lang="en-US" sz="2187" dirty="0">
              <a:solidFill>
                <a:schemeClr val="accent1">
                  <a:lumMod val="75000"/>
                </a:schemeClr>
              </a:solidFill>
              <a:latin typeface="Bradley Hand ITC" panose="03070402050302030203" pitchFamily="66" charset="0"/>
            </a:endParaRPr>
          </a:p>
        </p:txBody>
      </p:sp>
    </p:spTree>
    <p:extLst>
      <p:ext uri="{BB962C8B-B14F-4D97-AF65-F5344CB8AC3E}">
        <p14:creationId xmlns:p14="http://schemas.microsoft.com/office/powerpoint/2010/main" val="5206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2" y="1282422"/>
            <a:ext cx="10115907" cy="694373"/>
          </a:xfrm>
          <a:prstGeom prst="rect">
            <a:avLst/>
          </a:prstGeom>
          <a:noFill/>
          <a:ln/>
        </p:spPr>
        <p:txBody>
          <a:bodyPr wrap="none" rtlCol="0" anchor="t"/>
          <a:lstStyle/>
          <a:p>
            <a:pPr marL="0" indent="0" algn="ctr">
              <a:lnSpc>
                <a:spcPts val="5468"/>
              </a:lnSpc>
              <a:buNone/>
            </a:pPr>
            <a:r>
              <a:rPr lang="en-US" sz="4374" dirty="0">
                <a:solidFill>
                  <a:srgbClr val="272D45"/>
                </a:solidFill>
                <a:ea typeface="Kanit" pitchFamily="34" charset="-122"/>
                <a:cs typeface="Kanit" pitchFamily="34" charset="-120"/>
              </a:rPr>
              <a:t>İyi Tanımlanmış Gereksinimler</a:t>
            </a:r>
            <a:endParaRPr lang="en-US" sz="4374" dirty="0"/>
          </a:p>
        </p:txBody>
      </p:sp>
      <p:sp>
        <p:nvSpPr>
          <p:cNvPr id="5" name="Shape 3"/>
          <p:cNvSpPr/>
          <p:nvPr/>
        </p:nvSpPr>
        <p:spPr>
          <a:xfrm>
            <a:off x="2037993" y="2594729"/>
            <a:ext cx="499943" cy="499943"/>
          </a:xfrm>
          <a:prstGeom prst="roundRect">
            <a:avLst>
              <a:gd name="adj" fmla="val 20000"/>
            </a:avLst>
          </a:prstGeom>
          <a:solidFill>
            <a:srgbClr val="DFECE9"/>
          </a:solidFill>
          <a:ln w="7620">
            <a:solidFill>
              <a:srgbClr val="C5D2CF"/>
            </a:solidFill>
            <a:prstDash val="solid"/>
          </a:ln>
        </p:spPr>
      </p:sp>
      <p:sp>
        <p:nvSpPr>
          <p:cNvPr id="6" name="Text 4"/>
          <p:cNvSpPr/>
          <p:nvPr/>
        </p:nvSpPr>
        <p:spPr>
          <a:xfrm>
            <a:off x="2237303" y="2636401"/>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2760107" y="2671048"/>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Açıklık</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Proje gereksinimlerinin net ve anlaşılır bir şekilde tanımlanması, proje ekibinin hedefleri doğru bir şekilde anlamasını sağlar.</a:t>
            </a:r>
            <a:endParaRPr lang="en-US" sz="1750" dirty="0"/>
          </a:p>
        </p:txBody>
      </p:sp>
      <p:sp>
        <p:nvSpPr>
          <p:cNvPr id="9" name="Shape 7"/>
          <p:cNvSpPr/>
          <p:nvPr/>
        </p:nvSpPr>
        <p:spPr>
          <a:xfrm>
            <a:off x="7426285" y="2594729"/>
            <a:ext cx="499943" cy="499943"/>
          </a:xfrm>
          <a:prstGeom prst="roundRect">
            <a:avLst>
              <a:gd name="adj" fmla="val 20000"/>
            </a:avLst>
          </a:prstGeom>
          <a:solidFill>
            <a:srgbClr val="DFECE9"/>
          </a:solidFill>
          <a:ln w="7620">
            <a:solidFill>
              <a:srgbClr val="C5D2CF"/>
            </a:solidFill>
            <a:prstDash val="solid"/>
          </a:ln>
        </p:spPr>
      </p:sp>
      <p:sp>
        <p:nvSpPr>
          <p:cNvPr id="10" name="Text 8"/>
          <p:cNvSpPr/>
          <p:nvPr/>
        </p:nvSpPr>
        <p:spPr>
          <a:xfrm>
            <a:off x="7591901" y="2636401"/>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Eksiksizlik</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Tüm ihtiyaçların ve kısıtlamaların eksiksiz olarak belirlenmesi, projenin tam kapsamının anlaşılmasını ve doğru yönde ilerlemesini güvence altına alır.</a:t>
            </a:r>
            <a:endParaRPr lang="en-US" sz="1750" dirty="0"/>
          </a:p>
        </p:txBody>
      </p:sp>
      <p:sp>
        <p:nvSpPr>
          <p:cNvPr id="13" name="Shape 11"/>
          <p:cNvSpPr/>
          <p:nvPr/>
        </p:nvSpPr>
        <p:spPr>
          <a:xfrm>
            <a:off x="2037993" y="4968835"/>
            <a:ext cx="499943" cy="499943"/>
          </a:xfrm>
          <a:prstGeom prst="roundRect">
            <a:avLst>
              <a:gd name="adj" fmla="val 20000"/>
            </a:avLst>
          </a:prstGeom>
          <a:solidFill>
            <a:srgbClr val="DFECE9"/>
          </a:solidFill>
          <a:ln w="7620">
            <a:solidFill>
              <a:srgbClr val="C5D2CF"/>
            </a:solidFill>
            <a:prstDash val="solid"/>
          </a:ln>
        </p:spPr>
      </p:sp>
      <p:sp>
        <p:nvSpPr>
          <p:cNvPr id="14" name="Text 12"/>
          <p:cNvSpPr/>
          <p:nvPr/>
        </p:nvSpPr>
        <p:spPr>
          <a:xfrm>
            <a:off x="2202299" y="5010507"/>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Güncellenebilirlik</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Gereksinimlerin zaman içinde değişebileceği göz önünde bulundurularak, güncellenebilir bir yaklaşım benimsenmesi önemlidir.</a:t>
            </a:r>
            <a:endParaRPr lang="en-US" sz="1750" dirty="0"/>
          </a:p>
        </p:txBody>
      </p:sp>
      <p:sp>
        <p:nvSpPr>
          <p:cNvPr id="17" name="Shape 15"/>
          <p:cNvSpPr/>
          <p:nvPr/>
        </p:nvSpPr>
        <p:spPr>
          <a:xfrm>
            <a:off x="7426285" y="4968835"/>
            <a:ext cx="499943" cy="499943"/>
          </a:xfrm>
          <a:prstGeom prst="roundRect">
            <a:avLst>
              <a:gd name="adj" fmla="val 20000"/>
            </a:avLst>
          </a:prstGeom>
          <a:solidFill>
            <a:srgbClr val="DFECE9"/>
          </a:solidFill>
          <a:ln w="7620">
            <a:solidFill>
              <a:srgbClr val="C5D2CF"/>
            </a:solidFill>
            <a:prstDash val="solid"/>
          </a:ln>
        </p:spPr>
      </p:sp>
      <p:sp>
        <p:nvSpPr>
          <p:cNvPr id="18" name="Text 16"/>
          <p:cNvSpPr/>
          <p:nvPr/>
        </p:nvSpPr>
        <p:spPr>
          <a:xfrm>
            <a:off x="7586067" y="5010507"/>
            <a:ext cx="18038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Görünürlük</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Proje paydaşları arasında gereksinimler konusunda şeffaf ve açık bir iletişim sağlanması, anlayış ve işbirliğini teşvik eder.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60000"/>
            </a:srgbClr>
          </a:solidFill>
          <a:ln/>
        </p:spPr>
      </p:sp>
      <p:sp>
        <p:nvSpPr>
          <p:cNvPr id="6" name="Text 3"/>
          <p:cNvSpPr/>
          <p:nvPr/>
        </p:nvSpPr>
        <p:spPr>
          <a:xfrm>
            <a:off x="4374258" y="915591"/>
            <a:ext cx="555498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Etkin Proje Yönetimi</a:t>
            </a:r>
            <a:endParaRPr lang="en-US" sz="4374" dirty="0"/>
          </a:p>
        </p:txBody>
      </p:sp>
      <p:sp>
        <p:nvSpPr>
          <p:cNvPr id="7" name="Shape 4"/>
          <p:cNvSpPr/>
          <p:nvPr/>
        </p:nvSpPr>
        <p:spPr>
          <a:xfrm>
            <a:off x="7293054" y="1993344"/>
            <a:ext cx="44410" cy="5270421"/>
          </a:xfrm>
          <a:prstGeom prst="roundRect">
            <a:avLst>
              <a:gd name="adj" fmla="val 225151"/>
            </a:avLst>
          </a:prstGeom>
          <a:solidFill>
            <a:srgbClr val="C5D2CF"/>
          </a:solidFill>
          <a:ln/>
        </p:spPr>
      </p:sp>
      <p:sp>
        <p:nvSpPr>
          <p:cNvPr id="8" name="Shape 5"/>
          <p:cNvSpPr/>
          <p:nvPr/>
        </p:nvSpPr>
        <p:spPr>
          <a:xfrm>
            <a:off x="6287631" y="2394645"/>
            <a:ext cx="777597" cy="44410"/>
          </a:xfrm>
          <a:prstGeom prst="roundRect">
            <a:avLst>
              <a:gd name="adj" fmla="val 225151"/>
            </a:avLst>
          </a:prstGeom>
          <a:solidFill>
            <a:srgbClr val="C5D2CF"/>
          </a:solidFill>
          <a:ln/>
        </p:spPr>
      </p:sp>
      <p:sp>
        <p:nvSpPr>
          <p:cNvPr id="9" name="Shape 6"/>
          <p:cNvSpPr/>
          <p:nvPr/>
        </p:nvSpPr>
        <p:spPr>
          <a:xfrm>
            <a:off x="7065228" y="2166938"/>
            <a:ext cx="499943" cy="499943"/>
          </a:xfrm>
          <a:prstGeom prst="roundRect">
            <a:avLst>
              <a:gd name="adj" fmla="val 20000"/>
            </a:avLst>
          </a:prstGeom>
          <a:solidFill>
            <a:srgbClr val="DFECE9"/>
          </a:solidFill>
          <a:ln w="7620">
            <a:solidFill>
              <a:srgbClr val="C5D2CF"/>
            </a:solidFill>
            <a:prstDash val="solid"/>
          </a:ln>
        </p:spPr>
      </p:sp>
      <p:sp>
        <p:nvSpPr>
          <p:cNvPr id="10" name="Text 7"/>
          <p:cNvSpPr/>
          <p:nvPr/>
        </p:nvSpPr>
        <p:spPr>
          <a:xfrm>
            <a:off x="7264539" y="2208609"/>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11" name="Text 8"/>
          <p:cNvSpPr/>
          <p:nvPr/>
        </p:nvSpPr>
        <p:spPr>
          <a:xfrm>
            <a:off x="3315653" y="2215515"/>
            <a:ext cx="2777490" cy="347186"/>
          </a:xfrm>
          <a:prstGeom prst="rect">
            <a:avLst/>
          </a:prstGeom>
          <a:noFill/>
          <a:ln/>
        </p:spPr>
        <p:txBody>
          <a:bodyPr wrap="none" rtlCol="0" anchor="t"/>
          <a:lstStyle/>
          <a:p>
            <a:pPr marL="0" indent="0" algn="r">
              <a:lnSpc>
                <a:spcPts val="2734"/>
              </a:lnSpc>
              <a:buNone/>
            </a:pPr>
            <a:r>
              <a:rPr lang="en-US" sz="2187" dirty="0">
                <a:solidFill>
                  <a:srgbClr val="2C3249"/>
                </a:solidFill>
                <a:ea typeface="Kanit" pitchFamily="34" charset="-122"/>
                <a:cs typeface="Kanit" pitchFamily="34" charset="-120"/>
              </a:rPr>
              <a:t>Planlama</a:t>
            </a:r>
            <a:endParaRPr lang="en-US" sz="2187" dirty="0"/>
          </a:p>
        </p:txBody>
      </p:sp>
      <p:sp>
        <p:nvSpPr>
          <p:cNvPr id="12" name="Text 9"/>
          <p:cNvSpPr/>
          <p:nvPr/>
        </p:nvSpPr>
        <p:spPr>
          <a:xfrm>
            <a:off x="2037993" y="2695932"/>
            <a:ext cx="4055150" cy="1777008"/>
          </a:xfrm>
          <a:prstGeom prst="rect">
            <a:avLst/>
          </a:prstGeom>
          <a:noFill/>
          <a:ln/>
        </p:spPr>
        <p:txBody>
          <a:bodyPr wrap="square" rtlCol="0" anchor="t"/>
          <a:lstStyle/>
          <a:p>
            <a:pPr marL="0" indent="0" algn="r">
              <a:lnSpc>
                <a:spcPts val="2799"/>
              </a:lnSpc>
              <a:buNone/>
            </a:pPr>
            <a:r>
              <a:rPr lang="en-US" sz="1750" dirty="0">
                <a:solidFill>
                  <a:srgbClr val="2C3249"/>
                </a:solidFill>
                <a:ea typeface="Martel Sans" pitchFamily="34" charset="-122"/>
                <a:cs typeface="Martel Sans" pitchFamily="34" charset="-120"/>
              </a:rPr>
              <a:t>Proje yönetiminin ilk adımı, ayrıntılı bir zaman çizelgesi, bütçe ve kaynak planlaması yapmaktır. Bu, projenin başarılı bir şekilde tamamlanmasını sağlar.</a:t>
            </a:r>
            <a:endParaRPr lang="en-US" sz="1750" dirty="0"/>
          </a:p>
        </p:txBody>
      </p:sp>
      <p:sp>
        <p:nvSpPr>
          <p:cNvPr id="13" name="Shape 10"/>
          <p:cNvSpPr/>
          <p:nvPr/>
        </p:nvSpPr>
        <p:spPr>
          <a:xfrm>
            <a:off x="7565172" y="3505498"/>
            <a:ext cx="777597" cy="44410"/>
          </a:xfrm>
          <a:prstGeom prst="roundRect">
            <a:avLst>
              <a:gd name="adj" fmla="val 225151"/>
            </a:avLst>
          </a:prstGeom>
          <a:solidFill>
            <a:srgbClr val="C5D2CF"/>
          </a:solidFill>
          <a:ln/>
        </p:spPr>
      </p:sp>
      <p:sp>
        <p:nvSpPr>
          <p:cNvPr id="14" name="Shape 11"/>
          <p:cNvSpPr/>
          <p:nvPr/>
        </p:nvSpPr>
        <p:spPr>
          <a:xfrm>
            <a:off x="7065228" y="3277791"/>
            <a:ext cx="499943" cy="499943"/>
          </a:xfrm>
          <a:prstGeom prst="roundRect">
            <a:avLst>
              <a:gd name="adj" fmla="val 20000"/>
            </a:avLst>
          </a:prstGeom>
          <a:solidFill>
            <a:srgbClr val="DFECE9"/>
          </a:solidFill>
          <a:ln w="7620">
            <a:solidFill>
              <a:srgbClr val="C5D2CF"/>
            </a:solidFill>
            <a:prstDash val="solid"/>
          </a:ln>
        </p:spPr>
      </p:sp>
      <p:sp>
        <p:nvSpPr>
          <p:cNvPr id="15" name="Text 12"/>
          <p:cNvSpPr/>
          <p:nvPr/>
        </p:nvSpPr>
        <p:spPr>
          <a:xfrm>
            <a:off x="7230844" y="3319463"/>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6" name="Text 13"/>
          <p:cNvSpPr/>
          <p:nvPr/>
        </p:nvSpPr>
        <p:spPr>
          <a:xfrm>
            <a:off x="8537258" y="3326368"/>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ea typeface="Kanit" pitchFamily="34" charset="-122"/>
                <a:cs typeface="Kanit" pitchFamily="34" charset="-120"/>
              </a:rPr>
              <a:t>İzleme ve Kontrol</a:t>
            </a:r>
            <a:endParaRPr lang="en-US" sz="2187" dirty="0"/>
          </a:p>
        </p:txBody>
      </p:sp>
      <p:sp>
        <p:nvSpPr>
          <p:cNvPr id="17" name="Text 14"/>
          <p:cNvSpPr/>
          <p:nvPr/>
        </p:nvSpPr>
        <p:spPr>
          <a:xfrm>
            <a:off x="8537258" y="3806785"/>
            <a:ext cx="4055150" cy="1421606"/>
          </a:xfrm>
          <a:prstGeom prst="rect">
            <a:avLst/>
          </a:prstGeom>
          <a:noFill/>
          <a:ln/>
        </p:spPr>
        <p:txBody>
          <a:bodyPr wrap="square" rtlCol="0" anchor="t"/>
          <a:lstStyle/>
          <a:p>
            <a:pPr marL="0" indent="0" algn="l">
              <a:lnSpc>
                <a:spcPts val="2799"/>
              </a:lnSpc>
              <a:buNone/>
            </a:pPr>
            <a:r>
              <a:rPr lang="en-US" sz="1750" dirty="0">
                <a:solidFill>
                  <a:srgbClr val="2C3249"/>
                </a:solidFill>
                <a:ea typeface="Martel Sans" pitchFamily="34" charset="-122"/>
                <a:cs typeface="Martel Sans" pitchFamily="34" charset="-120"/>
              </a:rPr>
              <a:t>Proje ilerleyişini düzenli olarak izlemek ve kontrol etmek, potansiyel sorunları erken tespit etmeyi ve önlemler almayı mümkün kılar.</a:t>
            </a:r>
            <a:endParaRPr lang="en-US" sz="1750" dirty="0"/>
          </a:p>
        </p:txBody>
      </p:sp>
      <p:sp>
        <p:nvSpPr>
          <p:cNvPr id="18" name="Shape 15"/>
          <p:cNvSpPr/>
          <p:nvPr/>
        </p:nvSpPr>
        <p:spPr>
          <a:xfrm>
            <a:off x="6287631" y="5318581"/>
            <a:ext cx="777597" cy="44410"/>
          </a:xfrm>
          <a:prstGeom prst="roundRect">
            <a:avLst>
              <a:gd name="adj" fmla="val 225151"/>
            </a:avLst>
          </a:prstGeom>
          <a:solidFill>
            <a:srgbClr val="C5D2CF"/>
          </a:solidFill>
          <a:ln/>
        </p:spPr>
      </p:sp>
      <p:sp>
        <p:nvSpPr>
          <p:cNvPr id="19" name="Shape 16"/>
          <p:cNvSpPr/>
          <p:nvPr/>
        </p:nvSpPr>
        <p:spPr>
          <a:xfrm>
            <a:off x="7065228" y="5090874"/>
            <a:ext cx="499943" cy="499943"/>
          </a:xfrm>
          <a:prstGeom prst="roundRect">
            <a:avLst>
              <a:gd name="adj" fmla="val 20000"/>
            </a:avLst>
          </a:prstGeom>
          <a:solidFill>
            <a:srgbClr val="DFECE9"/>
          </a:solidFill>
          <a:ln w="7620">
            <a:solidFill>
              <a:srgbClr val="C5D2CF"/>
            </a:solidFill>
            <a:prstDash val="solid"/>
          </a:ln>
        </p:spPr>
      </p:sp>
      <p:sp>
        <p:nvSpPr>
          <p:cNvPr id="20" name="Text 17"/>
          <p:cNvSpPr/>
          <p:nvPr/>
        </p:nvSpPr>
        <p:spPr>
          <a:xfrm>
            <a:off x="7229535" y="5132546"/>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21" name="Text 18"/>
          <p:cNvSpPr/>
          <p:nvPr/>
        </p:nvSpPr>
        <p:spPr>
          <a:xfrm>
            <a:off x="3315653" y="5139452"/>
            <a:ext cx="2777490" cy="347186"/>
          </a:xfrm>
          <a:prstGeom prst="rect">
            <a:avLst/>
          </a:prstGeom>
          <a:noFill/>
          <a:ln/>
        </p:spPr>
        <p:txBody>
          <a:bodyPr wrap="none" rtlCol="0" anchor="t"/>
          <a:lstStyle/>
          <a:p>
            <a:pPr marL="0" indent="0" algn="r">
              <a:lnSpc>
                <a:spcPts val="2734"/>
              </a:lnSpc>
              <a:buNone/>
            </a:pPr>
            <a:r>
              <a:rPr lang="en-US" sz="2187" dirty="0">
                <a:solidFill>
                  <a:srgbClr val="2C3249"/>
                </a:solidFill>
                <a:ea typeface="Kanit" pitchFamily="34" charset="-122"/>
                <a:cs typeface="Kanit" pitchFamily="34" charset="-120"/>
              </a:rPr>
              <a:t>Risk Yönetimi</a:t>
            </a:r>
            <a:endParaRPr lang="en-US" sz="2187" dirty="0"/>
          </a:p>
        </p:txBody>
      </p:sp>
      <p:sp>
        <p:nvSpPr>
          <p:cNvPr id="22" name="Text 19"/>
          <p:cNvSpPr/>
          <p:nvPr/>
        </p:nvSpPr>
        <p:spPr>
          <a:xfrm>
            <a:off x="2037993" y="5619869"/>
            <a:ext cx="4055150" cy="1421606"/>
          </a:xfrm>
          <a:prstGeom prst="rect">
            <a:avLst/>
          </a:prstGeom>
          <a:noFill/>
          <a:ln/>
        </p:spPr>
        <p:txBody>
          <a:bodyPr wrap="square" rtlCol="0" anchor="t"/>
          <a:lstStyle/>
          <a:p>
            <a:pPr marL="0" indent="0" algn="r">
              <a:lnSpc>
                <a:spcPts val="2799"/>
              </a:lnSpc>
              <a:buNone/>
            </a:pPr>
            <a:r>
              <a:rPr lang="en-US" sz="1750" dirty="0">
                <a:solidFill>
                  <a:srgbClr val="2C3249"/>
                </a:solidFill>
                <a:ea typeface="Martel Sans" pitchFamily="34" charset="-122"/>
                <a:cs typeface="Martel Sans" pitchFamily="34" charset="-120"/>
              </a:rPr>
              <a:t>Proje risklerinin önceden belirlenmesi ve yönetilmesi, projenin zamanında ve bütçe dahilinde tamamlanmasını destekler.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alpha val="62000"/>
            </a:srgbClr>
          </a:solidFill>
          <a:ln/>
        </p:spPr>
      </p:sp>
      <p:sp>
        <p:nvSpPr>
          <p:cNvPr id="4" name="Text 2"/>
          <p:cNvSpPr/>
          <p:nvPr/>
        </p:nvSpPr>
        <p:spPr>
          <a:xfrm>
            <a:off x="3758089" y="1601114"/>
            <a:ext cx="7269956" cy="694373"/>
          </a:xfrm>
          <a:prstGeom prst="rect">
            <a:avLst/>
          </a:prstGeom>
          <a:noFill/>
          <a:ln/>
        </p:spPr>
        <p:txBody>
          <a:bodyPr wrap="none" rtlCol="0" anchor="t"/>
          <a:lstStyle/>
          <a:p>
            <a:pPr marL="0" indent="0">
              <a:lnSpc>
                <a:spcPts val="5468"/>
              </a:lnSpc>
              <a:buNone/>
            </a:pPr>
            <a:r>
              <a:rPr lang="en-US" sz="4374" dirty="0">
                <a:solidFill>
                  <a:srgbClr val="272D45"/>
                </a:solidFill>
                <a:ea typeface="Kanit" pitchFamily="34" charset="-122"/>
                <a:cs typeface="Kanit" pitchFamily="34" charset="-120"/>
              </a:rPr>
              <a:t>Nitelikli ve Uyumlu Proje Ekibi</a:t>
            </a:r>
            <a:endParaRPr lang="en-US" sz="4374" dirty="0"/>
          </a:p>
        </p:txBody>
      </p:sp>
      <p:sp>
        <p:nvSpPr>
          <p:cNvPr id="5" name="Text 3"/>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dirty="0">
                <a:solidFill>
                  <a:srgbClr val="272D45"/>
                </a:solidFill>
                <a:ea typeface="Kanit" pitchFamily="34" charset="-122"/>
                <a:cs typeface="Kanit" pitchFamily="34" charset="-120"/>
              </a:rPr>
              <a:t>Uzman Ekip Üyeleri</a:t>
            </a:r>
            <a:endParaRPr lang="en-US" sz="2187" dirty="0"/>
          </a:p>
        </p:txBody>
      </p:sp>
      <p:sp>
        <p:nvSpPr>
          <p:cNvPr id="6" name="Text 4"/>
          <p:cNvSpPr/>
          <p:nvPr/>
        </p:nvSpPr>
        <p:spPr>
          <a:xfrm>
            <a:off x="2037993" y="3502819"/>
            <a:ext cx="3156347" cy="2843213"/>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Başarılı yazılım projelerinde, her bir ekip üyesinin kendi alanında deneyim ve uzmanlığa sahip olması önemlidir. Bu, projenin teknik gereksinimlere uygun bir şekilde gerçekleştirilmesini sağlar.</a:t>
            </a:r>
            <a:endParaRPr lang="en-US" sz="1750" dirty="0"/>
          </a:p>
        </p:txBody>
      </p:sp>
      <p:sp>
        <p:nvSpPr>
          <p:cNvPr id="7" name="Text 5"/>
          <p:cNvSpPr/>
          <p:nvPr/>
        </p:nvSpPr>
        <p:spPr>
          <a:xfrm>
            <a:off x="5743932" y="2933462"/>
            <a:ext cx="2777490" cy="347186"/>
          </a:xfrm>
          <a:prstGeom prst="rect">
            <a:avLst/>
          </a:prstGeom>
          <a:noFill/>
          <a:ln/>
        </p:spPr>
        <p:txBody>
          <a:bodyPr wrap="none" rtlCol="0" anchor="t"/>
          <a:lstStyle/>
          <a:p>
            <a:pPr marL="0" indent="0">
              <a:lnSpc>
                <a:spcPts val="2734"/>
              </a:lnSpc>
              <a:buNone/>
            </a:pPr>
            <a:r>
              <a:rPr lang="en-US" sz="2187" dirty="0">
                <a:solidFill>
                  <a:srgbClr val="272D45"/>
                </a:solidFill>
                <a:ea typeface="Kanit" pitchFamily="34" charset="-122"/>
                <a:cs typeface="Kanit" pitchFamily="34" charset="-120"/>
              </a:rPr>
              <a:t>Etkili İletişim</a:t>
            </a:r>
            <a:endParaRPr lang="en-US" sz="2187" dirty="0"/>
          </a:p>
        </p:txBody>
      </p:sp>
      <p:sp>
        <p:nvSpPr>
          <p:cNvPr id="8" name="Text 6"/>
          <p:cNvSpPr/>
          <p:nvPr/>
        </p:nvSpPr>
        <p:spPr>
          <a:xfrm>
            <a:off x="5743932" y="3502819"/>
            <a:ext cx="3156347" cy="2132409"/>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Ekip üyeleri arasındaki etkili iletişim ve işbirliği, proje hedeflerine ulaşmada kritik rol oynar. Düzenli toplantılar, şeffaflık ve fikir alışverişi bu konuda önemlidir.</a:t>
            </a:r>
            <a:endParaRPr lang="en-US" sz="1750" dirty="0"/>
          </a:p>
        </p:txBody>
      </p:sp>
      <p:sp>
        <p:nvSpPr>
          <p:cNvPr id="9" name="Text 7"/>
          <p:cNvSpPr/>
          <p:nvPr/>
        </p:nvSpPr>
        <p:spPr>
          <a:xfrm>
            <a:off x="9449872" y="2933462"/>
            <a:ext cx="2933462" cy="347186"/>
          </a:xfrm>
          <a:prstGeom prst="rect">
            <a:avLst/>
          </a:prstGeom>
          <a:noFill/>
          <a:ln/>
        </p:spPr>
        <p:txBody>
          <a:bodyPr wrap="none" rtlCol="0" anchor="t"/>
          <a:lstStyle/>
          <a:p>
            <a:pPr marL="0" indent="0">
              <a:lnSpc>
                <a:spcPts val="2734"/>
              </a:lnSpc>
              <a:buNone/>
            </a:pPr>
            <a:r>
              <a:rPr lang="en-US" sz="2187" dirty="0">
                <a:solidFill>
                  <a:srgbClr val="272D45"/>
                </a:solidFill>
                <a:ea typeface="Kanit" pitchFamily="34" charset="-122"/>
                <a:cs typeface="Kanit" pitchFamily="34" charset="-120"/>
              </a:rPr>
              <a:t>Bütünlük ve Motivasyon</a:t>
            </a:r>
            <a:endParaRPr lang="en-US" sz="2187" dirty="0"/>
          </a:p>
        </p:txBody>
      </p:sp>
      <p:sp>
        <p:nvSpPr>
          <p:cNvPr id="10" name="Text 8"/>
          <p:cNvSpPr/>
          <p:nvPr/>
        </p:nvSpPr>
        <p:spPr>
          <a:xfrm>
            <a:off x="9449872" y="3502819"/>
            <a:ext cx="3156347" cy="2487811"/>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Proje ekibinin bütünlüğü ve her üyenin yüksek motivasyona sahip olması, projenin başarısını artırır. Ortak hedeflere odaklanmak ve takım ruhunu geliştirmek önemlidir.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205633"/>
          </a:xfrm>
          <a:prstGeom prst="rect">
            <a:avLst/>
          </a:prstGeom>
        </p:spPr>
      </p:pic>
      <p:sp>
        <p:nvSpPr>
          <p:cNvPr id="5" name="Text 2"/>
          <p:cNvSpPr/>
          <p:nvPr/>
        </p:nvSpPr>
        <p:spPr>
          <a:xfrm>
            <a:off x="4722733" y="2551788"/>
            <a:ext cx="5184934" cy="551378"/>
          </a:xfrm>
          <a:prstGeom prst="rect">
            <a:avLst/>
          </a:prstGeom>
          <a:noFill/>
          <a:ln/>
        </p:spPr>
        <p:txBody>
          <a:bodyPr wrap="none" rtlCol="0" anchor="t"/>
          <a:lstStyle/>
          <a:p>
            <a:pPr marL="0" indent="0">
              <a:lnSpc>
                <a:spcPts val="4342"/>
              </a:lnSpc>
              <a:buNone/>
            </a:pPr>
            <a:r>
              <a:rPr lang="en-US" sz="3473" b="1" dirty="0">
                <a:solidFill>
                  <a:schemeClr val="accent1">
                    <a:lumMod val="75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Esneklik ve Uyarlanabilirlik</a:t>
            </a:r>
            <a:endParaRPr lang="en-US" sz="3473" b="1" dirty="0">
              <a:solidFill>
                <a:schemeClr val="accent1">
                  <a:lumMod val="75000"/>
                </a:schemeClr>
              </a:solidFill>
              <a:effectLst>
                <a:outerShdw blurRad="38100" dist="38100" dir="2700000" algn="tl">
                  <a:srgbClr val="000000">
                    <a:alpha val="43137"/>
                  </a:srgbClr>
                </a:outerShdw>
              </a:effectLst>
            </a:endParaRPr>
          </a:p>
        </p:txBody>
      </p:sp>
      <p:pic>
        <p:nvPicPr>
          <p:cNvPr id="6" name="Image 1" descr="preencoded.png"/>
          <p:cNvPicPr>
            <a:picLocks noChangeAspect="1"/>
          </p:cNvPicPr>
          <p:nvPr/>
        </p:nvPicPr>
        <p:blipFill>
          <a:blip r:embed="rId4"/>
          <a:stretch>
            <a:fillRect/>
          </a:stretch>
        </p:blipFill>
        <p:spPr>
          <a:xfrm>
            <a:off x="3124438" y="3508177"/>
            <a:ext cx="882253" cy="1411605"/>
          </a:xfrm>
          <a:prstGeom prst="rect">
            <a:avLst/>
          </a:prstGeom>
        </p:spPr>
      </p:pic>
      <p:sp>
        <p:nvSpPr>
          <p:cNvPr id="7" name="Text 3"/>
          <p:cNvSpPr/>
          <p:nvPr/>
        </p:nvSpPr>
        <p:spPr>
          <a:xfrm>
            <a:off x="4271367" y="3684627"/>
            <a:ext cx="2205633" cy="275749"/>
          </a:xfrm>
          <a:prstGeom prst="rect">
            <a:avLst/>
          </a:prstGeom>
          <a:noFill/>
          <a:ln/>
        </p:spPr>
        <p:txBody>
          <a:bodyPr wrap="none" rtlCol="0" anchor="t"/>
          <a:lstStyle/>
          <a:p>
            <a:pPr marL="0" indent="0" algn="l">
              <a:lnSpc>
                <a:spcPts val="2171"/>
              </a:lnSpc>
              <a:buNone/>
            </a:pPr>
            <a:r>
              <a:rPr lang="en-US" sz="1737" b="1" dirty="0">
                <a:solidFill>
                  <a:srgbClr val="2C3249"/>
                </a:solidFill>
                <a:effectLst>
                  <a:outerShdw blurRad="38100" dist="38100" dir="2700000" algn="tl">
                    <a:srgbClr val="000000">
                      <a:alpha val="43137"/>
                    </a:srgbClr>
                  </a:outerShdw>
                </a:effectLst>
                <a:ea typeface="Kanit" pitchFamily="34" charset="-122"/>
                <a:cs typeface="Kanit" pitchFamily="34" charset="-120"/>
              </a:rPr>
              <a:t>Değişen İhtiyaçlar</a:t>
            </a:r>
            <a:endParaRPr lang="en-US" sz="1737" b="1" dirty="0">
              <a:effectLst>
                <a:outerShdw blurRad="38100" dist="38100" dir="2700000" algn="tl">
                  <a:srgbClr val="000000">
                    <a:alpha val="43137"/>
                  </a:srgbClr>
                </a:outerShdw>
              </a:effectLst>
            </a:endParaRPr>
          </a:p>
        </p:txBody>
      </p:sp>
      <p:sp>
        <p:nvSpPr>
          <p:cNvPr id="8" name="Text 4"/>
          <p:cNvSpPr/>
          <p:nvPr/>
        </p:nvSpPr>
        <p:spPr>
          <a:xfrm>
            <a:off x="4271366" y="4066222"/>
            <a:ext cx="9063633" cy="564594"/>
          </a:xfrm>
          <a:prstGeom prst="rect">
            <a:avLst/>
          </a:prstGeom>
          <a:noFill/>
          <a:ln/>
        </p:spPr>
        <p:txBody>
          <a:bodyPr wrap="square" rtlCol="0" anchor="t"/>
          <a:lstStyle/>
          <a:p>
            <a:pPr marL="0" indent="0" algn="l">
              <a:lnSpc>
                <a:spcPts val="2223"/>
              </a:lnSpc>
              <a:buNone/>
            </a:pPr>
            <a:r>
              <a:rPr lang="en-US" dirty="0">
                <a:solidFill>
                  <a:srgbClr val="2C3249"/>
                </a:solidFill>
                <a:ea typeface="Martel Sans" pitchFamily="34" charset="-122"/>
                <a:cs typeface="Martel Sans" pitchFamily="34" charset="-120"/>
              </a:rPr>
              <a:t>Yazılım projelerinde, müşteri ihtiyaçları zaman içinde değişebilir. Projelerin bu değişikliklere esnek bir şekilde yanıt verebilmesi önemlidir.</a:t>
            </a:r>
            <a:endParaRPr lang="en-US" dirty="0"/>
          </a:p>
        </p:txBody>
      </p:sp>
      <p:pic>
        <p:nvPicPr>
          <p:cNvPr id="9" name="Image 2" descr="preencoded.png"/>
          <p:cNvPicPr>
            <a:picLocks noChangeAspect="1"/>
          </p:cNvPicPr>
          <p:nvPr/>
        </p:nvPicPr>
        <p:blipFill>
          <a:blip r:embed="rId5"/>
          <a:stretch>
            <a:fillRect/>
          </a:stretch>
        </p:blipFill>
        <p:spPr>
          <a:xfrm>
            <a:off x="3124438" y="4919782"/>
            <a:ext cx="882253" cy="1411605"/>
          </a:xfrm>
          <a:prstGeom prst="rect">
            <a:avLst/>
          </a:prstGeom>
        </p:spPr>
      </p:pic>
      <p:sp>
        <p:nvSpPr>
          <p:cNvPr id="10" name="Text 5"/>
          <p:cNvSpPr/>
          <p:nvPr/>
        </p:nvSpPr>
        <p:spPr>
          <a:xfrm>
            <a:off x="4271367" y="5096232"/>
            <a:ext cx="2205633" cy="275749"/>
          </a:xfrm>
          <a:prstGeom prst="rect">
            <a:avLst/>
          </a:prstGeom>
          <a:noFill/>
          <a:ln/>
        </p:spPr>
        <p:txBody>
          <a:bodyPr wrap="none" rtlCol="0" anchor="t"/>
          <a:lstStyle/>
          <a:p>
            <a:pPr marL="0" indent="0" algn="l">
              <a:lnSpc>
                <a:spcPts val="2171"/>
              </a:lnSpc>
              <a:buNone/>
            </a:pPr>
            <a:r>
              <a:rPr lang="en-US" sz="1737" b="1" dirty="0">
                <a:solidFill>
                  <a:srgbClr val="2C3249"/>
                </a:solidFill>
                <a:effectLst>
                  <a:outerShdw blurRad="38100" dist="38100" dir="2700000" algn="tl">
                    <a:srgbClr val="000000">
                      <a:alpha val="43137"/>
                    </a:srgbClr>
                  </a:outerShdw>
                </a:effectLst>
                <a:ea typeface="Kanit" pitchFamily="34" charset="-122"/>
                <a:cs typeface="Kanit" pitchFamily="34" charset="-120"/>
              </a:rPr>
              <a:t>Hızlı Adaptasyon</a:t>
            </a:r>
            <a:endParaRPr lang="en-US" sz="1737" b="1" dirty="0">
              <a:effectLst>
                <a:outerShdw blurRad="38100" dist="38100" dir="2700000" algn="tl">
                  <a:srgbClr val="000000">
                    <a:alpha val="43137"/>
                  </a:srgbClr>
                </a:outerShdw>
              </a:effectLst>
            </a:endParaRPr>
          </a:p>
        </p:txBody>
      </p:sp>
      <p:sp>
        <p:nvSpPr>
          <p:cNvPr id="11" name="Text 6"/>
          <p:cNvSpPr/>
          <p:nvPr/>
        </p:nvSpPr>
        <p:spPr>
          <a:xfrm>
            <a:off x="4271366" y="5477828"/>
            <a:ext cx="9063633" cy="564594"/>
          </a:xfrm>
          <a:prstGeom prst="rect">
            <a:avLst/>
          </a:prstGeom>
          <a:noFill/>
          <a:ln/>
        </p:spPr>
        <p:txBody>
          <a:bodyPr wrap="square" rtlCol="0" anchor="t"/>
          <a:lstStyle/>
          <a:p>
            <a:pPr marL="0" indent="0" algn="l">
              <a:lnSpc>
                <a:spcPts val="2223"/>
              </a:lnSpc>
              <a:buNone/>
            </a:pPr>
            <a:r>
              <a:rPr lang="en-US" dirty="0">
                <a:solidFill>
                  <a:srgbClr val="2C3249"/>
                </a:solidFill>
                <a:ea typeface="Martel Sans" pitchFamily="34" charset="-122"/>
                <a:cs typeface="Martel Sans" pitchFamily="34" charset="-120"/>
              </a:rPr>
              <a:t>Proje ekiplerinin, değişen gereksinimlere hızlı bir şekilde uyum sağlamaları ve stratejilerini güncellemeleri gerekmektedir.</a:t>
            </a:r>
            <a:endParaRPr lang="en-US" dirty="0"/>
          </a:p>
        </p:txBody>
      </p:sp>
      <p:pic>
        <p:nvPicPr>
          <p:cNvPr id="12" name="Image 3" descr="preencoded.png"/>
          <p:cNvPicPr>
            <a:picLocks noChangeAspect="1"/>
          </p:cNvPicPr>
          <p:nvPr/>
        </p:nvPicPr>
        <p:blipFill>
          <a:blip r:embed="rId6"/>
          <a:stretch>
            <a:fillRect/>
          </a:stretch>
        </p:blipFill>
        <p:spPr>
          <a:xfrm>
            <a:off x="3124438" y="6331387"/>
            <a:ext cx="882253" cy="1411605"/>
          </a:xfrm>
          <a:prstGeom prst="rect">
            <a:avLst/>
          </a:prstGeom>
        </p:spPr>
      </p:pic>
      <p:sp>
        <p:nvSpPr>
          <p:cNvPr id="13" name="Text 7"/>
          <p:cNvSpPr/>
          <p:nvPr/>
        </p:nvSpPr>
        <p:spPr>
          <a:xfrm>
            <a:off x="4271367" y="6507837"/>
            <a:ext cx="2205633" cy="275749"/>
          </a:xfrm>
          <a:prstGeom prst="rect">
            <a:avLst/>
          </a:prstGeom>
          <a:noFill/>
          <a:ln/>
        </p:spPr>
        <p:txBody>
          <a:bodyPr wrap="none" rtlCol="0" anchor="t"/>
          <a:lstStyle/>
          <a:p>
            <a:pPr marL="0" indent="0" algn="l">
              <a:lnSpc>
                <a:spcPts val="2171"/>
              </a:lnSpc>
              <a:buNone/>
            </a:pPr>
            <a:r>
              <a:rPr lang="en-US" sz="1737" b="1" dirty="0">
                <a:solidFill>
                  <a:srgbClr val="2C3249"/>
                </a:solidFill>
                <a:effectLst>
                  <a:outerShdw blurRad="38100" dist="38100" dir="2700000" algn="tl">
                    <a:srgbClr val="000000">
                      <a:alpha val="43137"/>
                    </a:srgbClr>
                  </a:outerShdw>
                </a:effectLst>
                <a:ea typeface="Kanit" pitchFamily="34" charset="-122"/>
                <a:cs typeface="Kanit" pitchFamily="34" charset="-120"/>
              </a:rPr>
              <a:t>Sürekli İyileştirme</a:t>
            </a:r>
            <a:endParaRPr lang="en-US" sz="1737" b="1" dirty="0">
              <a:effectLst>
                <a:outerShdw blurRad="38100" dist="38100" dir="2700000" algn="tl">
                  <a:srgbClr val="000000">
                    <a:alpha val="43137"/>
                  </a:srgbClr>
                </a:outerShdw>
              </a:effectLst>
            </a:endParaRPr>
          </a:p>
        </p:txBody>
      </p:sp>
      <p:sp>
        <p:nvSpPr>
          <p:cNvPr id="14" name="Text 8"/>
          <p:cNvSpPr/>
          <p:nvPr/>
        </p:nvSpPr>
        <p:spPr>
          <a:xfrm>
            <a:off x="4271366" y="6889433"/>
            <a:ext cx="9063633" cy="564594"/>
          </a:xfrm>
          <a:prstGeom prst="rect">
            <a:avLst/>
          </a:prstGeom>
          <a:noFill/>
          <a:ln/>
        </p:spPr>
        <p:txBody>
          <a:bodyPr wrap="square" rtlCol="0" anchor="t"/>
          <a:lstStyle/>
          <a:p>
            <a:pPr marL="0" indent="0" algn="l">
              <a:lnSpc>
                <a:spcPts val="2223"/>
              </a:lnSpc>
              <a:buNone/>
            </a:pPr>
            <a:r>
              <a:rPr lang="en-US" dirty="0">
                <a:solidFill>
                  <a:srgbClr val="2C3249"/>
                </a:solidFill>
                <a:ea typeface="Martel Sans" pitchFamily="34" charset="-122"/>
                <a:cs typeface="Martel Sans" pitchFamily="34" charset="-120"/>
              </a:rPr>
              <a:t>Başarılı projeler, öğrenme süreçleri ve geri bildirimler doğrultusunda sürekli iyileştirme gerçekleştirirler.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760887" y="866834"/>
            <a:ext cx="7790378" cy="694373"/>
          </a:xfrm>
          <a:prstGeom prst="rect">
            <a:avLst/>
          </a:prstGeom>
          <a:noFill/>
          <a:ln/>
        </p:spPr>
        <p:txBody>
          <a:bodyPr wrap="none" rtlCol="0" anchor="t"/>
          <a:lstStyle/>
          <a:p>
            <a:pPr marL="0" indent="0">
              <a:lnSpc>
                <a:spcPts val="5468"/>
              </a:lnSpc>
              <a:buNone/>
            </a:pPr>
            <a:r>
              <a:rPr lang="en-US" sz="4374" dirty="0">
                <a:solidFill>
                  <a:schemeClr val="accent1">
                    <a:lumMod val="75000"/>
                  </a:schemeClr>
                </a:solidFill>
                <a:effectLst>
                  <a:outerShdw blurRad="38100" dist="38100" dir="2700000" algn="tl">
                    <a:srgbClr val="000000">
                      <a:alpha val="43137"/>
                    </a:srgbClr>
                  </a:outerShdw>
                </a:effectLst>
                <a:ea typeface="Kanit" pitchFamily="34" charset="-122"/>
                <a:cs typeface="Kanit" pitchFamily="34" charset="-120"/>
              </a:rPr>
              <a:t>Kaliteli Yazılım Geliştirme Süreci</a:t>
            </a:r>
            <a:endParaRPr lang="en-US" sz="4374" dirty="0">
              <a:solidFill>
                <a:schemeClr val="accent1">
                  <a:lumMod val="75000"/>
                </a:schemeClr>
              </a:solidFill>
              <a:effectLst>
                <a:outerShdw blurRad="38100" dist="38100" dir="2700000" algn="tl">
                  <a:srgbClr val="000000">
                    <a:alpha val="43137"/>
                  </a:srgbClr>
                </a:outerShdw>
              </a:effectLst>
            </a:endParaRPr>
          </a:p>
        </p:txBody>
      </p:sp>
      <p:sp>
        <p:nvSpPr>
          <p:cNvPr id="5" name="Shape 3"/>
          <p:cNvSpPr/>
          <p:nvPr/>
        </p:nvSpPr>
        <p:spPr>
          <a:xfrm>
            <a:off x="2037993" y="2033707"/>
            <a:ext cx="5166122" cy="2717006"/>
          </a:xfrm>
          <a:prstGeom prst="roundRect">
            <a:avLst>
              <a:gd name="adj" fmla="val 3680"/>
            </a:avLst>
          </a:prstGeom>
          <a:solidFill>
            <a:srgbClr val="DFECE9"/>
          </a:solidFill>
          <a:ln w="7620">
            <a:solidFill>
              <a:srgbClr val="C5D2CF"/>
            </a:solidFill>
            <a:prstDash val="solid"/>
          </a:ln>
        </p:spPr>
      </p:sp>
      <p:sp>
        <p:nvSpPr>
          <p:cNvPr id="6" name="Text 4"/>
          <p:cNvSpPr/>
          <p:nvPr/>
        </p:nvSpPr>
        <p:spPr>
          <a:xfrm>
            <a:off x="2267783" y="2263497"/>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Planlama ve Tasarım</a:t>
            </a:r>
            <a:endParaRPr lang="en-US" sz="2187" dirty="0"/>
          </a:p>
        </p:txBody>
      </p:sp>
      <p:sp>
        <p:nvSpPr>
          <p:cNvPr id="7" name="Text 5"/>
          <p:cNvSpPr/>
          <p:nvPr/>
        </p:nvSpPr>
        <p:spPr>
          <a:xfrm>
            <a:off x="2267783" y="2743914"/>
            <a:ext cx="4936331" cy="1777008"/>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Yazılımın doğru planlanması ve tasarlanması, projenin başarılı bir şekilde ilerlemesini sağlar. Bu aşamada kapsamın net tanımlanması, mimarinin belirlenmesi ve detaylı planların oluşturulması önemlidir.</a:t>
            </a:r>
            <a:endParaRPr lang="en-US" sz="1750" dirty="0"/>
          </a:p>
        </p:txBody>
      </p:sp>
      <p:sp>
        <p:nvSpPr>
          <p:cNvPr id="8" name="Shape 6"/>
          <p:cNvSpPr/>
          <p:nvPr/>
        </p:nvSpPr>
        <p:spPr>
          <a:xfrm>
            <a:off x="7426285" y="2033707"/>
            <a:ext cx="5166122" cy="2717006"/>
          </a:xfrm>
          <a:prstGeom prst="roundRect">
            <a:avLst>
              <a:gd name="adj" fmla="val 3680"/>
            </a:avLst>
          </a:prstGeom>
          <a:solidFill>
            <a:srgbClr val="DFECE9"/>
          </a:solidFill>
          <a:ln w="7620">
            <a:solidFill>
              <a:srgbClr val="C5D2CF"/>
            </a:solidFill>
            <a:prstDash val="solid"/>
          </a:ln>
        </p:spPr>
      </p:sp>
      <p:sp>
        <p:nvSpPr>
          <p:cNvPr id="9" name="Text 7"/>
          <p:cNvSpPr/>
          <p:nvPr/>
        </p:nvSpPr>
        <p:spPr>
          <a:xfrm>
            <a:off x="7656076" y="2263497"/>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Geliştirme</a:t>
            </a:r>
            <a:endParaRPr lang="en-US" sz="2187" dirty="0"/>
          </a:p>
        </p:txBody>
      </p:sp>
      <p:sp>
        <p:nvSpPr>
          <p:cNvPr id="10" name="Text 8"/>
          <p:cNvSpPr/>
          <p:nvPr/>
        </p:nvSpPr>
        <p:spPr>
          <a:xfrm>
            <a:off x="7656076" y="2743914"/>
            <a:ext cx="4936331"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Yazılım geliştirme aşamasında, yazılım bileşenlerinin doğru ve verimli bir şekilde kodlanması, test edilmesi ve entegrasyonunun sağlanması kritiktir.</a:t>
            </a:r>
            <a:endParaRPr lang="en-US" sz="1750" dirty="0"/>
          </a:p>
        </p:txBody>
      </p:sp>
      <p:sp>
        <p:nvSpPr>
          <p:cNvPr id="11" name="Shape 9"/>
          <p:cNvSpPr/>
          <p:nvPr/>
        </p:nvSpPr>
        <p:spPr>
          <a:xfrm>
            <a:off x="2037993" y="4972883"/>
            <a:ext cx="5166122" cy="2361605"/>
          </a:xfrm>
          <a:prstGeom prst="roundRect">
            <a:avLst>
              <a:gd name="adj" fmla="val 4234"/>
            </a:avLst>
          </a:prstGeom>
          <a:solidFill>
            <a:srgbClr val="DFECE9"/>
          </a:solidFill>
          <a:ln w="7620">
            <a:solidFill>
              <a:srgbClr val="C5D2CF"/>
            </a:solidFill>
            <a:prstDash val="solid"/>
          </a:ln>
        </p:spPr>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Doğrulama ve Dağıtım</a:t>
            </a:r>
            <a:endParaRPr lang="en-US" sz="2187" dirty="0"/>
          </a:p>
        </p:txBody>
      </p:sp>
      <p:sp>
        <p:nvSpPr>
          <p:cNvPr id="13" name="Text 11"/>
          <p:cNvSpPr/>
          <p:nvPr/>
        </p:nvSpPr>
        <p:spPr>
          <a:xfrm>
            <a:off x="2267783" y="5683091"/>
            <a:ext cx="4936331" cy="1421606"/>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Yazılımın kapsamlı bir şekilde test edilmesi ve müşteri gereksinimlerine uygun olduğunun doğrulanması, dağıtım öncesi son bir kontrol sağlar.</a:t>
            </a:r>
            <a:endParaRPr lang="en-US" sz="1750" dirty="0"/>
          </a:p>
        </p:txBody>
      </p:sp>
      <p:sp>
        <p:nvSpPr>
          <p:cNvPr id="14" name="Shape 12"/>
          <p:cNvSpPr/>
          <p:nvPr/>
        </p:nvSpPr>
        <p:spPr>
          <a:xfrm>
            <a:off x="7426285" y="4972883"/>
            <a:ext cx="5166122" cy="2361605"/>
          </a:xfrm>
          <a:prstGeom prst="roundRect">
            <a:avLst>
              <a:gd name="adj" fmla="val 4234"/>
            </a:avLst>
          </a:prstGeom>
          <a:solidFill>
            <a:srgbClr val="DFECE9"/>
          </a:solidFill>
          <a:ln w="7620">
            <a:solidFill>
              <a:srgbClr val="C5D2CF"/>
            </a:solidFill>
            <a:prstDash val="solid"/>
          </a:ln>
        </p:spPr>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r>
              <a:rPr lang="en-US" sz="2187" dirty="0">
                <a:solidFill>
                  <a:srgbClr val="2C3249"/>
                </a:solidFill>
                <a:ea typeface="Kanit" pitchFamily="34" charset="-122"/>
                <a:cs typeface="Kanit" pitchFamily="34" charset="-120"/>
              </a:rPr>
              <a:t>Sürekli İyileştirme</a:t>
            </a:r>
            <a:endParaRPr lang="en-US" sz="2187" dirty="0"/>
          </a:p>
        </p:txBody>
      </p:sp>
      <p:sp>
        <p:nvSpPr>
          <p:cNvPr id="16" name="Text 14"/>
          <p:cNvSpPr/>
          <p:nvPr/>
        </p:nvSpPr>
        <p:spPr>
          <a:xfrm>
            <a:off x="7656076" y="5683091"/>
            <a:ext cx="4936331" cy="1066205"/>
          </a:xfrm>
          <a:prstGeom prst="rect">
            <a:avLst/>
          </a:prstGeom>
          <a:noFill/>
          <a:ln/>
        </p:spPr>
        <p:txBody>
          <a:bodyPr wrap="square" rtlCol="0" anchor="t"/>
          <a:lstStyle/>
          <a:p>
            <a:pPr marL="0" indent="0">
              <a:lnSpc>
                <a:spcPts val="2799"/>
              </a:lnSpc>
              <a:buNone/>
            </a:pPr>
            <a:r>
              <a:rPr lang="en-US" sz="1750" dirty="0">
                <a:solidFill>
                  <a:srgbClr val="2C3249"/>
                </a:solidFill>
                <a:ea typeface="Martel Sans" pitchFamily="34" charset="-122"/>
                <a:cs typeface="Martel Sans" pitchFamily="34" charset="-120"/>
              </a:rPr>
              <a:t>Yazılımın kullanımı sırasında geri bildirimler alınması ve sürekli iyileştirme çalışmaları yapılması, yazılım kalitesini artırır.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278921" y="1138476"/>
            <a:ext cx="7665482" cy="694373"/>
          </a:xfrm>
          <a:prstGeom prst="rect">
            <a:avLst/>
          </a:prstGeom>
          <a:noFill/>
          <a:ln/>
        </p:spPr>
        <p:txBody>
          <a:bodyPr wrap="none" rtlCol="0" anchor="t"/>
          <a:lstStyle/>
          <a:p>
            <a:pPr marL="0" indent="0">
              <a:lnSpc>
                <a:spcPts val="5468"/>
              </a:lnSpc>
              <a:buNone/>
            </a:pPr>
            <a:r>
              <a:rPr lang="en-US" sz="4374" dirty="0">
                <a:solidFill>
                  <a:srgbClr val="272D45"/>
                </a:solidFill>
                <a:ea typeface="Kanit" pitchFamily="34" charset="-122"/>
                <a:cs typeface="Kanit" pitchFamily="34" charset="-120"/>
              </a:rPr>
              <a:t>Müşteri Katılımı ve Geri Bildirim</a:t>
            </a:r>
            <a:endParaRPr lang="en-US" sz="4374" dirty="0"/>
          </a:p>
        </p:txBody>
      </p:sp>
      <p:pic>
        <p:nvPicPr>
          <p:cNvPr id="5" name="Image 0" descr="preencoded.png"/>
          <p:cNvPicPr>
            <a:picLocks noChangeAspect="1"/>
          </p:cNvPicPr>
          <p:nvPr/>
        </p:nvPicPr>
        <p:blipFill>
          <a:blip r:embed="rId3"/>
          <a:stretch>
            <a:fillRect/>
          </a:stretch>
        </p:blipFill>
        <p:spPr>
          <a:xfrm>
            <a:off x="2037993" y="2398038"/>
            <a:ext cx="3295888" cy="2036921"/>
          </a:xfrm>
          <a:prstGeom prst="rect">
            <a:avLst/>
          </a:prstGeom>
        </p:spPr>
      </p:pic>
      <p:sp>
        <p:nvSpPr>
          <p:cNvPr id="6" name="Text 3"/>
          <p:cNvSpPr/>
          <p:nvPr/>
        </p:nvSpPr>
        <p:spPr>
          <a:xfrm>
            <a:off x="2037993" y="4712613"/>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ea typeface="Kanit" pitchFamily="34" charset="-122"/>
                <a:cs typeface="Kanit" pitchFamily="34" charset="-120"/>
              </a:rPr>
              <a:t>Düzenli İletişim</a:t>
            </a:r>
            <a:endParaRPr lang="en-US" sz="2187" dirty="0"/>
          </a:p>
        </p:txBody>
      </p:sp>
      <p:sp>
        <p:nvSpPr>
          <p:cNvPr id="7" name="Text 4"/>
          <p:cNvSpPr/>
          <p:nvPr/>
        </p:nvSpPr>
        <p:spPr>
          <a:xfrm>
            <a:off x="2037993" y="5193030"/>
            <a:ext cx="3295888" cy="1777008"/>
          </a:xfrm>
          <a:prstGeom prst="rect">
            <a:avLst/>
          </a:prstGeom>
          <a:noFill/>
          <a:ln/>
        </p:spPr>
        <p:txBody>
          <a:bodyPr wrap="square" rtlCol="0" anchor="t"/>
          <a:lstStyle/>
          <a:p>
            <a:pPr marL="0" indent="0" algn="l">
              <a:lnSpc>
                <a:spcPts val="2799"/>
              </a:lnSpc>
              <a:buNone/>
            </a:pPr>
            <a:r>
              <a:rPr lang="en-US" sz="1750" dirty="0">
                <a:solidFill>
                  <a:srgbClr val="2C3249"/>
                </a:solidFill>
                <a:ea typeface="Martel Sans" pitchFamily="34" charset="-122"/>
                <a:cs typeface="Martel Sans" pitchFamily="34" charset="-120"/>
              </a:rPr>
              <a:t>Müşteri ile düzenli iletişim kurulması, onların ihtiyaçlarının anlaşılmasını ve projenin buna göre yönlendirilmesini sağlar.</a:t>
            </a:r>
            <a:endParaRPr lang="en-US" sz="1750" dirty="0"/>
          </a:p>
        </p:txBody>
      </p:sp>
      <p:pic>
        <p:nvPicPr>
          <p:cNvPr id="8" name="Image 1" descr="preencoded.png"/>
          <p:cNvPicPr>
            <a:picLocks noChangeAspect="1"/>
          </p:cNvPicPr>
          <p:nvPr/>
        </p:nvPicPr>
        <p:blipFill>
          <a:blip r:embed="rId4"/>
          <a:stretch>
            <a:fillRect/>
          </a:stretch>
        </p:blipFill>
        <p:spPr>
          <a:xfrm>
            <a:off x="5667137" y="2398038"/>
            <a:ext cx="3296007" cy="2037040"/>
          </a:xfrm>
          <a:prstGeom prst="rect">
            <a:avLst/>
          </a:prstGeom>
        </p:spPr>
      </p:pic>
      <p:sp>
        <p:nvSpPr>
          <p:cNvPr id="9" name="Text 5"/>
          <p:cNvSpPr/>
          <p:nvPr/>
        </p:nvSpPr>
        <p:spPr>
          <a:xfrm>
            <a:off x="5667137" y="4712732"/>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ea typeface="Kanit" pitchFamily="34" charset="-122"/>
                <a:cs typeface="Kanit" pitchFamily="34" charset="-120"/>
              </a:rPr>
              <a:t>Geri Bildirim Alma</a:t>
            </a:r>
            <a:endParaRPr lang="en-US" sz="2187" dirty="0"/>
          </a:p>
        </p:txBody>
      </p:sp>
      <p:sp>
        <p:nvSpPr>
          <p:cNvPr id="10" name="Text 6"/>
          <p:cNvSpPr/>
          <p:nvPr/>
        </p:nvSpPr>
        <p:spPr>
          <a:xfrm>
            <a:off x="5667137" y="5193149"/>
            <a:ext cx="3296007" cy="1777008"/>
          </a:xfrm>
          <a:prstGeom prst="rect">
            <a:avLst/>
          </a:prstGeom>
          <a:noFill/>
          <a:ln/>
        </p:spPr>
        <p:txBody>
          <a:bodyPr wrap="square" rtlCol="0" anchor="t"/>
          <a:lstStyle/>
          <a:p>
            <a:pPr marL="0" indent="0" algn="l">
              <a:lnSpc>
                <a:spcPts val="2799"/>
              </a:lnSpc>
              <a:buNone/>
            </a:pPr>
            <a:r>
              <a:rPr lang="en-US" sz="1750" dirty="0">
                <a:solidFill>
                  <a:srgbClr val="2C3249"/>
                </a:solidFill>
                <a:ea typeface="Martel Sans" pitchFamily="34" charset="-122"/>
                <a:cs typeface="Martel Sans" pitchFamily="34" charset="-120"/>
              </a:rPr>
              <a:t>Müşteriden alınan geri bildirimler, yazılımın geliştirilmesi ve iyileştirilmesi için değerli bir kaynak oluşturur.</a:t>
            </a:r>
            <a:endParaRPr lang="en-US" sz="1750" dirty="0"/>
          </a:p>
        </p:txBody>
      </p:sp>
      <p:pic>
        <p:nvPicPr>
          <p:cNvPr id="11" name="Image 2" descr="preencoded.png"/>
          <p:cNvPicPr>
            <a:picLocks noChangeAspect="1"/>
          </p:cNvPicPr>
          <p:nvPr/>
        </p:nvPicPr>
        <p:blipFill>
          <a:blip r:embed="rId5"/>
          <a:stretch>
            <a:fillRect/>
          </a:stretch>
        </p:blipFill>
        <p:spPr>
          <a:xfrm>
            <a:off x="9296400" y="2398038"/>
            <a:ext cx="3296007" cy="2037040"/>
          </a:xfrm>
          <a:prstGeom prst="rect">
            <a:avLst/>
          </a:prstGeom>
        </p:spPr>
      </p:pic>
      <p:sp>
        <p:nvSpPr>
          <p:cNvPr id="12" name="Text 7"/>
          <p:cNvSpPr/>
          <p:nvPr/>
        </p:nvSpPr>
        <p:spPr>
          <a:xfrm>
            <a:off x="9296400" y="4712732"/>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ea typeface="Kanit" pitchFamily="34" charset="-122"/>
                <a:cs typeface="Kanit" pitchFamily="34" charset="-120"/>
              </a:rPr>
              <a:t>Ortaklaşa Çalışma</a:t>
            </a:r>
            <a:endParaRPr lang="en-US" sz="2187" dirty="0"/>
          </a:p>
        </p:txBody>
      </p:sp>
      <p:sp>
        <p:nvSpPr>
          <p:cNvPr id="13" name="Text 8"/>
          <p:cNvSpPr/>
          <p:nvPr/>
        </p:nvSpPr>
        <p:spPr>
          <a:xfrm>
            <a:off x="9296400" y="5193149"/>
            <a:ext cx="3296007" cy="1777008"/>
          </a:xfrm>
          <a:prstGeom prst="rect">
            <a:avLst/>
          </a:prstGeom>
          <a:noFill/>
          <a:ln/>
        </p:spPr>
        <p:txBody>
          <a:bodyPr wrap="square" rtlCol="0" anchor="t"/>
          <a:lstStyle/>
          <a:p>
            <a:pPr marL="0" indent="0" algn="l">
              <a:lnSpc>
                <a:spcPts val="2799"/>
              </a:lnSpc>
              <a:buNone/>
            </a:pPr>
            <a:r>
              <a:rPr lang="en-US" sz="1750" dirty="0">
                <a:solidFill>
                  <a:srgbClr val="2C3249"/>
                </a:solidFill>
                <a:ea typeface="Martel Sans" pitchFamily="34" charset="-122"/>
                <a:cs typeface="Martel Sans" pitchFamily="34" charset="-120"/>
              </a:rPr>
              <a:t>Müşterinin proje sürecine aktif olarak katılması, proje hedeflerinin doğru anlaşılmasını ve işbirliğini güçlendirir.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621583" y="1165185"/>
            <a:ext cx="7387233" cy="694373"/>
          </a:xfrm>
          <a:prstGeom prst="rect">
            <a:avLst/>
          </a:prstGeom>
          <a:noFill/>
          <a:ln/>
        </p:spPr>
        <p:txBody>
          <a:bodyPr wrap="none" rtlCol="0" anchor="t"/>
          <a:lstStyle/>
          <a:p>
            <a:pPr marL="0" indent="0">
              <a:lnSpc>
                <a:spcPts val="5468"/>
              </a:lnSpc>
              <a:buNone/>
            </a:pPr>
            <a:r>
              <a:rPr lang="en-US" sz="4374" dirty="0">
                <a:solidFill>
                  <a:schemeClr val="accent1">
                    <a:lumMod val="75000"/>
                  </a:schemeClr>
                </a:solidFill>
                <a:effectLst>
                  <a:outerShdw blurRad="38100" dist="38100" dir="2700000" algn="tl">
                    <a:srgbClr val="000000">
                      <a:alpha val="43137"/>
                    </a:srgbClr>
                  </a:outerShdw>
                </a:effectLst>
                <a:ea typeface="Kanit" pitchFamily="34" charset="-122"/>
                <a:cs typeface="Kanit" pitchFamily="34" charset="-120"/>
              </a:rPr>
              <a:t>Sürekli İyileştirme ve Öğrenme</a:t>
            </a:r>
            <a:endParaRPr lang="en-US" sz="4374" dirty="0">
              <a:solidFill>
                <a:schemeClr val="accent1">
                  <a:lumMod val="75000"/>
                </a:schemeClr>
              </a:solidFill>
              <a:effectLst>
                <a:outerShdw blurRad="38100" dist="38100" dir="2700000" algn="tl">
                  <a:srgbClr val="000000">
                    <a:alpha val="43137"/>
                  </a:srgbClr>
                </a:outerShdw>
              </a:effectLst>
            </a:endParaRPr>
          </a:p>
        </p:txBody>
      </p:sp>
      <p:pic>
        <p:nvPicPr>
          <p:cNvPr id="5" name="Image 0" descr="preencoded.png"/>
          <p:cNvPicPr>
            <a:picLocks noChangeAspect="1"/>
          </p:cNvPicPr>
          <p:nvPr/>
        </p:nvPicPr>
        <p:blipFill>
          <a:blip r:embed="rId3"/>
          <a:stretch>
            <a:fillRect/>
          </a:stretch>
        </p:blipFill>
        <p:spPr>
          <a:xfrm>
            <a:off x="2037993" y="2511385"/>
            <a:ext cx="444341" cy="444341"/>
          </a:xfrm>
          <a:prstGeom prst="rect">
            <a:avLst/>
          </a:prstGeom>
        </p:spPr>
      </p:pic>
      <p:sp>
        <p:nvSpPr>
          <p:cNvPr id="6" name="Text 3"/>
          <p:cNvSpPr/>
          <p:nvPr/>
        </p:nvSpPr>
        <p:spPr>
          <a:xfrm>
            <a:off x="2037993" y="3177897"/>
            <a:ext cx="2388632" cy="347186"/>
          </a:xfrm>
          <a:prstGeom prst="rect">
            <a:avLst/>
          </a:prstGeom>
          <a:noFill/>
          <a:ln/>
        </p:spPr>
        <p:txBody>
          <a:bodyPr wrap="none" rtlCol="0" anchor="t"/>
          <a:lstStyle/>
          <a:p>
            <a:pPr marL="0" indent="0" algn="l">
              <a:lnSpc>
                <a:spcPts val="2734"/>
              </a:lnSpc>
              <a:buNone/>
            </a:pPr>
            <a:r>
              <a:rPr lang="en-US" sz="2187" dirty="0">
                <a:solidFill>
                  <a:schemeClr val="accent1">
                    <a:lumMod val="75000"/>
                  </a:schemeClr>
                </a:solidFill>
                <a:ea typeface="Kanit" pitchFamily="34" charset="-122"/>
                <a:cs typeface="Kanit" pitchFamily="34" charset="-120"/>
              </a:rPr>
              <a:t>Deneyim Paylaşımı</a:t>
            </a:r>
            <a:endParaRPr lang="en-US" sz="2187" dirty="0">
              <a:solidFill>
                <a:schemeClr val="accent1">
                  <a:lumMod val="75000"/>
                </a:schemeClr>
              </a:solidFill>
            </a:endParaRPr>
          </a:p>
        </p:txBody>
      </p:sp>
      <p:sp>
        <p:nvSpPr>
          <p:cNvPr id="7" name="Text 4"/>
          <p:cNvSpPr/>
          <p:nvPr/>
        </p:nvSpPr>
        <p:spPr>
          <a:xfrm>
            <a:off x="2037993" y="3658314"/>
            <a:ext cx="2388632" cy="2132409"/>
          </a:xfrm>
          <a:prstGeom prst="rect">
            <a:avLst/>
          </a:prstGeom>
          <a:noFill/>
          <a:ln/>
        </p:spPr>
        <p:txBody>
          <a:bodyPr wrap="square" rtlCol="0" anchor="t"/>
          <a:lstStyle/>
          <a:p>
            <a:pPr marL="0" indent="0" algn="l">
              <a:lnSpc>
                <a:spcPts val="2799"/>
              </a:lnSpc>
              <a:buNone/>
            </a:pPr>
            <a:r>
              <a:rPr lang="en-US" sz="2000" dirty="0">
                <a:solidFill>
                  <a:srgbClr val="2C3249"/>
                </a:solidFill>
                <a:ea typeface="Martel Sans" pitchFamily="34" charset="-122"/>
                <a:cs typeface="Martel Sans" pitchFamily="34" charset="-120"/>
              </a:rPr>
              <a:t>Proje ekibinin deneyimlerini ve öğrendiklerini paylaşması, diğer projeler için değerli bilgiler sağlar.</a:t>
            </a:r>
            <a:endParaRPr lang="en-US" sz="2000" dirty="0"/>
          </a:p>
        </p:txBody>
      </p:sp>
      <p:pic>
        <p:nvPicPr>
          <p:cNvPr id="8" name="Image 1" descr="preencoded.png"/>
          <p:cNvPicPr>
            <a:picLocks noChangeAspect="1"/>
          </p:cNvPicPr>
          <p:nvPr/>
        </p:nvPicPr>
        <p:blipFill>
          <a:blip r:embed="rId4"/>
          <a:stretch>
            <a:fillRect/>
          </a:stretch>
        </p:blipFill>
        <p:spPr>
          <a:xfrm>
            <a:off x="4759881" y="2511385"/>
            <a:ext cx="444341" cy="444341"/>
          </a:xfrm>
          <a:prstGeom prst="rect">
            <a:avLst/>
          </a:prstGeom>
        </p:spPr>
      </p:pic>
      <p:sp>
        <p:nvSpPr>
          <p:cNvPr id="9" name="Text 5"/>
          <p:cNvSpPr/>
          <p:nvPr/>
        </p:nvSpPr>
        <p:spPr>
          <a:xfrm>
            <a:off x="4759881" y="3177897"/>
            <a:ext cx="2388632" cy="347186"/>
          </a:xfrm>
          <a:prstGeom prst="rect">
            <a:avLst/>
          </a:prstGeom>
          <a:noFill/>
          <a:ln/>
        </p:spPr>
        <p:txBody>
          <a:bodyPr wrap="none" rtlCol="0" anchor="t"/>
          <a:lstStyle/>
          <a:p>
            <a:pPr marL="0" indent="0" algn="l">
              <a:lnSpc>
                <a:spcPts val="2734"/>
              </a:lnSpc>
              <a:buNone/>
            </a:pPr>
            <a:r>
              <a:rPr lang="en-US" sz="2187" dirty="0">
                <a:solidFill>
                  <a:schemeClr val="accent1">
                    <a:lumMod val="75000"/>
                  </a:schemeClr>
                </a:solidFill>
                <a:ea typeface="Kanit" pitchFamily="34" charset="-122"/>
                <a:cs typeface="Kanit" pitchFamily="34" charset="-120"/>
              </a:rPr>
              <a:t>Yenilikçi Yaklaşım</a:t>
            </a:r>
            <a:endParaRPr lang="en-US" sz="2187" dirty="0">
              <a:solidFill>
                <a:schemeClr val="accent1">
                  <a:lumMod val="75000"/>
                </a:schemeClr>
              </a:solidFill>
            </a:endParaRPr>
          </a:p>
        </p:txBody>
      </p:sp>
      <p:sp>
        <p:nvSpPr>
          <p:cNvPr id="10" name="Text 6"/>
          <p:cNvSpPr/>
          <p:nvPr/>
        </p:nvSpPr>
        <p:spPr>
          <a:xfrm>
            <a:off x="4759881" y="3658314"/>
            <a:ext cx="2388632" cy="2487811"/>
          </a:xfrm>
          <a:prstGeom prst="rect">
            <a:avLst/>
          </a:prstGeom>
          <a:noFill/>
          <a:ln/>
        </p:spPr>
        <p:txBody>
          <a:bodyPr wrap="square" rtlCol="0" anchor="t"/>
          <a:lstStyle/>
          <a:p>
            <a:pPr marL="0" indent="0" algn="l">
              <a:lnSpc>
                <a:spcPts val="2799"/>
              </a:lnSpc>
              <a:buNone/>
            </a:pPr>
            <a:r>
              <a:rPr lang="en-US" sz="2000" dirty="0">
                <a:solidFill>
                  <a:srgbClr val="2C3249"/>
                </a:solidFill>
                <a:ea typeface="Martel Sans" pitchFamily="34" charset="-122"/>
                <a:cs typeface="Martel Sans" pitchFamily="34" charset="-120"/>
              </a:rPr>
              <a:t>Proje sürecinde ve sonrasında elde edilen bilgiler, yeni fikirlerin ve yenilikçi yaklaşımların geliştirilmesini destekler.</a:t>
            </a:r>
            <a:endParaRPr lang="en-US" sz="2000" dirty="0"/>
          </a:p>
        </p:txBody>
      </p:sp>
      <p:pic>
        <p:nvPicPr>
          <p:cNvPr id="11" name="Image 2" descr="preencoded.png"/>
          <p:cNvPicPr>
            <a:picLocks noChangeAspect="1"/>
          </p:cNvPicPr>
          <p:nvPr/>
        </p:nvPicPr>
        <p:blipFill>
          <a:blip r:embed="rId5"/>
          <a:stretch>
            <a:fillRect/>
          </a:stretch>
        </p:blipFill>
        <p:spPr>
          <a:xfrm>
            <a:off x="7481768" y="2511385"/>
            <a:ext cx="444341" cy="444341"/>
          </a:xfrm>
          <a:prstGeom prst="rect">
            <a:avLst/>
          </a:prstGeom>
        </p:spPr>
      </p:pic>
      <p:sp>
        <p:nvSpPr>
          <p:cNvPr id="12" name="Text 7"/>
          <p:cNvSpPr/>
          <p:nvPr/>
        </p:nvSpPr>
        <p:spPr>
          <a:xfrm>
            <a:off x="7481768" y="3177897"/>
            <a:ext cx="2388632" cy="347186"/>
          </a:xfrm>
          <a:prstGeom prst="rect">
            <a:avLst/>
          </a:prstGeom>
          <a:noFill/>
          <a:ln/>
        </p:spPr>
        <p:txBody>
          <a:bodyPr wrap="none" rtlCol="0" anchor="t"/>
          <a:lstStyle/>
          <a:p>
            <a:pPr marL="0" indent="0" algn="l">
              <a:lnSpc>
                <a:spcPts val="2734"/>
              </a:lnSpc>
              <a:buNone/>
            </a:pPr>
            <a:r>
              <a:rPr lang="en-US" sz="2187" dirty="0">
                <a:solidFill>
                  <a:schemeClr val="accent1">
                    <a:lumMod val="75000"/>
                  </a:schemeClr>
                </a:solidFill>
                <a:ea typeface="Kanit" pitchFamily="34" charset="-122"/>
                <a:cs typeface="Kanit" pitchFamily="34" charset="-120"/>
              </a:rPr>
              <a:t>Süreç İyileştirme</a:t>
            </a:r>
            <a:endParaRPr lang="en-US" sz="2187" dirty="0">
              <a:solidFill>
                <a:schemeClr val="accent1">
                  <a:lumMod val="75000"/>
                </a:schemeClr>
              </a:solidFill>
            </a:endParaRPr>
          </a:p>
        </p:txBody>
      </p:sp>
      <p:sp>
        <p:nvSpPr>
          <p:cNvPr id="13" name="Text 8"/>
          <p:cNvSpPr/>
          <p:nvPr/>
        </p:nvSpPr>
        <p:spPr>
          <a:xfrm>
            <a:off x="7481768" y="3658314"/>
            <a:ext cx="2388632" cy="3198614"/>
          </a:xfrm>
          <a:prstGeom prst="rect">
            <a:avLst/>
          </a:prstGeom>
          <a:noFill/>
          <a:ln/>
        </p:spPr>
        <p:txBody>
          <a:bodyPr wrap="square" rtlCol="0" anchor="t"/>
          <a:lstStyle/>
          <a:p>
            <a:pPr marL="0" indent="0" algn="l">
              <a:lnSpc>
                <a:spcPts val="2799"/>
              </a:lnSpc>
              <a:buNone/>
            </a:pPr>
            <a:r>
              <a:rPr lang="en-US" sz="2000" dirty="0">
                <a:solidFill>
                  <a:srgbClr val="2C3249"/>
                </a:solidFill>
                <a:ea typeface="Martel Sans" pitchFamily="34" charset="-122"/>
                <a:cs typeface="Martel Sans" pitchFamily="34" charset="-120"/>
              </a:rPr>
              <a:t>Proje değerlendirmeleri ve geri bildirimler doğrultusunda süreçlerin sürekli iyileştirilmesi, sonraki projeler için daha iyi sonuçlar elde edilmesini sağlar.</a:t>
            </a:r>
            <a:endParaRPr lang="en-US" sz="2000" dirty="0"/>
          </a:p>
        </p:txBody>
      </p:sp>
      <p:pic>
        <p:nvPicPr>
          <p:cNvPr id="14" name="Image 3" descr="preencoded.png"/>
          <p:cNvPicPr>
            <a:picLocks noChangeAspect="1"/>
          </p:cNvPicPr>
          <p:nvPr/>
        </p:nvPicPr>
        <p:blipFill>
          <a:blip r:embed="rId6"/>
          <a:stretch>
            <a:fillRect/>
          </a:stretch>
        </p:blipFill>
        <p:spPr>
          <a:xfrm>
            <a:off x="10203656" y="2511385"/>
            <a:ext cx="444341" cy="444341"/>
          </a:xfrm>
          <a:prstGeom prst="rect">
            <a:avLst/>
          </a:prstGeom>
        </p:spPr>
      </p:pic>
      <p:sp>
        <p:nvSpPr>
          <p:cNvPr id="15" name="Text 9"/>
          <p:cNvSpPr/>
          <p:nvPr/>
        </p:nvSpPr>
        <p:spPr>
          <a:xfrm>
            <a:off x="10203656" y="3177897"/>
            <a:ext cx="2388751" cy="347186"/>
          </a:xfrm>
          <a:prstGeom prst="rect">
            <a:avLst/>
          </a:prstGeom>
          <a:noFill/>
          <a:ln/>
        </p:spPr>
        <p:txBody>
          <a:bodyPr wrap="none" rtlCol="0" anchor="t"/>
          <a:lstStyle/>
          <a:p>
            <a:pPr marL="0" indent="0" algn="l">
              <a:lnSpc>
                <a:spcPts val="2734"/>
              </a:lnSpc>
              <a:buNone/>
            </a:pPr>
            <a:r>
              <a:rPr lang="en-US" sz="2187" dirty="0">
                <a:solidFill>
                  <a:schemeClr val="accent1">
                    <a:lumMod val="75000"/>
                  </a:schemeClr>
                </a:solidFill>
                <a:ea typeface="Kanit" pitchFamily="34" charset="-122"/>
                <a:cs typeface="Kanit" pitchFamily="34" charset="-120"/>
              </a:rPr>
              <a:t>Gelişim Odağı</a:t>
            </a:r>
            <a:endParaRPr lang="en-US" sz="2187" dirty="0">
              <a:solidFill>
                <a:schemeClr val="accent1">
                  <a:lumMod val="75000"/>
                </a:schemeClr>
              </a:solidFill>
            </a:endParaRPr>
          </a:p>
        </p:txBody>
      </p:sp>
      <p:sp>
        <p:nvSpPr>
          <p:cNvPr id="16" name="Text 10"/>
          <p:cNvSpPr/>
          <p:nvPr/>
        </p:nvSpPr>
        <p:spPr>
          <a:xfrm>
            <a:off x="10203656" y="3658314"/>
            <a:ext cx="2388751" cy="1777008"/>
          </a:xfrm>
          <a:prstGeom prst="rect">
            <a:avLst/>
          </a:prstGeom>
          <a:noFill/>
          <a:ln/>
        </p:spPr>
        <p:txBody>
          <a:bodyPr wrap="square" rtlCol="0" anchor="t"/>
          <a:lstStyle/>
          <a:p>
            <a:pPr marL="0" indent="0" algn="l">
              <a:lnSpc>
                <a:spcPts val="2799"/>
              </a:lnSpc>
              <a:buNone/>
            </a:pPr>
            <a:r>
              <a:rPr lang="en-US" sz="2000" dirty="0">
                <a:solidFill>
                  <a:srgbClr val="2C3249"/>
                </a:solidFill>
                <a:ea typeface="Martel Sans" pitchFamily="34" charset="-122"/>
                <a:cs typeface="Martel Sans" pitchFamily="34" charset="-120"/>
              </a:rPr>
              <a:t>Tüm paydaşların, sürekli öğrenme ve iyileştirme odaklı olması, projelerin başarısını artırır.</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878991" y="1110338"/>
            <a:ext cx="8872418" cy="694373"/>
          </a:xfrm>
          <a:prstGeom prst="rect">
            <a:avLst/>
          </a:prstGeom>
          <a:noFill/>
          <a:ln/>
        </p:spPr>
        <p:txBody>
          <a:bodyPr wrap="none" rtlCol="0" anchor="t"/>
          <a:lstStyle/>
          <a:p>
            <a:pPr marL="0" indent="0">
              <a:lnSpc>
                <a:spcPts val="5468"/>
              </a:lnSpc>
              <a:buNone/>
            </a:pPr>
            <a:r>
              <a:rPr lang="en-US" sz="4374" dirty="0">
                <a:solidFill>
                  <a:schemeClr val="accent1">
                    <a:lumMod val="75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Yazılım Projelerinde Sürdürülebilirlik</a:t>
            </a:r>
            <a:endParaRPr lang="en-US" sz="4374" dirty="0">
              <a:solidFill>
                <a:schemeClr val="accent1">
                  <a:lumMod val="75000"/>
                </a:schemeClr>
              </a:solidFill>
              <a:effectLst>
                <a:outerShdw blurRad="38100" dist="38100" dir="2700000" algn="tl">
                  <a:srgbClr val="000000">
                    <a:alpha val="43137"/>
                  </a:srgbClr>
                </a:outerShdw>
              </a:effectLst>
            </a:endParaRPr>
          </a:p>
        </p:txBody>
      </p:sp>
      <p:sp>
        <p:nvSpPr>
          <p:cNvPr id="5" name="Shape 3"/>
          <p:cNvSpPr/>
          <p:nvPr/>
        </p:nvSpPr>
        <p:spPr>
          <a:xfrm>
            <a:off x="2037993" y="2513767"/>
            <a:ext cx="10554414" cy="4340662"/>
          </a:xfrm>
          <a:prstGeom prst="roundRect">
            <a:avLst>
              <a:gd name="adj" fmla="val 2304"/>
            </a:avLst>
          </a:prstGeom>
          <a:noFill/>
          <a:ln w="7620">
            <a:solidFill>
              <a:srgbClr val="000000">
                <a:alpha val="8000"/>
              </a:srgbClr>
            </a:solidFill>
            <a:prstDash val="solid"/>
          </a:ln>
        </p:spPr>
      </p:sp>
      <p:sp>
        <p:nvSpPr>
          <p:cNvPr id="6" name="Shape 4"/>
          <p:cNvSpPr/>
          <p:nvPr/>
        </p:nvSpPr>
        <p:spPr>
          <a:xfrm>
            <a:off x="2045613" y="2521387"/>
            <a:ext cx="10539174" cy="992505"/>
          </a:xfrm>
          <a:prstGeom prst="rect">
            <a:avLst/>
          </a:prstGeom>
          <a:solidFill>
            <a:srgbClr val="FFFFFF">
              <a:alpha val="4000"/>
            </a:srgbClr>
          </a:solidFill>
          <a:ln/>
        </p:spPr>
      </p:sp>
      <p:sp>
        <p:nvSpPr>
          <p:cNvPr id="7" name="Text 5"/>
          <p:cNvSpPr/>
          <p:nvPr/>
        </p:nvSpPr>
        <p:spPr>
          <a:xfrm>
            <a:off x="2267783" y="2679462"/>
            <a:ext cx="4821436" cy="355402"/>
          </a:xfrm>
          <a:prstGeom prst="rect">
            <a:avLst/>
          </a:prstGeom>
          <a:noFill/>
          <a:ln/>
        </p:spPr>
        <p:txBody>
          <a:bodyPr wrap="none" rtlCol="0" anchor="t"/>
          <a:lstStyle/>
          <a:p>
            <a:pPr marL="0" indent="0">
              <a:lnSpc>
                <a:spcPts val="2799"/>
              </a:lnSpc>
              <a:buNone/>
            </a:pPr>
            <a:r>
              <a:rPr lang="en-US" sz="2400" dirty="0">
                <a:solidFill>
                  <a:srgbClr val="2C3249"/>
                </a:solidFill>
                <a:effectLst>
                  <a:outerShdw blurRad="38100" dist="38100" dir="2700000" algn="tl">
                    <a:srgbClr val="000000">
                      <a:alpha val="43137"/>
                    </a:srgbClr>
                  </a:outerShdw>
                </a:effectLst>
                <a:ea typeface="Martel Sans" pitchFamily="34" charset="-122"/>
                <a:cs typeface="Martel Sans" pitchFamily="34" charset="-120"/>
              </a:rPr>
              <a:t>Enerji Verimliliği</a:t>
            </a:r>
            <a:endParaRPr lang="en-US" sz="2400" dirty="0">
              <a:effectLst>
                <a:outerShdw blurRad="38100" dist="38100" dir="2700000" algn="tl">
                  <a:srgbClr val="000000">
                    <a:alpha val="43137"/>
                  </a:srgbClr>
                </a:outerShdw>
              </a:effectLst>
            </a:endParaRPr>
          </a:p>
        </p:txBody>
      </p:sp>
      <p:sp>
        <p:nvSpPr>
          <p:cNvPr id="8" name="Text 6"/>
          <p:cNvSpPr/>
          <p:nvPr/>
        </p:nvSpPr>
        <p:spPr>
          <a:xfrm>
            <a:off x="5600700" y="2662238"/>
            <a:ext cx="6761917" cy="710803"/>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Yazılım sistemlerinin enerji tüketiminin azaltılması, çevresel etkilerini azaltır.</a:t>
            </a:r>
            <a:endParaRPr lang="en-US" sz="2000" dirty="0"/>
          </a:p>
        </p:txBody>
      </p:sp>
      <p:sp>
        <p:nvSpPr>
          <p:cNvPr id="9" name="Shape 7"/>
          <p:cNvSpPr/>
          <p:nvPr/>
        </p:nvSpPr>
        <p:spPr>
          <a:xfrm>
            <a:off x="2045613" y="3513892"/>
            <a:ext cx="10539174" cy="1347907"/>
          </a:xfrm>
          <a:prstGeom prst="rect">
            <a:avLst/>
          </a:prstGeom>
          <a:solidFill>
            <a:srgbClr val="000000">
              <a:alpha val="4000"/>
            </a:srgbClr>
          </a:solidFill>
          <a:ln/>
        </p:spPr>
      </p:sp>
      <p:sp>
        <p:nvSpPr>
          <p:cNvPr id="10" name="Text 8"/>
          <p:cNvSpPr/>
          <p:nvPr/>
        </p:nvSpPr>
        <p:spPr>
          <a:xfrm>
            <a:off x="2267783" y="3671967"/>
            <a:ext cx="4821436" cy="355402"/>
          </a:xfrm>
          <a:prstGeom prst="rect">
            <a:avLst/>
          </a:prstGeom>
          <a:noFill/>
          <a:ln/>
        </p:spPr>
        <p:txBody>
          <a:bodyPr wrap="none" rtlCol="0" anchor="t"/>
          <a:lstStyle/>
          <a:p>
            <a:pPr marL="0" indent="0">
              <a:lnSpc>
                <a:spcPts val="2799"/>
              </a:lnSpc>
              <a:buNone/>
            </a:pPr>
            <a:r>
              <a:rPr lang="en-US" sz="2400" dirty="0">
                <a:solidFill>
                  <a:srgbClr val="2C3249"/>
                </a:solidFill>
                <a:effectLst>
                  <a:outerShdw blurRad="38100" dist="38100" dir="2700000" algn="tl">
                    <a:srgbClr val="000000">
                      <a:alpha val="43137"/>
                    </a:srgbClr>
                  </a:outerShdw>
                </a:effectLst>
                <a:ea typeface="Martel Sans" pitchFamily="34" charset="-122"/>
                <a:cs typeface="Martel Sans" pitchFamily="34" charset="-120"/>
              </a:rPr>
              <a:t>Malzeme Kullanımı</a:t>
            </a:r>
            <a:endParaRPr lang="en-US" sz="2400" dirty="0">
              <a:effectLst>
                <a:outerShdw blurRad="38100" dist="38100" dir="2700000" algn="tl">
                  <a:srgbClr val="000000">
                    <a:alpha val="43137"/>
                  </a:srgbClr>
                </a:outerShdw>
              </a:effectLst>
            </a:endParaRPr>
          </a:p>
        </p:txBody>
      </p:sp>
      <p:sp>
        <p:nvSpPr>
          <p:cNvPr id="11" name="Text 9"/>
          <p:cNvSpPr/>
          <p:nvPr/>
        </p:nvSpPr>
        <p:spPr>
          <a:xfrm>
            <a:off x="5600700" y="3654743"/>
            <a:ext cx="6761917" cy="1066205"/>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Geri dönüştürülebilir veya yenilenebilir malzemelerin kullanılması, kaynakların verimli kullanımını sağlar.</a:t>
            </a:r>
            <a:endParaRPr lang="en-US" sz="2000" dirty="0"/>
          </a:p>
        </p:txBody>
      </p:sp>
      <p:sp>
        <p:nvSpPr>
          <p:cNvPr id="12" name="Shape 10"/>
          <p:cNvSpPr/>
          <p:nvPr/>
        </p:nvSpPr>
        <p:spPr>
          <a:xfrm>
            <a:off x="2045613" y="4861798"/>
            <a:ext cx="10539174" cy="992505"/>
          </a:xfrm>
          <a:prstGeom prst="rect">
            <a:avLst/>
          </a:prstGeom>
          <a:solidFill>
            <a:srgbClr val="FFFFFF">
              <a:alpha val="4000"/>
            </a:srgbClr>
          </a:solidFill>
          <a:ln/>
        </p:spPr>
      </p:sp>
      <p:sp>
        <p:nvSpPr>
          <p:cNvPr id="13" name="Text 11"/>
          <p:cNvSpPr/>
          <p:nvPr/>
        </p:nvSpPr>
        <p:spPr>
          <a:xfrm>
            <a:off x="2267783" y="5019873"/>
            <a:ext cx="4821436" cy="355402"/>
          </a:xfrm>
          <a:prstGeom prst="rect">
            <a:avLst/>
          </a:prstGeom>
          <a:noFill/>
          <a:ln/>
        </p:spPr>
        <p:txBody>
          <a:bodyPr wrap="none" rtlCol="0" anchor="t"/>
          <a:lstStyle/>
          <a:p>
            <a:pPr marL="0" indent="0">
              <a:lnSpc>
                <a:spcPts val="2799"/>
              </a:lnSpc>
              <a:buNone/>
            </a:pPr>
            <a:r>
              <a:rPr lang="en-US" sz="2400" dirty="0">
                <a:solidFill>
                  <a:srgbClr val="2C3249"/>
                </a:solidFill>
                <a:effectLst>
                  <a:outerShdw blurRad="38100" dist="38100" dir="2700000" algn="tl">
                    <a:srgbClr val="000000">
                      <a:alpha val="43137"/>
                    </a:srgbClr>
                  </a:outerShdw>
                </a:effectLst>
                <a:ea typeface="Martel Sans" pitchFamily="34" charset="-122"/>
                <a:cs typeface="Martel Sans" pitchFamily="34" charset="-120"/>
              </a:rPr>
              <a:t>Uzun Vadeli Bakım</a:t>
            </a:r>
            <a:endParaRPr lang="en-US" sz="2400" dirty="0">
              <a:effectLst>
                <a:outerShdw blurRad="38100" dist="38100" dir="2700000" algn="tl">
                  <a:srgbClr val="000000">
                    <a:alpha val="43137"/>
                  </a:srgbClr>
                </a:outerShdw>
              </a:effectLst>
            </a:endParaRPr>
          </a:p>
        </p:txBody>
      </p:sp>
      <p:sp>
        <p:nvSpPr>
          <p:cNvPr id="14" name="Text 12"/>
          <p:cNvSpPr/>
          <p:nvPr/>
        </p:nvSpPr>
        <p:spPr>
          <a:xfrm>
            <a:off x="5600700" y="5002649"/>
            <a:ext cx="6761917" cy="710803"/>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Yazılımların uzun ömürlü olması ve kolay bakım sağlaması, sürdürülebilirliği destekler.</a:t>
            </a:r>
            <a:endParaRPr lang="en-US" sz="2000" dirty="0"/>
          </a:p>
        </p:txBody>
      </p:sp>
      <p:sp>
        <p:nvSpPr>
          <p:cNvPr id="15" name="Shape 13"/>
          <p:cNvSpPr/>
          <p:nvPr/>
        </p:nvSpPr>
        <p:spPr>
          <a:xfrm>
            <a:off x="2045613" y="5854303"/>
            <a:ext cx="10539174" cy="992505"/>
          </a:xfrm>
          <a:prstGeom prst="rect">
            <a:avLst/>
          </a:prstGeom>
          <a:solidFill>
            <a:srgbClr val="000000">
              <a:alpha val="4000"/>
            </a:srgbClr>
          </a:solidFill>
          <a:ln/>
        </p:spPr>
      </p:sp>
      <p:sp>
        <p:nvSpPr>
          <p:cNvPr id="16" name="Text 14"/>
          <p:cNvSpPr/>
          <p:nvPr/>
        </p:nvSpPr>
        <p:spPr>
          <a:xfrm>
            <a:off x="2267783" y="5995154"/>
            <a:ext cx="4821436" cy="355402"/>
          </a:xfrm>
          <a:prstGeom prst="rect">
            <a:avLst/>
          </a:prstGeom>
          <a:noFill/>
          <a:ln/>
        </p:spPr>
        <p:txBody>
          <a:bodyPr wrap="none" rtlCol="0" anchor="t"/>
          <a:lstStyle/>
          <a:p>
            <a:pPr marL="0" indent="0">
              <a:lnSpc>
                <a:spcPts val="2799"/>
              </a:lnSpc>
              <a:buNone/>
            </a:pPr>
            <a:r>
              <a:rPr lang="en-US" sz="2400" dirty="0">
                <a:solidFill>
                  <a:srgbClr val="2C3249"/>
                </a:solidFill>
                <a:effectLst>
                  <a:outerShdw blurRad="38100" dist="38100" dir="2700000" algn="tl">
                    <a:srgbClr val="000000">
                      <a:alpha val="43137"/>
                    </a:srgbClr>
                  </a:outerShdw>
                </a:effectLst>
                <a:ea typeface="Martel Sans" pitchFamily="34" charset="-122"/>
                <a:cs typeface="Martel Sans" pitchFamily="34" charset="-120"/>
              </a:rPr>
              <a:t>Süreç İyileştirme</a:t>
            </a:r>
            <a:endParaRPr lang="en-US" sz="2400" dirty="0">
              <a:effectLst>
                <a:outerShdw blurRad="38100" dist="38100" dir="2700000" algn="tl">
                  <a:srgbClr val="000000">
                    <a:alpha val="43137"/>
                  </a:srgbClr>
                </a:outerShdw>
              </a:effectLst>
            </a:endParaRPr>
          </a:p>
        </p:txBody>
      </p:sp>
      <p:sp>
        <p:nvSpPr>
          <p:cNvPr id="17" name="Text 15"/>
          <p:cNvSpPr/>
          <p:nvPr/>
        </p:nvSpPr>
        <p:spPr>
          <a:xfrm>
            <a:off x="5600700" y="5995154"/>
            <a:ext cx="6761917" cy="710803"/>
          </a:xfrm>
          <a:prstGeom prst="rect">
            <a:avLst/>
          </a:prstGeom>
          <a:noFill/>
          <a:ln/>
        </p:spPr>
        <p:txBody>
          <a:bodyPr wrap="square" rtlCol="0" anchor="t"/>
          <a:lstStyle/>
          <a:p>
            <a:pPr marL="0" indent="0">
              <a:lnSpc>
                <a:spcPts val="2799"/>
              </a:lnSpc>
              <a:buNone/>
            </a:pPr>
            <a:r>
              <a:rPr lang="en-US" sz="2000" dirty="0">
                <a:solidFill>
                  <a:srgbClr val="2C3249"/>
                </a:solidFill>
                <a:ea typeface="Martel Sans" pitchFamily="34" charset="-122"/>
                <a:cs typeface="Martel Sans" pitchFamily="34" charset="-120"/>
              </a:rPr>
              <a:t>Yazılım geliştirme süreçlerinin sürekli iyileştirilmesi, verimliliği ve kaliteyi artırır.</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753</Words>
  <Application>Microsoft Office PowerPoint</Application>
  <PresentationFormat>Özel</PresentationFormat>
  <Paragraphs>93</Paragraphs>
  <Slides>11</Slides>
  <Notes>10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11</vt:i4>
      </vt:variant>
    </vt:vector>
  </HeadingPairs>
  <TitlesOfParts>
    <vt:vector size="19" baseType="lpstr">
      <vt:lpstr>Arial</vt:lpstr>
      <vt:lpstr>Bradley Hand ITC</vt:lpstr>
      <vt:lpstr>Calibri</vt:lpstr>
      <vt:lpstr>Gill Sans MT Condensed</vt:lpstr>
      <vt:lpstr>Ink Free</vt:lpstr>
      <vt:lpstr>Kanit</vt:lpstr>
      <vt:lpstr>Martel Sans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Köylü</cp:lastModifiedBy>
  <cp:revision>10</cp:revision>
  <dcterms:created xsi:type="dcterms:W3CDTF">2024-04-07T09:52:55Z</dcterms:created>
  <dcterms:modified xsi:type="dcterms:W3CDTF">2024-05-20T07:56:55Z</dcterms:modified>
</cp:coreProperties>
</file>