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4" r:id="rId34"/>
    <p:sldId id="295" r:id="rId35"/>
    <p:sldId id="296" r:id="rId36"/>
    <p:sldId id="298" r:id="rId37"/>
    <p:sldId id="299" r:id="rId38"/>
    <p:sldId id="302" r:id="rId39"/>
    <p:sldId id="303" r:id="rId40"/>
    <p:sldId id="305" r:id="rId41"/>
    <p:sldId id="304" r:id="rId4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6" autoAdjust="0"/>
    <p:restoredTop sz="93143" autoAdjust="0"/>
  </p:normalViewPr>
  <p:slideViewPr>
    <p:cSldViewPr>
      <p:cViewPr>
        <p:scale>
          <a:sx n="50" d="100"/>
          <a:sy n="50" d="100"/>
        </p:scale>
        <p:origin x="-3522" y="-13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85A7-FE90-4374-864E-7525CA956CB2}" type="datetimeFigureOut">
              <a:rPr lang="tr-TR" smtClean="0"/>
              <a:pPr/>
              <a:t>16.5.2016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826D3-B3DF-4343-A7C2-346517FA124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564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826D3-B3DF-4343-A7C2-346517FA124A}" type="slidenum">
              <a:rPr lang="tr-TR" smtClean="0"/>
              <a:pPr/>
              <a:t>23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>
                <a:solidFill>
                  <a:schemeClr val="tx1"/>
                </a:solidFill>
                <a:latin typeface="Times New Roman" pitchFamily="18" charset="0"/>
              </a:rPr>
              <a:t>İkinci maddede günlük tümleştirme(</a:t>
            </a:r>
            <a:r>
              <a:rPr lang="tr-TR" dirty="0" err="1" smtClean="0">
                <a:solidFill>
                  <a:schemeClr val="tx1"/>
                </a:solidFill>
                <a:latin typeface="Times New Roman" pitchFamily="18" charset="0"/>
              </a:rPr>
              <a:t>daily</a:t>
            </a:r>
            <a:r>
              <a:rPr lang="tr-TR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tr-TR" dirty="0" err="1" smtClean="0">
                <a:solidFill>
                  <a:schemeClr val="tx1"/>
                </a:solidFill>
                <a:latin typeface="Times New Roman" pitchFamily="18" charset="0"/>
              </a:rPr>
              <a:t>integration</a:t>
            </a:r>
            <a:r>
              <a:rPr lang="tr-TR" dirty="0" smtClean="0">
                <a:solidFill>
                  <a:schemeClr val="tx1"/>
                </a:solidFill>
                <a:latin typeface="Times New Roman" pitchFamily="18" charset="0"/>
              </a:rPr>
              <a:t>) ve bağlanım(</a:t>
            </a:r>
            <a:r>
              <a:rPr lang="tr-TR" dirty="0" err="1" smtClean="0">
                <a:solidFill>
                  <a:schemeClr val="tx1"/>
                </a:solidFill>
                <a:latin typeface="Times New Roman" pitchFamily="18" charset="0"/>
              </a:rPr>
              <a:t>regression</a:t>
            </a:r>
            <a:r>
              <a:rPr lang="tr-TR" dirty="0" smtClean="0">
                <a:solidFill>
                  <a:schemeClr val="tx1"/>
                </a:solidFill>
                <a:latin typeface="Times New Roman" pitchFamily="18" charset="0"/>
              </a:rPr>
              <a:t>) testlerinden bahsediliyor. Hata faktörleri için yapılan araştırma bu pratiğin hataları 13 faktör azalttığını gösteriyor. 1 ve 2 numaralı özelliklerin projelere yüzde 50 ye yakın verimlilik kazandırdığı aynı araştırmada belirtiliyor.</a:t>
            </a:r>
            <a:r>
              <a:rPr lang="tr-TR" sz="11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  <a:p>
            <a:endParaRPr lang="tr-TR" dirty="0" smtClean="0"/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dirty="0" smtClean="0">
                <a:latin typeface="Times New Roman" pitchFamily="18" charset="0"/>
              </a:rPr>
              <a:t>Üçüncü madde ise insan kaynağının önemini vurguluyor. Çevik yazılım süreçleri bireyler ve ekip hayatına verdiği önemle bu özelliğe sahip durumda... </a:t>
            </a:r>
            <a:br>
              <a:rPr lang="tr-TR" dirty="0" smtClean="0">
                <a:latin typeface="Times New Roman" pitchFamily="18" charset="0"/>
              </a:rPr>
            </a:br>
            <a:endParaRPr lang="tr-TR" dirty="0" smtClean="0">
              <a:latin typeface="Times New Roman" pitchFamily="18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dirty="0" smtClean="0">
                <a:latin typeface="Times New Roman" pitchFamily="18" charset="0"/>
              </a:rPr>
              <a:t>Dördüncü madde ise XP deki yüksek kalite hedefini ve tekrar tasarım(</a:t>
            </a:r>
            <a:r>
              <a:rPr lang="tr-TR" dirty="0" err="1" smtClean="0">
                <a:latin typeface="Times New Roman" pitchFamily="18" charset="0"/>
              </a:rPr>
              <a:t>refactoring</a:t>
            </a:r>
            <a:r>
              <a:rPr lang="tr-TR" dirty="0" smtClean="0">
                <a:latin typeface="Times New Roman" pitchFamily="18" charset="0"/>
              </a:rPr>
              <a:t>) ile yazılım tasarımının sürekli iyileştirilmesi pratiğini akla </a:t>
            </a:r>
            <a:r>
              <a:rPr lang="tr-TR" dirty="0" err="1" smtClean="0">
                <a:latin typeface="Times New Roman" pitchFamily="18" charset="0"/>
              </a:rPr>
              <a:t>getiririyor</a:t>
            </a:r>
            <a:r>
              <a:rPr lang="tr-TR" dirty="0" smtClean="0">
                <a:latin typeface="Times New Roman" pitchFamily="18" charset="0"/>
              </a:rPr>
              <a:t> </a:t>
            </a: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826D3-B3DF-4343-A7C2-346517FA124A}" type="slidenum">
              <a:rPr lang="tr-TR" smtClean="0"/>
              <a:pPr/>
              <a:t>34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85800" y="1143000"/>
            <a:ext cx="7772400" cy="4572000"/>
            <a:chOff x="1371600" y="1143000"/>
            <a:chExt cx="7772400" cy="5715000"/>
          </a:xfrm>
          <a:effectLst>
            <a:reflection blurRad="6350" stA="50000" endA="300" endPos="15500" dist="50800" dir="5400000" sy="-100000" algn="bl" rotWithShape="0"/>
          </a:effectLst>
        </p:grpSpPr>
        <p:sp>
          <p:nvSpPr>
            <p:cNvPr id="8" name="Rectangle 7"/>
            <p:cNvSpPr/>
            <p:nvPr/>
          </p:nvSpPr>
          <p:spPr>
            <a:xfrm>
              <a:off x="1371600" y="1143000"/>
              <a:ext cx="7772400" cy="57150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600200" y="1371600"/>
              <a:ext cx="7315200" cy="54864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28800" y="1600200"/>
              <a:ext cx="6858000" cy="52578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676401"/>
            <a:ext cx="6400800" cy="192405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>
                    <a:srgbClr val="F1F1F1"/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9737"/>
            <a:ext cx="6400800" cy="1522862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balanced" dir="t">
                <a:rot lat="0" lon="0" rev="4200000"/>
              </a:lightRig>
            </a:scene3d>
            <a:sp3d extrusionH="31750" prstMaterial="metal">
              <a:bevelT w="25400" h="12700" prst="softRound"/>
            </a:sp3d>
          </a:bodyPr>
          <a:lstStyle>
            <a:lvl1pPr marL="0" indent="0" algn="ctr" defTabSz="914400" rtl="0" eaLnBrk="1" latinLnBrk="0" hangingPunct="1">
              <a:spcBef>
                <a:spcPts val="1500"/>
              </a:spcBef>
              <a:buClr>
                <a:schemeClr val="bg1">
                  <a:lumMod val="65000"/>
                </a:schemeClr>
              </a:buClr>
              <a:buSzPct val="80000"/>
              <a:buFont typeface="Wingdings 2" pitchFamily="18" charset="2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7400" y="6574536"/>
            <a:ext cx="2133600" cy="274320"/>
          </a:xfrm>
        </p:spPr>
        <p:txBody>
          <a:bodyPr/>
          <a:lstStyle/>
          <a:p>
            <a:fld id="{724465F6-94C2-420D-A970-FBF2D498ED1A}" type="datetime1">
              <a:rPr lang="tr-TR" smtClean="0"/>
              <a:pPr/>
              <a:t>16.5.2016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0" y="6574536"/>
            <a:ext cx="2895600" cy="274320"/>
          </a:xfrm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8240" y="6574536"/>
            <a:ext cx="365760" cy="274320"/>
          </a:xfrm>
        </p:spPr>
        <p:txBody>
          <a:bodyPr/>
          <a:lstStyle/>
          <a:p>
            <a:fld id="{12E5F76E-C4F4-4D28-97DA-7C19801A391D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2286000" y="3794763"/>
            <a:ext cx="4572000" cy="1588"/>
          </a:xfrm>
          <a:prstGeom prst="line">
            <a:avLst/>
          </a:prstGeom>
          <a:ln w="28575">
            <a:gradFill>
              <a:gsLst>
                <a:gs pos="0">
                  <a:srgbClr val="BEBFBF"/>
                </a:gs>
                <a:gs pos="100000">
                  <a:srgbClr val="F1F1F1"/>
                </a:gs>
              </a:gsLst>
              <a:lin ang="5400000" scaled="0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8E09-166A-4B6F-B807-F6D4E3D7D3E1}" type="datetime1">
              <a:rPr lang="tr-TR" smtClean="0"/>
              <a:pPr/>
              <a:t>16.5.2016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143000"/>
            <a:ext cx="7772400" cy="5715000"/>
            <a:chOff x="1371600" y="1143000"/>
            <a:chExt cx="7772400" cy="5715000"/>
          </a:xfrm>
        </p:grpSpPr>
        <p:sp>
          <p:nvSpPr>
            <p:cNvPr id="8" name="Rectangle 7"/>
            <p:cNvSpPr/>
            <p:nvPr/>
          </p:nvSpPr>
          <p:spPr>
            <a:xfrm>
              <a:off x="1371600" y="1143000"/>
              <a:ext cx="7772400" cy="57150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600200" y="1371600"/>
              <a:ext cx="7315200" cy="54864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28800" y="1600200"/>
              <a:ext cx="6858000" cy="52578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1"/>
            <a:ext cx="6553200" cy="454470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81600" y="6574536"/>
            <a:ext cx="2133600" cy="274320"/>
          </a:xfrm>
        </p:spPr>
        <p:txBody>
          <a:bodyPr/>
          <a:lstStyle/>
          <a:p>
            <a:fld id="{0B272AE2-BABC-4C12-B38E-AEB3CFDFAF67}" type="datetime1">
              <a:rPr lang="tr-TR" smtClean="0"/>
              <a:pPr/>
              <a:t>16.5.2016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74536"/>
            <a:ext cx="2895600" cy="274320"/>
          </a:xfrm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Rectangle 10"/>
          <p:cNvSpPr/>
          <p:nvPr/>
        </p:nvSpPr>
        <p:spPr>
          <a:xfrm flipV="1">
            <a:off x="8366760" y="0"/>
            <a:ext cx="777240" cy="6858000"/>
          </a:xfrm>
          <a:prstGeom prst="rect">
            <a:avLst/>
          </a:prstGeom>
          <a:gradFill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4940146" y="3428206"/>
            <a:ext cx="6858000" cy="1588"/>
          </a:xfrm>
          <a:prstGeom prst="line">
            <a:avLst/>
          </a:prstGeom>
          <a:ln w="57150">
            <a:gradFill>
              <a:gsLst>
                <a:gs pos="0">
                  <a:srgbClr val="BEBFBF"/>
                </a:gs>
                <a:gs pos="100000">
                  <a:srgbClr val="F1F1F1"/>
                </a:gs>
              </a:gsLst>
              <a:lin ang="5400000" scaled="0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9296" y="152400"/>
            <a:ext cx="734704" cy="5851525"/>
          </a:xfrm>
        </p:spPr>
        <p:txBody>
          <a:bodyPr vert="eaVert" anchor="t" anchorCtr="0"/>
          <a:lstStyle/>
          <a:p>
            <a:r>
              <a:rPr lang="tr-TR" smtClean="0"/>
              <a:t>Asıl başlık stili için tıklatın</a:t>
            </a:r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2125-2DD4-480F-8BDA-8DE25986C3BD}" type="datetime1">
              <a:rPr lang="tr-TR" smtClean="0"/>
              <a:pPr/>
              <a:t>16.5.2016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1143000"/>
            <a:ext cx="7772400" cy="2743200"/>
            <a:chOff x="0" y="1143000"/>
            <a:chExt cx="7772400" cy="2743200"/>
          </a:xfrm>
        </p:grpSpPr>
        <p:sp>
          <p:nvSpPr>
            <p:cNvPr id="9" name="Rectangle 8"/>
            <p:cNvSpPr/>
            <p:nvPr/>
          </p:nvSpPr>
          <p:spPr>
            <a:xfrm>
              <a:off x="0" y="1143000"/>
              <a:ext cx="7772400" cy="27432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371600"/>
              <a:ext cx="7543800" cy="22860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1600200"/>
              <a:ext cx="7315200" cy="18288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600200"/>
            <a:ext cx="68580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>
                    <a:srgbClr val="F1F1F1"/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756848"/>
            <a:ext cx="6858000" cy="640080"/>
          </a:xfrm>
        </p:spPr>
        <p:txBody>
          <a:bodyPr vert="horz" lIns="91440" tIns="45720" rIns="91440" bIns="45720" rtlCol="0" anchor="t" anchorCtr="0">
            <a:normAutofit/>
            <a:scene3d>
              <a:camera prst="orthographicFront"/>
              <a:lightRig rig="balanced" dir="t">
                <a:rot lat="0" lon="0" rev="4200000"/>
              </a:lightRig>
            </a:scene3d>
            <a:sp3d extrusionH="31750" prstMaterial="metal">
              <a:bevelT w="25400" h="12700" prst="softRound"/>
            </a:sp3d>
          </a:bodyPr>
          <a:lstStyle>
            <a:lvl1pPr marL="0" indent="0">
              <a:buNone/>
              <a:defRPr sz="1600" b="0" kern="12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1500"/>
              </a:spcBef>
              <a:buClr>
                <a:schemeClr val="bg1">
                  <a:lumMod val="65000"/>
                </a:schemeClr>
              </a:buClr>
              <a:buSzPct val="80000"/>
              <a:buFont typeface="Wingdings 2" pitchFamily="18" charset="2"/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0" y="6574536"/>
            <a:ext cx="2133600" cy="274320"/>
          </a:xfrm>
        </p:spPr>
        <p:txBody>
          <a:bodyPr/>
          <a:lstStyle/>
          <a:p>
            <a:fld id="{DC335775-98FB-48AA-8AA3-E982824024E0}" type="datetime1">
              <a:rPr lang="tr-TR" smtClean="0"/>
              <a:pPr/>
              <a:t>16.5.2016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574536"/>
            <a:ext cx="2895600" cy="274320"/>
          </a:xfrm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8240" y="6574536"/>
            <a:ext cx="365760" cy="274320"/>
          </a:xfrm>
        </p:spPr>
        <p:txBody>
          <a:bodyPr/>
          <a:lstStyle/>
          <a:p>
            <a:fld id="{12E5F76E-C4F4-4D28-97DA-7C19801A391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0" y="1828800"/>
            <a:ext cx="3108960" cy="45447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536" y="1828800"/>
            <a:ext cx="3108960" cy="45447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AA1F-1E30-4C54-BAC7-25D77BBCA8C0}" type="datetime1">
              <a:rPr lang="tr-TR" smtClean="0"/>
              <a:pPr/>
              <a:t>16.5.2016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6288" y="1825934"/>
            <a:ext cx="310896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6288" y="2667000"/>
            <a:ext cx="3108960" cy="372015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92103" y="1825934"/>
            <a:ext cx="310896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92103" y="2667000"/>
            <a:ext cx="3108960" cy="372015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93DB-F4CB-4A1E-8638-C10A5E876524}" type="datetime1">
              <a:rPr lang="tr-TR" smtClean="0"/>
              <a:pPr/>
              <a:t>16.5.2016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 rot="10800000">
            <a:off x="2071048" y="2548267"/>
            <a:ext cx="6400800" cy="1588"/>
          </a:xfrm>
          <a:prstGeom prst="line">
            <a:avLst/>
          </a:prstGeom>
          <a:ln w="28575">
            <a:gradFill>
              <a:gsLst>
                <a:gs pos="0">
                  <a:srgbClr val="BEBFBF"/>
                </a:gs>
                <a:gs pos="100000">
                  <a:srgbClr val="F1F1F1"/>
                </a:gs>
              </a:gsLst>
              <a:lin ang="5400000" scaled="0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3204-3786-48FB-AC1B-F5CB6612FF18}" type="datetime1">
              <a:rPr lang="tr-TR" smtClean="0"/>
              <a:pPr/>
              <a:t>16.5.2016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/>
          <p:nvPr/>
        </p:nvGrpSpPr>
        <p:grpSpPr>
          <a:xfrm>
            <a:off x="0" y="0"/>
            <a:ext cx="9144000" cy="6400800"/>
            <a:chOff x="0" y="457200"/>
            <a:chExt cx="9144000" cy="6400800"/>
          </a:xfrm>
          <a:effectLst>
            <a:reflection blurRad="6350" stA="50000" endA="300" endPos="6000" dist="50800" dir="5400000" sy="-100000" algn="bl" rotWithShape="0"/>
          </a:effectLst>
        </p:grpSpPr>
        <p:sp>
          <p:nvSpPr>
            <p:cNvPr id="11" name="Rectangle 10"/>
            <p:cNvSpPr/>
            <p:nvPr/>
          </p:nvSpPr>
          <p:spPr>
            <a:xfrm>
              <a:off x="0" y="457200"/>
              <a:ext cx="9144000" cy="64008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" y="914400"/>
              <a:ext cx="8229600" cy="5943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1143000"/>
              <a:ext cx="7772400" cy="57150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1371600"/>
              <a:ext cx="7315200" cy="54864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3000" y="1600200"/>
              <a:ext cx="6858000" cy="52578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867400" y="6574536"/>
            <a:ext cx="2133600" cy="274320"/>
          </a:xfrm>
        </p:spPr>
        <p:txBody>
          <a:bodyPr/>
          <a:lstStyle/>
          <a:p>
            <a:fld id="{CE5548F0-E2B1-444A-9F9B-B1320A8781FE}" type="datetime1">
              <a:rPr lang="tr-TR" smtClean="0"/>
              <a:pPr/>
              <a:t>16.5.2016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3000" y="6574536"/>
            <a:ext cx="2895600" cy="274320"/>
          </a:xfrm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71600" y="1143000"/>
            <a:ext cx="7772400" cy="5257800"/>
            <a:chOff x="1371600" y="1143000"/>
            <a:chExt cx="7772400" cy="5715000"/>
          </a:xfrm>
          <a:effectLst>
            <a:reflection blurRad="6350" stA="50000" endA="300" endPos="6000" dist="50800" dir="5400000" sy="-100000" algn="bl" rotWithShape="0"/>
          </a:effectLst>
        </p:grpSpPr>
        <p:sp>
          <p:nvSpPr>
            <p:cNvPr id="9" name="Rectangle 8"/>
            <p:cNvSpPr/>
            <p:nvPr/>
          </p:nvSpPr>
          <p:spPr>
            <a:xfrm>
              <a:off x="1371600" y="1143000"/>
              <a:ext cx="7772400" cy="57150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00200" y="1371600"/>
              <a:ext cx="7315200" cy="54864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28800" y="1600200"/>
              <a:ext cx="6858000" cy="52578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28800"/>
            <a:ext cx="4926013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2133600"/>
            <a:ext cx="1371600" cy="38862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35A1-785F-4DB6-A902-6B8B6A0E0CA0}" type="datetime1">
              <a:rPr lang="tr-TR" smtClean="0"/>
              <a:pPr/>
              <a:t>16.5.2016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3" name="Rectangle 12"/>
          <p:cNvSpPr/>
          <p:nvPr/>
        </p:nvSpPr>
        <p:spPr>
          <a:xfrm rot="5400000">
            <a:off x="3268981" y="-3268981"/>
            <a:ext cx="777240" cy="73152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1" y="789296"/>
            <a:ext cx="7315200" cy="1588"/>
          </a:xfrm>
          <a:prstGeom prst="line">
            <a:avLst/>
          </a:prstGeom>
          <a:ln w="57150">
            <a:gradFill>
              <a:gsLst>
                <a:gs pos="0">
                  <a:srgbClr val="BEBFBF"/>
                </a:gs>
                <a:gs pos="100000">
                  <a:srgbClr val="F1F1F1"/>
                </a:gs>
              </a:gsLst>
              <a:lin ang="5400000" scaled="0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4678"/>
            <a:ext cx="7315200" cy="77877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114300">
                    <a:srgbClr val="F1F1F1"/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 rot="5400000">
            <a:off x="3268980" y="-3268981"/>
            <a:ext cx="777240" cy="73152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rot="10800000">
            <a:off x="0" y="789296"/>
            <a:ext cx="7315200" cy="1588"/>
          </a:xfrm>
          <a:prstGeom prst="line">
            <a:avLst/>
          </a:prstGeom>
          <a:ln w="57150">
            <a:gradFill>
              <a:gsLst>
                <a:gs pos="0">
                  <a:srgbClr val="BEBFBF"/>
                </a:gs>
                <a:gs pos="100000">
                  <a:srgbClr val="F1F1F1"/>
                </a:gs>
              </a:gsLst>
              <a:lin ang="5400000" scaled="0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3"/>
          <p:cNvGrpSpPr/>
          <p:nvPr/>
        </p:nvGrpSpPr>
        <p:grpSpPr>
          <a:xfrm>
            <a:off x="1371600" y="1143000"/>
            <a:ext cx="7772400" cy="5257800"/>
            <a:chOff x="1371600" y="1143000"/>
            <a:chExt cx="7772400" cy="5715000"/>
          </a:xfrm>
          <a:effectLst>
            <a:reflection blurRad="6350" stA="50000" endA="300" endPos="6000" dist="50800" dir="5400000" sy="-100000" algn="bl" rotWithShape="0"/>
          </a:effectLst>
        </p:grpSpPr>
        <p:sp>
          <p:nvSpPr>
            <p:cNvPr id="15" name="Rectangle 14"/>
            <p:cNvSpPr/>
            <p:nvPr/>
          </p:nvSpPr>
          <p:spPr>
            <a:xfrm>
              <a:off x="1371600" y="1143000"/>
              <a:ext cx="7772400" cy="57150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00200" y="1371600"/>
              <a:ext cx="7315200" cy="54864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28800" y="1600200"/>
              <a:ext cx="6858000" cy="52578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315200" cy="77724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114300">
                    <a:srgbClr val="F1F1F1"/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5304" y="1828800"/>
            <a:ext cx="4928616" cy="4562856"/>
          </a:xfrm>
          <a:effectLst>
            <a:reflection blurRad="6350" stA="50000" endA="300" endPos="6000" dist="50800" dir="5400000" sy="-100000" algn="bl" rotWithShape="0"/>
            <a:softEdge rad="317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2130552"/>
            <a:ext cx="1371600" cy="3886200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balanced" dir="t">
                <a:rot lat="0" lon="0" rev="4200000"/>
              </a:lightRig>
            </a:scene3d>
            <a:sp3d extrusionH="57150" prstMaterial="metal">
              <a:bevelT w="25400" h="12700" prst="softRound"/>
            </a:sp3d>
          </a:bodyPr>
          <a:lstStyle>
            <a:lvl1pPr marL="0" indent="0">
              <a:buNone/>
              <a:defRPr sz="1400" b="0" kern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1500"/>
              </a:spcBef>
              <a:buClr>
                <a:schemeClr val="bg1">
                  <a:lumMod val="65000"/>
                </a:schemeClr>
              </a:buClr>
              <a:buSzPct val="80000"/>
              <a:buFont typeface="Wingdings 2" pitchFamily="18" charset="2"/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FBF6-39DD-43B6-8AC1-1A345E2DED00}" type="datetime1">
              <a:rPr lang="tr-TR" smtClean="0"/>
              <a:pPr/>
              <a:t>16.5.2016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/>
          <p:nvPr/>
        </p:nvGrpSpPr>
        <p:grpSpPr>
          <a:xfrm>
            <a:off x="1371600" y="1143000"/>
            <a:ext cx="7772400" cy="5715000"/>
            <a:chOff x="1371600" y="1143000"/>
            <a:chExt cx="7772400" cy="5715000"/>
          </a:xfrm>
        </p:grpSpPr>
        <p:sp>
          <p:nvSpPr>
            <p:cNvPr id="11" name="Rectangle 10"/>
            <p:cNvSpPr/>
            <p:nvPr/>
          </p:nvSpPr>
          <p:spPr>
            <a:xfrm>
              <a:off x="1371600" y="1143000"/>
              <a:ext cx="7772400" cy="57150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00200" y="1371600"/>
              <a:ext cx="7315200" cy="54864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28800" y="1600200"/>
              <a:ext cx="6858000" cy="52578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0" y="0"/>
            <a:ext cx="777240" cy="6858000"/>
          </a:xfrm>
          <a:prstGeom prst="rect">
            <a:avLst/>
          </a:prstGeom>
          <a:gradFill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0"/>
            <a:ext cx="6400800" cy="4544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balanced" dir="t">
                <a:rot lat="0" lon="0" rev="4200000"/>
              </a:lightRig>
            </a:scene3d>
            <a:sp3d extrusionH="31750" prstMaterial="metal">
              <a:bevelT w="25400" h="12700" prst="softRound"/>
            </a:sp3d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8240" y="6574536"/>
            <a:ext cx="365760" cy="274320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2E5F76E-C4F4-4D28-97DA-7C19801A391D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2667000" y="3429000"/>
            <a:ext cx="6858000" cy="1588"/>
          </a:xfrm>
          <a:prstGeom prst="line">
            <a:avLst/>
          </a:prstGeom>
          <a:ln w="57150">
            <a:gradFill>
              <a:gsLst>
                <a:gs pos="0">
                  <a:srgbClr val="BEBFBF"/>
                </a:gs>
                <a:gs pos="100000">
                  <a:srgbClr val="F1F1F1"/>
                </a:gs>
              </a:gsLst>
              <a:lin ang="5400000" scaled="0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</p:nvPr>
        </p:nvSpPr>
        <p:spPr>
          <a:xfrm>
            <a:off x="6553200" y="6574536"/>
            <a:ext cx="2133600" cy="27432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F5B119F-ABDF-40F1-BA4F-D852C3F714F7}" type="datetime1">
              <a:rPr lang="tr-TR" smtClean="0"/>
              <a:pPr/>
              <a:t>16.5.2016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1828800" y="6574536"/>
            <a:ext cx="2895600" cy="27432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16200000">
            <a:off x="-2660177" y="3005919"/>
            <a:ext cx="6248400" cy="846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tr-TR" smtClean="0"/>
              <a:t>Asıl başlık stili için tıklatın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>
              <a:lumMod val="75000"/>
              <a:lumOff val="25000"/>
            </a:schemeClr>
          </a:solidFill>
          <a:effectLst>
            <a:innerShdw blurRad="63500">
              <a:srgbClr val="F1F1F1"/>
            </a:inn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500"/>
        </a:spcBef>
        <a:buClr>
          <a:schemeClr val="tx1">
            <a:lumMod val="50000"/>
            <a:lumOff val="50000"/>
          </a:schemeClr>
        </a:buClr>
        <a:buSzPct val="80000"/>
        <a:buFont typeface="Wingdings 2" pitchFamily="18" charset="2"/>
        <a:buChar char=""/>
        <a:defRPr sz="2000" b="0" kern="1200">
          <a:solidFill>
            <a:schemeClr val="tx1">
              <a:lumMod val="65000"/>
              <a:lumOff val="35000"/>
            </a:schemeClr>
          </a:solidFill>
          <a:effectLst/>
          <a:latin typeface="+mn-lt"/>
          <a:ea typeface="+mn-ea"/>
          <a:cs typeface="+mn-cs"/>
        </a:defRPr>
      </a:lvl1pPr>
      <a:lvl2pPr marL="682625" indent="-341313" algn="l" defTabSz="914400" rtl="0" eaLnBrk="1" latinLnBrk="0" hangingPunct="1">
        <a:spcBef>
          <a:spcPts val="1500"/>
        </a:spcBef>
        <a:buClr>
          <a:schemeClr val="tx1">
            <a:lumMod val="50000"/>
            <a:lumOff val="50000"/>
          </a:schemeClr>
        </a:buClr>
        <a:buSzPct val="80000"/>
        <a:buFont typeface="Wingdings 2" pitchFamily="18" charset="2"/>
        <a:buChar char=""/>
        <a:defRPr sz="1800" b="0" kern="1200">
          <a:solidFill>
            <a:schemeClr val="tx1">
              <a:lumMod val="65000"/>
              <a:lumOff val="35000"/>
            </a:schemeClr>
          </a:solidFill>
          <a:effectLst/>
          <a:latin typeface="+mn-lt"/>
          <a:ea typeface="+mn-ea"/>
          <a:cs typeface="+mn-cs"/>
        </a:defRPr>
      </a:lvl2pPr>
      <a:lvl3pPr marL="1023938" indent="-341313" algn="l" defTabSz="914400" rtl="0" eaLnBrk="1" latinLnBrk="0" hangingPunct="1">
        <a:spcBef>
          <a:spcPts val="1500"/>
        </a:spcBef>
        <a:buClr>
          <a:schemeClr val="tx1">
            <a:lumMod val="50000"/>
            <a:lumOff val="50000"/>
          </a:schemeClr>
        </a:buClr>
        <a:buSzPct val="80000"/>
        <a:buFont typeface="Wingdings 2" pitchFamily="18" charset="2"/>
        <a:buChar char=""/>
        <a:defRPr sz="1800" b="0" kern="1200">
          <a:solidFill>
            <a:schemeClr val="tx1">
              <a:lumMod val="65000"/>
              <a:lumOff val="35000"/>
            </a:schemeClr>
          </a:solidFill>
          <a:effectLst/>
          <a:latin typeface="+mn-lt"/>
          <a:ea typeface="+mn-ea"/>
          <a:cs typeface="+mn-cs"/>
        </a:defRPr>
      </a:lvl3pPr>
      <a:lvl4pPr marL="1377950" indent="-354013" algn="l" defTabSz="914400" rtl="0" eaLnBrk="1" latinLnBrk="0" hangingPunct="1">
        <a:spcBef>
          <a:spcPts val="1500"/>
        </a:spcBef>
        <a:buClr>
          <a:schemeClr val="tx1">
            <a:lumMod val="50000"/>
            <a:lumOff val="50000"/>
          </a:schemeClr>
        </a:buClr>
        <a:buSzPct val="80000"/>
        <a:buFont typeface="Wingdings 2" pitchFamily="18" charset="2"/>
        <a:buChar char=""/>
        <a:defRPr sz="1800" b="0" kern="1200">
          <a:solidFill>
            <a:schemeClr val="tx1">
              <a:lumMod val="65000"/>
              <a:lumOff val="35000"/>
            </a:schemeClr>
          </a:solidFill>
          <a:effectLst/>
          <a:latin typeface="+mn-lt"/>
          <a:ea typeface="+mn-ea"/>
          <a:cs typeface="+mn-cs"/>
        </a:defRPr>
      </a:lvl4pPr>
      <a:lvl5pPr marL="1719263" indent="-341313" algn="l" defTabSz="914400" rtl="0" eaLnBrk="1" latinLnBrk="0" hangingPunct="1">
        <a:spcBef>
          <a:spcPts val="1500"/>
        </a:spcBef>
        <a:buClr>
          <a:schemeClr val="tx1">
            <a:lumMod val="50000"/>
            <a:lumOff val="50000"/>
          </a:schemeClr>
        </a:buClr>
        <a:buSzPct val="80000"/>
        <a:buFont typeface="Wingdings 2" pitchFamily="18" charset="2"/>
        <a:buChar char=""/>
        <a:defRPr sz="1800" b="0" kern="1200">
          <a:solidFill>
            <a:schemeClr val="tx1">
              <a:lumMod val="65000"/>
              <a:lumOff val="3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1285852" y="1500174"/>
            <a:ext cx="6400800" cy="3585010"/>
          </a:xfrm>
        </p:spPr>
        <p:txBody>
          <a:bodyPr>
            <a:noAutofit/>
          </a:bodyPr>
          <a:lstStyle/>
          <a:p>
            <a:r>
              <a:rPr lang="tr-TR" sz="4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Yazılım Projelerindeki</a:t>
            </a:r>
            <a:br>
              <a:rPr lang="tr-TR" sz="4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r>
              <a:rPr lang="tr-T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Başarı / Başarısızlık </a:t>
            </a:r>
            <a:br>
              <a:rPr lang="tr-T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r>
              <a:rPr lang="tr-T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Sebepleri</a:t>
            </a:r>
            <a:r>
              <a:rPr lang="tr-TR" sz="4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/>
            </a:r>
            <a:br>
              <a:rPr lang="tr-TR" sz="4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endParaRPr lang="tr-TR" sz="4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785918" y="1790984"/>
            <a:ext cx="7143800" cy="373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55905">
              <a:lnSpc>
                <a:spcPct val="115000"/>
              </a:lnSpc>
              <a:spcBef>
                <a:spcPts val="15"/>
              </a:spcBef>
              <a:spcAft>
                <a:spcPts val="0"/>
              </a:spcAft>
            </a:pP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b="1" spc="10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z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P</a:t>
            </a:r>
            <a:r>
              <a:rPr lang="tr-TR" b="1" spc="-10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oj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le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ri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en  B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z O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u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r?</a:t>
            </a:r>
            <a:endParaRPr lang="tr-T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/>
              <a:cs typeface="Times New Roman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Yaz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 sürecindeki tek bir hata, zincirleme bir seriyle, tüm sürecin i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leyi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ini bozabilir.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"Yaz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 geli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tirme, bir kaza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 örülmesi gibidir." Unutulan eksik bir ilmik;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• Erken fark edilirse, 1-2 ad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 geriye dönülüp saniyeler içerisinde düzeltilebilir.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• Geç fark edilirse, atılmamış  tek bir ilmik yüzünden tüm kaza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 sökülüp, ba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tan örülmesi gerekebilir.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Dikdörtgen"/>
          <p:cNvSpPr/>
          <p:nvPr/>
        </p:nvSpPr>
        <p:spPr>
          <a:xfrm>
            <a:off x="1714480" y="1658592"/>
            <a:ext cx="7072362" cy="425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5905">
              <a:lnSpc>
                <a:spcPct val="115000"/>
              </a:lnSpc>
              <a:spcBef>
                <a:spcPts val="15"/>
              </a:spcBef>
              <a:spcAft>
                <a:spcPts val="0"/>
              </a:spcAft>
            </a:pP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b="1" spc="10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z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P</a:t>
            </a:r>
            <a:r>
              <a:rPr lang="tr-TR" b="1" spc="-10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oj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le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ri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en  B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z O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u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r?</a:t>
            </a:r>
            <a:endParaRPr lang="tr-T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500"/>
              </a:lnSpc>
              <a:spcBef>
                <a:spcPts val="50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2633345">
              <a:lnSpc>
                <a:spcPct val="115000"/>
              </a:lnSpc>
              <a:spcBef>
                <a:spcPts val="155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               X</a:t>
            </a:r>
            <a:r>
              <a:rPr lang="tr-TR" spc="6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 </a:t>
            </a:r>
            <a:r>
              <a:rPr lang="tr-TR" spc="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e</a:t>
            </a:r>
            <a:r>
              <a:rPr lang="tr-TR" spc="10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k</a:t>
            </a:r>
            <a:r>
              <a:rPr lang="tr-TR" spc="-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s</a:t>
            </a:r>
            <a:r>
              <a:rPr lang="tr-TR" spc="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n</a:t>
            </a:r>
            <a:r>
              <a:rPr lang="tr-TR" spc="-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i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: P</a:t>
            </a:r>
            <a:r>
              <a:rPr lang="tr-TR" spc="10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r</a:t>
            </a:r>
            <a:r>
              <a:rPr lang="tr-TR" spc="-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o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je</a:t>
            </a:r>
            <a:r>
              <a:rPr lang="tr-TR" spc="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 </a:t>
            </a:r>
            <a:r>
              <a:rPr lang="tr-TR" spc="-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S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a</a:t>
            </a:r>
            <a:r>
              <a:rPr lang="tr-TR" spc="10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f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ha</a:t>
            </a:r>
            <a:r>
              <a:rPr lang="tr-TR" spc="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s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ı</a:t>
            </a:r>
            <a:endParaRPr lang="tr-TR" dirty="0">
              <a:latin typeface="CordiaUPC" pitchFamily="34" charset="-34"/>
              <a:ea typeface="Times New Roman"/>
              <a:cs typeface="CordiaUPC" pitchFamily="34" charset="-34"/>
            </a:endParaRPr>
          </a:p>
          <a:p>
            <a:pPr marL="2633345">
              <a:lnSpc>
                <a:spcPts val="95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               Y</a:t>
            </a:r>
            <a:r>
              <a:rPr lang="tr-TR" spc="7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 </a:t>
            </a:r>
            <a:r>
              <a:rPr lang="tr-TR" spc="-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e</a:t>
            </a:r>
            <a:r>
              <a:rPr lang="tr-TR" spc="10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k</a:t>
            </a:r>
            <a:r>
              <a:rPr lang="tr-TR" spc="-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s</a:t>
            </a:r>
            <a:r>
              <a:rPr lang="tr-TR" spc="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n</a:t>
            </a:r>
            <a:r>
              <a:rPr lang="tr-TR" spc="10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i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:</a:t>
            </a:r>
            <a:r>
              <a:rPr lang="tr-TR" spc="-10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Hat</a:t>
            </a:r>
            <a:r>
              <a:rPr lang="tr-TR" spc="1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a</a:t>
            </a:r>
            <a:r>
              <a:rPr lang="tr-TR" spc="-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y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ı</a:t>
            </a:r>
            <a:r>
              <a:rPr lang="tr-TR" spc="60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 </a:t>
            </a:r>
            <a:r>
              <a:rPr lang="tr-TR" spc="-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D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üz</a:t>
            </a:r>
            <a:r>
              <a:rPr lang="tr-TR" spc="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e</a:t>
            </a:r>
            <a:r>
              <a:rPr lang="tr-TR" spc="-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l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t</a:t>
            </a:r>
            <a:r>
              <a:rPr lang="tr-TR" spc="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me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n</a:t>
            </a:r>
            <a:r>
              <a:rPr lang="tr-TR" spc="-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in 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E</a:t>
            </a:r>
            <a:r>
              <a:rPr lang="tr-TR" spc="-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tk</a:t>
            </a:r>
            <a:r>
              <a:rPr lang="tr-TR" spc="10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i</a:t>
            </a:r>
            <a:r>
              <a:rPr lang="tr-TR" spc="-10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s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i</a:t>
            </a:r>
            <a:endParaRPr lang="tr-TR" dirty="0">
              <a:latin typeface="CordiaUPC" pitchFamily="34" charset="-34"/>
              <a:ea typeface="Times New Roman"/>
              <a:cs typeface="CordiaUPC" pitchFamily="34" charset="-34"/>
            </a:endParaRPr>
          </a:p>
          <a:p>
            <a:pPr>
              <a:lnSpc>
                <a:spcPts val="950"/>
              </a:lnSpc>
              <a:spcBef>
                <a:spcPts val="10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 </a:t>
            </a:r>
            <a:endParaRPr lang="tr-TR" dirty="0" smtClean="0">
              <a:latin typeface="CordiaUPC" pitchFamily="34" charset="-34"/>
              <a:ea typeface="Times New Roman"/>
              <a:cs typeface="CordiaUPC" pitchFamily="34" charset="-34"/>
            </a:endParaRPr>
          </a:p>
          <a:p>
            <a:pPr marL="2597150" marR="2319655" indent="77788" algn="ctr">
              <a:lnSpc>
                <a:spcPct val="115000"/>
              </a:lnSpc>
              <a:spcAft>
                <a:spcPts val="0"/>
              </a:spcAft>
              <a:tabLst>
                <a:tab pos="2686050" algn="l"/>
              </a:tabLst>
            </a:pPr>
            <a:r>
              <a:rPr lang="tr-TR" spc="10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  1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:</a:t>
            </a:r>
            <a:r>
              <a:rPr lang="tr-TR" spc="-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 </a:t>
            </a:r>
            <a:r>
              <a:rPr lang="tr-TR" spc="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A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nal</a:t>
            </a:r>
            <a:r>
              <a:rPr lang="tr-TR" spc="-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i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z</a:t>
            </a:r>
          </a:p>
          <a:p>
            <a:pPr marL="2597150" marR="2319655" indent="77788" algn="ctr">
              <a:lnSpc>
                <a:spcPct val="115000"/>
              </a:lnSpc>
              <a:spcAft>
                <a:spcPts val="0"/>
              </a:spcAft>
              <a:tabLst>
                <a:tab pos="2686050" algn="l"/>
              </a:tabLst>
            </a:pPr>
            <a:r>
              <a:rPr lang="tr-TR" spc="10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      2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:</a:t>
            </a:r>
            <a:r>
              <a:rPr lang="tr-TR" spc="-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Ta</a:t>
            </a:r>
            <a:r>
              <a:rPr lang="tr-TR" spc="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s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a</a:t>
            </a:r>
            <a:r>
              <a:rPr lang="tr-TR" spc="10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r</a:t>
            </a:r>
            <a:r>
              <a:rPr lang="tr-TR" spc="-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ı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m</a:t>
            </a:r>
          </a:p>
          <a:p>
            <a:pPr marL="2597150" marR="2319655" indent="77788" algn="ctr">
              <a:lnSpc>
                <a:spcPct val="115000"/>
              </a:lnSpc>
              <a:spcAft>
                <a:spcPts val="0"/>
              </a:spcAft>
              <a:tabLst>
                <a:tab pos="2686050" algn="l"/>
              </a:tabLst>
            </a:pPr>
            <a:r>
              <a:rPr lang="tr-TR" spc="10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       3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:</a:t>
            </a:r>
            <a:r>
              <a:rPr lang="tr-TR" spc="-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K</a:t>
            </a:r>
            <a:r>
              <a:rPr lang="tr-TR" spc="10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o</a:t>
            </a:r>
            <a:r>
              <a:rPr lang="tr-TR" spc="-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d</a:t>
            </a:r>
            <a:r>
              <a:rPr lang="tr-TR" spc="10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l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a</a:t>
            </a:r>
            <a:r>
              <a:rPr lang="tr-TR" spc="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m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a </a:t>
            </a:r>
          </a:p>
          <a:p>
            <a:pPr marL="2597150" marR="2319655" indent="77788" algn="ctr">
              <a:lnSpc>
                <a:spcPct val="115000"/>
              </a:lnSpc>
              <a:spcAft>
                <a:spcPts val="0"/>
              </a:spcAft>
              <a:tabLst>
                <a:tab pos="2686050" algn="l"/>
              </a:tabLst>
            </a:pPr>
            <a:r>
              <a:rPr lang="tr-TR" spc="10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4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:</a:t>
            </a:r>
            <a:r>
              <a:rPr lang="tr-TR" spc="-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T</a:t>
            </a:r>
            <a:r>
              <a:rPr lang="tr-TR" spc="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e</a:t>
            </a:r>
            <a:r>
              <a:rPr lang="tr-TR" spc="-10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s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t</a:t>
            </a:r>
          </a:p>
          <a:p>
            <a:pPr marL="2597150" marR="1875790" indent="77788" algn="ctr">
              <a:lnSpc>
                <a:spcPts val="940"/>
              </a:lnSpc>
              <a:spcAft>
                <a:spcPts val="0"/>
              </a:spcAft>
              <a:tabLst>
                <a:tab pos="2686050" algn="l"/>
              </a:tabLst>
            </a:pPr>
            <a:r>
              <a:rPr lang="tr-TR" spc="10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      </a:t>
            </a:r>
          </a:p>
          <a:p>
            <a:pPr marL="2597150" marR="1875790" indent="77788" algn="ctr">
              <a:lnSpc>
                <a:spcPts val="940"/>
              </a:lnSpc>
              <a:spcAft>
                <a:spcPts val="0"/>
              </a:spcAft>
              <a:tabLst>
                <a:tab pos="2686050" algn="l"/>
              </a:tabLst>
            </a:pPr>
            <a:r>
              <a:rPr lang="tr-TR" spc="10" dirty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 </a:t>
            </a:r>
            <a:r>
              <a:rPr lang="tr-TR" spc="10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      5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:</a:t>
            </a:r>
            <a:r>
              <a:rPr lang="tr-TR" spc="-10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T</a:t>
            </a:r>
            <a:r>
              <a:rPr lang="tr-TR" spc="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e</a:t>
            </a:r>
            <a:r>
              <a:rPr lang="tr-TR" spc="-10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s</a:t>
            </a:r>
            <a:r>
              <a:rPr lang="tr-TR" spc="10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l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im</a:t>
            </a:r>
            <a:r>
              <a:rPr lang="tr-TR" spc="10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 </a:t>
            </a:r>
            <a:r>
              <a:rPr lang="tr-TR" spc="-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S</a:t>
            </a:r>
            <a:r>
              <a:rPr lang="tr-TR" spc="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o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n</a:t>
            </a:r>
            <a:r>
              <a:rPr lang="tr-TR" spc="10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r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a</a:t>
            </a:r>
            <a:r>
              <a:rPr lang="tr-TR" spc="-5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s</a:t>
            </a:r>
            <a:r>
              <a:rPr lang="tr-TR" dirty="0" smtClean="0">
                <a:solidFill>
                  <a:srgbClr val="000000"/>
                </a:solidFill>
                <a:latin typeface="CordiaUPC" pitchFamily="34" charset="-34"/>
                <a:ea typeface="Times New Roman"/>
                <a:cs typeface="CordiaUPC" pitchFamily="34" charset="-34"/>
              </a:rPr>
              <a:t>ı</a:t>
            </a:r>
            <a:endParaRPr lang="tr-TR" dirty="0">
              <a:latin typeface="CordiaUPC" pitchFamily="34" charset="-34"/>
              <a:ea typeface="Times New Roman"/>
              <a:cs typeface="CordiaUPC" pitchFamily="34" charset="-34"/>
            </a:endParaRPr>
          </a:p>
          <a:p>
            <a:pPr>
              <a:lnSpc>
                <a:spcPts val="900"/>
              </a:lnSpc>
              <a:spcBef>
                <a:spcPts val="40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643255">
              <a:lnSpc>
                <a:spcPct val="115000"/>
              </a:lnSpc>
              <a:spcBef>
                <a:spcPts val="120"/>
              </a:spcBef>
              <a:spcAft>
                <a:spcPts val="0"/>
              </a:spcAft>
            </a:pP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G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li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ti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me 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ü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c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nd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,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bir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hata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9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üz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lt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nin  p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j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 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f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ha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</a:rPr>
              <a:t>ı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na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ba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</a:rPr>
              <a:t>ğ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</a:rPr>
              <a:t>ı</a:t>
            </a:r>
            <a:r>
              <a:rPr lang="tr-TR" spc="215" dirty="0" smtClean="0">
                <a:solidFill>
                  <a:srgbClr val="000000"/>
                </a:solidFill>
                <a:latin typeface="Calibri" pitchFamily="34" charset="0"/>
                <a:ea typeface="Times New Roman"/>
              </a:rPr>
              <a:t> 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la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ak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.	</a:t>
            </a:r>
            <a:endParaRPr lang="tr-TR" dirty="0">
              <a:latin typeface="Calibri" pitchFamily="34" charset="0"/>
            </a:endParaRPr>
          </a:p>
        </p:txBody>
      </p:sp>
      <p:pic>
        <p:nvPicPr>
          <p:cNvPr id="4" name="3 Resi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3071810"/>
            <a:ext cx="2357454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1785918" y="1643050"/>
            <a:ext cx="7358082" cy="2935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5905">
              <a:lnSpc>
                <a:spcPct val="115000"/>
              </a:lnSpc>
              <a:spcBef>
                <a:spcPts val="15"/>
              </a:spcBef>
              <a:spcAft>
                <a:spcPts val="0"/>
              </a:spcAft>
            </a:pP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b="1" spc="10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z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P</a:t>
            </a:r>
            <a:r>
              <a:rPr lang="tr-TR" b="1" spc="-10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oj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le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ri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en  B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z O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u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r?</a:t>
            </a:r>
            <a:endParaRPr lang="tr-T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255905">
              <a:lnSpc>
                <a:spcPct val="115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  </a:t>
            </a:r>
            <a:r>
              <a:rPr lang="tr-TR" spc="10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z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p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an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a.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255905">
              <a:lnSpc>
                <a:spcPts val="1415"/>
              </a:lnSpc>
              <a:spcBef>
                <a:spcPts val="270"/>
              </a:spcBef>
              <a:spcAft>
                <a:spcPts val="0"/>
              </a:spcAft>
            </a:pPr>
            <a:r>
              <a:rPr lang="tr-TR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  </a:t>
            </a:r>
            <a:r>
              <a:rPr lang="tr-TR" spc="10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G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ks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am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o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ak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b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i.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300"/>
              </a:lnSpc>
              <a:spcBef>
                <a:spcPts val="25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257810" marR="1323975" defTabSz="1704975">
              <a:lnSpc>
                <a:spcPts val="1320"/>
              </a:lnSpc>
              <a:spcBef>
                <a:spcPts val="150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"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ydn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u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5" dirty="0" err="1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M</a:t>
            </a:r>
            <a:r>
              <a:rPr lang="tr-TR" dirty="0" err="1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irk</a:t>
            </a:r>
            <a:r>
              <a:rPr lang="tr-TR" spc="5" dirty="0" err="1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err="1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3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3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.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2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mily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larl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-2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h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c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ama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yapt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ktan</a:t>
            </a:r>
          </a:p>
          <a:p>
            <a:pPr marL="257810" marR="1323975" defTabSz="1704975">
              <a:lnSpc>
                <a:spcPts val="1320"/>
              </a:lnSpc>
              <a:spcBef>
                <a:spcPts val="150"/>
              </a:spcBef>
              <a:spcAft>
                <a:spcPts val="0"/>
              </a:spcAft>
            </a:pPr>
            <a:endParaRPr lang="tr-TR" dirty="0" smtClean="0">
              <a:solidFill>
                <a:srgbClr val="003265"/>
              </a:solidFill>
              <a:latin typeface="Calibri" pitchFamily="34" charset="0"/>
              <a:ea typeface="Times New Roman"/>
              <a:cs typeface="Verdana"/>
            </a:endParaRPr>
          </a:p>
          <a:p>
            <a:pPr marL="257810" marR="1323975" defTabSz="1704975">
              <a:lnSpc>
                <a:spcPts val="1320"/>
              </a:lnSpc>
              <a:spcBef>
                <a:spcPts val="150"/>
              </a:spcBef>
              <a:spcAft>
                <a:spcPts val="0"/>
              </a:spcAft>
            </a:pPr>
            <a:r>
              <a:rPr lang="tr-TR" spc="5" dirty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so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nra,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g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ço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ay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daki</a:t>
            </a:r>
            <a:r>
              <a:rPr lang="tr-TR" spc="-3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ğ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klik tal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bi</a:t>
            </a:r>
            <a:r>
              <a:rPr lang="tr-TR" spc="-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b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biyl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,</a:t>
            </a:r>
          </a:p>
          <a:p>
            <a:pPr marL="257810" marR="1323975" defTabSz="1704975">
              <a:lnSpc>
                <a:spcPts val="1320"/>
              </a:lnSpc>
              <a:spcBef>
                <a:spcPts val="150"/>
              </a:spcBef>
              <a:spcAft>
                <a:spcPts val="0"/>
              </a:spcAft>
            </a:pPr>
            <a:endParaRPr lang="tr-TR" dirty="0">
              <a:solidFill>
                <a:srgbClr val="003265"/>
              </a:solidFill>
              <a:latin typeface="Calibri" pitchFamily="34" charset="0"/>
              <a:ea typeface="Times New Roman"/>
              <a:cs typeface="Verdana"/>
            </a:endParaRPr>
          </a:p>
          <a:p>
            <a:pPr marL="257810" marR="1323975" defTabSz="1704975">
              <a:lnSpc>
                <a:spcPts val="1320"/>
              </a:lnSpc>
              <a:spcBef>
                <a:spcPts val="150"/>
              </a:spcBef>
              <a:spcAft>
                <a:spcPts val="0"/>
              </a:spcAft>
            </a:pPr>
            <a:r>
              <a:rPr lang="tr-TR" spc="2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ullan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ma</a:t>
            </a:r>
            <a:r>
              <a:rPr lang="tr-TR" spc="-5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ni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ç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lan</a:t>
            </a:r>
            <a:r>
              <a:rPr lang="tr-TR" spc="-2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p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je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yi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ip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al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tm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tir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.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“</a:t>
            </a:r>
          </a:p>
          <a:p>
            <a:pPr marL="257810" marR="1323975">
              <a:lnSpc>
                <a:spcPts val="1320"/>
              </a:lnSpc>
              <a:spcBef>
                <a:spcPts val="150"/>
              </a:spcBef>
              <a:spcAft>
                <a:spcPts val="0"/>
              </a:spcAft>
            </a:pP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2640965">
              <a:lnSpc>
                <a:spcPts val="1245"/>
              </a:lnSpc>
              <a:spcAft>
                <a:spcPts val="0"/>
              </a:spcAft>
            </a:pP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(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2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002,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v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u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tra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ya)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1643042" y="1643050"/>
            <a:ext cx="7500958" cy="4465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5905">
              <a:lnSpc>
                <a:spcPct val="115000"/>
              </a:lnSpc>
              <a:spcBef>
                <a:spcPts val="15"/>
              </a:spcBef>
              <a:spcAft>
                <a:spcPts val="0"/>
              </a:spcAft>
            </a:pP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b="1" spc="10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z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P</a:t>
            </a:r>
            <a:r>
              <a:rPr lang="tr-TR" b="1" spc="-10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oj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le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ri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en  B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z O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u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r?</a:t>
            </a:r>
            <a:endParaRPr lang="tr-T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/>
              <a:cs typeface="Times New Roman"/>
            </a:endParaRPr>
          </a:p>
          <a:p>
            <a:pPr marL="255905" marR="1394460">
              <a:lnSpc>
                <a:spcPts val="1680"/>
              </a:lnSpc>
              <a:spcBef>
                <a:spcPts val="110"/>
              </a:spcBef>
              <a:spcAft>
                <a:spcPts val="0"/>
              </a:spcAft>
            </a:pP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950"/>
              </a:lnSpc>
              <a:spcBef>
                <a:spcPts val="15"/>
              </a:spcBef>
              <a:spcAft>
                <a:spcPts val="0"/>
              </a:spcAft>
            </a:pPr>
            <a:r>
              <a:rPr lang="tr-TR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  </a:t>
            </a:r>
            <a:r>
              <a:rPr lang="tr-TR" spc="85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-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ö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timi: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lvl="1">
              <a:lnSpc>
                <a:spcPct val="115000"/>
              </a:lnSpc>
              <a:spcBef>
                <a:spcPts val="225"/>
              </a:spcBef>
            </a:pPr>
            <a:r>
              <a:rPr lang="tr-TR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  </a:t>
            </a:r>
            <a:r>
              <a:rPr lang="tr-TR" spc="80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an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ış</a:t>
            </a:r>
            <a:r>
              <a:rPr lang="tr-TR" spc="23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g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bil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?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lvl="1">
              <a:lnSpc>
                <a:spcPct val="115000"/>
              </a:lnSpc>
              <a:spcBef>
                <a:spcPts val="215"/>
              </a:spcBef>
            </a:pPr>
            <a:r>
              <a:rPr lang="tr-TR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  </a:t>
            </a:r>
            <a:r>
              <a:rPr lang="tr-TR" spc="80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H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ata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ar ni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ç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in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u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u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?</a:t>
            </a:r>
          </a:p>
          <a:p>
            <a:pPr marL="484505">
              <a:lnSpc>
                <a:spcPct val="115000"/>
              </a:lnSpc>
              <a:spcBef>
                <a:spcPts val="215"/>
              </a:spcBef>
              <a:spcAft>
                <a:spcPts val="0"/>
              </a:spcAft>
            </a:pP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628015" marR="1362075" indent="-143510">
              <a:lnSpc>
                <a:spcPts val="1200"/>
              </a:lnSpc>
              <a:spcBef>
                <a:spcPts val="250"/>
              </a:spcBef>
              <a:spcAft>
                <a:spcPts val="0"/>
              </a:spcAft>
            </a:pPr>
            <a:r>
              <a:rPr lang="tr-TR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  </a:t>
            </a:r>
            <a:r>
              <a:rPr lang="tr-TR" spc="80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hl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ke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i,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er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 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  y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da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 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 az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ndan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ini </a:t>
            </a:r>
          </a:p>
          <a:p>
            <a:pPr marL="628015" marR="1362075" indent="-143510">
              <a:lnSpc>
                <a:spcPts val="1200"/>
              </a:lnSpc>
              <a:spcBef>
                <a:spcPts val="250"/>
              </a:spcBef>
              <a:spcAft>
                <a:spcPts val="0"/>
              </a:spcAft>
            </a:pPr>
            <a:endParaRPr lang="tr-TR" dirty="0">
              <a:solidFill>
                <a:srgbClr val="003265"/>
              </a:solidFill>
              <a:latin typeface="Calibri" pitchFamily="34" charset="0"/>
              <a:ea typeface="Times New Roman"/>
              <a:cs typeface="Verdana"/>
            </a:endParaRPr>
          </a:p>
          <a:p>
            <a:pPr marL="628015" marR="1362075" indent="-143510">
              <a:lnSpc>
                <a:spcPts val="1200"/>
              </a:lnSpc>
              <a:spcBef>
                <a:spcPts val="250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    azaltmak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ç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in n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ap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labil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?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650"/>
              </a:lnSpc>
              <a:spcBef>
                <a:spcPts val="5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255905" marR="1241425">
              <a:lnSpc>
                <a:spcPct val="117000"/>
              </a:lnSpc>
              <a:spcBef>
                <a:spcPts val="100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"Endü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triy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-3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ö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rl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ç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ind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ki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pr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j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ö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tim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anlar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 h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p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,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az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uyg</a:t>
            </a:r>
            <a:r>
              <a:rPr lang="tr-TR" spc="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u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lanan</a:t>
            </a:r>
            <a:r>
              <a:rPr lang="tr-TR" spc="-2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ç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ma</a:t>
            </a:r>
            <a:r>
              <a:rPr lang="tr-TR" spc="3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ö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timidir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.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“</a:t>
            </a:r>
          </a:p>
          <a:p>
            <a:pPr marL="255905" marR="1241425">
              <a:lnSpc>
                <a:spcPct val="117000"/>
              </a:lnSpc>
              <a:spcBef>
                <a:spcPts val="100"/>
              </a:spcBef>
              <a:spcAft>
                <a:spcPts val="0"/>
              </a:spcAft>
            </a:pP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1416050">
              <a:lnSpc>
                <a:spcPts val="1285"/>
              </a:lnSpc>
              <a:spcAft>
                <a:spcPts val="0"/>
              </a:spcAft>
            </a:pP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                                   (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Pr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oj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 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ö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tim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En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titü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ü,</a:t>
            </a:r>
            <a:r>
              <a:rPr lang="tr-TR" spc="-2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rika)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1571604" y="1643050"/>
            <a:ext cx="7572396" cy="3488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5905">
              <a:lnSpc>
                <a:spcPct val="115000"/>
              </a:lnSpc>
              <a:spcBef>
                <a:spcPts val="95"/>
              </a:spcBef>
              <a:spcAft>
                <a:spcPts val="0"/>
              </a:spcAft>
            </a:pPr>
            <a:r>
              <a:rPr lang="tr-TR" b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Y</a:t>
            </a:r>
            <a:r>
              <a:rPr lang="tr-TR" b="1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A</a:t>
            </a:r>
            <a:r>
              <a:rPr lang="tr-TR" b="1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Z</a:t>
            </a:r>
            <a:r>
              <a:rPr lang="tr-TR" b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I</a:t>
            </a:r>
            <a:r>
              <a:rPr lang="tr-TR" b="1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L</a:t>
            </a:r>
            <a:r>
              <a:rPr lang="tr-TR" b="1" spc="-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I</a:t>
            </a:r>
            <a:r>
              <a:rPr lang="tr-TR" b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M P</a:t>
            </a:r>
            <a:r>
              <a:rPr lang="tr-TR" b="1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R</a:t>
            </a:r>
            <a:r>
              <a:rPr lang="tr-TR" b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O</a:t>
            </a:r>
            <a:r>
              <a:rPr lang="tr-TR" b="1" spc="-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J</a:t>
            </a:r>
            <a:r>
              <a:rPr lang="tr-TR" b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E YÖ</a:t>
            </a:r>
            <a:r>
              <a:rPr lang="tr-TR" b="1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N</a:t>
            </a:r>
            <a:r>
              <a:rPr lang="tr-TR" b="1" spc="-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E</a:t>
            </a:r>
            <a:r>
              <a:rPr lang="tr-TR" b="1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T</a:t>
            </a:r>
            <a:r>
              <a:rPr lang="tr-TR" b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İMİ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800"/>
              </a:lnSpc>
              <a:spcBef>
                <a:spcPts val="50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391795" marR="1321435" indent="-170815">
              <a:lnSpc>
                <a:spcPts val="1320"/>
              </a:lnSpc>
              <a:spcAft>
                <a:spcPts val="0"/>
              </a:spcAft>
            </a:pPr>
            <a:r>
              <a:rPr lang="tr-TR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  </a:t>
            </a:r>
            <a:r>
              <a:rPr lang="tr-TR" spc="70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Pr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oj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ö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timi, "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p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spc="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run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ve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mü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ril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 b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kl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ntil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nin</a:t>
            </a:r>
          </a:p>
          <a:p>
            <a:pPr marL="391795" marR="1321435" indent="-170815">
              <a:lnSpc>
                <a:spcPts val="1320"/>
              </a:lnSpc>
              <a:spcAft>
                <a:spcPts val="0"/>
              </a:spcAft>
            </a:pPr>
            <a:endParaRPr lang="tr-TR" dirty="0">
              <a:solidFill>
                <a:srgbClr val="003265"/>
              </a:solidFill>
              <a:latin typeface="Calibri" pitchFamily="34" charset="0"/>
              <a:ea typeface="Times New Roman"/>
              <a:cs typeface="Verdana"/>
            </a:endParaRPr>
          </a:p>
          <a:p>
            <a:pPr marL="391795" marR="1321435" indent="-170815">
              <a:lnSpc>
                <a:spcPts val="132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kar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lanma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13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c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yla,</a:t>
            </a:r>
            <a:r>
              <a:rPr lang="tr-TR" spc="-2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bilgi,</a:t>
            </a:r>
            <a:r>
              <a:rPr lang="tr-TR" spc="-2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k,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ar</a:t>
            </a:r>
            <a:r>
              <a:rPr lang="tr-TR" spc="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ç ve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knikl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rin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pr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j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</a:p>
          <a:p>
            <a:pPr marL="391795" marR="1321435" indent="-170815">
              <a:lnSpc>
                <a:spcPts val="1320"/>
              </a:lnSpc>
              <a:spcAft>
                <a:spcPts val="0"/>
              </a:spcAft>
            </a:pPr>
            <a:endParaRPr lang="tr-TR" spc="5" dirty="0">
              <a:solidFill>
                <a:srgbClr val="003265"/>
              </a:solidFill>
              <a:latin typeface="Calibri" pitchFamily="34" charset="0"/>
              <a:ea typeface="Times New Roman"/>
              <a:cs typeface="Verdana"/>
            </a:endParaRPr>
          </a:p>
          <a:p>
            <a:pPr marL="391795" marR="1321435" indent="-170815">
              <a:lnSpc>
                <a:spcPts val="1320"/>
              </a:lnSpc>
              <a:spcAft>
                <a:spcPts val="0"/>
              </a:spcAft>
            </a:pP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f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aali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tl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rine</a:t>
            </a:r>
            <a:r>
              <a:rPr lang="tr-TR" spc="-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u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gulanma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“</a:t>
            </a:r>
            <a:r>
              <a:rPr lang="tr-TR" spc="-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larak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an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mlanabilir.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800"/>
              </a:lnSpc>
              <a:spcBef>
                <a:spcPts val="35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391795" marR="1459230" indent="-170815">
              <a:lnSpc>
                <a:spcPts val="1320"/>
              </a:lnSpc>
              <a:spcAft>
                <a:spcPts val="0"/>
              </a:spcAft>
            </a:pPr>
            <a:endParaRPr lang="tr-TR" spc="10" dirty="0" smtClean="0">
              <a:solidFill>
                <a:srgbClr val="003265"/>
              </a:solidFill>
              <a:latin typeface="Calibri" pitchFamily="34" charset="0"/>
              <a:ea typeface="Times New Roman"/>
              <a:cs typeface="Verdana"/>
            </a:endParaRPr>
          </a:p>
          <a:p>
            <a:pPr marL="391795" marR="1459230" indent="-170815">
              <a:lnSpc>
                <a:spcPts val="1320"/>
              </a:lnSpc>
              <a:spcAft>
                <a:spcPts val="0"/>
              </a:spcAft>
            </a:pP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az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-3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pr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oj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ö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timi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ç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ndan</a:t>
            </a:r>
            <a:r>
              <a:rPr lang="tr-TR" spc="-3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bak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ld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ğı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nda,</a:t>
            </a:r>
            <a:r>
              <a:rPr lang="tr-TR" spc="-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bu</a:t>
            </a:r>
            <a:r>
              <a:rPr lang="tr-TR" spc="-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tan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 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ğ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u</a:t>
            </a:r>
            <a:r>
              <a:rPr lang="tr-TR" spc="1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</a:p>
          <a:p>
            <a:pPr marL="391795" marR="1459230" indent="-170815">
              <a:lnSpc>
                <a:spcPts val="1320"/>
              </a:lnSpc>
              <a:spcAft>
                <a:spcPts val="0"/>
              </a:spcAft>
            </a:pPr>
            <a:endParaRPr lang="tr-TR" spc="110" dirty="0">
              <a:solidFill>
                <a:srgbClr val="003265"/>
              </a:solidFill>
              <a:latin typeface="Calibri" pitchFamily="34" charset="0"/>
              <a:ea typeface="Times New Roman"/>
              <a:cs typeface="Verdana"/>
            </a:endParaRPr>
          </a:p>
          <a:p>
            <a:pPr marL="391795" marR="1459230" indent="-170815">
              <a:lnSpc>
                <a:spcPts val="132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an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c</a:t>
            </a:r>
            <a:r>
              <a:rPr lang="tr-TR" spc="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-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spc="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z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-3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ürünl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rinin</a:t>
            </a:r>
            <a:r>
              <a:rPr lang="tr-TR" spc="-2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oğ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al</a:t>
            </a:r>
            <a:r>
              <a:rPr lang="tr-TR" spc="10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yap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-3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niyle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am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ğ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ild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r.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593090" marR="1236345" indent="-143510">
              <a:lnSpc>
                <a:spcPts val="1200"/>
              </a:lnSpc>
              <a:spcBef>
                <a:spcPts val="240"/>
              </a:spcBef>
              <a:spcAft>
                <a:spcPts val="0"/>
              </a:spcAft>
            </a:pPr>
            <a:endParaRPr lang="tr-TR" spc="-5" dirty="0">
              <a:solidFill>
                <a:srgbClr val="003265"/>
              </a:solidFill>
              <a:latin typeface="Calibri" pitchFamily="34" charset="0"/>
              <a:ea typeface="Times New Roman"/>
              <a:cs typeface="Verdana"/>
            </a:endParaRPr>
          </a:p>
          <a:p>
            <a:pPr marL="593090" marR="1236345" indent="-143510">
              <a:lnSpc>
                <a:spcPts val="1200"/>
              </a:lnSpc>
              <a:spcBef>
                <a:spcPts val="240"/>
              </a:spcBef>
              <a:spcAft>
                <a:spcPts val="0"/>
              </a:spcAft>
            </a:pPr>
            <a:endParaRPr lang="tr-TR" spc="-5" dirty="0" smtClean="0">
              <a:solidFill>
                <a:srgbClr val="003265"/>
              </a:solidFill>
              <a:latin typeface="Calibri" pitchFamily="34" charset="0"/>
              <a:ea typeface="Times New Roman"/>
              <a:cs typeface="Verdana"/>
            </a:endParaRPr>
          </a:p>
          <a:p>
            <a:pPr marL="593090" marR="1236345" indent="-143510">
              <a:lnSpc>
                <a:spcPts val="1200"/>
              </a:lnSpc>
              <a:spcBef>
                <a:spcPts val="240"/>
              </a:spcBef>
              <a:spcAft>
                <a:spcPts val="0"/>
              </a:spcAft>
            </a:pP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az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 p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j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i,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iğ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12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üh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nd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ik dal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nda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ü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ü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ül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 </a:t>
            </a:r>
          </a:p>
          <a:p>
            <a:pPr marL="593090" marR="1236345" indent="-143510">
              <a:lnSpc>
                <a:spcPts val="1200"/>
              </a:lnSpc>
              <a:spcBef>
                <a:spcPts val="240"/>
              </a:spcBef>
              <a:spcAft>
                <a:spcPts val="0"/>
              </a:spcAft>
            </a:pPr>
            <a:endParaRPr lang="tr-TR" dirty="0">
              <a:solidFill>
                <a:srgbClr val="003265"/>
              </a:solidFill>
              <a:latin typeface="Calibri" pitchFamily="34" charset="0"/>
              <a:ea typeface="Times New Roman"/>
              <a:cs typeface="Verdana"/>
            </a:endParaRPr>
          </a:p>
          <a:p>
            <a:pPr marL="593090" marR="1236345" indent="-143510">
              <a:lnSpc>
                <a:spcPts val="1200"/>
              </a:lnSpc>
              <a:spcBef>
                <a:spcPts val="240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p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j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 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f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lar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ta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tad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r.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550"/>
              </a:lnSpc>
              <a:spcBef>
                <a:spcPts val="35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1785918" y="1694767"/>
            <a:ext cx="7500990" cy="4734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5905">
              <a:lnSpc>
                <a:spcPts val="1650"/>
              </a:lnSpc>
              <a:spcBef>
                <a:spcPts val="45"/>
              </a:spcBef>
              <a:spcAft>
                <a:spcPts val="0"/>
              </a:spcAft>
            </a:pP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az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b="1" spc="-20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p</a:t>
            </a:r>
            <a:r>
              <a:rPr lang="tr-TR" b="1" spc="-10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je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ön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ti</a:t>
            </a:r>
            <a:r>
              <a:rPr lang="tr-TR" b="1" spc="10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b="1" spc="-10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b="1" spc="-1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b="1" spc="10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f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kl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spc="-10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r?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950"/>
              </a:lnSpc>
              <a:spcBef>
                <a:spcPts val="40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r>
              <a:rPr lang="tr-TR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  </a:t>
            </a:r>
            <a:r>
              <a:rPr lang="tr-TR" spc="-5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ü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h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lik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,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p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g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ram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a,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asar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,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p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z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ama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gi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b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f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ar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 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b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öl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ü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   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in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sa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bi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ar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g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ça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ığ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,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beli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rs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z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li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f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z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ol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u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ğ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u</a:t>
            </a:r>
            <a:r>
              <a:rPr lang="tr-TR" spc="12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bi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ü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ç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r.</a:t>
            </a:r>
          </a:p>
          <a:p>
            <a:pPr marL="365760" marR="1365885" indent="-132715">
              <a:lnSpc>
                <a:spcPts val="2160"/>
              </a:lnSpc>
              <a:spcBef>
                <a:spcPts val="180"/>
              </a:spcBef>
              <a:spcAft>
                <a:spcPts val="0"/>
              </a:spcAft>
            </a:pP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233045">
              <a:lnSpc>
                <a:spcPts val="2160"/>
              </a:lnSpc>
              <a:spcBef>
                <a:spcPts val="175"/>
              </a:spcBef>
              <a:spcAft>
                <a:spcPts val="0"/>
              </a:spcAft>
            </a:pPr>
            <a:r>
              <a:rPr lang="tr-TR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  </a:t>
            </a:r>
            <a:r>
              <a:rPr lang="tr-TR" spc="-5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Ür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ü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8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eğ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,</a:t>
            </a:r>
            <a:r>
              <a:rPr lang="tr-TR" spc="12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b="1" i="1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b="1" i="1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ü</a:t>
            </a:r>
            <a:r>
              <a:rPr lang="tr-TR" b="1" i="1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b="1" i="1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b="1" i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ç</a:t>
            </a:r>
            <a:r>
              <a:rPr lang="tr-TR" b="1" i="1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b="1" i="1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b="1" i="1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b="1" i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b="1" i="1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b="1" i="1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b="1" i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i="1" spc="14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ö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ul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r.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365760" marR="1666875" indent="-132715">
              <a:lnSpc>
                <a:spcPts val="2160"/>
              </a:lnSpc>
              <a:spcBef>
                <a:spcPts val="235"/>
              </a:spcBef>
              <a:spcAft>
                <a:spcPts val="0"/>
              </a:spcAft>
            </a:pPr>
            <a:r>
              <a:rPr lang="tr-TR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  </a:t>
            </a:r>
            <a:r>
              <a:rPr lang="tr-TR" spc="-5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Ç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3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c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ğ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a,</a:t>
            </a:r>
            <a:r>
              <a:rPr lang="tr-TR" spc="4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on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k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ara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v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pl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f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rm 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p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f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rma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b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ağ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r.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233045">
              <a:lnSpc>
                <a:spcPts val="2160"/>
              </a:lnSpc>
              <a:spcBef>
                <a:spcPts val="175"/>
              </a:spcBef>
              <a:spcAft>
                <a:spcPts val="0"/>
              </a:spcAft>
            </a:pPr>
            <a:r>
              <a:rPr lang="tr-TR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  </a:t>
            </a:r>
          </a:p>
          <a:p>
            <a:pPr marL="233045">
              <a:lnSpc>
                <a:spcPts val="2160"/>
              </a:lnSpc>
              <a:spcBef>
                <a:spcPts val="175"/>
              </a:spcBef>
              <a:spcAft>
                <a:spcPts val="0"/>
              </a:spcAft>
            </a:pPr>
            <a:r>
              <a:rPr lang="tr-TR" spc="-5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Ür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te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rar a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z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r.</a:t>
            </a:r>
          </a:p>
          <a:p>
            <a:pPr marL="233045">
              <a:lnSpc>
                <a:spcPts val="2160"/>
              </a:lnSpc>
              <a:spcBef>
                <a:spcPts val="175"/>
              </a:spcBef>
              <a:spcAft>
                <a:spcPts val="0"/>
              </a:spcAft>
            </a:pP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365760" marR="1386205" indent="-132715">
              <a:lnSpc>
                <a:spcPts val="2160"/>
              </a:lnSpc>
              <a:spcBef>
                <a:spcPts val="250"/>
              </a:spcBef>
              <a:spcAft>
                <a:spcPts val="0"/>
              </a:spcAft>
            </a:pPr>
            <a:r>
              <a:rPr lang="tr-TR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  </a:t>
            </a:r>
            <a:r>
              <a:rPr lang="tr-TR" spc="-5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H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h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g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b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h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h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ç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eğ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arar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9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bi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r: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p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,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ça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-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nl</a:t>
            </a:r>
            <a:r>
              <a:rPr lang="tr-TR" spc="-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r,</a:t>
            </a:r>
            <a:r>
              <a:rPr lang="tr-TR" spc="6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b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ü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ç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,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ok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,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g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r, 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iz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nl</a:t>
            </a:r>
            <a:r>
              <a:rPr lang="tr-TR" spc="-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v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tle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r.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365760" marR="1616710" indent="-132715">
              <a:lnSpc>
                <a:spcPts val="2160"/>
              </a:lnSpc>
              <a:spcBef>
                <a:spcPts val="215"/>
              </a:spcBef>
              <a:spcAft>
                <a:spcPts val="0"/>
              </a:spcAft>
            </a:pPr>
            <a:r>
              <a:rPr lang="tr-TR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  </a:t>
            </a:r>
            <a:r>
              <a:rPr lang="tr-TR" spc="-5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Ya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z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ü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ü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ri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ç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u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ll</a:t>
            </a:r>
            <a:r>
              <a:rPr lang="tr-TR" spc="-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an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v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öl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ç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ü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ik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ma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ğ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14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g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ib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ld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u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ça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ü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b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j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ti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f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r.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950"/>
              </a:lnSpc>
              <a:spcBef>
                <a:spcPts val="10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857325" y="1718865"/>
            <a:ext cx="728667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Verdana" pitchFamily="34" charset="0"/>
              </a:rPr>
              <a:t>Yaz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Verdana" pitchFamily="34" charset="0"/>
              </a:rPr>
              <a:t>l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Verdana" pitchFamily="34" charset="0"/>
              </a:rPr>
              <a:t>m Proje Yöneticisinin, Ba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Verdana" pitchFamily="34" charset="0"/>
              </a:rPr>
              <a:t>ar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Verdana" pitchFamily="34" charset="0"/>
              </a:rPr>
              <a:t>Üzerine Etkisi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Yaz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 projesini, tek ba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na ba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z k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labilecek yegane nokta proje yöneticisi taraf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ndan al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nm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ış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kötü kararlard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Proje yöneticisinin görevleri: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Proje planlama,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Zaman, kaynak ve bütçe tahmini,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Proje organizasyonu,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Kontrat yönetimi,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Kalite yönetimi,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Risk yönetimi,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Kurum içi ve 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ışı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ileti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imler,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Çal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anlar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 yönetimi.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857356" y="1857364"/>
            <a:ext cx="7286644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Verdana" pitchFamily="34" charset="0"/>
              </a:rPr>
              <a:t>Yaz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Verdana" pitchFamily="34" charset="0"/>
              </a:rPr>
              <a:t>l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Verdana" pitchFamily="34" charset="0"/>
              </a:rPr>
              <a:t>m Proje Yöneticisinin, Ba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Verdana" pitchFamily="34" charset="0"/>
              </a:rPr>
              <a:t>ar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Verdana" pitchFamily="34" charset="0"/>
              </a:rPr>
              <a:t>Üzerine Etkisi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Yaz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 projelerinin ba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olarak sonland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rmada en önemli oyuncu, hiç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üphe yok ki, tüm ba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kriterlerinin bağl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oldu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u proje yöneticisidir.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dirty="0">
              <a:solidFill>
                <a:srgbClr val="003265"/>
              </a:solidFill>
              <a:latin typeface="Calibri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Proje yöneticisi, “</a:t>
            </a:r>
            <a:r>
              <a:rPr kumimoji="0" lang="tr-TR" b="0" i="1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yönetici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” vasf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ön plana ç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kartarak, yönetimsel faaliyetlerde özenli davranmak zorundad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928795" y="1932344"/>
            <a:ext cx="6858048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Ba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ar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Yaz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 Proje Yönetimi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b="1" dirty="0">
              <a:solidFill>
                <a:srgbClr val="003265"/>
              </a:solidFill>
              <a:latin typeface="Calibri" pitchFamily="34" charset="0"/>
              <a:cs typeface="Verdan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Ba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yaz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 projelerinin yönetiminde etkili olan 5  temel faktör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u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ekilde 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ralanabilir: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Doğru ba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lang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ç yap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lmas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Momentumun olu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turulmas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ve korunmas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Sürecin izlenmesi.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Ak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kararlar al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nmas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Proje sonu değerlendirmelerinin yap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lmas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. (Post-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Mortem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 Analizi)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1785918" y="1733055"/>
            <a:ext cx="721523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5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Ba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lang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ıcın doğru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 yap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lmas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</a:p>
          <a:p>
            <a:pPr marL="0" marR="0" lvl="0" indent="25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25400" algn="l" defTabSz="22574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Proje do</a:t>
            </a:r>
            <a:r>
              <a:rPr lang="tr-TR" dirty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ru ad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mlarla ba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lan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lmas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, di</a:t>
            </a:r>
            <a:r>
              <a:rPr lang="tr-TR" dirty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er ba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faktörlerinin durumu üzerinde önemli etkiye sahiptir.</a:t>
            </a:r>
          </a:p>
          <a:p>
            <a:pPr marL="0" marR="0" lvl="0" indent="25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25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"Ba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zl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k faktörlerinin yakla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k %70’nin, henüz projenin yap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na ba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lanmadan olu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tu</a:t>
            </a:r>
            <a:r>
              <a:rPr lang="tr-TR" dirty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u söylenebilir.“</a:t>
            </a:r>
          </a:p>
          <a:p>
            <a:pPr marL="0" marR="0" lvl="0" indent="25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25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(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Tom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Field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)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25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Dikdörtgen"/>
          <p:cNvSpPr/>
          <p:nvPr/>
        </p:nvSpPr>
        <p:spPr>
          <a:xfrm>
            <a:off x="1585902" y="500042"/>
            <a:ext cx="5414990" cy="3362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5905">
              <a:lnSpc>
                <a:spcPct val="115000"/>
              </a:lnSpc>
              <a:spcBef>
                <a:spcPts val="95"/>
              </a:spcBef>
              <a:spcAft>
                <a:spcPts val="0"/>
              </a:spcAft>
            </a:pPr>
            <a:r>
              <a:rPr lang="tr-T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  <a:t>İç</a:t>
            </a:r>
            <a:r>
              <a:rPr lang="tr-TR" b="1" spc="-5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  <a:t>e</a:t>
            </a:r>
            <a:r>
              <a:rPr lang="tr-T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  <a:t>r</a:t>
            </a:r>
            <a:r>
              <a:rPr lang="tr-TR" b="1" spc="-15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  <a:t>i</a:t>
            </a:r>
            <a:r>
              <a:rPr lang="tr-TR" b="1" spc="5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  <a:t>k ;</a:t>
            </a:r>
            <a:endParaRPr lang="tr-T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/>
              <a:cs typeface="Times New Roman"/>
            </a:endParaRPr>
          </a:p>
          <a:p>
            <a:pPr marL="255905">
              <a:lnSpc>
                <a:spcPct val="115000"/>
              </a:lnSpc>
              <a:spcBef>
                <a:spcPts val="95"/>
              </a:spcBef>
              <a:spcAft>
                <a:spcPts val="0"/>
              </a:spcAft>
            </a:pPr>
            <a:endParaRPr lang="tr-TR" sz="1600" b="1" dirty="0">
              <a:solidFill>
                <a:srgbClr val="003265"/>
              </a:solidFill>
              <a:ea typeface="Times New Roman"/>
              <a:cs typeface="Times New Roman"/>
            </a:endParaRPr>
          </a:p>
          <a:p>
            <a:pPr marL="255905">
              <a:lnSpc>
                <a:spcPct val="115000"/>
              </a:lnSpc>
              <a:spcBef>
                <a:spcPts val="95"/>
              </a:spcBef>
              <a:spcAft>
                <a:spcPts val="0"/>
              </a:spcAft>
            </a:pPr>
            <a:endParaRPr lang="tr-TR" sz="1600" dirty="0">
              <a:ea typeface="Times New Roman"/>
              <a:cs typeface="Times New Roman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 </a:t>
            </a:r>
            <a:endParaRPr lang="tr-TR" sz="1600" dirty="0">
              <a:ea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tr-TR" sz="1600" spc="-10" dirty="0" smtClean="0">
                <a:solidFill>
                  <a:srgbClr val="000000"/>
                </a:solidFill>
                <a:ea typeface="Times New Roman"/>
                <a:cs typeface="Times New Roman"/>
              </a:rPr>
              <a:t>Y</a:t>
            </a:r>
            <a:r>
              <a:rPr lang="tr-TR" sz="1600" spc="5" dirty="0" smtClean="0">
                <a:solidFill>
                  <a:srgbClr val="000000"/>
                </a:solidFill>
                <a:ea typeface="Times New Roman"/>
                <a:cs typeface="Times New Roman"/>
              </a:rPr>
              <a:t>a</a:t>
            </a: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z</a:t>
            </a:r>
            <a:r>
              <a:rPr lang="tr-TR" sz="1600" spc="5" dirty="0" smtClean="0">
                <a:solidFill>
                  <a:srgbClr val="000000"/>
                </a:solidFill>
                <a:ea typeface="Times New Roman"/>
                <a:cs typeface="Times New Roman"/>
              </a:rPr>
              <a:t>ı</a:t>
            </a: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l</a:t>
            </a:r>
            <a:r>
              <a:rPr lang="tr-TR" sz="1600" spc="-10" dirty="0" smtClean="0">
                <a:solidFill>
                  <a:srgbClr val="000000"/>
                </a:solidFill>
                <a:ea typeface="Times New Roman"/>
                <a:cs typeface="Times New Roman"/>
              </a:rPr>
              <a:t>ı</a:t>
            </a:r>
            <a:r>
              <a:rPr lang="tr-TR" sz="1600" spc="10" dirty="0" smtClean="0">
                <a:solidFill>
                  <a:srgbClr val="000000"/>
                </a:solidFill>
                <a:ea typeface="Times New Roman"/>
                <a:cs typeface="Times New Roman"/>
              </a:rPr>
              <a:t>m</a:t>
            </a:r>
            <a:r>
              <a:rPr lang="tr-TR" sz="1600" spc="-10" dirty="0" smtClean="0">
                <a:solidFill>
                  <a:srgbClr val="000000"/>
                </a:solidFill>
                <a:ea typeface="Times New Roman"/>
                <a:cs typeface="Times New Roman"/>
              </a:rPr>
              <a:t>ı</a:t>
            </a: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n</a:t>
            </a:r>
            <a:r>
              <a:rPr lang="tr-TR" sz="1600" spc="10" dirty="0" smtClean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tr-TR" sz="1600" spc="5" dirty="0" smtClean="0">
                <a:solidFill>
                  <a:srgbClr val="000000"/>
                </a:solidFill>
                <a:ea typeface="Times New Roman"/>
                <a:cs typeface="Times New Roman"/>
              </a:rPr>
              <a:t>g</a:t>
            </a:r>
            <a:r>
              <a:rPr lang="tr-TR" sz="1600" spc="-5" dirty="0" smtClean="0">
                <a:solidFill>
                  <a:srgbClr val="000000"/>
                </a:solidFill>
                <a:ea typeface="Times New Roman"/>
                <a:cs typeface="Times New Roman"/>
              </a:rPr>
              <a:t>ü</a:t>
            </a:r>
            <a:r>
              <a:rPr lang="tr-TR" sz="1600" spc="5" dirty="0" smtClean="0">
                <a:solidFill>
                  <a:srgbClr val="000000"/>
                </a:solidFill>
                <a:ea typeface="Times New Roman"/>
                <a:cs typeface="Times New Roman"/>
              </a:rPr>
              <a:t>n</a:t>
            </a:r>
            <a:r>
              <a:rPr lang="tr-TR" sz="1600" spc="-5" dirty="0" smtClean="0">
                <a:solidFill>
                  <a:srgbClr val="000000"/>
                </a:solidFill>
                <a:ea typeface="Times New Roman"/>
                <a:cs typeface="Times New Roman"/>
              </a:rPr>
              <a:t>ü</a:t>
            </a:r>
            <a:r>
              <a:rPr lang="tr-TR" sz="1600" spc="10" dirty="0" smtClean="0">
                <a:solidFill>
                  <a:srgbClr val="000000"/>
                </a:solidFill>
                <a:ea typeface="Times New Roman"/>
                <a:cs typeface="Times New Roman"/>
              </a:rPr>
              <a:t>m</a:t>
            </a:r>
            <a:r>
              <a:rPr lang="tr-TR" sz="1600" spc="-5" dirty="0" smtClean="0">
                <a:solidFill>
                  <a:srgbClr val="000000"/>
                </a:solidFill>
                <a:ea typeface="Times New Roman"/>
                <a:cs typeface="Times New Roman"/>
              </a:rPr>
              <a:t>ü</a:t>
            </a:r>
            <a:r>
              <a:rPr lang="tr-TR" sz="1600" spc="15" dirty="0" smtClean="0">
                <a:solidFill>
                  <a:srgbClr val="000000"/>
                </a:solidFill>
                <a:ea typeface="Times New Roman"/>
                <a:cs typeface="Times New Roman"/>
              </a:rPr>
              <a:t>z</a:t>
            </a:r>
            <a:r>
              <a:rPr lang="tr-TR" sz="1600" spc="-5" dirty="0" smtClean="0">
                <a:solidFill>
                  <a:srgbClr val="000000"/>
                </a:solidFill>
                <a:ea typeface="Times New Roman"/>
                <a:cs typeface="Times New Roman"/>
              </a:rPr>
              <a:t>d</a:t>
            </a:r>
            <a:r>
              <a:rPr lang="tr-TR" sz="1600" spc="5" dirty="0" smtClean="0">
                <a:solidFill>
                  <a:srgbClr val="000000"/>
                </a:solidFill>
                <a:ea typeface="Times New Roman"/>
                <a:cs typeface="Times New Roman"/>
              </a:rPr>
              <a:t>e</a:t>
            </a: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ki y</a:t>
            </a:r>
            <a:r>
              <a:rPr lang="tr-TR" sz="1600" spc="5" dirty="0" smtClean="0">
                <a:solidFill>
                  <a:srgbClr val="000000"/>
                </a:solidFill>
                <a:ea typeface="Times New Roman"/>
                <a:cs typeface="Times New Roman"/>
              </a:rPr>
              <a:t>e</a:t>
            </a:r>
            <a:r>
              <a:rPr lang="tr-TR" sz="1600" spc="-5" dirty="0" smtClean="0">
                <a:solidFill>
                  <a:srgbClr val="000000"/>
                </a:solidFill>
                <a:ea typeface="Times New Roman"/>
                <a:cs typeface="Times New Roman"/>
              </a:rPr>
              <a:t>r</a:t>
            </a: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i ve</a:t>
            </a:r>
            <a:r>
              <a:rPr lang="tr-TR" sz="1600" spc="10" dirty="0" smtClean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tr-TR" sz="1600" spc="-5" dirty="0" smtClean="0">
                <a:solidFill>
                  <a:srgbClr val="000000"/>
                </a:solidFill>
                <a:ea typeface="Times New Roman"/>
                <a:cs typeface="Times New Roman"/>
              </a:rPr>
              <a:t>ö</a:t>
            </a:r>
            <a:r>
              <a:rPr lang="tr-TR" sz="1600" spc="5" dirty="0" smtClean="0">
                <a:solidFill>
                  <a:srgbClr val="000000"/>
                </a:solidFill>
                <a:ea typeface="Times New Roman"/>
                <a:cs typeface="Times New Roman"/>
              </a:rPr>
              <a:t>n</a:t>
            </a:r>
            <a:r>
              <a:rPr lang="tr-TR" sz="1600" spc="-5" dirty="0" smtClean="0">
                <a:solidFill>
                  <a:srgbClr val="000000"/>
                </a:solidFill>
                <a:ea typeface="Times New Roman"/>
                <a:cs typeface="Times New Roman"/>
              </a:rPr>
              <a:t>e</a:t>
            </a:r>
            <a:r>
              <a:rPr lang="tr-TR" sz="1600" spc="10" dirty="0" smtClean="0">
                <a:solidFill>
                  <a:srgbClr val="000000"/>
                </a:solidFill>
                <a:ea typeface="Times New Roman"/>
                <a:cs typeface="Times New Roman"/>
              </a:rPr>
              <a:t>m</a:t>
            </a:r>
            <a:r>
              <a:rPr lang="tr-TR" sz="1600" spc="-5" dirty="0" smtClean="0">
                <a:solidFill>
                  <a:srgbClr val="000000"/>
                </a:solidFill>
                <a:ea typeface="Times New Roman"/>
                <a:cs typeface="Times New Roman"/>
              </a:rPr>
              <a:t>i</a:t>
            </a: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.</a:t>
            </a:r>
            <a:endParaRPr lang="tr-TR" sz="1600" dirty="0">
              <a:solidFill>
                <a:srgbClr val="000000"/>
              </a:solidFill>
              <a:ea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tr-TR" sz="1600" spc="-10" dirty="0" smtClean="0">
                <a:solidFill>
                  <a:srgbClr val="000000"/>
                </a:solidFill>
                <a:ea typeface="Times New Roman"/>
                <a:cs typeface="Times New Roman"/>
              </a:rPr>
              <a:t>Y</a:t>
            </a:r>
            <a:r>
              <a:rPr lang="tr-TR" sz="1600" spc="5" dirty="0" smtClean="0">
                <a:solidFill>
                  <a:srgbClr val="000000"/>
                </a:solidFill>
                <a:ea typeface="Times New Roman"/>
                <a:cs typeface="Times New Roman"/>
              </a:rPr>
              <a:t>a</a:t>
            </a: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z</a:t>
            </a:r>
            <a:r>
              <a:rPr lang="tr-TR" sz="1600" spc="5" dirty="0" smtClean="0">
                <a:solidFill>
                  <a:srgbClr val="000000"/>
                </a:solidFill>
                <a:ea typeface="Times New Roman"/>
                <a:cs typeface="Times New Roman"/>
              </a:rPr>
              <a:t>ı</a:t>
            </a: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l</a:t>
            </a:r>
            <a:r>
              <a:rPr lang="tr-TR" sz="1600" spc="-10" dirty="0" smtClean="0">
                <a:solidFill>
                  <a:srgbClr val="000000"/>
                </a:solidFill>
                <a:ea typeface="Times New Roman"/>
                <a:cs typeface="Times New Roman"/>
              </a:rPr>
              <a:t>ı</a:t>
            </a: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m</a:t>
            </a:r>
            <a:r>
              <a:rPr lang="tr-TR" sz="1600" spc="10" dirty="0" smtClean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tr-TR" sz="1600" spc="-5" dirty="0" smtClean="0">
                <a:solidFill>
                  <a:srgbClr val="000000"/>
                </a:solidFill>
                <a:ea typeface="Times New Roman"/>
                <a:cs typeface="Times New Roman"/>
              </a:rPr>
              <a:t>p</a:t>
            </a:r>
            <a:r>
              <a:rPr lang="tr-TR" sz="1600" spc="10" dirty="0" smtClean="0">
                <a:solidFill>
                  <a:srgbClr val="000000"/>
                </a:solidFill>
                <a:ea typeface="Times New Roman"/>
                <a:cs typeface="Times New Roman"/>
              </a:rPr>
              <a:t>r</a:t>
            </a:r>
            <a:r>
              <a:rPr lang="tr-TR" sz="1600" spc="-5" dirty="0" smtClean="0">
                <a:solidFill>
                  <a:srgbClr val="000000"/>
                </a:solidFill>
                <a:ea typeface="Times New Roman"/>
                <a:cs typeface="Times New Roman"/>
              </a:rPr>
              <a:t>o</a:t>
            </a:r>
            <a:r>
              <a:rPr lang="tr-TR" sz="1600" spc="10" dirty="0" smtClean="0">
                <a:solidFill>
                  <a:srgbClr val="000000"/>
                </a:solidFill>
                <a:ea typeface="Times New Roman"/>
                <a:cs typeface="Times New Roman"/>
              </a:rPr>
              <a:t>j</a:t>
            </a:r>
            <a:r>
              <a:rPr lang="tr-TR" sz="1600" spc="-5" dirty="0" smtClean="0">
                <a:solidFill>
                  <a:srgbClr val="000000"/>
                </a:solidFill>
                <a:ea typeface="Times New Roman"/>
                <a:cs typeface="Times New Roman"/>
              </a:rPr>
              <a:t>el</a:t>
            </a:r>
            <a:r>
              <a:rPr lang="tr-TR" sz="1600" spc="5" dirty="0" smtClean="0">
                <a:solidFill>
                  <a:srgbClr val="000000"/>
                </a:solidFill>
                <a:ea typeface="Times New Roman"/>
                <a:cs typeface="Times New Roman"/>
              </a:rPr>
              <a:t>e</a:t>
            </a:r>
            <a:r>
              <a:rPr lang="tr-TR" sz="1600" spc="10" dirty="0" smtClean="0">
                <a:solidFill>
                  <a:srgbClr val="000000"/>
                </a:solidFill>
                <a:ea typeface="Times New Roman"/>
                <a:cs typeface="Times New Roman"/>
              </a:rPr>
              <a:t>r</a:t>
            </a: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i </a:t>
            </a:r>
            <a:r>
              <a:rPr lang="tr-TR" sz="1600" spc="-5" dirty="0" smtClean="0">
                <a:solidFill>
                  <a:srgbClr val="000000"/>
                </a:solidFill>
                <a:ea typeface="Times New Roman"/>
                <a:cs typeface="Times New Roman"/>
              </a:rPr>
              <a:t>n</a:t>
            </a:r>
            <a:r>
              <a:rPr lang="tr-TR" sz="1600" spc="5" dirty="0" smtClean="0">
                <a:solidFill>
                  <a:srgbClr val="000000"/>
                </a:solidFill>
                <a:ea typeface="Times New Roman"/>
                <a:cs typeface="Times New Roman"/>
              </a:rPr>
              <a:t>ede</a:t>
            </a: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n </a:t>
            </a:r>
            <a:r>
              <a:rPr lang="tr-TR" sz="1600" spc="5" dirty="0" smtClean="0">
                <a:solidFill>
                  <a:srgbClr val="000000"/>
                </a:solidFill>
                <a:ea typeface="Times New Roman"/>
                <a:cs typeface="Times New Roman"/>
              </a:rPr>
              <a:t>b</a:t>
            </a:r>
            <a:r>
              <a:rPr lang="tr-TR" sz="1600" spc="-5" dirty="0" smtClean="0">
                <a:solidFill>
                  <a:srgbClr val="000000"/>
                </a:solidFill>
                <a:ea typeface="Times New Roman"/>
                <a:cs typeface="Times New Roman"/>
              </a:rPr>
              <a:t>a</a:t>
            </a: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ş</a:t>
            </a:r>
            <a:r>
              <a:rPr lang="tr-TR" sz="1600" spc="5" dirty="0" smtClean="0">
                <a:solidFill>
                  <a:srgbClr val="000000"/>
                </a:solidFill>
                <a:ea typeface="Times New Roman"/>
                <a:cs typeface="Times New Roman"/>
              </a:rPr>
              <a:t>a</a:t>
            </a:r>
            <a:r>
              <a:rPr lang="tr-TR" sz="1600" spc="10" dirty="0" smtClean="0">
                <a:solidFill>
                  <a:srgbClr val="000000"/>
                </a:solidFill>
                <a:ea typeface="Times New Roman"/>
                <a:cs typeface="Times New Roman"/>
              </a:rPr>
              <a:t>r</a:t>
            </a:r>
            <a:r>
              <a:rPr lang="tr-TR" sz="1600" spc="-10" dirty="0" smtClean="0">
                <a:solidFill>
                  <a:srgbClr val="000000"/>
                </a:solidFill>
                <a:ea typeface="Times New Roman"/>
                <a:cs typeface="Times New Roman"/>
              </a:rPr>
              <a:t>ı</a:t>
            </a: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s</a:t>
            </a:r>
            <a:r>
              <a:rPr lang="tr-TR" sz="1600" spc="-10" dirty="0" smtClean="0">
                <a:solidFill>
                  <a:srgbClr val="000000"/>
                </a:solidFill>
                <a:ea typeface="Times New Roman"/>
                <a:cs typeface="Times New Roman"/>
              </a:rPr>
              <a:t>ı</a:t>
            </a: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z</a:t>
            </a:r>
            <a:r>
              <a:rPr lang="tr-TR" sz="1600" spc="15" dirty="0" smtClean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tr-TR" sz="1600" spc="-5" dirty="0" smtClean="0">
                <a:solidFill>
                  <a:srgbClr val="000000"/>
                </a:solidFill>
                <a:ea typeface="Times New Roman"/>
                <a:cs typeface="Times New Roman"/>
              </a:rPr>
              <a:t>ol</a:t>
            </a:r>
            <a:r>
              <a:rPr lang="tr-TR" sz="1600" spc="5" dirty="0" smtClean="0">
                <a:solidFill>
                  <a:srgbClr val="000000"/>
                </a:solidFill>
                <a:ea typeface="Times New Roman"/>
                <a:cs typeface="Times New Roman"/>
              </a:rPr>
              <a:t>u</a:t>
            </a:r>
            <a:r>
              <a:rPr lang="tr-TR" sz="1600" spc="-5" dirty="0" smtClean="0">
                <a:solidFill>
                  <a:srgbClr val="000000"/>
                </a:solidFill>
                <a:ea typeface="Times New Roman"/>
                <a:cs typeface="Times New Roman"/>
              </a:rPr>
              <a:t>r</a:t>
            </a: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?</a:t>
            </a:r>
            <a:endParaRPr lang="tr-TR" sz="1600" dirty="0" smtClean="0">
              <a:ea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tr-TR" sz="1600" spc="-10" dirty="0" smtClean="0">
                <a:solidFill>
                  <a:srgbClr val="000000"/>
                </a:solidFill>
                <a:ea typeface="Times New Roman"/>
                <a:cs typeface="Times New Roman"/>
              </a:rPr>
              <a:t>B</a:t>
            </a:r>
            <a:r>
              <a:rPr lang="tr-TR" sz="1600" spc="5" dirty="0" smtClean="0">
                <a:solidFill>
                  <a:srgbClr val="000000"/>
                </a:solidFill>
                <a:ea typeface="Times New Roman"/>
                <a:cs typeface="Times New Roman"/>
              </a:rPr>
              <a:t>a</a:t>
            </a: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ş</a:t>
            </a:r>
            <a:r>
              <a:rPr lang="tr-TR" sz="1600" spc="-5" dirty="0" smtClean="0">
                <a:solidFill>
                  <a:srgbClr val="000000"/>
                </a:solidFill>
                <a:ea typeface="Times New Roman"/>
                <a:cs typeface="Times New Roman"/>
              </a:rPr>
              <a:t>a</a:t>
            </a:r>
            <a:r>
              <a:rPr lang="tr-TR" sz="1600" spc="10" dirty="0" smtClean="0">
                <a:solidFill>
                  <a:srgbClr val="000000"/>
                </a:solidFill>
                <a:ea typeface="Times New Roman"/>
                <a:cs typeface="Times New Roman"/>
              </a:rPr>
              <a:t>r</a:t>
            </a:r>
            <a:r>
              <a:rPr lang="tr-TR" sz="1600" spc="5" dirty="0" smtClean="0">
                <a:solidFill>
                  <a:srgbClr val="000000"/>
                </a:solidFill>
                <a:ea typeface="Times New Roman"/>
                <a:cs typeface="Times New Roman"/>
              </a:rPr>
              <a:t>ı</a:t>
            </a: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lı</a:t>
            </a:r>
            <a:r>
              <a:rPr lang="tr-TR" sz="1600" spc="25" dirty="0" smtClean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y</a:t>
            </a:r>
            <a:r>
              <a:rPr lang="tr-TR" sz="1600" spc="5" dirty="0" smtClean="0">
                <a:solidFill>
                  <a:srgbClr val="000000"/>
                </a:solidFill>
                <a:ea typeface="Times New Roman"/>
                <a:cs typeface="Times New Roman"/>
              </a:rPr>
              <a:t>a</a:t>
            </a: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z</a:t>
            </a:r>
            <a:r>
              <a:rPr lang="tr-TR" sz="1600" spc="5" dirty="0" smtClean="0">
                <a:solidFill>
                  <a:srgbClr val="000000"/>
                </a:solidFill>
                <a:ea typeface="Times New Roman"/>
                <a:cs typeface="Times New Roman"/>
              </a:rPr>
              <a:t>ı</a:t>
            </a: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l</a:t>
            </a:r>
            <a:r>
              <a:rPr lang="tr-TR" sz="1600" spc="-10" dirty="0" smtClean="0">
                <a:solidFill>
                  <a:srgbClr val="000000"/>
                </a:solidFill>
                <a:ea typeface="Times New Roman"/>
                <a:cs typeface="Times New Roman"/>
              </a:rPr>
              <a:t>ı</a:t>
            </a: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m</a:t>
            </a:r>
            <a:r>
              <a:rPr lang="tr-TR" sz="1600" spc="10" dirty="0" smtClean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tr-TR" sz="1600" spc="-5" dirty="0" smtClean="0">
                <a:solidFill>
                  <a:srgbClr val="000000"/>
                </a:solidFill>
                <a:ea typeface="Times New Roman"/>
                <a:cs typeface="Times New Roman"/>
              </a:rPr>
              <a:t>p</a:t>
            </a:r>
            <a:r>
              <a:rPr lang="tr-TR" sz="1600" spc="10" dirty="0" smtClean="0">
                <a:solidFill>
                  <a:srgbClr val="000000"/>
                </a:solidFill>
                <a:ea typeface="Times New Roman"/>
                <a:cs typeface="Times New Roman"/>
              </a:rPr>
              <a:t>r</a:t>
            </a:r>
            <a:r>
              <a:rPr lang="tr-TR" sz="1600" spc="-5" dirty="0" smtClean="0">
                <a:solidFill>
                  <a:srgbClr val="000000"/>
                </a:solidFill>
                <a:ea typeface="Times New Roman"/>
                <a:cs typeface="Times New Roman"/>
              </a:rPr>
              <a:t>o</a:t>
            </a:r>
            <a:r>
              <a:rPr lang="tr-TR" sz="1600" spc="10" dirty="0" smtClean="0">
                <a:solidFill>
                  <a:srgbClr val="000000"/>
                </a:solidFill>
                <a:ea typeface="Times New Roman"/>
                <a:cs typeface="Times New Roman"/>
              </a:rPr>
              <a:t>j</a:t>
            </a: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e</a:t>
            </a:r>
            <a:r>
              <a:rPr lang="tr-TR" sz="1600" spc="-5" dirty="0" smtClean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y</a:t>
            </a:r>
            <a:r>
              <a:rPr lang="tr-TR" sz="1600" spc="5" dirty="0" smtClean="0">
                <a:solidFill>
                  <a:srgbClr val="000000"/>
                </a:solidFill>
                <a:ea typeface="Times New Roman"/>
                <a:cs typeface="Times New Roman"/>
              </a:rPr>
              <a:t>ö</a:t>
            </a:r>
            <a:r>
              <a:rPr lang="tr-TR" sz="1600" spc="-5" dirty="0" smtClean="0">
                <a:solidFill>
                  <a:srgbClr val="000000"/>
                </a:solidFill>
                <a:ea typeface="Times New Roman"/>
                <a:cs typeface="Times New Roman"/>
              </a:rPr>
              <a:t>n</a:t>
            </a:r>
            <a:r>
              <a:rPr lang="tr-TR" sz="1600" spc="5" dirty="0" smtClean="0">
                <a:solidFill>
                  <a:srgbClr val="000000"/>
                </a:solidFill>
                <a:ea typeface="Times New Roman"/>
                <a:cs typeface="Times New Roman"/>
              </a:rPr>
              <a:t>e</a:t>
            </a: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t</a:t>
            </a:r>
            <a:r>
              <a:rPr lang="tr-TR" sz="1600" spc="-5" dirty="0" smtClean="0">
                <a:solidFill>
                  <a:srgbClr val="000000"/>
                </a:solidFill>
                <a:ea typeface="Times New Roman"/>
                <a:cs typeface="Times New Roman"/>
              </a:rPr>
              <a:t>i</a:t>
            </a:r>
            <a:r>
              <a:rPr lang="tr-TR" sz="1600" spc="10" dirty="0" smtClean="0">
                <a:solidFill>
                  <a:srgbClr val="000000"/>
                </a:solidFill>
                <a:ea typeface="Times New Roman"/>
                <a:cs typeface="Times New Roman"/>
              </a:rPr>
              <a:t>m</a:t>
            </a:r>
            <a:r>
              <a:rPr lang="tr-TR" sz="1600" spc="-5" dirty="0" smtClean="0">
                <a:solidFill>
                  <a:srgbClr val="000000"/>
                </a:solidFill>
                <a:ea typeface="Times New Roman"/>
                <a:cs typeface="Times New Roman"/>
              </a:rPr>
              <a:t>i</a:t>
            </a:r>
            <a:r>
              <a:rPr lang="tr-TR" sz="1600" spc="5" dirty="0" smtClean="0">
                <a:solidFill>
                  <a:srgbClr val="000000"/>
                </a:solidFill>
                <a:ea typeface="Times New Roman"/>
                <a:cs typeface="Times New Roman"/>
              </a:rPr>
              <a:t>?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tr-TR" sz="1600" spc="5" dirty="0" smtClean="0">
                <a:solidFill>
                  <a:srgbClr val="000000"/>
                </a:solidFill>
                <a:ea typeface="Times New Roman"/>
                <a:cs typeface="Times New Roman"/>
              </a:rPr>
              <a:t>İ</a:t>
            </a:r>
            <a:r>
              <a:rPr lang="tr-TR" sz="1600" spc="-10" dirty="0" smtClean="0">
                <a:solidFill>
                  <a:srgbClr val="000000"/>
                </a:solidFill>
                <a:ea typeface="Times New Roman"/>
                <a:cs typeface="Times New Roman"/>
              </a:rPr>
              <a:t>s</a:t>
            </a: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t</a:t>
            </a:r>
            <a:r>
              <a:rPr lang="tr-TR" sz="1600" spc="5" dirty="0" smtClean="0">
                <a:solidFill>
                  <a:srgbClr val="000000"/>
                </a:solidFill>
                <a:ea typeface="Times New Roman"/>
                <a:cs typeface="Times New Roman"/>
              </a:rPr>
              <a:t>a</a:t>
            </a: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tistik</a:t>
            </a:r>
            <a:r>
              <a:rPr lang="tr-TR" sz="1600" spc="-5" dirty="0" smtClean="0">
                <a:solidFill>
                  <a:srgbClr val="000000"/>
                </a:solidFill>
                <a:ea typeface="Times New Roman"/>
                <a:cs typeface="Times New Roman"/>
              </a:rPr>
              <a:t>le</a:t>
            </a: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r</a:t>
            </a:r>
            <a:r>
              <a:rPr lang="tr-TR" sz="1600" spc="45" dirty="0" smtClean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tr-TR" sz="1600" spc="-5" dirty="0" smtClean="0">
                <a:solidFill>
                  <a:srgbClr val="000000"/>
                </a:solidFill>
                <a:ea typeface="Times New Roman"/>
                <a:cs typeface="Times New Roman"/>
              </a:rPr>
              <a:t>n</a:t>
            </a: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e</a:t>
            </a:r>
            <a:r>
              <a:rPr lang="tr-TR" sz="1600" spc="10" dirty="0" smtClean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tr-TR" sz="1600" spc="-5" dirty="0" smtClean="0">
                <a:solidFill>
                  <a:srgbClr val="000000"/>
                </a:solidFill>
                <a:ea typeface="Times New Roman"/>
                <a:cs typeface="Times New Roman"/>
              </a:rPr>
              <a:t>g</a:t>
            </a:r>
            <a:r>
              <a:rPr lang="tr-TR" sz="1600" spc="5" dirty="0" smtClean="0">
                <a:solidFill>
                  <a:srgbClr val="000000"/>
                </a:solidFill>
                <a:ea typeface="Times New Roman"/>
                <a:cs typeface="Times New Roman"/>
              </a:rPr>
              <a:t>ö</a:t>
            </a: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st</a:t>
            </a:r>
            <a:r>
              <a:rPr lang="tr-TR" sz="1600" spc="-5" dirty="0" smtClean="0">
                <a:solidFill>
                  <a:srgbClr val="000000"/>
                </a:solidFill>
                <a:ea typeface="Times New Roman"/>
                <a:cs typeface="Times New Roman"/>
              </a:rPr>
              <a:t>e</a:t>
            </a:r>
            <a:r>
              <a:rPr lang="tr-TR" sz="1600" spc="10" dirty="0" smtClean="0">
                <a:solidFill>
                  <a:srgbClr val="000000"/>
                </a:solidFill>
                <a:ea typeface="Times New Roman"/>
                <a:cs typeface="Times New Roman"/>
              </a:rPr>
              <a:t>r</a:t>
            </a: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iy</a:t>
            </a:r>
            <a:r>
              <a:rPr lang="tr-TR" sz="1600" spc="5" dirty="0" smtClean="0">
                <a:solidFill>
                  <a:srgbClr val="000000"/>
                </a:solidFill>
                <a:ea typeface="Times New Roman"/>
                <a:cs typeface="Times New Roman"/>
              </a:rPr>
              <a:t>o</a:t>
            </a:r>
            <a:r>
              <a:rPr lang="tr-TR" sz="1600" spc="-5" dirty="0" smtClean="0">
                <a:solidFill>
                  <a:srgbClr val="000000"/>
                </a:solidFill>
                <a:ea typeface="Times New Roman"/>
                <a:cs typeface="Times New Roman"/>
              </a:rPr>
              <a:t>r</a:t>
            </a: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?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tr-TR" sz="1600" spc="-10" dirty="0" smtClean="0">
                <a:solidFill>
                  <a:srgbClr val="000000"/>
                </a:solidFill>
                <a:ea typeface="Times New Roman"/>
                <a:cs typeface="Times New Roman"/>
              </a:rPr>
              <a:t>S</a:t>
            </a:r>
            <a:r>
              <a:rPr lang="tr-TR" sz="1600" spc="5" dirty="0" smtClean="0">
                <a:solidFill>
                  <a:srgbClr val="000000"/>
                </a:solidFill>
                <a:ea typeface="Times New Roman"/>
                <a:cs typeface="Times New Roman"/>
              </a:rPr>
              <a:t>o</a:t>
            </a:r>
            <a:r>
              <a:rPr lang="tr-TR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nuç.</a:t>
            </a:r>
            <a:endParaRPr lang="tr-TR" sz="1600" dirty="0">
              <a:ea typeface="Times New Roman"/>
              <a:cs typeface="Times New Roman"/>
            </a:endParaRP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1928794" y="1703477"/>
            <a:ext cx="721520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5400" fontAlgn="base">
              <a:spcBef>
                <a:spcPct val="0"/>
              </a:spcBef>
              <a:spcAft>
                <a:spcPct val="0"/>
              </a:spcAft>
            </a:pPr>
            <a:r>
              <a:rPr lang="tr-TR" b="1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Ba</a:t>
            </a:r>
            <a:r>
              <a:rPr lang="tr-TR" b="1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lang="tr-TR" b="1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lang</a:t>
            </a:r>
            <a:r>
              <a:rPr lang="tr-TR" b="1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ıcın doğru</a:t>
            </a:r>
            <a:r>
              <a:rPr lang="tr-TR" b="1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yap</a:t>
            </a:r>
            <a:r>
              <a:rPr lang="tr-TR" b="1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lang="tr-TR" b="1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lmas</a:t>
            </a:r>
            <a:r>
              <a:rPr lang="tr-TR" b="1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b="1" dirty="0">
              <a:solidFill>
                <a:srgbClr val="003265"/>
              </a:solidFill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Gerçekçi hedef ve beklentilerin tan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mlanmas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Yöneticiler, kullan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c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lar, tasar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mc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lar ve geli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tiricilerin hepsi gerçekçi beklentiler içinde olmal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dirty="0">
              <a:solidFill>
                <a:srgbClr val="003265"/>
              </a:solidFill>
              <a:latin typeface="Calibri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Proje içindeki her bir üye, birlikte çal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maya istekli olarak, tak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 halinde hareket etmeyi bilmelidir.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834778" y="1845221"/>
            <a:ext cx="71438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5400" fontAlgn="base">
              <a:spcBef>
                <a:spcPct val="0"/>
              </a:spcBef>
              <a:spcAft>
                <a:spcPct val="0"/>
              </a:spcAft>
            </a:pPr>
            <a:r>
              <a:rPr lang="tr-TR" b="1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Ba</a:t>
            </a:r>
            <a:r>
              <a:rPr lang="tr-TR" b="1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lang="tr-TR" b="1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lang</a:t>
            </a:r>
            <a:r>
              <a:rPr lang="tr-TR" b="1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ıcın doğru</a:t>
            </a:r>
            <a:r>
              <a:rPr lang="tr-TR" b="1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yap</a:t>
            </a:r>
            <a:r>
              <a:rPr lang="tr-TR" b="1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lang="tr-TR" b="1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lmas</a:t>
            </a:r>
            <a:r>
              <a:rPr lang="tr-TR" b="1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Do</a:t>
            </a:r>
            <a:r>
              <a:rPr lang="tr-TR" dirty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ru tak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 kurulmas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Proje yöneticisi, en iyi tasar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mc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 ve geli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tiricilerin hepsine birden sahip olmak zorunda olmad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ığı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bilmelidir.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Proje tak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 yakla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k %20’sinin üst düzey kalitede olmas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, oldukça iyi sonuçlar vermektedir.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Tak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 üyelerinin kendilerini geli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tirebilecekleri bir ortam olu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turarak, tak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 içi dinamiklerden çok teknik ve yönetimsel konular üzerine yo</a:t>
            </a:r>
            <a:r>
              <a:rPr lang="tr-TR" dirty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unla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abilecektir.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857356" y="1647001"/>
            <a:ext cx="7286644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5400" fontAlgn="base">
              <a:spcBef>
                <a:spcPct val="0"/>
              </a:spcBef>
              <a:spcAft>
                <a:spcPct val="0"/>
              </a:spcAft>
            </a:pPr>
            <a:r>
              <a:rPr lang="tr-TR" b="1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Ba</a:t>
            </a:r>
            <a:r>
              <a:rPr lang="tr-TR" b="1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lang="tr-TR" b="1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lang</a:t>
            </a:r>
            <a:r>
              <a:rPr lang="tr-TR" b="1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ıcın doğru</a:t>
            </a:r>
            <a:r>
              <a:rPr lang="tr-TR" b="1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yap</a:t>
            </a:r>
            <a:r>
              <a:rPr lang="tr-TR" b="1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lang="tr-TR" b="1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lmas</a:t>
            </a:r>
            <a:r>
              <a:rPr lang="tr-TR" b="1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İhtiyaç duyulan ortam ve araçlar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 sağlanmas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Proje ba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zl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ığı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na en direkt etkiyi, uygun seçilmemi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araçlar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 yapaca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bir gerçektir.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• Araçtan kas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 yaln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zca derleyici değildir.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• Analiz, dizayn, konfigürasyon, yönetim, test, yedekleme, doküman haz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rlama ve problem giderme için de araçlara ihtiyaç duyulmaktad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22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785918" y="1643050"/>
            <a:ext cx="735808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CordiaUPC" pitchFamily="34" charset="-34"/>
              </a:rPr>
              <a:t>Momentumun oluşturulması ve korunması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b="1" dirty="0">
              <a:solidFill>
                <a:srgbClr val="003265"/>
              </a:solidFill>
              <a:latin typeface="Calibri" pitchFamily="34" charset="0"/>
              <a:cs typeface="CordiaUPC" pitchFamily="34" charset="-34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ordiaUPC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CordiaUPC" pitchFamily="34" charset="-34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CordiaUPC" pitchFamily="34" charset="-34"/>
              </a:rPr>
              <a:t>Başlangıçta momentumun oluşturulması kolaydır ancak süreç ilerledikçe momentumun korunması oldukça zor bir iştir.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dirty="0">
              <a:solidFill>
                <a:srgbClr val="003265"/>
              </a:solidFill>
              <a:latin typeface="Calibri" pitchFamily="34" charset="0"/>
              <a:cs typeface="CordiaUPC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ordiaUPC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CordiaUPC" pitchFamily="34" charset="-34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CordiaUPC" pitchFamily="34" charset="-34"/>
              </a:rPr>
              <a:t>Momentumun korunması için 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CordiaUPC" pitchFamily="34" charset="-34"/>
              </a:rPr>
              <a:t>3 temel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CordiaUPC" pitchFamily="34" charset="-34"/>
              </a:rPr>
              <a:t>nokta üzerine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CordiaUPC" pitchFamily="34" charset="-34"/>
              </a:rPr>
              <a:t>yoğunlaşılmalıdır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CordiaUPC" pitchFamily="34" charset="-34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ordiaUPC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CordiaUPC" pitchFamily="34" charset="-34"/>
              </a:rPr>
              <a:t>    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CordiaUPC" pitchFamily="34" charset="-34"/>
              </a:rPr>
              <a:t>Sürtüşme/Yıpranma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CordiaUPC" pitchFamily="34" charset="-34"/>
              </a:rPr>
              <a:t>: Düşük seviyede tutulmalıdır…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ordiaUPC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CordiaUPC" pitchFamily="34" charset="-34"/>
              </a:rPr>
              <a:t>    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CordiaUPC" pitchFamily="34" charset="-34"/>
              </a:rPr>
              <a:t>Kalite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CordiaUPC" pitchFamily="34" charset="-34"/>
              </a:rPr>
              <a:t>: Geriye dönülüp, yazılıma kalite eklenmez…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ordiaUPC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CordiaUPC" pitchFamily="34" charset="-34"/>
              </a:rPr>
              <a:t>    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CordiaUPC" pitchFamily="34" charset="-34"/>
              </a:rPr>
              <a:t>Yönetim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CordiaUPC" pitchFamily="34" charset="-34"/>
              </a:rPr>
              <a:t>: Çalışanlardan çok yazılım yönetilmelidir.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ordiaUPC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CordiaUPC" pitchFamily="34" charset="-34"/>
              </a:rPr>
              <a:t>Her şey bittikten sonra, satışa sunulacak olan tek şey yazılımın kendisidir.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ordiaUPC" pitchFamily="34" charset="-34"/>
            </a:endParaRP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23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928794" y="1673260"/>
            <a:ext cx="671517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49600" algn="l"/>
              </a:tabLst>
            </a:pP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Verdana" pitchFamily="34" charset="0"/>
              </a:rPr>
              <a:t>Sürecin 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İ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Verdana" pitchFamily="34" charset="0"/>
              </a:rPr>
              <a:t>zlenmesi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49600" algn="l"/>
              </a:tabLst>
            </a:pPr>
            <a:endParaRPr kumimoji="0" lang="tr-T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49600" algn="l"/>
              </a:tabLst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Teknik anlamda, proje ba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üzerine etki eden en önemli faktör süreç yönetiminin izlenmesidir.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49600" algn="l"/>
              </a:tabLst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49600" algn="l"/>
              </a:tabLst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Süreç yönetimindeki en büyük problem, planlanan zaman çizelgesinin neresinde bulunuldu</a:t>
            </a:r>
            <a:r>
              <a:rPr lang="tr-TR" dirty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unun belirlenmesidir.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49600" algn="l"/>
              </a:tabLst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49600" algn="l"/>
              </a:tabLst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"Kavramsal bir modelin fiziki tezahürü ile, yani görülebilir, dokunulabilir, somut bir yap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ile sonuçlan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r.   (in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aat projesi)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49600" algn="l"/>
              </a:tabLst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49600" algn="l"/>
              </a:tabLst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“Kavramsal bir model ile ba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lar ancak ortaya ç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kan ürün dokunulabilir, objektif yöntemlerle ölçülebilir, fiziksel varl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 sahip değildir.	 (yaz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 projesi)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24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1928794" y="1794467"/>
            <a:ext cx="67866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Verdana" pitchFamily="34" charset="0"/>
              </a:rPr>
              <a:t>Ak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Verdana" pitchFamily="34" charset="0"/>
              </a:rPr>
              <a:t>lcı Kararlar Almak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Ak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kararlar verebilmek, ba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proje yöneticilerini ortaya ç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karan en önemli unsurdur.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Ak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ca kararlar almaktan kas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 "çözümü zor olan problemlere cevap bulmak" demek de</a:t>
            </a:r>
            <a:r>
              <a:rPr lang="tr-TR" dirty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ildir.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Projenin, ba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lan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lan platform üzerinde tamamlanabilmesi.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Teknik değerlendirilme ile mü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teri gereksinimlerinin do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ru ve tam olarak belirlenmesi.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25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1928794" y="1714488"/>
            <a:ext cx="6858048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Değerlendirme Çal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ış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mas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(Post-</a:t>
            </a:r>
            <a:r>
              <a:rPr kumimoji="0" lang="tr-TR" b="1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Mortem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 Analizi)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b="1" dirty="0">
              <a:solidFill>
                <a:srgbClr val="003265"/>
              </a:solidFill>
              <a:latin typeface="Calibri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Postmortem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 kelimesinin sözlük anlam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"otopsi"dir.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Proje yönetimi aç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ndan, "bir olay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 ya da sürecin sonras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nda yap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lan durum de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erlendirme çal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mas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" olarak tan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mlanabilir.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Post-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mortem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 analizi ile ba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ve/veya ba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zl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k üzerine etkide bulunmu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tüm faktörler belirlenebilir.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26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928826" y="1601822"/>
            <a:ext cx="650082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De</a:t>
            </a:r>
            <a:r>
              <a:rPr lang="tr-TR" b="1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ğ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erlendirme Çal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ış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mas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(Post-</a:t>
            </a:r>
            <a:r>
              <a:rPr kumimoji="0" lang="tr-TR" b="1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Mortem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 Analizi)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irketlerin kulland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klar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yaz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 metotlar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ve al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kanl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klar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, yaz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olmasa da kendili</a:t>
            </a:r>
            <a:r>
              <a:rPr lang="tr-TR" dirty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inden geli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en bir sistem olu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turmaktad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Post-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mortem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 analizi ile, olu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an bu sistemin olumlu yönde geli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mesi ve bir sonraki “üretim yar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ışı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nda” daha faydal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olmas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sağlanabilir.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Sa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lad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ığı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faydalara rağmen,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irketlerin çok az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, yapt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klar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hatalardan dersler ç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kararak, süreç yönetimi için kurumsalla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maya gitmektedirler.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27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000232" y="1861177"/>
            <a:ext cx="7000924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03300" algn="l"/>
              </a:tabLst>
            </a:pP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İ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statistikler ne gösteriyor?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03300" algn="l"/>
              </a:tabLst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03300" algn="l"/>
              </a:tabLst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03300" algn="l"/>
              </a:tabLst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Ba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zl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klar, büyük bir oranda, uygulanmaya çal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ışı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lan yaz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 proje yönetim sürecindeki temel noktalardan kaynaklanmaktad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03300" algn="l"/>
              </a:tabLst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rgbClr val="003265"/>
              </a:solidFill>
              <a:effectLst/>
              <a:latin typeface="Calibri" pitchFamily="34" charset="0"/>
              <a:ea typeface="Times New Roman" pitchFamily="18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03300" algn="l"/>
              </a:tabLst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03300" algn="l"/>
              </a:tabLst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2005 y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içinde, yakla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k 2000 ticari ve hükümet organizasyonun gönüllü olarak kat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klar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CMM de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erlendirme çal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malar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 sonuçlar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</a:t>
            </a:r>
            <a:r>
              <a:rPr lang="tr-TR" dirty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da gösterilmektedir.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03300" algn="l"/>
              </a:tabLst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03300" algn="l"/>
              </a:tabLst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CMM 1,2: %53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03300" algn="l"/>
              </a:tabLst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CMM 3	: %30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03300" algn="l"/>
              </a:tabLst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CMM 4,5: %17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28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ChangeArrowheads="1"/>
          </p:cNvSpPr>
          <p:nvPr/>
        </p:nvSpPr>
        <p:spPr bwMode="auto">
          <a:xfrm>
            <a:off x="2000232" y="1736157"/>
            <a:ext cx="692948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İ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Arial" pitchFamily="34" charset="0"/>
              </a:rPr>
              <a:t>statistikler ne gösteriyor?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Yap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lan istatistik temelli bir çal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mada, yaz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 projelerinde kullan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lan bask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 proje yönetim çal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malar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 tespiti için, Avustralyal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yaz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 geli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tiricilerle birlikte çal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ışı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lm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Elde edilen istatistiksel sonuçlar ile yaz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 projelerinin ba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üzerine etkiyen faktörlerin belirlenmesi amaçlanm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Anket sorular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haz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rlan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rken, proje yönetiminin 5 temel faktörü üzerinde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yoğunla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şı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lm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ış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: Proje yöneticisi (M), gereksinim analizi (R), bütçe/zaman tahmini (C), risk de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erlendirmesi (A) ve post-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mortem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 analizi (P).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29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1785918" y="1643050"/>
            <a:ext cx="7358082" cy="2656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3840" marR="3578860" algn="just">
              <a:lnSpc>
                <a:spcPct val="115000"/>
              </a:lnSpc>
              <a:spcBef>
                <a:spcPts val="95"/>
              </a:spcBef>
              <a:spcAft>
                <a:spcPts val="0"/>
              </a:spcAft>
            </a:pP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Y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a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z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ılı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m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ın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Ö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n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e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m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i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 </a:t>
            </a:r>
            <a:endParaRPr lang="tr-TR" sz="1600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400"/>
              </a:lnSpc>
              <a:spcBef>
                <a:spcPts val="5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 </a:t>
            </a:r>
            <a:endParaRPr lang="tr-TR" sz="1600" dirty="0">
              <a:latin typeface="Calibri" pitchFamily="34" charset="0"/>
              <a:ea typeface="Times New Roman"/>
              <a:cs typeface="Times New Roman"/>
            </a:endParaRPr>
          </a:p>
          <a:p>
            <a:pPr marL="690245" marR="1543050" lvl="1" algn="just">
              <a:lnSpc>
                <a:spcPts val="1440"/>
              </a:lnSpc>
            </a:pP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"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z="1600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z="1600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lo</a:t>
            </a: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j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t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z="1600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h</a:t>
            </a: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z="1600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,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h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ç</a:t>
            </a: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b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 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sz="1600" spc="-1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ya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z</a:t>
            </a: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z="1600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ar</a:t>
            </a: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kadar ça</a:t>
            </a:r>
            <a:r>
              <a:rPr lang="tr-TR" sz="1600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b</a:t>
            </a: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u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z="1600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</a:p>
          <a:p>
            <a:pPr marL="690245" marR="1543050" lvl="1" algn="just">
              <a:lnSpc>
                <a:spcPts val="1440"/>
              </a:lnSpc>
            </a:pPr>
            <a:endParaRPr lang="tr-TR" sz="1600" spc="10" dirty="0">
              <a:solidFill>
                <a:srgbClr val="000000"/>
              </a:solidFill>
              <a:latin typeface="Calibri" pitchFamily="34" charset="0"/>
              <a:ea typeface="Times New Roman"/>
              <a:cs typeface="Verdana"/>
            </a:endParaRPr>
          </a:p>
          <a:p>
            <a:pPr marL="690245" marR="1543050" lvl="1" algn="just">
              <a:lnSpc>
                <a:spcPts val="1440"/>
              </a:lnSpc>
            </a:pP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z="1600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san</a:t>
            </a:r>
            <a:r>
              <a:rPr lang="tr-TR" sz="1600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haya</a:t>
            </a:r>
            <a:r>
              <a:rPr lang="tr-TR" sz="1600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z="1600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g</a:t>
            </a: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ri</a:t>
            </a: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p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,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z="1600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b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u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ka</a:t>
            </a: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ar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e</a:t>
            </a: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z="1600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h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 </a:t>
            </a:r>
            <a:r>
              <a:rPr lang="tr-TR" sz="1600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g</a:t>
            </a: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z="1600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z="1600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z="1600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.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”</a:t>
            </a:r>
            <a:endParaRPr lang="tr-TR" sz="1600" dirty="0">
              <a:latin typeface="Calibri" pitchFamily="34" charset="0"/>
              <a:ea typeface="Times New Roman"/>
              <a:cs typeface="Times New Roman"/>
            </a:endParaRPr>
          </a:p>
          <a:p>
            <a:pPr marL="3084830" lvl="1">
              <a:lnSpc>
                <a:spcPts val="1415"/>
              </a:lnSpc>
              <a:spcBef>
                <a:spcPts val="220"/>
              </a:spcBef>
            </a:pPr>
            <a:endParaRPr lang="tr-TR" sz="1600" spc="-5" dirty="0" smtClean="0">
              <a:solidFill>
                <a:srgbClr val="000000"/>
              </a:solidFill>
              <a:latin typeface="Calibri" pitchFamily="34" charset="0"/>
              <a:ea typeface="Times New Roman"/>
              <a:cs typeface="Verdana"/>
            </a:endParaRPr>
          </a:p>
          <a:p>
            <a:pPr marL="3084830" lvl="1">
              <a:lnSpc>
                <a:spcPts val="1415"/>
              </a:lnSpc>
              <a:spcBef>
                <a:spcPts val="220"/>
              </a:spcBef>
            </a:pPr>
            <a:r>
              <a:rPr lang="tr-TR" sz="1600" spc="-5" dirty="0" err="1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F</a:t>
            </a:r>
            <a:r>
              <a:rPr lang="tr-TR" sz="1600" spc="5" dirty="0" err="1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z="1600" dirty="0" err="1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sz="1600" spc="-5" dirty="0" err="1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h</a:t>
            </a:r>
            <a:r>
              <a:rPr lang="tr-TR" sz="1600" spc="10" dirty="0" err="1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z="1600" dirty="0" err="1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an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(</a:t>
            </a: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1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9</a:t>
            </a: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9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7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)</a:t>
            </a:r>
            <a:endParaRPr lang="tr-TR" sz="1600" dirty="0">
              <a:latin typeface="Calibri" pitchFamily="34" charset="0"/>
              <a:ea typeface="Times New Roman"/>
              <a:cs typeface="Times New Roman"/>
            </a:endParaRPr>
          </a:p>
          <a:p>
            <a:pPr lvl="1">
              <a:lnSpc>
                <a:spcPts val="500"/>
              </a:lnSpc>
              <a:spcBef>
                <a:spcPts val="35"/>
              </a:spcBef>
            </a:pP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sz="1600" dirty="0">
              <a:latin typeface="Calibri" pitchFamily="34" charset="0"/>
              <a:ea typeface="Times New Roman"/>
              <a:cs typeface="Times New Roman"/>
            </a:endParaRPr>
          </a:p>
          <a:p>
            <a:pPr lvl="1">
              <a:lnSpc>
                <a:spcPts val="1000"/>
              </a:lnSpc>
            </a:pP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sz="1600" dirty="0">
              <a:latin typeface="Calibri" pitchFamily="34" charset="0"/>
              <a:ea typeface="Times New Roman"/>
              <a:cs typeface="Times New Roman"/>
            </a:endParaRPr>
          </a:p>
          <a:p>
            <a:pPr lvl="1">
              <a:lnSpc>
                <a:spcPts val="1000"/>
              </a:lnSpc>
            </a:pP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sz="1600" dirty="0">
              <a:latin typeface="Calibri" pitchFamily="34" charset="0"/>
              <a:ea typeface="Times New Roman"/>
              <a:cs typeface="Times New Roman"/>
            </a:endParaRPr>
          </a:p>
          <a:p>
            <a:pPr marL="690245" lvl="1">
              <a:lnSpc>
                <a:spcPct val="115000"/>
              </a:lnSpc>
              <a:spcBef>
                <a:spcPts val="85"/>
              </a:spcBef>
            </a:pPr>
            <a:r>
              <a:rPr lang="tr-TR" sz="1600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 </a:t>
            </a:r>
            <a:r>
              <a:rPr lang="tr-TR" sz="1600" spc="-20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z</a:t>
            </a: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z="1600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h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 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yd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z="1600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.</a:t>
            </a:r>
            <a:endParaRPr lang="tr-TR" sz="1600" dirty="0">
              <a:latin typeface="Calibri" pitchFamily="34" charset="0"/>
              <a:ea typeface="Times New Roman"/>
              <a:cs typeface="Times New Roman"/>
            </a:endParaRPr>
          </a:p>
          <a:p>
            <a:pPr lvl="1">
              <a:lnSpc>
                <a:spcPts val="1400"/>
              </a:lnSpc>
              <a:spcBef>
                <a:spcPts val="15"/>
              </a:spcBef>
            </a:pP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sz="1600" dirty="0">
              <a:latin typeface="Calibri" pitchFamily="34" charset="0"/>
              <a:ea typeface="Times New Roman"/>
              <a:cs typeface="Times New Roman"/>
            </a:endParaRPr>
          </a:p>
          <a:p>
            <a:pPr marL="690245" lvl="1">
              <a:lnSpc>
                <a:spcPts val="1415"/>
              </a:lnSpc>
            </a:pPr>
            <a:r>
              <a:rPr lang="tr-TR" sz="1600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 </a:t>
            </a:r>
            <a:r>
              <a:rPr lang="tr-TR" sz="1600" spc="-20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z</a:t>
            </a: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z="1600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h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 y</a:t>
            </a: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z="1600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sz="1600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ir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.</a:t>
            </a:r>
            <a:endParaRPr lang="tr-TR" sz="1600" dirty="0">
              <a:latin typeface="Calibri" pitchFamily="34" charset="0"/>
              <a:ea typeface="Times New Roman"/>
              <a:cs typeface="Times New Roman"/>
            </a:endParaRP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ChangeArrowheads="1"/>
          </p:cNvSpPr>
          <p:nvPr/>
        </p:nvSpPr>
        <p:spPr bwMode="auto">
          <a:xfrm>
            <a:off x="1928794" y="1876845"/>
            <a:ext cx="7000924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İ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Arial" pitchFamily="34" charset="0"/>
              </a:rPr>
              <a:t>statistikler ne gösteriyor?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Çal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man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 sonuçlar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Ayn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organizasyon taraf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ndan yürütülen farkl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yaz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 projelerinde, tutarl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yöntemler kullan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lmamaktad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Projelerin %50’si, gereksinim çal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mas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tamamlanmadan ba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lamaktad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Risk de</a:t>
            </a:r>
            <a:r>
              <a:rPr lang="tr-TR" dirty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erlendirmesi, geli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tirme sürecinin normal bir parças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olarak görülmemektedir.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Organizasyonlar, post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mortem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 analizini zaman kayb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olarak gördü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ünden, yapt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klar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hatalardan gerekli dersleri almamaktad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rlar.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30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1928794" y="1584316"/>
            <a:ext cx="764383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Arial" pitchFamily="34" charset="0"/>
              </a:rPr>
              <a:t>İstatistikler ne gösteriyor?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"Hangi yaz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 geli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tirme metodolojisi kullan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?“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%20; Ya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am döngü metodolojisi tan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mlanmam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%31;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Waterfall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 veya türevi bir metodu kullan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lm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%2  ; Prototip yakla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kullan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lm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%2  ; Spiral model kullan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lm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%26; Soruya cevap verememi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tir.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%10; “Yaz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 geli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tirme ya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am döngüsü” kavram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 ne oldu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unu bilmemektedir.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31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ChangeArrowheads="1"/>
          </p:cNvSpPr>
          <p:nvPr/>
        </p:nvSpPr>
        <p:spPr bwMode="auto">
          <a:xfrm>
            <a:off x="2000200" y="1508928"/>
            <a:ext cx="700095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b="1" dirty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Times New Roman" pitchFamily="18" charset="0"/>
              </a:rPr>
              <a:t>İ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Arial" pitchFamily="34" charset="0"/>
              </a:rPr>
              <a:t>statistikler ne gösteriyor?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Verdana" pitchFamily="34" charset="0"/>
              </a:rPr>
              <a:t>"Kullan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Verdana" pitchFamily="34" charset="0"/>
              </a:rPr>
              <a:t>lan yaz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Verdana" pitchFamily="34" charset="0"/>
              </a:rPr>
              <a:t>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Verdana" pitchFamily="34" charset="0"/>
              </a:rPr>
              <a:t>m geli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Verdana" pitchFamily="34" charset="0"/>
              </a:rPr>
              <a:t>tirme metodolojisi aç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Verdana" pitchFamily="34" charset="0"/>
              </a:rPr>
              <a:t>klar m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Verdana" pitchFamily="34" charset="0"/>
              </a:rPr>
              <a:t>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Verdana" pitchFamily="34" charset="0"/>
              </a:rPr>
              <a:t>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Verdana" pitchFamily="34" charset="0"/>
              </a:rPr>
              <a:t>z?“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Verdana" pitchFamily="34" charset="0"/>
              </a:rPr>
              <a:t>GUI tabanl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Verdana" pitchFamily="34" charset="0"/>
              </a:rPr>
              <a:t>,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Verdana" pitchFamily="34" charset="0"/>
              </a:rPr>
              <a:t>Prosedürlere dayal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Verdana" pitchFamily="34" charset="0"/>
              </a:rPr>
              <a:t>yöntem,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Verdana" pitchFamily="34" charset="0"/>
              </a:rPr>
              <a:t>Gereksinimlerin belirlenmesi için basit bir metot,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Verdana" pitchFamily="34" charset="0"/>
              </a:rPr>
              <a:t>Kullan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Verdana" pitchFamily="34" charset="0"/>
              </a:rPr>
              <a:t>c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Verdana" pitchFamily="34" charset="0"/>
              </a:rPr>
              <a:t>lar ve sponsor ortakl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Verdana" pitchFamily="34" charset="0"/>
              </a:rPr>
              <a:t>klar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Verdana" pitchFamily="34" charset="0"/>
              </a:rPr>
              <a:t>,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Verdana" pitchFamily="34" charset="0"/>
              </a:rPr>
              <a:t>Kullan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Verdana" pitchFamily="34" charset="0"/>
              </a:rPr>
              <a:t>c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Verdana" pitchFamily="34" charset="0"/>
              </a:rPr>
              <a:t>i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Verdana" pitchFamily="34" charset="0"/>
              </a:rPr>
              <a:t>yerleri,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Verdana" pitchFamily="34" charset="0"/>
              </a:rPr>
              <a:t>Yap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Verdana" pitchFamily="34" charset="0"/>
              </a:rPr>
              <a:t>lmas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Verdana" pitchFamily="34" charset="0"/>
              </a:rPr>
              <a:t>gerekenlerin listelendiği bir “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Verdana" pitchFamily="34" charset="0"/>
              </a:rPr>
              <a:t>to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Verdana" pitchFamily="34" charset="0"/>
              </a:rPr>
              <a:t> do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Verdana" pitchFamily="34" charset="0"/>
              </a:rPr>
              <a:t>list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Verdana" pitchFamily="34" charset="0"/>
              </a:rPr>
              <a:t>”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Verdana" pitchFamily="34" charset="0"/>
              </a:rPr>
              <a:t>gibi ilginç (!) cevaplar verilmi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ea typeface="Times New Roman" pitchFamily="18" charset="0"/>
                <a:cs typeface="Verdana" pitchFamily="34" charset="0"/>
              </a:rPr>
              <a:t>tir.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32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A35963-29FA-4A59-B02C-230ADCE2C582}" type="slidenum">
              <a:rPr lang="tr-TR"/>
              <a:pPr>
                <a:defRPr/>
              </a:pPr>
              <a:t>33</a:t>
            </a:fld>
            <a:endParaRPr lang="tr-TR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08" y="3286124"/>
            <a:ext cx="5957905" cy="2844801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itchFamily="18" charset="0"/>
              </a:rPr>
              <a:t>Harvard </a:t>
            </a:r>
            <a:r>
              <a:rPr lang="tr-TR" sz="1800" dirty="0" err="1" smtClean="0">
                <a:solidFill>
                  <a:schemeClr val="tx1"/>
                </a:solidFill>
                <a:latin typeface="Times New Roman" pitchFamily="18" charset="0"/>
              </a:rPr>
              <a:t>Business</a:t>
            </a:r>
            <a:r>
              <a:rPr lang="tr-TR" sz="18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tr-TR" sz="1800" dirty="0" err="1" smtClean="0">
                <a:solidFill>
                  <a:schemeClr val="tx1"/>
                </a:solidFill>
                <a:latin typeface="Times New Roman" pitchFamily="18" charset="0"/>
              </a:rPr>
              <a:t>School</a:t>
            </a:r>
            <a:r>
              <a:rPr lang="tr-TR" sz="1800" dirty="0" smtClean="0">
                <a:solidFill>
                  <a:schemeClr val="tx1"/>
                </a:solidFill>
                <a:latin typeface="Times New Roman" pitchFamily="18" charset="0"/>
              </a:rPr>
              <a:t> tarafından yapılan ve yaklaşık 2 yıl süren bir araştırma [MacCormack01] sonucu başarılı yazılım projelerinin aşağıdaki 4 özelliğe sahip oldukları görülmüştür. 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1357290" y="571480"/>
            <a:ext cx="43588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rigold" pitchFamily="66" charset="-94"/>
              </a:rPr>
              <a:t>BAŞARILI BİR PROJENİN ORTAK YÖNLERİ</a:t>
            </a:r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FDE12-5AB5-47E8-8A5C-AF0B9A1E88ED}" type="slidenum">
              <a:rPr lang="tr-TR"/>
              <a:pPr>
                <a:defRPr/>
              </a:pPr>
              <a:t>34</a:t>
            </a:fld>
            <a:endParaRPr lang="tr-TR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2936" y="1728792"/>
            <a:ext cx="6902468" cy="4343414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itchFamily="18" charset="0"/>
              </a:rPr>
              <a:t>1)Başarılı projeler </a:t>
            </a:r>
            <a:r>
              <a:rPr lang="tr-TR" b="1" dirty="0" smtClean="0">
                <a:solidFill>
                  <a:schemeClr val="tx1"/>
                </a:solidFill>
                <a:latin typeface="Times New Roman" pitchFamily="18" charset="0"/>
              </a:rPr>
              <a:t>yinelemeli</a:t>
            </a:r>
            <a:r>
              <a:rPr lang="tr-TR" dirty="0" smtClean="0">
                <a:solidFill>
                  <a:schemeClr val="tx1"/>
                </a:solidFill>
                <a:latin typeface="Times New Roman" pitchFamily="18" charset="0"/>
              </a:rPr>
              <a:t> (</a:t>
            </a:r>
            <a:r>
              <a:rPr lang="tr-TR" dirty="0" err="1" smtClean="0">
                <a:solidFill>
                  <a:schemeClr val="tx1"/>
                </a:solidFill>
                <a:latin typeface="Times New Roman" pitchFamily="18" charset="0"/>
              </a:rPr>
              <a:t>iterative</a:t>
            </a:r>
            <a:r>
              <a:rPr lang="tr-TR" dirty="0" smtClean="0">
                <a:solidFill>
                  <a:schemeClr val="tx1"/>
                </a:solidFill>
                <a:latin typeface="Times New Roman" pitchFamily="18" charset="0"/>
              </a:rPr>
              <a:t>) şekilde yazılım geliştirirler. Yazılımın müşteri için anlamlı bir parçası erken bir yayımla(</a:t>
            </a:r>
            <a:r>
              <a:rPr lang="tr-TR" dirty="0" err="1" smtClean="0">
                <a:solidFill>
                  <a:schemeClr val="tx1"/>
                </a:solidFill>
                <a:latin typeface="Times New Roman" pitchFamily="18" charset="0"/>
              </a:rPr>
              <a:t>release</a:t>
            </a:r>
            <a:r>
              <a:rPr lang="tr-TR" dirty="0" smtClean="0">
                <a:solidFill>
                  <a:schemeClr val="tx1"/>
                </a:solidFill>
                <a:latin typeface="Times New Roman" pitchFamily="18" charset="0"/>
              </a:rPr>
              <a:t>) teslim edilir ve yazılım teslimi diğer yinelemeler ile devam eder. Müşteriden yayımlar sonrası sürekli geri </a:t>
            </a:r>
            <a:r>
              <a:rPr lang="tr-TR" dirty="0" err="1" smtClean="0">
                <a:solidFill>
                  <a:schemeClr val="tx1"/>
                </a:solidFill>
                <a:latin typeface="Times New Roman" pitchFamily="18" charset="0"/>
              </a:rPr>
              <a:t>beslenim</a:t>
            </a:r>
            <a:r>
              <a:rPr lang="tr-TR" dirty="0" smtClean="0">
                <a:solidFill>
                  <a:schemeClr val="tx1"/>
                </a:solidFill>
                <a:latin typeface="Times New Roman" pitchFamily="18" charset="0"/>
              </a:rPr>
              <a:t> alınır. Yazılım bir </a:t>
            </a:r>
            <a:r>
              <a:rPr lang="tr-TR" b="1" dirty="0" smtClean="0">
                <a:solidFill>
                  <a:schemeClr val="tx1"/>
                </a:solidFill>
                <a:latin typeface="Times New Roman" pitchFamily="18" charset="0"/>
              </a:rPr>
              <a:t>evrim süreci</a:t>
            </a:r>
            <a:r>
              <a:rPr lang="tr-TR" dirty="0" smtClean="0">
                <a:solidFill>
                  <a:schemeClr val="tx1"/>
                </a:solidFill>
                <a:latin typeface="Times New Roman" pitchFamily="18" charset="0"/>
              </a:rPr>
              <a:t> sonucunda oluşur.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itchFamily="18" charset="0"/>
              </a:rPr>
              <a:t>2)Yapılan değişiklikler sonrası günlük tümleştirme (</a:t>
            </a:r>
            <a:r>
              <a:rPr lang="tr-TR" dirty="0" err="1" smtClean="0">
                <a:solidFill>
                  <a:schemeClr val="tx1"/>
                </a:solidFill>
                <a:latin typeface="Times New Roman" pitchFamily="18" charset="0"/>
              </a:rPr>
              <a:t>daily</a:t>
            </a:r>
            <a:r>
              <a:rPr lang="tr-TR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tr-TR" dirty="0" err="1" smtClean="0">
                <a:solidFill>
                  <a:schemeClr val="tx1"/>
                </a:solidFill>
                <a:latin typeface="Times New Roman" pitchFamily="18" charset="0"/>
              </a:rPr>
              <a:t>integration</a:t>
            </a:r>
            <a:r>
              <a:rPr lang="tr-TR" dirty="0" smtClean="0">
                <a:solidFill>
                  <a:schemeClr val="tx1"/>
                </a:solidFill>
                <a:latin typeface="Times New Roman" pitchFamily="18" charset="0"/>
              </a:rPr>
              <a:t>) yapılır. Tümleştirme sonucu yazılımın durumu hakkında bağlanım(</a:t>
            </a:r>
            <a:r>
              <a:rPr lang="tr-TR" dirty="0" err="1" smtClean="0">
                <a:solidFill>
                  <a:schemeClr val="tx1"/>
                </a:solidFill>
                <a:latin typeface="Times New Roman" pitchFamily="18" charset="0"/>
              </a:rPr>
              <a:t>regression</a:t>
            </a:r>
            <a:r>
              <a:rPr lang="tr-TR" dirty="0" smtClean="0">
                <a:solidFill>
                  <a:schemeClr val="tx1"/>
                </a:solidFill>
                <a:latin typeface="Times New Roman" pitchFamily="18" charset="0"/>
              </a:rPr>
              <a:t>) testleri sayesinde </a:t>
            </a:r>
            <a:r>
              <a:rPr lang="tr-TR" b="1" dirty="0" smtClean="0">
                <a:solidFill>
                  <a:schemeClr val="tx1"/>
                </a:solidFill>
                <a:latin typeface="Times New Roman" pitchFamily="18" charset="0"/>
              </a:rPr>
              <a:t>hızlı bir şekilde geri </a:t>
            </a:r>
            <a:r>
              <a:rPr lang="tr-TR" b="1" dirty="0" err="1" smtClean="0">
                <a:solidFill>
                  <a:schemeClr val="tx1"/>
                </a:solidFill>
                <a:latin typeface="Times New Roman" pitchFamily="18" charset="0"/>
              </a:rPr>
              <a:t>beslenim</a:t>
            </a:r>
            <a:r>
              <a:rPr lang="tr-TR" dirty="0" smtClean="0">
                <a:solidFill>
                  <a:schemeClr val="tx1"/>
                </a:solidFill>
                <a:latin typeface="Times New Roman" pitchFamily="18" charset="0"/>
              </a:rPr>
              <a:t> alınır.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itchFamily="18" charset="0"/>
              </a:rPr>
              <a:t>3)Yazılım geliştirme ekibi </a:t>
            </a:r>
            <a:r>
              <a:rPr lang="tr-TR" b="1" dirty="0" smtClean="0">
                <a:solidFill>
                  <a:schemeClr val="tx1"/>
                </a:solidFill>
                <a:latin typeface="Times New Roman" pitchFamily="18" charset="0"/>
              </a:rPr>
              <a:t>deneyim</a:t>
            </a:r>
            <a:r>
              <a:rPr lang="tr-TR" dirty="0" smtClean="0">
                <a:solidFill>
                  <a:schemeClr val="tx1"/>
                </a:solidFill>
                <a:latin typeface="Times New Roman" pitchFamily="18" charset="0"/>
              </a:rPr>
              <a:t>lidir.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itchFamily="18" charset="0"/>
              </a:rPr>
              <a:t>4)Projenin başından itibaren yazılım mimarisine ve sistemin </a:t>
            </a:r>
            <a:r>
              <a:rPr lang="tr-TR" b="1" dirty="0" smtClean="0">
                <a:solidFill>
                  <a:schemeClr val="tx1"/>
                </a:solidFill>
                <a:latin typeface="Times New Roman" pitchFamily="18" charset="0"/>
              </a:rPr>
              <a:t>birbirinden bağımsız bileşenlerden</a:t>
            </a:r>
            <a:r>
              <a:rPr lang="tr-TR" dirty="0" smtClean="0">
                <a:solidFill>
                  <a:schemeClr val="tx1"/>
                </a:solidFill>
                <a:latin typeface="Times New Roman" pitchFamily="18" charset="0"/>
              </a:rPr>
              <a:t> oluşturulmasına dikkat edilir.</a:t>
            </a:r>
            <a:r>
              <a:rPr lang="tr-TR" sz="1800" dirty="0" smtClean="0">
                <a:solidFill>
                  <a:schemeClr val="tx1"/>
                </a:solidFill>
              </a:rPr>
              <a:t> </a:t>
            </a:r>
            <a:br>
              <a:rPr lang="tr-TR" sz="1800" dirty="0" smtClean="0">
                <a:solidFill>
                  <a:schemeClr val="tx1"/>
                </a:solidFill>
              </a:rPr>
            </a:br>
            <a:r>
              <a:rPr lang="tr-TR" sz="1800" dirty="0" smtClean="0">
                <a:solidFill>
                  <a:schemeClr val="tx1"/>
                </a:solidFill>
              </a:rPr>
              <a:t/>
            </a:r>
            <a:br>
              <a:rPr lang="tr-TR" sz="1800" dirty="0" smtClean="0">
                <a:solidFill>
                  <a:schemeClr val="tx1"/>
                </a:solidFill>
              </a:rPr>
            </a:br>
            <a:endParaRPr lang="tr-TR" sz="1800" dirty="0" smtClean="0">
              <a:solidFill>
                <a:schemeClr val="tx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57290" y="571480"/>
            <a:ext cx="43588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rigold" pitchFamily="66" charset="-94"/>
              </a:rPr>
              <a:t>BAŞARILI BİR PROJENİN ORTAK YÖNLERİ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F47A3-326D-42B7-AFE2-03015F758950}" type="slidenum">
              <a:rPr lang="tr-TR"/>
              <a:pPr>
                <a:defRPr/>
              </a:pPr>
              <a:t>35</a:t>
            </a:fld>
            <a:endParaRPr lang="tr-TR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00232" y="1785926"/>
            <a:ext cx="6819918" cy="4214842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itchFamily="18" charset="0"/>
              </a:rPr>
              <a:t>Benzer bir araştırmada </a:t>
            </a:r>
            <a:r>
              <a:rPr lang="tr-TR" sz="1800" dirty="0" err="1" smtClean="0">
                <a:solidFill>
                  <a:schemeClr val="tx1"/>
                </a:solidFill>
                <a:latin typeface="Times New Roman" pitchFamily="18" charset="0"/>
              </a:rPr>
              <a:t>Bell</a:t>
            </a:r>
            <a:r>
              <a:rPr lang="tr-TR" sz="18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tr-TR" sz="1800" dirty="0" err="1" smtClean="0">
                <a:solidFill>
                  <a:schemeClr val="tx1"/>
                </a:solidFill>
                <a:latin typeface="Times New Roman" pitchFamily="18" charset="0"/>
              </a:rPr>
              <a:t>Labs</a:t>
            </a:r>
            <a:r>
              <a:rPr lang="tr-TR" sz="1800" dirty="0" smtClean="0">
                <a:solidFill>
                  <a:schemeClr val="tx1"/>
                </a:solidFill>
                <a:latin typeface="Times New Roman" pitchFamily="18" charset="0"/>
              </a:rPr>
              <a:t> tarafından yapılmış ve aşağıdaki özellikler saptanmıştır.</a:t>
            </a:r>
          </a:p>
          <a:p>
            <a:pPr eaLnBrk="1" hangingPunct="1">
              <a:buFont typeface="Wingdings" pitchFamily="2" charset="2"/>
              <a:buNone/>
            </a:pPr>
            <a:endParaRPr lang="tr-TR" sz="18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itchFamily="18" charset="0"/>
              </a:rPr>
              <a:t>1)Yinelemeli(</a:t>
            </a:r>
            <a:r>
              <a:rPr lang="tr-TR" sz="1800" dirty="0" err="1" smtClean="0">
                <a:solidFill>
                  <a:schemeClr val="tx1"/>
                </a:solidFill>
                <a:latin typeface="Times New Roman" pitchFamily="18" charset="0"/>
              </a:rPr>
              <a:t>iterative</a:t>
            </a:r>
            <a:r>
              <a:rPr lang="tr-TR" sz="1800" dirty="0" smtClean="0">
                <a:solidFill>
                  <a:schemeClr val="tx1"/>
                </a:solidFill>
                <a:latin typeface="Times New Roman" pitchFamily="18" charset="0"/>
              </a:rPr>
              <a:t>) yazılım geliştirme ve yinelemelerin sonunda müşterinin geri </a:t>
            </a:r>
            <a:r>
              <a:rPr lang="tr-TR" sz="1800" dirty="0" err="1" smtClean="0">
                <a:solidFill>
                  <a:schemeClr val="tx1"/>
                </a:solidFill>
                <a:latin typeface="Times New Roman" pitchFamily="18" charset="0"/>
              </a:rPr>
              <a:t>beslenimi</a:t>
            </a:r>
            <a:r>
              <a:rPr lang="tr-TR" sz="1800" dirty="0" smtClean="0">
                <a:solidFill>
                  <a:schemeClr val="tx1"/>
                </a:solidFill>
                <a:latin typeface="Times New Roman" pitchFamily="18" charset="0"/>
              </a:rPr>
              <a:t>. </a:t>
            </a:r>
            <a:br>
              <a:rPr lang="tr-TR" sz="1800" dirty="0" smtClean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tr-TR" sz="1800" dirty="0" smtClean="0">
                <a:solidFill>
                  <a:schemeClr val="tx1"/>
                </a:solidFill>
                <a:latin typeface="Times New Roman" pitchFamily="18" charset="0"/>
              </a:rPr>
              <a:t/>
            </a:r>
            <a:br>
              <a:rPr lang="tr-TR" sz="1800" dirty="0" smtClean="0">
                <a:solidFill>
                  <a:schemeClr val="tx1"/>
                </a:solidFill>
                <a:latin typeface="Times New Roman" pitchFamily="18" charset="0"/>
              </a:rPr>
            </a:br>
            <a:endParaRPr lang="tr-TR" sz="18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itchFamily="18" charset="0"/>
              </a:rPr>
              <a:t>2)Basit organizasyon yapısı ve  rol tanımlarının gereksizce çoğaltılmaması. </a:t>
            </a:r>
            <a:br>
              <a:rPr lang="tr-TR" sz="1800" dirty="0" smtClean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tr-TR" sz="1800" dirty="0" smtClean="0">
                <a:solidFill>
                  <a:schemeClr val="tx1"/>
                </a:solidFill>
                <a:latin typeface="Times New Roman" pitchFamily="18" charset="0"/>
              </a:rPr>
              <a:t/>
            </a:r>
            <a:br>
              <a:rPr lang="tr-TR" sz="1800" dirty="0" smtClean="0">
                <a:solidFill>
                  <a:schemeClr val="tx1"/>
                </a:solidFill>
                <a:latin typeface="Times New Roman" pitchFamily="18" charset="0"/>
              </a:rPr>
            </a:br>
            <a:endParaRPr lang="tr-TR" sz="18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itchFamily="18" charset="0"/>
              </a:rPr>
              <a:t>3)Ekip içi iletişim.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57290" y="571480"/>
            <a:ext cx="43588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rigold" pitchFamily="66" charset="-94"/>
              </a:rPr>
              <a:t>BAŞARILI BİR PROJENİN ORTAK YÖNLERİ</a:t>
            </a:r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ABF550-6EAC-42A0-A642-F432909E36B5}" type="slidenum">
              <a:rPr lang="tr-TR"/>
              <a:pPr>
                <a:defRPr/>
              </a:pPr>
              <a:t>36</a:t>
            </a:fld>
            <a:endParaRPr lang="tr-TR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00232" y="1714488"/>
            <a:ext cx="6686568" cy="4416437"/>
          </a:xfrm>
        </p:spPr>
        <p:txBody>
          <a:bodyPr/>
          <a:lstStyle/>
          <a:p>
            <a:pPr eaLnBrk="1" hangingPunct="1"/>
            <a:r>
              <a:rPr lang="tr-TR" dirty="0" smtClean="0">
                <a:solidFill>
                  <a:schemeClr val="tx1"/>
                </a:solidFill>
                <a:latin typeface="Times New Roman" pitchFamily="18" charset="0"/>
              </a:rPr>
              <a:t>Bu özellikler yinelemeli yazılım süreçlerinin özelliklerine uyuyor. </a:t>
            </a:r>
          </a:p>
          <a:p>
            <a:pPr eaLnBrk="1" hangingPunct="1"/>
            <a:r>
              <a:rPr lang="tr-TR" dirty="0" smtClean="0">
                <a:solidFill>
                  <a:schemeClr val="tx1"/>
                </a:solidFill>
                <a:latin typeface="Times New Roman" pitchFamily="18" charset="0"/>
              </a:rPr>
              <a:t>Özellikle çevik yazım süreçlerinin prensipleri ile birebir uygunluk </a:t>
            </a:r>
            <a:r>
              <a:rPr lang="tr-TR" dirty="0" err="1" smtClean="0">
                <a:solidFill>
                  <a:schemeClr val="tx1"/>
                </a:solidFill>
                <a:latin typeface="Times New Roman" pitchFamily="18" charset="0"/>
              </a:rPr>
              <a:t>sözkonuşu</a:t>
            </a:r>
            <a:r>
              <a:rPr lang="tr-TR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57290" y="571480"/>
            <a:ext cx="43588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rigold" pitchFamily="66" charset="-94"/>
              </a:rPr>
              <a:t>BAŞARILI BİR PROJENİN ORTAK YÖNLERİ</a:t>
            </a:r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A922E9-DB1C-4240-B4AA-9EF5668CFE4A}" type="slidenum">
              <a:rPr lang="tr-TR"/>
              <a:pPr>
                <a:defRPr/>
              </a:pPr>
              <a:t>37</a:t>
            </a:fld>
            <a:endParaRPr lang="tr-TR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57356" y="1857364"/>
            <a:ext cx="6829444" cy="4273561"/>
          </a:xfrm>
        </p:spPr>
        <p:txBody>
          <a:bodyPr>
            <a:normAutofit/>
          </a:bodyPr>
          <a:lstStyle/>
          <a:p>
            <a:pPr marL="533400" indent="-5334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itchFamily="18" charset="0"/>
              </a:rPr>
              <a:t>İlk araştırma sonuçlarının birinci maddesinde yinelemeli şekilde yazılım geliştirmeden ve yazılımın çalışan bir parçasını erken teslim etmenin(</a:t>
            </a:r>
            <a:r>
              <a:rPr lang="tr-TR" sz="1800" dirty="0" err="1" smtClean="0">
                <a:solidFill>
                  <a:schemeClr val="tx1"/>
                </a:solidFill>
                <a:latin typeface="Times New Roman" pitchFamily="18" charset="0"/>
              </a:rPr>
              <a:t>early</a:t>
            </a:r>
            <a:r>
              <a:rPr lang="tr-TR" sz="18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tr-TR" sz="1800" dirty="0" err="1" smtClean="0">
                <a:solidFill>
                  <a:schemeClr val="tx1"/>
                </a:solidFill>
                <a:latin typeface="Times New Roman" pitchFamily="18" charset="0"/>
              </a:rPr>
              <a:t>release</a:t>
            </a:r>
            <a:r>
              <a:rPr lang="tr-TR" sz="1800" dirty="0" smtClean="0">
                <a:solidFill>
                  <a:schemeClr val="tx1"/>
                </a:solidFill>
                <a:latin typeface="Times New Roman" pitchFamily="18" charset="0"/>
              </a:rPr>
              <a:t>) yararından bahsediliyor.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itchFamily="18" charset="0"/>
              </a:rPr>
              <a:t> Yazılımda çıkan hatalara hangi faktörlerin etki ettiği konusunda yapılan başka bir araştırmada birinci maddeyi doğrular nitelikte. 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sz="1800" dirty="0" smtClean="0">
              <a:latin typeface="Times New Roman" pitchFamily="18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dirty="0" smtClean="0">
                <a:solidFill>
                  <a:srgbClr val="CC0000"/>
                </a:solidFill>
                <a:latin typeface="Times New Roman" pitchFamily="18" charset="0"/>
              </a:rPr>
              <a:t>Sonuçlara göre yazılımın %20 </a:t>
            </a:r>
            <a:r>
              <a:rPr lang="tr-TR" dirty="0" err="1" smtClean="0">
                <a:solidFill>
                  <a:srgbClr val="CC0000"/>
                </a:solidFill>
                <a:latin typeface="Times New Roman" pitchFamily="18" charset="0"/>
              </a:rPr>
              <a:t>lik</a:t>
            </a:r>
            <a:r>
              <a:rPr lang="tr-TR" dirty="0" smtClean="0">
                <a:solidFill>
                  <a:srgbClr val="CC0000"/>
                </a:solidFill>
                <a:latin typeface="Times New Roman" pitchFamily="18" charset="0"/>
              </a:rPr>
              <a:t> bölümünü erken teslim eden projenin ,yazılımın %40 '</a:t>
            </a:r>
            <a:r>
              <a:rPr lang="tr-TR" dirty="0" err="1" smtClean="0">
                <a:solidFill>
                  <a:srgbClr val="CC0000"/>
                </a:solidFill>
                <a:latin typeface="Times New Roman" pitchFamily="18" charset="0"/>
              </a:rPr>
              <a:t>lık</a:t>
            </a:r>
            <a:r>
              <a:rPr lang="tr-TR" dirty="0" smtClean="0">
                <a:solidFill>
                  <a:srgbClr val="CC0000"/>
                </a:solidFill>
                <a:latin typeface="Times New Roman" pitchFamily="18" charset="0"/>
              </a:rPr>
              <a:t> bölümünü daha geç teslim eden projeye oranla 10 faktör </a:t>
            </a:r>
            <a:r>
              <a:rPr lang="tr-TR" b="1" dirty="0" smtClean="0">
                <a:solidFill>
                  <a:srgbClr val="CC0000"/>
                </a:solidFill>
                <a:latin typeface="Times New Roman" pitchFamily="18" charset="0"/>
              </a:rPr>
              <a:t>az hata</a:t>
            </a:r>
            <a:r>
              <a:rPr lang="tr-TR" dirty="0" smtClean="0">
                <a:solidFill>
                  <a:srgbClr val="CC0000"/>
                </a:solidFill>
                <a:latin typeface="Times New Roman" pitchFamily="18" charset="0"/>
              </a:rPr>
              <a:t> içerdiği ortaya çıkıyor 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57290" y="571480"/>
            <a:ext cx="43588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rigold" pitchFamily="66" charset="-94"/>
              </a:rPr>
              <a:t>BAŞARILI BİR PROJENİN ORTAK YÖNLERİ</a:t>
            </a:r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08A4C-7DD5-4742-A3A2-BD8B20E94D9D}" type="slidenum">
              <a:rPr lang="tr-TR"/>
              <a:pPr>
                <a:defRPr/>
              </a:pPr>
              <a:t>38</a:t>
            </a:fld>
            <a:endParaRPr lang="tr-TR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4048" y="1262068"/>
            <a:ext cx="7034232" cy="47387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800" b="1" dirty="0" smtClean="0">
                <a:solidFill>
                  <a:schemeClr val="tx1"/>
                </a:solidFill>
                <a:latin typeface="Arial Narrow" pitchFamily="34" charset="0"/>
              </a:rPr>
              <a:t>Yinelemeli(</a:t>
            </a:r>
            <a:r>
              <a:rPr lang="tr-TR" sz="1800" b="1" dirty="0" err="1" smtClean="0">
                <a:solidFill>
                  <a:schemeClr val="tx1"/>
                </a:solidFill>
                <a:latin typeface="Arial Narrow" pitchFamily="34" charset="0"/>
              </a:rPr>
              <a:t>iteratıve</a:t>
            </a:r>
            <a:r>
              <a:rPr lang="tr-TR" sz="1800" b="1" dirty="0" smtClean="0">
                <a:solidFill>
                  <a:schemeClr val="tx1"/>
                </a:solidFill>
                <a:latin typeface="Arial Narrow" pitchFamily="34" charset="0"/>
              </a:rPr>
              <a:t>) yazılım süreçlerinin başarılı olmasının nedenleri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400" b="1" dirty="0" smtClean="0">
                <a:solidFill>
                  <a:schemeClr val="tx1"/>
                </a:solidFill>
                <a:latin typeface="Arial Narrow" pitchFamily="34" charset="0"/>
              </a:rPr>
              <a:t>1)</a:t>
            </a:r>
            <a:r>
              <a:rPr lang="tr-TR" sz="1400" dirty="0" smtClean="0">
                <a:solidFill>
                  <a:schemeClr val="tx1"/>
                </a:solidFill>
                <a:latin typeface="Arial Narrow" pitchFamily="34" charset="0"/>
              </a:rPr>
              <a:t>Yinelemeli yazılım geliştirme süreçlerini kullanmak daha az risklidir.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400" b="1" dirty="0" smtClean="0">
                <a:solidFill>
                  <a:schemeClr val="tx1"/>
                </a:solidFill>
                <a:latin typeface="Arial Narrow" pitchFamily="34" charset="0"/>
              </a:rPr>
              <a:t>2)Riskler önceden tespit edilebilir ve çözülebilir.</a:t>
            </a:r>
            <a:r>
              <a:rPr lang="tr-TR" sz="14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400" b="1" dirty="0" smtClean="0">
                <a:solidFill>
                  <a:schemeClr val="tx1"/>
                </a:solidFill>
                <a:latin typeface="Arial Narrow" pitchFamily="34" charset="0"/>
              </a:rPr>
              <a:t>3)</a:t>
            </a:r>
            <a:r>
              <a:rPr lang="tr-TR" sz="1400" dirty="0" smtClean="0">
                <a:solidFill>
                  <a:schemeClr val="tx1"/>
                </a:solidFill>
                <a:latin typeface="Arial Narrow" pitchFamily="34" charset="0"/>
              </a:rPr>
              <a:t>Proje süresince meydana gelebilecek değişikliklere çabuk tepki verebilir.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400" b="1" dirty="0" smtClean="0">
                <a:solidFill>
                  <a:schemeClr val="tx1"/>
                </a:solidFill>
                <a:latin typeface="Arial Narrow" pitchFamily="34" charset="0"/>
              </a:rPr>
              <a:t>4)Projenin durumu hakkında daha fazla bilgi sağlar ve tekrarlar arttıkça tahminler </a:t>
            </a:r>
            <a:br>
              <a:rPr lang="tr-TR" sz="1400" b="1" dirty="0" smtClean="0">
                <a:solidFill>
                  <a:schemeClr val="tx1"/>
                </a:solidFill>
                <a:latin typeface="Arial Narrow" pitchFamily="34" charset="0"/>
              </a:rPr>
            </a:br>
            <a:r>
              <a:rPr lang="tr-TR" sz="1400" b="1" dirty="0" smtClean="0">
                <a:solidFill>
                  <a:schemeClr val="tx1"/>
                </a:solidFill>
                <a:latin typeface="Arial Narrow" pitchFamily="34" charset="0"/>
              </a:rPr>
              <a:t>daha sağlıklı, kesin hale gelir.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400" b="1" dirty="0" smtClean="0">
                <a:solidFill>
                  <a:schemeClr val="tx1"/>
                </a:solidFill>
                <a:latin typeface="Arial Narrow" pitchFamily="34" charset="0"/>
              </a:rPr>
              <a:t>5)</a:t>
            </a:r>
            <a:r>
              <a:rPr lang="tr-TR" sz="1400" dirty="0" smtClean="0">
                <a:solidFill>
                  <a:schemeClr val="tx1"/>
                </a:solidFill>
                <a:latin typeface="Arial Narrow" pitchFamily="34" charset="0"/>
              </a:rPr>
              <a:t>Hatalar daha çabuk bulunur, kalite seviyesi yüksektir.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400" b="1" dirty="0" smtClean="0">
                <a:solidFill>
                  <a:schemeClr val="tx1"/>
                </a:solidFill>
                <a:latin typeface="Arial Narrow" pitchFamily="34" charset="0"/>
              </a:rPr>
              <a:t>6)Sonuçta üretilen yazılım müşteri isteklerini daha iyi şekilde karşılar.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400" b="1" dirty="0" smtClean="0">
                <a:solidFill>
                  <a:schemeClr val="tx1"/>
                </a:solidFill>
                <a:latin typeface="Arial Narrow" pitchFamily="34" charset="0"/>
              </a:rPr>
              <a:t>7)</a:t>
            </a:r>
            <a:r>
              <a:rPr lang="tr-TR" sz="1400" dirty="0" smtClean="0">
                <a:solidFill>
                  <a:schemeClr val="tx1"/>
                </a:solidFill>
                <a:latin typeface="Arial Narrow" pitchFamily="34" charset="0"/>
              </a:rPr>
              <a:t>Erken ve sürekli süreç iyileştirmesine olanak verir.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400" b="1" dirty="0" smtClean="0">
                <a:solidFill>
                  <a:schemeClr val="tx1"/>
                </a:solidFill>
                <a:latin typeface="Arial Narrow" pitchFamily="34" charset="0"/>
              </a:rPr>
              <a:t>8)İletişim ve koordinasyonu zorunlu kılar.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400" b="1" dirty="0" smtClean="0">
                <a:solidFill>
                  <a:schemeClr val="tx1"/>
                </a:solidFill>
                <a:latin typeface="Arial Narrow" pitchFamily="34" charset="0"/>
              </a:rPr>
              <a:t>9)</a:t>
            </a:r>
            <a:r>
              <a:rPr lang="tr-TR" sz="1400" dirty="0" smtClean="0">
                <a:solidFill>
                  <a:schemeClr val="tx1"/>
                </a:solidFill>
                <a:latin typeface="Arial Narrow" pitchFamily="34" charset="0"/>
              </a:rPr>
              <a:t>“Gördüğüm zaman anlarım” anlayışına ters düşmez. </a:t>
            </a:r>
            <a:br>
              <a:rPr lang="tr-TR" sz="1400" dirty="0" smtClean="0">
                <a:solidFill>
                  <a:schemeClr val="tx1"/>
                </a:solidFill>
                <a:latin typeface="Arial Narrow" pitchFamily="34" charset="0"/>
              </a:rPr>
            </a:br>
            <a:r>
              <a:rPr lang="tr-TR" sz="1400" dirty="0" smtClean="0">
                <a:solidFill>
                  <a:schemeClr val="tx1"/>
                </a:solidFill>
                <a:latin typeface="Arial Narrow" pitchFamily="34" charset="0"/>
              </a:rPr>
              <a:t>Müşteriler ne istediklerini anlamak için bazen yazılımı görmeleri gerekir.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400" b="1" dirty="0" smtClean="0">
                <a:solidFill>
                  <a:schemeClr val="tx1"/>
                </a:solidFill>
                <a:latin typeface="Arial Narrow" pitchFamily="34" charset="0"/>
              </a:rPr>
              <a:t>10)Tekrar kullanılabilirlik (</a:t>
            </a:r>
            <a:r>
              <a:rPr lang="tr-TR" sz="1400" b="1" dirty="0" err="1" smtClean="0">
                <a:solidFill>
                  <a:schemeClr val="tx1"/>
                </a:solidFill>
                <a:latin typeface="Arial Narrow" pitchFamily="34" charset="0"/>
              </a:rPr>
              <a:t>reuse</a:t>
            </a:r>
            <a:r>
              <a:rPr lang="tr-TR" sz="1400" b="1" dirty="0" smtClean="0">
                <a:solidFill>
                  <a:schemeClr val="tx1"/>
                </a:solidFill>
                <a:latin typeface="Arial Narrow" pitchFamily="34" charset="0"/>
              </a:rPr>
              <a:t>) için elverişli ortam yaratır.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400" b="1" dirty="0" smtClean="0">
                <a:solidFill>
                  <a:schemeClr val="tx1"/>
                </a:solidFill>
                <a:latin typeface="Arial Narrow" pitchFamily="34" charset="0"/>
              </a:rPr>
              <a:t>11)</a:t>
            </a:r>
            <a:r>
              <a:rPr lang="tr-TR" sz="1400" dirty="0" smtClean="0">
                <a:solidFill>
                  <a:schemeClr val="tx1"/>
                </a:solidFill>
                <a:latin typeface="Arial Narrow" pitchFamily="34" charset="0"/>
              </a:rPr>
              <a:t>Proje yöneticileri yerinde taktik kararlar alabilirler, insan kaynağı daha yerinde kullanılır.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400" b="1" dirty="0" smtClean="0">
                <a:solidFill>
                  <a:schemeClr val="tx1"/>
                </a:solidFill>
                <a:latin typeface="Arial Narrow" pitchFamily="34" charset="0"/>
              </a:rPr>
              <a:t>12)Ekip üyeleri tekrarlar boyunca hatalarından dersler alır ve kendilerini geliştirir.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57290" y="571480"/>
            <a:ext cx="43588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rigold" pitchFamily="66" charset="-94"/>
              </a:rPr>
              <a:t>BAŞARILI BİR PROJENİN ORTAK YÖNLERİ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D811B-265C-4454-B644-F62D537C3DB0}" type="slidenum">
              <a:rPr lang="tr-TR"/>
              <a:pPr>
                <a:defRPr/>
              </a:pPr>
              <a:t>39</a:t>
            </a:fld>
            <a:endParaRPr lang="tr-TR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28794" y="2000240"/>
            <a:ext cx="6758006" cy="4130685"/>
          </a:xfrm>
        </p:spPr>
        <p:txBody>
          <a:bodyPr>
            <a:normAutofit fontScale="92500"/>
          </a:bodyPr>
          <a:lstStyle/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1800" dirty="0" err="1" smtClean="0">
                <a:solidFill>
                  <a:schemeClr val="tx1"/>
                </a:solidFill>
                <a:latin typeface="Times New Roman" pitchFamily="18" charset="0"/>
              </a:rPr>
              <a:t>Standish</a:t>
            </a:r>
            <a:r>
              <a:rPr lang="tr-TR" sz="1800" dirty="0" smtClean="0">
                <a:solidFill>
                  <a:schemeClr val="tx1"/>
                </a:solidFill>
                <a:latin typeface="Times New Roman" pitchFamily="18" charset="0"/>
              </a:rPr>
              <a:t> grubunun 1998 de 23000 projeyi kapsayan yaptığı bir araştırmada [Standish98] projelerin başarısının en çok aşağıdaki 5 faktöre bağlı olduğu sonucuna varıyor. 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100" dirty="0" smtClean="0">
                <a:latin typeface="Times New Roman" pitchFamily="18" charset="0"/>
              </a:rPr>
              <a:t/>
            </a:r>
            <a:br>
              <a:rPr lang="tr-TR" sz="2100" dirty="0" smtClean="0">
                <a:latin typeface="Times New Roman" pitchFamily="18" charset="0"/>
              </a:rPr>
            </a:br>
            <a:r>
              <a:rPr lang="tr-TR" sz="2100" dirty="0" smtClean="0">
                <a:latin typeface="Times New Roman" pitchFamily="18" charset="0"/>
              </a:rPr>
              <a:t>   </a:t>
            </a:r>
            <a:r>
              <a:rPr lang="tr-TR" sz="2100" dirty="0" smtClean="0">
                <a:solidFill>
                  <a:srgbClr val="FF0000"/>
                </a:solidFill>
                <a:latin typeface="Times New Roman" pitchFamily="18" charset="0"/>
              </a:rPr>
              <a:t>Faktör                                                                     Etki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800" dirty="0" smtClean="0">
                <a:solidFill>
                  <a:srgbClr val="CC0000"/>
                </a:solidFill>
                <a:latin typeface="Times New Roman" pitchFamily="18" charset="0"/>
              </a:rPr>
              <a:t>      </a:t>
            </a:r>
            <a:r>
              <a:rPr lang="tr-TR" sz="2400" dirty="0" smtClean="0">
                <a:solidFill>
                  <a:srgbClr val="CC0000"/>
                </a:solidFill>
                <a:latin typeface="Times New Roman" pitchFamily="18" charset="0"/>
              </a:rPr>
              <a:t>1-) Kullanıcı/müşteri katılımı        ………….%30</a:t>
            </a:r>
            <a:br>
              <a:rPr lang="tr-TR" sz="2400" dirty="0" smtClean="0">
                <a:solidFill>
                  <a:srgbClr val="CC0000"/>
                </a:solidFill>
                <a:latin typeface="Times New Roman" pitchFamily="18" charset="0"/>
              </a:rPr>
            </a:br>
            <a:r>
              <a:rPr lang="tr-TR" sz="2400" dirty="0" smtClean="0">
                <a:solidFill>
                  <a:srgbClr val="CC0000"/>
                </a:solidFill>
                <a:latin typeface="Times New Roman" pitchFamily="18" charset="0"/>
              </a:rPr>
              <a:t>2-) Üst Yönetici desteği                 ………….%15</a:t>
            </a:r>
            <a:br>
              <a:rPr lang="tr-TR" sz="2400" dirty="0" smtClean="0">
                <a:solidFill>
                  <a:srgbClr val="CC0000"/>
                </a:solidFill>
                <a:latin typeface="Times New Roman" pitchFamily="18" charset="0"/>
              </a:rPr>
            </a:br>
            <a:r>
              <a:rPr lang="tr-TR" sz="2400" dirty="0" smtClean="0">
                <a:solidFill>
                  <a:srgbClr val="CC0000"/>
                </a:solidFill>
                <a:latin typeface="Times New Roman" pitchFamily="18" charset="0"/>
              </a:rPr>
              <a:t>3-) Açık iş hedefleri(</a:t>
            </a:r>
            <a:r>
              <a:rPr lang="tr-TR" sz="2400" dirty="0" err="1" smtClean="0">
                <a:solidFill>
                  <a:srgbClr val="CC0000"/>
                </a:solidFill>
                <a:latin typeface="Times New Roman" pitchFamily="18" charset="0"/>
              </a:rPr>
              <a:t>business</a:t>
            </a:r>
            <a:r>
              <a:rPr lang="tr-TR" sz="2400" dirty="0" smtClean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tr-TR" sz="2400" dirty="0" err="1" smtClean="0">
                <a:solidFill>
                  <a:srgbClr val="CC0000"/>
                </a:solidFill>
                <a:latin typeface="Times New Roman" pitchFamily="18" charset="0"/>
              </a:rPr>
              <a:t>objectives</a:t>
            </a:r>
            <a:r>
              <a:rPr lang="tr-TR" sz="2400" dirty="0" smtClean="0">
                <a:solidFill>
                  <a:srgbClr val="CC0000"/>
                </a:solidFill>
                <a:latin typeface="Times New Roman" pitchFamily="18" charset="0"/>
              </a:rPr>
              <a:t>)  ….%15</a:t>
            </a:r>
            <a:br>
              <a:rPr lang="tr-TR" sz="2400" dirty="0" smtClean="0">
                <a:solidFill>
                  <a:srgbClr val="CC0000"/>
                </a:solidFill>
                <a:latin typeface="Times New Roman" pitchFamily="18" charset="0"/>
              </a:rPr>
            </a:br>
            <a:r>
              <a:rPr lang="tr-TR" sz="2400" dirty="0" smtClean="0">
                <a:solidFill>
                  <a:srgbClr val="CC0000"/>
                </a:solidFill>
                <a:latin typeface="Times New Roman" pitchFamily="18" charset="0"/>
              </a:rPr>
              <a:t>4-) Deneyimli proje yöneticisi       ………….%15</a:t>
            </a:r>
            <a:br>
              <a:rPr lang="tr-TR" sz="2400" dirty="0" smtClean="0">
                <a:solidFill>
                  <a:srgbClr val="CC0000"/>
                </a:solidFill>
                <a:latin typeface="Times New Roman" pitchFamily="18" charset="0"/>
              </a:rPr>
            </a:br>
            <a:r>
              <a:rPr lang="tr-TR" sz="2400" dirty="0" smtClean="0">
                <a:solidFill>
                  <a:srgbClr val="CC0000"/>
                </a:solidFill>
                <a:latin typeface="Times New Roman" pitchFamily="18" charset="0"/>
              </a:rPr>
              <a:t>5-) Kısa aralıklı kilometre taşları   ………….%25</a:t>
            </a:r>
            <a:r>
              <a:rPr lang="tr-TR" sz="2800" dirty="0" smtClean="0">
                <a:solidFill>
                  <a:srgbClr val="CC0000"/>
                </a:solidFill>
                <a:latin typeface="Times New Roman" pitchFamily="18" charset="0"/>
              </a:rPr>
              <a:t/>
            </a:r>
            <a:br>
              <a:rPr lang="tr-TR" sz="2800" dirty="0" smtClean="0">
                <a:solidFill>
                  <a:srgbClr val="CC0000"/>
                </a:solidFill>
                <a:latin typeface="Times New Roman" pitchFamily="18" charset="0"/>
              </a:rPr>
            </a:br>
            <a:r>
              <a:rPr lang="tr-TR" sz="2400" dirty="0" smtClean="0"/>
              <a:t/>
            </a:r>
            <a:br>
              <a:rPr lang="tr-TR" sz="2400" dirty="0" smtClean="0"/>
            </a:br>
            <a:endParaRPr lang="tr-TR" sz="2400" dirty="0" smtClean="0"/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1907704" y="549275"/>
            <a:ext cx="5137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bg2"/>
                </a:solidFill>
                <a:latin typeface="Marigold" pitchFamily="66" charset="-94"/>
              </a:rPr>
              <a:t>BAŞARILI BİR PROJENİN ORTAK YÖNLERİ</a:t>
            </a:r>
          </a:p>
        </p:txBody>
      </p:sp>
      <p:sp>
        <p:nvSpPr>
          <p:cNvPr id="13318" name="Line 4"/>
          <p:cNvSpPr>
            <a:spLocks noChangeShapeType="1"/>
          </p:cNvSpPr>
          <p:nvPr/>
        </p:nvSpPr>
        <p:spPr bwMode="auto">
          <a:xfrm>
            <a:off x="2143108" y="3500438"/>
            <a:ext cx="662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1785918" y="1662903"/>
            <a:ext cx="7286676" cy="3929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3840" algn="just">
              <a:lnSpc>
                <a:spcPts val="1650"/>
              </a:lnSpc>
              <a:spcBef>
                <a:spcPts val="45"/>
              </a:spcBef>
              <a:spcAft>
                <a:spcPts val="0"/>
              </a:spcAft>
            </a:pPr>
            <a:r>
              <a:rPr lang="tr-TR" b="1" spc="10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P</a:t>
            </a:r>
            <a:r>
              <a:rPr lang="tr-TR" b="1" spc="-10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ob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b="1" spc="10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in</a:t>
            </a:r>
            <a:r>
              <a:rPr lang="tr-TR" b="1" spc="-20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b="1" spc="1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b="1" spc="-10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spc="10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/>
              <a:cs typeface="Times New Roman"/>
            </a:endParaRPr>
          </a:p>
          <a:p>
            <a:pPr algn="just">
              <a:lnSpc>
                <a:spcPts val="950"/>
              </a:lnSpc>
              <a:spcBef>
                <a:spcPts val="10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algn="just" defTabSz="2166938">
              <a:lnSpc>
                <a:spcPts val="1000"/>
              </a:lnSpc>
              <a:spcAft>
                <a:spcPts val="0"/>
              </a:spcAft>
              <a:tabLst>
                <a:tab pos="2246313" algn="l"/>
              </a:tabLs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320040" marR="1360170" indent="-170815" algn="just">
              <a:lnSpc>
                <a:spcPts val="1320"/>
              </a:lnSpc>
              <a:spcBef>
                <a:spcPts val="150"/>
              </a:spcBef>
              <a:spcAft>
                <a:spcPts val="0"/>
              </a:spcAft>
            </a:pPr>
            <a:r>
              <a:rPr lang="tr-TR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  </a:t>
            </a:r>
            <a:r>
              <a:rPr lang="tr-TR" spc="70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az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-3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g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tirme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arat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c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k,</a:t>
            </a:r>
            <a:r>
              <a:rPr lang="tr-TR" spc="-3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müh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ndi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lik,</a:t>
            </a:r>
            <a:r>
              <a:rPr lang="tr-TR" spc="-1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ak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c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-2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yakl</a:t>
            </a:r>
            <a:r>
              <a:rPr lang="tr-TR" spc="1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</a:p>
          <a:p>
            <a:pPr marL="320040" marR="1360170" indent="-170815" algn="just">
              <a:lnSpc>
                <a:spcPts val="1320"/>
              </a:lnSpc>
              <a:spcBef>
                <a:spcPts val="150"/>
              </a:spcBef>
              <a:spcAft>
                <a:spcPts val="0"/>
              </a:spcAft>
            </a:pPr>
            <a:endParaRPr lang="tr-TR" spc="10" dirty="0">
              <a:solidFill>
                <a:srgbClr val="000000"/>
              </a:solidFill>
              <a:latin typeface="Calibri" pitchFamily="34" charset="0"/>
              <a:ea typeface="Times New Roman"/>
              <a:cs typeface="Verdana"/>
            </a:endParaRPr>
          </a:p>
          <a:p>
            <a:pPr marL="320040" marR="1360170" indent="-170815" algn="just">
              <a:lnSpc>
                <a:spcPts val="1320"/>
              </a:lnSpc>
              <a:spcBef>
                <a:spcPts val="150"/>
              </a:spcBef>
              <a:spcAft>
                <a:spcPts val="0"/>
              </a:spcAft>
            </a:pPr>
            <a:r>
              <a:rPr lang="tr-TR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v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lid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rlik g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kti</a:t>
            </a:r>
            <a:r>
              <a:rPr lang="tr-TR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n;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tan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ml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7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bir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spc="1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am d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ö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ngü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ü i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ç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inde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</a:p>
          <a:p>
            <a:pPr marL="320040" marR="1360170" indent="-170815" algn="just">
              <a:lnSpc>
                <a:spcPts val="1320"/>
              </a:lnSpc>
              <a:spcBef>
                <a:spcPts val="150"/>
              </a:spcBef>
              <a:spcAft>
                <a:spcPts val="0"/>
              </a:spcAft>
            </a:pPr>
            <a:endParaRPr lang="tr-TR" spc="5" dirty="0">
              <a:solidFill>
                <a:srgbClr val="000000"/>
              </a:solidFill>
              <a:latin typeface="Calibri" pitchFamily="34" charset="0"/>
              <a:ea typeface="Times New Roman"/>
              <a:cs typeface="Verdana"/>
            </a:endParaRPr>
          </a:p>
          <a:p>
            <a:pPr marL="320040" marR="1360170" indent="-170815" algn="just">
              <a:lnSpc>
                <a:spcPts val="1320"/>
              </a:lnSpc>
              <a:spcBef>
                <a:spcPts val="150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İl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rl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ka</a:t>
            </a:r>
            <a:r>
              <a:rPr lang="tr-TR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ma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5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v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 y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ö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tilm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z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bir</a:t>
            </a:r>
            <a:r>
              <a:rPr lang="tr-TR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ür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eç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tir.</a:t>
            </a:r>
          </a:p>
          <a:p>
            <a:pPr marL="320040" marR="1360170" indent="-170815" algn="just">
              <a:lnSpc>
                <a:spcPts val="1320"/>
              </a:lnSpc>
              <a:spcBef>
                <a:spcPts val="150"/>
              </a:spcBef>
              <a:spcAft>
                <a:spcPts val="0"/>
              </a:spcAft>
            </a:pP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algn="just">
              <a:lnSpc>
                <a:spcPts val="1200"/>
              </a:lnSpc>
              <a:spcBef>
                <a:spcPts val="80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149225" algn="just">
              <a:lnSpc>
                <a:spcPct val="115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  </a:t>
            </a:r>
            <a:r>
              <a:rPr lang="tr-TR" spc="70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i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B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ir</a:t>
            </a:r>
            <a:r>
              <a:rPr lang="tr-TR" i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ço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i="1" spc="-1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yaz</a:t>
            </a:r>
            <a:r>
              <a:rPr lang="tr-TR" i="1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i="1" spc="-4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pr</a:t>
            </a:r>
            <a:r>
              <a:rPr lang="tr-TR" i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oje</a:t>
            </a:r>
            <a:r>
              <a:rPr lang="tr-TR" i="1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i="1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,</a:t>
            </a:r>
            <a:endParaRPr lang="tr-TR" i="1" dirty="0">
              <a:latin typeface="Calibri" pitchFamily="34" charset="0"/>
              <a:ea typeface="Times New Roman"/>
              <a:cs typeface="Times New Roman"/>
            </a:endParaRPr>
          </a:p>
          <a:p>
            <a:pPr marL="606425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</a:pPr>
            <a:r>
              <a:rPr lang="tr-TR" i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•</a:t>
            </a:r>
            <a:r>
              <a:rPr lang="tr-TR" i="1" spc="13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i="1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H</a:t>
            </a:r>
            <a:r>
              <a:rPr lang="tr-TR" i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ed</a:t>
            </a:r>
            <a:r>
              <a:rPr lang="tr-TR" i="1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i="1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f</a:t>
            </a:r>
            <a:r>
              <a:rPr lang="tr-TR" i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i="1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i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i="1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 </a:t>
            </a:r>
            <a:r>
              <a:rPr lang="tr-TR" i="1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i="1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ü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i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i="1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i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 ç</a:t>
            </a:r>
            <a:r>
              <a:rPr lang="tr-TR" i="1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i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d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i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h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i="1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i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u</a:t>
            </a:r>
            <a:r>
              <a:rPr lang="tr-TR" i="1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z</a:t>
            </a:r>
            <a:r>
              <a:rPr lang="tr-TR" i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u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 s</a:t>
            </a:r>
            <a:r>
              <a:rPr lang="tr-TR" i="1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ü</a:t>
            </a:r>
            <a:r>
              <a:rPr lang="tr-TR" i="1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i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i="1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i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i="1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,</a:t>
            </a:r>
            <a:endParaRPr lang="tr-TR" i="1" dirty="0">
              <a:latin typeface="Calibri" pitchFamily="34" charset="0"/>
              <a:ea typeface="Times New Roman"/>
              <a:cs typeface="Times New Roman"/>
            </a:endParaRPr>
          </a:p>
          <a:p>
            <a:pPr marL="606425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</a:pPr>
            <a:r>
              <a:rPr lang="tr-TR" i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•</a:t>
            </a:r>
            <a:r>
              <a:rPr lang="tr-TR" i="1" spc="13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i="1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i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i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i="1" spc="-1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i="1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i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b</a:t>
            </a:r>
            <a:r>
              <a:rPr lang="tr-TR" i="1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ü</a:t>
            </a:r>
            <a:r>
              <a:rPr lang="tr-TR" i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ç</a:t>
            </a:r>
            <a:r>
              <a:rPr lang="tr-TR" i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i="1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i="1" spc="1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i="1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i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i="1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a,</a:t>
            </a:r>
            <a:endParaRPr lang="tr-TR" i="1" dirty="0">
              <a:latin typeface="Calibri" pitchFamily="34" charset="0"/>
              <a:ea typeface="Times New Roman"/>
              <a:cs typeface="Times New Roman"/>
            </a:endParaRPr>
          </a:p>
          <a:p>
            <a:pPr marL="606425" algn="just">
              <a:lnSpc>
                <a:spcPct val="115000"/>
              </a:lnSpc>
              <a:spcBef>
                <a:spcPts val="205"/>
              </a:spcBef>
              <a:spcAft>
                <a:spcPts val="0"/>
              </a:spcAft>
            </a:pPr>
            <a:r>
              <a:rPr lang="tr-TR" i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•</a:t>
            </a:r>
            <a:r>
              <a:rPr lang="tr-TR" i="1" spc="13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i="1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i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ul</a:t>
            </a:r>
            <a:r>
              <a:rPr lang="tr-TR" i="1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i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i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i="1" spc="-1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c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i="1" spc="1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i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i="1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h</a:t>
            </a:r>
            <a:r>
              <a:rPr lang="tr-TR" i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ti</a:t>
            </a:r>
            <a:r>
              <a:rPr lang="tr-TR" i="1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aç</a:t>
            </a:r>
            <a:r>
              <a:rPr lang="tr-TR" i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i="1" spc="-1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i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i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i="1" spc="8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i="1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ar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i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i="1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amama</a:t>
            </a:r>
            <a:r>
              <a:rPr lang="tr-TR" i="1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i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i="1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i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i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r.</a:t>
            </a:r>
          </a:p>
          <a:p>
            <a:pPr marL="606425" algn="just">
              <a:lnSpc>
                <a:spcPct val="115000"/>
              </a:lnSpc>
              <a:spcBef>
                <a:spcPts val="205"/>
              </a:spcBef>
              <a:spcAft>
                <a:spcPts val="0"/>
              </a:spcAft>
            </a:pP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algn="just">
              <a:lnSpc>
                <a:spcPts val="1300"/>
              </a:lnSpc>
              <a:spcBef>
                <a:spcPts val="65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320040" marR="1347470" indent="-170815" algn="just">
              <a:lnSpc>
                <a:spcPts val="1320"/>
              </a:lnSpc>
              <a:spcAft>
                <a:spcPts val="0"/>
              </a:spcAft>
            </a:pPr>
            <a:endParaRPr lang="tr-TR" dirty="0" smtClean="0">
              <a:solidFill>
                <a:srgbClr val="000000"/>
              </a:solidFill>
              <a:latin typeface="Calibri" pitchFamily="34" charset="0"/>
              <a:ea typeface="Times New Roman"/>
              <a:cs typeface="Verdana"/>
            </a:endParaRP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1785918" y="714356"/>
            <a:ext cx="7000924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Verdana" pitchFamily="34" charset="0"/>
              </a:rPr>
              <a:t>Sonuç</a:t>
            </a:r>
            <a:endParaRPr kumimoji="0" lang="tr-T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Bu çal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mada, tasar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m/geli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tirme metodolojisinden, programlama dilinden ve uygulama alan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ndan ba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z olarak, genel ba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kurallar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aktarılmıştır.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rgbClr val="9A0000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Ba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zl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k faktörleri, yaz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 geli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tirme sürecinin her zaman içinde yer almaya devam edecektir.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rgbClr val="003265"/>
              </a:solidFill>
              <a:effectLst/>
              <a:latin typeface="Calibri" pitchFamily="34" charset="0"/>
              <a:ea typeface="Times New Roman" pitchFamily="18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“Üzücü ve dü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ündürücü olan, günümüzde ya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anan ba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zl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klar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 büyük bir bölümünün önlenebilir  sebeplerden kaynaklanmas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Yak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n gelecekte, geni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ölçekli IT projelerinin ba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ar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s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zl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ığı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yaln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zca maddi anlamda büyük kay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plara sebep olmayacak, ayn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zamanda insanlar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n günlük ya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amlar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üzerine büyük etkilerde bulunabilecektir.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dirty="0" smtClean="0">
              <a:latin typeface="Calibri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dirty="0" smtClean="0">
                <a:solidFill>
                  <a:srgbClr val="9A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Bu nedenle, daha ciddi çal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ış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malar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n yap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lmas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kaç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n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lmaz hale gelmektedir.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40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2000232" y="1690767"/>
            <a:ext cx="650079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KAYNAKLAR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1600" b="1" dirty="0">
              <a:solidFill>
                <a:srgbClr val="003265"/>
              </a:solidFill>
              <a:latin typeface="Calibri" pitchFamily="34" charset="0"/>
              <a:ea typeface="Times New Roman" pitchFamily="18" charset="0"/>
              <a:cs typeface="Verdana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Yaz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 Süreç 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İ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yile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tirme Modelleri ve Proje Yönetimi</a:t>
            </a: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Meriç AYKOL; TBD - 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stanbul</a:t>
            </a: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tr-TR" sz="1600" b="1" i="0" u="none" strike="noStrike" cap="none" normalizeH="0" baseline="0" dirty="0" smtClean="0">
              <a:ln>
                <a:noFill/>
              </a:ln>
              <a:solidFill>
                <a:srgbClr val="003265"/>
              </a:solidFill>
              <a:effectLst/>
              <a:latin typeface="Calibri" pitchFamily="34" charset="0"/>
              <a:ea typeface="Times New Roman" pitchFamily="18" charset="0"/>
              <a:cs typeface="Verdana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600" b="1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Australian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 Software </a:t>
            </a:r>
            <a:r>
              <a:rPr kumimoji="0" lang="tr-TR" sz="1600" b="1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Development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: </a:t>
            </a:r>
            <a:r>
              <a:rPr kumimoji="0" lang="tr-TR" sz="1600" b="1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What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 Software Project</a:t>
            </a: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600" b="1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Management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kumimoji="0" lang="tr-TR" sz="1600" b="1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Practices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kumimoji="0" lang="tr-TR" sz="1600" b="1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Lead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kumimoji="0" lang="tr-TR" sz="1600" b="1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to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kumimoji="0" lang="tr-TR" sz="1600" b="1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Success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?</a:t>
            </a: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J. M. 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Verner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, N. 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Cerpa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; (ASWEC’05)</a:t>
            </a: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kumimoji="0" lang="tr-TR" sz="1600" b="1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Why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 software </a:t>
            </a:r>
            <a:r>
              <a:rPr kumimoji="0" lang="tr-TR" sz="1600" b="1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fails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?</a:t>
            </a: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rgbClr val="326599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Charette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326599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, R.N.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, ITABHI 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Corp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., USA; 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Spectrum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, IEEE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kumimoji="0" lang="tr-TR" sz="1600" b="1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Critical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kumimoji="0" lang="tr-TR" sz="1600" b="1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success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kumimoji="0" lang="tr-TR" sz="1600" b="1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factors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 in software </a:t>
            </a:r>
            <a:r>
              <a:rPr kumimoji="0" lang="tr-TR" sz="1600" b="1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projects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.</a:t>
            </a: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326599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Reel, J.S.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, Software, IEEE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9A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kumimoji="0" lang="tr-TR" sz="1600" b="1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Successful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 software </a:t>
            </a:r>
            <a:r>
              <a:rPr kumimoji="0" lang="tr-TR" sz="1600" b="1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management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kumimoji="0" lang="tr-TR" sz="1600" b="1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style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: </a:t>
            </a:r>
            <a:r>
              <a:rPr kumimoji="0" lang="tr-TR" sz="1600" b="1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steering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kumimoji="0" lang="tr-TR" sz="1600" b="1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and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kumimoji="0" lang="tr-TR" sz="1600" b="1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balance</a:t>
            </a: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rgbClr val="326599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Royce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326599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, W.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, IBM Software 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Group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003265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, USA; Software, IEEE</a:t>
            </a: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41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1714480" y="1652060"/>
            <a:ext cx="7429552" cy="3709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5905">
              <a:lnSpc>
                <a:spcPct val="115000"/>
              </a:lnSpc>
              <a:spcBef>
                <a:spcPts val="15"/>
              </a:spcBef>
              <a:spcAft>
                <a:spcPts val="0"/>
              </a:spcAft>
            </a:pP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b="1" spc="10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z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P</a:t>
            </a:r>
            <a:r>
              <a:rPr lang="tr-TR" b="1" spc="-10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oj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le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ri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en  B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z O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u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r?</a:t>
            </a:r>
            <a:endParaRPr lang="tr-T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800"/>
              </a:lnSpc>
              <a:spcBef>
                <a:spcPts val="30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391795" marR="1481455" indent="-170815">
              <a:lnSpc>
                <a:spcPts val="1320"/>
              </a:lnSpc>
              <a:spcAft>
                <a:spcPts val="0"/>
              </a:spcAft>
            </a:pPr>
            <a:r>
              <a:rPr lang="tr-TR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  </a:t>
            </a:r>
            <a:r>
              <a:rPr lang="tr-TR" spc="70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uzmanlar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-7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h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h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p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i, yaz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-3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pr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oj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rinde </a:t>
            </a:r>
          </a:p>
          <a:p>
            <a:pPr marL="391795" marR="1481455" indent="-170815">
              <a:lnSpc>
                <a:spcPts val="1320"/>
              </a:lnSpc>
              <a:spcAft>
                <a:spcPts val="0"/>
              </a:spcAft>
            </a:pPr>
            <a:endParaRPr lang="tr-TR" dirty="0">
              <a:solidFill>
                <a:srgbClr val="000000"/>
              </a:solidFill>
              <a:latin typeface="Calibri" pitchFamily="34" charset="0"/>
              <a:ea typeface="Times New Roman"/>
              <a:cs typeface="Verdana"/>
            </a:endParaRPr>
          </a:p>
          <a:p>
            <a:pPr marL="391795" marR="1481455" indent="-170815">
              <a:lnSpc>
                <a:spcPts val="132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ydana</a:t>
            </a:r>
            <a:r>
              <a:rPr lang="tr-TR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g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hata</a:t>
            </a:r>
            <a:r>
              <a:rPr lang="tr-TR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ar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-3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1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g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nd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ç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ok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daha</a:t>
            </a:r>
            <a:r>
              <a:rPr lang="tr-TR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fazla</a:t>
            </a:r>
            <a:r>
              <a:rPr lang="tr-TR" spc="-1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</a:p>
          <a:p>
            <a:pPr marL="391795" marR="1481455" indent="-170815">
              <a:lnSpc>
                <a:spcPts val="1320"/>
              </a:lnSpc>
              <a:spcAft>
                <a:spcPts val="0"/>
              </a:spcAft>
            </a:pPr>
            <a:endParaRPr lang="tr-TR" spc="-15" dirty="0">
              <a:solidFill>
                <a:srgbClr val="000000"/>
              </a:solidFill>
              <a:latin typeface="Calibri" pitchFamily="34" charset="0"/>
              <a:ea typeface="Times New Roman"/>
              <a:cs typeface="Verdana"/>
            </a:endParaRPr>
          </a:p>
          <a:p>
            <a:pPr marL="391795" marR="1481455" indent="-170815">
              <a:lnSpc>
                <a:spcPts val="1320"/>
              </a:lnSpc>
              <a:spcAft>
                <a:spcPts val="0"/>
              </a:spcAft>
            </a:pP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ldu</a:t>
            </a:r>
            <a:r>
              <a:rPr lang="tr-TR" dirty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ğ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unu</a:t>
            </a:r>
            <a:r>
              <a:rPr lang="tr-TR" spc="10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kabul</a:t>
            </a:r>
            <a:r>
              <a:rPr lang="tr-TR" spc="-2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tm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kt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dir.</a:t>
            </a:r>
          </a:p>
          <a:p>
            <a:pPr marL="391795" marR="1481455" indent="-170815">
              <a:lnSpc>
                <a:spcPts val="1320"/>
              </a:lnSpc>
              <a:spcAft>
                <a:spcPts val="0"/>
              </a:spcAft>
            </a:pP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750"/>
              </a:lnSpc>
              <a:spcBef>
                <a:spcPts val="35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220980">
              <a:lnSpc>
                <a:spcPct val="115000"/>
              </a:lnSpc>
              <a:spcAft>
                <a:spcPts val="0"/>
              </a:spcAft>
            </a:pPr>
            <a:r>
              <a:rPr lang="tr-TR" b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B</a:t>
            </a:r>
            <a:r>
              <a:rPr lang="tr-TR" b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b="1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b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ar</a:t>
            </a:r>
            <a:r>
              <a:rPr lang="tr-TR" b="1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b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zl</a:t>
            </a:r>
            <a:r>
              <a:rPr lang="tr-TR" b="1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k;</a:t>
            </a:r>
          </a:p>
          <a:p>
            <a:pPr marL="220980">
              <a:lnSpc>
                <a:spcPct val="115000"/>
              </a:lnSpc>
              <a:spcAft>
                <a:spcPts val="0"/>
              </a:spcAft>
            </a:pPr>
            <a:endParaRPr lang="tr-TR" b="1" dirty="0" smtClean="0">
              <a:latin typeface="Calibri" pitchFamily="34" charset="0"/>
              <a:ea typeface="Times New Roman"/>
              <a:cs typeface="Times New Roman"/>
            </a:endParaRPr>
          </a:p>
          <a:p>
            <a:pPr marL="678180" lvl="1">
              <a:lnSpc>
                <a:spcPct val="115000"/>
              </a:lnSpc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Va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tinde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tamamla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mam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,</a:t>
            </a:r>
          </a:p>
          <a:p>
            <a:pPr marL="678180" lvl="1">
              <a:lnSpc>
                <a:spcPct val="115000"/>
              </a:lnSpc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lan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büt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ç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 a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,</a:t>
            </a:r>
          </a:p>
          <a:p>
            <a:pPr marL="678180" lvl="1">
              <a:lnSpc>
                <a:spcPct val="115000"/>
              </a:lnSpc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Ku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lan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c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9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g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in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ini 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lamam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ış </a:t>
            </a:r>
            <a:r>
              <a:rPr lang="tr-TR" spc="5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p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j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.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850"/>
              </a:lnSpc>
              <a:spcBef>
                <a:spcPts val="15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1785918" y="1572286"/>
            <a:ext cx="8215370" cy="3357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5905">
              <a:lnSpc>
                <a:spcPct val="115000"/>
              </a:lnSpc>
              <a:spcBef>
                <a:spcPts val="15"/>
              </a:spcBef>
              <a:spcAft>
                <a:spcPts val="0"/>
              </a:spcAft>
            </a:pP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b="1" spc="10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z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P</a:t>
            </a:r>
            <a:r>
              <a:rPr lang="tr-TR" b="1" spc="-10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oj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le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ri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en  B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z O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u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r?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600"/>
              </a:lnSpc>
              <a:spcBef>
                <a:spcPts val="5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255905" marR="1544955">
              <a:lnSpc>
                <a:spcPct val="116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"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B</a:t>
            </a:r>
            <a:r>
              <a:rPr lang="tr-TR" spc="1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ar</a:t>
            </a:r>
            <a:r>
              <a:rPr lang="tr-TR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zl</a:t>
            </a:r>
            <a:r>
              <a:rPr lang="tr-TR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k 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se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b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pl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nin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h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h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p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1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j</a:t>
            </a:r>
            <a:r>
              <a:rPr lang="tr-TR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 ziya</a:t>
            </a:r>
            <a:r>
              <a:rPr lang="tr-TR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,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ö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tim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ve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p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1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ynakl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.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"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2084705">
              <a:lnSpc>
                <a:spcPct val="115000"/>
              </a:lnSpc>
              <a:spcBef>
                <a:spcPts val="10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rgan,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5" dirty="0" err="1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spc="-5" dirty="0" err="1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dirty="0" err="1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spc="5" dirty="0" err="1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err="1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(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1</a:t>
            </a:r>
            <a:r>
              <a:rPr lang="tr-TR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9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73)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400"/>
              </a:lnSpc>
              <a:spcBef>
                <a:spcPts val="5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255905" marR="1426845">
              <a:lnSpc>
                <a:spcPct val="117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"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B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az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1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pr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j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kn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oj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v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ya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dizayn</a:t>
            </a:r>
            <a:r>
              <a:rPr lang="tr-TR" spc="-2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pr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bl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ml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ri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se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b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biyle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b</a:t>
            </a:r>
            <a:r>
              <a:rPr lang="tr-TR" spc="1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ar</a:t>
            </a:r>
            <a:r>
              <a:rPr lang="tr-TR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z</a:t>
            </a:r>
            <a:r>
              <a:rPr lang="tr-TR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lmu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da,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-1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p</a:t>
            </a:r>
            <a:r>
              <a:rPr lang="tr-TR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b</a:t>
            </a:r>
            <a:r>
              <a:rPr lang="tr-TR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ml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pr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j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 y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ö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-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ti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c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il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rind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n kaynaklanm</a:t>
            </a:r>
            <a:r>
              <a:rPr lang="tr-TR" spc="1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ktad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.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“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2689860">
              <a:lnSpc>
                <a:spcPts val="1295"/>
              </a:lnSpc>
              <a:spcBef>
                <a:spcPts val="5"/>
              </a:spcBef>
              <a:spcAft>
                <a:spcPts val="0"/>
              </a:spcAft>
            </a:pPr>
            <a:r>
              <a:rPr lang="tr-TR" spc="-5" dirty="0" err="1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5" dirty="0" err="1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err="1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id</a:t>
            </a:r>
            <a:r>
              <a:rPr lang="tr-TR" spc="5" dirty="0" err="1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err="1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-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5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(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1</a:t>
            </a:r>
            <a:r>
              <a:rPr lang="tr-TR" spc="1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9</a:t>
            </a: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84)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600"/>
              </a:lnSpc>
              <a:spcBef>
                <a:spcPts val="15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785918" y="1795360"/>
            <a:ext cx="7286644" cy="373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55905">
              <a:lnSpc>
                <a:spcPct val="115000"/>
              </a:lnSpc>
              <a:spcBef>
                <a:spcPts val="15"/>
              </a:spcBef>
              <a:spcAft>
                <a:spcPts val="0"/>
              </a:spcAft>
            </a:pP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b="1" spc="10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z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P</a:t>
            </a:r>
            <a:r>
              <a:rPr lang="tr-TR" b="1" spc="-10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oj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le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ri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en  B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z O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u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r?</a:t>
            </a:r>
            <a:endParaRPr lang="tr-T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b="1" dirty="0">
              <a:solidFill>
                <a:srgbClr val="0032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Block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 1983 y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ndaki çal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mas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nda, ba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zl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k kriterlerini 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fland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p, sebeplerini belirtmi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tir.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(22 y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 önce yap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lan bu çal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ma, günümüzde de oldukça 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k kullan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lmaktad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"Ba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zl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k faktörlerinin, birbirleri üzerinde güçlü etkileri bulunmaktad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r. Bir alanda yap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lan hata, diğer alanlarda da hatalar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 olu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mas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na sebep olmaktad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ı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r."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Lyytinen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 ve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Hirschheim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Verdana" pitchFamily="34" charset="0"/>
              </a:rPr>
              <a:t> (1988)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Dikdörtgen"/>
          <p:cNvSpPr/>
          <p:nvPr/>
        </p:nvSpPr>
        <p:spPr>
          <a:xfrm>
            <a:off x="1785918" y="1534041"/>
            <a:ext cx="7215238" cy="4613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5905">
              <a:lnSpc>
                <a:spcPct val="115000"/>
              </a:lnSpc>
              <a:spcBef>
                <a:spcPts val="15"/>
              </a:spcBef>
              <a:spcAft>
                <a:spcPts val="0"/>
              </a:spcAft>
            </a:pP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b="1" spc="10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z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P</a:t>
            </a:r>
            <a:r>
              <a:rPr lang="tr-TR" b="1" spc="-10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oj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le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ri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en  B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z O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u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r?</a:t>
            </a:r>
            <a:endParaRPr lang="tr-T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950"/>
              </a:lnSpc>
              <a:spcBef>
                <a:spcPts val="25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233045">
              <a:lnSpc>
                <a:spcPct val="115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G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ü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ç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ini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ö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z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iz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,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y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ama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u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g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u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mas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.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750"/>
              </a:lnSpc>
              <a:spcBef>
                <a:spcPts val="20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233045">
              <a:lnSpc>
                <a:spcPct val="115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G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rç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çi</a:t>
            </a:r>
            <a:r>
              <a:rPr lang="tr-TR" spc="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v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 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ç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 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p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je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h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ed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f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ini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 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b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eli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.</a:t>
            </a:r>
          </a:p>
          <a:p>
            <a:pPr marL="233045">
              <a:lnSpc>
                <a:spcPct val="115000"/>
              </a:lnSpc>
              <a:spcAft>
                <a:spcPts val="0"/>
              </a:spcAft>
            </a:pP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Mü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ri</a:t>
            </a:r>
            <a:r>
              <a:rPr lang="tr-TR" spc="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t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am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o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ar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an</a:t>
            </a:r>
            <a:r>
              <a:rPr lang="tr-TR" spc="7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g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eli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rme s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ü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c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in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 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b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mas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.</a:t>
            </a:r>
          </a:p>
          <a:p>
            <a:pPr marL="405130" marR="1323975" indent="-172085">
              <a:lnSpc>
                <a:spcPts val="1080"/>
              </a:lnSpc>
              <a:spcAft>
                <a:spcPts val="0"/>
              </a:spcAft>
            </a:pPr>
            <a:endParaRPr lang="tr-TR" dirty="0">
              <a:solidFill>
                <a:srgbClr val="003265"/>
              </a:solidFill>
              <a:latin typeface="Calibri" pitchFamily="34" charset="0"/>
              <a:ea typeface="Times New Roman"/>
              <a:cs typeface="Verdana"/>
            </a:endParaRPr>
          </a:p>
          <a:p>
            <a:pPr marL="405130" marR="1323975" indent="-172085">
              <a:lnSpc>
                <a:spcPts val="1080"/>
              </a:lnSpc>
              <a:spcAft>
                <a:spcPts val="0"/>
              </a:spcAft>
            </a:pP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750"/>
              </a:lnSpc>
              <a:spcBef>
                <a:spcPts val="40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405130" marR="1329055" indent="-172085">
              <a:lnSpc>
                <a:spcPts val="1080"/>
              </a:lnSpc>
              <a:spcAft>
                <a:spcPts val="0"/>
              </a:spcAft>
            </a:pPr>
            <a:r>
              <a:rPr lang="tr-TR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    </a:t>
            </a:r>
            <a:r>
              <a:rPr lang="tr-TR" spc="-45" dirty="0" smtClean="0">
                <a:solidFill>
                  <a:srgbClr val="9A0000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Ya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z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b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üy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ü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lü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ğ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ü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12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g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ö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re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de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ğ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,</a:t>
            </a:r>
            <a:r>
              <a:rPr lang="tr-TR" spc="12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yö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</a:p>
          <a:p>
            <a:pPr marL="405130" marR="1329055" indent="-172085">
              <a:lnSpc>
                <a:spcPts val="1080"/>
              </a:lnSpc>
              <a:spcAft>
                <a:spcPts val="0"/>
              </a:spcAft>
            </a:pPr>
            <a:endParaRPr lang="tr-TR" spc="-10" dirty="0">
              <a:solidFill>
                <a:srgbClr val="003265"/>
              </a:solidFill>
              <a:latin typeface="Calibri" pitchFamily="34" charset="0"/>
              <a:ea typeface="Times New Roman"/>
              <a:cs typeface="Verdana"/>
            </a:endParaRPr>
          </a:p>
          <a:p>
            <a:pPr marL="405130" marR="1329055" indent="-172085">
              <a:lnSpc>
                <a:spcPts val="1080"/>
              </a:lnSpc>
              <a:spcAft>
                <a:spcPts val="0"/>
              </a:spcAft>
            </a:pP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b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le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tile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g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ö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re 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b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eli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spc="8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ge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rç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çi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an </a:t>
            </a:r>
          </a:p>
          <a:p>
            <a:pPr marL="405130" marR="1329055" indent="-172085">
              <a:lnSpc>
                <a:spcPts val="1080"/>
              </a:lnSpc>
              <a:spcAft>
                <a:spcPts val="0"/>
              </a:spcAft>
            </a:pPr>
            <a:endParaRPr lang="tr-TR" dirty="0">
              <a:solidFill>
                <a:srgbClr val="003265"/>
              </a:solidFill>
              <a:latin typeface="Calibri" pitchFamily="34" charset="0"/>
              <a:ea typeface="Times New Roman"/>
              <a:cs typeface="Verdana"/>
            </a:endParaRPr>
          </a:p>
          <a:p>
            <a:pPr marL="405130" marR="1329055" indent="-172085">
              <a:lnSpc>
                <a:spcPts val="108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pc="-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h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r.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750"/>
              </a:lnSpc>
              <a:spcBef>
                <a:spcPts val="15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</a:p>
          <a:p>
            <a:pPr>
              <a:lnSpc>
                <a:spcPts val="750"/>
              </a:lnSpc>
              <a:spcBef>
                <a:spcPts val="15"/>
              </a:spcBef>
              <a:spcAft>
                <a:spcPts val="0"/>
              </a:spcAft>
            </a:pP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233045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sk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ö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p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an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h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r.</a:t>
            </a:r>
          </a:p>
          <a:p>
            <a:pPr marL="233045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Mü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,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g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ci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v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ku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c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ar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aras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rs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z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il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m.</a:t>
            </a:r>
          </a:p>
          <a:p>
            <a:pPr marL="233045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g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u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spc="10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lo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ji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ul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.</a:t>
            </a:r>
          </a:p>
          <a:p>
            <a:pPr marL="233045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cari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b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as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-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r.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1714480" y="1428737"/>
            <a:ext cx="7286676" cy="294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5905">
              <a:lnSpc>
                <a:spcPct val="115000"/>
              </a:lnSpc>
              <a:spcBef>
                <a:spcPts val="15"/>
              </a:spcBef>
              <a:spcAft>
                <a:spcPts val="0"/>
              </a:spcAft>
            </a:pP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b="1" spc="10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z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P</a:t>
            </a:r>
            <a:r>
              <a:rPr lang="tr-TR" b="1" spc="-10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oj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le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ri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en  B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z O</a:t>
            </a:r>
            <a:r>
              <a:rPr lang="tr-TR" b="1" spc="-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b="1" spc="5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u</a:t>
            </a:r>
            <a:r>
              <a:rPr lang="tr-TR" b="1" dirty="0" smtClean="0">
                <a:solidFill>
                  <a:srgbClr val="0032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Verdana"/>
              </a:rPr>
              <a:t>r?</a:t>
            </a:r>
            <a:endParaRPr lang="tr-T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100"/>
              </a:lnSpc>
              <a:spcBef>
                <a:spcPts val="50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255905" marR="1361440">
              <a:lnSpc>
                <a:spcPts val="1320"/>
              </a:lnSpc>
              <a:spcBef>
                <a:spcPts val="150"/>
              </a:spcBef>
              <a:spcAft>
                <a:spcPts val="0"/>
              </a:spcAft>
            </a:pP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az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spc="-3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ml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ri, d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oğ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2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g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ğ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i,</a:t>
            </a:r>
            <a:r>
              <a:rPr lang="tr-TR" spc="1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hata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lu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umuna 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ç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</a:p>
          <a:p>
            <a:pPr marL="255905" marR="1361440">
              <a:lnSpc>
                <a:spcPts val="1320"/>
              </a:lnSpc>
              <a:spcBef>
                <a:spcPts val="150"/>
              </a:spcBef>
              <a:spcAft>
                <a:spcPts val="0"/>
              </a:spcAft>
            </a:pPr>
            <a:endParaRPr lang="tr-TR" spc="-5" dirty="0">
              <a:solidFill>
                <a:srgbClr val="003265"/>
              </a:solidFill>
              <a:latin typeface="Calibri" pitchFamily="34" charset="0"/>
              <a:ea typeface="Times New Roman"/>
              <a:cs typeface="Verdana"/>
            </a:endParaRPr>
          </a:p>
          <a:p>
            <a:pPr marL="255905" marR="1361440">
              <a:lnSpc>
                <a:spcPts val="1320"/>
              </a:lnSpc>
              <a:spcBef>
                <a:spcPts val="150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ç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k,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lay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zarar</a:t>
            </a:r>
            <a:r>
              <a:rPr lang="tr-TR" spc="-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g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ö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bil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ec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s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ml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dir.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1300"/>
              </a:lnSpc>
              <a:spcBef>
                <a:spcPts val="80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255905" marR="1219200" algn="just">
              <a:lnSpc>
                <a:spcPct val="97000"/>
              </a:lnSpc>
              <a:spcAft>
                <a:spcPts val="0"/>
              </a:spcAft>
            </a:pP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"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f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ğ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7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ç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al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az</a:t>
            </a:r>
            <a:r>
              <a:rPr lang="tr-TR" spc="5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hale g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lip,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12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mi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yo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 ü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nin 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v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is d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ş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spc="15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al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s</a:t>
            </a:r>
            <a:r>
              <a:rPr lang="tr-TR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b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bi: </a:t>
            </a:r>
            <a:r>
              <a:rPr lang="tr-TR" i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i="1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o</a:t>
            </a:r>
            <a:r>
              <a:rPr lang="tr-TR" i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i="1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i="1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i="1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ç</a:t>
            </a:r>
            <a:r>
              <a:rPr lang="tr-TR" i="1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</a:t>
            </a:r>
            <a:r>
              <a:rPr lang="tr-TR" i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nd</a:t>
            </a:r>
            <a:r>
              <a:rPr lang="tr-TR" i="1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i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ki t</a:t>
            </a:r>
            <a:r>
              <a:rPr lang="tr-TR" i="1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i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 1 </a:t>
            </a:r>
            <a:r>
              <a:rPr lang="tr-TR" i="1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i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at</a:t>
            </a:r>
            <a:r>
              <a:rPr lang="tr-TR" i="1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i="1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i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da</a:t>
            </a:r>
            <a:r>
              <a:rPr lang="tr-TR" i="1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 </a:t>
            </a:r>
            <a:r>
              <a:rPr lang="tr-TR" i="1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i="1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i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 al</a:t>
            </a:r>
            <a:r>
              <a:rPr lang="tr-TR" i="1" spc="-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i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 t</a:t>
            </a:r>
            <a:r>
              <a:rPr lang="tr-TR" i="1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i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 bir ka</a:t>
            </a:r>
            <a:r>
              <a:rPr lang="tr-TR" i="1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i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i="1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k</a:t>
            </a:r>
            <a:r>
              <a:rPr lang="tr-TR" i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i="1" spc="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e</a:t>
            </a:r>
            <a:r>
              <a:rPr lang="tr-TR" i="1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i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in </a:t>
            </a:r>
            <a:r>
              <a:rPr lang="tr-TR" i="1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y</a:t>
            </a:r>
            <a:r>
              <a:rPr lang="tr-TR" i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anl</a:t>
            </a:r>
            <a:r>
              <a:rPr lang="tr-TR" i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ış</a:t>
            </a:r>
            <a:r>
              <a:rPr lang="tr-TR" i="1" spc="2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 </a:t>
            </a:r>
            <a:r>
              <a:rPr lang="tr-TR" i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tipte t</a:t>
            </a:r>
            <a:r>
              <a:rPr lang="tr-TR" i="1" spc="-1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i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i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i="1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i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la</a:t>
            </a:r>
            <a:r>
              <a:rPr lang="tr-TR" i="1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n</a:t>
            </a:r>
            <a:r>
              <a:rPr lang="tr-TR" i="1" spc="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m</a:t>
            </a:r>
            <a:r>
              <a:rPr lang="tr-TR" i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i="1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s</a:t>
            </a:r>
            <a:r>
              <a:rPr lang="tr-TR" i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i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d</a:t>
            </a:r>
            <a:r>
              <a:rPr lang="tr-TR" i="1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Times New Roman"/>
              </a:rPr>
              <a:t>ı</a:t>
            </a:r>
            <a:r>
              <a:rPr lang="tr-TR" i="1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r</a:t>
            </a:r>
            <a:r>
              <a:rPr lang="tr-TR" i="1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.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“</a:t>
            </a:r>
          </a:p>
          <a:p>
            <a:pPr marL="255905" marR="1219200" algn="just">
              <a:lnSpc>
                <a:spcPct val="97000"/>
              </a:lnSpc>
              <a:spcAft>
                <a:spcPts val="0"/>
              </a:spcAft>
            </a:pP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 marL="3267710">
              <a:lnSpc>
                <a:spcPts val="1160"/>
              </a:lnSpc>
              <a:spcAft>
                <a:spcPts val="0"/>
              </a:spcAft>
            </a:pP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A</a:t>
            </a:r>
            <a:r>
              <a:rPr lang="tr-TR" spc="-5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</a:t>
            </a:r>
            <a:r>
              <a:rPr lang="tr-TR" spc="-10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&amp;</a:t>
            </a:r>
            <a:r>
              <a:rPr lang="tr-TR" dirty="0" smtClean="0">
                <a:solidFill>
                  <a:srgbClr val="003265"/>
                </a:solidFill>
                <a:latin typeface="Calibri" pitchFamily="34" charset="0"/>
                <a:ea typeface="Times New Roman"/>
                <a:cs typeface="Verdana"/>
              </a:rPr>
              <a:t>T (1991)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  <a:p>
            <a:pPr>
              <a:lnSpc>
                <a:spcPts val="950"/>
              </a:lnSpc>
              <a:spcBef>
                <a:spcPts val="50"/>
              </a:spcBef>
              <a:spcAft>
                <a:spcPts val="0"/>
              </a:spcAft>
            </a:pPr>
            <a:r>
              <a:rPr lang="tr-TR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Verdana"/>
              </a:rPr>
              <a:t> </a:t>
            </a:r>
            <a:endParaRPr lang="tr-TR" dirty="0">
              <a:latin typeface="Calibri" pitchFamily="34" charset="0"/>
              <a:ea typeface="Times New Roman"/>
              <a:cs typeface="Times New Roman"/>
            </a:endParaRP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F76E-C4F4-4D28-97DA-7C19801A391D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4">
  <a:themeElements>
    <a:clrScheme name="Infinity">
      <a:dk1>
        <a:sysClr val="windowText" lastClr="000000"/>
      </a:dk1>
      <a:lt1>
        <a:sysClr val="window" lastClr="FFFFFF"/>
      </a:lt1>
      <a:dk2>
        <a:srgbClr val="EABB00"/>
      </a:dk2>
      <a:lt2>
        <a:srgbClr val="DEF2FA"/>
      </a:lt2>
      <a:accent1>
        <a:srgbClr val="983DB1"/>
      </a:accent1>
      <a:accent2>
        <a:srgbClr val="47D147"/>
      </a:accent2>
      <a:accent3>
        <a:srgbClr val="CC0053"/>
      </a:accent3>
      <a:accent4>
        <a:srgbClr val="EA950D"/>
      </a:accent4>
      <a:accent5>
        <a:srgbClr val="C800C8"/>
      </a:accent5>
      <a:accent6>
        <a:srgbClr val="6161FF"/>
      </a:accent6>
      <a:hlink>
        <a:srgbClr val="755D00"/>
      </a:hlink>
      <a:folHlink>
        <a:srgbClr val="31AEE0"/>
      </a:folHlink>
    </a:clrScheme>
    <a:fontScheme name="Infinity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Infinity">
      <a:fillStyleLst>
        <a:solidFill>
          <a:schemeClr val="phClr">
            <a:shade val="95000"/>
            <a:satMod val="115000"/>
          </a:schemeClr>
        </a:solidFill>
        <a:gradFill rotWithShape="1">
          <a:gsLst>
            <a:gs pos="0">
              <a:schemeClr val="phClr">
                <a:tint val="90000"/>
                <a:alpha val="50000"/>
                <a:satMod val="150000"/>
              </a:schemeClr>
            </a:gs>
            <a:gs pos="35000">
              <a:schemeClr val="phClr">
                <a:tint val="100000"/>
                <a:alpha val="80000"/>
                <a:satMod val="130000"/>
              </a:schemeClr>
            </a:gs>
            <a:gs pos="100000">
              <a:schemeClr val="phClr">
                <a:tint val="100000"/>
                <a:shade val="90000"/>
                <a:alpha val="95000"/>
                <a:satMod val="11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51000"/>
                <a:alpha val="90000"/>
                <a:satMod val="130000"/>
              </a:schemeClr>
            </a:gs>
            <a:gs pos="50000">
              <a:schemeClr val="phClr">
                <a:shade val="93000"/>
                <a:alpha val="70000"/>
                <a:satMod val="130000"/>
              </a:schemeClr>
            </a:gs>
            <a:gs pos="75000">
              <a:schemeClr val="phClr">
                <a:shade val="94000"/>
                <a:alpha val="50000"/>
                <a:satMod val="135000"/>
              </a:schemeClr>
            </a:gs>
            <a:gs pos="100000">
              <a:schemeClr val="phClr">
                <a:shade val="94000"/>
                <a:alpha val="50000"/>
                <a:satMod val="135000"/>
              </a:schemeClr>
            </a:gs>
          </a:gsLst>
          <a:lin ang="0" scaled="0"/>
        </a:gradFill>
      </a:fillStyleLst>
      <a:lnStyleLst>
        <a:ln w="19050" cap="flat" cmpd="sng" algn="ctr">
          <a:solidFill>
            <a:schemeClr val="phClr">
              <a:shade val="95000"/>
            </a:schemeClr>
          </a:solidFill>
          <a:prstDash val="solid"/>
        </a:ln>
        <a:ln w="31750" cap="flat" cmpd="sng" algn="ctr">
          <a:solidFill>
            <a:schemeClr val="phClr">
              <a:shade val="95000"/>
              <a:satMod val="110000"/>
            </a:schemeClr>
          </a:solidFill>
          <a:prstDash val="solid"/>
        </a:ln>
        <a:ln w="57150" cap="flat" cmpd="dbl" algn="ctr">
          <a:solidFill>
            <a:schemeClr val="phClr">
              <a:shade val="95000"/>
              <a:satMod val="130000"/>
            </a:schemeClr>
          </a:solidFill>
          <a:prstDash val="solid"/>
        </a:ln>
      </a:lnStyleLst>
      <a:effectStyleLst>
        <a:effectStyle>
          <a:effectLst>
            <a:outerShdw blurRad="63500" dist="25400" dir="5400000" sx="101000" sy="101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dir="5400000" sx="101000" sy="101000" algn="ctr" rotWithShape="0">
              <a:srgbClr val="000000">
                <a:alpha val="50000"/>
              </a:srgbClr>
            </a:outerShdw>
            <a:reflection blurRad="12700" stA="26000" endPos="15000" dist="19050" dir="5400000" sy="-100000" rotWithShape="0"/>
          </a:effectLst>
        </a:effectStyle>
        <a:effectStyle>
          <a:effectLst>
            <a:innerShdw blurRad="101600" dist="12700">
              <a:srgbClr val="000000">
                <a:alpha val="35000"/>
              </a:srgbClr>
            </a:innerShdw>
            <a:reflection blurRad="12700" stA="26000" endPos="25000" dist="1905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>
            <a:bevelT w="381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250000"/>
              </a:schemeClr>
            </a:gs>
            <a:gs pos="40000">
              <a:schemeClr val="phClr">
                <a:tint val="90000"/>
                <a:shade val="80000"/>
                <a:satMod val="200000"/>
              </a:schemeClr>
            </a:gs>
            <a:gs pos="100000">
              <a:schemeClr val="phClr">
                <a:shade val="20000"/>
                <a:satMod val="17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Infinity</Template>
  <TotalTime>256</TotalTime>
  <Words>1869</Words>
  <Application>Microsoft Office PowerPoint</Application>
  <PresentationFormat>Ekran Gösterisi (4:3)</PresentationFormat>
  <Paragraphs>531</Paragraphs>
  <Slides>41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41</vt:i4>
      </vt:variant>
    </vt:vector>
  </HeadingPairs>
  <TitlesOfParts>
    <vt:vector size="42" baseType="lpstr">
      <vt:lpstr>Presentation4</vt:lpstr>
      <vt:lpstr>Yazılım Projelerindeki Başarı / Başarısızlık  Sebepleri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Office 2007 Corp.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Yazılım Projelerindeki Başarı/Başarısızlık Faktörleri</dc:title>
  <dc:creator>YYURTAY</dc:creator>
  <cp:lastModifiedBy>User</cp:lastModifiedBy>
  <cp:revision>77</cp:revision>
  <dcterms:created xsi:type="dcterms:W3CDTF">2010-05-03T11:23:45Z</dcterms:created>
  <dcterms:modified xsi:type="dcterms:W3CDTF">2016-05-16T14:27:34Z</dcterms:modified>
</cp:coreProperties>
</file>