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13">
  <p:sldMasterIdLst>
    <p:sldMasterId id="2147483648" r:id="rId1"/>
  </p:sldMasterIdLst>
  <p:notesMasterIdLst>
    <p:notesMasterId r:id="rId43"/>
  </p:notesMasterIdLst>
  <p:sldIdLst>
    <p:sldId id="258" r:id="rId2"/>
    <p:sldId id="507" r:id="rId3"/>
    <p:sldId id="508" r:id="rId4"/>
    <p:sldId id="509" r:id="rId5"/>
    <p:sldId id="510" r:id="rId6"/>
    <p:sldId id="538" r:id="rId7"/>
    <p:sldId id="539" r:id="rId8"/>
    <p:sldId id="511" r:id="rId9"/>
    <p:sldId id="512" r:id="rId10"/>
    <p:sldId id="513" r:id="rId11"/>
    <p:sldId id="514" r:id="rId12"/>
    <p:sldId id="515" r:id="rId13"/>
    <p:sldId id="518" r:id="rId14"/>
    <p:sldId id="517" r:id="rId15"/>
    <p:sldId id="519" r:id="rId16"/>
    <p:sldId id="503" r:id="rId17"/>
    <p:sldId id="504" r:id="rId18"/>
    <p:sldId id="505" r:id="rId19"/>
    <p:sldId id="351" r:id="rId20"/>
    <p:sldId id="501" r:id="rId21"/>
    <p:sldId id="506" r:id="rId22"/>
    <p:sldId id="521" r:id="rId23"/>
    <p:sldId id="522" r:id="rId24"/>
    <p:sldId id="523" r:id="rId25"/>
    <p:sldId id="524" r:id="rId26"/>
    <p:sldId id="525" r:id="rId27"/>
    <p:sldId id="540" r:id="rId28"/>
    <p:sldId id="526" r:id="rId29"/>
    <p:sldId id="527" r:id="rId30"/>
    <p:sldId id="502" r:id="rId31"/>
    <p:sldId id="528" r:id="rId32"/>
    <p:sldId id="529" r:id="rId33"/>
    <p:sldId id="530" r:id="rId34"/>
    <p:sldId id="531" r:id="rId35"/>
    <p:sldId id="532" r:id="rId36"/>
    <p:sldId id="533" r:id="rId37"/>
    <p:sldId id="534" r:id="rId38"/>
    <p:sldId id="535" r:id="rId39"/>
    <p:sldId id="536" r:id="rId40"/>
    <p:sldId id="537" r:id="rId41"/>
    <p:sldId id="520" r:id="rId42"/>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6" autoAdjust="0"/>
    <p:restoredTop sz="93108" autoAdjust="0"/>
  </p:normalViewPr>
  <p:slideViewPr>
    <p:cSldViewPr>
      <p:cViewPr varScale="1">
        <p:scale>
          <a:sx n="102" d="100"/>
          <a:sy n="102" d="100"/>
        </p:scale>
        <p:origin x="1098" y="114"/>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570EC1-A045-4924-91D4-E7F6230B5676}" type="datetimeFigureOut">
              <a:rPr lang="tr-TR" smtClean="0"/>
              <a:t>14.10.2022</a:t>
            </a:fld>
            <a:endParaRPr lang="tr-TR"/>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6E025-7447-49EF-AF66-1F70B641CEF6}" type="slidenum">
              <a:rPr lang="tr-TR" smtClean="0"/>
              <a:t>‹#›</a:t>
            </a:fld>
            <a:endParaRPr lang="tr-TR"/>
          </a:p>
        </p:txBody>
      </p:sp>
    </p:spTree>
    <p:extLst>
      <p:ext uri="{BB962C8B-B14F-4D97-AF65-F5344CB8AC3E}">
        <p14:creationId xmlns:p14="http://schemas.microsoft.com/office/powerpoint/2010/main" val="3208648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a:t>
            </a:fld>
            <a:endParaRPr lang="tr-TR" dirty="0"/>
          </a:p>
        </p:txBody>
      </p:sp>
    </p:spTree>
    <p:extLst>
      <p:ext uri="{BB962C8B-B14F-4D97-AF65-F5344CB8AC3E}">
        <p14:creationId xmlns:p14="http://schemas.microsoft.com/office/powerpoint/2010/main" val="2679964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10</a:t>
            </a:fld>
            <a:endParaRPr lang="tr-TR"/>
          </a:p>
        </p:txBody>
      </p:sp>
    </p:spTree>
    <p:extLst>
      <p:ext uri="{BB962C8B-B14F-4D97-AF65-F5344CB8AC3E}">
        <p14:creationId xmlns:p14="http://schemas.microsoft.com/office/powerpoint/2010/main" val="4199415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11</a:t>
            </a:fld>
            <a:endParaRPr lang="tr-TR"/>
          </a:p>
        </p:txBody>
      </p:sp>
    </p:spTree>
    <p:extLst>
      <p:ext uri="{BB962C8B-B14F-4D97-AF65-F5344CB8AC3E}">
        <p14:creationId xmlns:p14="http://schemas.microsoft.com/office/powerpoint/2010/main" val="3683250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12</a:t>
            </a:fld>
            <a:endParaRPr lang="tr-TR"/>
          </a:p>
        </p:txBody>
      </p:sp>
    </p:spTree>
    <p:extLst>
      <p:ext uri="{BB962C8B-B14F-4D97-AF65-F5344CB8AC3E}">
        <p14:creationId xmlns:p14="http://schemas.microsoft.com/office/powerpoint/2010/main" val="61582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kern="1200" dirty="0" smtClean="0">
                <a:solidFill>
                  <a:schemeClr val="tx1"/>
                </a:solidFill>
                <a:effectLst/>
                <a:latin typeface="+mn-lt"/>
                <a:ea typeface="+mn-ea"/>
                <a:cs typeface="+mn-cs"/>
              </a:rPr>
              <a:t> SWOT </a:t>
            </a:r>
            <a:r>
              <a:rPr lang="en-US" sz="1200" b="0" i="0" kern="1200" dirty="0" err="1" smtClean="0">
                <a:solidFill>
                  <a:schemeClr val="tx1"/>
                </a:solidFill>
                <a:effectLst/>
                <a:latin typeface="+mn-lt"/>
                <a:ea typeface="+mn-ea"/>
                <a:cs typeface="+mn-cs"/>
              </a:rPr>
              <a:t>analizi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kısaca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şahsınız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işletmeniz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için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güçlü</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zayıf</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yönlerinizi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anlamanıza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fırsatların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farkına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varmanıza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karşılaşabileceğiniz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tehditleri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görmenize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yardımcı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olacak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faydalı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tekniktir</a:t>
            </a:r>
            <a:r>
              <a:rPr lang="en-US" sz="1200" b="0" i="0" kern="1200" dirty="0" smtClean="0">
                <a:solidFill>
                  <a:schemeClr val="tx1"/>
                </a:solidFill>
                <a:effectLst/>
                <a:latin typeface="+mn-lt"/>
                <a:ea typeface="+mn-ea"/>
                <a:cs typeface="+mn-cs"/>
              </a:rPr>
              <a:t>.</a:t>
            </a:r>
            <a:endParaRPr lang="tr-TR"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Bunlar</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Strengths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güçlü</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yönler</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Weaknesses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zayıf</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yönler</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Oppurtunities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fırsatlar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Threats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tehditler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kelimeleridir</a:t>
            </a:r>
            <a:r>
              <a:rPr lang="en-US" sz="1200" b="0" i="0" kern="1200" dirty="0" smtClean="0">
                <a:solidFill>
                  <a:schemeClr val="tx1"/>
                </a:solidFill>
                <a:effectLst/>
                <a:latin typeface="+mn-lt"/>
                <a:ea typeface="+mn-ea"/>
                <a:cs typeface="+mn-cs"/>
              </a:rPr>
              <a:t>.</a:t>
            </a:r>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13</a:t>
            </a:fld>
            <a:endParaRPr lang="tr-TR"/>
          </a:p>
        </p:txBody>
      </p:sp>
    </p:spTree>
    <p:extLst>
      <p:ext uri="{BB962C8B-B14F-4D97-AF65-F5344CB8AC3E}">
        <p14:creationId xmlns:p14="http://schemas.microsoft.com/office/powerpoint/2010/main" val="39919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14</a:t>
            </a:fld>
            <a:endParaRPr lang="tr-TR"/>
          </a:p>
        </p:txBody>
      </p:sp>
    </p:spTree>
    <p:extLst>
      <p:ext uri="{BB962C8B-B14F-4D97-AF65-F5344CB8AC3E}">
        <p14:creationId xmlns:p14="http://schemas.microsoft.com/office/powerpoint/2010/main" val="2597279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15</a:t>
            </a:fld>
            <a:endParaRPr lang="tr-TR"/>
          </a:p>
        </p:txBody>
      </p:sp>
    </p:spTree>
    <p:extLst>
      <p:ext uri="{BB962C8B-B14F-4D97-AF65-F5344CB8AC3E}">
        <p14:creationId xmlns:p14="http://schemas.microsoft.com/office/powerpoint/2010/main" val="3390555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16</a:t>
            </a:fld>
            <a:endParaRPr lang="tr-TR"/>
          </a:p>
        </p:txBody>
      </p:sp>
    </p:spTree>
    <p:extLst>
      <p:ext uri="{BB962C8B-B14F-4D97-AF65-F5344CB8AC3E}">
        <p14:creationId xmlns:p14="http://schemas.microsoft.com/office/powerpoint/2010/main" val="2788906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17</a:t>
            </a:fld>
            <a:endParaRPr lang="tr-TR"/>
          </a:p>
        </p:txBody>
      </p:sp>
    </p:spTree>
    <p:extLst>
      <p:ext uri="{BB962C8B-B14F-4D97-AF65-F5344CB8AC3E}">
        <p14:creationId xmlns:p14="http://schemas.microsoft.com/office/powerpoint/2010/main" val="471498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18</a:t>
            </a:fld>
            <a:endParaRPr lang="tr-TR"/>
          </a:p>
        </p:txBody>
      </p:sp>
    </p:spTree>
    <p:extLst>
      <p:ext uri="{BB962C8B-B14F-4D97-AF65-F5344CB8AC3E}">
        <p14:creationId xmlns:p14="http://schemas.microsoft.com/office/powerpoint/2010/main" val="98315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19</a:t>
            </a:fld>
            <a:endParaRPr lang="tr-TR"/>
          </a:p>
        </p:txBody>
      </p:sp>
    </p:spTree>
    <p:extLst>
      <p:ext uri="{BB962C8B-B14F-4D97-AF65-F5344CB8AC3E}">
        <p14:creationId xmlns:p14="http://schemas.microsoft.com/office/powerpoint/2010/main" val="83812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a:t>
            </a:fld>
            <a:endParaRPr lang="tr-TR"/>
          </a:p>
        </p:txBody>
      </p:sp>
    </p:spTree>
    <p:extLst>
      <p:ext uri="{BB962C8B-B14F-4D97-AF65-F5344CB8AC3E}">
        <p14:creationId xmlns:p14="http://schemas.microsoft.com/office/powerpoint/2010/main" val="3712816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20</a:t>
            </a:fld>
            <a:endParaRPr lang="tr-TR"/>
          </a:p>
        </p:txBody>
      </p:sp>
    </p:spTree>
    <p:extLst>
      <p:ext uri="{BB962C8B-B14F-4D97-AF65-F5344CB8AC3E}">
        <p14:creationId xmlns:p14="http://schemas.microsoft.com/office/powerpoint/2010/main" val="2123111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21</a:t>
            </a:fld>
            <a:endParaRPr lang="tr-TR"/>
          </a:p>
        </p:txBody>
      </p:sp>
    </p:spTree>
    <p:extLst>
      <p:ext uri="{BB962C8B-B14F-4D97-AF65-F5344CB8AC3E}">
        <p14:creationId xmlns:p14="http://schemas.microsoft.com/office/powerpoint/2010/main" val="773375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22</a:t>
            </a:fld>
            <a:endParaRPr lang="tr-TR"/>
          </a:p>
        </p:txBody>
      </p:sp>
    </p:spTree>
    <p:extLst>
      <p:ext uri="{BB962C8B-B14F-4D97-AF65-F5344CB8AC3E}">
        <p14:creationId xmlns:p14="http://schemas.microsoft.com/office/powerpoint/2010/main" val="4156636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23</a:t>
            </a:fld>
            <a:endParaRPr lang="tr-TR"/>
          </a:p>
        </p:txBody>
      </p:sp>
    </p:spTree>
    <p:extLst>
      <p:ext uri="{BB962C8B-B14F-4D97-AF65-F5344CB8AC3E}">
        <p14:creationId xmlns:p14="http://schemas.microsoft.com/office/powerpoint/2010/main" val="14928606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24</a:t>
            </a:fld>
            <a:endParaRPr lang="tr-TR"/>
          </a:p>
        </p:txBody>
      </p:sp>
    </p:spTree>
    <p:extLst>
      <p:ext uri="{BB962C8B-B14F-4D97-AF65-F5344CB8AC3E}">
        <p14:creationId xmlns:p14="http://schemas.microsoft.com/office/powerpoint/2010/main" val="1341265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25</a:t>
            </a:fld>
            <a:endParaRPr lang="tr-TR"/>
          </a:p>
        </p:txBody>
      </p:sp>
    </p:spTree>
    <p:extLst>
      <p:ext uri="{BB962C8B-B14F-4D97-AF65-F5344CB8AC3E}">
        <p14:creationId xmlns:p14="http://schemas.microsoft.com/office/powerpoint/2010/main" val="428416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26</a:t>
            </a:fld>
            <a:endParaRPr lang="tr-TR"/>
          </a:p>
        </p:txBody>
      </p:sp>
    </p:spTree>
    <p:extLst>
      <p:ext uri="{BB962C8B-B14F-4D97-AF65-F5344CB8AC3E}">
        <p14:creationId xmlns:p14="http://schemas.microsoft.com/office/powerpoint/2010/main" val="961165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27</a:t>
            </a:fld>
            <a:endParaRPr lang="tr-TR"/>
          </a:p>
        </p:txBody>
      </p:sp>
    </p:spTree>
    <p:extLst>
      <p:ext uri="{BB962C8B-B14F-4D97-AF65-F5344CB8AC3E}">
        <p14:creationId xmlns:p14="http://schemas.microsoft.com/office/powerpoint/2010/main" val="28935581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28</a:t>
            </a:fld>
            <a:endParaRPr lang="tr-TR"/>
          </a:p>
        </p:txBody>
      </p:sp>
    </p:spTree>
    <p:extLst>
      <p:ext uri="{BB962C8B-B14F-4D97-AF65-F5344CB8AC3E}">
        <p14:creationId xmlns:p14="http://schemas.microsoft.com/office/powerpoint/2010/main" val="3017585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29</a:t>
            </a:fld>
            <a:endParaRPr lang="tr-TR"/>
          </a:p>
        </p:txBody>
      </p:sp>
    </p:spTree>
    <p:extLst>
      <p:ext uri="{BB962C8B-B14F-4D97-AF65-F5344CB8AC3E}">
        <p14:creationId xmlns:p14="http://schemas.microsoft.com/office/powerpoint/2010/main" val="3863924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a:t>
            </a:fld>
            <a:endParaRPr lang="tr-TR"/>
          </a:p>
        </p:txBody>
      </p:sp>
    </p:spTree>
    <p:extLst>
      <p:ext uri="{BB962C8B-B14F-4D97-AF65-F5344CB8AC3E}">
        <p14:creationId xmlns:p14="http://schemas.microsoft.com/office/powerpoint/2010/main" val="33700149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30</a:t>
            </a:fld>
            <a:endParaRPr lang="tr-TR"/>
          </a:p>
        </p:txBody>
      </p:sp>
    </p:spTree>
    <p:extLst>
      <p:ext uri="{BB962C8B-B14F-4D97-AF65-F5344CB8AC3E}">
        <p14:creationId xmlns:p14="http://schemas.microsoft.com/office/powerpoint/2010/main" val="13353964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31</a:t>
            </a:fld>
            <a:endParaRPr lang="tr-TR"/>
          </a:p>
        </p:txBody>
      </p:sp>
    </p:spTree>
    <p:extLst>
      <p:ext uri="{BB962C8B-B14F-4D97-AF65-F5344CB8AC3E}">
        <p14:creationId xmlns:p14="http://schemas.microsoft.com/office/powerpoint/2010/main" val="2539405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32</a:t>
            </a:fld>
            <a:endParaRPr lang="tr-TR"/>
          </a:p>
        </p:txBody>
      </p:sp>
    </p:spTree>
    <p:extLst>
      <p:ext uri="{BB962C8B-B14F-4D97-AF65-F5344CB8AC3E}">
        <p14:creationId xmlns:p14="http://schemas.microsoft.com/office/powerpoint/2010/main" val="9262016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33</a:t>
            </a:fld>
            <a:endParaRPr lang="tr-TR"/>
          </a:p>
        </p:txBody>
      </p:sp>
    </p:spTree>
    <p:extLst>
      <p:ext uri="{BB962C8B-B14F-4D97-AF65-F5344CB8AC3E}">
        <p14:creationId xmlns:p14="http://schemas.microsoft.com/office/powerpoint/2010/main" val="1975967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34</a:t>
            </a:fld>
            <a:endParaRPr lang="tr-TR"/>
          </a:p>
        </p:txBody>
      </p:sp>
    </p:spTree>
    <p:extLst>
      <p:ext uri="{BB962C8B-B14F-4D97-AF65-F5344CB8AC3E}">
        <p14:creationId xmlns:p14="http://schemas.microsoft.com/office/powerpoint/2010/main" val="7170923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35</a:t>
            </a:fld>
            <a:endParaRPr lang="tr-TR"/>
          </a:p>
        </p:txBody>
      </p:sp>
    </p:spTree>
    <p:extLst>
      <p:ext uri="{BB962C8B-B14F-4D97-AF65-F5344CB8AC3E}">
        <p14:creationId xmlns:p14="http://schemas.microsoft.com/office/powerpoint/2010/main" val="370906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36</a:t>
            </a:fld>
            <a:endParaRPr lang="tr-TR"/>
          </a:p>
        </p:txBody>
      </p:sp>
    </p:spTree>
    <p:extLst>
      <p:ext uri="{BB962C8B-B14F-4D97-AF65-F5344CB8AC3E}">
        <p14:creationId xmlns:p14="http://schemas.microsoft.com/office/powerpoint/2010/main" val="33921794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37</a:t>
            </a:fld>
            <a:endParaRPr lang="tr-TR"/>
          </a:p>
        </p:txBody>
      </p:sp>
    </p:spTree>
    <p:extLst>
      <p:ext uri="{BB962C8B-B14F-4D97-AF65-F5344CB8AC3E}">
        <p14:creationId xmlns:p14="http://schemas.microsoft.com/office/powerpoint/2010/main" val="6230866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38</a:t>
            </a:fld>
            <a:endParaRPr lang="tr-TR"/>
          </a:p>
        </p:txBody>
      </p:sp>
    </p:spTree>
    <p:extLst>
      <p:ext uri="{BB962C8B-B14F-4D97-AF65-F5344CB8AC3E}">
        <p14:creationId xmlns:p14="http://schemas.microsoft.com/office/powerpoint/2010/main" val="38944216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39</a:t>
            </a:fld>
            <a:endParaRPr lang="tr-TR"/>
          </a:p>
        </p:txBody>
      </p:sp>
    </p:spTree>
    <p:extLst>
      <p:ext uri="{BB962C8B-B14F-4D97-AF65-F5344CB8AC3E}">
        <p14:creationId xmlns:p14="http://schemas.microsoft.com/office/powerpoint/2010/main" val="294647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4</a:t>
            </a:fld>
            <a:endParaRPr lang="tr-TR"/>
          </a:p>
        </p:txBody>
      </p:sp>
    </p:spTree>
    <p:extLst>
      <p:ext uri="{BB962C8B-B14F-4D97-AF65-F5344CB8AC3E}">
        <p14:creationId xmlns:p14="http://schemas.microsoft.com/office/powerpoint/2010/main" val="4859143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40</a:t>
            </a:fld>
            <a:endParaRPr lang="tr-TR"/>
          </a:p>
        </p:txBody>
      </p:sp>
    </p:spTree>
    <p:extLst>
      <p:ext uri="{BB962C8B-B14F-4D97-AF65-F5344CB8AC3E}">
        <p14:creationId xmlns:p14="http://schemas.microsoft.com/office/powerpoint/2010/main" val="3980218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5</a:t>
            </a:fld>
            <a:endParaRPr lang="tr-TR"/>
          </a:p>
        </p:txBody>
      </p:sp>
    </p:spTree>
    <p:extLst>
      <p:ext uri="{BB962C8B-B14F-4D97-AF65-F5344CB8AC3E}">
        <p14:creationId xmlns:p14="http://schemas.microsoft.com/office/powerpoint/2010/main" val="3727731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6</a:t>
            </a:fld>
            <a:endParaRPr lang="tr-TR"/>
          </a:p>
        </p:txBody>
      </p:sp>
    </p:spTree>
    <p:extLst>
      <p:ext uri="{BB962C8B-B14F-4D97-AF65-F5344CB8AC3E}">
        <p14:creationId xmlns:p14="http://schemas.microsoft.com/office/powerpoint/2010/main" val="1268368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7</a:t>
            </a:fld>
            <a:endParaRPr lang="tr-TR"/>
          </a:p>
        </p:txBody>
      </p:sp>
    </p:spTree>
    <p:extLst>
      <p:ext uri="{BB962C8B-B14F-4D97-AF65-F5344CB8AC3E}">
        <p14:creationId xmlns:p14="http://schemas.microsoft.com/office/powerpoint/2010/main" val="2058845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Zeyreklik</a:t>
            </a:r>
            <a:r>
              <a:rPr lang="tr-TR" dirty="0" smtClean="0"/>
              <a:t>=</a:t>
            </a:r>
            <a:r>
              <a:rPr lang="tr-TR" baseline="0" dirty="0" smtClean="0"/>
              <a:t> hızlı anlama</a:t>
            </a:r>
          </a:p>
          <a:p>
            <a:r>
              <a:rPr lang="tr-TR" baseline="0" dirty="0" smtClean="0"/>
              <a:t>Feraset= anlayış</a:t>
            </a:r>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8</a:t>
            </a:fld>
            <a:endParaRPr lang="tr-TR"/>
          </a:p>
        </p:txBody>
      </p:sp>
    </p:spTree>
    <p:extLst>
      <p:ext uri="{BB962C8B-B14F-4D97-AF65-F5344CB8AC3E}">
        <p14:creationId xmlns:p14="http://schemas.microsoft.com/office/powerpoint/2010/main" val="634208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İstidat=</a:t>
            </a:r>
            <a:r>
              <a:rPr lang="tr-TR" baseline="0" dirty="0" smtClean="0"/>
              <a:t> kabiliyet</a:t>
            </a:r>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9</a:t>
            </a:fld>
            <a:endParaRPr lang="tr-TR"/>
          </a:p>
        </p:txBody>
      </p:sp>
    </p:spTree>
    <p:extLst>
      <p:ext uri="{BB962C8B-B14F-4D97-AF65-F5344CB8AC3E}">
        <p14:creationId xmlns:p14="http://schemas.microsoft.com/office/powerpoint/2010/main" val="862843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lvl1pPr>
              <a:defRPr/>
            </a:lvl1pPr>
          </a:lstStyle>
          <a:p>
            <a:pPr>
              <a:defRPr/>
            </a:pPr>
            <a:fld id="{2432A0DF-031B-4500-B029-1140D26A13BF}" type="datetime1">
              <a:rPr lang="tr-TR" smtClean="0"/>
              <a:t>14.10.2022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ABC66DE0-E3EE-4945-BFFE-CF736828B027}" type="slidenum">
              <a:rPr lang="tr-TR" altLang="tr-TR" smtClean="0"/>
              <a:pPr/>
              <a:t>‹#›</a:t>
            </a:fld>
            <a:r>
              <a:rPr lang="tr-TR" altLang="tr-TR" dirty="0" smtClean="0"/>
              <a:t>/50</a:t>
            </a:r>
            <a:endParaRPr lang="tr-TR" altLang="tr-TR" dirty="0"/>
          </a:p>
        </p:txBody>
      </p:sp>
    </p:spTree>
    <p:extLst>
      <p:ext uri="{BB962C8B-B14F-4D97-AF65-F5344CB8AC3E}">
        <p14:creationId xmlns:p14="http://schemas.microsoft.com/office/powerpoint/2010/main" val="10939237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fld id="{33E20EBC-760C-44CB-AA41-FDA129615825}" type="datetime1">
              <a:rPr lang="tr-TR" smtClean="0"/>
              <a:t>14.10.2022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C63E12D4-AA8E-4C3D-9C3A-3471D158F386}" type="slidenum">
              <a:rPr lang="tr-TR" altLang="tr-TR"/>
              <a:pPr/>
              <a:t>‹#›</a:t>
            </a:fld>
            <a:endParaRPr lang="tr-TR" altLang="tr-TR"/>
          </a:p>
        </p:txBody>
      </p:sp>
    </p:spTree>
    <p:extLst>
      <p:ext uri="{BB962C8B-B14F-4D97-AF65-F5344CB8AC3E}">
        <p14:creationId xmlns:p14="http://schemas.microsoft.com/office/powerpoint/2010/main" val="21453137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fld id="{74240433-35F5-4DB9-B87A-183CD1213AC0}" type="datetime1">
              <a:rPr lang="tr-TR" smtClean="0"/>
              <a:t>14.10.2022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6EF82035-C4CA-4403-95B9-4958377AE983}" type="slidenum">
              <a:rPr lang="tr-TR" altLang="tr-TR"/>
              <a:pPr/>
              <a:t>‹#›</a:t>
            </a:fld>
            <a:endParaRPr lang="tr-TR" altLang="tr-TR"/>
          </a:p>
        </p:txBody>
      </p:sp>
    </p:spTree>
    <p:extLst>
      <p:ext uri="{BB962C8B-B14F-4D97-AF65-F5344CB8AC3E}">
        <p14:creationId xmlns:p14="http://schemas.microsoft.com/office/powerpoint/2010/main" val="38134837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fld id="{1113C3BC-691D-4490-9A60-3D901D80A652}" type="datetime1">
              <a:rPr lang="tr-TR" smtClean="0"/>
              <a:t>14.10.2022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DE4AA121-0140-45A3-A941-57841A28FF35}" type="slidenum">
              <a:rPr lang="tr-TR" altLang="tr-TR" smtClean="0"/>
              <a:pPr/>
              <a:t>‹#›</a:t>
            </a:fld>
            <a:r>
              <a:rPr lang="tr-TR" altLang="tr-TR" dirty="0" smtClean="0"/>
              <a:t>/50</a:t>
            </a:r>
            <a:endParaRPr lang="tr-TR" altLang="tr-TR" dirty="0"/>
          </a:p>
        </p:txBody>
      </p:sp>
    </p:spTree>
    <p:extLst>
      <p:ext uri="{BB962C8B-B14F-4D97-AF65-F5344CB8AC3E}">
        <p14:creationId xmlns:p14="http://schemas.microsoft.com/office/powerpoint/2010/main" val="36255582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lvl1pPr>
              <a:defRPr/>
            </a:lvl1pPr>
          </a:lstStyle>
          <a:p>
            <a:pPr>
              <a:defRPr/>
            </a:pPr>
            <a:fld id="{9A174D9F-EDBF-4304-8FFB-DBBC70716A3A}" type="datetime1">
              <a:rPr lang="tr-TR" smtClean="0"/>
              <a:t>14.10.2022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FCD642AE-B0FA-43BF-865B-6413A1B7D25B}" type="slidenum">
              <a:rPr lang="tr-TR" altLang="tr-TR"/>
              <a:pPr/>
              <a:t>‹#›</a:t>
            </a:fld>
            <a:endParaRPr lang="tr-TR" altLang="tr-TR"/>
          </a:p>
        </p:txBody>
      </p:sp>
    </p:spTree>
    <p:extLst>
      <p:ext uri="{BB962C8B-B14F-4D97-AF65-F5344CB8AC3E}">
        <p14:creationId xmlns:p14="http://schemas.microsoft.com/office/powerpoint/2010/main" val="19970211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3"/>
          <p:cNvSpPr>
            <a:spLocks noGrp="1"/>
          </p:cNvSpPr>
          <p:nvPr>
            <p:ph type="dt" sz="half" idx="10"/>
          </p:nvPr>
        </p:nvSpPr>
        <p:spPr/>
        <p:txBody>
          <a:bodyPr/>
          <a:lstStyle>
            <a:lvl1pPr>
              <a:defRPr/>
            </a:lvl1pPr>
          </a:lstStyle>
          <a:p>
            <a:pPr>
              <a:defRPr/>
            </a:pPr>
            <a:fld id="{E3BC2BE0-9663-484F-B998-515E987729BD}" type="datetime1">
              <a:rPr lang="tr-TR" smtClean="0"/>
              <a:t>14.10.2022</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323B0A25-B1B6-4424-BC53-A46253E9108A}" type="slidenum">
              <a:rPr lang="tr-TR" altLang="tr-TR"/>
              <a:pPr/>
              <a:t>‹#›</a:t>
            </a:fld>
            <a:endParaRPr lang="tr-TR" altLang="tr-TR"/>
          </a:p>
        </p:txBody>
      </p:sp>
    </p:spTree>
    <p:extLst>
      <p:ext uri="{BB962C8B-B14F-4D97-AF65-F5344CB8AC3E}">
        <p14:creationId xmlns:p14="http://schemas.microsoft.com/office/powerpoint/2010/main" val="29040580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3"/>
          <p:cNvSpPr>
            <a:spLocks noGrp="1"/>
          </p:cNvSpPr>
          <p:nvPr>
            <p:ph type="dt" sz="half" idx="10"/>
          </p:nvPr>
        </p:nvSpPr>
        <p:spPr/>
        <p:txBody>
          <a:bodyPr/>
          <a:lstStyle>
            <a:lvl1pPr>
              <a:defRPr/>
            </a:lvl1pPr>
          </a:lstStyle>
          <a:p>
            <a:pPr>
              <a:defRPr/>
            </a:pPr>
            <a:fld id="{D19FCF69-C56E-4C7F-A1A9-6A14792DC8E3}" type="datetime1">
              <a:rPr lang="tr-TR" smtClean="0"/>
              <a:t>14.10.2022</a:t>
            </a:fld>
            <a:endParaRPr lang="tr-TR"/>
          </a:p>
        </p:txBody>
      </p:sp>
      <p:sp>
        <p:nvSpPr>
          <p:cNvPr id="8" name="Altbilgi Yer Tutucusu 4"/>
          <p:cNvSpPr>
            <a:spLocks noGrp="1"/>
          </p:cNvSpPr>
          <p:nvPr>
            <p:ph type="ftr" sz="quarter" idx="11"/>
          </p:nvPr>
        </p:nvSpPr>
        <p:spPr/>
        <p:txBody>
          <a:bodyPr/>
          <a:lstStyle>
            <a:lvl1pPr>
              <a:defRPr/>
            </a:lvl1pPr>
          </a:lstStyle>
          <a:p>
            <a:pPr>
              <a:defRPr/>
            </a:pPr>
            <a:endParaRPr lang="tr-TR"/>
          </a:p>
        </p:txBody>
      </p:sp>
      <p:sp>
        <p:nvSpPr>
          <p:cNvPr id="9" name="Slayt Numarası Yer Tutucusu 5"/>
          <p:cNvSpPr>
            <a:spLocks noGrp="1"/>
          </p:cNvSpPr>
          <p:nvPr>
            <p:ph type="sldNum" sz="quarter" idx="12"/>
          </p:nvPr>
        </p:nvSpPr>
        <p:spPr/>
        <p:txBody>
          <a:bodyPr/>
          <a:lstStyle>
            <a:lvl1pPr>
              <a:defRPr/>
            </a:lvl1pPr>
          </a:lstStyle>
          <a:p>
            <a:fld id="{63680977-3FFA-470B-B058-7A50BCAE0CE4}" type="slidenum">
              <a:rPr lang="tr-TR" altLang="tr-TR"/>
              <a:pPr/>
              <a:t>‹#›</a:t>
            </a:fld>
            <a:endParaRPr lang="tr-TR" altLang="tr-TR"/>
          </a:p>
        </p:txBody>
      </p:sp>
    </p:spTree>
    <p:extLst>
      <p:ext uri="{BB962C8B-B14F-4D97-AF65-F5344CB8AC3E}">
        <p14:creationId xmlns:p14="http://schemas.microsoft.com/office/powerpoint/2010/main" val="135251625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3"/>
          <p:cNvSpPr>
            <a:spLocks noGrp="1"/>
          </p:cNvSpPr>
          <p:nvPr>
            <p:ph type="dt" sz="half" idx="10"/>
          </p:nvPr>
        </p:nvSpPr>
        <p:spPr/>
        <p:txBody>
          <a:bodyPr/>
          <a:lstStyle>
            <a:lvl1pPr>
              <a:defRPr/>
            </a:lvl1pPr>
          </a:lstStyle>
          <a:p>
            <a:pPr>
              <a:defRPr/>
            </a:pPr>
            <a:fld id="{0A32738D-1F1C-4A59-B877-57CADB291BD8}" type="datetime1">
              <a:rPr lang="tr-TR" smtClean="0"/>
              <a:t>14.10.2022</a:t>
            </a:fld>
            <a:endParaRPr lang="tr-TR"/>
          </a:p>
        </p:txBody>
      </p:sp>
      <p:sp>
        <p:nvSpPr>
          <p:cNvPr id="4" name="Altbilgi Yer Tutucusu 4"/>
          <p:cNvSpPr>
            <a:spLocks noGrp="1"/>
          </p:cNvSpPr>
          <p:nvPr>
            <p:ph type="ftr" sz="quarter" idx="11"/>
          </p:nvPr>
        </p:nvSpPr>
        <p:spPr/>
        <p:txBody>
          <a:bodyPr/>
          <a:lstStyle>
            <a:lvl1pPr>
              <a:defRPr/>
            </a:lvl1pPr>
          </a:lstStyle>
          <a:p>
            <a:pPr>
              <a:defRPr/>
            </a:pPr>
            <a:endParaRPr lang="tr-TR"/>
          </a:p>
        </p:txBody>
      </p:sp>
      <p:sp>
        <p:nvSpPr>
          <p:cNvPr id="5" name="Slayt Numarası Yer Tutucusu 5"/>
          <p:cNvSpPr>
            <a:spLocks noGrp="1"/>
          </p:cNvSpPr>
          <p:nvPr>
            <p:ph type="sldNum" sz="quarter" idx="12"/>
          </p:nvPr>
        </p:nvSpPr>
        <p:spPr/>
        <p:txBody>
          <a:bodyPr/>
          <a:lstStyle>
            <a:lvl1pPr>
              <a:defRPr/>
            </a:lvl1pPr>
          </a:lstStyle>
          <a:p>
            <a:fld id="{237CEC2C-97A5-4A22-8332-8AA278C552DC}" type="slidenum">
              <a:rPr lang="tr-TR" altLang="tr-TR"/>
              <a:pPr/>
              <a:t>‹#›</a:t>
            </a:fld>
            <a:endParaRPr lang="tr-TR" altLang="tr-TR"/>
          </a:p>
        </p:txBody>
      </p:sp>
    </p:spTree>
    <p:extLst>
      <p:ext uri="{BB962C8B-B14F-4D97-AF65-F5344CB8AC3E}">
        <p14:creationId xmlns:p14="http://schemas.microsoft.com/office/powerpoint/2010/main" val="13620968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3"/>
          <p:cNvSpPr>
            <a:spLocks noGrp="1"/>
          </p:cNvSpPr>
          <p:nvPr>
            <p:ph type="dt" sz="half" idx="10"/>
          </p:nvPr>
        </p:nvSpPr>
        <p:spPr/>
        <p:txBody>
          <a:bodyPr/>
          <a:lstStyle>
            <a:lvl1pPr>
              <a:defRPr/>
            </a:lvl1pPr>
          </a:lstStyle>
          <a:p>
            <a:pPr>
              <a:defRPr/>
            </a:pPr>
            <a:fld id="{DC73341F-610E-42B9-A891-3F705B1DD6C1}" type="datetime1">
              <a:rPr lang="tr-TR" smtClean="0"/>
              <a:t>14.10.2022</a:t>
            </a:fld>
            <a:endParaRPr lang="tr-TR"/>
          </a:p>
        </p:txBody>
      </p:sp>
      <p:sp>
        <p:nvSpPr>
          <p:cNvPr id="3" name="Altbilgi Yer Tutucusu 4"/>
          <p:cNvSpPr>
            <a:spLocks noGrp="1"/>
          </p:cNvSpPr>
          <p:nvPr>
            <p:ph type="ftr" sz="quarter" idx="11"/>
          </p:nvPr>
        </p:nvSpPr>
        <p:spPr/>
        <p:txBody>
          <a:bodyPr/>
          <a:lstStyle>
            <a:lvl1pPr>
              <a:defRPr/>
            </a:lvl1pPr>
          </a:lstStyle>
          <a:p>
            <a:pPr>
              <a:defRPr/>
            </a:pPr>
            <a:endParaRPr lang="tr-TR"/>
          </a:p>
        </p:txBody>
      </p:sp>
      <p:sp>
        <p:nvSpPr>
          <p:cNvPr id="4" name="Slayt Numarası Yer Tutucusu 5"/>
          <p:cNvSpPr>
            <a:spLocks noGrp="1"/>
          </p:cNvSpPr>
          <p:nvPr>
            <p:ph type="sldNum" sz="quarter" idx="12"/>
          </p:nvPr>
        </p:nvSpPr>
        <p:spPr/>
        <p:txBody>
          <a:bodyPr/>
          <a:lstStyle>
            <a:lvl1pPr>
              <a:defRPr/>
            </a:lvl1pPr>
          </a:lstStyle>
          <a:p>
            <a:fld id="{646953D5-D2A5-43FE-BE56-EB937CD754D4}" type="slidenum">
              <a:rPr lang="tr-TR" altLang="tr-TR"/>
              <a:pPr/>
              <a:t>‹#›</a:t>
            </a:fld>
            <a:endParaRPr lang="tr-TR" altLang="tr-TR"/>
          </a:p>
        </p:txBody>
      </p:sp>
    </p:spTree>
    <p:extLst>
      <p:ext uri="{BB962C8B-B14F-4D97-AF65-F5344CB8AC3E}">
        <p14:creationId xmlns:p14="http://schemas.microsoft.com/office/powerpoint/2010/main" val="3596803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3"/>
          <p:cNvSpPr>
            <a:spLocks noGrp="1"/>
          </p:cNvSpPr>
          <p:nvPr>
            <p:ph type="dt" sz="half" idx="10"/>
          </p:nvPr>
        </p:nvSpPr>
        <p:spPr/>
        <p:txBody>
          <a:bodyPr/>
          <a:lstStyle>
            <a:lvl1pPr>
              <a:defRPr/>
            </a:lvl1pPr>
          </a:lstStyle>
          <a:p>
            <a:pPr>
              <a:defRPr/>
            </a:pPr>
            <a:fld id="{51D47D95-B82A-4762-BF84-DB5F79E7C1D0}" type="datetime1">
              <a:rPr lang="tr-TR" smtClean="0"/>
              <a:t>14.10.2022</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90E939FB-FD7A-44D0-B064-7F98129D48E2}" type="slidenum">
              <a:rPr lang="tr-TR" altLang="tr-TR"/>
              <a:pPr/>
              <a:t>‹#›</a:t>
            </a:fld>
            <a:endParaRPr lang="tr-TR" altLang="tr-TR"/>
          </a:p>
        </p:txBody>
      </p:sp>
    </p:spTree>
    <p:extLst>
      <p:ext uri="{BB962C8B-B14F-4D97-AF65-F5344CB8AC3E}">
        <p14:creationId xmlns:p14="http://schemas.microsoft.com/office/powerpoint/2010/main" val="8993924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tr-TR" noProof="0"/>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3"/>
          <p:cNvSpPr>
            <a:spLocks noGrp="1"/>
          </p:cNvSpPr>
          <p:nvPr>
            <p:ph type="dt" sz="half" idx="10"/>
          </p:nvPr>
        </p:nvSpPr>
        <p:spPr/>
        <p:txBody>
          <a:bodyPr/>
          <a:lstStyle>
            <a:lvl1pPr>
              <a:defRPr/>
            </a:lvl1pPr>
          </a:lstStyle>
          <a:p>
            <a:pPr>
              <a:defRPr/>
            </a:pPr>
            <a:fld id="{8FF8A559-9034-4AA1-AAAE-ADAF110C8B8E}" type="datetime1">
              <a:rPr lang="tr-TR" smtClean="0"/>
              <a:t>14.10.2022</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C17B18EA-7DE3-4961-AAD9-A4A0B4BE9298}" type="slidenum">
              <a:rPr lang="tr-TR" altLang="tr-TR"/>
              <a:pPr/>
              <a:t>‹#›</a:t>
            </a:fld>
            <a:endParaRPr lang="tr-TR" altLang="tr-TR"/>
          </a:p>
        </p:txBody>
      </p:sp>
    </p:spTree>
    <p:extLst>
      <p:ext uri="{BB962C8B-B14F-4D97-AF65-F5344CB8AC3E}">
        <p14:creationId xmlns:p14="http://schemas.microsoft.com/office/powerpoint/2010/main" val="12099691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tr-TR" smtClean="0"/>
              <a:t>Asıl başlık stili için tıklatın</a:t>
            </a:r>
          </a:p>
        </p:txBody>
      </p:sp>
      <p:sp>
        <p:nvSpPr>
          <p:cNvPr id="1027" name="Metin Yer Tutucusu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smtClean="0"/>
              <a:t>Asıl metin stillerini düzenlemek için tıklatın</a:t>
            </a:r>
          </a:p>
          <a:p>
            <a:pPr lvl="1"/>
            <a:r>
              <a:rPr lang="tr-TR" altLang="tr-TR" smtClean="0"/>
              <a:t>İkinci düzey</a:t>
            </a:r>
          </a:p>
          <a:p>
            <a:pPr lvl="2"/>
            <a:r>
              <a:rPr lang="tr-TR" altLang="tr-TR" smtClean="0"/>
              <a:t>Üçüncü düzey</a:t>
            </a:r>
          </a:p>
          <a:p>
            <a:pPr lvl="3"/>
            <a:r>
              <a:rPr lang="tr-TR" altLang="tr-TR" smtClean="0"/>
              <a:t>Dördüncü düzey</a:t>
            </a:r>
          </a:p>
          <a:p>
            <a:pPr lvl="4"/>
            <a:r>
              <a:rPr lang="tr-TR" altLang="tr-TR" smtClean="0"/>
              <a:t>Beşinci düzey</a:t>
            </a: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5700B6C-1E89-493D-97C0-6D9E0AEFE8D0}" type="datetime1">
              <a:rPr lang="tr-TR" smtClean="0"/>
              <a:t>14.10.2022</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endParaRPr lang="tr-TR" altLang="tr-TR" dirty="0"/>
          </a:p>
        </p:txBody>
      </p:sp>
      <p:sp>
        <p:nvSpPr>
          <p:cNvPr id="2" name="Metin kutusu 1"/>
          <p:cNvSpPr txBox="1"/>
          <p:nvPr userDrawn="1"/>
        </p:nvSpPr>
        <p:spPr>
          <a:xfrm>
            <a:off x="8558226" y="6433591"/>
            <a:ext cx="622286" cy="307777"/>
          </a:xfrm>
          <a:prstGeom prst="rect">
            <a:avLst/>
          </a:prstGeom>
          <a:noFill/>
        </p:spPr>
        <p:txBody>
          <a:bodyPr wrap="none" rtlCol="0">
            <a:spAutoFit/>
          </a:bodyPr>
          <a:lstStyle/>
          <a:p>
            <a:fld id="{A26961FD-861D-49F5-9E44-9E3DE35D98AF}" type="slidenum">
              <a:rPr lang="tr-TR" sz="1400" b="1" smtClean="0">
                <a:solidFill>
                  <a:schemeClr val="tx1"/>
                </a:solidFill>
                <a:latin typeface="Times New Roman" panose="02020603050405020304" pitchFamily="18" charset="0"/>
                <a:cs typeface="Times New Roman" panose="02020603050405020304" pitchFamily="18" charset="0"/>
              </a:rPr>
              <a:t>‹#›</a:t>
            </a:fld>
            <a:r>
              <a:rPr lang="tr-TR" sz="1400" b="1" dirty="0" smtClean="0">
                <a:solidFill>
                  <a:schemeClr val="tx1"/>
                </a:solidFill>
                <a:latin typeface="Times New Roman" panose="02020603050405020304" pitchFamily="18" charset="0"/>
                <a:cs typeface="Times New Roman" panose="02020603050405020304" pitchFamily="18" charset="0"/>
              </a:rPr>
              <a:t>/</a:t>
            </a:r>
            <a:r>
              <a:rPr lang="en-US" sz="1400" b="1" dirty="0" smtClean="0">
                <a:solidFill>
                  <a:schemeClr val="tx1"/>
                </a:solidFill>
                <a:latin typeface="Times New Roman" panose="02020603050405020304" pitchFamily="18" charset="0"/>
                <a:cs typeface="Times New Roman" panose="02020603050405020304" pitchFamily="18" charset="0"/>
              </a:rPr>
              <a:t>94</a:t>
            </a:r>
            <a:endParaRPr lang="tr-TR" sz="1400" b="1" dirty="0">
              <a:solidFill>
                <a:schemeClr val="tx1"/>
              </a:solidFill>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Resim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16569"/>
            <a:ext cx="9144000" cy="42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Unvan 1"/>
          <p:cNvSpPr txBox="1">
            <a:spLocks/>
          </p:cNvSpPr>
          <p:nvPr/>
        </p:nvSpPr>
        <p:spPr bwMode="auto">
          <a:xfrm>
            <a:off x="-8562" y="476250"/>
            <a:ext cx="9144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tr-TR" sz="5500" dirty="0">
                <a:solidFill>
                  <a:schemeClr val="tx2"/>
                </a:solidFill>
                <a:latin typeface="Times New Roman" panose="02020603050405020304" pitchFamily="18" charset="0"/>
                <a:cs typeface="Times New Roman" panose="02020603050405020304" pitchFamily="18" charset="0"/>
              </a:rPr>
              <a:t>KARİYER </a:t>
            </a:r>
            <a:r>
              <a:rPr lang="tr-TR" sz="5500" dirty="0" smtClean="0">
                <a:solidFill>
                  <a:schemeClr val="tx2"/>
                </a:solidFill>
                <a:latin typeface="Times New Roman" panose="02020603050405020304" pitchFamily="18" charset="0"/>
                <a:cs typeface="Times New Roman" panose="02020603050405020304" pitchFamily="18" charset="0"/>
              </a:rPr>
              <a:t>PLANLAMA</a:t>
            </a:r>
            <a:endParaRPr lang="tr-TR" sz="5500" dirty="0">
              <a:solidFill>
                <a:schemeClr val="tx2"/>
              </a:solidFill>
              <a:latin typeface="Times New Roman" panose="02020603050405020304" pitchFamily="18" charset="0"/>
              <a:cs typeface="Times New Roman" panose="02020603050405020304" pitchFamily="18" charset="0"/>
            </a:endParaRPr>
          </a:p>
        </p:txBody>
      </p:sp>
      <p:sp>
        <p:nvSpPr>
          <p:cNvPr id="7" name="Alt Başlık 2"/>
          <p:cNvSpPr txBox="1">
            <a:spLocks/>
          </p:cNvSpPr>
          <p:nvPr/>
        </p:nvSpPr>
        <p:spPr bwMode="auto">
          <a:xfrm>
            <a:off x="1445007" y="3280233"/>
            <a:ext cx="6398001" cy="1516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tr-TR" sz="1800"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ctr">
              <a:buNone/>
            </a:pPr>
            <a:r>
              <a:rPr lang="tr-TR" sz="1800" b="1" dirty="0" err="1" smtClean="0">
                <a:solidFill>
                  <a:schemeClr val="tx2">
                    <a:lumMod val="60000"/>
                    <a:lumOff val="40000"/>
                  </a:schemeClr>
                </a:solidFill>
                <a:latin typeface="Times New Roman" panose="02020603050405020304" pitchFamily="18" charset="0"/>
                <a:cs typeface="Times New Roman" panose="02020603050405020304" pitchFamily="18" charset="0"/>
              </a:rPr>
              <a:t>Dr.Öğr.Üyesi</a:t>
            </a:r>
            <a:r>
              <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rPr>
              <a:t> Talha Enes GÜMÜŞ</a:t>
            </a:r>
          </a:p>
          <a:p>
            <a:pPr marL="0" indent="0" algn="ctr">
              <a:buNone/>
            </a:pPr>
            <a:r>
              <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rPr>
              <a:t>Sakarya Üniversitesi</a:t>
            </a:r>
          </a:p>
          <a:p>
            <a:pPr marL="0" indent="0" algn="ctr">
              <a:buNone/>
            </a:pPr>
            <a:r>
              <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rPr>
              <a:t>Elektrik Elektronik Mühendisliği Bölümü</a:t>
            </a:r>
          </a:p>
          <a:p>
            <a:pPr marL="0" indent="0" algn="ctr">
              <a:buNone/>
            </a:pPr>
            <a:r>
              <a:rPr lang="tr-TR" sz="1800" dirty="0" smtClean="0">
                <a:solidFill>
                  <a:schemeClr val="tx2">
                    <a:lumMod val="60000"/>
                    <a:lumOff val="40000"/>
                  </a:schemeClr>
                </a:solidFill>
                <a:latin typeface="Times New Roman" panose="02020603050405020304" pitchFamily="18" charset="0"/>
                <a:cs typeface="Times New Roman" panose="02020603050405020304" pitchFamily="18" charset="0"/>
              </a:rPr>
              <a:t>                 </a:t>
            </a:r>
            <a:endParaRPr lang="tr-TR" sz="18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ctr">
              <a:buNone/>
            </a:pPr>
            <a:endParaRPr lang="tr-TR" sz="18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ctr">
              <a:buNone/>
            </a:pPr>
            <a:r>
              <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rPr>
              <a:t>	</a:t>
            </a:r>
            <a:endParaRPr lang="tr-TR" sz="18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ctr">
              <a:buNone/>
            </a:pPr>
            <a:endPar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endParaRPr>
          </a:p>
        </p:txBody>
      </p:sp>
      <p:pic>
        <p:nvPicPr>
          <p:cNvPr id="8" name="Resim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5896" y="6093296"/>
            <a:ext cx="2016224" cy="729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r>
              <a:rPr lang="tr-TR" b="1" u="sng" dirty="0" smtClean="0">
                <a:latin typeface="Times New Roman" panose="02020603050405020304" pitchFamily="18" charset="0"/>
                <a:cs typeface="Times New Roman" panose="02020603050405020304" pitchFamily="18" charset="0"/>
              </a:rPr>
              <a:t>Duygusal Özellikler</a:t>
            </a:r>
            <a:r>
              <a:rPr lang="tr-TR" b="1" u="sng" dirty="0" smtClean="0">
                <a:latin typeface="Times New Roman" panose="02020603050405020304" pitchFamily="18" charset="0"/>
                <a:cs typeface="Times New Roman" panose="02020603050405020304" pitchFamily="18" charset="0"/>
              </a:rPr>
              <a:t>;</a:t>
            </a:r>
          </a:p>
          <a:p>
            <a:pPr marL="0" indent="0" algn="just">
              <a:buNone/>
            </a:pPr>
            <a:endParaRPr lang="tr-TR" b="1" u="sng" dirty="0" smtClean="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Belirli </a:t>
            </a:r>
            <a:r>
              <a:rPr lang="tr-TR" sz="2800" dirty="0">
                <a:latin typeface="Times New Roman" panose="02020603050405020304" pitchFamily="18" charset="0"/>
                <a:cs typeface="Times New Roman" panose="02020603050405020304" pitchFamily="18" charset="0"/>
              </a:rPr>
              <a:t>bir olay veya etkinliğe yakınlık duyma, ondan hoşlanma ve ona öncelik tanıma olarak tanımlanmaktadır</a:t>
            </a:r>
            <a:r>
              <a:rPr lang="tr-TR" sz="2800" dirty="0" smtClean="0">
                <a:latin typeface="Times New Roman" panose="02020603050405020304" pitchFamily="18" charset="0"/>
                <a:cs typeface="Times New Roman" panose="02020603050405020304" pitchFamily="18" charset="0"/>
              </a:rPr>
              <a:t>.</a:t>
            </a:r>
          </a:p>
          <a:p>
            <a:pPr algn="just"/>
            <a:endParaRPr lang="tr-TR" sz="2800" dirty="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Hem </a:t>
            </a:r>
            <a:r>
              <a:rPr lang="tr-TR" sz="2800" dirty="0">
                <a:latin typeface="Times New Roman" panose="02020603050405020304" pitchFamily="18" charset="0"/>
                <a:cs typeface="Times New Roman" panose="02020603050405020304" pitchFamily="18" charset="0"/>
              </a:rPr>
              <a:t>ilgi hem de tutum arasında farklılık olmadığı için </a:t>
            </a:r>
            <a:r>
              <a:rPr lang="tr-TR" sz="2800" dirty="0" smtClean="0">
                <a:latin typeface="Times New Roman" panose="02020603050405020304" pitchFamily="18" charset="0"/>
                <a:cs typeface="Times New Roman" panose="02020603050405020304" pitchFamily="18" charset="0"/>
              </a:rPr>
              <a:t>duygusal </a:t>
            </a:r>
            <a:r>
              <a:rPr lang="tr-TR" sz="2800" dirty="0">
                <a:latin typeface="Times New Roman" panose="02020603050405020304" pitchFamily="18" charset="0"/>
                <a:cs typeface="Times New Roman" panose="02020603050405020304" pitchFamily="18" charset="0"/>
              </a:rPr>
              <a:t>özellikler olarak ifade edilir.</a:t>
            </a: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Temel Kavramlar </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152773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r>
              <a:rPr lang="tr-TR" b="1" u="sng" dirty="0" smtClean="0">
                <a:latin typeface="Times New Roman" panose="02020603050405020304" pitchFamily="18" charset="0"/>
                <a:cs typeface="Times New Roman" panose="02020603050405020304" pitchFamily="18" charset="0"/>
              </a:rPr>
              <a:t>Hedef Belirleme;</a:t>
            </a:r>
          </a:p>
          <a:p>
            <a:pPr algn="just"/>
            <a:r>
              <a:rPr lang="tr-TR" sz="2800" dirty="0">
                <a:latin typeface="Times New Roman" panose="02020603050405020304" pitchFamily="18" charset="0"/>
                <a:cs typeface="Times New Roman" panose="02020603050405020304" pitchFamily="18" charset="0"/>
              </a:rPr>
              <a:t>Bireydeki başarı hissi, birey için anlamlı ve zorlayıcı hedefler belirlemesi ve gösterdiği çabalar sonucunda belirlemiş olduğu hedeflere ulaşması ile ortaya çıkar. </a:t>
            </a:r>
            <a:r>
              <a:rPr lang="tr-TR" sz="2800" b="1" u="sng" dirty="0">
                <a:latin typeface="Times New Roman" panose="02020603050405020304" pitchFamily="18" charset="0"/>
                <a:cs typeface="Times New Roman" panose="02020603050405020304" pitchFamily="18" charset="0"/>
              </a:rPr>
              <a:t>Hedefiniz tek olmak zorunda </a:t>
            </a:r>
            <a:r>
              <a:rPr lang="tr-TR" sz="2800" b="1" u="sng" dirty="0" smtClean="0">
                <a:latin typeface="Times New Roman" panose="02020603050405020304" pitchFamily="18" charset="0"/>
                <a:cs typeface="Times New Roman" panose="02020603050405020304" pitchFamily="18" charset="0"/>
              </a:rPr>
              <a:t>değildir. </a:t>
            </a:r>
          </a:p>
          <a:p>
            <a:pPr algn="just"/>
            <a:endParaRPr lang="tr-TR" sz="2800" dirty="0" smtClean="0">
              <a:latin typeface="Times New Roman" panose="02020603050405020304" pitchFamily="18" charset="0"/>
              <a:cs typeface="Times New Roman" panose="02020603050405020304" pitchFamily="18" charset="0"/>
            </a:endParaRPr>
          </a:p>
          <a:p>
            <a:pPr algn="just"/>
            <a:r>
              <a:rPr lang="tr-TR" sz="2800" dirty="0">
                <a:latin typeface="Times New Roman" panose="02020603050405020304" pitchFamily="18" charset="0"/>
                <a:cs typeface="Times New Roman" panose="02020603050405020304" pitchFamily="18" charset="0"/>
              </a:rPr>
              <a:t>Kariyer hedefinizi bir ya da birden fazla olacak şekilde belirleyin. Böylelikle seçeneklerinizi daha iyi görür, süreci çok daha kontrollü yürütür, hedefinize ulaşıp ulaşmadığınızı bilirsiniz.</a:t>
            </a:r>
            <a:endParaRPr lang="tr-TR" sz="2800"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Temel Kavramlar </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893448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r>
              <a:rPr lang="tr-TR" b="1" u="sng" dirty="0" smtClean="0">
                <a:latin typeface="Times New Roman" panose="02020603050405020304" pitchFamily="18" charset="0"/>
                <a:cs typeface="Times New Roman" panose="02020603050405020304" pitchFamily="18" charset="0"/>
              </a:rPr>
              <a:t>Smart Hedefler;</a:t>
            </a:r>
          </a:p>
          <a:p>
            <a:pPr algn="just"/>
            <a:r>
              <a:rPr lang="tr-TR" sz="2800" dirty="0" smtClean="0">
                <a:latin typeface="Times New Roman" panose="02020603050405020304" pitchFamily="18" charset="0"/>
                <a:cs typeface="Times New Roman" panose="02020603050405020304" pitchFamily="18" charset="0"/>
              </a:rPr>
              <a:t>Kariyer </a:t>
            </a:r>
            <a:r>
              <a:rPr lang="tr-TR" sz="2800" dirty="0">
                <a:latin typeface="Times New Roman" panose="02020603050405020304" pitchFamily="18" charset="0"/>
                <a:cs typeface="Times New Roman" panose="02020603050405020304" pitchFamily="18" charset="0"/>
              </a:rPr>
              <a:t>planlarınızda ilerlemenizi hedeflerinize göre belirlemek ve takip etmek amacıyla kullanılabilecek olan bir tekniktir.</a:t>
            </a:r>
          </a:p>
          <a:p>
            <a:pPr algn="just"/>
            <a:r>
              <a:rPr lang="tr-TR" sz="2800" dirty="0" smtClean="0">
                <a:latin typeface="Times New Roman" panose="02020603050405020304" pitchFamily="18" charset="0"/>
                <a:cs typeface="Times New Roman" panose="02020603050405020304" pitchFamily="18" charset="0"/>
              </a:rPr>
              <a:t>Smart </a:t>
            </a:r>
            <a:r>
              <a:rPr lang="tr-TR" sz="2800" dirty="0">
                <a:latin typeface="Times New Roman" panose="02020603050405020304" pitchFamily="18" charset="0"/>
                <a:cs typeface="Times New Roman" panose="02020603050405020304" pitchFamily="18" charset="0"/>
              </a:rPr>
              <a:t>kelimesi İngilizcede akılcı anlamına gelir ve hedeflerin akılcı olması önemlidir. Belirlenen hedeflerin belirli, ölçülebilir, ulaşılabilir, ilgili ve süreli olması gerekir. Burada özellikle süreyi doğru planlamak önemli bir etmendir.</a:t>
            </a: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Temel Kavramlar </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255207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r>
              <a:rPr lang="tr-TR" b="1" u="sng" dirty="0" err="1" smtClean="0">
                <a:latin typeface="Times New Roman" panose="02020603050405020304" pitchFamily="18" charset="0"/>
                <a:cs typeface="Times New Roman" panose="02020603050405020304" pitchFamily="18" charset="0"/>
              </a:rPr>
              <a:t>Swot</a:t>
            </a:r>
            <a:r>
              <a:rPr lang="tr-TR" b="1" u="sng" dirty="0" smtClean="0">
                <a:latin typeface="Times New Roman" panose="02020603050405020304" pitchFamily="18" charset="0"/>
                <a:cs typeface="Times New Roman" panose="02020603050405020304" pitchFamily="18" charset="0"/>
              </a:rPr>
              <a:t> </a:t>
            </a:r>
            <a:r>
              <a:rPr lang="tr-TR" b="1" u="sng" dirty="0" smtClean="0">
                <a:latin typeface="Times New Roman" panose="02020603050405020304" pitchFamily="18" charset="0"/>
                <a:cs typeface="Times New Roman" panose="02020603050405020304" pitchFamily="18" charset="0"/>
              </a:rPr>
              <a:t>Analizi;</a:t>
            </a:r>
          </a:p>
          <a:p>
            <a:pPr algn="just"/>
            <a:r>
              <a:rPr lang="tr-TR" sz="2800" dirty="0" smtClean="0">
                <a:latin typeface="Times New Roman" panose="02020603050405020304" pitchFamily="18" charset="0"/>
                <a:cs typeface="Times New Roman" panose="02020603050405020304" pitchFamily="18" charset="0"/>
              </a:rPr>
              <a:t>SWOT </a:t>
            </a:r>
            <a:r>
              <a:rPr lang="tr-TR" sz="2800" dirty="0">
                <a:latin typeface="Times New Roman" panose="02020603050405020304" pitchFamily="18" charset="0"/>
                <a:cs typeface="Times New Roman" panose="02020603050405020304" pitchFamily="18" charset="0"/>
              </a:rPr>
              <a:t>analizi bireysel veya kurumsal olarak karar verme süreçlerinde kullanılan, durumlara çok yönlü bakılmasını sağlayan bir araçtır. Bu aracı bireyler kendi başlarına, bir iş arkadaşıyla, bir grup meslektaş ile veya kariyer danışmanıyla birlikte çalışabilirsiniz. Bireysel performans analizi yapılırken güçlü ve zayıf yönler (SCOT analizinde zorluklar), fırsatlar ve tehditler belirlemek gerekir.</a:t>
            </a: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Temel Kavramlar </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402181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r>
              <a:rPr lang="tr-TR" sz="2700" b="1" u="sng" dirty="0" err="1" smtClean="0">
                <a:latin typeface="Times New Roman" panose="02020603050405020304" pitchFamily="18" charset="0"/>
                <a:cs typeface="Times New Roman" panose="02020603050405020304" pitchFamily="18" charset="0"/>
              </a:rPr>
              <a:t>Grow</a:t>
            </a:r>
            <a:r>
              <a:rPr lang="tr-TR" sz="2700" b="1" u="sng" dirty="0" smtClean="0">
                <a:latin typeface="Times New Roman" panose="02020603050405020304" pitchFamily="18" charset="0"/>
                <a:cs typeface="Times New Roman" panose="02020603050405020304" pitchFamily="18" charset="0"/>
              </a:rPr>
              <a:t> Modeli;</a:t>
            </a:r>
          </a:p>
          <a:p>
            <a:pPr algn="just"/>
            <a:r>
              <a:rPr lang="tr-TR" sz="2700" dirty="0" smtClean="0">
                <a:latin typeface="Times New Roman" panose="02020603050405020304" pitchFamily="18" charset="0"/>
                <a:cs typeface="Times New Roman" panose="02020603050405020304" pitchFamily="18" charset="0"/>
              </a:rPr>
              <a:t>Kariyer </a:t>
            </a:r>
            <a:r>
              <a:rPr lang="tr-TR" sz="2700" dirty="0">
                <a:latin typeface="Times New Roman" panose="02020603050405020304" pitchFamily="18" charset="0"/>
                <a:cs typeface="Times New Roman" panose="02020603050405020304" pitchFamily="18" charset="0"/>
              </a:rPr>
              <a:t>hedefleri ile ilgili bireye özgü (spesifik) bir çözüme götüren ve yansıtıcı bir alıştırma olan GROW modeli, kariyer planları yaparken bireylerin kendilerine doğru soruları yöneltmesine olanak sağlar</a:t>
            </a:r>
            <a:r>
              <a:rPr lang="tr-TR" sz="2700" dirty="0" smtClean="0">
                <a:latin typeface="Times New Roman" panose="02020603050405020304" pitchFamily="18" charset="0"/>
                <a:cs typeface="Times New Roman" panose="02020603050405020304" pitchFamily="18" charset="0"/>
              </a:rPr>
              <a:t>.</a:t>
            </a:r>
          </a:p>
          <a:p>
            <a:pPr algn="just"/>
            <a:endParaRPr lang="tr-TR" sz="2700" dirty="0">
              <a:latin typeface="Times New Roman" panose="02020603050405020304" pitchFamily="18" charset="0"/>
              <a:cs typeface="Times New Roman" panose="02020603050405020304" pitchFamily="18" charset="0"/>
            </a:endParaRPr>
          </a:p>
          <a:p>
            <a:pPr algn="just"/>
            <a:r>
              <a:rPr lang="tr-TR" sz="2700" dirty="0" smtClean="0">
                <a:latin typeface="Times New Roman" panose="02020603050405020304" pitchFamily="18" charset="0"/>
                <a:cs typeface="Times New Roman" panose="02020603050405020304" pitchFamily="18" charset="0"/>
              </a:rPr>
              <a:t>Bu </a:t>
            </a:r>
            <a:r>
              <a:rPr lang="tr-TR" sz="2700" dirty="0">
                <a:latin typeface="Times New Roman" panose="02020603050405020304" pitchFamily="18" charset="0"/>
                <a:cs typeface="Times New Roman" panose="02020603050405020304" pitchFamily="18" charset="0"/>
              </a:rPr>
              <a:t>model gerçekçi bir bakışla var olan durumu, seçenekleri ve bireyler için nelerin mümkün olabileceği konusunda net olmaya yardımcı olur. Sonrasında bireyler neyi, niçin, nerede, nasıl, ne zaman ve kimle yapacağına kendileri karar verebilir.</a:t>
            </a:r>
            <a:endParaRPr lang="tr-TR" sz="2700" dirty="0" smtClean="0">
              <a:latin typeface="Times New Roman" panose="02020603050405020304" pitchFamily="18" charset="0"/>
              <a:cs typeface="Times New Roman" panose="02020603050405020304" pitchFamily="18" charset="0"/>
            </a:endParaRPr>
          </a:p>
          <a:p>
            <a:endParaRPr lang="tr-TR" sz="27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Temel Kavramlar </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896152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r>
              <a:rPr lang="tr-TR" sz="2700" b="1" u="sng" dirty="0" smtClean="0">
                <a:latin typeface="Times New Roman" panose="02020603050405020304" pitchFamily="18" charset="0"/>
                <a:cs typeface="Times New Roman" panose="02020603050405020304" pitchFamily="18" charset="0"/>
              </a:rPr>
              <a:t>Yetkinlik</a:t>
            </a:r>
          </a:p>
          <a:p>
            <a:pPr algn="just"/>
            <a:r>
              <a:rPr lang="tr-TR" sz="2700" dirty="0">
                <a:latin typeface="Times New Roman" panose="02020603050405020304" pitchFamily="18" charset="0"/>
                <a:cs typeface="Times New Roman" panose="02020603050405020304" pitchFamily="18" charset="0"/>
              </a:rPr>
              <a:t>Bilgi ve becerilerin bir çalışma veya öğrenme ortamında sorumluluk alarak ve/veya özerk çalışma göstererek kullanılması, öğrenme gereksinimlerinin belirlenmesi ve karşılanması, toplumsal ve etik meselelerin ve sorumlulukların dikkate alınması” olarak tanımlanmaktadır</a:t>
            </a:r>
            <a:r>
              <a:rPr lang="tr-TR" sz="2700" dirty="0" smtClean="0">
                <a:latin typeface="Times New Roman" panose="02020603050405020304" pitchFamily="18" charset="0"/>
                <a:cs typeface="Times New Roman" panose="02020603050405020304" pitchFamily="18" charset="0"/>
              </a:rPr>
              <a:t>.</a:t>
            </a:r>
          </a:p>
          <a:p>
            <a:endParaRPr lang="tr-TR" sz="27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Temel Kavramlar </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067327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algn="just"/>
            <a:r>
              <a:rPr lang="tr-TR" sz="2600" dirty="0" smtClean="0">
                <a:latin typeface="Times New Roman" panose="02020603050405020304" pitchFamily="18" charset="0"/>
                <a:cs typeface="Times New Roman" panose="02020603050405020304" pitchFamily="18" charset="0"/>
              </a:rPr>
              <a:t>Kariyer </a:t>
            </a:r>
            <a:r>
              <a:rPr lang="tr-TR" sz="2600" dirty="0">
                <a:latin typeface="Times New Roman" panose="02020603050405020304" pitchFamily="18" charset="0"/>
                <a:cs typeface="Times New Roman" panose="02020603050405020304" pitchFamily="18" charset="0"/>
              </a:rPr>
              <a:t>kavramı 16.yüzyıldan bu yana incelemeye alınmakla birlikte, 1956 yılında Anne </a:t>
            </a:r>
            <a:r>
              <a:rPr lang="tr-TR" sz="2600" dirty="0" err="1">
                <a:latin typeface="Times New Roman" panose="02020603050405020304" pitchFamily="18" charset="0"/>
                <a:cs typeface="Times New Roman" panose="02020603050405020304" pitchFamily="18" charset="0"/>
              </a:rPr>
              <a:t>Roe’nun</a:t>
            </a:r>
            <a:r>
              <a:rPr lang="tr-TR" sz="2600" dirty="0">
                <a:latin typeface="Times New Roman" panose="02020603050405020304" pitchFamily="18" charset="0"/>
                <a:cs typeface="Times New Roman" panose="02020603050405020304" pitchFamily="18" charset="0"/>
              </a:rPr>
              <a:t> </a:t>
            </a:r>
            <a:r>
              <a:rPr lang="tr-TR" sz="2600" b="1" u="sng" dirty="0">
                <a:latin typeface="Times New Roman" panose="02020603050405020304" pitchFamily="18" charset="0"/>
                <a:cs typeface="Times New Roman" panose="02020603050405020304" pitchFamily="18" charset="0"/>
              </a:rPr>
              <a:t>«Meslekler Psikolojisi» </a:t>
            </a:r>
            <a:r>
              <a:rPr lang="tr-TR" sz="2600" dirty="0">
                <a:latin typeface="Times New Roman" panose="02020603050405020304" pitchFamily="18" charset="0"/>
                <a:cs typeface="Times New Roman" panose="02020603050405020304" pitchFamily="18" charset="0"/>
              </a:rPr>
              <a:t>adlı kitabında tanımlanmıştır.</a:t>
            </a:r>
          </a:p>
          <a:p>
            <a:pPr algn="just"/>
            <a:endParaRPr lang="tr-TR" sz="2600" dirty="0" smtClean="0">
              <a:latin typeface="Times New Roman" panose="02020603050405020304" pitchFamily="18" charset="0"/>
              <a:cs typeface="Times New Roman" panose="02020603050405020304" pitchFamily="18" charset="0"/>
            </a:endParaRPr>
          </a:p>
          <a:p>
            <a:pPr algn="just"/>
            <a:r>
              <a:rPr lang="tr-TR" sz="2600" dirty="0" smtClean="0">
                <a:latin typeface="Times New Roman" panose="02020603050405020304" pitchFamily="18" charset="0"/>
                <a:cs typeface="Times New Roman" panose="02020603050405020304" pitchFamily="18" charset="0"/>
              </a:rPr>
              <a:t>Kariyer </a:t>
            </a:r>
            <a:r>
              <a:rPr lang="tr-TR" sz="2600" dirty="0">
                <a:latin typeface="Times New Roman" panose="02020603050405020304" pitchFamily="18" charset="0"/>
                <a:cs typeface="Times New Roman" panose="02020603050405020304" pitchFamily="18" charset="0"/>
              </a:rPr>
              <a:t>kavramı bu dönemde geleneksel bir bakış açısıyla değerlendirilmiştir, zaman içinde kavramın tanımı ve kapsamı değişime uğramıştır</a:t>
            </a:r>
            <a:r>
              <a:rPr lang="tr-TR" sz="2600" dirty="0" smtClean="0">
                <a:latin typeface="Times New Roman" panose="02020603050405020304" pitchFamily="18" charset="0"/>
                <a:cs typeface="Times New Roman" panose="02020603050405020304" pitchFamily="18" charset="0"/>
              </a:rPr>
              <a:t>.</a:t>
            </a:r>
          </a:p>
          <a:p>
            <a:pPr algn="just"/>
            <a:endParaRPr lang="tr-TR" sz="2600" dirty="0" smtClean="0">
              <a:latin typeface="Times New Roman" panose="02020603050405020304" pitchFamily="18" charset="0"/>
              <a:cs typeface="Times New Roman" panose="02020603050405020304" pitchFamily="18" charset="0"/>
            </a:endParaRPr>
          </a:p>
          <a:p>
            <a:pPr algn="just"/>
            <a:r>
              <a:rPr lang="tr-TR" sz="2600" dirty="0">
                <a:latin typeface="Times New Roman" panose="02020603050405020304" pitchFamily="18" charset="0"/>
                <a:cs typeface="Times New Roman" panose="02020603050405020304" pitchFamily="18" charset="0"/>
              </a:rPr>
              <a:t>Küreselleşmeyle birlikte kariyer kavramı sadece meslekte ilerleme olarak tanımlanmaktan çıkmış ve farklı boyutlarda ele alınmaya başlamıştır.</a:t>
            </a:r>
          </a:p>
          <a:p>
            <a:pPr marL="0" indent="0" algn="just">
              <a:buNone/>
            </a:pPr>
            <a:endParaRPr lang="tr-TR" sz="1800" dirty="0" smtClean="0">
              <a:latin typeface="Times New Roman" panose="02020603050405020304" pitchFamily="18" charset="0"/>
              <a:cs typeface="Times New Roman" panose="02020603050405020304" pitchFamily="18" charset="0"/>
            </a:endParaRPr>
          </a:p>
          <a:p>
            <a:pPr marL="0" indent="0" algn="just">
              <a:buNone/>
            </a:pPr>
            <a:endParaRPr lang="tr-TR" sz="700" dirty="0" smtClean="0">
              <a:latin typeface="Times New Roman" panose="02020603050405020304" pitchFamily="18" charset="0"/>
              <a:cs typeface="Times New Roman" panose="02020603050405020304" pitchFamily="18" charset="0"/>
            </a:endParaRPr>
          </a:p>
          <a:p>
            <a:endParaRPr lang="tr-TR" sz="16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rPr>
              <a:t>Kariyer </a:t>
            </a:r>
            <a:r>
              <a:rPr lang="tr-TR" sz="4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Kavramının Ortaya Çıkışı</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508104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algn="just"/>
            <a:r>
              <a:rPr lang="tr-TR" sz="2600" dirty="0" smtClean="0">
                <a:latin typeface="Times New Roman" panose="02020603050405020304" pitchFamily="18" charset="0"/>
                <a:cs typeface="Times New Roman" panose="02020603050405020304" pitchFamily="18" charset="0"/>
              </a:rPr>
              <a:t>Hayat </a:t>
            </a:r>
            <a:r>
              <a:rPr lang="tr-TR" sz="2600" dirty="0">
                <a:latin typeface="Times New Roman" panose="02020603050405020304" pitchFamily="18" charset="0"/>
                <a:cs typeface="Times New Roman" panose="02020603050405020304" pitchFamily="18" charset="0"/>
              </a:rPr>
              <a:t>boyu eğitim ve öğrenmenin gündeme gelmesi ve artan rekabet karşısında kariyer kavramı önemli hale gelmiştir</a:t>
            </a:r>
            <a:r>
              <a:rPr lang="tr-TR" sz="2600" dirty="0" smtClean="0">
                <a:latin typeface="Times New Roman" panose="02020603050405020304" pitchFamily="18" charset="0"/>
                <a:cs typeface="Times New Roman" panose="02020603050405020304" pitchFamily="18" charset="0"/>
              </a:rPr>
              <a:t>.</a:t>
            </a:r>
          </a:p>
          <a:p>
            <a:pPr algn="just"/>
            <a:r>
              <a:rPr lang="tr-TR" sz="2600" dirty="0" smtClean="0">
                <a:latin typeface="Times New Roman" panose="02020603050405020304" pitchFamily="18" charset="0"/>
                <a:cs typeface="Times New Roman" panose="02020603050405020304" pitchFamily="18" charset="0"/>
              </a:rPr>
              <a:t>Geleneksel kariyerde örgüt merkezli iken, çok yönlü kariyerde birey merkezlidir.</a:t>
            </a:r>
          </a:p>
          <a:p>
            <a:pPr algn="just"/>
            <a:r>
              <a:rPr lang="tr-TR" sz="2600" dirty="0" smtClean="0">
                <a:latin typeface="Times New Roman" panose="02020603050405020304" pitchFamily="18" charset="0"/>
                <a:cs typeface="Times New Roman" panose="02020603050405020304" pitchFamily="18" charset="0"/>
              </a:rPr>
              <a:t>Yeni </a:t>
            </a:r>
            <a:r>
              <a:rPr lang="tr-TR" sz="2600" dirty="0">
                <a:latin typeface="Times New Roman" panose="02020603050405020304" pitchFamily="18" charset="0"/>
                <a:cs typeface="Times New Roman" panose="02020603050405020304" pitchFamily="18" charset="0"/>
              </a:rPr>
              <a:t>anlayış çok yönlü kariyerdir. Kişinin kabiliyetleri ve ilgilerindeki değişmeler ile iş ortamındaki değişmeler ve değerlendirmelere göre değişen kariyer olarak tanımlanmaktadır</a:t>
            </a:r>
            <a:r>
              <a:rPr lang="tr-TR" sz="2600" dirty="0" smtClean="0">
                <a:latin typeface="Times New Roman" panose="02020603050405020304" pitchFamily="18" charset="0"/>
                <a:cs typeface="Times New Roman" panose="02020603050405020304" pitchFamily="18" charset="0"/>
              </a:rPr>
              <a:t>.</a:t>
            </a:r>
          </a:p>
          <a:p>
            <a:pPr algn="just"/>
            <a:r>
              <a:rPr lang="tr-TR" sz="2600" dirty="0">
                <a:latin typeface="Times New Roman" panose="02020603050405020304" pitchFamily="18" charset="0"/>
                <a:cs typeface="Times New Roman" panose="02020603050405020304" pitchFamily="18" charset="0"/>
              </a:rPr>
              <a:t>Bireyin kariyerini yönetmede asıl sorumluluğu kendisinin aldığı görülmektedir.</a:t>
            </a:r>
            <a:endParaRPr lang="tr-TR" sz="2600" dirty="0" smtClean="0">
              <a:latin typeface="Times New Roman" panose="02020603050405020304" pitchFamily="18" charset="0"/>
              <a:cs typeface="Times New Roman" panose="02020603050405020304" pitchFamily="18" charset="0"/>
            </a:endParaRPr>
          </a:p>
          <a:p>
            <a:pPr algn="just"/>
            <a:endParaRPr lang="tr-TR" sz="2600" dirty="0">
              <a:latin typeface="Times New Roman" panose="02020603050405020304" pitchFamily="18" charset="0"/>
              <a:cs typeface="Times New Roman" panose="02020603050405020304" pitchFamily="18" charset="0"/>
            </a:endParaRPr>
          </a:p>
          <a:p>
            <a:pPr algn="just"/>
            <a:endParaRPr lang="tr-TR" sz="2600" dirty="0">
              <a:latin typeface="Times New Roman" panose="02020603050405020304" pitchFamily="18" charset="0"/>
              <a:cs typeface="Times New Roman" panose="02020603050405020304" pitchFamily="18" charset="0"/>
            </a:endParaRPr>
          </a:p>
          <a:p>
            <a:pPr algn="just"/>
            <a:endParaRPr lang="tr-TR" sz="2600" dirty="0">
              <a:latin typeface="Times New Roman" panose="02020603050405020304" pitchFamily="18" charset="0"/>
              <a:cs typeface="Times New Roman" panose="02020603050405020304" pitchFamily="18" charset="0"/>
            </a:endParaRPr>
          </a:p>
          <a:p>
            <a:pPr algn="just"/>
            <a:endParaRPr lang="tr-TR" sz="2600" dirty="0" smtClean="0">
              <a:latin typeface="Times New Roman" panose="02020603050405020304" pitchFamily="18" charset="0"/>
              <a:cs typeface="Times New Roman" panose="02020603050405020304" pitchFamily="18" charset="0"/>
            </a:endParaRPr>
          </a:p>
          <a:p>
            <a:pPr marL="0" indent="0" algn="just">
              <a:buNone/>
            </a:pPr>
            <a:endParaRPr lang="tr-TR" sz="1800" dirty="0" smtClean="0">
              <a:latin typeface="Times New Roman" panose="02020603050405020304" pitchFamily="18" charset="0"/>
              <a:cs typeface="Times New Roman" panose="02020603050405020304" pitchFamily="18" charset="0"/>
            </a:endParaRPr>
          </a:p>
          <a:p>
            <a:pPr marL="0" indent="0" algn="just">
              <a:buNone/>
            </a:pPr>
            <a:endParaRPr lang="tr-TR" sz="700" dirty="0" smtClean="0">
              <a:latin typeface="Times New Roman" panose="02020603050405020304" pitchFamily="18" charset="0"/>
              <a:cs typeface="Times New Roman" panose="02020603050405020304" pitchFamily="18" charset="0"/>
            </a:endParaRPr>
          </a:p>
          <a:p>
            <a:endParaRPr lang="tr-TR" sz="16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rPr>
              <a:t>Kariyer </a:t>
            </a:r>
            <a:r>
              <a:rPr lang="tr-TR" sz="4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Kavramının Ortaya Çıkışı</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944001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algn="just"/>
            <a:r>
              <a:rPr lang="tr-TR" sz="2600" dirty="0" smtClean="0">
                <a:latin typeface="Times New Roman" panose="02020603050405020304" pitchFamily="18" charset="0"/>
                <a:cs typeface="Times New Roman" panose="02020603050405020304" pitchFamily="18" charset="0"/>
              </a:rPr>
              <a:t>Kariyer</a:t>
            </a:r>
            <a:r>
              <a:rPr lang="tr-TR" sz="2600" dirty="0">
                <a:latin typeface="Times New Roman" panose="02020603050405020304" pitchFamily="18" charset="0"/>
                <a:cs typeface="Times New Roman" panose="02020603050405020304" pitchFamily="18" charset="0"/>
              </a:rPr>
              <a:t>, Latince ‘</a:t>
            </a:r>
            <a:r>
              <a:rPr lang="tr-TR" sz="2600" dirty="0" err="1">
                <a:latin typeface="Times New Roman" panose="02020603050405020304" pitchFamily="18" charset="0"/>
                <a:cs typeface="Times New Roman" panose="02020603050405020304" pitchFamily="18" charset="0"/>
              </a:rPr>
              <a:t>Carrus</a:t>
            </a:r>
            <a:r>
              <a:rPr lang="tr-TR" sz="2600" dirty="0">
                <a:latin typeface="Times New Roman" panose="02020603050405020304" pitchFamily="18" charset="0"/>
                <a:cs typeface="Times New Roman" panose="02020603050405020304" pitchFamily="18" charset="0"/>
              </a:rPr>
              <a:t>’ (at arabası) ve ‘Carrera’ (yol), Fransızca ‘</a:t>
            </a:r>
            <a:r>
              <a:rPr lang="tr-TR" sz="2600" dirty="0" err="1">
                <a:latin typeface="Times New Roman" panose="02020603050405020304" pitchFamily="18" charset="0"/>
                <a:cs typeface="Times New Roman" panose="02020603050405020304" pitchFamily="18" charset="0"/>
              </a:rPr>
              <a:t>Carrierre</a:t>
            </a:r>
            <a:r>
              <a:rPr lang="tr-TR" sz="2600" dirty="0">
                <a:latin typeface="Times New Roman" panose="02020603050405020304" pitchFamily="18" charset="0"/>
                <a:cs typeface="Times New Roman" panose="02020603050405020304" pitchFamily="18" charset="0"/>
              </a:rPr>
              <a:t>’ (yarış yolu), İngilizce ‘</a:t>
            </a:r>
            <a:r>
              <a:rPr lang="tr-TR" sz="2600" dirty="0" err="1">
                <a:latin typeface="Times New Roman" panose="02020603050405020304" pitchFamily="18" charset="0"/>
                <a:cs typeface="Times New Roman" panose="02020603050405020304" pitchFamily="18" charset="0"/>
              </a:rPr>
              <a:t>Carreer</a:t>
            </a:r>
            <a:r>
              <a:rPr lang="tr-TR" sz="2600" dirty="0">
                <a:latin typeface="Times New Roman" panose="02020603050405020304" pitchFamily="18" charset="0"/>
                <a:cs typeface="Times New Roman" panose="02020603050405020304" pitchFamily="18" charset="0"/>
              </a:rPr>
              <a:t>’ (meslek) kelimelerinden gelmektedir. Geçmiş </a:t>
            </a:r>
            <a:r>
              <a:rPr lang="tr-TR" sz="2600" dirty="0" err="1">
                <a:latin typeface="Times New Roman" panose="02020603050405020304" pitchFamily="18" charset="0"/>
                <a:cs typeface="Times New Roman" panose="02020603050405020304" pitchFamily="18" charset="0"/>
              </a:rPr>
              <a:t>yy.’da</a:t>
            </a:r>
            <a:r>
              <a:rPr lang="tr-TR" sz="2600" dirty="0">
                <a:latin typeface="Times New Roman" panose="02020603050405020304" pitchFamily="18" charset="0"/>
                <a:cs typeface="Times New Roman" panose="02020603050405020304" pitchFamily="18" charset="0"/>
              </a:rPr>
              <a:t> at arabasının giderken arkasında bıraktığı yol anlamında kullanılmaktaydı. Günümüzde ise bir kişinin </a:t>
            </a:r>
            <a:r>
              <a:rPr lang="tr-TR" sz="2600" dirty="0" smtClean="0">
                <a:latin typeface="Times New Roman" panose="02020603050405020304" pitchFamily="18" charset="0"/>
                <a:cs typeface="Times New Roman" panose="02020603050405020304" pitchFamily="18" charset="0"/>
              </a:rPr>
              <a:t>herhangi </a:t>
            </a:r>
            <a:r>
              <a:rPr lang="tr-TR" sz="2600" dirty="0">
                <a:latin typeface="Times New Roman" panose="02020603050405020304" pitchFamily="18" charset="0"/>
                <a:cs typeface="Times New Roman" panose="02020603050405020304" pitchFamily="18" charset="0"/>
              </a:rPr>
              <a:t>bir iş alanında sürekli ilerlemesi anlamında kullanılmaktadır.</a:t>
            </a:r>
          </a:p>
          <a:p>
            <a:pPr algn="just"/>
            <a:r>
              <a:rPr lang="tr-TR" sz="2600" dirty="0" smtClean="0">
                <a:latin typeface="Times New Roman" panose="02020603050405020304" pitchFamily="18" charset="0"/>
                <a:cs typeface="Times New Roman" panose="02020603050405020304" pitchFamily="18" charset="0"/>
              </a:rPr>
              <a:t>Kariyer</a:t>
            </a:r>
            <a:r>
              <a:rPr lang="tr-TR" sz="2600" dirty="0">
                <a:latin typeface="Times New Roman" panose="02020603050405020304" pitchFamily="18" charset="0"/>
                <a:cs typeface="Times New Roman" panose="02020603050405020304" pitchFamily="18" charset="0"/>
              </a:rPr>
              <a:t>, bir insanın çalışabileceği yıllar boyunca herhangi bir iş alanında adım adım ve sürekli olarak ilerlemesi, deneyim ve beceri kazanmasıdır</a:t>
            </a:r>
            <a:r>
              <a:rPr lang="tr-TR" sz="2600" dirty="0" smtClean="0">
                <a:latin typeface="Times New Roman" panose="02020603050405020304" pitchFamily="18" charset="0"/>
                <a:cs typeface="Times New Roman" panose="02020603050405020304" pitchFamily="18" charset="0"/>
              </a:rPr>
              <a:t>.</a:t>
            </a:r>
          </a:p>
          <a:p>
            <a:pPr algn="just"/>
            <a:r>
              <a:rPr lang="tr-TR" sz="2600" dirty="0">
                <a:latin typeface="Times New Roman" panose="02020603050405020304" pitchFamily="18" charset="0"/>
                <a:cs typeface="Times New Roman" panose="02020603050405020304" pitchFamily="18" charset="0"/>
              </a:rPr>
              <a:t>Kariyer, kişinin yaşamı süresi içinde çalıştığı pozisyonların tümüdür.</a:t>
            </a:r>
          </a:p>
          <a:p>
            <a:pPr algn="just"/>
            <a:endParaRPr lang="tr-TR" sz="2600" dirty="0" smtClean="0">
              <a:latin typeface="Times New Roman" panose="02020603050405020304" pitchFamily="18" charset="0"/>
              <a:cs typeface="Times New Roman" panose="02020603050405020304" pitchFamily="18" charset="0"/>
            </a:endParaRPr>
          </a:p>
          <a:p>
            <a:pPr marL="0" indent="0" algn="just">
              <a:buNone/>
            </a:pPr>
            <a:endParaRPr lang="tr-TR" sz="1800" dirty="0">
              <a:latin typeface="Times New Roman" panose="02020603050405020304" pitchFamily="18" charset="0"/>
              <a:cs typeface="Times New Roman" panose="02020603050405020304" pitchFamily="18" charset="0"/>
            </a:endParaRPr>
          </a:p>
          <a:p>
            <a:pPr marL="0" indent="0" algn="just">
              <a:buNone/>
            </a:pPr>
            <a:endParaRPr lang="tr-TR" sz="700" dirty="0" smtClean="0">
              <a:latin typeface="Times New Roman" panose="02020603050405020304" pitchFamily="18" charset="0"/>
              <a:cs typeface="Times New Roman" panose="02020603050405020304" pitchFamily="18" charset="0"/>
            </a:endParaRPr>
          </a:p>
          <a:p>
            <a:endParaRPr lang="tr-TR" sz="16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Kariyer Nedir?</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983408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algn="just"/>
            <a:r>
              <a:rPr lang="tr-TR" sz="2600" dirty="0" smtClean="0">
                <a:latin typeface="Times New Roman" panose="02020603050405020304" pitchFamily="18" charset="0"/>
                <a:cs typeface="Times New Roman" panose="02020603050405020304" pitchFamily="18" charset="0"/>
              </a:rPr>
              <a:t>Kariyer </a:t>
            </a:r>
            <a:r>
              <a:rPr lang="tr-TR" sz="2600" dirty="0">
                <a:latin typeface="Times New Roman" panose="02020603050405020304" pitchFamily="18" charset="0"/>
                <a:cs typeface="Times New Roman" panose="02020603050405020304" pitchFamily="18" charset="0"/>
              </a:rPr>
              <a:t>kavramı; bir ömür boyu yaşanan olaylar dizisi, bireyin meslek ve diğer yaşam rollerinin birbirini etkilemesi ve izlemesi sonucu oluşan genel örüntü ve gelişim çizgisinde, özellikle iş ve mesleğe ilişkin rollerinde ilerleme, duraklama ve gerilemeleri de içeren bir süreçtir</a:t>
            </a:r>
            <a:r>
              <a:rPr lang="tr-TR" sz="2600" dirty="0" smtClean="0">
                <a:latin typeface="Times New Roman" panose="02020603050405020304" pitchFamily="18" charset="0"/>
                <a:cs typeface="Times New Roman" panose="02020603050405020304" pitchFamily="18" charset="0"/>
              </a:rPr>
              <a:t>.</a:t>
            </a:r>
          </a:p>
          <a:p>
            <a:pPr algn="just"/>
            <a:r>
              <a:rPr lang="tr-TR" sz="2600" dirty="0" smtClean="0">
                <a:latin typeface="Times New Roman" panose="02020603050405020304" pitchFamily="18" charset="0"/>
                <a:cs typeface="Times New Roman" panose="02020603050405020304" pitchFamily="18" charset="0"/>
              </a:rPr>
              <a:t>İnsanın </a:t>
            </a:r>
            <a:r>
              <a:rPr lang="tr-TR" sz="2600" dirty="0">
                <a:latin typeface="Times New Roman" panose="02020603050405020304" pitchFamily="18" charset="0"/>
                <a:cs typeface="Times New Roman" panose="02020603050405020304" pitchFamily="18" charset="0"/>
              </a:rPr>
              <a:t>kendisini geliştirmesinin </a:t>
            </a:r>
            <a:r>
              <a:rPr lang="tr-TR" sz="2600" dirty="0" smtClean="0">
                <a:latin typeface="Times New Roman" panose="02020603050405020304" pitchFamily="18" charset="0"/>
                <a:cs typeface="Times New Roman" panose="02020603050405020304" pitchFamily="18" charset="0"/>
              </a:rPr>
              <a:t>sonu </a:t>
            </a:r>
            <a:r>
              <a:rPr lang="tr-TR" sz="2600" dirty="0">
                <a:latin typeface="Times New Roman" panose="02020603050405020304" pitchFamily="18" charset="0"/>
                <a:cs typeface="Times New Roman" panose="02020603050405020304" pitchFamily="18" charset="0"/>
              </a:rPr>
              <a:t>yoktur. Kariyer, yaptığı işte insanın kendisini sürekli geliştirebileceğini düşündüğü alanları tespit edip, yaşam boyu bu alanda yoğunlaşarak kendini mesleki, ekonomik, sosyal, fikirsel ve duygusal açıdan tatmin edebilmesidir.</a:t>
            </a:r>
            <a:endParaRPr lang="tr-TR" sz="2600" dirty="0" smtClean="0">
              <a:latin typeface="Times New Roman" panose="02020603050405020304" pitchFamily="18" charset="0"/>
              <a:cs typeface="Times New Roman" panose="02020603050405020304" pitchFamily="18" charset="0"/>
            </a:endParaRPr>
          </a:p>
          <a:p>
            <a:pPr marL="0" indent="0" algn="just">
              <a:buNone/>
            </a:pPr>
            <a:endParaRPr lang="tr-TR" sz="1800" dirty="0">
              <a:latin typeface="Times New Roman" panose="02020603050405020304" pitchFamily="18" charset="0"/>
              <a:cs typeface="Times New Roman" panose="02020603050405020304" pitchFamily="18" charset="0"/>
            </a:endParaRPr>
          </a:p>
          <a:p>
            <a:pPr marL="0" indent="0" algn="just">
              <a:buNone/>
            </a:pPr>
            <a:endParaRPr lang="tr-TR" sz="700" dirty="0" smtClean="0">
              <a:latin typeface="Times New Roman" panose="02020603050405020304" pitchFamily="18" charset="0"/>
              <a:cs typeface="Times New Roman" panose="02020603050405020304" pitchFamily="18" charset="0"/>
            </a:endParaRPr>
          </a:p>
          <a:p>
            <a:endParaRPr lang="tr-TR" sz="16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rPr>
              <a:t>Kariyer Nedir?</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63593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2"/>
          <a:lstStyle/>
          <a:p>
            <a:pPr algn="just"/>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Bilgi </a:t>
            </a:r>
          </a:p>
          <a:p>
            <a:pPr algn="just"/>
            <a:r>
              <a:rPr lang="tr-TR" dirty="0" smtClean="0">
                <a:latin typeface="Times New Roman" panose="02020603050405020304" pitchFamily="18" charset="0"/>
                <a:cs typeface="Times New Roman" panose="02020603050405020304" pitchFamily="18" charset="0"/>
              </a:rPr>
              <a:t>Beceri</a:t>
            </a:r>
          </a:p>
          <a:p>
            <a:pPr algn="just"/>
            <a:r>
              <a:rPr lang="tr-TR" dirty="0" smtClean="0">
                <a:latin typeface="Times New Roman" panose="02020603050405020304" pitchFamily="18" charset="0"/>
                <a:cs typeface="Times New Roman" panose="02020603050405020304" pitchFamily="18" charset="0"/>
              </a:rPr>
              <a:t>Kişilik</a:t>
            </a:r>
          </a:p>
          <a:p>
            <a:pPr algn="just"/>
            <a:r>
              <a:rPr lang="tr-TR" dirty="0" smtClean="0">
                <a:latin typeface="Times New Roman" panose="02020603050405020304" pitchFamily="18" charset="0"/>
                <a:cs typeface="Times New Roman" panose="02020603050405020304" pitchFamily="18" charset="0"/>
              </a:rPr>
              <a:t>Zeka </a:t>
            </a:r>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Yetenek</a:t>
            </a:r>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Duygusal </a:t>
            </a:r>
            <a:r>
              <a:rPr lang="tr-TR" dirty="0" smtClean="0">
                <a:latin typeface="Times New Roman" panose="02020603050405020304" pitchFamily="18" charset="0"/>
                <a:cs typeface="Times New Roman" panose="02020603050405020304" pitchFamily="18" charset="0"/>
              </a:rPr>
              <a:t>özveriler</a:t>
            </a:r>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Hedef </a:t>
            </a:r>
            <a:r>
              <a:rPr lang="tr-TR" dirty="0">
                <a:latin typeface="Times New Roman" panose="02020603050405020304" pitchFamily="18" charset="0"/>
                <a:cs typeface="Times New Roman" panose="02020603050405020304" pitchFamily="18" charset="0"/>
              </a:rPr>
              <a:t>belirleme</a:t>
            </a:r>
          </a:p>
          <a:p>
            <a:pPr algn="just"/>
            <a:r>
              <a:rPr lang="tr-TR" dirty="0">
                <a:latin typeface="Times New Roman" panose="02020603050405020304" pitchFamily="18" charset="0"/>
                <a:cs typeface="Times New Roman" panose="02020603050405020304" pitchFamily="18" charset="0"/>
              </a:rPr>
              <a:t>Smart hedefler</a:t>
            </a:r>
          </a:p>
          <a:p>
            <a:pPr algn="just"/>
            <a:r>
              <a:rPr lang="tr-TR" dirty="0" err="1">
                <a:latin typeface="Times New Roman" panose="02020603050405020304" pitchFamily="18" charset="0"/>
                <a:cs typeface="Times New Roman" panose="02020603050405020304" pitchFamily="18" charset="0"/>
              </a:rPr>
              <a:t>Swot</a:t>
            </a:r>
            <a:r>
              <a:rPr lang="tr-TR" dirty="0">
                <a:latin typeface="Times New Roman" panose="02020603050405020304" pitchFamily="18" charset="0"/>
                <a:cs typeface="Times New Roman" panose="02020603050405020304" pitchFamily="18" charset="0"/>
              </a:rPr>
              <a:t>/</a:t>
            </a:r>
            <a:r>
              <a:rPr lang="tr-TR" dirty="0" err="1">
                <a:latin typeface="Times New Roman" panose="02020603050405020304" pitchFamily="18" charset="0"/>
                <a:cs typeface="Times New Roman" panose="02020603050405020304" pitchFamily="18" charset="0"/>
              </a:rPr>
              <a:t>Scot</a:t>
            </a:r>
            <a:r>
              <a:rPr lang="tr-TR" dirty="0">
                <a:latin typeface="Times New Roman" panose="02020603050405020304" pitchFamily="18" charset="0"/>
                <a:cs typeface="Times New Roman" panose="02020603050405020304" pitchFamily="18" charset="0"/>
              </a:rPr>
              <a:t> analizi</a:t>
            </a:r>
          </a:p>
          <a:p>
            <a:pPr algn="just"/>
            <a:r>
              <a:rPr lang="tr-TR" dirty="0" err="1" smtClean="0">
                <a:latin typeface="Times New Roman" panose="02020603050405020304" pitchFamily="18" charset="0"/>
                <a:cs typeface="Times New Roman" panose="02020603050405020304" pitchFamily="18" charset="0"/>
              </a:rPr>
              <a:t>Grow</a:t>
            </a:r>
            <a:r>
              <a:rPr lang="tr-TR" dirty="0" smtClean="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Modeli</a:t>
            </a:r>
          </a:p>
          <a:p>
            <a:pPr algn="just"/>
            <a:r>
              <a:rPr lang="tr-TR" dirty="0">
                <a:latin typeface="Times New Roman" panose="02020603050405020304" pitchFamily="18" charset="0"/>
                <a:cs typeface="Times New Roman" panose="02020603050405020304" pitchFamily="18" charset="0"/>
              </a:rPr>
              <a:t>Yetkinlik</a:t>
            </a: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Temel Kavramlar</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4229373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algn="just"/>
            <a:r>
              <a:rPr lang="tr-TR" sz="2600" dirty="0" smtClean="0">
                <a:latin typeface="Times New Roman" panose="02020603050405020304" pitchFamily="18" charset="0"/>
                <a:cs typeface="Times New Roman" panose="02020603050405020304" pitchFamily="18" charset="0"/>
              </a:rPr>
              <a:t>Küreselleşme </a:t>
            </a:r>
            <a:r>
              <a:rPr lang="tr-TR" sz="2600" dirty="0">
                <a:latin typeface="Times New Roman" panose="02020603050405020304" pitchFamily="18" charset="0"/>
                <a:cs typeface="Times New Roman" panose="02020603050405020304" pitchFamily="18" charset="0"/>
              </a:rPr>
              <a:t>bağlamında günümüzde kariyer, iş deneyimleri sonucu ilerleme yerine, işin yeniden yapılandırılması yoluyla birey için anlamlı olan ve psikolojik olarak bireyi tatmin eden, bilgi kazanılan bir süreçtir.</a:t>
            </a:r>
          </a:p>
          <a:p>
            <a:pPr algn="just"/>
            <a:r>
              <a:rPr lang="tr-TR" sz="2600" dirty="0" smtClean="0">
                <a:latin typeface="Times New Roman" panose="02020603050405020304" pitchFamily="18" charset="0"/>
                <a:cs typeface="Times New Roman" panose="02020603050405020304" pitchFamily="18" charset="0"/>
              </a:rPr>
              <a:t>“</a:t>
            </a:r>
            <a:r>
              <a:rPr lang="tr-TR" sz="2600" dirty="0">
                <a:latin typeface="Times New Roman" panose="02020603050405020304" pitchFamily="18" charset="0"/>
                <a:cs typeface="Times New Roman" panose="02020603050405020304" pitchFamily="18" charset="0"/>
              </a:rPr>
              <a:t>Kariyer insanın davranış motifleri ile donanmış, bir yaşam boyu devam eden işler serisidir</a:t>
            </a:r>
            <a:r>
              <a:rPr lang="tr-TR" sz="2600" dirty="0" smtClean="0">
                <a:latin typeface="Times New Roman" panose="02020603050405020304" pitchFamily="18" charset="0"/>
                <a:cs typeface="Times New Roman" panose="02020603050405020304" pitchFamily="18" charset="0"/>
              </a:rPr>
              <a:t>.</a:t>
            </a:r>
          </a:p>
          <a:p>
            <a:pPr algn="just"/>
            <a:r>
              <a:rPr lang="tr-TR" sz="2600" dirty="0">
                <a:latin typeface="Times New Roman" panose="02020603050405020304" pitchFamily="18" charset="0"/>
                <a:cs typeface="Times New Roman" panose="02020603050405020304" pitchFamily="18" charset="0"/>
              </a:rPr>
              <a:t>Kariyer kişinin yaşamı boyunca edindiği işe ilişkin deneyim </a:t>
            </a:r>
            <a:r>
              <a:rPr lang="tr-TR" sz="2600" dirty="0" smtClean="0">
                <a:latin typeface="Times New Roman" panose="02020603050405020304" pitchFamily="18" charset="0"/>
                <a:cs typeface="Times New Roman" panose="02020603050405020304" pitchFamily="18" charset="0"/>
              </a:rPr>
              <a:t>ve etkinlikler ile ilgili olarak algıladığı tutum ve davranışlar dizisidir.</a:t>
            </a:r>
          </a:p>
          <a:p>
            <a:pPr algn="just"/>
            <a:r>
              <a:rPr lang="tr-TR" sz="2600" dirty="0">
                <a:latin typeface="Times New Roman" panose="02020603050405020304" pitchFamily="18" charset="0"/>
                <a:cs typeface="Times New Roman" panose="02020603050405020304" pitchFamily="18" charset="0"/>
              </a:rPr>
              <a:t>İş yaşamı + özel yaşam → Yaşam Kariyeriniz !</a:t>
            </a:r>
          </a:p>
          <a:p>
            <a:pPr algn="just"/>
            <a:endParaRPr lang="tr-TR" sz="2600" dirty="0" smtClean="0">
              <a:latin typeface="Times New Roman" panose="02020603050405020304" pitchFamily="18" charset="0"/>
              <a:cs typeface="Times New Roman" panose="02020603050405020304" pitchFamily="18" charset="0"/>
            </a:endParaRPr>
          </a:p>
          <a:p>
            <a:pPr marL="0" indent="0" algn="just">
              <a:buNone/>
            </a:pPr>
            <a:endParaRPr lang="tr-TR" sz="2600" dirty="0" smtClean="0">
              <a:latin typeface="Times New Roman" panose="02020603050405020304" pitchFamily="18" charset="0"/>
              <a:cs typeface="Times New Roman" panose="02020603050405020304" pitchFamily="18" charset="0"/>
            </a:endParaRPr>
          </a:p>
          <a:p>
            <a:pPr marL="0" indent="0" algn="just">
              <a:buNone/>
            </a:pPr>
            <a:endParaRPr lang="tr-TR" sz="1800" dirty="0">
              <a:latin typeface="Times New Roman" panose="02020603050405020304" pitchFamily="18" charset="0"/>
              <a:cs typeface="Times New Roman" panose="02020603050405020304" pitchFamily="18" charset="0"/>
            </a:endParaRPr>
          </a:p>
          <a:p>
            <a:pPr marL="0" indent="0" algn="just">
              <a:buNone/>
            </a:pPr>
            <a:endParaRPr lang="tr-TR" sz="700" dirty="0" smtClean="0">
              <a:latin typeface="Times New Roman" panose="02020603050405020304" pitchFamily="18" charset="0"/>
              <a:cs typeface="Times New Roman" panose="02020603050405020304" pitchFamily="18" charset="0"/>
            </a:endParaRPr>
          </a:p>
          <a:p>
            <a:endParaRPr lang="tr-TR" sz="16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800" b="1" u="sng" dirty="0" smtClean="0">
                <a:solidFill>
                  <a:schemeClr val="tx2">
                    <a:lumMod val="60000"/>
                    <a:lumOff val="40000"/>
                  </a:schemeClr>
                </a:solidFill>
                <a:latin typeface="Times New Roman" panose="02020603050405020304" pitchFamily="18" charset="0"/>
                <a:cs typeface="Times New Roman" panose="02020603050405020304" pitchFamily="18" charset="0"/>
              </a:rPr>
              <a:t>Kariyer Nedir?</a:t>
            </a:r>
            <a:endParaRPr lang="tr-TR" sz="48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7304340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algn="just"/>
            <a:r>
              <a:rPr lang="tr-TR" sz="2400" dirty="0" smtClean="0">
                <a:latin typeface="Times New Roman" panose="02020603050405020304" pitchFamily="18" charset="0"/>
                <a:cs typeface="Times New Roman" panose="02020603050405020304" pitchFamily="18" charset="0"/>
              </a:rPr>
              <a:t>Çalışan </a:t>
            </a:r>
            <a:r>
              <a:rPr lang="tr-TR" sz="2400" dirty="0">
                <a:latin typeface="Times New Roman" panose="02020603050405020304" pitchFamily="18" charset="0"/>
                <a:cs typeface="Times New Roman" panose="02020603050405020304" pitchFamily="18" charset="0"/>
              </a:rPr>
              <a:t>kişinin başarı derecesini simgeleyen, işle ilgili pozisyonlarda ilerlemesi ve örgüt basamaklarında yukarıya doğru çıkarak yükselmesini temel alan bir kavramdır.</a:t>
            </a:r>
          </a:p>
          <a:p>
            <a:pPr algn="just"/>
            <a:r>
              <a:rPr lang="tr-TR" sz="2400" dirty="0" smtClean="0">
                <a:latin typeface="Times New Roman" panose="02020603050405020304" pitchFamily="18" charset="0"/>
                <a:cs typeface="Times New Roman" panose="02020603050405020304" pitchFamily="18" charset="0"/>
              </a:rPr>
              <a:t>Kariyer </a:t>
            </a:r>
            <a:r>
              <a:rPr lang="tr-TR" sz="2400" dirty="0">
                <a:latin typeface="Times New Roman" panose="02020603050405020304" pitchFamily="18" charset="0"/>
                <a:cs typeface="Times New Roman" panose="02020603050405020304" pitchFamily="18" charset="0"/>
              </a:rPr>
              <a:t>kavramı sadece üst düzeyde ilerleme olanağı bulunan şahısları değil, tüm çalışanların iş yaşamları boyunca yaptıkları işleri de kapsar.</a:t>
            </a:r>
          </a:p>
          <a:p>
            <a:pPr algn="just"/>
            <a:r>
              <a:rPr lang="tr-TR" sz="2400" dirty="0" smtClean="0">
                <a:latin typeface="Times New Roman" panose="02020603050405020304" pitchFamily="18" charset="0"/>
                <a:cs typeface="Times New Roman" panose="02020603050405020304" pitchFamily="18" charset="0"/>
              </a:rPr>
              <a:t>Kariyer </a:t>
            </a:r>
            <a:r>
              <a:rPr lang="tr-TR" sz="2400" dirty="0">
                <a:latin typeface="Times New Roman" panose="02020603050405020304" pitchFamily="18" charset="0"/>
                <a:cs typeface="Times New Roman" panose="02020603050405020304" pitchFamily="18" charset="0"/>
              </a:rPr>
              <a:t>sadece dikey anlamda yukarı tırmanma değil, yatay olarak kişinin hoşnut olabileceği çalışma alanlarına yönelmesini de kapsar.</a:t>
            </a:r>
          </a:p>
          <a:p>
            <a:pPr algn="just"/>
            <a:r>
              <a:rPr lang="tr-TR" sz="2400" dirty="0">
                <a:latin typeface="Times New Roman" panose="02020603050405020304" pitchFamily="18" charset="0"/>
                <a:cs typeface="Times New Roman" panose="02020603050405020304" pitchFamily="18" charset="0"/>
              </a:rPr>
              <a:t>Kariyer sadece örgütlerin çalışan üzerinde tek yönlü denetimine sahip bir olgu değil, çalışanın kendi kariyerinden sorumlu olduğu bir uygulamalar serisidir.</a:t>
            </a:r>
            <a:endParaRPr lang="tr-TR" sz="2400" dirty="0" smtClean="0">
              <a:latin typeface="Times New Roman" panose="02020603050405020304" pitchFamily="18" charset="0"/>
              <a:cs typeface="Times New Roman" panose="02020603050405020304" pitchFamily="18" charset="0"/>
            </a:endParaRPr>
          </a:p>
          <a:p>
            <a:pPr marL="0" indent="0" algn="just">
              <a:buNone/>
            </a:pPr>
            <a:endParaRPr lang="tr-TR" sz="2400" dirty="0" smtClean="0">
              <a:latin typeface="Times New Roman" panose="02020603050405020304" pitchFamily="18" charset="0"/>
              <a:cs typeface="Times New Roman" panose="02020603050405020304" pitchFamily="18" charset="0"/>
            </a:endParaRPr>
          </a:p>
          <a:p>
            <a:pPr marL="0" indent="0" algn="just">
              <a:buNone/>
            </a:pPr>
            <a:endParaRPr lang="tr-TR" sz="1600" dirty="0">
              <a:latin typeface="Times New Roman" panose="02020603050405020304" pitchFamily="18" charset="0"/>
              <a:cs typeface="Times New Roman" panose="02020603050405020304" pitchFamily="18" charset="0"/>
            </a:endParaRPr>
          </a:p>
          <a:p>
            <a:pPr marL="0" indent="0" algn="just">
              <a:buNone/>
            </a:pPr>
            <a:endParaRPr lang="tr-TR" sz="600" dirty="0" smtClean="0">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600" b="1" u="sng" dirty="0" smtClean="0">
                <a:solidFill>
                  <a:schemeClr val="tx2">
                    <a:lumMod val="60000"/>
                    <a:lumOff val="40000"/>
                  </a:schemeClr>
                </a:solidFill>
                <a:latin typeface="Times New Roman" panose="02020603050405020304" pitchFamily="18" charset="0"/>
                <a:cs typeface="Times New Roman" panose="02020603050405020304" pitchFamily="18" charset="0"/>
              </a:rPr>
              <a:t>Kariyer Tanımlarının Ortak Noktaları</a:t>
            </a:r>
            <a:endParaRPr lang="tr-TR" sz="36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65730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algn="just"/>
            <a:endParaRPr lang="tr-TR"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Kariyer geliştirme, örgüt ve bireylerin çeşitli iç ve dış etkenler nedeniyle sürekli değişen istek ve ihtiyaçlarına cevap verme gayretinde olan dinamik bir yapı olarak tanımlanabilir.</a:t>
            </a: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600" dirty="0">
                <a:solidFill>
                  <a:schemeClr val="tx2">
                    <a:lumMod val="60000"/>
                    <a:lumOff val="40000"/>
                  </a:schemeClr>
                </a:solidFill>
                <a:latin typeface="Times New Roman" panose="02020603050405020304" pitchFamily="18" charset="0"/>
                <a:cs typeface="Times New Roman" panose="02020603050405020304" pitchFamily="18" charset="0"/>
              </a:rPr>
              <a:t>KARİYER GELİŞTİRME</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1728049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algn="just"/>
            <a:r>
              <a:rPr lang="tr-TR" sz="2700" dirty="0" smtClean="0">
                <a:latin typeface="Times New Roman" panose="02020603050405020304" pitchFamily="18" charset="0"/>
                <a:cs typeface="Times New Roman" panose="02020603050405020304" pitchFamily="18" charset="0"/>
              </a:rPr>
              <a:t>Kariyer planlaması, örgütte kendisine bir kariyer yolu seçerek bu yolda ilerlemeye başlayan bireyin amaçlarını ve bu amaçları gerçekleştireceği araçları belirleme sürecidir.</a:t>
            </a:r>
          </a:p>
          <a:p>
            <a:pPr algn="just"/>
            <a:r>
              <a:rPr lang="tr-TR" sz="2700" dirty="0" smtClean="0">
                <a:latin typeface="Times New Roman" panose="02020603050405020304" pitchFamily="18" charset="0"/>
                <a:cs typeface="Times New Roman" panose="02020603050405020304" pitchFamily="18" charset="0"/>
              </a:rPr>
              <a:t>Kariyer planlaması, kişinin kariyer planlarını ve hedeflerini ortaya koyması ve hedefe ulaşabilmesi için gerçekleştirmesi gereken amaçlardır.</a:t>
            </a:r>
          </a:p>
          <a:p>
            <a:pPr algn="just"/>
            <a:r>
              <a:rPr lang="tr-TR" sz="2700" dirty="0" smtClean="0">
                <a:latin typeface="Times New Roman" panose="02020603050405020304" pitchFamily="18" charset="0"/>
                <a:cs typeface="Times New Roman" panose="02020603050405020304" pitchFamily="18" charset="0"/>
              </a:rPr>
              <a:t>Kariyer planlaması, iş görenin sahip olduğu bilgi, yetenek, beceri ve güdünün geliştirilmesiyle, çalışmakta olduğu organizasyon içindeki ilerleyişinin planlanmasıdır.</a:t>
            </a:r>
            <a:endParaRPr lang="tr-TR" sz="2700" dirty="0">
              <a:latin typeface="Times New Roman" panose="02020603050405020304" pitchFamily="18" charset="0"/>
              <a:cs typeface="Times New Roman" panose="02020603050405020304" pitchFamily="18" charset="0"/>
            </a:endParaRPr>
          </a:p>
          <a:p>
            <a:pPr marL="0" indent="0" algn="just">
              <a:buNone/>
            </a:pPr>
            <a:endParaRPr lang="tr-TR" sz="2700" dirty="0" smtClean="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600" dirty="0">
                <a:solidFill>
                  <a:schemeClr val="tx2">
                    <a:lumMod val="60000"/>
                    <a:lumOff val="40000"/>
                  </a:schemeClr>
                </a:solidFill>
                <a:latin typeface="Times New Roman" panose="02020603050405020304" pitchFamily="18" charset="0"/>
                <a:cs typeface="Times New Roman" panose="02020603050405020304" pitchFamily="18" charset="0"/>
              </a:rPr>
              <a:t>KARİYER PLANLAMA</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7995044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algn="just"/>
            <a:r>
              <a:rPr lang="tr-TR" sz="2700" dirty="0" smtClean="0">
                <a:latin typeface="Times New Roman" panose="02020603050405020304" pitchFamily="18" charset="0"/>
                <a:cs typeface="Times New Roman" panose="02020603050405020304" pitchFamily="18" charset="0"/>
              </a:rPr>
              <a:t>Bireylerin </a:t>
            </a:r>
            <a:r>
              <a:rPr lang="tr-TR" sz="2700" dirty="0">
                <a:latin typeface="Times New Roman" panose="02020603050405020304" pitchFamily="18" charset="0"/>
                <a:cs typeface="Times New Roman" panose="02020603050405020304" pitchFamily="18" charset="0"/>
              </a:rPr>
              <a:t>ilerleyen zamanlarda iş ile ilgili sorumluluklarını ve ilerlemelerini karşılamak amacıyla bireysel tecrübelerini, eğitimlerini ve tecrübelerini planlama sürecidir.</a:t>
            </a:r>
          </a:p>
          <a:p>
            <a:pPr algn="just"/>
            <a:r>
              <a:rPr lang="tr-TR" sz="2700" dirty="0" smtClean="0">
                <a:latin typeface="Times New Roman" panose="02020603050405020304" pitchFamily="18" charset="0"/>
                <a:cs typeface="Times New Roman" panose="02020603050405020304" pitchFamily="18" charset="0"/>
              </a:rPr>
              <a:t>Bir </a:t>
            </a:r>
            <a:r>
              <a:rPr lang="tr-TR" sz="2700" dirty="0">
                <a:latin typeface="Times New Roman" panose="02020603050405020304" pitchFamily="18" charset="0"/>
                <a:cs typeface="Times New Roman" panose="02020603050405020304" pitchFamily="18" charset="0"/>
              </a:rPr>
              <a:t>başka ifadeyle bireylerin şahsi hedeflerini gerçekleştirmek amacıyla meslekte ve örgütte ilerlenen basamaklarını ifade eder.</a:t>
            </a: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600" dirty="0">
                <a:solidFill>
                  <a:schemeClr val="tx2">
                    <a:lumMod val="60000"/>
                    <a:lumOff val="40000"/>
                  </a:schemeClr>
                </a:solidFill>
                <a:latin typeface="Times New Roman" panose="02020603050405020304" pitchFamily="18" charset="0"/>
                <a:cs typeface="Times New Roman" panose="02020603050405020304" pitchFamily="18" charset="0"/>
              </a:rPr>
              <a:t>KARİYER </a:t>
            </a:r>
            <a:r>
              <a:rPr lang="tr-TR" sz="3600" dirty="0" smtClean="0">
                <a:solidFill>
                  <a:schemeClr val="tx2">
                    <a:lumMod val="60000"/>
                    <a:lumOff val="40000"/>
                  </a:schemeClr>
                </a:solidFill>
                <a:latin typeface="Times New Roman" panose="02020603050405020304" pitchFamily="18" charset="0"/>
                <a:cs typeface="Times New Roman" panose="02020603050405020304" pitchFamily="18" charset="0"/>
              </a:rPr>
              <a:t>PATİKASI</a:t>
            </a:r>
            <a:endParaRPr lang="tr-TR" sz="36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9725469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algn="just"/>
            <a:r>
              <a:rPr lang="tr-TR" sz="2700" dirty="0" smtClean="0">
                <a:latin typeface="Times New Roman" panose="02020603050405020304" pitchFamily="18" charset="0"/>
                <a:cs typeface="Times New Roman" panose="02020603050405020304" pitchFamily="18" charset="0"/>
              </a:rPr>
              <a:t>Bireylerin </a:t>
            </a:r>
            <a:r>
              <a:rPr lang="tr-TR" sz="2700" dirty="0">
                <a:latin typeface="Times New Roman" panose="02020603050405020304" pitchFamily="18" charset="0"/>
                <a:cs typeface="Times New Roman" panose="02020603050405020304" pitchFamily="18" charset="0"/>
              </a:rPr>
              <a:t>uzunca bir </a:t>
            </a:r>
            <a:r>
              <a:rPr lang="tr-TR" sz="2700" dirty="0" smtClean="0">
                <a:latin typeface="Times New Roman" panose="02020603050405020304" pitchFamily="18" charset="0"/>
                <a:cs typeface="Times New Roman" panose="02020603050405020304" pitchFamily="18" charset="0"/>
              </a:rPr>
              <a:t>süre </a:t>
            </a:r>
            <a:r>
              <a:rPr lang="tr-TR" sz="2700" dirty="0">
                <a:latin typeface="Times New Roman" panose="02020603050405020304" pitchFamily="18" charset="0"/>
                <a:cs typeface="Times New Roman" panose="02020603050405020304" pitchFamily="18" charset="0"/>
              </a:rPr>
              <a:t>kabiliyetlerindeki </a:t>
            </a:r>
            <a:r>
              <a:rPr lang="tr-TR" sz="2700" dirty="0" smtClean="0">
                <a:latin typeface="Times New Roman" panose="02020603050405020304" pitchFamily="18" charset="0"/>
                <a:cs typeface="Times New Roman" panose="02020603050405020304" pitchFamily="18" charset="0"/>
              </a:rPr>
              <a:t>noksanlıklar veya başka </a:t>
            </a:r>
            <a:r>
              <a:rPr lang="tr-TR" sz="2700" dirty="0">
                <a:latin typeface="Times New Roman" panose="02020603050405020304" pitchFamily="18" charset="0"/>
                <a:cs typeface="Times New Roman" panose="02020603050405020304" pitchFamily="18" charset="0"/>
              </a:rPr>
              <a:t>etkenler nedeniyle kariyer yolunda ileriye </a:t>
            </a:r>
            <a:r>
              <a:rPr lang="tr-TR" sz="2700" dirty="0" smtClean="0">
                <a:latin typeface="Times New Roman" panose="02020603050405020304" pitchFamily="18" charset="0"/>
                <a:cs typeface="Times New Roman" panose="02020603050405020304" pitchFamily="18" charset="0"/>
              </a:rPr>
              <a:t>doğru adım </a:t>
            </a:r>
            <a:r>
              <a:rPr lang="tr-TR" sz="2700" dirty="0">
                <a:latin typeface="Times New Roman" panose="02020603050405020304" pitchFamily="18" charset="0"/>
                <a:cs typeface="Times New Roman" panose="02020603050405020304" pitchFamily="18" charset="0"/>
              </a:rPr>
              <a:t>atamayacak durumumda </a:t>
            </a:r>
            <a:r>
              <a:rPr lang="tr-TR" sz="2700" dirty="0" smtClean="0">
                <a:latin typeface="Times New Roman" panose="02020603050405020304" pitchFamily="18" charset="0"/>
                <a:cs typeface="Times New Roman" panose="02020603050405020304" pitchFamily="18" charset="0"/>
              </a:rPr>
              <a:t>olduğunu </a:t>
            </a:r>
            <a:r>
              <a:rPr lang="tr-TR" sz="2700" dirty="0">
                <a:latin typeface="Times New Roman" panose="02020603050405020304" pitchFamily="18" charset="0"/>
                <a:cs typeface="Times New Roman" panose="02020603050405020304" pitchFamily="18" charset="0"/>
              </a:rPr>
              <a:t>belirtmektedir.</a:t>
            </a:r>
          </a:p>
          <a:p>
            <a:pPr algn="just"/>
            <a:r>
              <a:rPr lang="tr-TR" sz="2700" dirty="0">
                <a:latin typeface="Times New Roman" panose="02020603050405020304" pitchFamily="18" charset="0"/>
                <a:cs typeface="Times New Roman" panose="02020603050405020304" pitchFamily="18" charset="0"/>
              </a:rPr>
              <a:t>Diğer bir ifadeyle bireyin kariyer platosunda bulunmasına sebep kendi yetkinlikleri olabileceği gibi, örgüt yapısında yükselme olanaklarının bulunmaması da önemli etkenlerden bir tanesidir.</a:t>
            </a:r>
            <a:endParaRPr lang="tr-TR" sz="2700" dirty="0" smtClean="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600" dirty="0">
                <a:solidFill>
                  <a:schemeClr val="tx2">
                    <a:lumMod val="60000"/>
                    <a:lumOff val="40000"/>
                  </a:schemeClr>
                </a:solidFill>
                <a:latin typeface="Times New Roman" panose="02020603050405020304" pitchFamily="18" charset="0"/>
                <a:cs typeface="Times New Roman" panose="02020603050405020304" pitchFamily="18" charset="0"/>
              </a:rPr>
              <a:t>KARİYER </a:t>
            </a:r>
            <a:r>
              <a:rPr lang="tr-TR" sz="3600" dirty="0" smtClean="0">
                <a:solidFill>
                  <a:schemeClr val="tx2">
                    <a:lumMod val="60000"/>
                    <a:lumOff val="40000"/>
                  </a:schemeClr>
                </a:solidFill>
                <a:latin typeface="Times New Roman" panose="02020603050405020304" pitchFamily="18" charset="0"/>
                <a:cs typeface="Times New Roman" panose="02020603050405020304" pitchFamily="18" charset="0"/>
              </a:rPr>
              <a:t>PLATOSU</a:t>
            </a:r>
            <a:endParaRPr lang="tr-TR" sz="36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809183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algn="just"/>
            <a:endParaRPr lang="tr-TR" sz="2700" dirty="0" smtClean="0">
              <a:latin typeface="Times New Roman" panose="02020603050405020304" pitchFamily="18" charset="0"/>
              <a:cs typeface="Times New Roman" panose="02020603050405020304" pitchFamily="18" charset="0"/>
            </a:endParaRPr>
          </a:p>
          <a:p>
            <a:pPr algn="just"/>
            <a:endParaRPr lang="tr-TR" sz="2700" dirty="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Kariyer çapası (</a:t>
            </a:r>
            <a:r>
              <a:rPr lang="tr-TR" dirty="0" err="1" smtClean="0">
                <a:latin typeface="Times New Roman" panose="02020603050405020304" pitchFamily="18" charset="0"/>
                <a:cs typeface="Times New Roman" panose="02020603050405020304" pitchFamily="18" charset="0"/>
              </a:rPr>
              <a:t>Career</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Anchors</a:t>
            </a:r>
            <a:r>
              <a:rPr lang="tr-TR" dirty="0" smtClean="0">
                <a:latin typeface="Times New Roman" panose="02020603050405020304" pitchFamily="18" charset="0"/>
                <a:cs typeface="Times New Roman" panose="02020603050405020304" pitchFamily="18" charset="0"/>
              </a:rPr>
              <a:t>) bireyin kariyer yönelimidir. Kariyer çapası, bireyin kariyer kararlarını şekillendiren ihtiyaçları, değerleri ve yetenekleri ifade eder.</a:t>
            </a:r>
          </a:p>
          <a:p>
            <a:pPr algn="just"/>
            <a:endParaRPr lang="tr-TR" dirty="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Kariyer </a:t>
            </a:r>
            <a:r>
              <a:rPr lang="tr-TR" dirty="0">
                <a:latin typeface="Times New Roman" panose="02020603050405020304" pitchFamily="18" charset="0"/>
                <a:cs typeface="Times New Roman" panose="02020603050405020304" pitchFamily="18" charset="0"/>
              </a:rPr>
              <a:t>çapaları </a:t>
            </a:r>
            <a:r>
              <a:rPr lang="tr-TR" dirty="0" smtClean="0">
                <a:latin typeface="Times New Roman" panose="02020603050405020304" pitchFamily="18" charset="0"/>
                <a:cs typeface="Times New Roman" panose="02020603050405020304" pitchFamily="18" charset="0"/>
              </a:rPr>
              <a:t>sekiz temel </a:t>
            </a:r>
            <a:r>
              <a:rPr lang="tr-TR" dirty="0">
                <a:latin typeface="Times New Roman" panose="02020603050405020304" pitchFamily="18" charset="0"/>
                <a:cs typeface="Times New Roman" panose="02020603050405020304" pitchFamily="18" charset="0"/>
              </a:rPr>
              <a:t>kategoriden oluşmaktadır.</a:t>
            </a:r>
            <a:endParaRPr lang="tr-TR" sz="4000"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600" dirty="0">
                <a:solidFill>
                  <a:schemeClr val="tx2">
                    <a:lumMod val="60000"/>
                    <a:lumOff val="40000"/>
                  </a:schemeClr>
                </a:solidFill>
                <a:latin typeface="Times New Roman" panose="02020603050405020304" pitchFamily="18" charset="0"/>
                <a:cs typeface="Times New Roman" panose="02020603050405020304" pitchFamily="18" charset="0"/>
              </a:rPr>
              <a:t>KARİYER </a:t>
            </a:r>
            <a:r>
              <a:rPr lang="tr-TR" sz="3600" dirty="0" smtClean="0">
                <a:solidFill>
                  <a:schemeClr val="tx2">
                    <a:lumMod val="60000"/>
                    <a:lumOff val="40000"/>
                  </a:schemeClr>
                </a:solidFill>
                <a:latin typeface="Times New Roman" panose="02020603050405020304" pitchFamily="18" charset="0"/>
                <a:cs typeface="Times New Roman" panose="02020603050405020304" pitchFamily="18" charset="0"/>
              </a:rPr>
              <a:t>ÇAPASI</a:t>
            </a:r>
            <a:endParaRPr lang="tr-TR" sz="36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305009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algn="just"/>
            <a:r>
              <a:rPr lang="tr-TR" dirty="0" smtClean="0">
                <a:latin typeface="Times New Roman" panose="02020603050405020304" pitchFamily="18" charset="0"/>
                <a:cs typeface="Times New Roman" panose="02020603050405020304" pitchFamily="18" charset="0"/>
              </a:rPr>
              <a:t>Teknik/Fonksiyonel Yetkinlik</a:t>
            </a:r>
          </a:p>
          <a:p>
            <a:pPr algn="just"/>
            <a:r>
              <a:rPr lang="tr-TR" dirty="0" smtClean="0">
                <a:latin typeface="Times New Roman" panose="02020603050405020304" pitchFamily="18" charset="0"/>
                <a:cs typeface="Times New Roman" panose="02020603050405020304" pitchFamily="18" charset="0"/>
              </a:rPr>
              <a:t> Genel Yönetsel Yeterlilik,</a:t>
            </a:r>
          </a:p>
          <a:p>
            <a:pPr algn="just"/>
            <a:r>
              <a:rPr lang="tr-TR" dirty="0" smtClean="0">
                <a:latin typeface="Times New Roman" panose="02020603050405020304" pitchFamily="18" charset="0"/>
                <a:cs typeface="Times New Roman" panose="02020603050405020304" pitchFamily="18" charset="0"/>
              </a:rPr>
              <a:t> Güvenlik- İstikrar, </a:t>
            </a:r>
          </a:p>
          <a:p>
            <a:pPr algn="just"/>
            <a:r>
              <a:rPr lang="tr-TR" dirty="0" smtClean="0">
                <a:latin typeface="Times New Roman" panose="02020603050405020304" pitchFamily="18" charset="0"/>
                <a:cs typeface="Times New Roman" panose="02020603050405020304" pitchFamily="18" charset="0"/>
              </a:rPr>
              <a:t>Özerklik ve Bağımsızlık, </a:t>
            </a:r>
          </a:p>
          <a:p>
            <a:pPr algn="just"/>
            <a:r>
              <a:rPr lang="tr-TR" dirty="0" smtClean="0">
                <a:latin typeface="Times New Roman" panose="02020603050405020304" pitchFamily="18" charset="0"/>
                <a:cs typeface="Times New Roman" panose="02020603050405020304" pitchFamily="18" charset="0"/>
              </a:rPr>
              <a:t>Girişimcilik- Yaratıcılıktır </a:t>
            </a:r>
          </a:p>
          <a:p>
            <a:pPr algn="just"/>
            <a:r>
              <a:rPr lang="tr-TR" dirty="0" smtClean="0">
                <a:latin typeface="Times New Roman" panose="02020603050405020304" pitchFamily="18" charset="0"/>
                <a:cs typeface="Times New Roman" panose="02020603050405020304" pitchFamily="18" charset="0"/>
              </a:rPr>
              <a:t>Hizmet ve kendini adama</a:t>
            </a:r>
          </a:p>
          <a:p>
            <a:pPr algn="just"/>
            <a:r>
              <a:rPr lang="tr-TR" dirty="0" smtClean="0">
                <a:latin typeface="Times New Roman" panose="02020603050405020304" pitchFamily="18" charset="0"/>
                <a:cs typeface="Times New Roman" panose="02020603050405020304" pitchFamily="18" charset="0"/>
              </a:rPr>
              <a:t>Saf meydan okuma ve rekabet</a:t>
            </a:r>
          </a:p>
          <a:p>
            <a:pPr algn="just"/>
            <a:r>
              <a:rPr lang="tr-TR" dirty="0" smtClean="0">
                <a:latin typeface="Times New Roman" panose="02020603050405020304" pitchFamily="18" charset="0"/>
                <a:cs typeface="Times New Roman" panose="02020603050405020304" pitchFamily="18" charset="0"/>
              </a:rPr>
              <a:t>Hayat tarzı</a:t>
            </a: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600" dirty="0">
                <a:solidFill>
                  <a:schemeClr val="tx2">
                    <a:lumMod val="60000"/>
                    <a:lumOff val="40000"/>
                  </a:schemeClr>
                </a:solidFill>
                <a:latin typeface="Times New Roman" panose="02020603050405020304" pitchFamily="18" charset="0"/>
                <a:cs typeface="Times New Roman" panose="02020603050405020304" pitchFamily="18" charset="0"/>
              </a:rPr>
              <a:t>KARİYER </a:t>
            </a:r>
            <a:r>
              <a:rPr lang="tr-TR" sz="3600" dirty="0" smtClean="0">
                <a:solidFill>
                  <a:schemeClr val="tx2">
                    <a:lumMod val="60000"/>
                    <a:lumOff val="40000"/>
                  </a:schemeClr>
                </a:solidFill>
                <a:latin typeface="Times New Roman" panose="02020603050405020304" pitchFamily="18" charset="0"/>
                <a:cs typeface="Times New Roman" panose="02020603050405020304" pitchFamily="18" charset="0"/>
              </a:rPr>
              <a:t>ÇAPALARI</a:t>
            </a:r>
            <a:endParaRPr lang="tr-TR" sz="36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009241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algn="just"/>
            <a:r>
              <a:rPr lang="tr-TR" dirty="0" smtClean="0">
                <a:latin typeface="Times New Roman" panose="02020603050405020304" pitchFamily="18" charset="0"/>
                <a:cs typeface="Times New Roman" panose="02020603050405020304" pitchFamily="18" charset="0"/>
              </a:rPr>
              <a:t>Kariyer </a:t>
            </a:r>
            <a:r>
              <a:rPr lang="tr-TR" dirty="0">
                <a:latin typeface="Times New Roman" panose="02020603050405020304" pitchFamily="18" charset="0"/>
                <a:cs typeface="Times New Roman" panose="02020603050405020304" pitchFamily="18" charset="0"/>
              </a:rPr>
              <a:t>yönetimi, bireysel ve örgütsel amaçları uyumlaştırmak amacıyla yapılan faaliyetlerdir</a:t>
            </a:r>
            <a:r>
              <a:rPr lang="tr-TR" dirty="0" smtClean="0">
                <a:latin typeface="Times New Roman" panose="02020603050405020304" pitchFamily="18" charset="0"/>
                <a:cs typeface="Times New Roman" panose="02020603050405020304" pitchFamily="18" charset="0"/>
              </a:rPr>
              <a:t>.</a:t>
            </a:r>
          </a:p>
          <a:p>
            <a:pPr algn="just"/>
            <a:endParaRPr lang="tr-TR" dirty="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Kariyer </a:t>
            </a:r>
            <a:r>
              <a:rPr lang="tr-TR" dirty="0">
                <a:latin typeface="Times New Roman" panose="02020603050405020304" pitchFamily="18" charset="0"/>
                <a:cs typeface="Times New Roman" panose="02020603050405020304" pitchFamily="18" charset="0"/>
              </a:rPr>
              <a:t>yönetimi, birey ile örgüt uyumunu sağlayan yönetsel bir uygulamadır</a:t>
            </a:r>
            <a:r>
              <a:rPr lang="tr-TR" dirty="0" smtClean="0">
                <a:latin typeface="Times New Roman" panose="02020603050405020304" pitchFamily="18" charset="0"/>
                <a:cs typeface="Times New Roman" panose="02020603050405020304" pitchFamily="18" charset="0"/>
              </a:rPr>
              <a:t>.</a:t>
            </a:r>
          </a:p>
          <a:p>
            <a:pPr algn="just"/>
            <a:endParaRPr lang="tr-TR" dirty="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Kariyer </a:t>
            </a:r>
            <a:r>
              <a:rPr lang="tr-TR" dirty="0">
                <a:latin typeface="Times New Roman" panose="02020603050405020304" pitchFamily="18" charset="0"/>
                <a:cs typeface="Times New Roman" panose="02020603050405020304" pitchFamily="18" charset="0"/>
              </a:rPr>
              <a:t>yönetimi, personelin bireysel kariyer planlarını örgütün desteklemesi ve uyumlaştırmasını içermektedir.</a:t>
            </a: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600" dirty="0">
                <a:solidFill>
                  <a:schemeClr val="tx2">
                    <a:lumMod val="60000"/>
                    <a:lumOff val="40000"/>
                  </a:schemeClr>
                </a:solidFill>
                <a:latin typeface="Times New Roman" panose="02020603050405020304" pitchFamily="18" charset="0"/>
                <a:cs typeface="Times New Roman" panose="02020603050405020304" pitchFamily="18" charset="0"/>
              </a:rPr>
              <a:t>KARİYER </a:t>
            </a:r>
            <a:r>
              <a:rPr lang="tr-TR" sz="3600" dirty="0" smtClean="0">
                <a:solidFill>
                  <a:schemeClr val="tx2">
                    <a:lumMod val="60000"/>
                    <a:lumOff val="40000"/>
                  </a:schemeClr>
                </a:solidFill>
                <a:latin typeface="Times New Roman" panose="02020603050405020304" pitchFamily="18" charset="0"/>
                <a:cs typeface="Times New Roman" panose="02020603050405020304" pitchFamily="18" charset="0"/>
              </a:rPr>
              <a:t>YÖNETİMİ</a:t>
            </a:r>
            <a:endParaRPr lang="tr-TR" sz="36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6885222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Kariyer </a:t>
            </a:r>
            <a:r>
              <a:rPr lang="tr-TR" dirty="0">
                <a:latin typeface="Times New Roman" panose="02020603050405020304" pitchFamily="18" charset="0"/>
                <a:cs typeface="Times New Roman" panose="02020603050405020304" pitchFamily="18" charset="0"/>
              </a:rPr>
              <a:t>merkezi, bireylerin kendi potansiyellerini ve kariyer olanaklarını fark etmeleri, kariyer planlamaları yapmaları ve bu planları gerçekleştirebilmelerini sağlayan kariyer danışmanlığı hizmetlerindendir.</a:t>
            </a:r>
          </a:p>
        </p:txBody>
      </p:sp>
      <p:sp>
        <p:nvSpPr>
          <p:cNvPr id="3" name="Başlık 2"/>
          <p:cNvSpPr>
            <a:spLocks noGrp="1"/>
          </p:cNvSpPr>
          <p:nvPr>
            <p:ph type="title"/>
          </p:nvPr>
        </p:nvSpPr>
        <p:spPr>
          <a:xfrm>
            <a:off x="460585" y="281299"/>
            <a:ext cx="8229600" cy="843445"/>
          </a:xfrm>
        </p:spPr>
        <p:txBody>
          <a:bodyPr/>
          <a:lstStyle/>
          <a:p>
            <a:r>
              <a:rPr lang="tr-TR" sz="3600" dirty="0">
                <a:solidFill>
                  <a:schemeClr val="tx2">
                    <a:lumMod val="60000"/>
                    <a:lumOff val="40000"/>
                  </a:schemeClr>
                </a:solidFill>
                <a:latin typeface="Times New Roman" panose="02020603050405020304" pitchFamily="18" charset="0"/>
                <a:cs typeface="Times New Roman" panose="02020603050405020304" pitchFamily="18" charset="0"/>
              </a:rPr>
              <a:t>KARİYER </a:t>
            </a:r>
            <a:r>
              <a:rPr lang="tr-TR" sz="3600" dirty="0" smtClean="0">
                <a:solidFill>
                  <a:schemeClr val="tx2">
                    <a:lumMod val="60000"/>
                    <a:lumOff val="40000"/>
                  </a:schemeClr>
                </a:solidFill>
                <a:latin typeface="Times New Roman" panose="02020603050405020304" pitchFamily="18" charset="0"/>
                <a:cs typeface="Times New Roman" panose="02020603050405020304" pitchFamily="18" charset="0"/>
              </a:rPr>
              <a:t>MERKEZLERİ</a:t>
            </a:r>
            <a:endParaRPr lang="tr-TR" sz="36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416796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r>
              <a:rPr lang="tr-TR" b="1" u="sng" dirty="0" smtClean="0">
                <a:latin typeface="Times New Roman" panose="02020603050405020304" pitchFamily="18" charset="0"/>
                <a:cs typeface="Times New Roman" panose="02020603050405020304" pitchFamily="18" charset="0"/>
              </a:rPr>
              <a:t>Bilgi;</a:t>
            </a:r>
          </a:p>
          <a:p>
            <a:pPr algn="just"/>
            <a:r>
              <a:rPr lang="tr-TR" sz="2800" dirty="0" smtClean="0">
                <a:latin typeface="Times New Roman" panose="02020603050405020304" pitchFamily="18" charset="0"/>
                <a:cs typeface="Times New Roman" panose="02020603050405020304" pitchFamily="18" charset="0"/>
              </a:rPr>
              <a:t>İnsan </a:t>
            </a:r>
            <a:r>
              <a:rPr lang="tr-TR" sz="2800" dirty="0">
                <a:latin typeface="Times New Roman" panose="02020603050405020304" pitchFamily="18" charset="0"/>
                <a:cs typeface="Times New Roman" panose="02020603050405020304" pitchFamily="18" charset="0"/>
              </a:rPr>
              <a:t>aklının erebileceği olgu, </a:t>
            </a:r>
            <a:r>
              <a:rPr lang="tr-TR" sz="2800" dirty="0" smtClean="0">
                <a:latin typeface="Times New Roman" panose="02020603050405020304" pitchFamily="18" charset="0"/>
                <a:cs typeface="Times New Roman" panose="02020603050405020304" pitchFamily="18" charset="0"/>
              </a:rPr>
              <a:t>‘gerçek </a:t>
            </a:r>
            <a:r>
              <a:rPr lang="tr-TR" sz="2800" dirty="0">
                <a:latin typeface="Times New Roman" panose="02020603050405020304" pitchFamily="18" charset="0"/>
                <a:cs typeface="Times New Roman" panose="02020603050405020304" pitchFamily="18" charset="0"/>
              </a:rPr>
              <a:t>ve ilkelerin bütünü, öğrenme, araştırma veya gözlem yolu ile elde edilen gerçek, malumat, </a:t>
            </a:r>
            <a:r>
              <a:rPr lang="tr-TR" sz="2800" dirty="0" smtClean="0">
                <a:latin typeface="Times New Roman" panose="02020603050405020304" pitchFamily="18" charset="0"/>
                <a:cs typeface="Times New Roman" panose="02020603050405020304" pitchFamily="18" charset="0"/>
              </a:rPr>
              <a:t>vukuf’ </a:t>
            </a:r>
            <a:r>
              <a:rPr lang="tr-TR" sz="2800" dirty="0">
                <a:latin typeface="Times New Roman" panose="02020603050405020304" pitchFamily="18" charset="0"/>
                <a:cs typeface="Times New Roman" panose="02020603050405020304" pitchFamily="18" charset="0"/>
              </a:rPr>
              <a:t>olarak tanımlanmaktadır.</a:t>
            </a:r>
          </a:p>
          <a:p>
            <a:pPr algn="just"/>
            <a:r>
              <a:rPr lang="tr-TR" sz="2800" dirty="0" smtClean="0">
                <a:latin typeface="Times New Roman" panose="02020603050405020304" pitchFamily="18" charset="0"/>
                <a:cs typeface="Times New Roman" panose="02020603050405020304" pitchFamily="18" charset="0"/>
              </a:rPr>
              <a:t>Türk </a:t>
            </a:r>
            <a:r>
              <a:rPr lang="tr-TR" sz="2800" dirty="0">
                <a:latin typeface="Times New Roman" panose="02020603050405020304" pitchFamily="18" charset="0"/>
                <a:cs typeface="Times New Roman" panose="02020603050405020304" pitchFamily="18" charset="0"/>
              </a:rPr>
              <a:t>Yeterlikler </a:t>
            </a:r>
            <a:r>
              <a:rPr lang="tr-TR" sz="2800" dirty="0" smtClean="0">
                <a:latin typeface="Times New Roman" panose="02020603050405020304" pitchFamily="18" charset="0"/>
                <a:cs typeface="Times New Roman" panose="02020603050405020304" pitchFamily="18" charset="0"/>
              </a:rPr>
              <a:t>Çerçevesi ’ne </a:t>
            </a:r>
            <a:r>
              <a:rPr lang="tr-TR" sz="2800" dirty="0">
                <a:latin typeface="Times New Roman" panose="02020603050405020304" pitchFamily="18" charset="0"/>
                <a:cs typeface="Times New Roman" panose="02020603050405020304" pitchFamily="18" charset="0"/>
              </a:rPr>
              <a:t>göre bilgi; “bir çalışma veya öğrenme alanı ile ilgili gerçeklerin, ilkelerin, teorilerin ve uygulamaların anlaşılmasını içeren kuramsal ve/veya olgusal bilgi” olarak tanımlanmıştır</a:t>
            </a:r>
            <a:r>
              <a:rPr lang="tr-TR" dirty="0">
                <a:latin typeface="Times New Roman" panose="02020603050405020304" pitchFamily="18" charset="0"/>
                <a:cs typeface="Times New Roman" panose="02020603050405020304" pitchFamily="18" charset="0"/>
              </a:rPr>
              <a:t>.</a:t>
            </a:r>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Temel Kavramlar </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0683657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algn="just"/>
            <a:endParaRPr lang="tr-TR"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pPr algn="just"/>
            <a:r>
              <a:rPr lang="tr-TR" b="1" u="sng" dirty="0" smtClean="0">
                <a:solidFill>
                  <a:schemeClr val="tx2">
                    <a:lumMod val="60000"/>
                    <a:lumOff val="40000"/>
                  </a:schemeClr>
                </a:solidFill>
                <a:latin typeface="Times New Roman" panose="02020603050405020304" pitchFamily="18" charset="0"/>
                <a:cs typeface="Times New Roman" panose="02020603050405020304" pitchFamily="18" charset="0"/>
              </a:rPr>
              <a:t>İş aramak</a:t>
            </a:r>
            <a:r>
              <a:rPr lang="tr-TR" dirty="0" smtClean="0">
                <a:solidFill>
                  <a:schemeClr val="tx2">
                    <a:lumMod val="60000"/>
                    <a:lumOff val="40000"/>
                  </a:schemeClr>
                </a:solidFill>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para </a:t>
            </a:r>
            <a:r>
              <a:rPr lang="tr-TR" dirty="0">
                <a:latin typeface="Times New Roman" panose="02020603050405020304" pitchFamily="18" charset="0"/>
                <a:cs typeface="Times New Roman" panose="02020603050405020304" pitchFamily="18" charset="0"/>
              </a:rPr>
              <a:t>kazanmak için beklentilerinizle az çok uyuşan bir pozisyonu elde etmeye yönelik kısa soluklu bir girişimdir</a:t>
            </a:r>
            <a:r>
              <a:rPr lang="tr-TR" dirty="0" smtClean="0">
                <a:latin typeface="Times New Roman" panose="02020603050405020304" pitchFamily="18" charset="0"/>
                <a:cs typeface="Times New Roman" panose="02020603050405020304" pitchFamily="18" charset="0"/>
              </a:rPr>
              <a:t>.</a:t>
            </a:r>
          </a:p>
          <a:p>
            <a:pPr algn="just"/>
            <a:endParaRPr lang="tr-TR" dirty="0" smtClean="0">
              <a:latin typeface="Times New Roman" panose="02020603050405020304" pitchFamily="18" charset="0"/>
              <a:cs typeface="Times New Roman" panose="02020603050405020304" pitchFamily="18" charset="0"/>
            </a:endParaRPr>
          </a:p>
          <a:p>
            <a:pPr algn="just"/>
            <a:r>
              <a:rPr lang="tr-TR" b="1" u="sng" dirty="0" smtClean="0">
                <a:solidFill>
                  <a:schemeClr val="tx2">
                    <a:lumMod val="60000"/>
                    <a:lumOff val="40000"/>
                  </a:schemeClr>
                </a:solidFill>
                <a:latin typeface="Times New Roman" panose="02020603050405020304" pitchFamily="18" charset="0"/>
                <a:cs typeface="Times New Roman" panose="02020603050405020304" pitchFamily="18" charset="0"/>
              </a:rPr>
              <a:t>Kariyer tercihi</a:t>
            </a:r>
            <a:r>
              <a:rPr lang="tr-TR" dirty="0">
                <a:solidFill>
                  <a:schemeClr val="tx2">
                    <a:lumMod val="60000"/>
                    <a:lumOff val="40000"/>
                  </a:schemeClr>
                </a:solidFill>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eğitim-kurs gibi temel unsurları seçerek, ilgi ve becerilerinize uygun bir işe girmeyi sağlayacak uzun soluklu bir süreçtir.</a:t>
            </a:r>
          </a:p>
          <a:p>
            <a:pPr algn="just"/>
            <a:endParaRPr lang="tr-TR"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600" dirty="0">
                <a:solidFill>
                  <a:schemeClr val="tx2">
                    <a:lumMod val="60000"/>
                    <a:lumOff val="40000"/>
                  </a:schemeClr>
                </a:solidFill>
                <a:latin typeface="Times New Roman" panose="02020603050405020304" pitchFamily="18" charset="0"/>
                <a:cs typeface="Times New Roman" panose="02020603050405020304" pitchFamily="18" charset="0"/>
              </a:rPr>
              <a:t>Kariyer </a:t>
            </a:r>
            <a:r>
              <a:rPr lang="tr-TR" sz="3600" dirty="0" smtClean="0">
                <a:solidFill>
                  <a:schemeClr val="tx2">
                    <a:lumMod val="60000"/>
                    <a:lumOff val="40000"/>
                  </a:schemeClr>
                </a:solidFill>
                <a:latin typeface="Times New Roman" panose="02020603050405020304" pitchFamily="18" charset="0"/>
                <a:cs typeface="Times New Roman" panose="02020603050405020304" pitchFamily="18" charset="0"/>
              </a:rPr>
              <a:t>Tercihi, İş aramakla aynı değildir.</a:t>
            </a:r>
            <a:endParaRPr lang="tr-TR" sz="36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1829607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algn="just"/>
            <a:endParaRPr lang="tr-TR"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pPr algn="just"/>
            <a:r>
              <a:rPr lang="tr-TR" b="1" u="sng" dirty="0" smtClean="0">
                <a:solidFill>
                  <a:schemeClr val="tx2">
                    <a:lumMod val="60000"/>
                    <a:lumOff val="40000"/>
                  </a:schemeClr>
                </a:solidFill>
                <a:latin typeface="Times New Roman" panose="02020603050405020304" pitchFamily="18" charset="0"/>
                <a:cs typeface="Times New Roman" panose="02020603050405020304" pitchFamily="18" charset="0"/>
              </a:rPr>
              <a:t>Birinci adım:</a:t>
            </a:r>
          </a:p>
          <a:p>
            <a:pPr marL="0" indent="0" algn="just">
              <a:buNone/>
            </a:pPr>
            <a:r>
              <a:rPr lang="tr-TR" dirty="0">
                <a:latin typeface="Times New Roman" panose="02020603050405020304" pitchFamily="18" charset="0"/>
                <a:cs typeface="Times New Roman" panose="02020603050405020304" pitchFamily="18" charset="0"/>
              </a:rPr>
              <a:t>Ben kimim</a:t>
            </a:r>
            <a:r>
              <a:rPr lang="tr-TR" dirty="0" smtClean="0">
                <a:latin typeface="Times New Roman" panose="02020603050405020304" pitchFamily="18" charset="0"/>
                <a:cs typeface="Times New Roman" panose="02020603050405020304" pitchFamily="18" charset="0"/>
              </a:rPr>
              <a:t>?</a:t>
            </a:r>
          </a:p>
          <a:p>
            <a:pPr marL="0" indent="0" algn="just">
              <a:buNone/>
            </a:pPr>
            <a:r>
              <a:rPr lang="tr-TR" dirty="0" smtClean="0">
                <a:latin typeface="Times New Roman" panose="02020603050405020304" pitchFamily="18" charset="0"/>
                <a:cs typeface="Times New Roman" panose="02020603050405020304" pitchFamily="18" charset="0"/>
              </a:rPr>
              <a:t>Önceliklerim </a:t>
            </a:r>
            <a:r>
              <a:rPr lang="tr-TR" dirty="0">
                <a:latin typeface="Times New Roman" panose="02020603050405020304" pitchFamily="18" charset="0"/>
                <a:cs typeface="Times New Roman" panose="02020603050405020304" pitchFamily="18" charset="0"/>
              </a:rPr>
              <a:t>ne</a:t>
            </a:r>
            <a:r>
              <a:rPr lang="tr-TR" dirty="0" smtClean="0">
                <a:latin typeface="Times New Roman" panose="02020603050405020304" pitchFamily="18" charset="0"/>
                <a:cs typeface="Times New Roman" panose="02020603050405020304" pitchFamily="18" charset="0"/>
              </a:rPr>
              <a:t>?</a:t>
            </a:r>
          </a:p>
          <a:p>
            <a:pPr marL="0" indent="0" algn="just">
              <a:buNone/>
            </a:pPr>
            <a:r>
              <a:rPr lang="tr-TR" dirty="0" smtClean="0">
                <a:latin typeface="Times New Roman" panose="02020603050405020304" pitchFamily="18" charset="0"/>
                <a:cs typeface="Times New Roman" panose="02020603050405020304" pitchFamily="18" charset="0"/>
              </a:rPr>
              <a:t>İlgilerim </a:t>
            </a:r>
            <a:r>
              <a:rPr lang="tr-TR" dirty="0">
                <a:latin typeface="Times New Roman" panose="02020603050405020304" pitchFamily="18" charset="0"/>
                <a:cs typeface="Times New Roman" panose="02020603050405020304" pitchFamily="18" charset="0"/>
              </a:rPr>
              <a:t>ne</a:t>
            </a:r>
            <a:r>
              <a:rPr lang="tr-TR" dirty="0" smtClean="0">
                <a:latin typeface="Times New Roman" panose="02020603050405020304" pitchFamily="18" charset="0"/>
                <a:cs typeface="Times New Roman" panose="02020603050405020304" pitchFamily="18" charset="0"/>
              </a:rPr>
              <a:t>?</a:t>
            </a:r>
          </a:p>
          <a:p>
            <a:pPr marL="0" indent="0" algn="just">
              <a:buNone/>
            </a:pPr>
            <a:r>
              <a:rPr lang="tr-TR" dirty="0" smtClean="0">
                <a:latin typeface="Times New Roman" panose="02020603050405020304" pitchFamily="18" charset="0"/>
                <a:cs typeface="Times New Roman" panose="02020603050405020304" pitchFamily="18" charset="0"/>
              </a:rPr>
              <a:t>Tercihlerim </a:t>
            </a:r>
            <a:r>
              <a:rPr lang="tr-TR" dirty="0">
                <a:latin typeface="Times New Roman" panose="02020603050405020304" pitchFamily="18" charset="0"/>
                <a:cs typeface="Times New Roman" panose="02020603050405020304" pitchFamily="18" charset="0"/>
              </a:rPr>
              <a:t>ne</a:t>
            </a:r>
            <a:r>
              <a:rPr lang="tr-TR" dirty="0" smtClean="0">
                <a:latin typeface="Times New Roman" panose="02020603050405020304" pitchFamily="18" charset="0"/>
                <a:cs typeface="Times New Roman" panose="02020603050405020304" pitchFamily="18" charset="0"/>
              </a:rPr>
              <a:t>?</a:t>
            </a:r>
          </a:p>
          <a:p>
            <a:pPr marL="0" indent="0" algn="just">
              <a:buNone/>
            </a:pPr>
            <a:r>
              <a:rPr lang="tr-TR" dirty="0" smtClean="0">
                <a:latin typeface="Times New Roman" panose="02020603050405020304" pitchFamily="18" charset="0"/>
                <a:cs typeface="Times New Roman" panose="02020603050405020304" pitchFamily="18" charset="0"/>
              </a:rPr>
              <a:t>Becerilerim ne?</a:t>
            </a:r>
          </a:p>
          <a:p>
            <a:pPr marL="0" indent="0" algn="just">
              <a:buNone/>
            </a:pPr>
            <a:r>
              <a:rPr lang="tr-TR" dirty="0" smtClean="0">
                <a:latin typeface="Times New Roman" panose="02020603050405020304" pitchFamily="18" charset="0"/>
                <a:cs typeface="Times New Roman" panose="02020603050405020304" pitchFamily="18" charset="0"/>
              </a:rPr>
              <a:t>Başarılarım </a:t>
            </a:r>
            <a:r>
              <a:rPr lang="tr-TR" dirty="0">
                <a:latin typeface="Times New Roman" panose="02020603050405020304" pitchFamily="18" charset="0"/>
                <a:cs typeface="Times New Roman" panose="02020603050405020304" pitchFamily="18" charset="0"/>
              </a:rPr>
              <a:t>ne?</a:t>
            </a: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600" dirty="0">
                <a:solidFill>
                  <a:schemeClr val="tx2">
                    <a:lumMod val="60000"/>
                    <a:lumOff val="40000"/>
                  </a:schemeClr>
                </a:solidFill>
                <a:latin typeface="Times New Roman" panose="02020603050405020304" pitchFamily="18" charset="0"/>
                <a:cs typeface="Times New Roman" panose="02020603050405020304" pitchFamily="18" charset="0"/>
              </a:rPr>
              <a:t>Kariyer </a:t>
            </a:r>
            <a:r>
              <a:rPr lang="tr-TR" sz="3600" dirty="0" smtClean="0">
                <a:solidFill>
                  <a:schemeClr val="tx2">
                    <a:lumMod val="60000"/>
                    <a:lumOff val="40000"/>
                  </a:schemeClr>
                </a:solidFill>
                <a:latin typeface="Times New Roman" panose="02020603050405020304" pitchFamily="18" charset="0"/>
                <a:cs typeface="Times New Roman" panose="02020603050405020304" pitchFamily="18" charset="0"/>
              </a:rPr>
              <a:t>Basamaklarından Birincisi: İş Yaşamına Adım Atarken</a:t>
            </a:r>
            <a:endParaRPr lang="tr-TR" sz="36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67350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algn="just"/>
            <a:endParaRPr lang="tr-TR"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pPr algn="just"/>
            <a:r>
              <a:rPr lang="tr-TR" b="1" u="sng" dirty="0" smtClean="0">
                <a:solidFill>
                  <a:schemeClr val="tx2">
                    <a:lumMod val="60000"/>
                    <a:lumOff val="40000"/>
                  </a:schemeClr>
                </a:solidFill>
                <a:latin typeface="Times New Roman" panose="02020603050405020304" pitchFamily="18" charset="0"/>
                <a:cs typeface="Times New Roman" panose="02020603050405020304" pitchFamily="18" charset="0"/>
              </a:rPr>
              <a:t>İkinci Adım</a:t>
            </a:r>
            <a:r>
              <a:rPr lang="tr-TR" b="1" u="sng" dirty="0" smtClean="0">
                <a:solidFill>
                  <a:schemeClr val="tx2">
                    <a:lumMod val="60000"/>
                    <a:lumOff val="40000"/>
                  </a:schemeClr>
                </a:solidFill>
                <a:latin typeface="Times New Roman" panose="02020603050405020304" pitchFamily="18" charset="0"/>
                <a:cs typeface="Times New Roman" panose="02020603050405020304" pitchFamily="18" charset="0"/>
              </a:rPr>
              <a:t>:</a:t>
            </a:r>
          </a:p>
          <a:p>
            <a:pPr algn="just"/>
            <a:endParaRPr lang="tr-TR" b="1" u="sng"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tr-TR" dirty="0">
                <a:latin typeface="Times New Roman" panose="02020603050405020304" pitchFamily="18" charset="0"/>
                <a:cs typeface="Times New Roman" panose="02020603050405020304" pitchFamily="18" charset="0"/>
              </a:rPr>
              <a:t>Şu anda neredeyim?</a:t>
            </a:r>
          </a:p>
          <a:p>
            <a:pPr marL="0" indent="0" algn="just">
              <a:buNone/>
            </a:pPr>
            <a:r>
              <a:rPr lang="tr-TR" dirty="0">
                <a:latin typeface="Times New Roman" panose="02020603050405020304" pitchFamily="18" charset="0"/>
                <a:cs typeface="Times New Roman" panose="02020603050405020304" pitchFamily="18" charset="0"/>
              </a:rPr>
              <a:t>Okulda</a:t>
            </a:r>
            <a:r>
              <a:rPr lang="tr-TR" dirty="0" smtClean="0">
                <a:latin typeface="Times New Roman" panose="02020603050405020304" pitchFamily="18" charset="0"/>
                <a:cs typeface="Times New Roman" panose="02020603050405020304" pitchFamily="18" charset="0"/>
              </a:rPr>
              <a:t>?</a:t>
            </a:r>
          </a:p>
          <a:p>
            <a:pPr marL="0" indent="0" algn="just">
              <a:buNone/>
            </a:pPr>
            <a:r>
              <a:rPr lang="tr-TR" dirty="0" smtClean="0">
                <a:latin typeface="Times New Roman" panose="02020603050405020304" pitchFamily="18" charset="0"/>
                <a:cs typeface="Times New Roman" panose="02020603050405020304" pitchFamily="18" charset="0"/>
              </a:rPr>
              <a:t>İşsiz?</a:t>
            </a:r>
          </a:p>
          <a:p>
            <a:pPr marL="0" indent="0" algn="just">
              <a:buNone/>
            </a:pPr>
            <a:r>
              <a:rPr lang="tr-TR" dirty="0" smtClean="0">
                <a:latin typeface="Times New Roman" panose="02020603050405020304" pitchFamily="18" charset="0"/>
                <a:cs typeface="Times New Roman" panose="02020603050405020304" pitchFamily="18" charset="0"/>
              </a:rPr>
              <a:t>Stajda?</a:t>
            </a:r>
          </a:p>
          <a:p>
            <a:pPr marL="0" indent="0" algn="just">
              <a:buNone/>
            </a:pPr>
            <a:r>
              <a:rPr lang="tr-TR" dirty="0" smtClean="0">
                <a:latin typeface="Times New Roman" panose="02020603050405020304" pitchFamily="18" charset="0"/>
                <a:cs typeface="Times New Roman" panose="02020603050405020304" pitchFamily="18" charset="0"/>
              </a:rPr>
              <a:t>İşte</a:t>
            </a:r>
            <a:r>
              <a:rPr lang="tr-TR" dirty="0">
                <a:latin typeface="Times New Roman" panose="02020603050405020304" pitchFamily="18" charset="0"/>
                <a:cs typeface="Times New Roman" panose="02020603050405020304" pitchFamily="18" charset="0"/>
              </a:rPr>
              <a:t>?</a:t>
            </a: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600" dirty="0">
                <a:solidFill>
                  <a:schemeClr val="tx2">
                    <a:lumMod val="60000"/>
                    <a:lumOff val="40000"/>
                  </a:schemeClr>
                </a:solidFill>
                <a:latin typeface="Times New Roman" panose="02020603050405020304" pitchFamily="18" charset="0"/>
                <a:cs typeface="Times New Roman" panose="02020603050405020304" pitchFamily="18" charset="0"/>
              </a:rPr>
              <a:t>Kariyer </a:t>
            </a:r>
            <a:r>
              <a:rPr lang="tr-TR" sz="3600" dirty="0" smtClean="0">
                <a:solidFill>
                  <a:schemeClr val="tx2">
                    <a:lumMod val="60000"/>
                    <a:lumOff val="40000"/>
                  </a:schemeClr>
                </a:solidFill>
                <a:latin typeface="Times New Roman" panose="02020603050405020304" pitchFamily="18" charset="0"/>
                <a:cs typeface="Times New Roman" panose="02020603050405020304" pitchFamily="18" charset="0"/>
              </a:rPr>
              <a:t>Basamaklarından Birincisi: İş Yaşamına Adım Atarken</a:t>
            </a:r>
            <a:endParaRPr lang="tr-TR" sz="36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9285056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algn="just"/>
            <a:endParaRPr lang="tr-TR"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pPr algn="just"/>
            <a:r>
              <a:rPr lang="tr-TR" b="1" u="sng" dirty="0" smtClean="0">
                <a:solidFill>
                  <a:schemeClr val="tx2">
                    <a:lumMod val="60000"/>
                    <a:lumOff val="40000"/>
                  </a:schemeClr>
                </a:solidFill>
                <a:latin typeface="Times New Roman" panose="02020603050405020304" pitchFamily="18" charset="0"/>
                <a:cs typeface="Times New Roman" panose="02020603050405020304" pitchFamily="18" charset="0"/>
              </a:rPr>
              <a:t>Üçüncü Adım</a:t>
            </a:r>
            <a:r>
              <a:rPr lang="tr-TR" b="1" u="sng" dirty="0" smtClean="0">
                <a:solidFill>
                  <a:schemeClr val="tx2">
                    <a:lumMod val="60000"/>
                    <a:lumOff val="40000"/>
                  </a:schemeClr>
                </a:solidFill>
                <a:latin typeface="Times New Roman" panose="02020603050405020304" pitchFamily="18" charset="0"/>
                <a:cs typeface="Times New Roman" panose="02020603050405020304" pitchFamily="18" charset="0"/>
              </a:rPr>
              <a:t>:</a:t>
            </a:r>
          </a:p>
          <a:p>
            <a:pPr algn="just"/>
            <a:endParaRPr lang="tr-TR" b="1" u="sng"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tr-TR" dirty="0" smtClean="0">
                <a:latin typeface="Times New Roman" panose="02020603050405020304" pitchFamily="18" charset="0"/>
                <a:cs typeface="Times New Roman" panose="02020603050405020304" pitchFamily="18" charset="0"/>
              </a:rPr>
              <a:t>Ne istiyorum?</a:t>
            </a:r>
            <a:endParaRPr lang="tr-TR" dirty="0">
              <a:latin typeface="Times New Roman" panose="02020603050405020304" pitchFamily="18" charset="0"/>
              <a:cs typeface="Times New Roman" panose="02020603050405020304" pitchFamily="18" charset="0"/>
            </a:endParaRPr>
          </a:p>
          <a:p>
            <a:pPr marL="0" indent="0" algn="just">
              <a:buNone/>
            </a:pPr>
            <a:r>
              <a:rPr lang="tr-TR" dirty="0" smtClean="0">
                <a:latin typeface="Times New Roman" panose="02020603050405020304" pitchFamily="18" charset="0"/>
                <a:cs typeface="Times New Roman" panose="02020603050405020304" pitchFamily="18" charset="0"/>
              </a:rPr>
              <a:t>Kariyer bilgileri?</a:t>
            </a:r>
          </a:p>
          <a:p>
            <a:pPr marL="0" indent="0" algn="just">
              <a:buNone/>
            </a:pPr>
            <a:r>
              <a:rPr lang="tr-TR" dirty="0" smtClean="0">
                <a:latin typeface="Times New Roman" panose="02020603050405020304" pitchFamily="18" charset="0"/>
                <a:cs typeface="Times New Roman" panose="02020603050405020304" pitchFamily="18" charset="0"/>
              </a:rPr>
              <a:t>İşgücü piyasası bilgileri?</a:t>
            </a:r>
          </a:p>
          <a:p>
            <a:pPr marL="0" indent="0" algn="just">
              <a:buNone/>
            </a:pPr>
            <a:r>
              <a:rPr lang="tr-TR" dirty="0" smtClean="0">
                <a:latin typeface="Times New Roman" panose="02020603050405020304" pitchFamily="18" charset="0"/>
                <a:cs typeface="Times New Roman" panose="02020603050405020304" pitchFamily="18" charset="0"/>
              </a:rPr>
              <a:t>İş dünyasına uygun eğitim?</a:t>
            </a: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600" dirty="0">
                <a:solidFill>
                  <a:schemeClr val="tx2">
                    <a:lumMod val="60000"/>
                    <a:lumOff val="40000"/>
                  </a:schemeClr>
                </a:solidFill>
                <a:latin typeface="Times New Roman" panose="02020603050405020304" pitchFamily="18" charset="0"/>
                <a:cs typeface="Times New Roman" panose="02020603050405020304" pitchFamily="18" charset="0"/>
              </a:rPr>
              <a:t>Kariyer </a:t>
            </a:r>
            <a:r>
              <a:rPr lang="tr-TR" sz="3600" dirty="0" smtClean="0">
                <a:solidFill>
                  <a:schemeClr val="tx2">
                    <a:lumMod val="60000"/>
                    <a:lumOff val="40000"/>
                  </a:schemeClr>
                </a:solidFill>
                <a:latin typeface="Times New Roman" panose="02020603050405020304" pitchFamily="18" charset="0"/>
                <a:cs typeface="Times New Roman" panose="02020603050405020304" pitchFamily="18" charset="0"/>
              </a:rPr>
              <a:t>Basamaklarından Birincisi: İş Yaşamına Adım Atarken</a:t>
            </a:r>
            <a:endParaRPr lang="tr-TR" sz="36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3771728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algn="just"/>
            <a:endParaRPr lang="tr-TR"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pPr algn="just"/>
            <a:r>
              <a:rPr lang="tr-TR" b="1" u="sng" dirty="0" smtClean="0">
                <a:solidFill>
                  <a:schemeClr val="tx2">
                    <a:lumMod val="60000"/>
                    <a:lumOff val="40000"/>
                  </a:schemeClr>
                </a:solidFill>
                <a:latin typeface="Times New Roman" panose="02020603050405020304" pitchFamily="18" charset="0"/>
                <a:cs typeface="Times New Roman" panose="02020603050405020304" pitchFamily="18" charset="0"/>
              </a:rPr>
              <a:t>Dördüncü Adım:</a:t>
            </a:r>
          </a:p>
          <a:p>
            <a:pPr marL="0" indent="0" algn="just">
              <a:buNone/>
            </a:pPr>
            <a:r>
              <a:rPr lang="tr-TR" dirty="0">
                <a:latin typeface="Times New Roman" panose="02020603050405020304" pitchFamily="18" charset="0"/>
                <a:cs typeface="Times New Roman" panose="02020603050405020304" pitchFamily="18" charset="0"/>
              </a:rPr>
              <a:t>İstediğimi nasıl elde ederim</a:t>
            </a:r>
            <a:r>
              <a:rPr lang="tr-TR" dirty="0" smtClean="0">
                <a:latin typeface="Times New Roman" panose="02020603050405020304" pitchFamily="18" charset="0"/>
                <a:cs typeface="Times New Roman" panose="02020603050405020304" pitchFamily="18" charset="0"/>
              </a:rPr>
              <a:t>?</a:t>
            </a:r>
          </a:p>
          <a:p>
            <a:pPr marL="0" indent="0" algn="just">
              <a:buNone/>
            </a:pPr>
            <a:r>
              <a:rPr lang="tr-TR" dirty="0" smtClean="0">
                <a:latin typeface="Times New Roman" panose="02020603050405020304" pitchFamily="18" charset="0"/>
                <a:cs typeface="Times New Roman" panose="02020603050405020304" pitchFamily="18" charset="0"/>
              </a:rPr>
              <a:t>Geliştirilecek </a:t>
            </a:r>
            <a:r>
              <a:rPr lang="tr-TR" dirty="0">
                <a:latin typeface="Times New Roman" panose="02020603050405020304" pitchFamily="18" charset="0"/>
                <a:cs typeface="Times New Roman" panose="02020603050405020304" pitchFamily="18" charset="0"/>
              </a:rPr>
              <a:t>beceriler</a:t>
            </a:r>
            <a:r>
              <a:rPr lang="tr-TR" dirty="0" smtClean="0">
                <a:latin typeface="Times New Roman" panose="02020603050405020304" pitchFamily="18" charset="0"/>
                <a:cs typeface="Times New Roman" panose="02020603050405020304" pitchFamily="18" charset="0"/>
              </a:rPr>
              <a:t>?</a:t>
            </a:r>
          </a:p>
          <a:p>
            <a:pPr marL="0" indent="0" algn="just">
              <a:buNone/>
            </a:pPr>
            <a:r>
              <a:rPr lang="tr-TR" dirty="0" smtClean="0">
                <a:latin typeface="Times New Roman" panose="02020603050405020304" pitchFamily="18" charset="0"/>
                <a:cs typeface="Times New Roman" panose="02020603050405020304" pitchFamily="18" charset="0"/>
              </a:rPr>
              <a:t>Eğitim?</a:t>
            </a:r>
          </a:p>
          <a:p>
            <a:pPr marL="0" indent="0" algn="just">
              <a:buNone/>
            </a:pPr>
            <a:r>
              <a:rPr lang="tr-TR" dirty="0" smtClean="0">
                <a:latin typeface="Times New Roman" panose="02020603050405020304" pitchFamily="18" charset="0"/>
                <a:cs typeface="Times New Roman" panose="02020603050405020304" pitchFamily="18" charset="0"/>
              </a:rPr>
              <a:t>Sosyal </a:t>
            </a:r>
            <a:r>
              <a:rPr lang="tr-TR" dirty="0">
                <a:latin typeface="Times New Roman" panose="02020603050405020304" pitchFamily="18" charset="0"/>
                <a:cs typeface="Times New Roman" panose="02020603050405020304" pitchFamily="18" charset="0"/>
              </a:rPr>
              <a:t>ağ oluşturma</a:t>
            </a:r>
            <a:r>
              <a:rPr lang="tr-TR" dirty="0" smtClean="0">
                <a:latin typeface="Times New Roman" panose="02020603050405020304" pitchFamily="18" charset="0"/>
                <a:cs typeface="Times New Roman" panose="02020603050405020304" pitchFamily="18" charset="0"/>
              </a:rPr>
              <a:t>?</a:t>
            </a:r>
          </a:p>
          <a:p>
            <a:pPr marL="0" indent="0" algn="just">
              <a:buNone/>
            </a:pPr>
            <a:r>
              <a:rPr lang="tr-TR" dirty="0" smtClean="0">
                <a:latin typeface="Times New Roman" panose="02020603050405020304" pitchFamily="18" charset="0"/>
                <a:cs typeface="Times New Roman" panose="02020603050405020304" pitchFamily="18" charset="0"/>
              </a:rPr>
              <a:t>CV </a:t>
            </a:r>
            <a:r>
              <a:rPr lang="tr-TR" dirty="0">
                <a:latin typeface="Times New Roman" panose="02020603050405020304" pitchFamily="18" charset="0"/>
                <a:cs typeface="Times New Roman" panose="02020603050405020304" pitchFamily="18" charset="0"/>
              </a:rPr>
              <a:t>hazırlama ve güncelleme Engeller</a:t>
            </a:r>
            <a:r>
              <a:rPr lang="tr-TR" dirty="0" smtClean="0">
                <a:latin typeface="Times New Roman" panose="02020603050405020304" pitchFamily="18" charset="0"/>
                <a:cs typeface="Times New Roman" panose="02020603050405020304" pitchFamily="18" charset="0"/>
              </a:rPr>
              <a:t>?</a:t>
            </a:r>
          </a:p>
          <a:p>
            <a:pPr marL="0" indent="0" algn="just">
              <a:buNone/>
            </a:pPr>
            <a:r>
              <a:rPr lang="tr-TR" dirty="0" smtClean="0">
                <a:latin typeface="Times New Roman" panose="02020603050405020304" pitchFamily="18" charset="0"/>
                <a:cs typeface="Times New Roman" panose="02020603050405020304" pitchFamily="18" charset="0"/>
              </a:rPr>
              <a:t>Stratejiler</a:t>
            </a:r>
            <a:r>
              <a:rPr lang="tr-TR" dirty="0">
                <a:latin typeface="Times New Roman" panose="02020603050405020304" pitchFamily="18" charset="0"/>
                <a:cs typeface="Times New Roman" panose="02020603050405020304" pitchFamily="18" charset="0"/>
              </a:rPr>
              <a:t>?</a:t>
            </a: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600" dirty="0">
                <a:solidFill>
                  <a:schemeClr val="tx2">
                    <a:lumMod val="60000"/>
                    <a:lumOff val="40000"/>
                  </a:schemeClr>
                </a:solidFill>
                <a:latin typeface="Times New Roman" panose="02020603050405020304" pitchFamily="18" charset="0"/>
                <a:cs typeface="Times New Roman" panose="02020603050405020304" pitchFamily="18" charset="0"/>
              </a:rPr>
              <a:t>Kariyer </a:t>
            </a:r>
            <a:r>
              <a:rPr lang="tr-TR" sz="3600" dirty="0" smtClean="0">
                <a:solidFill>
                  <a:schemeClr val="tx2">
                    <a:lumMod val="60000"/>
                    <a:lumOff val="40000"/>
                  </a:schemeClr>
                </a:solidFill>
                <a:latin typeface="Times New Roman" panose="02020603050405020304" pitchFamily="18" charset="0"/>
                <a:cs typeface="Times New Roman" panose="02020603050405020304" pitchFamily="18" charset="0"/>
              </a:rPr>
              <a:t>Basamaklarından Birincisi: İş Yaşamına Adım Atarken</a:t>
            </a:r>
            <a:endParaRPr lang="tr-TR" sz="36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3715763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algn="just"/>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Kariyer yönetiminde bireyin sorumlulukları ve etkinlikleri bireysel kariyer yönetiminin konusunu oluşturur.</a:t>
            </a:r>
          </a:p>
          <a:p>
            <a:pPr algn="just"/>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Bireysel kariyer yönetimi, </a:t>
            </a:r>
            <a:r>
              <a:rPr lang="tr-TR" dirty="0" smtClean="0">
                <a:latin typeface="Times New Roman" panose="02020603050405020304" pitchFamily="18" charset="0"/>
                <a:cs typeface="Times New Roman" panose="02020603050405020304" pitchFamily="18" charset="0"/>
              </a:rPr>
              <a:t>Bireyin </a:t>
            </a:r>
            <a:r>
              <a:rPr lang="tr-TR" dirty="0" smtClean="0">
                <a:latin typeface="Times New Roman" panose="02020603050405020304" pitchFamily="18" charset="0"/>
                <a:cs typeface="Times New Roman" panose="02020603050405020304" pitchFamily="18" charset="0"/>
              </a:rPr>
              <a:t>iş yaşamına ilişkin hedeflerini gerçekleştirmesi amacıyla gerekli etkinlikleri;</a:t>
            </a:r>
            <a:r>
              <a:rPr lang="tr-TR" dirty="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planlaması, örgütlemesi, yürütmesi, eşgüdümü ve değerlendirmesidir. </a:t>
            </a:r>
          </a:p>
        </p:txBody>
      </p:sp>
      <p:sp>
        <p:nvSpPr>
          <p:cNvPr id="3" name="Başlık 2"/>
          <p:cNvSpPr>
            <a:spLocks noGrp="1"/>
          </p:cNvSpPr>
          <p:nvPr>
            <p:ph type="title"/>
          </p:nvPr>
        </p:nvSpPr>
        <p:spPr>
          <a:xfrm>
            <a:off x="460585" y="281299"/>
            <a:ext cx="8229600" cy="843445"/>
          </a:xfrm>
        </p:spPr>
        <p:txBody>
          <a:bodyPr/>
          <a:lstStyle/>
          <a:p>
            <a:r>
              <a:rPr lang="tr-TR" sz="2600" dirty="0">
                <a:solidFill>
                  <a:schemeClr val="tx2">
                    <a:lumMod val="60000"/>
                    <a:lumOff val="40000"/>
                  </a:schemeClr>
                </a:solidFill>
                <a:latin typeface="Times New Roman" panose="02020603050405020304" pitchFamily="18" charset="0"/>
                <a:cs typeface="Times New Roman" panose="02020603050405020304" pitchFamily="18" charset="0"/>
              </a:rPr>
              <a:t>Bireysel Kariyer Farkındalığı → Bireysel Kariyer Yönetimi</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885517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marL="0" indent="0" algn="just">
              <a:buNone/>
            </a:pPr>
            <a:r>
              <a:rPr lang="tr-TR" sz="2800" dirty="0" smtClean="0">
                <a:latin typeface="Times New Roman" panose="02020603050405020304" pitchFamily="18" charset="0"/>
                <a:cs typeface="Times New Roman" panose="02020603050405020304" pitchFamily="18" charset="0"/>
              </a:rPr>
              <a:t>Kariyer </a:t>
            </a:r>
            <a:r>
              <a:rPr lang="tr-TR" sz="2800" dirty="0">
                <a:latin typeface="Times New Roman" panose="02020603050405020304" pitchFamily="18" charset="0"/>
                <a:cs typeface="Times New Roman" panose="02020603050405020304" pitchFamily="18" charset="0"/>
              </a:rPr>
              <a:t>hedefinin belirlenmesi; becerilerinize, ilgilerinize, </a:t>
            </a:r>
            <a:r>
              <a:rPr lang="tr-TR" sz="2800" dirty="0" smtClean="0">
                <a:latin typeface="Times New Roman" panose="02020603050405020304" pitchFamily="18" charset="0"/>
                <a:cs typeface="Times New Roman" panose="02020603050405020304" pitchFamily="18" charset="0"/>
              </a:rPr>
              <a:t>kariyer olanaklarına ve işgücü piyasasındaki eğilimlere bağlıdır.</a:t>
            </a:r>
          </a:p>
          <a:p>
            <a:pPr algn="just"/>
            <a:endParaRPr lang="tr-TR" dirty="0" smtClean="0">
              <a:latin typeface="Times New Roman" panose="02020603050405020304" pitchFamily="18" charset="0"/>
              <a:cs typeface="Times New Roman" panose="02020603050405020304" pitchFamily="18" charset="0"/>
            </a:endParaRPr>
          </a:p>
          <a:p>
            <a:pPr algn="just"/>
            <a:r>
              <a:rPr lang="tr-TR" sz="2000" dirty="0" smtClean="0">
                <a:latin typeface="Times New Roman" panose="02020603050405020304" pitchFamily="18" charset="0"/>
                <a:cs typeface="Times New Roman" panose="02020603050405020304" pitchFamily="18" charset="0"/>
              </a:rPr>
              <a:t>Açık </a:t>
            </a:r>
            <a:r>
              <a:rPr lang="tr-TR" sz="2000" dirty="0">
                <a:latin typeface="Times New Roman" panose="02020603050405020304" pitchFamily="18" charset="0"/>
                <a:cs typeface="Times New Roman" panose="02020603050405020304" pitchFamily="18" charset="0"/>
              </a:rPr>
              <a:t>bir vizyona sahip olma</a:t>
            </a:r>
          </a:p>
          <a:p>
            <a:pPr algn="just"/>
            <a:r>
              <a:rPr lang="tr-TR" sz="2000" dirty="0" smtClean="0">
                <a:latin typeface="Times New Roman" panose="02020603050405020304" pitchFamily="18" charset="0"/>
                <a:cs typeface="Times New Roman" panose="02020603050405020304" pitchFamily="18" charset="0"/>
              </a:rPr>
              <a:t>Gerçekçi </a:t>
            </a:r>
            <a:r>
              <a:rPr lang="tr-TR" sz="2000" dirty="0">
                <a:latin typeface="Times New Roman" panose="02020603050405020304" pitchFamily="18" charset="0"/>
                <a:cs typeface="Times New Roman" panose="02020603050405020304" pitchFamily="18" charset="0"/>
              </a:rPr>
              <a:t>hedefler koyma</a:t>
            </a:r>
          </a:p>
          <a:p>
            <a:pPr algn="just"/>
            <a:r>
              <a:rPr lang="tr-TR" sz="2000" dirty="0" smtClean="0">
                <a:latin typeface="Times New Roman" panose="02020603050405020304" pitchFamily="18" charset="0"/>
                <a:cs typeface="Times New Roman" panose="02020603050405020304" pitchFamily="18" charset="0"/>
              </a:rPr>
              <a:t>Hem </a:t>
            </a:r>
            <a:r>
              <a:rPr lang="tr-TR" sz="2000" dirty="0">
                <a:latin typeface="Times New Roman" panose="02020603050405020304" pitchFamily="18" charset="0"/>
                <a:cs typeface="Times New Roman" panose="02020603050405020304" pitchFamily="18" charset="0"/>
              </a:rPr>
              <a:t>kendisine hem de başka kişilere faydalı olacak hedefler </a:t>
            </a:r>
            <a:r>
              <a:rPr lang="tr-TR" sz="2000" dirty="0" smtClean="0">
                <a:latin typeface="Times New Roman" panose="02020603050405020304" pitchFamily="18" charset="0"/>
                <a:cs typeface="Times New Roman" panose="02020603050405020304" pitchFamily="18" charset="0"/>
              </a:rPr>
              <a:t>seçebilme</a:t>
            </a:r>
            <a:endParaRPr lang="tr-TR" sz="2000" dirty="0">
              <a:latin typeface="Times New Roman" panose="02020603050405020304" pitchFamily="18" charset="0"/>
              <a:cs typeface="Times New Roman" panose="02020603050405020304" pitchFamily="18" charset="0"/>
            </a:endParaRPr>
          </a:p>
          <a:p>
            <a:pPr algn="just"/>
            <a:r>
              <a:rPr lang="tr-TR" sz="2000" dirty="0" smtClean="0">
                <a:latin typeface="Times New Roman" panose="02020603050405020304" pitchFamily="18" charset="0"/>
                <a:cs typeface="Times New Roman" panose="02020603050405020304" pitchFamily="18" charset="0"/>
              </a:rPr>
              <a:t>Kısa </a:t>
            </a:r>
            <a:r>
              <a:rPr lang="tr-TR" sz="2000" dirty="0">
                <a:latin typeface="Times New Roman" panose="02020603050405020304" pitchFamily="18" charset="0"/>
                <a:cs typeface="Times New Roman" panose="02020603050405020304" pitchFamily="18" charset="0"/>
              </a:rPr>
              <a:t>ve uzun erimli hedefler belirleyebilme</a:t>
            </a:r>
          </a:p>
          <a:p>
            <a:pPr algn="just"/>
            <a:r>
              <a:rPr lang="tr-TR" sz="2000" dirty="0" smtClean="0">
                <a:latin typeface="Times New Roman" panose="02020603050405020304" pitchFamily="18" charset="0"/>
                <a:cs typeface="Times New Roman" panose="02020603050405020304" pitchFamily="18" charset="0"/>
              </a:rPr>
              <a:t>Hedeflere </a:t>
            </a:r>
            <a:r>
              <a:rPr lang="tr-TR" sz="2000" dirty="0">
                <a:latin typeface="Times New Roman" panose="02020603050405020304" pitchFamily="18" charset="0"/>
                <a:cs typeface="Times New Roman" panose="02020603050405020304" pitchFamily="18" charset="0"/>
              </a:rPr>
              <a:t>erişmek için çaba</a:t>
            </a:r>
          </a:p>
          <a:p>
            <a:pPr algn="just"/>
            <a:r>
              <a:rPr lang="tr-TR" sz="2000" dirty="0" smtClean="0">
                <a:latin typeface="Times New Roman" panose="02020603050405020304" pitchFamily="18" charset="0"/>
                <a:cs typeface="Times New Roman" panose="02020603050405020304" pitchFamily="18" charset="0"/>
              </a:rPr>
              <a:t>Ara </a:t>
            </a:r>
            <a:r>
              <a:rPr lang="tr-TR" sz="2000" dirty="0">
                <a:latin typeface="Times New Roman" panose="02020603050405020304" pitchFamily="18" charset="0"/>
                <a:cs typeface="Times New Roman" panose="02020603050405020304" pitchFamily="18" charset="0"/>
              </a:rPr>
              <a:t>sıra başarısını kontrol etme</a:t>
            </a:r>
          </a:p>
          <a:p>
            <a:pPr algn="just"/>
            <a:r>
              <a:rPr lang="tr-TR" sz="2000" dirty="0" smtClean="0">
                <a:latin typeface="Times New Roman" panose="02020603050405020304" pitchFamily="18" charset="0"/>
                <a:cs typeface="Times New Roman" panose="02020603050405020304" pitchFamily="18" charset="0"/>
              </a:rPr>
              <a:t>Bir </a:t>
            </a:r>
            <a:r>
              <a:rPr lang="tr-TR" sz="2000" dirty="0">
                <a:latin typeface="Times New Roman" panose="02020603050405020304" pitchFamily="18" charset="0"/>
                <a:cs typeface="Times New Roman" panose="02020603050405020304" pitchFamily="18" charset="0"/>
              </a:rPr>
              <a:t>koşucunun ipi göğüsleme stratejisi</a:t>
            </a:r>
            <a:endParaRPr lang="tr-TR" sz="2000" dirty="0" smtClean="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600" dirty="0" smtClean="0">
                <a:solidFill>
                  <a:schemeClr val="tx2">
                    <a:lumMod val="60000"/>
                    <a:lumOff val="40000"/>
                  </a:schemeClr>
                </a:solidFill>
                <a:latin typeface="Times New Roman" panose="02020603050405020304" pitchFamily="18" charset="0"/>
                <a:cs typeface="Times New Roman" panose="02020603050405020304" pitchFamily="18" charset="0"/>
              </a:rPr>
              <a:t>Kariyer Hedefi Belirleme</a:t>
            </a:r>
            <a:endParaRPr lang="tr-TR" sz="36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6827945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marL="0" indent="0" algn="ctr">
              <a:buNone/>
            </a:pPr>
            <a:r>
              <a:rPr lang="tr-TR" sz="4400" dirty="0" smtClean="0">
                <a:latin typeface="Times New Roman" panose="02020603050405020304" pitchFamily="18" charset="0"/>
                <a:cs typeface="Times New Roman" panose="02020603050405020304" pitchFamily="18" charset="0"/>
              </a:rPr>
              <a:t>Keşfetme (0-25 arası)</a:t>
            </a:r>
          </a:p>
          <a:p>
            <a:pPr marL="0" indent="0" algn="just">
              <a:buNone/>
            </a:pPr>
            <a:endParaRPr lang="tr-TR" sz="3600" dirty="0" smtClean="0">
              <a:latin typeface="Times New Roman" panose="02020603050405020304" pitchFamily="18" charset="0"/>
              <a:cs typeface="Times New Roman" panose="02020603050405020304" pitchFamily="18" charset="0"/>
            </a:endParaRPr>
          </a:p>
          <a:p>
            <a:pPr algn="just"/>
            <a:r>
              <a:rPr lang="tr-TR" sz="3600" dirty="0" smtClean="0">
                <a:latin typeface="Times New Roman" panose="02020603050405020304" pitchFamily="18" charset="0"/>
                <a:cs typeface="Times New Roman" panose="02020603050405020304" pitchFamily="18" charset="0"/>
              </a:rPr>
              <a:t>Çocukluk</a:t>
            </a:r>
          </a:p>
          <a:p>
            <a:pPr algn="just"/>
            <a:r>
              <a:rPr lang="tr-TR" sz="3600" dirty="0" smtClean="0">
                <a:latin typeface="Times New Roman" panose="02020603050405020304" pitchFamily="18" charset="0"/>
                <a:cs typeface="Times New Roman" panose="02020603050405020304" pitchFamily="18" charset="0"/>
              </a:rPr>
              <a:t>Ergenlik</a:t>
            </a:r>
          </a:p>
          <a:p>
            <a:pPr algn="just"/>
            <a:r>
              <a:rPr lang="tr-TR" sz="3600" dirty="0" smtClean="0">
                <a:latin typeface="Times New Roman" panose="02020603050405020304" pitchFamily="18" charset="0"/>
                <a:cs typeface="Times New Roman" panose="02020603050405020304" pitchFamily="18" charset="0"/>
              </a:rPr>
              <a:t>İlk yetişkinlik</a:t>
            </a:r>
          </a:p>
        </p:txBody>
      </p:sp>
      <p:sp>
        <p:nvSpPr>
          <p:cNvPr id="3" name="Başlık 2"/>
          <p:cNvSpPr>
            <a:spLocks noGrp="1"/>
          </p:cNvSpPr>
          <p:nvPr>
            <p:ph type="title"/>
          </p:nvPr>
        </p:nvSpPr>
        <p:spPr>
          <a:xfrm>
            <a:off x="460585" y="281299"/>
            <a:ext cx="8229600" cy="843445"/>
          </a:xfrm>
        </p:spPr>
        <p:txBody>
          <a:bodyPr/>
          <a:lstStyle/>
          <a:p>
            <a:r>
              <a:rPr lang="tr-TR" sz="3600" dirty="0" smtClean="0">
                <a:solidFill>
                  <a:schemeClr val="tx2">
                    <a:lumMod val="60000"/>
                    <a:lumOff val="40000"/>
                  </a:schemeClr>
                </a:solidFill>
                <a:latin typeface="Times New Roman" panose="02020603050405020304" pitchFamily="18" charset="0"/>
                <a:cs typeface="Times New Roman" panose="02020603050405020304" pitchFamily="18" charset="0"/>
              </a:rPr>
              <a:t>Yaşam </a:t>
            </a:r>
            <a:r>
              <a:rPr lang="tr-TR" sz="3600" dirty="0">
                <a:solidFill>
                  <a:schemeClr val="tx2">
                    <a:lumMod val="60000"/>
                    <a:lumOff val="40000"/>
                  </a:schemeClr>
                </a:solidFill>
                <a:latin typeface="Times New Roman" panose="02020603050405020304" pitchFamily="18" charset="0"/>
                <a:cs typeface="Times New Roman" panose="02020603050405020304" pitchFamily="18" charset="0"/>
              </a:rPr>
              <a:t>Çevrimi ve Kariyer Aşamaları</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3581732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marL="0" indent="0" algn="ctr">
              <a:buNone/>
            </a:pPr>
            <a:r>
              <a:rPr lang="tr-TR" sz="4400" dirty="0" smtClean="0">
                <a:latin typeface="Times New Roman" panose="02020603050405020304" pitchFamily="18" charset="0"/>
                <a:cs typeface="Times New Roman" panose="02020603050405020304" pitchFamily="18" charset="0"/>
              </a:rPr>
              <a:t>Kurma (26-35 arası)</a:t>
            </a:r>
          </a:p>
          <a:p>
            <a:pPr marL="0" indent="0" algn="just">
              <a:buNone/>
            </a:pPr>
            <a:endParaRPr lang="tr-TR" sz="3600" dirty="0" smtClean="0">
              <a:latin typeface="Times New Roman" panose="02020603050405020304" pitchFamily="18" charset="0"/>
              <a:cs typeface="Times New Roman" panose="02020603050405020304" pitchFamily="18" charset="0"/>
            </a:endParaRPr>
          </a:p>
          <a:p>
            <a:pPr algn="just"/>
            <a:r>
              <a:rPr lang="tr-TR" sz="3600" dirty="0" smtClean="0">
                <a:latin typeface="Times New Roman" panose="02020603050405020304" pitchFamily="18" charset="0"/>
                <a:cs typeface="Times New Roman" panose="02020603050405020304" pitchFamily="18" charset="0"/>
              </a:rPr>
              <a:t>İş arama ve bulma</a:t>
            </a:r>
          </a:p>
          <a:p>
            <a:pPr algn="just"/>
            <a:r>
              <a:rPr lang="tr-TR" sz="3600" dirty="0" smtClean="0">
                <a:latin typeface="Times New Roman" panose="02020603050405020304" pitchFamily="18" charset="0"/>
                <a:cs typeface="Times New Roman" panose="02020603050405020304" pitchFamily="18" charset="0"/>
              </a:rPr>
              <a:t>İşe başlama ve uyum (oryantasyon)</a:t>
            </a:r>
          </a:p>
          <a:p>
            <a:pPr algn="just"/>
            <a:r>
              <a:rPr lang="tr-TR" sz="3600" dirty="0" smtClean="0">
                <a:latin typeface="Times New Roman" panose="02020603050405020304" pitchFamily="18" charset="0"/>
                <a:cs typeface="Times New Roman" panose="02020603050405020304" pitchFamily="18" charset="0"/>
              </a:rPr>
              <a:t>Yerleşme ve ilerleme (kendini kanıtlama)</a:t>
            </a:r>
          </a:p>
        </p:txBody>
      </p:sp>
      <p:sp>
        <p:nvSpPr>
          <p:cNvPr id="3" name="Başlık 2"/>
          <p:cNvSpPr>
            <a:spLocks noGrp="1"/>
          </p:cNvSpPr>
          <p:nvPr>
            <p:ph type="title"/>
          </p:nvPr>
        </p:nvSpPr>
        <p:spPr>
          <a:xfrm>
            <a:off x="460585" y="281299"/>
            <a:ext cx="8229600" cy="843445"/>
          </a:xfrm>
        </p:spPr>
        <p:txBody>
          <a:bodyPr/>
          <a:lstStyle/>
          <a:p>
            <a:r>
              <a:rPr lang="tr-TR" sz="3600" dirty="0" smtClean="0">
                <a:solidFill>
                  <a:schemeClr val="tx2">
                    <a:lumMod val="60000"/>
                    <a:lumOff val="40000"/>
                  </a:schemeClr>
                </a:solidFill>
                <a:latin typeface="Times New Roman" panose="02020603050405020304" pitchFamily="18" charset="0"/>
                <a:cs typeface="Times New Roman" panose="02020603050405020304" pitchFamily="18" charset="0"/>
              </a:rPr>
              <a:t>Yaşam </a:t>
            </a:r>
            <a:r>
              <a:rPr lang="tr-TR" sz="3600" dirty="0">
                <a:solidFill>
                  <a:schemeClr val="tx2">
                    <a:lumMod val="60000"/>
                    <a:lumOff val="40000"/>
                  </a:schemeClr>
                </a:solidFill>
                <a:latin typeface="Times New Roman" panose="02020603050405020304" pitchFamily="18" charset="0"/>
                <a:cs typeface="Times New Roman" panose="02020603050405020304" pitchFamily="18" charset="0"/>
              </a:rPr>
              <a:t>Çevrimi ve Kariyer Aşamaları</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111916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marL="0" indent="0" algn="ctr">
              <a:buNone/>
            </a:pPr>
            <a:r>
              <a:rPr lang="tr-TR" sz="4400" dirty="0" smtClean="0">
                <a:latin typeface="Times New Roman" panose="02020603050405020304" pitchFamily="18" charset="0"/>
                <a:cs typeface="Times New Roman" panose="02020603050405020304" pitchFamily="18" charset="0"/>
              </a:rPr>
              <a:t>Kariyer Ortası (36-55 arası)</a:t>
            </a:r>
          </a:p>
          <a:p>
            <a:pPr marL="0" indent="0" algn="just">
              <a:buNone/>
            </a:pPr>
            <a:endParaRPr lang="tr-TR" sz="3600" dirty="0" smtClean="0">
              <a:latin typeface="Times New Roman" panose="02020603050405020304" pitchFamily="18" charset="0"/>
              <a:cs typeface="Times New Roman" panose="02020603050405020304" pitchFamily="18" charset="0"/>
            </a:endParaRPr>
          </a:p>
          <a:p>
            <a:pPr algn="just"/>
            <a:r>
              <a:rPr lang="tr-TR" sz="3600" dirty="0" smtClean="0">
                <a:latin typeface="Times New Roman" panose="02020603050405020304" pitchFamily="18" charset="0"/>
                <a:cs typeface="Times New Roman" panose="02020603050405020304" pitchFamily="18" charset="0"/>
              </a:rPr>
              <a:t>Orta Yaş krizi</a:t>
            </a:r>
          </a:p>
          <a:p>
            <a:pPr algn="just"/>
            <a:r>
              <a:rPr lang="tr-TR" sz="3600" dirty="0" smtClean="0">
                <a:latin typeface="Times New Roman" panose="02020603050405020304" pitchFamily="18" charset="0"/>
                <a:cs typeface="Times New Roman" panose="02020603050405020304" pitchFamily="18" charset="0"/>
              </a:rPr>
              <a:t>Kariyer Platosu/birey odaklı plato</a:t>
            </a:r>
          </a:p>
          <a:p>
            <a:pPr algn="just"/>
            <a:r>
              <a:rPr lang="tr-TR" sz="3600" dirty="0" smtClean="0">
                <a:latin typeface="Times New Roman" panose="02020603050405020304" pitchFamily="18" charset="0"/>
                <a:cs typeface="Times New Roman" panose="02020603050405020304" pitchFamily="18" charset="0"/>
              </a:rPr>
              <a:t>Tükenmişlik</a:t>
            </a:r>
          </a:p>
        </p:txBody>
      </p:sp>
      <p:sp>
        <p:nvSpPr>
          <p:cNvPr id="3" name="Başlık 2"/>
          <p:cNvSpPr>
            <a:spLocks noGrp="1"/>
          </p:cNvSpPr>
          <p:nvPr>
            <p:ph type="title"/>
          </p:nvPr>
        </p:nvSpPr>
        <p:spPr>
          <a:xfrm>
            <a:off x="460585" y="281299"/>
            <a:ext cx="8229600" cy="843445"/>
          </a:xfrm>
        </p:spPr>
        <p:txBody>
          <a:bodyPr/>
          <a:lstStyle/>
          <a:p>
            <a:r>
              <a:rPr lang="tr-TR" sz="3600" dirty="0" smtClean="0">
                <a:solidFill>
                  <a:schemeClr val="tx2">
                    <a:lumMod val="60000"/>
                    <a:lumOff val="40000"/>
                  </a:schemeClr>
                </a:solidFill>
                <a:latin typeface="Times New Roman" panose="02020603050405020304" pitchFamily="18" charset="0"/>
                <a:cs typeface="Times New Roman" panose="02020603050405020304" pitchFamily="18" charset="0"/>
              </a:rPr>
              <a:t>Yaşam </a:t>
            </a:r>
            <a:r>
              <a:rPr lang="tr-TR" sz="3600" dirty="0">
                <a:solidFill>
                  <a:schemeClr val="tx2">
                    <a:lumMod val="60000"/>
                    <a:lumOff val="40000"/>
                  </a:schemeClr>
                </a:solidFill>
                <a:latin typeface="Times New Roman" panose="02020603050405020304" pitchFamily="18" charset="0"/>
                <a:cs typeface="Times New Roman" panose="02020603050405020304" pitchFamily="18" charset="0"/>
              </a:rPr>
              <a:t>Çevrimi ve Kariyer Aşamaları</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246396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r>
              <a:rPr lang="tr-TR" b="1" u="sng" dirty="0" smtClean="0">
                <a:latin typeface="Times New Roman" panose="02020603050405020304" pitchFamily="18" charset="0"/>
                <a:cs typeface="Times New Roman" panose="02020603050405020304" pitchFamily="18" charset="0"/>
              </a:rPr>
              <a:t>Beceri;</a:t>
            </a:r>
          </a:p>
          <a:p>
            <a:pPr algn="just"/>
            <a:r>
              <a:rPr lang="tr-TR" sz="2800" dirty="0" smtClean="0">
                <a:latin typeface="Times New Roman" panose="02020603050405020304" pitchFamily="18" charset="0"/>
                <a:cs typeface="Times New Roman" panose="02020603050405020304" pitchFamily="18" charset="0"/>
              </a:rPr>
              <a:t>Kişinin </a:t>
            </a:r>
            <a:r>
              <a:rPr lang="tr-TR" sz="2800" dirty="0">
                <a:latin typeface="Times New Roman" panose="02020603050405020304" pitchFamily="18" charset="0"/>
                <a:cs typeface="Times New Roman" panose="02020603050405020304" pitchFamily="18" charset="0"/>
              </a:rPr>
              <a:t>yatkınlık ve öğrenime bağlı olarak bir işi başarma ve bir işlemi amaca uygun olarak sonuçlandırma yeteneği, </a:t>
            </a:r>
            <a:r>
              <a:rPr lang="tr-TR" sz="2800" dirty="0" smtClean="0">
                <a:latin typeface="Times New Roman" panose="02020603050405020304" pitchFamily="18" charset="0"/>
                <a:cs typeface="Times New Roman" panose="02020603050405020304" pitchFamily="18" charset="0"/>
              </a:rPr>
              <a:t>maharet </a:t>
            </a:r>
            <a:r>
              <a:rPr lang="tr-TR" sz="2800" dirty="0">
                <a:latin typeface="Times New Roman" panose="02020603050405020304" pitchFamily="18" charset="0"/>
                <a:cs typeface="Times New Roman" panose="02020603050405020304" pitchFamily="18" charset="0"/>
              </a:rPr>
              <a:t>olarak tanımlanmıştır</a:t>
            </a:r>
            <a:r>
              <a:rPr lang="tr-TR" sz="2800" dirty="0" smtClean="0">
                <a:latin typeface="Times New Roman" panose="02020603050405020304" pitchFamily="18" charset="0"/>
                <a:cs typeface="Times New Roman" panose="02020603050405020304" pitchFamily="18" charset="0"/>
              </a:rPr>
              <a:t>.</a:t>
            </a:r>
          </a:p>
          <a:p>
            <a:pPr algn="just"/>
            <a:endParaRPr lang="tr-TR" sz="2800" dirty="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Beceri</a:t>
            </a:r>
            <a:r>
              <a:rPr lang="tr-TR" sz="2800" dirty="0">
                <a:latin typeface="Times New Roman" panose="02020603050405020304" pitchFamily="18" charset="0"/>
                <a:cs typeface="Times New Roman" panose="02020603050405020304" pitchFamily="18" charset="0"/>
              </a:rPr>
              <a:t>; zihinsel ve fiziksel olarak bir şeyi iyi yapabilmek anlamına da gelir. Beceriler öğrenilebilir, geliştirilebilir ve aktarılabilirler.</a:t>
            </a:r>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Temel Kavramlar </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5819787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a:lstStyle/>
          <a:p>
            <a:pPr marL="0" indent="0" algn="ctr">
              <a:buNone/>
            </a:pPr>
            <a:r>
              <a:rPr lang="tr-TR" sz="4400" dirty="0" smtClean="0">
                <a:latin typeface="Times New Roman" panose="02020603050405020304" pitchFamily="18" charset="0"/>
                <a:cs typeface="Times New Roman" panose="02020603050405020304" pitchFamily="18" charset="0"/>
              </a:rPr>
              <a:t>Kariyer sonu (56-75 arası)</a:t>
            </a:r>
          </a:p>
          <a:p>
            <a:pPr marL="0" indent="0" algn="just">
              <a:buNone/>
            </a:pPr>
            <a:endParaRPr lang="tr-TR" sz="3600" dirty="0" smtClean="0">
              <a:latin typeface="Times New Roman" panose="02020603050405020304" pitchFamily="18" charset="0"/>
              <a:cs typeface="Times New Roman" panose="02020603050405020304" pitchFamily="18" charset="0"/>
            </a:endParaRPr>
          </a:p>
          <a:p>
            <a:pPr algn="just"/>
            <a:r>
              <a:rPr lang="tr-TR" sz="3600" dirty="0" smtClean="0">
                <a:latin typeface="Times New Roman" panose="02020603050405020304" pitchFamily="18" charset="0"/>
                <a:cs typeface="Times New Roman" panose="02020603050405020304" pitchFamily="18" charset="0"/>
              </a:rPr>
              <a:t>Deneyim/öğretme (</a:t>
            </a:r>
            <a:r>
              <a:rPr lang="tr-TR" sz="3600" dirty="0" err="1" smtClean="0">
                <a:latin typeface="Times New Roman" panose="02020603050405020304" pitchFamily="18" charset="0"/>
                <a:cs typeface="Times New Roman" panose="02020603050405020304" pitchFamily="18" charset="0"/>
              </a:rPr>
              <a:t>Mentoring</a:t>
            </a:r>
            <a:r>
              <a:rPr lang="tr-TR" sz="3600" dirty="0" smtClean="0">
                <a:latin typeface="Times New Roman" panose="02020603050405020304" pitchFamily="18" charset="0"/>
                <a:cs typeface="Times New Roman" panose="02020603050405020304" pitchFamily="18" charset="0"/>
              </a:rPr>
              <a:t>)</a:t>
            </a:r>
          </a:p>
          <a:p>
            <a:pPr algn="just"/>
            <a:r>
              <a:rPr lang="tr-TR" sz="3600" smtClean="0">
                <a:latin typeface="Times New Roman" panose="02020603050405020304" pitchFamily="18" charset="0"/>
                <a:cs typeface="Times New Roman" panose="02020603050405020304" pitchFamily="18" charset="0"/>
              </a:rPr>
              <a:t>Gerileme </a:t>
            </a:r>
            <a:endParaRPr lang="tr-TR" sz="3600" dirty="0" smtClean="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600" dirty="0" smtClean="0">
                <a:solidFill>
                  <a:schemeClr val="tx2">
                    <a:lumMod val="60000"/>
                    <a:lumOff val="40000"/>
                  </a:schemeClr>
                </a:solidFill>
                <a:latin typeface="Times New Roman" panose="02020603050405020304" pitchFamily="18" charset="0"/>
                <a:cs typeface="Times New Roman" panose="02020603050405020304" pitchFamily="18" charset="0"/>
              </a:rPr>
              <a:t>Yaşam </a:t>
            </a:r>
            <a:r>
              <a:rPr lang="tr-TR" sz="3600" dirty="0">
                <a:solidFill>
                  <a:schemeClr val="tx2">
                    <a:lumMod val="60000"/>
                    <a:lumOff val="40000"/>
                  </a:schemeClr>
                </a:solidFill>
                <a:latin typeface="Times New Roman" panose="02020603050405020304" pitchFamily="18" charset="0"/>
                <a:cs typeface="Times New Roman" panose="02020603050405020304" pitchFamily="18" charset="0"/>
              </a:rPr>
              <a:t>Çevrimi ve Kariyer Aşamaları</a:t>
            </a: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6617007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en-US"/>
          </a:p>
        </p:txBody>
      </p:sp>
      <p:sp>
        <p:nvSpPr>
          <p:cNvPr id="3" name="İçerik Yer Tutucusu 2"/>
          <p:cNvSpPr>
            <a:spLocks noGrp="1"/>
          </p:cNvSpPr>
          <p:nvPr>
            <p:ph idx="1"/>
          </p:nvPr>
        </p:nvSpPr>
        <p:spPr/>
        <p:txBody>
          <a:bodyPr/>
          <a:lstStyle/>
          <a:p>
            <a:r>
              <a:rPr lang="tr-TR" dirty="0" smtClean="0"/>
              <a:t>Teşekkürler</a:t>
            </a:r>
            <a:endParaRPr lang="en-US" dirty="0"/>
          </a:p>
        </p:txBody>
      </p:sp>
      <p:pic>
        <p:nvPicPr>
          <p:cNvPr id="4" name="İçerik Yer Tutucusu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3068960"/>
            <a:ext cx="1260287" cy="1492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604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r>
              <a:rPr lang="tr-TR" b="1" u="sng" dirty="0" smtClean="0">
                <a:latin typeface="Times New Roman" panose="02020603050405020304" pitchFamily="18" charset="0"/>
                <a:cs typeface="Times New Roman" panose="02020603050405020304" pitchFamily="18" charset="0"/>
              </a:rPr>
              <a:t>Kişilik;</a:t>
            </a:r>
          </a:p>
          <a:p>
            <a:pPr algn="just"/>
            <a:r>
              <a:rPr lang="tr-TR" sz="2800" dirty="0" err="1" smtClean="0">
                <a:latin typeface="Times New Roman" panose="02020603050405020304" pitchFamily="18" charset="0"/>
                <a:cs typeface="Times New Roman" panose="02020603050405020304" pitchFamily="18" charset="0"/>
              </a:rPr>
              <a:t>Friedman</a:t>
            </a:r>
            <a:r>
              <a:rPr lang="tr-TR" sz="2800" dirty="0" smtClean="0">
                <a:latin typeface="Times New Roman" panose="02020603050405020304" pitchFamily="18" charset="0"/>
                <a:cs typeface="Times New Roman" panose="02020603050405020304" pitchFamily="18" charset="0"/>
              </a:rPr>
              <a:t> </a:t>
            </a:r>
            <a:r>
              <a:rPr lang="tr-TR" sz="2800" dirty="0">
                <a:latin typeface="Times New Roman" panose="02020603050405020304" pitchFamily="18" charset="0"/>
                <a:cs typeface="Times New Roman" panose="02020603050405020304" pitchFamily="18" charset="0"/>
              </a:rPr>
              <a:t>ve </a:t>
            </a:r>
            <a:r>
              <a:rPr lang="tr-TR" sz="2800" dirty="0" err="1">
                <a:latin typeface="Times New Roman" panose="02020603050405020304" pitchFamily="18" charset="0"/>
                <a:cs typeface="Times New Roman" panose="02020603050405020304" pitchFamily="18" charset="0"/>
              </a:rPr>
              <a:t>Rosenman</a:t>
            </a:r>
            <a:r>
              <a:rPr lang="tr-TR" sz="2800" dirty="0">
                <a:latin typeface="Times New Roman" panose="02020603050405020304" pitchFamily="18" charset="0"/>
                <a:cs typeface="Times New Roman" panose="02020603050405020304" pitchFamily="18" charset="0"/>
              </a:rPr>
              <a:t> insanların strese yönelik tepkilerine göre insanları “A Tipi” ve “B Tipi” kişilik olarak ayırmışlardır.</a:t>
            </a:r>
          </a:p>
          <a:p>
            <a:pPr algn="just"/>
            <a:r>
              <a:rPr lang="tr-TR" sz="2800" dirty="0" smtClean="0">
                <a:latin typeface="Times New Roman" panose="02020603050405020304" pitchFamily="18" charset="0"/>
                <a:cs typeface="Times New Roman" panose="02020603050405020304" pitchFamily="18" charset="0"/>
              </a:rPr>
              <a:t>A </a:t>
            </a:r>
            <a:r>
              <a:rPr lang="tr-TR" sz="2800" dirty="0">
                <a:latin typeface="Times New Roman" panose="02020603050405020304" pitchFamily="18" charset="0"/>
                <a:cs typeface="Times New Roman" panose="02020603050405020304" pitchFamily="18" charset="0"/>
              </a:rPr>
              <a:t>tipi özellikleri ağır basan insanlar genelde aceleci, başarı odaklı, iktidar sahibi olmak isteği olan, rekabetten hoşlanan insanlardır.</a:t>
            </a:r>
          </a:p>
          <a:p>
            <a:pPr algn="just"/>
            <a:r>
              <a:rPr lang="tr-TR" sz="2800" dirty="0" smtClean="0">
                <a:latin typeface="Times New Roman" panose="02020603050405020304" pitchFamily="18" charset="0"/>
                <a:cs typeface="Times New Roman" panose="02020603050405020304" pitchFamily="18" charset="0"/>
              </a:rPr>
              <a:t>B </a:t>
            </a:r>
            <a:r>
              <a:rPr lang="tr-TR" sz="2800" dirty="0">
                <a:latin typeface="Times New Roman" panose="02020603050405020304" pitchFamily="18" charset="0"/>
                <a:cs typeface="Times New Roman" panose="02020603050405020304" pitchFamily="18" charset="0"/>
              </a:rPr>
              <a:t>tipi özellikleri ağır basan insanlar ise aceleci olmayan, kendilerini baskı altına sokmayan, kolay öfkelenmeyen ve rekabetçi olmayan insanlardır.</a:t>
            </a:r>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Temel Kavramlar </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823615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r>
              <a:rPr lang="tr-TR" b="1" u="sng" dirty="0" smtClean="0">
                <a:latin typeface="Times New Roman" panose="02020603050405020304" pitchFamily="18" charset="0"/>
                <a:cs typeface="Times New Roman" panose="02020603050405020304" pitchFamily="18" charset="0"/>
              </a:rPr>
              <a:t>A </a:t>
            </a:r>
            <a:r>
              <a:rPr lang="tr-TR" b="1" u="sng" dirty="0" smtClean="0">
                <a:latin typeface="Times New Roman" panose="02020603050405020304" pitchFamily="18" charset="0"/>
                <a:cs typeface="Times New Roman" panose="02020603050405020304" pitchFamily="18" charset="0"/>
              </a:rPr>
              <a:t>Tipi </a:t>
            </a:r>
            <a:r>
              <a:rPr lang="tr-TR" b="1" u="sng" dirty="0" smtClean="0">
                <a:latin typeface="Times New Roman" panose="02020603050405020304" pitchFamily="18" charset="0"/>
                <a:cs typeface="Times New Roman" panose="02020603050405020304" pitchFamily="18" charset="0"/>
              </a:rPr>
              <a:t>Kişilik</a:t>
            </a:r>
            <a:r>
              <a:rPr lang="tr-TR" b="1" u="sng" dirty="0" smtClean="0">
                <a:latin typeface="Times New Roman" panose="02020603050405020304" pitchFamily="18" charset="0"/>
                <a:cs typeface="Times New Roman" panose="02020603050405020304" pitchFamily="18" charset="0"/>
              </a:rPr>
              <a:t>;</a:t>
            </a:r>
          </a:p>
          <a:p>
            <a:pPr algn="just"/>
            <a:r>
              <a:rPr lang="tr-TR" sz="1700" dirty="0" smtClean="0">
                <a:latin typeface="Times New Roman" panose="02020603050405020304" pitchFamily="18" charset="0"/>
                <a:cs typeface="Times New Roman" panose="02020603050405020304" pitchFamily="18" charset="0"/>
              </a:rPr>
              <a:t>Asla geç kalmazlar.</a:t>
            </a:r>
          </a:p>
          <a:p>
            <a:pPr algn="just"/>
            <a:r>
              <a:rPr lang="tr-TR" sz="1700" dirty="0" smtClean="0">
                <a:latin typeface="Times New Roman" panose="02020603050405020304" pitchFamily="18" charset="0"/>
                <a:cs typeface="Times New Roman" panose="02020603050405020304" pitchFamily="18" charset="0"/>
              </a:rPr>
              <a:t>Aşırı rekabetçidirler.</a:t>
            </a:r>
          </a:p>
          <a:p>
            <a:pPr algn="just"/>
            <a:r>
              <a:rPr lang="tr-TR" sz="1700" dirty="0" smtClean="0">
                <a:latin typeface="Times New Roman" panose="02020603050405020304" pitchFamily="18" charset="0"/>
                <a:cs typeface="Times New Roman" panose="02020603050405020304" pitchFamily="18" charset="0"/>
              </a:rPr>
              <a:t>Diğer kişilerin söyleyeceklerini beklemezler.</a:t>
            </a:r>
          </a:p>
          <a:p>
            <a:pPr algn="just"/>
            <a:r>
              <a:rPr lang="tr-TR" sz="1700" dirty="0" smtClean="0">
                <a:latin typeface="Times New Roman" panose="02020603050405020304" pitchFamily="18" charset="0"/>
                <a:cs typeface="Times New Roman" panose="02020603050405020304" pitchFamily="18" charset="0"/>
              </a:rPr>
              <a:t>Her zaman acelecidirler.</a:t>
            </a:r>
          </a:p>
          <a:p>
            <a:pPr algn="just"/>
            <a:r>
              <a:rPr lang="tr-TR" sz="1700" dirty="0" smtClean="0">
                <a:latin typeface="Times New Roman" panose="02020603050405020304" pitchFamily="18" charset="0"/>
                <a:cs typeface="Times New Roman" panose="02020603050405020304" pitchFamily="18" charset="0"/>
              </a:rPr>
              <a:t>Sabırsızdırlar ve beklemeyi sevmezler.</a:t>
            </a:r>
          </a:p>
          <a:p>
            <a:pPr algn="just"/>
            <a:r>
              <a:rPr lang="tr-TR" sz="1700" dirty="0" smtClean="0">
                <a:latin typeface="Times New Roman" panose="02020603050405020304" pitchFamily="18" charset="0"/>
                <a:cs typeface="Times New Roman" panose="02020603050405020304" pitchFamily="18" charset="0"/>
              </a:rPr>
              <a:t>Aynı anda birçok iş yapmaya çalışırlar.</a:t>
            </a:r>
          </a:p>
          <a:p>
            <a:pPr algn="just"/>
            <a:r>
              <a:rPr lang="tr-TR" sz="1700" dirty="0" smtClean="0">
                <a:latin typeface="Times New Roman" panose="02020603050405020304" pitchFamily="18" charset="0"/>
                <a:cs typeface="Times New Roman" panose="02020603050405020304" pitchFamily="18" charset="0"/>
              </a:rPr>
              <a:t>Vurgulu konuşurlar.</a:t>
            </a:r>
          </a:p>
          <a:p>
            <a:pPr algn="just"/>
            <a:r>
              <a:rPr lang="tr-TR" sz="1700" dirty="0" smtClean="0">
                <a:latin typeface="Times New Roman" panose="02020603050405020304" pitchFamily="18" charset="0"/>
                <a:cs typeface="Times New Roman" panose="02020603050405020304" pitchFamily="18" charset="0"/>
              </a:rPr>
              <a:t>Yaptıkları işleri diğerlerinin fark etmesini isterler.</a:t>
            </a:r>
          </a:p>
          <a:p>
            <a:pPr algn="just"/>
            <a:r>
              <a:rPr lang="tr-TR" sz="1700" dirty="0" smtClean="0">
                <a:latin typeface="Times New Roman" panose="02020603050405020304" pitchFamily="18" charset="0"/>
                <a:cs typeface="Times New Roman" panose="02020603050405020304" pitchFamily="18" charset="0"/>
              </a:rPr>
              <a:t>Yemek </a:t>
            </a:r>
            <a:r>
              <a:rPr lang="tr-TR" sz="1700" dirty="0" err="1" smtClean="0">
                <a:latin typeface="Times New Roman" panose="02020603050405020304" pitchFamily="18" charset="0"/>
                <a:cs typeface="Times New Roman" panose="02020603050405020304" pitchFamily="18" charset="0"/>
              </a:rPr>
              <a:t>yemek</a:t>
            </a:r>
            <a:r>
              <a:rPr lang="tr-TR" sz="1700" dirty="0" smtClean="0">
                <a:latin typeface="Times New Roman" panose="02020603050405020304" pitchFamily="18" charset="0"/>
                <a:cs typeface="Times New Roman" panose="02020603050405020304" pitchFamily="18" charset="0"/>
              </a:rPr>
              <a:t>, yürümek gibi aktiviteleri hızlı yaparlar.</a:t>
            </a:r>
          </a:p>
          <a:p>
            <a:pPr algn="just"/>
            <a:r>
              <a:rPr lang="tr-TR" sz="1700" dirty="0" smtClean="0">
                <a:latin typeface="Times New Roman" panose="02020603050405020304" pitchFamily="18" charset="0"/>
                <a:cs typeface="Times New Roman" panose="02020603050405020304" pitchFamily="18" charset="0"/>
              </a:rPr>
              <a:t>Yönlendirilmeleri zordur.</a:t>
            </a:r>
          </a:p>
          <a:p>
            <a:pPr algn="just"/>
            <a:r>
              <a:rPr lang="tr-TR" sz="1700" dirty="0" smtClean="0">
                <a:latin typeface="Times New Roman" panose="02020603050405020304" pitchFamily="18" charset="0"/>
                <a:cs typeface="Times New Roman" panose="02020603050405020304" pitchFamily="18" charset="0"/>
              </a:rPr>
              <a:t>Duygularını saklarlar.</a:t>
            </a:r>
          </a:p>
          <a:p>
            <a:pPr algn="just"/>
            <a:r>
              <a:rPr lang="tr-TR" sz="1700" dirty="0" smtClean="0">
                <a:latin typeface="Times New Roman" panose="02020603050405020304" pitchFamily="18" charset="0"/>
                <a:cs typeface="Times New Roman" panose="02020603050405020304" pitchFamily="18" charset="0"/>
              </a:rPr>
              <a:t>Az dinlenirler, az spor yaparlar.</a:t>
            </a:r>
          </a:p>
          <a:p>
            <a:pPr algn="just"/>
            <a:r>
              <a:rPr lang="tr-TR" sz="1700" dirty="0" smtClean="0">
                <a:latin typeface="Times New Roman" panose="02020603050405020304" pitchFamily="18" charset="0"/>
                <a:cs typeface="Times New Roman" panose="02020603050405020304" pitchFamily="18" charset="0"/>
              </a:rPr>
              <a:t>Dış dünya ile ilgili değildirler.</a:t>
            </a:r>
          </a:p>
          <a:p>
            <a:pPr algn="just"/>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Temel Kavramlar </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93332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r>
              <a:rPr lang="tr-TR" b="1" u="sng" dirty="0" smtClean="0">
                <a:latin typeface="Times New Roman" panose="02020603050405020304" pitchFamily="18" charset="0"/>
                <a:cs typeface="Times New Roman" panose="02020603050405020304" pitchFamily="18" charset="0"/>
              </a:rPr>
              <a:t>B </a:t>
            </a:r>
            <a:r>
              <a:rPr lang="tr-TR" b="1" u="sng" dirty="0" smtClean="0">
                <a:latin typeface="Times New Roman" panose="02020603050405020304" pitchFamily="18" charset="0"/>
                <a:cs typeface="Times New Roman" panose="02020603050405020304" pitchFamily="18" charset="0"/>
              </a:rPr>
              <a:t>Tipi </a:t>
            </a:r>
            <a:r>
              <a:rPr lang="tr-TR" b="1" u="sng" dirty="0" smtClean="0">
                <a:latin typeface="Times New Roman" panose="02020603050405020304" pitchFamily="18" charset="0"/>
                <a:cs typeface="Times New Roman" panose="02020603050405020304" pitchFamily="18" charset="0"/>
              </a:rPr>
              <a:t>Kişilik</a:t>
            </a:r>
            <a:r>
              <a:rPr lang="tr-TR" b="1" u="sng" dirty="0" smtClean="0">
                <a:latin typeface="Times New Roman" panose="02020603050405020304" pitchFamily="18" charset="0"/>
                <a:cs typeface="Times New Roman" panose="02020603050405020304" pitchFamily="18" charset="0"/>
              </a:rPr>
              <a:t>;</a:t>
            </a:r>
          </a:p>
          <a:p>
            <a:pPr algn="just"/>
            <a:r>
              <a:rPr lang="tr-TR" sz="1700" dirty="0" smtClean="0">
                <a:latin typeface="Times New Roman" panose="02020603050405020304" pitchFamily="18" charset="0"/>
                <a:cs typeface="Times New Roman" panose="02020603050405020304" pitchFamily="18" charset="0"/>
              </a:rPr>
              <a:t>İş ve görevler konusunda yeterince ciddi değildirler.</a:t>
            </a:r>
          </a:p>
          <a:p>
            <a:pPr algn="just"/>
            <a:r>
              <a:rPr lang="tr-TR" sz="1700" dirty="0" smtClean="0">
                <a:latin typeface="Times New Roman" panose="02020603050405020304" pitchFamily="18" charset="0"/>
                <a:cs typeface="Times New Roman" panose="02020603050405020304" pitchFamily="18" charset="0"/>
              </a:rPr>
              <a:t>Rekabetçi değildirler.</a:t>
            </a:r>
          </a:p>
          <a:p>
            <a:pPr algn="just"/>
            <a:r>
              <a:rPr lang="tr-TR" sz="1700" dirty="0" smtClean="0">
                <a:latin typeface="Times New Roman" panose="02020603050405020304" pitchFamily="18" charset="0"/>
                <a:cs typeface="Times New Roman" panose="02020603050405020304" pitchFamily="18" charset="0"/>
              </a:rPr>
              <a:t>İyi dinleyicidirler.</a:t>
            </a:r>
          </a:p>
          <a:p>
            <a:pPr algn="just"/>
            <a:r>
              <a:rPr lang="tr-TR" sz="1700" dirty="0" smtClean="0">
                <a:latin typeface="Times New Roman" panose="02020603050405020304" pitchFamily="18" charset="0"/>
                <a:cs typeface="Times New Roman" panose="02020603050405020304" pitchFamily="18" charset="0"/>
              </a:rPr>
              <a:t>Baskı altında dahi aceleci değildirler.</a:t>
            </a:r>
          </a:p>
          <a:p>
            <a:pPr algn="just"/>
            <a:r>
              <a:rPr lang="tr-TR" sz="1700" dirty="0" smtClean="0">
                <a:latin typeface="Times New Roman" panose="02020603050405020304" pitchFamily="18" charset="0"/>
                <a:cs typeface="Times New Roman" panose="02020603050405020304" pitchFamily="18" charset="0"/>
              </a:rPr>
              <a:t>Sabırla bekleyebilirler.</a:t>
            </a:r>
          </a:p>
          <a:p>
            <a:pPr algn="just"/>
            <a:r>
              <a:rPr lang="tr-TR" sz="1700" dirty="0" smtClean="0">
                <a:latin typeface="Times New Roman" panose="02020603050405020304" pitchFamily="18" charset="0"/>
                <a:cs typeface="Times New Roman" panose="02020603050405020304" pitchFamily="18" charset="0"/>
              </a:rPr>
              <a:t>Aynı süreç içinde sadece tek bir işle uğraşırlar.</a:t>
            </a:r>
          </a:p>
          <a:p>
            <a:pPr algn="just"/>
            <a:r>
              <a:rPr lang="tr-TR" sz="1700" dirty="0" smtClean="0">
                <a:latin typeface="Times New Roman" panose="02020603050405020304" pitchFamily="18" charset="0"/>
                <a:cs typeface="Times New Roman" panose="02020603050405020304" pitchFamily="18" charset="0"/>
              </a:rPr>
              <a:t>Yavaş ve ağır konuşurlar.</a:t>
            </a:r>
          </a:p>
          <a:p>
            <a:pPr algn="just"/>
            <a:r>
              <a:rPr lang="tr-TR" sz="1700" dirty="0" smtClean="0">
                <a:latin typeface="Times New Roman" panose="02020603050405020304" pitchFamily="18" charset="0"/>
                <a:cs typeface="Times New Roman" panose="02020603050405020304" pitchFamily="18" charset="0"/>
              </a:rPr>
              <a:t>Yaptıkları işten kendilerince tatmin olmak isterler.</a:t>
            </a:r>
          </a:p>
          <a:p>
            <a:pPr algn="just"/>
            <a:r>
              <a:rPr lang="tr-TR" sz="1700" dirty="0" smtClean="0">
                <a:latin typeface="Times New Roman" panose="02020603050405020304" pitchFamily="18" charset="0"/>
                <a:cs typeface="Times New Roman" panose="02020603050405020304" pitchFamily="18" charset="0"/>
              </a:rPr>
              <a:t>Yemek </a:t>
            </a:r>
            <a:r>
              <a:rPr lang="tr-TR" sz="1700" dirty="0" err="1" smtClean="0">
                <a:latin typeface="Times New Roman" panose="02020603050405020304" pitchFamily="18" charset="0"/>
                <a:cs typeface="Times New Roman" panose="02020603050405020304" pitchFamily="18" charset="0"/>
              </a:rPr>
              <a:t>yemek</a:t>
            </a:r>
            <a:r>
              <a:rPr lang="tr-TR" sz="1700" dirty="0" smtClean="0">
                <a:latin typeface="Times New Roman" panose="02020603050405020304" pitchFamily="18" charset="0"/>
                <a:cs typeface="Times New Roman" panose="02020603050405020304" pitchFamily="18" charset="0"/>
              </a:rPr>
              <a:t>, yürümek gibi aktiviteleri yavaş yaparlar.</a:t>
            </a:r>
          </a:p>
          <a:p>
            <a:pPr algn="just"/>
            <a:r>
              <a:rPr lang="tr-TR" sz="1700" dirty="0" smtClean="0">
                <a:latin typeface="Times New Roman" panose="02020603050405020304" pitchFamily="18" charset="0"/>
                <a:cs typeface="Times New Roman" panose="02020603050405020304" pitchFamily="18" charset="0"/>
              </a:rPr>
              <a:t>Daha kola yönlendirilebilirler.</a:t>
            </a:r>
          </a:p>
          <a:p>
            <a:pPr algn="just"/>
            <a:r>
              <a:rPr lang="tr-TR" sz="1700" dirty="0" smtClean="0">
                <a:latin typeface="Times New Roman" panose="02020603050405020304" pitchFamily="18" charset="0"/>
                <a:cs typeface="Times New Roman" panose="02020603050405020304" pitchFamily="18" charset="0"/>
              </a:rPr>
              <a:t>Duygularını dışa vururlar.</a:t>
            </a:r>
          </a:p>
          <a:p>
            <a:pPr algn="just"/>
            <a:r>
              <a:rPr lang="tr-TR" sz="1700" dirty="0" smtClean="0">
                <a:latin typeface="Times New Roman" panose="02020603050405020304" pitchFamily="18" charset="0"/>
                <a:cs typeface="Times New Roman" panose="02020603050405020304" pitchFamily="18" charset="0"/>
              </a:rPr>
              <a:t>Kendilerine daha fazla özen gösterirler.</a:t>
            </a:r>
          </a:p>
          <a:p>
            <a:pPr algn="just"/>
            <a:r>
              <a:rPr lang="tr-TR" sz="1700" dirty="0" smtClean="0">
                <a:latin typeface="Times New Roman" panose="02020603050405020304" pitchFamily="18" charset="0"/>
                <a:cs typeface="Times New Roman" panose="02020603050405020304" pitchFamily="18" charset="0"/>
              </a:rPr>
              <a:t>Dış dünya ile son derece ilgilidirler.</a:t>
            </a:r>
            <a:endParaRPr lang="tr-TR" sz="1700" dirty="0" smtClean="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Temel Kavramlar </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970095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r>
              <a:rPr lang="tr-TR" b="1" u="sng" dirty="0" smtClean="0">
                <a:latin typeface="Times New Roman" panose="02020603050405020304" pitchFamily="18" charset="0"/>
                <a:cs typeface="Times New Roman" panose="02020603050405020304" pitchFamily="18" charset="0"/>
              </a:rPr>
              <a:t>Zeka;</a:t>
            </a:r>
          </a:p>
          <a:p>
            <a:pPr algn="just"/>
            <a:r>
              <a:rPr lang="tr-TR" sz="2800" dirty="0" smtClean="0">
                <a:latin typeface="Times New Roman" panose="02020603050405020304" pitchFamily="18" charset="0"/>
                <a:cs typeface="Times New Roman" panose="02020603050405020304" pitchFamily="18" charset="0"/>
              </a:rPr>
              <a:t>İnsanın </a:t>
            </a:r>
            <a:r>
              <a:rPr lang="tr-TR" sz="2800" dirty="0">
                <a:latin typeface="Times New Roman" panose="02020603050405020304" pitchFamily="18" charset="0"/>
                <a:cs typeface="Times New Roman" panose="02020603050405020304" pitchFamily="18" charset="0"/>
              </a:rPr>
              <a:t>düşünme, akıl yürütme, objektif gerçekleri algılama, yargılama ve sonuç çıkarma yeteneklerinin tamamı, anlak, dirayet, </a:t>
            </a:r>
            <a:r>
              <a:rPr lang="tr-TR" sz="2800" dirty="0" err="1">
                <a:latin typeface="Times New Roman" panose="02020603050405020304" pitchFamily="18" charset="0"/>
                <a:cs typeface="Times New Roman" panose="02020603050405020304" pitchFamily="18" charset="0"/>
              </a:rPr>
              <a:t>zeyreklik</a:t>
            </a:r>
            <a:r>
              <a:rPr lang="tr-TR" sz="2800" dirty="0">
                <a:latin typeface="Times New Roman" panose="02020603050405020304" pitchFamily="18" charset="0"/>
                <a:cs typeface="Times New Roman" panose="02020603050405020304" pitchFamily="18" charset="0"/>
              </a:rPr>
              <a:t>, </a:t>
            </a:r>
            <a:r>
              <a:rPr lang="tr-TR" sz="2800" dirty="0" smtClean="0">
                <a:latin typeface="Times New Roman" panose="02020603050405020304" pitchFamily="18" charset="0"/>
                <a:cs typeface="Times New Roman" panose="02020603050405020304" pitchFamily="18" charset="0"/>
              </a:rPr>
              <a:t>feraset </a:t>
            </a:r>
            <a:r>
              <a:rPr lang="tr-TR" sz="2800" dirty="0">
                <a:latin typeface="Times New Roman" panose="02020603050405020304" pitchFamily="18" charset="0"/>
                <a:cs typeface="Times New Roman" panose="02020603050405020304" pitchFamily="18" charset="0"/>
              </a:rPr>
              <a:t>anlamına gelir</a:t>
            </a:r>
            <a:r>
              <a:rPr lang="tr-TR" sz="2800" dirty="0" smtClean="0">
                <a:latin typeface="Times New Roman" panose="02020603050405020304" pitchFamily="18" charset="0"/>
                <a:cs typeface="Times New Roman" panose="02020603050405020304" pitchFamily="18" charset="0"/>
              </a:rPr>
              <a:t>.</a:t>
            </a:r>
          </a:p>
          <a:p>
            <a:pPr algn="just"/>
            <a:endParaRPr lang="tr-TR" sz="2800" dirty="0" smtClean="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Zekâ </a:t>
            </a:r>
            <a:r>
              <a:rPr lang="tr-TR" sz="2800" dirty="0">
                <a:latin typeface="Times New Roman" panose="02020603050405020304" pitchFamily="18" charset="0"/>
                <a:cs typeface="Times New Roman" panose="02020603050405020304" pitchFamily="18" charset="0"/>
              </a:rPr>
              <a:t>birçok bilim insanı tarafından araştırılmış ve bunun sonucu olarak zamanla farklı teoriler ortaya çıkmıştır</a:t>
            </a:r>
            <a:endParaRPr lang="tr-TR"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Temel Kavramlar </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477261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r>
              <a:rPr lang="tr-TR" b="1" u="sng" dirty="0" smtClean="0">
                <a:latin typeface="Times New Roman" panose="02020603050405020304" pitchFamily="18" charset="0"/>
                <a:cs typeface="Times New Roman" panose="02020603050405020304" pitchFamily="18" charset="0"/>
              </a:rPr>
              <a:t>Yetenek;</a:t>
            </a:r>
          </a:p>
          <a:p>
            <a:pPr algn="just"/>
            <a:r>
              <a:rPr lang="tr-TR" sz="2800" dirty="0" smtClean="0">
                <a:latin typeface="Times New Roman" panose="02020603050405020304" pitchFamily="18" charset="0"/>
                <a:cs typeface="Times New Roman" panose="02020603050405020304" pitchFamily="18" charset="0"/>
              </a:rPr>
              <a:t>Bir </a:t>
            </a:r>
            <a:r>
              <a:rPr lang="tr-TR" sz="2800" dirty="0">
                <a:latin typeface="Times New Roman" panose="02020603050405020304" pitchFamily="18" charset="0"/>
                <a:cs typeface="Times New Roman" panose="02020603050405020304" pitchFamily="18" charset="0"/>
              </a:rPr>
              <a:t>kimsenin bir şeyi anlama veya yapabilme niteliği, istidat, kabiliyet, </a:t>
            </a:r>
            <a:r>
              <a:rPr lang="tr-TR" sz="2800" dirty="0" smtClean="0">
                <a:latin typeface="Times New Roman" panose="02020603050405020304" pitchFamily="18" charset="0"/>
                <a:cs typeface="Times New Roman" panose="02020603050405020304" pitchFamily="18" charset="0"/>
              </a:rPr>
              <a:t>kudret </a:t>
            </a:r>
            <a:r>
              <a:rPr lang="tr-TR" sz="2800" dirty="0">
                <a:latin typeface="Times New Roman" panose="02020603050405020304" pitchFamily="18" charset="0"/>
                <a:cs typeface="Times New Roman" panose="02020603050405020304" pitchFamily="18" charset="0"/>
              </a:rPr>
              <a:t>olarak </a:t>
            </a:r>
            <a:r>
              <a:rPr lang="tr-TR" sz="2800" dirty="0" smtClean="0">
                <a:latin typeface="Times New Roman" panose="02020603050405020304" pitchFamily="18" charset="0"/>
                <a:cs typeface="Times New Roman" panose="02020603050405020304" pitchFamily="18" charset="0"/>
              </a:rPr>
              <a:t>tanımlanmıştır.</a:t>
            </a:r>
          </a:p>
          <a:p>
            <a:pPr algn="just"/>
            <a:endParaRPr lang="tr-TR" sz="2800" dirty="0">
              <a:latin typeface="Times New Roman" panose="02020603050405020304" pitchFamily="18" charset="0"/>
              <a:cs typeface="Times New Roman" panose="02020603050405020304" pitchFamily="18" charset="0"/>
            </a:endParaRPr>
          </a:p>
          <a:p>
            <a:pPr algn="just"/>
            <a:r>
              <a:rPr lang="tr-TR" sz="2800" dirty="0" smtClean="0">
                <a:latin typeface="Times New Roman" panose="02020603050405020304" pitchFamily="18" charset="0"/>
                <a:cs typeface="Times New Roman" panose="02020603050405020304" pitchFamily="18" charset="0"/>
              </a:rPr>
              <a:t>Yetenek</a:t>
            </a:r>
            <a:r>
              <a:rPr lang="tr-TR" sz="2800" dirty="0">
                <a:latin typeface="Times New Roman" panose="02020603050405020304" pitchFamily="18" charset="0"/>
                <a:cs typeface="Times New Roman" panose="02020603050405020304" pitchFamily="18" charset="0"/>
              </a:rPr>
              <a:t>, nispeten değişmeyen, sabit bireysel özellik olarak da tanımlanabilir. Sabit özellikler olmasına rağmen; ekonomik ve kültürel ortamlar bazı yetenekleri etkilemektedir.</a:t>
            </a: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Temel Kavramlar </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648651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Sunum_Sablo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sunum_01</Template>
  <TotalTime>6655</TotalTime>
  <Words>2020</Words>
  <Application>Microsoft Office PowerPoint</Application>
  <PresentationFormat>Ekran Gösterisi (4:3)</PresentationFormat>
  <Paragraphs>349</Paragraphs>
  <Slides>41</Slides>
  <Notes>40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41</vt:i4>
      </vt:variant>
    </vt:vector>
  </HeadingPairs>
  <TitlesOfParts>
    <vt:vector size="45" baseType="lpstr">
      <vt:lpstr>Arial</vt:lpstr>
      <vt:lpstr>Calibri</vt:lpstr>
      <vt:lpstr>Times New Roman</vt:lpstr>
      <vt:lpstr>Sunum_Sablon</vt:lpstr>
      <vt:lpstr>PowerPoint Sunusu</vt:lpstr>
      <vt:lpstr>Temel Kavramlar</vt:lpstr>
      <vt:lpstr>Temel Kavramlar </vt:lpstr>
      <vt:lpstr>Temel Kavramlar </vt:lpstr>
      <vt:lpstr>Temel Kavramlar </vt:lpstr>
      <vt:lpstr>Temel Kavramlar </vt:lpstr>
      <vt:lpstr>Temel Kavramlar </vt:lpstr>
      <vt:lpstr>Temel Kavramlar </vt:lpstr>
      <vt:lpstr>Temel Kavramlar </vt:lpstr>
      <vt:lpstr>Temel Kavramlar </vt:lpstr>
      <vt:lpstr>Temel Kavramlar </vt:lpstr>
      <vt:lpstr>Temel Kavramlar </vt:lpstr>
      <vt:lpstr>Temel Kavramlar </vt:lpstr>
      <vt:lpstr>Temel Kavramlar </vt:lpstr>
      <vt:lpstr>Temel Kavramlar </vt:lpstr>
      <vt:lpstr>Kariyer Kavramının Ortaya Çıkışı</vt:lpstr>
      <vt:lpstr>Kariyer Kavramının Ortaya Çıkışı</vt:lpstr>
      <vt:lpstr>Kariyer Nedir?</vt:lpstr>
      <vt:lpstr>Kariyer Nedir?</vt:lpstr>
      <vt:lpstr>Kariyer Nedir?</vt:lpstr>
      <vt:lpstr>Kariyer Tanımlarının Ortak Noktaları</vt:lpstr>
      <vt:lpstr>KARİYER GELİŞTİRME</vt:lpstr>
      <vt:lpstr>KARİYER PLANLAMA</vt:lpstr>
      <vt:lpstr>KARİYER PATİKASI</vt:lpstr>
      <vt:lpstr>KARİYER PLATOSU</vt:lpstr>
      <vt:lpstr>KARİYER ÇAPASI</vt:lpstr>
      <vt:lpstr>KARİYER ÇAPALARI</vt:lpstr>
      <vt:lpstr>KARİYER YÖNETİMİ</vt:lpstr>
      <vt:lpstr>KARİYER MERKEZLERİ</vt:lpstr>
      <vt:lpstr>Kariyer Tercihi, İş aramakla aynı değildir.</vt:lpstr>
      <vt:lpstr>Kariyer Basamaklarından Birincisi: İş Yaşamına Adım Atarken</vt:lpstr>
      <vt:lpstr>Kariyer Basamaklarından Birincisi: İş Yaşamına Adım Atarken</vt:lpstr>
      <vt:lpstr>Kariyer Basamaklarından Birincisi: İş Yaşamına Adım Atarken</vt:lpstr>
      <vt:lpstr>Kariyer Basamaklarından Birincisi: İş Yaşamına Adım Atarken</vt:lpstr>
      <vt:lpstr>Bireysel Kariyer Farkındalığı → Bireysel Kariyer Yönetimi</vt:lpstr>
      <vt:lpstr>Kariyer Hedefi Belirleme</vt:lpstr>
      <vt:lpstr>Yaşam Çevrimi ve Kariyer Aşamaları</vt:lpstr>
      <vt:lpstr>Yaşam Çevrimi ve Kariyer Aşamaları</vt:lpstr>
      <vt:lpstr>Yaşam Çevrimi ve Kariyer Aşamaları</vt:lpstr>
      <vt:lpstr>Yaşam Çevrimi ve Kariyer Aşamaları</vt:lpstr>
      <vt:lpstr>PowerPoint Sunusu</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SelcukE</dc:creator>
  <cp:lastModifiedBy>Talha Enes Gümüş</cp:lastModifiedBy>
  <cp:revision>356</cp:revision>
  <cp:lastPrinted>2017-09-26T06:08:06Z</cp:lastPrinted>
  <dcterms:created xsi:type="dcterms:W3CDTF">2017-09-08T12:11:16Z</dcterms:created>
  <dcterms:modified xsi:type="dcterms:W3CDTF">2022-10-14T10:38:39Z</dcterms:modified>
</cp:coreProperties>
</file>