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3">
  <p:sldMasterIdLst>
    <p:sldMasterId id="2147483648" r:id="rId1"/>
  </p:sldMasterIdLst>
  <p:notesMasterIdLst>
    <p:notesMasterId r:id="rId25"/>
  </p:notesMasterIdLst>
  <p:sldIdLst>
    <p:sldId id="258" r:id="rId2"/>
    <p:sldId id="507" r:id="rId3"/>
    <p:sldId id="508" r:id="rId4"/>
    <p:sldId id="509" r:id="rId5"/>
    <p:sldId id="510" r:id="rId6"/>
    <p:sldId id="538" r:id="rId7"/>
    <p:sldId id="539" r:id="rId8"/>
    <p:sldId id="541" r:id="rId9"/>
    <p:sldId id="542" r:id="rId10"/>
    <p:sldId id="511" r:id="rId11"/>
    <p:sldId id="512" r:id="rId12"/>
    <p:sldId id="555" r:id="rId13"/>
    <p:sldId id="556" r:id="rId14"/>
    <p:sldId id="557" r:id="rId15"/>
    <p:sldId id="543" r:id="rId16"/>
    <p:sldId id="544" r:id="rId17"/>
    <p:sldId id="545" r:id="rId18"/>
    <p:sldId id="558" r:id="rId19"/>
    <p:sldId id="546" r:id="rId20"/>
    <p:sldId id="547" r:id="rId21"/>
    <p:sldId id="548" r:id="rId22"/>
    <p:sldId id="559" r:id="rId23"/>
    <p:sldId id="520" r:id="rId2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6" autoAdjust="0"/>
    <p:restoredTop sz="93108" autoAdjust="0"/>
  </p:normalViewPr>
  <p:slideViewPr>
    <p:cSldViewPr>
      <p:cViewPr varScale="1">
        <p:scale>
          <a:sx n="102" d="100"/>
          <a:sy n="102" d="100"/>
        </p:scale>
        <p:origin x="1098" y="11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70EC1-A045-4924-91D4-E7F6230B5676}" type="datetimeFigureOut">
              <a:rPr lang="tr-TR" smtClean="0"/>
              <a:t>20.10.2022</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6E025-7447-49EF-AF66-1F70B641CEF6}" type="slidenum">
              <a:rPr lang="tr-TR" smtClean="0"/>
              <a:t>‹#›</a:t>
            </a:fld>
            <a:endParaRPr lang="tr-TR"/>
          </a:p>
        </p:txBody>
      </p:sp>
    </p:spTree>
    <p:extLst>
      <p:ext uri="{BB962C8B-B14F-4D97-AF65-F5344CB8AC3E}">
        <p14:creationId xmlns:p14="http://schemas.microsoft.com/office/powerpoint/2010/main" val="320864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a:t>
            </a:fld>
            <a:endParaRPr lang="tr-TR" dirty="0"/>
          </a:p>
        </p:txBody>
      </p:sp>
    </p:spTree>
    <p:extLst>
      <p:ext uri="{BB962C8B-B14F-4D97-AF65-F5344CB8AC3E}">
        <p14:creationId xmlns:p14="http://schemas.microsoft.com/office/powerpoint/2010/main" val="267996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Zeyreklik</a:t>
            </a:r>
            <a:r>
              <a:rPr lang="tr-TR" dirty="0" smtClean="0"/>
              <a:t>=</a:t>
            </a:r>
            <a:r>
              <a:rPr lang="tr-TR" baseline="0" dirty="0" smtClean="0"/>
              <a:t> hızlı anlama</a:t>
            </a:r>
          </a:p>
          <a:p>
            <a:r>
              <a:rPr lang="tr-TR" baseline="0" dirty="0" smtClean="0"/>
              <a:t>Feraset= anlayış</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10</a:t>
            </a:fld>
            <a:endParaRPr lang="tr-TR"/>
          </a:p>
        </p:txBody>
      </p:sp>
    </p:spTree>
    <p:extLst>
      <p:ext uri="{BB962C8B-B14F-4D97-AF65-F5344CB8AC3E}">
        <p14:creationId xmlns:p14="http://schemas.microsoft.com/office/powerpoint/2010/main" val="634208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11</a:t>
            </a:fld>
            <a:endParaRPr lang="tr-TR"/>
          </a:p>
        </p:txBody>
      </p:sp>
    </p:spTree>
    <p:extLst>
      <p:ext uri="{BB962C8B-B14F-4D97-AF65-F5344CB8AC3E}">
        <p14:creationId xmlns:p14="http://schemas.microsoft.com/office/powerpoint/2010/main" val="862843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12</a:t>
            </a:fld>
            <a:endParaRPr lang="tr-TR"/>
          </a:p>
        </p:txBody>
      </p:sp>
    </p:spTree>
    <p:extLst>
      <p:ext uri="{BB962C8B-B14F-4D97-AF65-F5344CB8AC3E}">
        <p14:creationId xmlns:p14="http://schemas.microsoft.com/office/powerpoint/2010/main" val="1118312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13</a:t>
            </a:fld>
            <a:endParaRPr lang="tr-TR"/>
          </a:p>
        </p:txBody>
      </p:sp>
    </p:spTree>
    <p:extLst>
      <p:ext uri="{BB962C8B-B14F-4D97-AF65-F5344CB8AC3E}">
        <p14:creationId xmlns:p14="http://schemas.microsoft.com/office/powerpoint/2010/main" val="3348070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14</a:t>
            </a:fld>
            <a:endParaRPr lang="tr-TR"/>
          </a:p>
        </p:txBody>
      </p:sp>
    </p:spTree>
    <p:extLst>
      <p:ext uri="{BB962C8B-B14F-4D97-AF65-F5344CB8AC3E}">
        <p14:creationId xmlns:p14="http://schemas.microsoft.com/office/powerpoint/2010/main" val="2260160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15</a:t>
            </a:fld>
            <a:endParaRPr lang="tr-TR"/>
          </a:p>
        </p:txBody>
      </p:sp>
    </p:spTree>
    <p:extLst>
      <p:ext uri="{BB962C8B-B14F-4D97-AF65-F5344CB8AC3E}">
        <p14:creationId xmlns:p14="http://schemas.microsoft.com/office/powerpoint/2010/main" val="817749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16</a:t>
            </a:fld>
            <a:endParaRPr lang="tr-TR"/>
          </a:p>
        </p:txBody>
      </p:sp>
    </p:spTree>
    <p:extLst>
      <p:ext uri="{BB962C8B-B14F-4D97-AF65-F5344CB8AC3E}">
        <p14:creationId xmlns:p14="http://schemas.microsoft.com/office/powerpoint/2010/main" val="956933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17</a:t>
            </a:fld>
            <a:endParaRPr lang="tr-TR"/>
          </a:p>
        </p:txBody>
      </p:sp>
    </p:spTree>
    <p:extLst>
      <p:ext uri="{BB962C8B-B14F-4D97-AF65-F5344CB8AC3E}">
        <p14:creationId xmlns:p14="http://schemas.microsoft.com/office/powerpoint/2010/main" val="284280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18</a:t>
            </a:fld>
            <a:endParaRPr lang="tr-TR"/>
          </a:p>
        </p:txBody>
      </p:sp>
    </p:spTree>
    <p:extLst>
      <p:ext uri="{BB962C8B-B14F-4D97-AF65-F5344CB8AC3E}">
        <p14:creationId xmlns:p14="http://schemas.microsoft.com/office/powerpoint/2010/main" val="45902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19</a:t>
            </a:fld>
            <a:endParaRPr lang="tr-TR"/>
          </a:p>
        </p:txBody>
      </p:sp>
    </p:spTree>
    <p:extLst>
      <p:ext uri="{BB962C8B-B14F-4D97-AF65-F5344CB8AC3E}">
        <p14:creationId xmlns:p14="http://schemas.microsoft.com/office/powerpoint/2010/main" val="190872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a:t>
            </a:fld>
            <a:endParaRPr lang="tr-TR"/>
          </a:p>
        </p:txBody>
      </p:sp>
    </p:spTree>
    <p:extLst>
      <p:ext uri="{BB962C8B-B14F-4D97-AF65-F5344CB8AC3E}">
        <p14:creationId xmlns:p14="http://schemas.microsoft.com/office/powerpoint/2010/main" val="3712816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20</a:t>
            </a:fld>
            <a:endParaRPr lang="tr-TR"/>
          </a:p>
        </p:txBody>
      </p:sp>
    </p:spTree>
    <p:extLst>
      <p:ext uri="{BB962C8B-B14F-4D97-AF65-F5344CB8AC3E}">
        <p14:creationId xmlns:p14="http://schemas.microsoft.com/office/powerpoint/2010/main" val="3682866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21</a:t>
            </a:fld>
            <a:endParaRPr lang="tr-TR"/>
          </a:p>
        </p:txBody>
      </p:sp>
    </p:spTree>
    <p:extLst>
      <p:ext uri="{BB962C8B-B14F-4D97-AF65-F5344CB8AC3E}">
        <p14:creationId xmlns:p14="http://schemas.microsoft.com/office/powerpoint/2010/main" val="3377059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İstidat=</a:t>
            </a:r>
            <a:r>
              <a:rPr lang="tr-TR" baseline="0" dirty="0" smtClean="0"/>
              <a:t> kabiliyet</a:t>
            </a:r>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22</a:t>
            </a:fld>
            <a:endParaRPr lang="tr-TR"/>
          </a:p>
        </p:txBody>
      </p:sp>
    </p:spTree>
    <p:extLst>
      <p:ext uri="{BB962C8B-B14F-4D97-AF65-F5344CB8AC3E}">
        <p14:creationId xmlns:p14="http://schemas.microsoft.com/office/powerpoint/2010/main" val="427561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3</a:t>
            </a:fld>
            <a:endParaRPr lang="tr-TR"/>
          </a:p>
        </p:txBody>
      </p:sp>
    </p:spTree>
    <p:extLst>
      <p:ext uri="{BB962C8B-B14F-4D97-AF65-F5344CB8AC3E}">
        <p14:creationId xmlns:p14="http://schemas.microsoft.com/office/powerpoint/2010/main" val="337001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4</a:t>
            </a:fld>
            <a:endParaRPr lang="tr-TR"/>
          </a:p>
        </p:txBody>
      </p:sp>
    </p:spTree>
    <p:extLst>
      <p:ext uri="{BB962C8B-B14F-4D97-AF65-F5344CB8AC3E}">
        <p14:creationId xmlns:p14="http://schemas.microsoft.com/office/powerpoint/2010/main" val="48591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5</a:t>
            </a:fld>
            <a:endParaRPr lang="tr-TR"/>
          </a:p>
        </p:txBody>
      </p:sp>
    </p:spTree>
    <p:extLst>
      <p:ext uri="{BB962C8B-B14F-4D97-AF65-F5344CB8AC3E}">
        <p14:creationId xmlns:p14="http://schemas.microsoft.com/office/powerpoint/2010/main" val="372773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6</a:t>
            </a:fld>
            <a:endParaRPr lang="tr-TR"/>
          </a:p>
        </p:txBody>
      </p:sp>
    </p:spTree>
    <p:extLst>
      <p:ext uri="{BB962C8B-B14F-4D97-AF65-F5344CB8AC3E}">
        <p14:creationId xmlns:p14="http://schemas.microsoft.com/office/powerpoint/2010/main" val="126836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7</a:t>
            </a:fld>
            <a:endParaRPr lang="tr-TR"/>
          </a:p>
        </p:txBody>
      </p:sp>
    </p:spTree>
    <p:extLst>
      <p:ext uri="{BB962C8B-B14F-4D97-AF65-F5344CB8AC3E}">
        <p14:creationId xmlns:p14="http://schemas.microsoft.com/office/powerpoint/2010/main" val="205884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8</a:t>
            </a:fld>
            <a:endParaRPr lang="tr-TR"/>
          </a:p>
        </p:txBody>
      </p:sp>
    </p:spTree>
    <p:extLst>
      <p:ext uri="{BB962C8B-B14F-4D97-AF65-F5344CB8AC3E}">
        <p14:creationId xmlns:p14="http://schemas.microsoft.com/office/powerpoint/2010/main" val="3209697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56E025-7447-49EF-AF66-1F70B641CEF6}" type="slidenum">
              <a:rPr lang="tr-TR" smtClean="0"/>
              <a:t>9</a:t>
            </a:fld>
            <a:endParaRPr lang="tr-TR"/>
          </a:p>
        </p:txBody>
      </p:sp>
    </p:spTree>
    <p:extLst>
      <p:ext uri="{BB962C8B-B14F-4D97-AF65-F5344CB8AC3E}">
        <p14:creationId xmlns:p14="http://schemas.microsoft.com/office/powerpoint/2010/main" val="66822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lvl1pPr>
              <a:defRPr/>
            </a:lvl1pPr>
          </a:lstStyle>
          <a:p>
            <a:pPr>
              <a:defRPr/>
            </a:pPr>
            <a:fld id="{2432A0DF-031B-4500-B029-1140D26A13BF}" type="datetime1">
              <a:rPr lang="tr-TR" smtClean="0"/>
              <a:t>20.10.2022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ABC66DE0-E3EE-4945-BFFE-CF736828B027}" type="slidenum">
              <a:rPr lang="tr-TR" altLang="tr-TR" smtClean="0"/>
              <a:pPr/>
              <a:t>‹#›</a:t>
            </a:fld>
            <a:r>
              <a:rPr lang="tr-TR" altLang="tr-TR" dirty="0" smtClean="0"/>
              <a:t>/50</a:t>
            </a:r>
            <a:endParaRPr lang="tr-TR" altLang="tr-TR" dirty="0"/>
          </a:p>
        </p:txBody>
      </p:sp>
    </p:spTree>
    <p:extLst>
      <p:ext uri="{BB962C8B-B14F-4D97-AF65-F5344CB8AC3E}">
        <p14:creationId xmlns:p14="http://schemas.microsoft.com/office/powerpoint/2010/main" val="10939237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33E20EBC-760C-44CB-AA41-FDA129615825}" type="datetime1">
              <a:rPr lang="tr-TR" smtClean="0"/>
              <a:t>20.10.2022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C63E12D4-AA8E-4C3D-9C3A-3471D158F386}" type="slidenum">
              <a:rPr lang="tr-TR" altLang="tr-TR"/>
              <a:pPr/>
              <a:t>‹#›</a:t>
            </a:fld>
            <a:endParaRPr lang="tr-TR" altLang="tr-TR"/>
          </a:p>
        </p:txBody>
      </p:sp>
    </p:spTree>
    <p:extLst>
      <p:ext uri="{BB962C8B-B14F-4D97-AF65-F5344CB8AC3E}">
        <p14:creationId xmlns:p14="http://schemas.microsoft.com/office/powerpoint/2010/main" val="21453137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74240433-35F5-4DB9-B87A-183CD1213AC0}" type="datetime1">
              <a:rPr lang="tr-TR" smtClean="0"/>
              <a:t>20.10.2022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6EF82035-C4CA-4403-95B9-4958377AE983}" type="slidenum">
              <a:rPr lang="tr-TR" altLang="tr-TR"/>
              <a:pPr/>
              <a:t>‹#›</a:t>
            </a:fld>
            <a:endParaRPr lang="tr-TR" altLang="tr-TR"/>
          </a:p>
        </p:txBody>
      </p:sp>
    </p:spTree>
    <p:extLst>
      <p:ext uri="{BB962C8B-B14F-4D97-AF65-F5344CB8AC3E}">
        <p14:creationId xmlns:p14="http://schemas.microsoft.com/office/powerpoint/2010/main" val="38134837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1113C3BC-691D-4490-9A60-3D901D80A652}" type="datetime1">
              <a:rPr lang="tr-TR" smtClean="0"/>
              <a:t>20.10.2022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DE4AA121-0140-45A3-A941-57841A28FF35}" type="slidenum">
              <a:rPr lang="tr-TR" altLang="tr-TR" smtClean="0"/>
              <a:pPr/>
              <a:t>‹#›</a:t>
            </a:fld>
            <a:r>
              <a:rPr lang="tr-TR" altLang="tr-TR" dirty="0" smtClean="0"/>
              <a:t>/50</a:t>
            </a:r>
            <a:endParaRPr lang="tr-TR" altLang="tr-TR" dirty="0"/>
          </a:p>
        </p:txBody>
      </p:sp>
    </p:spTree>
    <p:extLst>
      <p:ext uri="{BB962C8B-B14F-4D97-AF65-F5344CB8AC3E}">
        <p14:creationId xmlns:p14="http://schemas.microsoft.com/office/powerpoint/2010/main" val="36255582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pPr>
              <a:defRPr/>
            </a:pPr>
            <a:fld id="{9A174D9F-EDBF-4304-8FFB-DBBC70716A3A}" type="datetime1">
              <a:rPr lang="tr-TR" smtClean="0"/>
              <a:t>20.10.2022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FCD642AE-B0FA-43BF-865B-6413A1B7D25B}" type="slidenum">
              <a:rPr lang="tr-TR" altLang="tr-TR"/>
              <a:pPr/>
              <a:t>‹#›</a:t>
            </a:fld>
            <a:endParaRPr lang="tr-TR" altLang="tr-TR"/>
          </a:p>
        </p:txBody>
      </p:sp>
    </p:spTree>
    <p:extLst>
      <p:ext uri="{BB962C8B-B14F-4D97-AF65-F5344CB8AC3E}">
        <p14:creationId xmlns:p14="http://schemas.microsoft.com/office/powerpoint/2010/main" val="1997021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3"/>
          <p:cNvSpPr>
            <a:spLocks noGrp="1"/>
          </p:cNvSpPr>
          <p:nvPr>
            <p:ph type="dt" sz="half" idx="10"/>
          </p:nvPr>
        </p:nvSpPr>
        <p:spPr/>
        <p:txBody>
          <a:bodyPr/>
          <a:lstStyle>
            <a:lvl1pPr>
              <a:defRPr/>
            </a:lvl1pPr>
          </a:lstStyle>
          <a:p>
            <a:pPr>
              <a:defRPr/>
            </a:pPr>
            <a:fld id="{E3BC2BE0-9663-484F-B998-515E987729BD}" type="datetime1">
              <a:rPr lang="tr-TR" smtClean="0"/>
              <a:t>20.10.2022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323B0A25-B1B6-4424-BC53-A46253E9108A}" type="slidenum">
              <a:rPr lang="tr-TR" altLang="tr-TR"/>
              <a:pPr/>
              <a:t>‹#›</a:t>
            </a:fld>
            <a:endParaRPr lang="tr-TR" altLang="tr-TR"/>
          </a:p>
        </p:txBody>
      </p:sp>
    </p:spTree>
    <p:extLst>
      <p:ext uri="{BB962C8B-B14F-4D97-AF65-F5344CB8AC3E}">
        <p14:creationId xmlns:p14="http://schemas.microsoft.com/office/powerpoint/2010/main" val="29040580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3"/>
          <p:cNvSpPr>
            <a:spLocks noGrp="1"/>
          </p:cNvSpPr>
          <p:nvPr>
            <p:ph type="dt" sz="half" idx="10"/>
          </p:nvPr>
        </p:nvSpPr>
        <p:spPr/>
        <p:txBody>
          <a:bodyPr/>
          <a:lstStyle>
            <a:lvl1pPr>
              <a:defRPr/>
            </a:lvl1pPr>
          </a:lstStyle>
          <a:p>
            <a:pPr>
              <a:defRPr/>
            </a:pPr>
            <a:fld id="{D19FCF69-C56E-4C7F-A1A9-6A14792DC8E3}" type="datetime1">
              <a:rPr lang="tr-TR" smtClean="0"/>
              <a:t>20.10.2022</a:t>
            </a:fld>
            <a:endParaRPr lang="tr-TR"/>
          </a:p>
        </p:txBody>
      </p:sp>
      <p:sp>
        <p:nvSpPr>
          <p:cNvPr id="8" name="Altbilgi Yer Tutucusu 4"/>
          <p:cNvSpPr>
            <a:spLocks noGrp="1"/>
          </p:cNvSpPr>
          <p:nvPr>
            <p:ph type="ftr" sz="quarter" idx="11"/>
          </p:nvPr>
        </p:nvSpPr>
        <p:spPr/>
        <p:txBody>
          <a:bodyPr/>
          <a:lstStyle>
            <a:lvl1pPr>
              <a:defRPr/>
            </a:lvl1pPr>
          </a:lstStyle>
          <a:p>
            <a:pPr>
              <a:defRPr/>
            </a:pPr>
            <a:endParaRPr lang="tr-TR"/>
          </a:p>
        </p:txBody>
      </p:sp>
      <p:sp>
        <p:nvSpPr>
          <p:cNvPr id="9" name="Slayt Numarası Yer Tutucusu 5"/>
          <p:cNvSpPr>
            <a:spLocks noGrp="1"/>
          </p:cNvSpPr>
          <p:nvPr>
            <p:ph type="sldNum" sz="quarter" idx="12"/>
          </p:nvPr>
        </p:nvSpPr>
        <p:spPr/>
        <p:txBody>
          <a:bodyPr/>
          <a:lstStyle>
            <a:lvl1pPr>
              <a:defRPr/>
            </a:lvl1pPr>
          </a:lstStyle>
          <a:p>
            <a:fld id="{63680977-3FFA-470B-B058-7A50BCAE0CE4}" type="slidenum">
              <a:rPr lang="tr-TR" altLang="tr-TR"/>
              <a:pPr/>
              <a:t>‹#›</a:t>
            </a:fld>
            <a:endParaRPr lang="tr-TR" altLang="tr-TR"/>
          </a:p>
        </p:txBody>
      </p:sp>
    </p:spTree>
    <p:extLst>
      <p:ext uri="{BB962C8B-B14F-4D97-AF65-F5344CB8AC3E}">
        <p14:creationId xmlns:p14="http://schemas.microsoft.com/office/powerpoint/2010/main" val="13525162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3"/>
          <p:cNvSpPr>
            <a:spLocks noGrp="1"/>
          </p:cNvSpPr>
          <p:nvPr>
            <p:ph type="dt" sz="half" idx="10"/>
          </p:nvPr>
        </p:nvSpPr>
        <p:spPr/>
        <p:txBody>
          <a:bodyPr/>
          <a:lstStyle>
            <a:lvl1pPr>
              <a:defRPr/>
            </a:lvl1pPr>
          </a:lstStyle>
          <a:p>
            <a:pPr>
              <a:defRPr/>
            </a:pPr>
            <a:fld id="{0A32738D-1F1C-4A59-B877-57CADB291BD8}" type="datetime1">
              <a:rPr lang="tr-TR" smtClean="0"/>
              <a:t>20.10.2022</a:t>
            </a:fld>
            <a:endParaRPr lang="tr-T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fld id="{237CEC2C-97A5-4A22-8332-8AA278C552DC}" type="slidenum">
              <a:rPr lang="tr-TR" altLang="tr-TR"/>
              <a:pPr/>
              <a:t>‹#›</a:t>
            </a:fld>
            <a:endParaRPr lang="tr-TR" altLang="tr-TR"/>
          </a:p>
        </p:txBody>
      </p:sp>
    </p:spTree>
    <p:extLst>
      <p:ext uri="{BB962C8B-B14F-4D97-AF65-F5344CB8AC3E}">
        <p14:creationId xmlns:p14="http://schemas.microsoft.com/office/powerpoint/2010/main" val="1362096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DC73341F-610E-42B9-A891-3F705B1DD6C1}" type="datetime1">
              <a:rPr lang="tr-TR" smtClean="0"/>
              <a:t>20.10.2022</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fld id="{646953D5-D2A5-43FE-BE56-EB937CD754D4}" type="slidenum">
              <a:rPr lang="tr-TR" altLang="tr-TR"/>
              <a:pPr/>
              <a:t>‹#›</a:t>
            </a:fld>
            <a:endParaRPr lang="tr-TR" altLang="tr-TR"/>
          </a:p>
        </p:txBody>
      </p:sp>
    </p:spTree>
    <p:extLst>
      <p:ext uri="{BB962C8B-B14F-4D97-AF65-F5344CB8AC3E}">
        <p14:creationId xmlns:p14="http://schemas.microsoft.com/office/powerpoint/2010/main" val="3596803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51D47D95-B82A-4762-BF84-DB5F79E7C1D0}" type="datetime1">
              <a:rPr lang="tr-TR" smtClean="0"/>
              <a:t>20.10.2022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90E939FB-FD7A-44D0-B064-7F98129D48E2}" type="slidenum">
              <a:rPr lang="tr-TR" altLang="tr-TR"/>
              <a:pPr/>
              <a:t>‹#›</a:t>
            </a:fld>
            <a:endParaRPr lang="tr-TR" altLang="tr-TR"/>
          </a:p>
        </p:txBody>
      </p:sp>
    </p:spTree>
    <p:extLst>
      <p:ext uri="{BB962C8B-B14F-4D97-AF65-F5344CB8AC3E}">
        <p14:creationId xmlns:p14="http://schemas.microsoft.com/office/powerpoint/2010/main" val="8993924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8FF8A559-9034-4AA1-AAAE-ADAF110C8B8E}" type="datetime1">
              <a:rPr lang="tr-TR" smtClean="0"/>
              <a:t>20.10.2022</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C17B18EA-7DE3-4961-AAD9-A4A0B4BE9298}" type="slidenum">
              <a:rPr lang="tr-TR" altLang="tr-TR"/>
              <a:pPr/>
              <a:t>‹#›</a:t>
            </a:fld>
            <a:endParaRPr lang="tr-TR" altLang="tr-TR"/>
          </a:p>
        </p:txBody>
      </p:sp>
    </p:spTree>
    <p:extLst>
      <p:ext uri="{BB962C8B-B14F-4D97-AF65-F5344CB8AC3E}">
        <p14:creationId xmlns:p14="http://schemas.microsoft.com/office/powerpoint/2010/main" val="1209969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Metin Yer Tutucus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5700B6C-1E89-493D-97C0-6D9E0AEFE8D0}" type="datetime1">
              <a:rPr lang="tr-TR" smtClean="0"/>
              <a:t>20.10.2022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endParaRPr lang="tr-TR" altLang="tr-TR" dirty="0"/>
          </a:p>
        </p:txBody>
      </p:sp>
      <p:sp>
        <p:nvSpPr>
          <p:cNvPr id="2" name="Metin kutusu 1"/>
          <p:cNvSpPr txBox="1"/>
          <p:nvPr userDrawn="1"/>
        </p:nvSpPr>
        <p:spPr>
          <a:xfrm>
            <a:off x="8558226" y="6433591"/>
            <a:ext cx="622286" cy="307777"/>
          </a:xfrm>
          <a:prstGeom prst="rect">
            <a:avLst/>
          </a:prstGeom>
          <a:noFill/>
        </p:spPr>
        <p:txBody>
          <a:bodyPr wrap="none" rtlCol="0">
            <a:spAutoFit/>
          </a:bodyPr>
          <a:lstStyle/>
          <a:p>
            <a:fld id="{A26961FD-861D-49F5-9E44-9E3DE35D98AF}" type="slidenum">
              <a:rPr lang="tr-TR" sz="1400" b="1" smtClean="0">
                <a:solidFill>
                  <a:schemeClr val="tx1"/>
                </a:solidFill>
                <a:latin typeface="Times New Roman" panose="02020603050405020304" pitchFamily="18" charset="0"/>
                <a:cs typeface="Times New Roman" panose="02020603050405020304" pitchFamily="18" charset="0"/>
              </a:rPr>
              <a:t>‹#›</a:t>
            </a:fld>
            <a:r>
              <a:rPr lang="tr-TR" sz="1400" b="1" dirty="0" smtClean="0">
                <a:solidFill>
                  <a:schemeClr val="tx1"/>
                </a:solidFill>
                <a:latin typeface="Times New Roman" panose="02020603050405020304" pitchFamily="18" charset="0"/>
                <a:cs typeface="Times New Roman" panose="02020603050405020304" pitchFamily="18" charset="0"/>
              </a:rPr>
              <a:t>/</a:t>
            </a:r>
            <a:r>
              <a:rPr lang="en-US" sz="1400" b="1" dirty="0" smtClean="0">
                <a:solidFill>
                  <a:schemeClr val="tx1"/>
                </a:solidFill>
                <a:latin typeface="Times New Roman" panose="02020603050405020304" pitchFamily="18" charset="0"/>
                <a:cs typeface="Times New Roman" panose="02020603050405020304" pitchFamily="18" charset="0"/>
              </a:rPr>
              <a:t>94</a:t>
            </a:r>
            <a:endParaRPr lang="tr-TR" sz="1400" b="1" dirty="0">
              <a:solidFill>
                <a:schemeClr val="tx1"/>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16569"/>
            <a:ext cx="9144000" cy="42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Unvan 1"/>
          <p:cNvSpPr txBox="1">
            <a:spLocks/>
          </p:cNvSpPr>
          <p:nvPr/>
        </p:nvSpPr>
        <p:spPr bwMode="auto">
          <a:xfrm>
            <a:off x="-8562" y="476250"/>
            <a:ext cx="9144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tr-TR" sz="5500" dirty="0">
                <a:solidFill>
                  <a:schemeClr val="tx2"/>
                </a:solidFill>
                <a:latin typeface="Times New Roman" panose="02020603050405020304" pitchFamily="18" charset="0"/>
                <a:cs typeface="Times New Roman" panose="02020603050405020304" pitchFamily="18" charset="0"/>
              </a:rPr>
              <a:t>KARİYER </a:t>
            </a:r>
            <a:r>
              <a:rPr lang="tr-TR" sz="5500" dirty="0" smtClean="0">
                <a:solidFill>
                  <a:schemeClr val="tx2"/>
                </a:solidFill>
                <a:latin typeface="Times New Roman" panose="02020603050405020304" pitchFamily="18" charset="0"/>
                <a:cs typeface="Times New Roman" panose="02020603050405020304" pitchFamily="18" charset="0"/>
              </a:rPr>
              <a:t>PLANLAMA</a:t>
            </a:r>
            <a:endParaRPr lang="tr-TR" sz="5500" dirty="0">
              <a:solidFill>
                <a:schemeClr val="tx2"/>
              </a:solidFill>
              <a:latin typeface="Times New Roman" panose="02020603050405020304" pitchFamily="18" charset="0"/>
              <a:cs typeface="Times New Roman" panose="02020603050405020304" pitchFamily="18" charset="0"/>
            </a:endParaRPr>
          </a:p>
        </p:txBody>
      </p:sp>
      <p:sp>
        <p:nvSpPr>
          <p:cNvPr id="7" name="Alt Başlık 2"/>
          <p:cNvSpPr txBox="1">
            <a:spLocks/>
          </p:cNvSpPr>
          <p:nvPr/>
        </p:nvSpPr>
        <p:spPr bwMode="auto">
          <a:xfrm>
            <a:off x="1445007" y="3280233"/>
            <a:ext cx="6398001" cy="151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tr-TR" sz="1800"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r>
              <a:rPr lang="tr-TR" sz="1800" b="1" dirty="0" err="1" smtClean="0">
                <a:solidFill>
                  <a:schemeClr val="tx2">
                    <a:lumMod val="60000"/>
                    <a:lumOff val="40000"/>
                  </a:schemeClr>
                </a:solidFill>
                <a:latin typeface="Times New Roman" panose="02020603050405020304" pitchFamily="18" charset="0"/>
                <a:cs typeface="Times New Roman" panose="02020603050405020304" pitchFamily="18" charset="0"/>
              </a:rPr>
              <a:t>Dr.Öğr.Üyesi</a:t>
            </a: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 Talha Enes GÜMÜŞ</a:t>
            </a: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Sakarya Üniversitesi</a:t>
            </a: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Elektrik Elektronik Mühendisliği Bölümü</a:t>
            </a:r>
          </a:p>
          <a:p>
            <a:pPr marL="0" indent="0" algn="ctr">
              <a:buNone/>
            </a:pPr>
            <a:r>
              <a:rPr lang="tr-TR" sz="1800" dirty="0" smtClean="0">
                <a:solidFill>
                  <a:schemeClr val="tx2">
                    <a:lumMod val="60000"/>
                    <a:lumOff val="40000"/>
                  </a:schemeClr>
                </a:solidFill>
                <a:latin typeface="Times New Roman" panose="02020603050405020304" pitchFamily="18" charset="0"/>
                <a:cs typeface="Times New Roman" panose="02020603050405020304" pitchFamily="18" charset="0"/>
              </a:rPr>
              <a:t>                 </a:t>
            </a: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r>
              <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endParaRPr lang="tr-TR" sz="1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1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8" name="Resim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6093296"/>
            <a:ext cx="2016224" cy="72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dirty="0" smtClean="0">
                <a:latin typeface="Times New Roman" panose="02020603050405020304" pitchFamily="18" charset="0"/>
                <a:cs typeface="Times New Roman" panose="02020603050405020304" pitchFamily="18" charset="0"/>
              </a:rPr>
              <a:t>İletişimin Özellikleri</a:t>
            </a:r>
          </a:p>
          <a:p>
            <a:pPr algn="just"/>
            <a:r>
              <a:rPr lang="tr-TR" dirty="0" smtClean="0">
                <a:latin typeface="Times New Roman" panose="02020603050405020304" pitchFamily="18" charset="0"/>
                <a:cs typeface="Times New Roman" panose="02020603050405020304" pitchFamily="18" charset="0"/>
              </a:rPr>
              <a:t>İletişim Süreci Ve Unsurları</a:t>
            </a:r>
          </a:p>
          <a:p>
            <a:pPr algn="just"/>
            <a:r>
              <a:rPr lang="tr-TR" dirty="0" smtClean="0">
                <a:latin typeface="Times New Roman" panose="02020603050405020304" pitchFamily="18" charset="0"/>
                <a:cs typeface="Times New Roman" panose="02020603050405020304" pitchFamily="18" charset="0"/>
              </a:rPr>
              <a:t>İletişim Bağlanımına Göre İletişim</a:t>
            </a:r>
          </a:p>
          <a:p>
            <a:pPr algn="just"/>
            <a:r>
              <a:rPr lang="tr-TR" dirty="0" smtClean="0">
                <a:latin typeface="Times New Roman" panose="02020603050405020304" pitchFamily="18" charset="0"/>
                <a:cs typeface="Times New Roman" panose="02020603050405020304" pitchFamily="18" charset="0"/>
              </a:rPr>
              <a:t>İletişim Sürecinde Yeni Medyanın Kullanılması </a:t>
            </a:r>
          </a:p>
          <a:p>
            <a:pPr algn="just"/>
            <a:r>
              <a:rPr lang="tr-TR" dirty="0" smtClean="0">
                <a:latin typeface="Times New Roman" panose="02020603050405020304" pitchFamily="18" charset="0"/>
                <a:cs typeface="Times New Roman" panose="02020603050405020304" pitchFamily="18" charset="0"/>
              </a:rPr>
              <a:t>Sosyal Ağlar</a:t>
            </a:r>
          </a:p>
          <a:p>
            <a:pPr algn="just"/>
            <a:r>
              <a:rPr lang="tr-TR" dirty="0" smtClean="0">
                <a:latin typeface="Times New Roman" panose="02020603050405020304" pitchFamily="18" charset="0"/>
                <a:cs typeface="Times New Roman" panose="02020603050405020304" pitchFamily="18" charset="0"/>
              </a:rPr>
              <a:t>Diksiyon </a:t>
            </a:r>
          </a:p>
          <a:p>
            <a:pPr algn="just"/>
            <a:r>
              <a:rPr lang="tr-TR" dirty="0" smtClean="0">
                <a:latin typeface="Times New Roman" panose="02020603050405020304" pitchFamily="18" charset="0"/>
                <a:cs typeface="Times New Roman" panose="02020603050405020304" pitchFamily="18" charset="0"/>
              </a:rPr>
              <a:t>Beden Dili</a:t>
            </a: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Temel </a:t>
            </a:r>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İletişim Becerileri</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477261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ctr">
              <a:buNone/>
            </a:pPr>
            <a:r>
              <a:rPr lang="tr-TR" b="1" dirty="0" smtClean="0"/>
              <a:t>İletişimin Özellikleri </a:t>
            </a: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rPr>
              <a:t>Temel İletişim Becerileri</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10" name="Dikdörtgen 9"/>
          <p:cNvSpPr/>
          <p:nvPr/>
        </p:nvSpPr>
        <p:spPr>
          <a:xfrm>
            <a:off x="139700" y="1772816"/>
            <a:ext cx="4572000" cy="1477328"/>
          </a:xfrm>
          <a:prstGeom prst="rect">
            <a:avLst/>
          </a:prstGeom>
        </p:spPr>
        <p:txBody>
          <a:bodyPr>
            <a:spAutoFit/>
          </a:bodyPr>
          <a:lstStyle/>
          <a:p>
            <a:pPr algn="just">
              <a:spcAft>
                <a:spcPts val="0"/>
              </a:spcAft>
            </a:pPr>
            <a:r>
              <a:rPr lang="tr-TR" dirty="0">
                <a:solidFill>
                  <a:srgbClr val="000000"/>
                </a:solidFill>
                <a:latin typeface="Times New Roman" panose="02020603050405020304" pitchFamily="18" charset="0"/>
                <a:ea typeface="Calibri" panose="020F0502020204030204" pitchFamily="34" charset="0"/>
                <a:cs typeface="Avenir Next LT Pro"/>
              </a:rPr>
              <a:t>İletişim Evrenseldir: İnsanın olduğu her yerde iletişim vardır. İnsan bir toplumsal varlıktır ve toplumsal etkileşimler muhakkak iletişimseldir). Yani iletişim bir ulusa, bir bölgeye, bir dile özgü değildir.</a:t>
            </a:r>
            <a:endParaRPr lang="en-US" sz="1800" dirty="0">
              <a:solidFill>
                <a:srgbClr val="000000"/>
              </a:solidFill>
              <a:effectLst/>
              <a:latin typeface="Avenir Next LT Pro"/>
              <a:ea typeface="Calibri" panose="020F0502020204030204" pitchFamily="34" charset="0"/>
              <a:cs typeface="Avenir Next LT Pro"/>
            </a:endParaRPr>
          </a:p>
        </p:txBody>
      </p:sp>
      <p:sp>
        <p:nvSpPr>
          <p:cNvPr id="12" name="Dikdörtgen 11"/>
          <p:cNvSpPr/>
          <p:nvPr/>
        </p:nvSpPr>
        <p:spPr>
          <a:xfrm>
            <a:off x="3995936" y="3825044"/>
            <a:ext cx="4572000" cy="1477328"/>
          </a:xfrm>
          <a:prstGeom prst="rect">
            <a:avLst/>
          </a:prstGeom>
        </p:spPr>
        <p:txBody>
          <a:bodyPr>
            <a:spAutoFit/>
          </a:bodyPr>
          <a:lstStyle/>
          <a:p>
            <a:pPr algn="just">
              <a:spcAft>
                <a:spcPts val="0"/>
              </a:spcAft>
            </a:pPr>
            <a:r>
              <a:rPr lang="tr-TR" dirty="0">
                <a:solidFill>
                  <a:srgbClr val="000000"/>
                </a:solidFill>
                <a:latin typeface="Times New Roman" panose="02020603050405020304" pitchFamily="18" charset="0"/>
                <a:ea typeface="Calibri" panose="020F0502020204030204" pitchFamily="34" charset="0"/>
                <a:cs typeface="Avenir Next LT Pro"/>
              </a:rPr>
              <a:t>İletişim Toplumsal Bir Olgudur: İletişim için en az iki kişi gereklidir. Kişinin düşündüklerini, hissettiklerini, isteklerini iletmesi ve karşı tarafından benzer durumlara ilişkin iletebileceklerini anlaması için iletişim şarttır. </a:t>
            </a:r>
            <a:endParaRPr lang="en-US" sz="1800" dirty="0">
              <a:solidFill>
                <a:srgbClr val="000000"/>
              </a:solidFill>
              <a:effectLst/>
              <a:latin typeface="Avenir Next LT Pro"/>
              <a:ea typeface="Calibri" panose="020F0502020204030204" pitchFamily="34" charset="0"/>
              <a:cs typeface="Avenir Next LT Pro"/>
            </a:endParaRPr>
          </a:p>
        </p:txBody>
      </p:sp>
    </p:spTree>
    <p:extLst>
      <p:ext uri="{BB962C8B-B14F-4D97-AF65-F5344CB8AC3E}">
        <p14:creationId xmlns:p14="http://schemas.microsoft.com/office/powerpoint/2010/main" val="648651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ctr">
              <a:buNone/>
            </a:pPr>
            <a:r>
              <a:rPr lang="tr-TR" b="1" dirty="0" smtClean="0"/>
              <a:t>İletişimin Özellikleri </a:t>
            </a: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rPr>
              <a:t>Temel İletişim Becerileri</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5" name="Dikdörtgen 4"/>
          <p:cNvSpPr/>
          <p:nvPr/>
        </p:nvSpPr>
        <p:spPr>
          <a:xfrm>
            <a:off x="405910" y="1659748"/>
            <a:ext cx="5102194" cy="1754326"/>
          </a:xfrm>
          <a:prstGeom prst="rect">
            <a:avLst/>
          </a:prstGeom>
        </p:spPr>
        <p:txBody>
          <a:bodyPr wrap="square">
            <a:spAutoFit/>
          </a:bodyPr>
          <a:lstStyle/>
          <a:p>
            <a:pPr algn="just">
              <a:spcAft>
                <a:spcPts val="0"/>
              </a:spcAft>
            </a:pPr>
            <a:r>
              <a:rPr lang="tr-TR" b="1" u="sng" dirty="0">
                <a:solidFill>
                  <a:srgbClr val="000000"/>
                </a:solidFill>
                <a:latin typeface="Times New Roman" panose="02020603050405020304" pitchFamily="18" charset="0"/>
                <a:ea typeface="Calibri" panose="020F0502020204030204" pitchFamily="34" charset="0"/>
                <a:cs typeface="Avenir Next LT Pro"/>
              </a:rPr>
              <a:t>İletişim Kültüreldir: </a:t>
            </a:r>
            <a:r>
              <a:rPr lang="tr-TR" dirty="0">
                <a:solidFill>
                  <a:srgbClr val="000000"/>
                </a:solidFill>
                <a:latin typeface="Times New Roman" panose="02020603050405020304" pitchFamily="18" charset="0"/>
                <a:ea typeface="Calibri" panose="020F0502020204030204" pitchFamily="34" charset="0"/>
                <a:cs typeface="Avenir Next LT Pro"/>
              </a:rPr>
              <a:t>İletişim toplumsal bir olgudur. Birey de belirli bir toplum ve kültür içinde doğar, büyür ve gelişir. Bu süreçte bu kültürün tüm maddi ve manevi değerlerini öğrenmekte ve kendisinde pekiştirmektedir. İletişim süreci de bu kültürün bir parçası olarak düzenlenmektedir </a:t>
            </a:r>
            <a:endParaRPr lang="en-US" sz="1800" dirty="0">
              <a:solidFill>
                <a:srgbClr val="000000"/>
              </a:solidFill>
              <a:effectLst/>
              <a:latin typeface="Avenir Next LT Pro"/>
              <a:ea typeface="Calibri" panose="020F0502020204030204" pitchFamily="34" charset="0"/>
              <a:cs typeface="Avenir Next LT Pro"/>
            </a:endParaRPr>
          </a:p>
        </p:txBody>
      </p:sp>
      <p:sp>
        <p:nvSpPr>
          <p:cNvPr id="8" name="Dikdörtgen 7"/>
          <p:cNvSpPr/>
          <p:nvPr/>
        </p:nvSpPr>
        <p:spPr>
          <a:xfrm>
            <a:off x="4127830" y="4077072"/>
            <a:ext cx="4572000" cy="1574149"/>
          </a:xfrm>
          <a:prstGeom prst="rect">
            <a:avLst/>
          </a:prstGeom>
        </p:spPr>
        <p:txBody>
          <a:bodyPr>
            <a:spAutoFit/>
          </a:bodyPr>
          <a:lstStyle/>
          <a:p>
            <a:pPr algn="just">
              <a:lnSpc>
                <a:spcPct val="107000"/>
              </a:lnSpc>
              <a:spcAft>
                <a:spcPts val="800"/>
              </a:spcAft>
            </a:pPr>
            <a:r>
              <a:rPr lang="tr-TR" b="1" u="sng" dirty="0">
                <a:latin typeface="Times New Roman" panose="02020603050405020304" pitchFamily="18" charset="0"/>
                <a:ea typeface="Calibri" panose="020F0502020204030204" pitchFamily="34" charset="0"/>
                <a:cs typeface="Times New Roman" panose="02020603050405020304" pitchFamily="18" charset="0"/>
              </a:rPr>
              <a:t>İletişim Bir Süreçtir: </a:t>
            </a:r>
            <a:r>
              <a:rPr lang="tr-TR" dirty="0">
                <a:latin typeface="Times New Roman" panose="02020603050405020304" pitchFamily="18" charset="0"/>
                <a:ea typeface="Calibri" panose="020F0502020204030204" pitchFamily="34" charset="0"/>
                <a:cs typeface="Times New Roman" panose="02020603050405020304" pitchFamily="18" charset="0"/>
              </a:rPr>
              <a:t>İletişimi salt bir mesajın iletilmesi ve alınması olarak tanımlamak doğru değildir. Her iletişimsel eylem, kendisinden önce gerçekleşmiş iletişim olayının bir devamı niteliğindedir. </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5781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179512" y="1124744"/>
            <a:ext cx="8661648" cy="4752528"/>
          </a:xfrm>
        </p:spPr>
        <p:txBody>
          <a:bodyPr numCol="1"/>
          <a:lstStyle/>
          <a:p>
            <a:pPr marL="0" indent="0" algn="ctr">
              <a:buNone/>
            </a:pPr>
            <a:r>
              <a:rPr lang="tr-TR" b="1" dirty="0" smtClean="0"/>
              <a:t>İletişimin Özellikleri </a:t>
            </a: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rPr>
              <a:t>Temel İletişim Becerileri</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5" name="Dikdörtgen 4"/>
          <p:cNvSpPr/>
          <p:nvPr/>
        </p:nvSpPr>
        <p:spPr>
          <a:xfrm>
            <a:off x="392525" y="2026543"/>
            <a:ext cx="8667670" cy="3234283"/>
          </a:xfrm>
          <a:prstGeom prst="rect">
            <a:avLst/>
          </a:prstGeom>
        </p:spPr>
        <p:txBody>
          <a:bodyPr wrap="square">
            <a:spAutoFit/>
          </a:bodyPr>
          <a:lstStyle/>
          <a:p>
            <a:pPr algn="just">
              <a:lnSpc>
                <a:spcPct val="107000"/>
              </a:lnSpc>
              <a:spcAft>
                <a:spcPts val="800"/>
              </a:spcAft>
            </a:pPr>
            <a:r>
              <a:rPr lang="tr-TR" sz="2400" b="1" u="sng" dirty="0">
                <a:latin typeface="Times New Roman" panose="02020603050405020304" pitchFamily="18" charset="0"/>
                <a:ea typeface="Calibri" panose="020F0502020204030204" pitchFamily="34" charset="0"/>
                <a:cs typeface="Times New Roman" panose="02020603050405020304" pitchFamily="18" charset="0"/>
              </a:rPr>
              <a:t>İletişim Semboliktir/Simgeseldir: </a:t>
            </a:r>
            <a:r>
              <a:rPr lang="tr-TR" sz="2400" dirty="0">
                <a:latin typeface="Times New Roman" panose="02020603050405020304" pitchFamily="18" charset="0"/>
                <a:ea typeface="Calibri" panose="020F0502020204030204" pitchFamily="34" charset="0"/>
                <a:cs typeface="Times New Roman" panose="02020603050405020304" pitchFamily="18" charset="0"/>
              </a:rPr>
              <a:t>İletişimin temelinde dil vardır ve dilin işleyişi sembollere bağlıdır. Zaman içerisinde dilin özelliğine bağlı olarak gelişen semboller dili oluşturur. Sözlü iletişim sürecinde sesler olurken; sözsüz iletişim sürecinde kültürden kültüre farklılık gösteren işaretler olmaktadır. Buradaki kritik husus, iletişim sürecinde kullanılan sembollerin iletişimin iki tarafı içine ortak simgeler ve semboller olması zorunluluğudur. Aksi taktirde iletişimin ilk koşulu gerçekleşmez ve iletişim başlamadan sona erer</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5052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ctr">
              <a:buNone/>
            </a:pPr>
            <a:r>
              <a:rPr lang="tr-TR" b="1" dirty="0" smtClean="0"/>
              <a:t>İletişimin Özellikleri </a:t>
            </a: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rPr>
              <a:t>Temel İletişim Becerileri</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5" name="Dikdörtgen 4"/>
          <p:cNvSpPr/>
          <p:nvPr/>
        </p:nvSpPr>
        <p:spPr>
          <a:xfrm>
            <a:off x="251520" y="1735987"/>
            <a:ext cx="4572000" cy="1870512"/>
          </a:xfrm>
          <a:prstGeom prst="rect">
            <a:avLst/>
          </a:prstGeom>
        </p:spPr>
        <p:txBody>
          <a:bodyPr>
            <a:spAutoFit/>
          </a:bodyPr>
          <a:lstStyle/>
          <a:p>
            <a:pPr algn="just">
              <a:lnSpc>
                <a:spcPct val="107000"/>
              </a:lnSpc>
              <a:spcAft>
                <a:spcPts val="800"/>
              </a:spcAft>
            </a:pPr>
            <a:r>
              <a:rPr lang="tr-TR" b="1" u="sng" dirty="0">
                <a:latin typeface="Times New Roman" panose="02020603050405020304" pitchFamily="18" charset="0"/>
                <a:ea typeface="Calibri" panose="020F0502020204030204" pitchFamily="34" charset="0"/>
                <a:cs typeface="Times New Roman" panose="02020603050405020304" pitchFamily="18" charset="0"/>
              </a:rPr>
              <a:t>İletişim Geri Dönüşümsüzdür: </a:t>
            </a:r>
            <a:r>
              <a:rPr lang="tr-TR" dirty="0">
                <a:latin typeface="Times New Roman" panose="02020603050405020304" pitchFamily="18" charset="0"/>
                <a:ea typeface="Calibri" panose="020F0502020204030204" pitchFamily="34" charset="0"/>
                <a:cs typeface="Times New Roman" panose="02020603050405020304" pitchFamily="18" charset="0"/>
              </a:rPr>
              <a:t>İletişim süreci gerçekleştikten sonra ifadeleri geri almak mümkün değildir. Özellikle de sözel iletişim için daha da geçerlidir. Sözler ve eylemler hafızalara kazınır ve onları silmek mümkün </a:t>
            </a:r>
            <a:r>
              <a:rPr lang="tr-TR" dirty="0" smtClean="0">
                <a:latin typeface="Times New Roman" panose="02020603050405020304" pitchFamily="18" charset="0"/>
                <a:ea typeface="Calibri" panose="020F0502020204030204" pitchFamily="34" charset="0"/>
                <a:cs typeface="Times New Roman" panose="02020603050405020304" pitchFamily="18" charset="0"/>
              </a:rPr>
              <a:t>değildir.</a:t>
            </a:r>
            <a:endParaRPr lang="en-US" sz="1600" dirty="0">
              <a:ea typeface="Calibri" panose="020F0502020204030204" pitchFamily="34" charset="0"/>
              <a:cs typeface="Times New Roman" panose="02020603050405020304" pitchFamily="18" charset="0"/>
            </a:endParaRPr>
          </a:p>
        </p:txBody>
      </p:sp>
      <p:sp>
        <p:nvSpPr>
          <p:cNvPr id="8" name="Dikdörtgen 7"/>
          <p:cNvSpPr/>
          <p:nvPr/>
        </p:nvSpPr>
        <p:spPr>
          <a:xfrm>
            <a:off x="4095670" y="3829233"/>
            <a:ext cx="4572000" cy="1870512"/>
          </a:xfrm>
          <a:prstGeom prst="rect">
            <a:avLst/>
          </a:prstGeom>
        </p:spPr>
        <p:txBody>
          <a:bodyPr>
            <a:spAutoFit/>
          </a:bodyPr>
          <a:lstStyle/>
          <a:p>
            <a:pPr algn="just">
              <a:lnSpc>
                <a:spcPct val="107000"/>
              </a:lnSpc>
              <a:spcAft>
                <a:spcPts val="800"/>
              </a:spcAft>
            </a:pPr>
            <a:r>
              <a:rPr lang="tr-TR" b="1" u="sng" dirty="0">
                <a:latin typeface="Times New Roman" panose="02020603050405020304" pitchFamily="18" charset="0"/>
                <a:ea typeface="Calibri" panose="020F0502020204030204" pitchFamily="34" charset="0"/>
                <a:cs typeface="Times New Roman" panose="02020603050405020304" pitchFamily="18" charset="0"/>
              </a:rPr>
              <a:t>İletişim Kaçınılmazdır: </a:t>
            </a:r>
            <a:r>
              <a:rPr lang="tr-TR" dirty="0">
                <a:latin typeface="Times New Roman" panose="02020603050405020304" pitchFamily="18" charset="0"/>
                <a:ea typeface="Calibri" panose="020F0502020204030204" pitchFamily="34" charset="0"/>
                <a:cs typeface="Times New Roman" panose="02020603050405020304" pitchFamily="18" charset="0"/>
              </a:rPr>
              <a:t>İletişim kaçınılmaz bir olgudur. Sessiz kaldığımızı düşündüğümüz anlarda bile iletişimin varlığından bahsedilmektedir. Yüz ifademiz, duruşumuz, el kol hareketlerimiz, giyim tarzımız vb. her şey iletişim sürecine ilişkin sinyaller taşımaktadır. </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9501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endParaRPr lang="tr-TR" sz="2400" dirty="0" smtClean="0">
              <a:latin typeface="Times New Roman" panose="02020603050405020304" pitchFamily="18" charset="0"/>
              <a:cs typeface="Times New Roman" panose="02020603050405020304" pitchFamily="18" charset="0"/>
            </a:endParaRPr>
          </a:p>
          <a:p>
            <a:pPr marL="0" indent="0" algn="just">
              <a:buNone/>
            </a:pPr>
            <a:r>
              <a:rPr lang="tr-TR" sz="2800" dirty="0" smtClean="0">
                <a:latin typeface="Times New Roman" panose="02020603050405020304" pitchFamily="18" charset="0"/>
                <a:cs typeface="Times New Roman" panose="02020603050405020304" pitchFamily="18" charset="0"/>
              </a:rPr>
              <a:t>İletişim </a:t>
            </a:r>
            <a:r>
              <a:rPr lang="tr-TR" sz="2800" dirty="0">
                <a:latin typeface="Times New Roman" panose="02020603050405020304" pitchFamily="18" charset="0"/>
                <a:cs typeface="Times New Roman" panose="02020603050405020304" pitchFamily="18" charset="0"/>
              </a:rPr>
              <a:t>bireyin geçmişi ve gelecek beklentilerinden bağımsız değildir. Bir iletişimsel eylem söz konusu ise, bu iletişimsel süreç içerisinde bireyin geçmişte yaşadıkları, birikimleri, başarıları, yanılgıları ile gelecek beklentileri, kaygıları ve umutları da devrededir. Yani iletişim her defasında sıfırdan oluşturulan bir süreci temsil etmez. Aksine geçmişten geleceğe uzanan ve zaman içinde gelişen ve dönüşen sürekliliği olan bir olgudur</a:t>
            </a:r>
            <a:r>
              <a:rPr lang="tr-TR" sz="2800" dirty="0" smtClean="0">
                <a:latin typeface="Times New Roman" panose="02020603050405020304" pitchFamily="18" charset="0"/>
                <a:cs typeface="Times New Roman" panose="02020603050405020304" pitchFamily="18" charset="0"/>
              </a:rPr>
              <a:t>.</a:t>
            </a:r>
          </a:p>
          <a:p>
            <a:pPr marL="0" indent="0" algn="just">
              <a:buNone/>
            </a:pPr>
            <a:endParaRPr lang="tr-TR" sz="2400"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İletişim Süreci ve Unsurları</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600496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rPr>
              <a:t>Temel İletişim Becerileri</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5" name="Dikdörtgen 4"/>
          <p:cNvSpPr/>
          <p:nvPr/>
        </p:nvSpPr>
        <p:spPr>
          <a:xfrm>
            <a:off x="179512" y="1412776"/>
            <a:ext cx="8784976" cy="2031325"/>
          </a:xfrm>
          <a:prstGeom prst="rect">
            <a:avLst/>
          </a:prstGeom>
        </p:spPr>
        <p:txBody>
          <a:bodyPr wrap="square">
            <a:spAutoFit/>
          </a:bodyPr>
          <a:lstStyle/>
          <a:p>
            <a:pPr algn="just"/>
            <a:r>
              <a:rPr lang="tr-TR" dirty="0" smtClean="0">
                <a:solidFill>
                  <a:srgbClr val="000000"/>
                </a:solidFill>
                <a:latin typeface="Avenir Next LT Pro"/>
              </a:rPr>
              <a:t>Süreç içerisinde farklı toplumlarda ve kültürlerde farklı semboller çerçevesinde gerçekleşse de değişmeyen temel unsurlara sahiptir. İletişim etkisine (olumlu/olumsuz), yönüne (tek yönlü-çift yönlü), iletişimde kullanılan kodlama sistemine (sözlü-sözsüz), ilişki yapısına (kişilerarası-grup-kitle iletişimi), bireyin konumuna (yatay-dikey), zamana ve mekâna (yüz yüze-uzaktan) göre değişmeden bütün iletişim sürecinde kaynak (gönderici), kodlama, mesaj (ileti), kanal (araç), kod açma ve alıcı (hedef) temel unsurları vardır. </a:t>
            </a:r>
            <a:endParaRPr lang="tr-TR" dirty="0"/>
          </a:p>
        </p:txBody>
      </p:sp>
      <p:pic>
        <p:nvPicPr>
          <p:cNvPr id="9" name="Resim 8"/>
          <p:cNvPicPr>
            <a:picLocks noChangeAspect="1"/>
          </p:cNvPicPr>
          <p:nvPr/>
        </p:nvPicPr>
        <p:blipFill>
          <a:blip r:embed="rId5"/>
          <a:stretch>
            <a:fillRect/>
          </a:stretch>
        </p:blipFill>
        <p:spPr>
          <a:xfrm>
            <a:off x="1451942" y="3501008"/>
            <a:ext cx="6663954" cy="2452247"/>
          </a:xfrm>
          <a:prstGeom prst="rect">
            <a:avLst/>
          </a:prstGeom>
        </p:spPr>
      </p:pic>
    </p:spTree>
    <p:extLst>
      <p:ext uri="{BB962C8B-B14F-4D97-AF65-F5344CB8AC3E}">
        <p14:creationId xmlns:p14="http://schemas.microsoft.com/office/powerpoint/2010/main" val="1942368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sz="2200" dirty="0" smtClean="0">
                <a:latin typeface="Times New Roman" panose="02020603050405020304" pitchFamily="18" charset="0"/>
                <a:cs typeface="Times New Roman" panose="02020603050405020304" pitchFamily="18" charset="0"/>
              </a:rPr>
              <a:t>İletişim tarafların bulundukları ortamlara, kullandıkları kanallara ve araçlara, kaynak ve alıcıların konumlarına, sayılarına ve iletişim amaçlarına göre sözlü-yazılı-sözsüz iletişim, görsel-</a:t>
            </a:r>
            <a:r>
              <a:rPr lang="tr-TR" sz="2200" dirty="0" err="1" smtClean="0">
                <a:latin typeface="Times New Roman" panose="02020603050405020304" pitchFamily="18" charset="0"/>
                <a:cs typeface="Times New Roman" panose="02020603050405020304" pitchFamily="18" charset="0"/>
              </a:rPr>
              <a:t>sessel</a:t>
            </a:r>
            <a:r>
              <a:rPr lang="tr-TR" sz="2200" dirty="0" smtClean="0">
                <a:latin typeface="Times New Roman" panose="02020603050405020304" pitchFamily="18" charset="0"/>
                <a:cs typeface="Times New Roman" panose="02020603050405020304" pitchFamily="18" charset="0"/>
              </a:rPr>
              <a:t> iletişim ve yüz yüze-uzaktan iletişim türlerine ayrılmaktadır.</a:t>
            </a:r>
          </a:p>
          <a:p>
            <a:pPr marL="0" indent="0" algn="just">
              <a:buNone/>
            </a:pPr>
            <a:r>
              <a:rPr lang="tr-TR" sz="2200" b="1" u="sng" dirty="0" smtClean="0">
                <a:latin typeface="Times New Roman" panose="02020603050405020304" pitchFamily="18" charset="0"/>
                <a:cs typeface="Times New Roman" panose="02020603050405020304" pitchFamily="18" charset="0"/>
              </a:rPr>
              <a:t>İçsel İletişim: </a:t>
            </a:r>
            <a:r>
              <a:rPr lang="tr-TR" sz="2200" dirty="0" smtClean="0">
                <a:latin typeface="Times New Roman" panose="02020603050405020304" pitchFamily="18" charset="0"/>
                <a:cs typeface="Times New Roman" panose="02020603050405020304" pitchFamily="18" charset="0"/>
              </a:rPr>
              <a:t>Kişinin kendi kendine düşünmesi, tartışması, çatışması, karar alması durumları içsel iletişim olarak tanımlanmaktadır. </a:t>
            </a:r>
          </a:p>
          <a:p>
            <a:pPr marL="0" indent="0" algn="just">
              <a:buNone/>
            </a:pPr>
            <a:r>
              <a:rPr lang="tr-TR" sz="2200" b="1" u="sng" dirty="0" smtClean="0">
                <a:latin typeface="Times New Roman" panose="02020603050405020304" pitchFamily="18" charset="0"/>
                <a:cs typeface="Times New Roman" panose="02020603050405020304" pitchFamily="18" charset="0"/>
              </a:rPr>
              <a:t>Kişilerarası İletişim: </a:t>
            </a:r>
            <a:r>
              <a:rPr lang="tr-TR" sz="2200" dirty="0" smtClean="0">
                <a:latin typeface="Times New Roman" panose="02020603050405020304" pitchFamily="18" charset="0"/>
                <a:cs typeface="Times New Roman" panose="02020603050405020304" pitchFamily="18" charset="0"/>
              </a:rPr>
              <a:t>Bireyin kendi kendine gerçekleştirdiği içsel iletişimden farklı olarak sürece bir başka kişinin katılımıyla birlikte gerçekleştirdiği iletişim türüdür. Kişilerarası iletişim sürecinde bir kaynak ve alıcıya ihtiyaç duyulmaktadır. </a:t>
            </a:r>
          </a:p>
          <a:p>
            <a:pPr marL="0" indent="0" algn="just">
              <a:buNone/>
            </a:pPr>
            <a:r>
              <a:rPr lang="tr-TR" sz="2200" b="1" u="sng" dirty="0" smtClean="0">
                <a:latin typeface="Times New Roman" panose="02020603050405020304" pitchFamily="18" charset="0"/>
                <a:cs typeface="Times New Roman" panose="02020603050405020304" pitchFamily="18" charset="0"/>
              </a:rPr>
              <a:t>Grup İletişimi: </a:t>
            </a:r>
            <a:r>
              <a:rPr lang="tr-TR" sz="2200" dirty="0" smtClean="0">
                <a:latin typeface="Times New Roman" panose="02020603050405020304" pitchFamily="18" charset="0"/>
                <a:cs typeface="Times New Roman" panose="02020603050405020304" pitchFamily="18" charset="0"/>
              </a:rPr>
              <a:t>En az üç kişinin bulunduğu gruplarda, kişilerarası iletişimde olduğu gibi hiyerarşik, yatay, resmi ve gayri resmi şekillerde gerçekleştirilebilmektedir </a:t>
            </a:r>
            <a:endParaRPr lang="tr-TR" sz="2200"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b="1" u="sng" dirty="0" smtClean="0">
                <a:solidFill>
                  <a:schemeClr val="tx2">
                    <a:lumMod val="60000"/>
                    <a:lumOff val="40000"/>
                  </a:schemeClr>
                </a:solidFill>
                <a:latin typeface="Times New Roman" panose="02020603050405020304" pitchFamily="18" charset="0"/>
                <a:cs typeface="Times New Roman" panose="02020603050405020304" pitchFamily="18" charset="0"/>
              </a:rPr>
              <a:t>İletişim Bağlamına göre İletişim Türleri</a:t>
            </a:r>
            <a:endParaRPr lang="tr-TR" sz="36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225581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sz="2300" b="1" u="sng" dirty="0" smtClean="0">
                <a:latin typeface="Times New Roman" panose="02020603050405020304" pitchFamily="18" charset="0"/>
                <a:cs typeface="Times New Roman" panose="02020603050405020304" pitchFamily="18" charset="0"/>
              </a:rPr>
              <a:t>Örgütsel İletişim: </a:t>
            </a:r>
            <a:r>
              <a:rPr lang="tr-TR" sz="2300" dirty="0" smtClean="0">
                <a:latin typeface="Times New Roman" panose="02020603050405020304" pitchFamily="18" charset="0"/>
                <a:cs typeface="Times New Roman" panose="02020603050405020304" pitchFamily="18" charset="0"/>
              </a:rPr>
              <a:t>Planlı ve çoğu zaman da resmi gerçekleştirilen örgütsel iletişim, belirli bir amacı gerçekleştirmek için bir araya gelmiş kişilerin örgütsel düzeyde gerçekleştirdikleri iletişim türüdür. </a:t>
            </a:r>
          </a:p>
          <a:p>
            <a:pPr marL="0" indent="0" algn="just">
              <a:buNone/>
            </a:pPr>
            <a:r>
              <a:rPr lang="tr-TR" sz="2300" b="1" u="sng" dirty="0" smtClean="0">
                <a:latin typeface="Times New Roman" panose="02020603050405020304" pitchFamily="18" charset="0"/>
                <a:cs typeface="Times New Roman" panose="02020603050405020304" pitchFamily="18" charset="0"/>
              </a:rPr>
              <a:t>Uluslararası İletişim: </a:t>
            </a:r>
            <a:r>
              <a:rPr lang="tr-TR" sz="2300" dirty="0" smtClean="0">
                <a:latin typeface="Times New Roman" panose="02020603050405020304" pitchFamily="18" charset="0"/>
                <a:cs typeface="Times New Roman" panose="02020603050405020304" pitchFamily="18" charset="0"/>
              </a:rPr>
              <a:t>Devlet adamları ve ticari faaliyetler içerisinde bulunan kişilerin amaçlar doğrultusunda uluslararası düzeyde kurdukları iletişim türü olarak tanımlanabilir. </a:t>
            </a:r>
          </a:p>
          <a:p>
            <a:pPr marL="0" indent="0" algn="just">
              <a:buNone/>
            </a:pPr>
            <a:r>
              <a:rPr lang="tr-TR" sz="2300" b="1" u="sng" dirty="0" smtClean="0">
                <a:latin typeface="Times New Roman" panose="02020603050405020304" pitchFamily="18" charset="0"/>
                <a:cs typeface="Times New Roman" panose="02020603050405020304" pitchFamily="18" charset="0"/>
              </a:rPr>
              <a:t>Kültürlerarası İletişim: </a:t>
            </a:r>
            <a:r>
              <a:rPr lang="tr-TR" sz="2300" dirty="0" smtClean="0">
                <a:latin typeface="Times New Roman" panose="02020603050405020304" pitchFamily="18" charset="0"/>
                <a:cs typeface="Times New Roman" panose="02020603050405020304" pitchFamily="18" charset="0"/>
              </a:rPr>
              <a:t>Bu tür iletişimde kaynak ve alıcı aynı kültürden değil, farklı kültürlerden insanlardan oluşmaktadır. </a:t>
            </a:r>
          </a:p>
          <a:p>
            <a:pPr marL="0" indent="0" algn="just">
              <a:buNone/>
            </a:pPr>
            <a:r>
              <a:rPr lang="tr-TR" sz="2300" b="1" u="sng" dirty="0" smtClean="0">
                <a:latin typeface="Times New Roman" panose="02020603050405020304" pitchFamily="18" charset="0"/>
                <a:cs typeface="Times New Roman" panose="02020603050405020304" pitchFamily="18" charset="0"/>
              </a:rPr>
              <a:t>Kitle İletişimi: </a:t>
            </a:r>
            <a:r>
              <a:rPr lang="tr-TR" sz="2300" dirty="0" smtClean="0">
                <a:latin typeface="Times New Roman" panose="02020603050405020304" pitchFamily="18" charset="0"/>
                <a:cs typeface="Times New Roman" panose="02020603050405020304" pitchFamily="18" charset="0"/>
              </a:rPr>
              <a:t>İlk kez </a:t>
            </a:r>
            <a:r>
              <a:rPr lang="tr-TR" sz="2300" dirty="0" err="1" smtClean="0">
                <a:latin typeface="Times New Roman" panose="02020603050405020304" pitchFamily="18" charset="0"/>
                <a:cs typeface="Times New Roman" panose="02020603050405020304" pitchFamily="18" charset="0"/>
              </a:rPr>
              <a:t>Harold</a:t>
            </a:r>
            <a:r>
              <a:rPr lang="tr-TR" sz="2300" dirty="0" smtClean="0">
                <a:latin typeface="Times New Roman" panose="02020603050405020304" pitchFamily="18" charset="0"/>
                <a:cs typeface="Times New Roman" panose="02020603050405020304" pitchFamily="18" charset="0"/>
              </a:rPr>
              <a:t> </a:t>
            </a:r>
            <a:r>
              <a:rPr lang="tr-TR" sz="2300" dirty="0" err="1" smtClean="0">
                <a:latin typeface="Times New Roman" panose="02020603050405020304" pitchFamily="18" charset="0"/>
                <a:cs typeface="Times New Roman" panose="02020603050405020304" pitchFamily="18" charset="0"/>
              </a:rPr>
              <a:t>Laswell</a:t>
            </a:r>
            <a:r>
              <a:rPr lang="tr-TR" sz="2300" dirty="0" smtClean="0">
                <a:latin typeface="Times New Roman" panose="02020603050405020304" pitchFamily="18" charset="0"/>
                <a:cs typeface="Times New Roman" panose="02020603050405020304" pitchFamily="18" charset="0"/>
              </a:rPr>
              <a:t> tarafından 1940 yılında siyasal erk ve propaganda üzerine gerçekleştirdiği çalışmalarda kullanılan kitle iletişim kavramı, kitle iletişim araçlarıyla </a:t>
            </a:r>
            <a:r>
              <a:rPr lang="tr-TR" sz="2300" dirty="0" err="1" smtClean="0">
                <a:latin typeface="Times New Roman" panose="02020603050405020304" pitchFamily="18" charset="0"/>
                <a:cs typeface="Times New Roman" panose="02020603050405020304" pitchFamily="18" charset="0"/>
              </a:rPr>
              <a:t>dolayımlanmış</a:t>
            </a:r>
            <a:r>
              <a:rPr lang="tr-TR" sz="2300" dirty="0" smtClean="0">
                <a:latin typeface="Times New Roman" panose="02020603050405020304" pitchFamily="18" charset="0"/>
                <a:cs typeface="Times New Roman" panose="02020603050405020304" pitchFamily="18" charset="0"/>
              </a:rPr>
              <a:t> iletişim biçimini ifade etmektedir </a:t>
            </a:r>
            <a:endParaRPr lang="tr-TR" sz="2300"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600" b="1" u="sng" dirty="0" smtClean="0">
                <a:solidFill>
                  <a:schemeClr val="tx2">
                    <a:lumMod val="60000"/>
                    <a:lumOff val="40000"/>
                  </a:schemeClr>
                </a:solidFill>
                <a:latin typeface="Times New Roman" panose="02020603050405020304" pitchFamily="18" charset="0"/>
                <a:cs typeface="Times New Roman" panose="02020603050405020304" pitchFamily="18" charset="0"/>
              </a:rPr>
              <a:t>İletişim Bağlamına göre İletişim Türleri</a:t>
            </a:r>
            <a:endParaRPr lang="tr-TR" sz="36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544435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dirty="0">
                <a:latin typeface="Times New Roman" panose="02020603050405020304" pitchFamily="18" charset="0"/>
                <a:cs typeface="Times New Roman" panose="02020603050405020304" pitchFamily="18" charset="0"/>
              </a:rPr>
              <a:t>•	Küreselleşmenin ciddi etkisinin olduğu yeni medya, medya literatüründe oldukça yenidir. Yeni bir olgu olmasına karşın siyasal, sosyal, ekonomik ve kültürel yaşama doğrudan büyük etkileri olmuştur.</a:t>
            </a:r>
          </a:p>
          <a:p>
            <a:pPr marL="0" indent="0" algn="just">
              <a:buNone/>
            </a:pPr>
            <a:r>
              <a:rPr lang="tr-TR" dirty="0">
                <a:latin typeface="Times New Roman" panose="02020603050405020304" pitchFamily="18" charset="0"/>
                <a:cs typeface="Times New Roman" panose="02020603050405020304" pitchFamily="18" charset="0"/>
              </a:rPr>
              <a:t>•	Dijital olan her şey yeni medya çatısı altında yer almaktadır. Ve medya literatürüne giren bu yeni iletişim araçları yaşamı kökten bir değişime sevk etmiştir.</a:t>
            </a: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3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İletişim sürecinde Medyanın Kullanılması</a:t>
            </a:r>
            <a:endParaRPr lang="tr-TR" sz="3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280307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000" dirty="0" err="1" smtClean="0">
                <a:latin typeface="Times New Roman" panose="02020603050405020304" pitchFamily="18" charset="0"/>
                <a:cs typeface="Times New Roman" panose="02020603050405020304" pitchFamily="18" charset="0"/>
              </a:rPr>
              <a:t>Erasmus</a:t>
            </a:r>
            <a:r>
              <a:rPr lang="tr-TR" sz="3000" dirty="0" smtClean="0">
                <a:latin typeface="Times New Roman" panose="02020603050405020304" pitchFamily="18" charset="0"/>
                <a:cs typeface="Times New Roman" panose="02020603050405020304" pitchFamily="18" charset="0"/>
              </a:rPr>
              <a:t> </a:t>
            </a:r>
            <a:endParaRPr lang="tr-TR" sz="3000" dirty="0" smtClean="0">
              <a:latin typeface="Times New Roman" panose="02020603050405020304" pitchFamily="18" charset="0"/>
              <a:cs typeface="Times New Roman" panose="02020603050405020304" pitchFamily="18" charset="0"/>
            </a:endParaRPr>
          </a:p>
          <a:p>
            <a:pPr algn="just"/>
            <a:r>
              <a:rPr lang="tr-TR" sz="3000" dirty="0" smtClean="0">
                <a:latin typeface="Times New Roman" panose="02020603050405020304" pitchFamily="18" charset="0"/>
                <a:cs typeface="Times New Roman" panose="02020603050405020304" pitchFamily="18" charset="0"/>
              </a:rPr>
              <a:t>Farabi </a:t>
            </a:r>
            <a:endParaRPr lang="tr-TR" sz="3000" dirty="0" smtClean="0">
              <a:latin typeface="Times New Roman" panose="02020603050405020304" pitchFamily="18" charset="0"/>
              <a:cs typeface="Times New Roman" panose="02020603050405020304" pitchFamily="18" charset="0"/>
            </a:endParaRPr>
          </a:p>
          <a:p>
            <a:pPr algn="just"/>
            <a:r>
              <a:rPr lang="tr-TR" sz="3000" dirty="0" smtClean="0">
                <a:latin typeface="Times New Roman" panose="02020603050405020304" pitchFamily="18" charset="0"/>
                <a:cs typeface="Times New Roman" panose="02020603050405020304" pitchFamily="18" charset="0"/>
              </a:rPr>
              <a:t>Mevlana</a:t>
            </a:r>
            <a:endParaRPr lang="tr-TR" sz="3000" dirty="0" smtClean="0">
              <a:latin typeface="Times New Roman" panose="02020603050405020304" pitchFamily="18" charset="0"/>
              <a:cs typeface="Times New Roman" panose="02020603050405020304" pitchFamily="18" charset="0"/>
            </a:endParaRPr>
          </a:p>
          <a:p>
            <a:pPr algn="just"/>
            <a:r>
              <a:rPr lang="tr-TR" sz="3000" dirty="0" smtClean="0">
                <a:latin typeface="Times New Roman" panose="02020603050405020304" pitchFamily="18" charset="0"/>
                <a:cs typeface="Times New Roman" panose="02020603050405020304" pitchFamily="18" charset="0"/>
              </a:rPr>
              <a:t>TÜBİTAK Destekleri</a:t>
            </a:r>
            <a:endParaRPr lang="tr-TR" sz="3000" dirty="0" smtClean="0">
              <a:latin typeface="Times New Roman" panose="02020603050405020304" pitchFamily="18" charset="0"/>
              <a:cs typeface="Times New Roman" panose="02020603050405020304" pitchFamily="18" charset="0"/>
            </a:endParaRPr>
          </a:p>
          <a:p>
            <a:pPr algn="just"/>
            <a:r>
              <a:rPr lang="tr-TR" sz="3000" dirty="0" smtClean="0">
                <a:latin typeface="Times New Roman" panose="02020603050405020304" pitchFamily="18" charset="0"/>
                <a:cs typeface="Times New Roman" panose="02020603050405020304" pitchFamily="18" charset="0"/>
              </a:rPr>
              <a:t>YÖK Destekleri</a:t>
            </a:r>
          </a:p>
          <a:p>
            <a:pPr algn="just"/>
            <a:r>
              <a:rPr lang="tr-TR" sz="3000" dirty="0" smtClean="0">
                <a:latin typeface="Times New Roman" panose="02020603050405020304" pitchFamily="18" charset="0"/>
                <a:cs typeface="Times New Roman" panose="02020603050405020304" pitchFamily="18" charset="0"/>
              </a:rPr>
              <a:t>Milli Eğitim Bakanlığı Destekleri</a:t>
            </a:r>
          </a:p>
          <a:p>
            <a:pPr algn="just"/>
            <a:r>
              <a:rPr lang="tr-TR" sz="3000" dirty="0" smtClean="0">
                <a:latin typeface="Times New Roman" panose="02020603050405020304" pitchFamily="18" charset="0"/>
                <a:cs typeface="Times New Roman" panose="02020603050405020304" pitchFamily="18" charset="0"/>
              </a:rPr>
              <a:t>Akıllı İş Birliği Anlaşmaları Ve Değişim Programları</a:t>
            </a:r>
          </a:p>
          <a:p>
            <a:pPr algn="just"/>
            <a:r>
              <a:rPr lang="tr-TR" sz="3000" dirty="0" smtClean="0">
                <a:latin typeface="Times New Roman" panose="02020603050405020304" pitchFamily="18" charset="0"/>
                <a:cs typeface="Times New Roman" panose="02020603050405020304" pitchFamily="18" charset="0"/>
              </a:rPr>
              <a:t>YLSY Bur Programı</a:t>
            </a:r>
            <a:endParaRPr lang="tr-TR" sz="3000"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Değişim Programları ve Burslar</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4229373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sz="2400" dirty="0">
                <a:latin typeface="Times New Roman" panose="02020603050405020304" pitchFamily="18" charset="0"/>
                <a:cs typeface="Times New Roman" panose="02020603050405020304" pitchFamily="18" charset="0"/>
              </a:rPr>
              <a:t>Yeni medya içerisinde özellikle web 2.0 doğasına sahip sosyal ağlar ön plana çıkmaktadır. Dünya genelinde kullanıcılar etkileşim amacıyla sosyal ağları etkin bir şekilde kullanmaktadır. Sadece bireysel kullanıcılar değil, kurum ve markalar da sosyal ağları paydaşlarıyla etkileşim kurmak için aktif bir şekilde kullanmaktadır.</a:t>
            </a:r>
            <a:endParaRPr lang="tr-TR" sz="2400"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rPr>
              <a:t>SOSYAL AĞLAR</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192444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r>
              <a:rPr lang="tr-TR" dirty="0">
                <a:latin typeface="Times New Roman" panose="02020603050405020304" pitchFamily="18" charset="0"/>
                <a:cs typeface="Times New Roman" panose="02020603050405020304" pitchFamily="18" charset="0"/>
              </a:rPr>
              <a:t>Diksiyon, güzel konuşma sanatıdır. “Seslerin, sözlerin, vurguların, anlam ve heyecan duraklarını kurallarına uygun olarak söyleme biçimi” olan diksiyon, insanın duygu ve düşüncelerini etrafına aktarmak için önemli bir işleve sahiptir.</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rPr>
              <a:t>DİKSİYON</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161237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endParaRPr lang="tr-TR" dirty="0" smtClean="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Beden dili; duygu, tutum, davranış ve düşüncelerin beden hareketleri yoluyla bilinçli ya da bilinçsiz olarak konuşma diline eşlik ettiği ya da eşlik etmediği jestler, duruşlar, hareketler ve kişilerarası mesafe yoluyla kurulan iletişimdir. </a:t>
            </a:r>
          </a:p>
          <a:p>
            <a:endParaRPr lang="tr-TR" sz="2400" dirty="0" smtClean="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 Beden dili, kültürlerdeki değişimlere göre farklılık içerir. </a:t>
            </a:r>
          </a:p>
          <a:p>
            <a:r>
              <a:rPr lang="tr-TR" sz="2400" dirty="0" smtClean="0">
                <a:latin typeface="Times New Roman" panose="02020603050405020304" pitchFamily="18" charset="0"/>
                <a:cs typeface="Times New Roman" panose="02020603050405020304" pitchFamily="18" charset="0"/>
              </a:rPr>
              <a:t> Beden dili, cinsiyetlere göre farklılıklar içerebilir. </a:t>
            </a:r>
          </a:p>
          <a:p>
            <a:r>
              <a:rPr lang="tr-TR" sz="2400" dirty="0" smtClean="0">
                <a:latin typeface="Times New Roman" panose="02020603050405020304" pitchFamily="18" charset="0"/>
                <a:cs typeface="Times New Roman" panose="02020603050405020304" pitchFamily="18" charset="0"/>
              </a:rPr>
              <a:t>Beden dili bireysel farklılıklar gösterebilir. </a:t>
            </a:r>
          </a:p>
          <a:p>
            <a:endParaRPr lang="tr-TR" sz="2400"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Beden Dili</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555535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r>
              <a:rPr lang="tr-TR" dirty="0" smtClean="0"/>
              <a:t>Teşekkürler</a:t>
            </a:r>
            <a:endParaRPr lang="en-US" dirty="0"/>
          </a:p>
        </p:txBody>
      </p:sp>
      <p:pic>
        <p:nvPicPr>
          <p:cNvPr id="4" name="İçerik Yer Tutucusu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068960"/>
            <a:ext cx="1260287" cy="149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04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sz="2700" dirty="0" smtClean="0">
                <a:latin typeface="Times New Roman" panose="02020603050405020304" pitchFamily="18" charset="0"/>
                <a:cs typeface="Times New Roman" panose="02020603050405020304" pitchFamily="18" charset="0"/>
              </a:rPr>
              <a:t>•Gençlerin </a:t>
            </a:r>
            <a:r>
              <a:rPr lang="tr-TR" sz="2700" dirty="0">
                <a:latin typeface="Times New Roman" panose="02020603050405020304" pitchFamily="18" charset="0"/>
                <a:cs typeface="Times New Roman" panose="02020603050405020304" pitchFamily="18" charset="0"/>
              </a:rPr>
              <a:t>istihdam edilebilirliğine, </a:t>
            </a:r>
          </a:p>
          <a:p>
            <a:pPr marL="0" indent="0" algn="just">
              <a:buNone/>
            </a:pPr>
            <a:r>
              <a:rPr lang="tr-TR" sz="2700" dirty="0" smtClean="0">
                <a:latin typeface="Times New Roman" panose="02020603050405020304" pitchFamily="18" charset="0"/>
                <a:cs typeface="Times New Roman" panose="02020603050405020304" pitchFamily="18" charset="0"/>
              </a:rPr>
              <a:t>•Aktif </a:t>
            </a:r>
            <a:r>
              <a:rPr lang="tr-TR" sz="2700" dirty="0">
                <a:latin typeface="Times New Roman" panose="02020603050405020304" pitchFamily="18" charset="0"/>
                <a:cs typeface="Times New Roman" panose="02020603050405020304" pitchFamily="18" charset="0"/>
              </a:rPr>
              <a:t>vatandaşlık niteliği kazanabilmelerine,</a:t>
            </a:r>
          </a:p>
          <a:p>
            <a:pPr marL="0" indent="0" algn="just">
              <a:buNone/>
            </a:pPr>
            <a:r>
              <a:rPr lang="tr-TR" sz="2700" dirty="0" smtClean="0">
                <a:latin typeface="Times New Roman" panose="02020603050405020304" pitchFamily="18" charset="0"/>
                <a:cs typeface="Times New Roman" panose="02020603050405020304" pitchFamily="18" charset="0"/>
              </a:rPr>
              <a:t>•Dezavantajlı </a:t>
            </a:r>
            <a:r>
              <a:rPr lang="tr-TR" sz="2700" dirty="0">
                <a:latin typeface="Times New Roman" panose="02020603050405020304" pitchFamily="18" charset="0"/>
                <a:cs typeface="Times New Roman" panose="02020603050405020304" pitchFamily="18" charset="0"/>
              </a:rPr>
              <a:t>grupların sosyal kabullerinin arttırılmasına, </a:t>
            </a:r>
          </a:p>
          <a:p>
            <a:pPr marL="0" indent="0" algn="just">
              <a:buNone/>
            </a:pPr>
            <a:r>
              <a:rPr lang="tr-TR" sz="2700" dirty="0" smtClean="0">
                <a:latin typeface="Times New Roman" panose="02020603050405020304" pitchFamily="18" charset="0"/>
                <a:cs typeface="Times New Roman" panose="02020603050405020304" pitchFamily="18" charset="0"/>
              </a:rPr>
              <a:t>•Uluslararası </a:t>
            </a:r>
            <a:r>
              <a:rPr lang="tr-TR" sz="2700" dirty="0">
                <a:latin typeface="Times New Roman" panose="02020603050405020304" pitchFamily="18" charset="0"/>
                <a:cs typeface="Times New Roman" panose="02020603050405020304" pitchFamily="18" charset="0"/>
              </a:rPr>
              <a:t>işbirliğinin geliştirilmesine,</a:t>
            </a:r>
          </a:p>
          <a:p>
            <a:pPr marL="0" indent="0" algn="just">
              <a:buNone/>
            </a:pPr>
            <a:r>
              <a:rPr lang="tr-TR" sz="2700" dirty="0" smtClean="0">
                <a:latin typeface="Times New Roman" panose="02020603050405020304" pitchFamily="18" charset="0"/>
                <a:cs typeface="Times New Roman" panose="02020603050405020304" pitchFamily="18" charset="0"/>
              </a:rPr>
              <a:t>•Kültürlerarası </a:t>
            </a:r>
            <a:r>
              <a:rPr lang="tr-TR" sz="2700" dirty="0">
                <a:latin typeface="Times New Roman" panose="02020603050405020304" pitchFamily="18" charset="0"/>
                <a:cs typeface="Times New Roman" panose="02020603050405020304" pitchFamily="18" charset="0"/>
              </a:rPr>
              <a:t>hoşgörü ve anlayışın arttırılmasına, </a:t>
            </a:r>
          </a:p>
          <a:p>
            <a:pPr marL="0" indent="0" algn="just">
              <a:buNone/>
            </a:pPr>
            <a:r>
              <a:rPr lang="tr-TR" sz="2700" dirty="0" smtClean="0">
                <a:latin typeface="Times New Roman" panose="02020603050405020304" pitchFamily="18" charset="0"/>
                <a:cs typeface="Times New Roman" panose="02020603050405020304" pitchFamily="18" charset="0"/>
              </a:rPr>
              <a:t>•Dil </a:t>
            </a:r>
            <a:r>
              <a:rPr lang="tr-TR" sz="2700" dirty="0">
                <a:latin typeface="Times New Roman" panose="02020603050405020304" pitchFamily="18" charset="0"/>
                <a:cs typeface="Times New Roman" panose="02020603050405020304" pitchFamily="18" charset="0"/>
              </a:rPr>
              <a:t>becerilerinin geliştirilmesine, </a:t>
            </a:r>
          </a:p>
          <a:p>
            <a:pPr marL="0" indent="0" algn="just">
              <a:buNone/>
            </a:pPr>
            <a:r>
              <a:rPr lang="tr-TR" sz="2700" dirty="0" smtClean="0">
                <a:latin typeface="Times New Roman" panose="02020603050405020304" pitchFamily="18" charset="0"/>
                <a:cs typeface="Times New Roman" panose="02020603050405020304" pitchFamily="18" charset="0"/>
              </a:rPr>
              <a:t>•Eğitim-öğretim </a:t>
            </a:r>
            <a:r>
              <a:rPr lang="tr-TR" sz="2700" dirty="0">
                <a:latin typeface="Times New Roman" panose="02020603050405020304" pitchFamily="18" charset="0"/>
                <a:cs typeface="Times New Roman" panose="02020603050405020304" pitchFamily="18" charset="0"/>
              </a:rPr>
              <a:t>kalitesinin arttırılması ve standardizasyonuna, </a:t>
            </a:r>
          </a:p>
          <a:p>
            <a:pPr marL="0" indent="0" algn="just">
              <a:buNone/>
            </a:pPr>
            <a:r>
              <a:rPr lang="tr-TR" sz="2700" dirty="0" smtClean="0">
                <a:latin typeface="Times New Roman" panose="02020603050405020304" pitchFamily="18" charset="0"/>
                <a:cs typeface="Times New Roman" panose="02020603050405020304" pitchFamily="18" charset="0"/>
              </a:rPr>
              <a:t>•Sürdürülebilir </a:t>
            </a:r>
            <a:r>
              <a:rPr lang="tr-TR" sz="2700" dirty="0">
                <a:latin typeface="Times New Roman" panose="02020603050405020304" pitchFamily="18" charset="0"/>
                <a:cs typeface="Times New Roman" panose="02020603050405020304" pitchFamily="18" charset="0"/>
              </a:rPr>
              <a:t>kalkınmaya önemli katkılar sunmuştur.</a:t>
            </a:r>
            <a:endParaRPr lang="tr-TR" sz="2700" dirty="0" smtClean="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ERASMUS</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068365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7616" y="1091406"/>
            <a:ext cx="8229600" cy="4752528"/>
          </a:xfrm>
        </p:spPr>
        <p:txBody>
          <a:bodyPr numCol="1"/>
          <a:lstStyle/>
          <a:p>
            <a:pPr marL="0" indent="0" algn="just">
              <a:buNone/>
            </a:pPr>
            <a:r>
              <a:rPr lang="tr-TR" dirty="0" smtClean="0">
                <a:latin typeface="Times New Roman" panose="02020603050405020304" pitchFamily="18" charset="0"/>
                <a:cs typeface="Times New Roman" panose="02020603050405020304" pitchFamily="18" charset="0"/>
              </a:rPr>
              <a:t>“</a:t>
            </a:r>
            <a:r>
              <a:rPr lang="tr-TR" b="1" dirty="0" smtClean="0">
                <a:latin typeface="Times New Roman" panose="02020603050405020304" pitchFamily="18" charset="0"/>
                <a:cs typeface="Times New Roman" panose="02020603050405020304" pitchFamily="18" charset="0"/>
              </a:rPr>
              <a:t>Farabi Değişim</a:t>
            </a:r>
            <a:r>
              <a:rPr lang="tr-TR" dirty="0" smtClean="0">
                <a:latin typeface="Times New Roman" panose="02020603050405020304" pitchFamily="18" charset="0"/>
                <a:cs typeface="Times New Roman" panose="02020603050405020304" pitchFamily="18" charset="0"/>
              </a:rPr>
              <a:t> Programı” </a:t>
            </a:r>
          </a:p>
          <a:p>
            <a:pPr marL="0" indent="0" algn="just">
              <a:buNone/>
            </a:pPr>
            <a:r>
              <a:rPr lang="tr-TR" dirty="0" smtClean="0">
                <a:latin typeface="Times New Roman" panose="02020603050405020304" pitchFamily="18" charset="0"/>
                <a:cs typeface="Times New Roman" panose="02020603050405020304" pitchFamily="18" charset="0"/>
              </a:rPr>
              <a:t>Türkiye'deki üniversitelerde </a:t>
            </a:r>
          </a:p>
          <a:p>
            <a:pPr marL="0" indent="0" algn="just">
              <a:buNone/>
            </a:pPr>
            <a:r>
              <a:rPr lang="tr-TR" dirty="0" smtClean="0">
                <a:latin typeface="Times New Roman" panose="02020603050405020304" pitchFamily="18" charset="0"/>
                <a:cs typeface="Times New Roman" panose="02020603050405020304" pitchFamily="18" charset="0"/>
              </a:rPr>
              <a:t>öğrenim gören önlisans, lisans, </a:t>
            </a:r>
          </a:p>
          <a:p>
            <a:pPr marL="0" indent="0" algn="just">
              <a:buNone/>
            </a:pPr>
            <a:r>
              <a:rPr lang="tr-TR" dirty="0" smtClean="0">
                <a:latin typeface="Times New Roman" panose="02020603050405020304" pitchFamily="18" charset="0"/>
                <a:cs typeface="Times New Roman" panose="02020603050405020304" pitchFamily="18" charset="0"/>
              </a:rPr>
              <a:t>yüksek lisans ve doktora </a:t>
            </a:r>
          </a:p>
          <a:p>
            <a:pPr marL="0" indent="0" algn="just">
              <a:buNone/>
            </a:pPr>
            <a:r>
              <a:rPr lang="tr-TR" dirty="0" smtClean="0">
                <a:latin typeface="Times New Roman" panose="02020603050405020304" pitchFamily="18" charset="0"/>
                <a:cs typeface="Times New Roman" panose="02020603050405020304" pitchFamily="18" charset="0"/>
              </a:rPr>
              <a:t>düzeyindeki öğrencilerin ve öğretim üyelerinin karşılıklı protokollerle değişimine izin veren bir “Öğrenci ve Öğretim Üyesi  </a:t>
            </a:r>
            <a:r>
              <a:rPr lang="tr-TR" b="1" dirty="0" smtClean="0">
                <a:latin typeface="Times New Roman" panose="02020603050405020304" pitchFamily="18" charset="0"/>
                <a:cs typeface="Times New Roman" panose="02020603050405020304" pitchFamily="18" charset="0"/>
              </a:rPr>
              <a:t>Değişim</a:t>
            </a:r>
            <a:r>
              <a:rPr lang="tr-TR" dirty="0" smtClean="0">
                <a:latin typeface="Times New Roman" panose="02020603050405020304" pitchFamily="18" charset="0"/>
                <a:cs typeface="Times New Roman" panose="02020603050405020304" pitchFamily="18" charset="0"/>
              </a:rPr>
              <a:t> Programı’’</a:t>
            </a:r>
            <a:r>
              <a:rPr lang="tr-TR" dirty="0" err="1" smtClean="0">
                <a:latin typeface="Times New Roman" panose="02020603050405020304" pitchFamily="18" charset="0"/>
                <a:cs typeface="Times New Roman" panose="02020603050405020304" pitchFamily="18" charset="0"/>
              </a:rPr>
              <a:t>dır</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200" b="1" u="sng" dirty="0" smtClean="0">
                <a:solidFill>
                  <a:schemeClr val="tx2">
                    <a:lumMod val="60000"/>
                    <a:lumOff val="40000"/>
                  </a:schemeClr>
                </a:solidFill>
                <a:latin typeface="Times New Roman" panose="02020603050405020304" pitchFamily="18" charset="0"/>
                <a:cs typeface="Times New Roman" panose="02020603050405020304" pitchFamily="18" charset="0"/>
              </a:rPr>
              <a:t>FARABİ</a:t>
            </a:r>
            <a:endParaRPr lang="tr-TR" sz="42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026" name="Picture 2" descr="null"/>
          <p:cNvPicPr>
            <a:picLocks noChangeAspect="1" noChangeArrowheads="1"/>
          </p:cNvPicPr>
          <p:nvPr/>
        </p:nvPicPr>
        <p:blipFill rotWithShape="1">
          <a:blip r:embed="rId5">
            <a:extLst>
              <a:ext uri="{28A0092B-C50C-407E-A947-70E740481C1C}">
                <a14:useLocalDpi xmlns:a14="http://schemas.microsoft.com/office/drawing/2010/main" val="0"/>
              </a:ext>
            </a:extLst>
          </a:blip>
          <a:srcRect t="8545" b="10656"/>
          <a:stretch/>
        </p:blipFill>
        <p:spPr bwMode="auto">
          <a:xfrm>
            <a:off x="5638266" y="1250399"/>
            <a:ext cx="3028950" cy="160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78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sz="2400" dirty="0" smtClean="0">
                <a:latin typeface="Times New Roman" panose="02020603050405020304" pitchFamily="18" charset="0"/>
                <a:cs typeface="Times New Roman" panose="02020603050405020304" pitchFamily="18" charset="0"/>
              </a:rPr>
              <a:t>Mevlana Değişim Programı, </a:t>
            </a:r>
          </a:p>
          <a:p>
            <a:pPr marL="0" indent="0" algn="just">
              <a:buNone/>
            </a:pPr>
            <a:r>
              <a:rPr lang="tr-TR" sz="2400" dirty="0" smtClean="0">
                <a:latin typeface="Times New Roman" panose="02020603050405020304" pitchFamily="18" charset="0"/>
                <a:cs typeface="Times New Roman" panose="02020603050405020304" pitchFamily="18" charset="0"/>
              </a:rPr>
              <a:t>yurtiçinde eğitim veren </a:t>
            </a:r>
          </a:p>
          <a:p>
            <a:pPr marL="0" indent="0" algn="just">
              <a:buNone/>
            </a:pPr>
            <a:r>
              <a:rPr lang="tr-TR" sz="2400" dirty="0" smtClean="0">
                <a:latin typeface="Times New Roman" panose="02020603050405020304" pitchFamily="18" charset="0"/>
                <a:cs typeface="Times New Roman" panose="02020603050405020304" pitchFamily="18" charset="0"/>
              </a:rPr>
              <a:t>yükseköğretim kurumları ile</a:t>
            </a:r>
          </a:p>
          <a:p>
            <a:pPr marL="0" indent="0" algn="just">
              <a:buNone/>
            </a:pPr>
            <a:r>
              <a:rPr lang="tr-TR" sz="2400" dirty="0" smtClean="0">
                <a:latin typeface="Times New Roman" panose="02020603050405020304" pitchFamily="18" charset="0"/>
                <a:cs typeface="Times New Roman" panose="02020603050405020304" pitchFamily="18" charset="0"/>
              </a:rPr>
              <a:t> yurtdışında eğitim veren</a:t>
            </a:r>
          </a:p>
          <a:p>
            <a:pPr marL="0" indent="0" algn="just">
              <a:buNone/>
            </a:pPr>
            <a:r>
              <a:rPr lang="tr-TR" sz="2400" dirty="0" smtClean="0">
                <a:latin typeface="Times New Roman" panose="02020603050405020304" pitchFamily="18" charset="0"/>
                <a:cs typeface="Times New Roman" panose="02020603050405020304" pitchFamily="18" charset="0"/>
              </a:rPr>
              <a:t> yükseköğretim kurumları arasında</a:t>
            </a:r>
          </a:p>
          <a:p>
            <a:pPr marL="0" indent="0" algn="just">
              <a:buNone/>
            </a:pPr>
            <a:r>
              <a:rPr lang="tr-TR" sz="2400" dirty="0" smtClean="0">
                <a:latin typeface="Times New Roman" panose="02020603050405020304" pitchFamily="18" charset="0"/>
                <a:cs typeface="Times New Roman" panose="02020603050405020304" pitchFamily="18" charset="0"/>
              </a:rPr>
              <a:t> öğrenci ve öğretim elemanı </a:t>
            </a:r>
          </a:p>
          <a:p>
            <a:pPr marL="0" indent="0" algn="just">
              <a:buNone/>
            </a:pPr>
            <a:r>
              <a:rPr lang="tr-TR" sz="2400" dirty="0" smtClean="0">
                <a:latin typeface="Times New Roman" panose="02020603050405020304" pitchFamily="18" charset="0"/>
                <a:cs typeface="Times New Roman" panose="02020603050405020304" pitchFamily="18" charset="0"/>
              </a:rPr>
              <a:t>değişimini mümkün kılan bir programdır.</a:t>
            </a:r>
          </a:p>
          <a:p>
            <a:pPr marL="0" indent="0" algn="just">
              <a:buNone/>
            </a:pPr>
            <a:r>
              <a:rPr lang="tr-TR" sz="2400" dirty="0" smtClean="0">
                <a:latin typeface="Times New Roman" panose="02020603050405020304" pitchFamily="18" charset="0"/>
                <a:cs typeface="Times New Roman" panose="02020603050405020304" pitchFamily="18" charset="0"/>
              </a:rPr>
              <a:t>Mevlana Değişim Programı’nın diğer programlardan en önemli farkı dünya üzerinden hiçbir bölgesel farklılık gözetmeksizin tüm ülkelerin yükseköğretim kurumlarıyla öğrenci ve öğretim elemanı değişimine açık olmasıdır.</a:t>
            </a:r>
            <a:endParaRPr lang="tr-TR" sz="2400"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000" b="1" u="sng" dirty="0" smtClean="0">
                <a:solidFill>
                  <a:schemeClr val="tx2">
                    <a:lumMod val="60000"/>
                    <a:lumOff val="40000"/>
                  </a:schemeClr>
                </a:solidFill>
                <a:latin typeface="Times New Roman" panose="02020603050405020304" pitchFamily="18" charset="0"/>
                <a:cs typeface="Times New Roman" panose="02020603050405020304" pitchFamily="18" charset="0"/>
              </a:rPr>
              <a:t>MEVLANA DEĞİŞİM PROGRAMI</a:t>
            </a:r>
            <a:endParaRPr lang="tr-TR" sz="40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2050" name="Picture 2" descr="İstanbul Üniversitesi Mevlana Değişim Programı"/>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1326" y="1077842"/>
            <a:ext cx="3096344" cy="309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15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algn="just"/>
            <a:r>
              <a:rPr lang="tr-TR" sz="3100" dirty="0" smtClean="0">
                <a:latin typeface="Times New Roman" panose="02020603050405020304" pitchFamily="18" charset="0"/>
                <a:cs typeface="Times New Roman" panose="02020603050405020304" pitchFamily="18" charset="0"/>
              </a:rPr>
              <a:t>İkili İşbirliği Programı, yükseköğretim kurumları arasında öğrenci değişimini gerçekleştirmeyi amaçlayan bir programdır. Değişim programına katılmak isteyen öğrenciler en az bir en fazla iki yarıyıl yurtdışındaki ikili anlaşmamız olan üniversitelerde, anlaşmada belirtilen kurallar çerçevesinde yükseköğretim kurumlarında eğitim görmek üzere programdan faydalanabilirler.</a:t>
            </a:r>
            <a:endParaRPr lang="tr-TR" sz="3100"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2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İKİLİ İŞBİRLİĞİ ANLAŞMALARI VE DEĞİŞİM PROGRAMLARI</a:t>
            </a:r>
            <a:endPar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93332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rPr>
              <a:t>TÜBİTAK</a:t>
            </a:r>
          </a:p>
          <a:p>
            <a:pPr marL="0" indent="0" algn="just">
              <a:buNone/>
            </a:pPr>
            <a:r>
              <a:rPr lang="tr-TR" dirty="0" smtClean="0">
                <a:latin typeface="Times New Roman" panose="02020603050405020304" pitchFamily="18" charset="0"/>
                <a:cs typeface="Times New Roman" panose="02020603050405020304" pitchFamily="18" charset="0"/>
              </a:rPr>
              <a:t>Tüm destekler, belirlenen kriterler çerçevesinde öğrencileri desteklemek amacıyla TÜBİTAK tarafından verilir. Bu destekler lisans öğrencilerine, lisansüstü öğrencilerine, doktora sonrasına ve yabancılara yöneliktir (TÜBİTAK, 2021). Bu desteklerden faydalanabilmek için adayların Bilim İnsanı Destekleme Daire Başkanlığı’na (BİDEB) başvuru yapması gerekir. </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000" b="1" u="sng" dirty="0" smtClean="0">
                <a:solidFill>
                  <a:schemeClr val="tx2">
                    <a:lumMod val="60000"/>
                    <a:lumOff val="40000"/>
                  </a:schemeClr>
                </a:solidFill>
                <a:latin typeface="Times New Roman" panose="02020603050405020304" pitchFamily="18" charset="0"/>
                <a:cs typeface="Times New Roman" panose="02020603050405020304" pitchFamily="18" charset="0"/>
              </a:rPr>
              <a:t>DESTEK PROGRAMLARI</a:t>
            </a:r>
            <a:r>
              <a:rPr lang="tr-TR" sz="2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tr-TR" sz="2800" b="1" u="sng" dirty="0" smtClean="0">
                <a:solidFill>
                  <a:schemeClr val="tx2">
                    <a:lumMod val="60000"/>
                    <a:lumOff val="40000"/>
                  </a:schemeClr>
                </a:solidFill>
                <a:latin typeface="Times New Roman" panose="02020603050405020304" pitchFamily="18" charset="0"/>
                <a:cs typeface="Times New Roman" panose="02020603050405020304" pitchFamily="18" charset="0"/>
              </a:rPr>
            </a:br>
            <a:endPar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970095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sz="3000" b="1" u="sng" dirty="0" smtClean="0">
                <a:solidFill>
                  <a:schemeClr val="tx2">
                    <a:lumMod val="60000"/>
                    <a:lumOff val="40000"/>
                  </a:schemeClr>
                </a:solidFill>
                <a:latin typeface="Times New Roman" panose="02020603050405020304" pitchFamily="18" charset="0"/>
                <a:cs typeface="Times New Roman" panose="02020603050405020304" pitchFamily="18" charset="0"/>
              </a:rPr>
              <a:t>MİLLİ EĞİTİM BAKANLIĞI DESTEKLERİ</a:t>
            </a:r>
          </a:p>
          <a:p>
            <a:pPr marL="0" indent="0" algn="just">
              <a:buNone/>
            </a:pPr>
            <a:r>
              <a:rPr lang="tr-TR" sz="2000" dirty="0">
                <a:latin typeface="Times New Roman" panose="02020603050405020304" pitchFamily="18" charset="0"/>
                <a:cs typeface="Times New Roman" panose="02020603050405020304" pitchFamily="18" charset="0"/>
              </a:rPr>
              <a:t>MEB tarafından belirlenen kriterler çerçevesinde öğrencileri desteklemek amacıyla verilen bir desteklerdir. Bu destek lisansüstü öğrencilerine yöneliktir</a:t>
            </a:r>
            <a:r>
              <a:rPr lang="tr-TR" sz="2000" dirty="0" smtClean="0">
                <a:latin typeface="Times New Roman" panose="02020603050405020304" pitchFamily="18" charset="0"/>
                <a:cs typeface="Times New Roman" panose="02020603050405020304" pitchFamily="18" charset="0"/>
              </a:rPr>
              <a:t>.</a:t>
            </a:r>
          </a:p>
          <a:p>
            <a:pPr marL="0" indent="0" algn="just">
              <a:buNone/>
            </a:pPr>
            <a:r>
              <a:rPr lang="tr-TR" sz="2000" b="1" u="sng" dirty="0" smtClean="0">
                <a:latin typeface="Times New Roman" panose="02020603050405020304" pitchFamily="18" charset="0"/>
                <a:cs typeface="Times New Roman" panose="02020603050405020304" pitchFamily="18" charset="0"/>
              </a:rPr>
              <a:t>YLSY Burs </a:t>
            </a:r>
            <a:r>
              <a:rPr lang="tr-TR" sz="2000" b="1" u="sng" dirty="0" err="1" smtClean="0">
                <a:latin typeface="Times New Roman" panose="02020603050405020304" pitchFamily="18" charset="0"/>
                <a:cs typeface="Times New Roman" panose="02020603050405020304" pitchFamily="18" charset="0"/>
              </a:rPr>
              <a:t>Programı:</a:t>
            </a:r>
            <a:r>
              <a:rPr lang="tr-TR" sz="2000" dirty="0" err="1" smtClean="0">
                <a:latin typeface="Times New Roman" panose="02020603050405020304" pitchFamily="18" charset="0"/>
                <a:cs typeface="Times New Roman" panose="02020603050405020304" pitchFamily="18" charset="0"/>
              </a:rPr>
              <a:t>Yurt</a:t>
            </a:r>
            <a:r>
              <a:rPr lang="tr-TR" sz="2000" dirty="0" smtClean="0">
                <a:latin typeface="Times New Roman" panose="02020603050405020304" pitchFamily="18" charset="0"/>
                <a:cs typeface="Times New Roman" panose="02020603050405020304" pitchFamily="18" charset="0"/>
              </a:rPr>
              <a:t> Dışına Lisansüstü Öğrenim Amacıyla Gönderilecek Öğrencileri Seçme ve Yerleştirme (YLSY) Bursu, Millî Eğitim Bakanlığı tarafından yürütülen, kamu kuruluşlarının ve üniversitelerin yetişmiş insan kaynağı gereksiniminin giderilmesi maksadıyla zorunlu hizmet karşılığında yurtdışı lisansüstü öğrenim bursluluk programıdır. 1416 sayılı Kanuna istinaden Millî Eğitim Bakanlığı tarafından, lisansüstü öğrenim görmek maksadıyla yurtdışına gitmek isteyen öğrencilere verilen burstur. YLSY kapsamında hem yüksek lisans hem de doktora öğreniminizi tamamlayabilirken, sadece yüksek lisans veya sadece doktora öğrenimi de görebilirsiniz. Yurtdışı yüksek öğrenimleri süresince burs için gerekli şartları sağlayan ve not ortalaması 2,50 üzerinde olan öğrencilere verilmektedir. </a:t>
            </a:r>
          </a:p>
          <a:p>
            <a:pPr marL="0" indent="0" algn="just">
              <a:buNone/>
            </a:pPr>
            <a:endParaRPr lang="tr-TR" sz="1800"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000" b="1" u="sng" dirty="0" smtClean="0">
                <a:solidFill>
                  <a:schemeClr val="tx2">
                    <a:lumMod val="60000"/>
                    <a:lumOff val="40000"/>
                  </a:schemeClr>
                </a:solidFill>
                <a:latin typeface="Times New Roman" panose="02020603050405020304" pitchFamily="18" charset="0"/>
                <a:cs typeface="Times New Roman" panose="02020603050405020304" pitchFamily="18" charset="0"/>
              </a:rPr>
              <a:t>DESTEK PROGRAMLARI</a:t>
            </a:r>
            <a:r>
              <a:rPr lang="tr-TR" sz="2800" b="1" u="sng"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tr-TR" sz="2800" b="1" u="sng" dirty="0" smtClean="0">
                <a:solidFill>
                  <a:schemeClr val="tx2">
                    <a:lumMod val="60000"/>
                    <a:lumOff val="40000"/>
                  </a:schemeClr>
                </a:solidFill>
                <a:latin typeface="Times New Roman" panose="02020603050405020304" pitchFamily="18" charset="0"/>
                <a:cs typeface="Times New Roman" panose="02020603050405020304" pitchFamily="18" charset="0"/>
              </a:rPr>
            </a:br>
            <a:endParaRPr lang="tr-TR" sz="28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3135857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145214"/>
            <a:ext cx="9144000" cy="18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çerik Yer Tutucusu 1"/>
          <p:cNvSpPr>
            <a:spLocks noGrp="1"/>
          </p:cNvSpPr>
          <p:nvPr>
            <p:ph idx="1"/>
          </p:nvPr>
        </p:nvSpPr>
        <p:spPr>
          <a:xfrm>
            <a:off x="438070" y="1124744"/>
            <a:ext cx="8229600" cy="4752528"/>
          </a:xfrm>
        </p:spPr>
        <p:txBody>
          <a:bodyPr numCol="1"/>
          <a:lstStyle/>
          <a:p>
            <a:pPr marL="0" indent="0" algn="just">
              <a:buNone/>
            </a:pPr>
            <a:r>
              <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rPr>
              <a:t>YÖK DESTEKLERİ</a:t>
            </a:r>
          </a:p>
          <a:p>
            <a:pPr marL="0" indent="0" algn="just">
              <a:buNone/>
            </a:pPr>
            <a:endParaRPr lang="tr-TR" b="1" u="sng"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tr-TR" dirty="0" smtClean="0">
                <a:latin typeface="Times New Roman" panose="02020603050405020304" pitchFamily="18" charset="0"/>
                <a:cs typeface="Times New Roman" panose="02020603050405020304" pitchFamily="18" charset="0"/>
              </a:rPr>
              <a:t>YÖK </a:t>
            </a:r>
            <a:r>
              <a:rPr lang="tr-TR" dirty="0">
                <a:latin typeface="Times New Roman" panose="02020603050405020304" pitchFamily="18" charset="0"/>
                <a:cs typeface="Times New Roman" panose="02020603050405020304" pitchFamily="18" charset="0"/>
              </a:rPr>
              <a:t>hem lisans hem de </a:t>
            </a:r>
            <a:r>
              <a:rPr lang="tr-TR" dirty="0" smtClean="0">
                <a:latin typeface="Times New Roman" panose="02020603050405020304" pitchFamily="18" charset="0"/>
                <a:cs typeface="Times New Roman" panose="02020603050405020304" pitchFamily="18" charset="0"/>
              </a:rPr>
              <a:t>lisansüstü öğrencilerine çeşitli burslar sağlayarak destek olmaktadır. Bu desteklerin arasında yabancı uyruklu öğrencilere sağlanan burs desteği de yer almaktadır. </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3" name="Başlık 2"/>
          <p:cNvSpPr>
            <a:spLocks noGrp="1"/>
          </p:cNvSpPr>
          <p:nvPr>
            <p:ph type="title"/>
          </p:nvPr>
        </p:nvSpPr>
        <p:spPr>
          <a:xfrm>
            <a:off x="460585" y="281299"/>
            <a:ext cx="8229600" cy="843445"/>
          </a:xfrm>
        </p:spPr>
        <p:txBody>
          <a:bodyPr/>
          <a:lstStyle/>
          <a:p>
            <a:r>
              <a:rPr lang="tr-TR" sz="4000" b="1" u="sng" dirty="0" smtClean="0">
                <a:solidFill>
                  <a:schemeClr val="tx2">
                    <a:lumMod val="60000"/>
                    <a:lumOff val="40000"/>
                  </a:schemeClr>
                </a:solidFill>
                <a:latin typeface="Times New Roman" panose="02020603050405020304" pitchFamily="18" charset="0"/>
                <a:cs typeface="Times New Roman" panose="02020603050405020304" pitchFamily="18" charset="0"/>
              </a:rPr>
              <a:t>DESTEK </a:t>
            </a:r>
            <a:r>
              <a:rPr lang="tr-TR" sz="4000" b="1" u="sng" dirty="0">
                <a:solidFill>
                  <a:schemeClr val="tx2">
                    <a:lumMod val="60000"/>
                    <a:lumOff val="40000"/>
                  </a:schemeClr>
                </a:solidFill>
                <a:latin typeface="Times New Roman" panose="02020603050405020304" pitchFamily="18" charset="0"/>
                <a:cs typeface="Times New Roman" panose="02020603050405020304" pitchFamily="18" charset="0"/>
              </a:rPr>
              <a:t>PROGRAMLARI</a:t>
            </a:r>
            <a:endParaRPr lang="tr-TR" sz="30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6379782" y="43081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915117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unum_Sablo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sunum_01</Template>
  <TotalTime>6997</TotalTime>
  <Words>1418</Words>
  <Application>Microsoft Office PowerPoint</Application>
  <PresentationFormat>Ekran Gösterisi (4:3)</PresentationFormat>
  <Paragraphs>174</Paragraphs>
  <Slides>23</Slides>
  <Notes>22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Arial</vt:lpstr>
      <vt:lpstr>Avenir Next LT Pro</vt:lpstr>
      <vt:lpstr>Calibri</vt:lpstr>
      <vt:lpstr>Times New Roman</vt:lpstr>
      <vt:lpstr>Sunum_Sablon</vt:lpstr>
      <vt:lpstr>PowerPoint Sunusu</vt:lpstr>
      <vt:lpstr>Değişim Programları ve Burslar</vt:lpstr>
      <vt:lpstr>ERASMUS</vt:lpstr>
      <vt:lpstr>FARABİ</vt:lpstr>
      <vt:lpstr>MEVLANA DEĞİŞİM PROGRAMI</vt:lpstr>
      <vt:lpstr>İKİLİ İŞBİRLİĞİ ANLAŞMALARI VE DEĞİŞİM PROGRAMLARI</vt:lpstr>
      <vt:lpstr>DESTEK PROGRAMLARI </vt:lpstr>
      <vt:lpstr>DESTEK PROGRAMLARI </vt:lpstr>
      <vt:lpstr>DESTEK PROGRAMLARI</vt:lpstr>
      <vt:lpstr>Temel İletişim Becerileri</vt:lpstr>
      <vt:lpstr>Temel İletişim Becerileri</vt:lpstr>
      <vt:lpstr>Temel İletişim Becerileri</vt:lpstr>
      <vt:lpstr>Temel İletişim Becerileri</vt:lpstr>
      <vt:lpstr>Temel İletişim Becerileri</vt:lpstr>
      <vt:lpstr>İletişim Süreci ve Unsurları</vt:lpstr>
      <vt:lpstr>Temel İletişim Becerileri</vt:lpstr>
      <vt:lpstr>İletişim Bağlamına göre İletişim Türleri</vt:lpstr>
      <vt:lpstr>İletişim Bağlamına göre İletişim Türleri</vt:lpstr>
      <vt:lpstr>İletişim sürecinde Medyanın Kullanılması</vt:lpstr>
      <vt:lpstr>SOSYAL AĞLAR</vt:lpstr>
      <vt:lpstr>DİKSİYON</vt:lpstr>
      <vt:lpstr>Beden Dili</vt:lpstr>
      <vt:lpstr>PowerPoint Sunusu</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SelcukE</dc:creator>
  <cp:lastModifiedBy>Talha Enes Gümüş</cp:lastModifiedBy>
  <cp:revision>368</cp:revision>
  <cp:lastPrinted>2017-09-26T06:08:06Z</cp:lastPrinted>
  <dcterms:created xsi:type="dcterms:W3CDTF">2017-09-08T12:11:16Z</dcterms:created>
  <dcterms:modified xsi:type="dcterms:W3CDTF">2022-10-20T14:57:41Z</dcterms:modified>
</cp:coreProperties>
</file>