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3">
  <p:sldMasterIdLst>
    <p:sldMasterId id="2147483648" r:id="rId1"/>
  </p:sldMasterIdLst>
  <p:notesMasterIdLst>
    <p:notesMasterId r:id="rId37"/>
  </p:notesMasterIdLst>
  <p:sldIdLst>
    <p:sldId id="258" r:id="rId2"/>
    <p:sldId id="507" r:id="rId3"/>
    <p:sldId id="560" r:id="rId4"/>
    <p:sldId id="561" r:id="rId5"/>
    <p:sldId id="562" r:id="rId6"/>
    <p:sldId id="563" r:id="rId7"/>
    <p:sldId id="564" r:id="rId8"/>
    <p:sldId id="565" r:id="rId9"/>
    <p:sldId id="566" r:id="rId10"/>
    <p:sldId id="567" r:id="rId11"/>
    <p:sldId id="568" r:id="rId12"/>
    <p:sldId id="569" r:id="rId13"/>
    <p:sldId id="570" r:id="rId14"/>
    <p:sldId id="574" r:id="rId15"/>
    <p:sldId id="571" r:id="rId16"/>
    <p:sldId id="575" r:id="rId17"/>
    <p:sldId id="572" r:id="rId18"/>
    <p:sldId id="573" r:id="rId19"/>
    <p:sldId id="579" r:id="rId20"/>
    <p:sldId id="576" r:id="rId21"/>
    <p:sldId id="580" r:id="rId22"/>
    <p:sldId id="577" r:id="rId23"/>
    <p:sldId id="581" r:id="rId24"/>
    <p:sldId id="582" r:id="rId25"/>
    <p:sldId id="583" r:id="rId26"/>
    <p:sldId id="584" r:id="rId27"/>
    <p:sldId id="585" r:id="rId28"/>
    <p:sldId id="586" r:id="rId29"/>
    <p:sldId id="587" r:id="rId30"/>
    <p:sldId id="588" r:id="rId31"/>
    <p:sldId id="589" r:id="rId32"/>
    <p:sldId id="590" r:id="rId33"/>
    <p:sldId id="591" r:id="rId34"/>
    <p:sldId id="592" r:id="rId35"/>
    <p:sldId id="520" r:id="rId36"/>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autoAdjust="0"/>
    <p:restoredTop sz="90876" autoAdjust="0"/>
  </p:normalViewPr>
  <p:slideViewPr>
    <p:cSldViewPr>
      <p:cViewPr varScale="1">
        <p:scale>
          <a:sx n="100" d="100"/>
          <a:sy n="100" d="100"/>
        </p:scale>
        <p:origin x="1128" y="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70EC1-A045-4924-91D4-E7F6230B5676}" type="datetimeFigureOut">
              <a:rPr lang="tr-TR" smtClean="0"/>
              <a:t>4.11.2022</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6E025-7447-49EF-AF66-1F70B641CEF6}" type="slidenum">
              <a:rPr lang="tr-TR" smtClean="0"/>
              <a:t>‹#›</a:t>
            </a:fld>
            <a:endParaRPr lang="tr-TR"/>
          </a:p>
        </p:txBody>
      </p:sp>
    </p:spTree>
    <p:extLst>
      <p:ext uri="{BB962C8B-B14F-4D97-AF65-F5344CB8AC3E}">
        <p14:creationId xmlns:p14="http://schemas.microsoft.com/office/powerpoint/2010/main" val="320864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a:t>
            </a:fld>
            <a:endParaRPr lang="tr-TR" dirty="0"/>
          </a:p>
        </p:txBody>
      </p:sp>
    </p:spTree>
    <p:extLst>
      <p:ext uri="{BB962C8B-B14F-4D97-AF65-F5344CB8AC3E}">
        <p14:creationId xmlns:p14="http://schemas.microsoft.com/office/powerpoint/2010/main" val="267996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10</a:t>
            </a:fld>
            <a:endParaRPr lang="tr-TR"/>
          </a:p>
        </p:txBody>
      </p:sp>
    </p:spTree>
    <p:extLst>
      <p:ext uri="{BB962C8B-B14F-4D97-AF65-F5344CB8AC3E}">
        <p14:creationId xmlns:p14="http://schemas.microsoft.com/office/powerpoint/2010/main" val="390530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11</a:t>
            </a:fld>
            <a:endParaRPr lang="tr-TR"/>
          </a:p>
        </p:txBody>
      </p:sp>
    </p:spTree>
    <p:extLst>
      <p:ext uri="{BB962C8B-B14F-4D97-AF65-F5344CB8AC3E}">
        <p14:creationId xmlns:p14="http://schemas.microsoft.com/office/powerpoint/2010/main" val="2748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12</a:t>
            </a:fld>
            <a:endParaRPr lang="tr-TR"/>
          </a:p>
        </p:txBody>
      </p:sp>
    </p:spTree>
    <p:extLst>
      <p:ext uri="{BB962C8B-B14F-4D97-AF65-F5344CB8AC3E}">
        <p14:creationId xmlns:p14="http://schemas.microsoft.com/office/powerpoint/2010/main" val="2711830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13</a:t>
            </a:fld>
            <a:endParaRPr lang="tr-TR"/>
          </a:p>
        </p:txBody>
      </p:sp>
    </p:spTree>
    <p:extLst>
      <p:ext uri="{BB962C8B-B14F-4D97-AF65-F5344CB8AC3E}">
        <p14:creationId xmlns:p14="http://schemas.microsoft.com/office/powerpoint/2010/main" val="2325986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14</a:t>
            </a:fld>
            <a:endParaRPr lang="tr-TR"/>
          </a:p>
        </p:txBody>
      </p:sp>
    </p:spTree>
    <p:extLst>
      <p:ext uri="{BB962C8B-B14F-4D97-AF65-F5344CB8AC3E}">
        <p14:creationId xmlns:p14="http://schemas.microsoft.com/office/powerpoint/2010/main" val="1437253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15</a:t>
            </a:fld>
            <a:endParaRPr lang="tr-TR"/>
          </a:p>
        </p:txBody>
      </p:sp>
    </p:spTree>
    <p:extLst>
      <p:ext uri="{BB962C8B-B14F-4D97-AF65-F5344CB8AC3E}">
        <p14:creationId xmlns:p14="http://schemas.microsoft.com/office/powerpoint/2010/main" val="672302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16</a:t>
            </a:fld>
            <a:endParaRPr lang="tr-TR"/>
          </a:p>
        </p:txBody>
      </p:sp>
    </p:spTree>
    <p:extLst>
      <p:ext uri="{BB962C8B-B14F-4D97-AF65-F5344CB8AC3E}">
        <p14:creationId xmlns:p14="http://schemas.microsoft.com/office/powerpoint/2010/main" val="1045490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17</a:t>
            </a:fld>
            <a:endParaRPr lang="tr-TR"/>
          </a:p>
        </p:txBody>
      </p:sp>
    </p:spTree>
    <p:extLst>
      <p:ext uri="{BB962C8B-B14F-4D97-AF65-F5344CB8AC3E}">
        <p14:creationId xmlns:p14="http://schemas.microsoft.com/office/powerpoint/2010/main" val="187417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18</a:t>
            </a:fld>
            <a:endParaRPr lang="tr-TR"/>
          </a:p>
        </p:txBody>
      </p:sp>
    </p:spTree>
    <p:extLst>
      <p:ext uri="{BB962C8B-B14F-4D97-AF65-F5344CB8AC3E}">
        <p14:creationId xmlns:p14="http://schemas.microsoft.com/office/powerpoint/2010/main" val="80433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19</a:t>
            </a:fld>
            <a:endParaRPr lang="tr-TR"/>
          </a:p>
        </p:txBody>
      </p:sp>
    </p:spTree>
    <p:extLst>
      <p:ext uri="{BB962C8B-B14F-4D97-AF65-F5344CB8AC3E}">
        <p14:creationId xmlns:p14="http://schemas.microsoft.com/office/powerpoint/2010/main" val="420042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a:t>
            </a:fld>
            <a:endParaRPr lang="tr-TR"/>
          </a:p>
        </p:txBody>
      </p:sp>
    </p:spTree>
    <p:extLst>
      <p:ext uri="{BB962C8B-B14F-4D97-AF65-F5344CB8AC3E}">
        <p14:creationId xmlns:p14="http://schemas.microsoft.com/office/powerpoint/2010/main" val="3712816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20</a:t>
            </a:fld>
            <a:endParaRPr lang="tr-TR"/>
          </a:p>
        </p:txBody>
      </p:sp>
    </p:spTree>
    <p:extLst>
      <p:ext uri="{BB962C8B-B14F-4D97-AF65-F5344CB8AC3E}">
        <p14:creationId xmlns:p14="http://schemas.microsoft.com/office/powerpoint/2010/main" val="369734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21</a:t>
            </a:fld>
            <a:endParaRPr lang="tr-TR"/>
          </a:p>
        </p:txBody>
      </p:sp>
    </p:spTree>
    <p:extLst>
      <p:ext uri="{BB962C8B-B14F-4D97-AF65-F5344CB8AC3E}">
        <p14:creationId xmlns:p14="http://schemas.microsoft.com/office/powerpoint/2010/main" val="2275334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22</a:t>
            </a:fld>
            <a:endParaRPr lang="tr-TR"/>
          </a:p>
        </p:txBody>
      </p:sp>
    </p:spTree>
    <p:extLst>
      <p:ext uri="{BB962C8B-B14F-4D97-AF65-F5344CB8AC3E}">
        <p14:creationId xmlns:p14="http://schemas.microsoft.com/office/powerpoint/2010/main" val="3140466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23</a:t>
            </a:fld>
            <a:endParaRPr lang="tr-TR"/>
          </a:p>
        </p:txBody>
      </p:sp>
    </p:spTree>
    <p:extLst>
      <p:ext uri="{BB962C8B-B14F-4D97-AF65-F5344CB8AC3E}">
        <p14:creationId xmlns:p14="http://schemas.microsoft.com/office/powerpoint/2010/main" val="1505614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24</a:t>
            </a:fld>
            <a:endParaRPr lang="tr-TR"/>
          </a:p>
        </p:txBody>
      </p:sp>
    </p:spTree>
    <p:extLst>
      <p:ext uri="{BB962C8B-B14F-4D97-AF65-F5344CB8AC3E}">
        <p14:creationId xmlns:p14="http://schemas.microsoft.com/office/powerpoint/2010/main" val="204656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25</a:t>
            </a:fld>
            <a:endParaRPr lang="tr-TR"/>
          </a:p>
        </p:txBody>
      </p:sp>
    </p:spTree>
    <p:extLst>
      <p:ext uri="{BB962C8B-B14F-4D97-AF65-F5344CB8AC3E}">
        <p14:creationId xmlns:p14="http://schemas.microsoft.com/office/powerpoint/2010/main" val="2171536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26</a:t>
            </a:fld>
            <a:endParaRPr lang="tr-TR"/>
          </a:p>
        </p:txBody>
      </p:sp>
    </p:spTree>
    <p:extLst>
      <p:ext uri="{BB962C8B-B14F-4D97-AF65-F5344CB8AC3E}">
        <p14:creationId xmlns:p14="http://schemas.microsoft.com/office/powerpoint/2010/main" val="1605666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27</a:t>
            </a:fld>
            <a:endParaRPr lang="tr-TR"/>
          </a:p>
        </p:txBody>
      </p:sp>
    </p:spTree>
    <p:extLst>
      <p:ext uri="{BB962C8B-B14F-4D97-AF65-F5344CB8AC3E}">
        <p14:creationId xmlns:p14="http://schemas.microsoft.com/office/powerpoint/2010/main" val="684952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28</a:t>
            </a:fld>
            <a:endParaRPr lang="tr-TR"/>
          </a:p>
        </p:txBody>
      </p:sp>
    </p:spTree>
    <p:extLst>
      <p:ext uri="{BB962C8B-B14F-4D97-AF65-F5344CB8AC3E}">
        <p14:creationId xmlns:p14="http://schemas.microsoft.com/office/powerpoint/2010/main" val="548108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29</a:t>
            </a:fld>
            <a:endParaRPr lang="tr-TR"/>
          </a:p>
        </p:txBody>
      </p:sp>
    </p:spTree>
    <p:extLst>
      <p:ext uri="{BB962C8B-B14F-4D97-AF65-F5344CB8AC3E}">
        <p14:creationId xmlns:p14="http://schemas.microsoft.com/office/powerpoint/2010/main" val="15837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a:t>
            </a:fld>
            <a:endParaRPr lang="tr-TR"/>
          </a:p>
        </p:txBody>
      </p:sp>
    </p:spTree>
    <p:extLst>
      <p:ext uri="{BB962C8B-B14F-4D97-AF65-F5344CB8AC3E}">
        <p14:creationId xmlns:p14="http://schemas.microsoft.com/office/powerpoint/2010/main" val="956971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30</a:t>
            </a:fld>
            <a:endParaRPr lang="tr-TR"/>
          </a:p>
        </p:txBody>
      </p:sp>
    </p:spTree>
    <p:extLst>
      <p:ext uri="{BB962C8B-B14F-4D97-AF65-F5344CB8AC3E}">
        <p14:creationId xmlns:p14="http://schemas.microsoft.com/office/powerpoint/2010/main" val="786797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31</a:t>
            </a:fld>
            <a:endParaRPr lang="tr-TR"/>
          </a:p>
        </p:txBody>
      </p:sp>
    </p:spTree>
    <p:extLst>
      <p:ext uri="{BB962C8B-B14F-4D97-AF65-F5344CB8AC3E}">
        <p14:creationId xmlns:p14="http://schemas.microsoft.com/office/powerpoint/2010/main" val="2250045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32</a:t>
            </a:fld>
            <a:endParaRPr lang="tr-TR"/>
          </a:p>
        </p:txBody>
      </p:sp>
    </p:spTree>
    <p:extLst>
      <p:ext uri="{BB962C8B-B14F-4D97-AF65-F5344CB8AC3E}">
        <p14:creationId xmlns:p14="http://schemas.microsoft.com/office/powerpoint/2010/main" val="2259568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33</a:t>
            </a:fld>
            <a:endParaRPr lang="tr-TR"/>
          </a:p>
        </p:txBody>
      </p:sp>
    </p:spTree>
    <p:extLst>
      <p:ext uri="{BB962C8B-B14F-4D97-AF65-F5344CB8AC3E}">
        <p14:creationId xmlns:p14="http://schemas.microsoft.com/office/powerpoint/2010/main" val="2422546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34</a:t>
            </a:fld>
            <a:endParaRPr lang="tr-TR"/>
          </a:p>
        </p:txBody>
      </p:sp>
    </p:spTree>
    <p:extLst>
      <p:ext uri="{BB962C8B-B14F-4D97-AF65-F5344CB8AC3E}">
        <p14:creationId xmlns:p14="http://schemas.microsoft.com/office/powerpoint/2010/main" val="392843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a:t>
            </a:fld>
            <a:endParaRPr lang="tr-TR"/>
          </a:p>
        </p:txBody>
      </p:sp>
    </p:spTree>
    <p:extLst>
      <p:ext uri="{BB962C8B-B14F-4D97-AF65-F5344CB8AC3E}">
        <p14:creationId xmlns:p14="http://schemas.microsoft.com/office/powerpoint/2010/main" val="4251771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5</a:t>
            </a:fld>
            <a:endParaRPr lang="tr-TR"/>
          </a:p>
        </p:txBody>
      </p:sp>
    </p:spTree>
    <p:extLst>
      <p:ext uri="{BB962C8B-B14F-4D97-AF65-F5344CB8AC3E}">
        <p14:creationId xmlns:p14="http://schemas.microsoft.com/office/powerpoint/2010/main" val="105632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6</a:t>
            </a:fld>
            <a:endParaRPr lang="tr-TR"/>
          </a:p>
        </p:txBody>
      </p:sp>
    </p:spTree>
    <p:extLst>
      <p:ext uri="{BB962C8B-B14F-4D97-AF65-F5344CB8AC3E}">
        <p14:creationId xmlns:p14="http://schemas.microsoft.com/office/powerpoint/2010/main" val="4230418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7</a:t>
            </a:fld>
            <a:endParaRPr lang="tr-TR"/>
          </a:p>
        </p:txBody>
      </p:sp>
    </p:spTree>
    <p:extLst>
      <p:ext uri="{BB962C8B-B14F-4D97-AF65-F5344CB8AC3E}">
        <p14:creationId xmlns:p14="http://schemas.microsoft.com/office/powerpoint/2010/main" val="1653030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8</a:t>
            </a:fld>
            <a:endParaRPr lang="tr-TR"/>
          </a:p>
        </p:txBody>
      </p:sp>
    </p:spTree>
    <p:extLst>
      <p:ext uri="{BB962C8B-B14F-4D97-AF65-F5344CB8AC3E}">
        <p14:creationId xmlns:p14="http://schemas.microsoft.com/office/powerpoint/2010/main" val="818077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9</a:t>
            </a:fld>
            <a:endParaRPr lang="tr-TR"/>
          </a:p>
        </p:txBody>
      </p:sp>
    </p:spTree>
    <p:extLst>
      <p:ext uri="{BB962C8B-B14F-4D97-AF65-F5344CB8AC3E}">
        <p14:creationId xmlns:p14="http://schemas.microsoft.com/office/powerpoint/2010/main" val="385532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pPr>
              <a:defRPr/>
            </a:pPr>
            <a:fld id="{2432A0DF-031B-4500-B029-1140D26A13BF}" type="datetime1">
              <a:rPr lang="tr-TR" smtClean="0"/>
              <a:t>4.11.2022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ABC66DE0-E3EE-4945-BFFE-CF736828B027}"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10939237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33E20EBC-760C-44CB-AA41-FDA129615825}" type="datetime1">
              <a:rPr lang="tr-TR" smtClean="0"/>
              <a:t>4.11.2022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C63E12D4-AA8E-4C3D-9C3A-3471D158F386}" type="slidenum">
              <a:rPr lang="tr-TR" altLang="tr-TR"/>
              <a:pPr/>
              <a:t>‹#›</a:t>
            </a:fld>
            <a:endParaRPr lang="tr-TR" altLang="tr-TR"/>
          </a:p>
        </p:txBody>
      </p:sp>
    </p:spTree>
    <p:extLst>
      <p:ext uri="{BB962C8B-B14F-4D97-AF65-F5344CB8AC3E}">
        <p14:creationId xmlns:p14="http://schemas.microsoft.com/office/powerpoint/2010/main" val="21453137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74240433-35F5-4DB9-B87A-183CD1213AC0}" type="datetime1">
              <a:rPr lang="tr-TR" smtClean="0"/>
              <a:t>4.11.2022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6EF82035-C4CA-4403-95B9-4958377AE983}" type="slidenum">
              <a:rPr lang="tr-TR" altLang="tr-TR"/>
              <a:pPr/>
              <a:t>‹#›</a:t>
            </a:fld>
            <a:endParaRPr lang="tr-TR" altLang="tr-TR"/>
          </a:p>
        </p:txBody>
      </p:sp>
    </p:spTree>
    <p:extLst>
      <p:ext uri="{BB962C8B-B14F-4D97-AF65-F5344CB8AC3E}">
        <p14:creationId xmlns:p14="http://schemas.microsoft.com/office/powerpoint/2010/main" val="3813483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1113C3BC-691D-4490-9A60-3D901D80A652}" type="datetime1">
              <a:rPr lang="tr-TR" smtClean="0"/>
              <a:t>4.11.2022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DE4AA121-0140-45A3-A941-57841A28FF35}"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36255582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pPr>
              <a:defRPr/>
            </a:pPr>
            <a:fld id="{9A174D9F-EDBF-4304-8FFB-DBBC70716A3A}" type="datetime1">
              <a:rPr lang="tr-TR" smtClean="0"/>
              <a:t>4.11.2022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FCD642AE-B0FA-43BF-865B-6413A1B7D25B}" type="slidenum">
              <a:rPr lang="tr-TR" altLang="tr-TR"/>
              <a:pPr/>
              <a:t>‹#›</a:t>
            </a:fld>
            <a:endParaRPr lang="tr-TR" altLang="tr-TR"/>
          </a:p>
        </p:txBody>
      </p:sp>
    </p:spTree>
    <p:extLst>
      <p:ext uri="{BB962C8B-B14F-4D97-AF65-F5344CB8AC3E}">
        <p14:creationId xmlns:p14="http://schemas.microsoft.com/office/powerpoint/2010/main" val="1997021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nvPr>
        </p:nvSpPr>
        <p:spPr/>
        <p:txBody>
          <a:bodyPr/>
          <a:lstStyle>
            <a:lvl1pPr>
              <a:defRPr/>
            </a:lvl1pPr>
          </a:lstStyle>
          <a:p>
            <a:pPr>
              <a:defRPr/>
            </a:pPr>
            <a:fld id="{E3BC2BE0-9663-484F-B998-515E987729BD}" type="datetime1">
              <a:rPr lang="tr-TR" smtClean="0"/>
              <a:t>4.11.2022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323B0A25-B1B6-4424-BC53-A46253E9108A}" type="slidenum">
              <a:rPr lang="tr-TR" altLang="tr-TR"/>
              <a:pPr/>
              <a:t>‹#›</a:t>
            </a:fld>
            <a:endParaRPr lang="tr-TR" altLang="tr-TR"/>
          </a:p>
        </p:txBody>
      </p:sp>
    </p:spTree>
    <p:extLst>
      <p:ext uri="{BB962C8B-B14F-4D97-AF65-F5344CB8AC3E}">
        <p14:creationId xmlns:p14="http://schemas.microsoft.com/office/powerpoint/2010/main" val="29040580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nvPr>
        </p:nvSpPr>
        <p:spPr/>
        <p:txBody>
          <a:bodyPr/>
          <a:lstStyle>
            <a:lvl1pPr>
              <a:defRPr/>
            </a:lvl1pPr>
          </a:lstStyle>
          <a:p>
            <a:pPr>
              <a:defRPr/>
            </a:pPr>
            <a:fld id="{D19FCF69-C56E-4C7F-A1A9-6A14792DC8E3}" type="datetime1">
              <a:rPr lang="tr-TR" smtClean="0"/>
              <a:t>4.11.2022</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fld id="{63680977-3FFA-470B-B058-7A50BCAE0CE4}" type="slidenum">
              <a:rPr lang="tr-TR" altLang="tr-TR"/>
              <a:pPr/>
              <a:t>‹#›</a:t>
            </a:fld>
            <a:endParaRPr lang="tr-TR" altLang="tr-TR"/>
          </a:p>
        </p:txBody>
      </p:sp>
    </p:spTree>
    <p:extLst>
      <p:ext uri="{BB962C8B-B14F-4D97-AF65-F5344CB8AC3E}">
        <p14:creationId xmlns:p14="http://schemas.microsoft.com/office/powerpoint/2010/main" val="13525162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nvPr>
        </p:nvSpPr>
        <p:spPr/>
        <p:txBody>
          <a:bodyPr/>
          <a:lstStyle>
            <a:lvl1pPr>
              <a:defRPr/>
            </a:lvl1pPr>
          </a:lstStyle>
          <a:p>
            <a:pPr>
              <a:defRPr/>
            </a:pPr>
            <a:fld id="{0A32738D-1F1C-4A59-B877-57CADB291BD8}" type="datetime1">
              <a:rPr lang="tr-TR" smtClean="0"/>
              <a:t>4.11.2022</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fld id="{237CEC2C-97A5-4A22-8332-8AA278C552DC}" type="slidenum">
              <a:rPr lang="tr-TR" altLang="tr-TR"/>
              <a:pPr/>
              <a:t>‹#›</a:t>
            </a:fld>
            <a:endParaRPr lang="tr-TR" altLang="tr-TR"/>
          </a:p>
        </p:txBody>
      </p:sp>
    </p:spTree>
    <p:extLst>
      <p:ext uri="{BB962C8B-B14F-4D97-AF65-F5344CB8AC3E}">
        <p14:creationId xmlns:p14="http://schemas.microsoft.com/office/powerpoint/2010/main" val="1362096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DC73341F-610E-42B9-A891-3F705B1DD6C1}" type="datetime1">
              <a:rPr lang="tr-TR" smtClean="0"/>
              <a:t>4.11.2022</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fld id="{646953D5-D2A5-43FE-BE56-EB937CD754D4}" type="slidenum">
              <a:rPr lang="tr-TR" altLang="tr-TR"/>
              <a:pPr/>
              <a:t>‹#›</a:t>
            </a:fld>
            <a:endParaRPr lang="tr-TR" altLang="tr-TR"/>
          </a:p>
        </p:txBody>
      </p:sp>
    </p:spTree>
    <p:extLst>
      <p:ext uri="{BB962C8B-B14F-4D97-AF65-F5344CB8AC3E}">
        <p14:creationId xmlns:p14="http://schemas.microsoft.com/office/powerpoint/2010/main" val="3596803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51D47D95-B82A-4762-BF84-DB5F79E7C1D0}" type="datetime1">
              <a:rPr lang="tr-TR" smtClean="0"/>
              <a:t>4.11.2022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90E939FB-FD7A-44D0-B064-7F98129D48E2}" type="slidenum">
              <a:rPr lang="tr-TR" altLang="tr-TR"/>
              <a:pPr/>
              <a:t>‹#›</a:t>
            </a:fld>
            <a:endParaRPr lang="tr-TR" altLang="tr-TR"/>
          </a:p>
        </p:txBody>
      </p:sp>
    </p:spTree>
    <p:extLst>
      <p:ext uri="{BB962C8B-B14F-4D97-AF65-F5344CB8AC3E}">
        <p14:creationId xmlns:p14="http://schemas.microsoft.com/office/powerpoint/2010/main" val="8993924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8FF8A559-9034-4AA1-AAAE-ADAF110C8B8E}" type="datetime1">
              <a:rPr lang="tr-TR" smtClean="0"/>
              <a:t>4.11.2022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C17B18EA-7DE3-4961-AAD9-A4A0B4BE9298}" type="slidenum">
              <a:rPr lang="tr-TR" altLang="tr-TR"/>
              <a:pPr/>
              <a:t>‹#›</a:t>
            </a:fld>
            <a:endParaRPr lang="tr-TR" altLang="tr-TR"/>
          </a:p>
        </p:txBody>
      </p:sp>
    </p:spTree>
    <p:extLst>
      <p:ext uri="{BB962C8B-B14F-4D97-AF65-F5344CB8AC3E}">
        <p14:creationId xmlns:p14="http://schemas.microsoft.com/office/powerpoint/2010/main" val="1209969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5700B6C-1E89-493D-97C0-6D9E0AEFE8D0}" type="datetime1">
              <a:rPr lang="tr-TR" smtClean="0"/>
              <a:t>4.11.2022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endParaRPr lang="tr-TR" altLang="tr-TR" dirty="0"/>
          </a:p>
        </p:txBody>
      </p:sp>
      <p:sp>
        <p:nvSpPr>
          <p:cNvPr id="2" name="Metin kutusu 1"/>
          <p:cNvSpPr txBox="1"/>
          <p:nvPr userDrawn="1"/>
        </p:nvSpPr>
        <p:spPr>
          <a:xfrm>
            <a:off x="8558226" y="6433591"/>
            <a:ext cx="622286" cy="307777"/>
          </a:xfrm>
          <a:prstGeom prst="rect">
            <a:avLst/>
          </a:prstGeom>
          <a:noFill/>
        </p:spPr>
        <p:txBody>
          <a:bodyPr wrap="none" rtlCol="0">
            <a:spAutoFit/>
          </a:bodyPr>
          <a:lstStyle/>
          <a:p>
            <a:fld id="{A26961FD-861D-49F5-9E44-9E3DE35D98AF}" type="slidenum">
              <a:rPr lang="tr-TR" sz="1400" b="1" smtClean="0">
                <a:solidFill>
                  <a:schemeClr val="tx1"/>
                </a:solidFill>
                <a:latin typeface="Times New Roman" panose="02020603050405020304" pitchFamily="18" charset="0"/>
                <a:cs typeface="Times New Roman" panose="02020603050405020304" pitchFamily="18" charset="0"/>
              </a:rPr>
              <a:t>‹#›</a:t>
            </a:fld>
            <a:r>
              <a:rPr lang="tr-TR" sz="1400" b="1" dirty="0" smtClean="0">
                <a:solidFill>
                  <a:schemeClr val="tx1"/>
                </a:solidFill>
                <a:latin typeface="Times New Roman" panose="02020603050405020304" pitchFamily="18" charset="0"/>
                <a:cs typeface="Times New Roman" panose="02020603050405020304" pitchFamily="18" charset="0"/>
              </a:rPr>
              <a:t>/</a:t>
            </a:r>
            <a:r>
              <a:rPr lang="en-US" sz="1400" b="1" dirty="0" smtClean="0">
                <a:solidFill>
                  <a:schemeClr val="tx1"/>
                </a:solidFill>
                <a:latin typeface="Times New Roman" panose="02020603050405020304" pitchFamily="18" charset="0"/>
                <a:cs typeface="Times New Roman" panose="02020603050405020304" pitchFamily="18" charset="0"/>
              </a:rPr>
              <a:t>94</a:t>
            </a:r>
            <a:endParaRPr lang="tr-TR" sz="1400" b="1" dirty="0">
              <a:solidFill>
                <a:schemeClr val="tx1"/>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16569"/>
            <a:ext cx="9144000" cy="42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Unvan 1"/>
          <p:cNvSpPr txBox="1">
            <a:spLocks/>
          </p:cNvSpPr>
          <p:nvPr/>
        </p:nvSpPr>
        <p:spPr bwMode="auto">
          <a:xfrm>
            <a:off x="-8562" y="476250"/>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tr-TR" sz="5500" dirty="0">
                <a:solidFill>
                  <a:schemeClr val="tx2"/>
                </a:solidFill>
                <a:latin typeface="Times New Roman" panose="02020603050405020304" pitchFamily="18" charset="0"/>
                <a:cs typeface="Times New Roman" panose="02020603050405020304" pitchFamily="18" charset="0"/>
              </a:rPr>
              <a:t>KARİYER </a:t>
            </a:r>
            <a:r>
              <a:rPr lang="tr-TR" sz="5500" dirty="0" smtClean="0">
                <a:solidFill>
                  <a:schemeClr val="tx2"/>
                </a:solidFill>
                <a:latin typeface="Times New Roman" panose="02020603050405020304" pitchFamily="18" charset="0"/>
                <a:cs typeface="Times New Roman" panose="02020603050405020304" pitchFamily="18" charset="0"/>
              </a:rPr>
              <a:t>PLANLAMA</a:t>
            </a:r>
            <a:endParaRPr lang="tr-TR" sz="5500" dirty="0">
              <a:solidFill>
                <a:schemeClr val="tx2"/>
              </a:solidFill>
              <a:latin typeface="Times New Roman" panose="02020603050405020304" pitchFamily="18" charset="0"/>
              <a:cs typeface="Times New Roman" panose="02020603050405020304" pitchFamily="18" charset="0"/>
            </a:endParaRPr>
          </a:p>
        </p:txBody>
      </p:sp>
      <p:sp>
        <p:nvSpPr>
          <p:cNvPr id="7" name="Alt Başlık 2"/>
          <p:cNvSpPr txBox="1">
            <a:spLocks/>
          </p:cNvSpPr>
          <p:nvPr/>
        </p:nvSpPr>
        <p:spPr bwMode="auto">
          <a:xfrm>
            <a:off x="1445007" y="3280233"/>
            <a:ext cx="6398001" cy="151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err="1" smtClean="0">
                <a:solidFill>
                  <a:schemeClr val="tx2">
                    <a:lumMod val="60000"/>
                    <a:lumOff val="40000"/>
                  </a:schemeClr>
                </a:solidFill>
                <a:latin typeface="Times New Roman" panose="02020603050405020304" pitchFamily="18" charset="0"/>
                <a:cs typeface="Times New Roman" panose="02020603050405020304" pitchFamily="18" charset="0"/>
              </a:rPr>
              <a:t>Dr.Öğr.Üyesi</a:t>
            </a: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Talha Enes GÜMÜŞ</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Sakarya Üniversitesi</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Elektrik Elektronik Mühendisliği Bölümü</a:t>
            </a:r>
          </a:p>
          <a:p>
            <a:pPr marL="0" indent="0" algn="ctr">
              <a:buNone/>
            </a:pPr>
            <a:r>
              <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Resim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6093296"/>
            <a:ext cx="2016224" cy="7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sz="2800" dirty="0">
                <a:latin typeface="Times New Roman" panose="02020603050405020304" pitchFamily="18" charset="0"/>
                <a:cs typeface="Times New Roman" panose="02020603050405020304" pitchFamily="18" charset="0"/>
              </a:rPr>
              <a:t>Acaba gündeminizi oluşturan nedir?</a:t>
            </a:r>
          </a:p>
          <a:p>
            <a:r>
              <a:rPr lang="tr-TR" sz="2800" dirty="0" smtClean="0">
                <a:latin typeface="Times New Roman" panose="02020603050405020304" pitchFamily="18" charset="0"/>
                <a:cs typeface="Times New Roman" panose="02020603050405020304" pitchFamily="18" charset="0"/>
              </a:rPr>
              <a:t>Neyi </a:t>
            </a:r>
            <a:r>
              <a:rPr lang="tr-TR" sz="2800" dirty="0">
                <a:latin typeface="Times New Roman" panose="02020603050405020304" pitchFamily="18" charset="0"/>
                <a:cs typeface="Times New Roman" panose="02020603050405020304" pitchFamily="18" charset="0"/>
              </a:rPr>
              <a:t>yapmayı seviyorsunuz?</a:t>
            </a:r>
          </a:p>
          <a:p>
            <a:r>
              <a:rPr lang="tr-TR" sz="2800" dirty="0" smtClean="0">
                <a:latin typeface="Times New Roman" panose="02020603050405020304" pitchFamily="18" charset="0"/>
                <a:cs typeface="Times New Roman" panose="02020603050405020304" pitchFamily="18" charset="0"/>
              </a:rPr>
              <a:t>Hangi </a:t>
            </a:r>
            <a:r>
              <a:rPr lang="tr-TR" sz="2800" dirty="0">
                <a:latin typeface="Times New Roman" panose="02020603050405020304" pitchFamily="18" charset="0"/>
                <a:cs typeface="Times New Roman" panose="02020603050405020304" pitchFamily="18" charset="0"/>
              </a:rPr>
              <a:t>enstrümanlarla ve nasıl bir mekânda çalışmak sizi daha </a:t>
            </a:r>
            <a:r>
              <a:rPr lang="tr-TR" sz="2800" dirty="0" smtClean="0">
                <a:latin typeface="Times New Roman" panose="02020603050405020304" pitchFamily="18" charset="0"/>
                <a:cs typeface="Times New Roman" panose="02020603050405020304" pitchFamily="18" charset="0"/>
              </a:rPr>
              <a:t>fazla mutlu </a:t>
            </a:r>
            <a:r>
              <a:rPr lang="tr-TR" sz="2800" dirty="0">
                <a:latin typeface="Times New Roman" panose="02020603050405020304" pitchFamily="18" charset="0"/>
                <a:cs typeface="Times New Roman" panose="02020603050405020304" pitchFamily="18" charset="0"/>
              </a:rPr>
              <a:t>edebilir?</a:t>
            </a:r>
          </a:p>
          <a:p>
            <a:r>
              <a:rPr lang="tr-TR" sz="2800" dirty="0" smtClean="0">
                <a:latin typeface="Times New Roman" panose="02020603050405020304" pitchFamily="18" charset="0"/>
                <a:cs typeface="Times New Roman" panose="02020603050405020304" pitchFamily="18" charset="0"/>
              </a:rPr>
              <a:t>Hangi </a:t>
            </a:r>
            <a:r>
              <a:rPr lang="tr-TR" sz="2800" dirty="0">
                <a:latin typeface="Times New Roman" panose="02020603050405020304" pitchFamily="18" charset="0"/>
                <a:cs typeface="Times New Roman" panose="02020603050405020304" pitchFamily="18" charset="0"/>
              </a:rPr>
              <a:t>tür kitaplar ilginizi çekiyor?</a:t>
            </a:r>
          </a:p>
          <a:p>
            <a:r>
              <a:rPr lang="tr-TR" sz="2800" dirty="0" smtClean="0">
                <a:latin typeface="Times New Roman" panose="02020603050405020304" pitchFamily="18" charset="0"/>
                <a:cs typeface="Times New Roman" panose="02020603050405020304" pitchFamily="18" charset="0"/>
              </a:rPr>
              <a:t>Yalnız </a:t>
            </a:r>
            <a:r>
              <a:rPr lang="tr-TR" sz="2800" dirty="0">
                <a:latin typeface="Times New Roman" panose="02020603050405020304" pitchFamily="18" charset="0"/>
                <a:cs typeface="Times New Roman" panose="02020603050405020304" pitchFamily="18" charset="0"/>
              </a:rPr>
              <a:t>mı yoksa takım halinde mi çalışmak hoşunuza gidiyor?</a:t>
            </a:r>
          </a:p>
          <a:p>
            <a:r>
              <a:rPr lang="tr-TR" sz="2800" dirty="0" smtClean="0">
                <a:latin typeface="Times New Roman" panose="02020603050405020304" pitchFamily="18" charset="0"/>
                <a:cs typeface="Times New Roman" panose="02020603050405020304" pitchFamily="18" charset="0"/>
              </a:rPr>
              <a:t>İnternet </a:t>
            </a:r>
            <a:r>
              <a:rPr lang="tr-TR" sz="2800" dirty="0">
                <a:latin typeface="Times New Roman" panose="02020603050405020304" pitchFamily="18" charset="0"/>
                <a:cs typeface="Times New Roman" panose="02020603050405020304" pitchFamily="18" charset="0"/>
              </a:rPr>
              <a:t>kullanımınız hangi merkezlerde toplanıyor?</a:t>
            </a:r>
          </a:p>
          <a:p>
            <a:r>
              <a:rPr lang="tr-TR" sz="2800" dirty="0" smtClean="0">
                <a:latin typeface="Times New Roman" panose="02020603050405020304" pitchFamily="18" charset="0"/>
                <a:cs typeface="Times New Roman" panose="02020603050405020304" pitchFamily="18" charset="0"/>
              </a:rPr>
              <a:t>Bir </a:t>
            </a:r>
            <a:r>
              <a:rPr lang="tr-TR" sz="2800" dirty="0">
                <a:latin typeface="Times New Roman" panose="02020603050405020304" pitchFamily="18" charset="0"/>
                <a:cs typeface="Times New Roman" panose="02020603050405020304" pitchFamily="18" charset="0"/>
              </a:rPr>
              <a:t>firmanın hangi departmanında görev almak istersiniz?</a:t>
            </a:r>
            <a:endParaRPr lang="tr-TR" sz="2800"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nb-NO" sz="3200" b="1" u="sng" dirty="0">
                <a:solidFill>
                  <a:schemeClr val="tx2">
                    <a:lumMod val="60000"/>
                    <a:lumOff val="40000"/>
                  </a:schemeClr>
                </a:solidFill>
                <a:latin typeface="Times New Roman" panose="02020603050405020304" pitchFamily="18" charset="0"/>
                <a:cs typeface="Times New Roman" panose="02020603050405020304" pitchFamily="18" charset="0"/>
              </a:rPr>
              <a:t>İlgi Ve Merak Duyduğum Alanları Nasıl Tespit Edebilirim?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632078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100" dirty="0">
                <a:latin typeface="Times New Roman" panose="02020603050405020304" pitchFamily="18" charset="0"/>
                <a:cs typeface="Times New Roman" panose="02020603050405020304" pitchFamily="18" charset="0"/>
              </a:rPr>
              <a:t>Her insan yetenekli yaratılmıştır. Yetenekler, diğer insanlardan </a:t>
            </a:r>
            <a:r>
              <a:rPr lang="tr-TR" sz="3100" dirty="0" smtClean="0">
                <a:latin typeface="Times New Roman" panose="02020603050405020304" pitchFamily="18" charset="0"/>
                <a:cs typeface="Times New Roman" panose="02020603050405020304" pitchFamily="18" charset="0"/>
              </a:rPr>
              <a:t>ayırt edilmeyi </a:t>
            </a:r>
            <a:r>
              <a:rPr lang="tr-TR" sz="3100" dirty="0">
                <a:latin typeface="Times New Roman" panose="02020603050405020304" pitchFamily="18" charset="0"/>
                <a:cs typeface="Times New Roman" panose="02020603050405020304" pitchFamily="18" charset="0"/>
              </a:rPr>
              <a:t>sağlayan ve hayatı kolaylaştıran hediyeler olarak düşünülebilir.</a:t>
            </a:r>
          </a:p>
          <a:p>
            <a:pPr algn="just"/>
            <a:r>
              <a:rPr lang="tr-TR" sz="3100" dirty="0">
                <a:latin typeface="Times New Roman" panose="02020603050405020304" pitchFamily="18" charset="0"/>
                <a:cs typeface="Times New Roman" panose="02020603050405020304" pitchFamily="18" charset="0"/>
              </a:rPr>
              <a:t>Doğuştan gelen farklılıkları tespit edebilmek ve bu yetenekleri bir üst </a:t>
            </a:r>
            <a:r>
              <a:rPr lang="tr-TR" sz="3100" dirty="0" smtClean="0">
                <a:latin typeface="Times New Roman" panose="02020603050405020304" pitchFamily="18" charset="0"/>
                <a:cs typeface="Times New Roman" panose="02020603050405020304" pitchFamily="18" charset="0"/>
              </a:rPr>
              <a:t>seviyeye taşıma </a:t>
            </a:r>
            <a:r>
              <a:rPr lang="tr-TR" sz="3100" dirty="0">
                <a:latin typeface="Times New Roman" panose="02020603050405020304" pitchFamily="18" charset="0"/>
                <a:cs typeface="Times New Roman" panose="02020603050405020304" pitchFamily="18" charset="0"/>
              </a:rPr>
              <a:t>gayreti başarı olarak geri dönecektir. Öte yandan birçok </a:t>
            </a:r>
            <a:r>
              <a:rPr lang="tr-TR" sz="3100" dirty="0" smtClean="0">
                <a:latin typeface="Times New Roman" panose="02020603050405020304" pitchFamily="18" charset="0"/>
                <a:cs typeface="Times New Roman" panose="02020603050405020304" pitchFamily="18" charset="0"/>
              </a:rPr>
              <a:t>yeteneğin </a:t>
            </a:r>
            <a:r>
              <a:rPr lang="tr-TR" sz="3100" dirty="0">
                <a:latin typeface="Times New Roman" panose="02020603050405020304" pitchFamily="18" charset="0"/>
                <a:cs typeface="Times New Roman" panose="02020603050405020304" pitchFamily="18" charset="0"/>
              </a:rPr>
              <a:t>geliştirilebilir olduğu hatırda tutularak, hangi konuların üzerinde </a:t>
            </a:r>
            <a:r>
              <a:rPr lang="tr-TR" sz="3100" dirty="0" smtClean="0">
                <a:latin typeface="Times New Roman" panose="02020603050405020304" pitchFamily="18" charset="0"/>
                <a:cs typeface="Times New Roman" panose="02020603050405020304" pitchFamily="18" charset="0"/>
              </a:rPr>
              <a:t>durmak gerektiğini </a:t>
            </a:r>
            <a:r>
              <a:rPr lang="tr-TR" sz="3100" dirty="0">
                <a:latin typeface="Times New Roman" panose="02020603050405020304" pitchFamily="18" charset="0"/>
                <a:cs typeface="Times New Roman" panose="02020603050405020304" pitchFamily="18" charset="0"/>
              </a:rPr>
              <a:t>belirlemek faydalı olacaktır.</a:t>
            </a:r>
            <a:endParaRPr lang="tr-TR" sz="3100"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Yeteneklerimi Nasıl Keşfedebilirim?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52871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dirty="0"/>
              <a:t>Geleceğe dair planlama yaparken meslek hayatının nasıl getirileri olması gerektiği de bir ölçü olabilir. Kişinin, iş hayatına dair maddi bir beklentisi elbette olacaktır. Ancak tek kriter bu olmamalıdır. Kendini sürekli geliştirmek, bilgi birikimini arttırmak ve bu birikimi güncel tutmak alternatif beklentiler </a:t>
            </a:r>
            <a:r>
              <a:rPr lang="tr-TR" sz="2800" dirty="0" smtClean="0"/>
              <a:t>olarak kabul </a:t>
            </a:r>
            <a:r>
              <a:rPr lang="tr-TR" sz="2800" dirty="0"/>
              <a:t>edilebilir.</a:t>
            </a:r>
          </a:p>
          <a:p>
            <a:pPr algn="just"/>
            <a:r>
              <a:rPr lang="tr-TR" sz="2800" dirty="0" smtClean="0"/>
              <a:t> </a:t>
            </a:r>
            <a:r>
              <a:rPr lang="tr-TR" sz="2800" dirty="0"/>
              <a:t>İş güvenliği olan bir pozisyonda çalışmak ya da içinde yaşadığı topluma hizmet etmek gibi değerler de göz önünde bulundurulabilir</a:t>
            </a:r>
            <a:r>
              <a:rPr lang="tr-TR" dirty="0"/>
              <a:t>.</a:t>
            </a:r>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b="1" u="sng" dirty="0">
                <a:solidFill>
                  <a:schemeClr val="tx2">
                    <a:lumMod val="60000"/>
                    <a:lumOff val="40000"/>
                  </a:schemeClr>
                </a:solidFill>
                <a:latin typeface="Times New Roman" panose="02020603050405020304" pitchFamily="18" charset="0"/>
                <a:cs typeface="Times New Roman" panose="02020603050405020304" pitchFamily="18" charset="0"/>
              </a:rPr>
              <a:t>Kariyer Beklentilerim Neler?</a:t>
            </a:r>
            <a:endParaRPr lang="tr-TR" sz="36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167042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p>
          <a:p>
            <a:pPr algn="just"/>
            <a:r>
              <a:rPr lang="tr-TR" dirty="0"/>
              <a:t>Önemli bir diğer husus olan güçlü ve zayıf olduğunuz yönlerin tespit edilmesi, kişisel gelişiminizi ve dolayısıyla kariyer planlamanızı doğrudan etkileyecektir. Güçlü yönleri ortaya çıkarabilmek veya bu yönlerin değerlendirilebileceği alanlara yönelmek, kişisel gelişiminize ve çalışma hayatınıza olumlu etkide bulunacaktır. </a:t>
            </a:r>
          </a:p>
          <a:p>
            <a:pPr algn="just"/>
            <a:endParaRPr lang="tr-TR" dirty="0" smtClean="0"/>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Güçlü Ve Zayıf Yönlerim Neler?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399532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a:p>
          <a:p>
            <a:pPr algn="just"/>
            <a:r>
              <a:rPr lang="tr-TR" dirty="0"/>
              <a:t>Diğer taraftan zayıf yönleri gözlem altında tutmak, her fırsatta onları geliştirebilmeniz için zemin hazırlayacaktır. Çalışma disiplinine sahip olmak, insanlarla başarılı iletişim kurabilmek, kriz yönetimindeki manevra kabiliyeti gibi hususlar eğitim ve iş hayatınızı kolaylaştırabilecek güçlü özellikler olarak örneklendirilebilir.</a:t>
            </a:r>
            <a:endParaRPr lang="tr-TR" dirty="0" smtClean="0"/>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Güçlü Ve Zayıf Yönlerim Neler?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422902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smtClean="0"/>
              <a:t>Özgeçmiş</a:t>
            </a:r>
            <a:r>
              <a:rPr lang="tr-TR" dirty="0"/>
              <a:t>, iş görüşmesine kabul edilebilmek için işverene kendiniz hakkında kısa ve öz iş tecrübeleri ve yetenekleriniz hakkında verdiğiniz bilgilerdir. </a:t>
            </a:r>
            <a:endParaRPr lang="tr-TR" dirty="0" smtClean="0"/>
          </a:p>
          <a:p>
            <a:pPr algn="just"/>
            <a:endParaRPr lang="tr-TR" dirty="0"/>
          </a:p>
          <a:p>
            <a:pPr algn="just"/>
            <a:r>
              <a:rPr lang="tr-TR" dirty="0"/>
              <a:t>Özgeçmişte, o ana kadar yaptığınız her iş ve çalışmanız değil, sizi ön plana taşıyacak kayda değer çalışmalarınızı içerecek bilgiler yer almalıdır.</a:t>
            </a:r>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Özgeçmişimi (</a:t>
            </a:r>
            <a:r>
              <a:rPr lang="tr-TR" sz="3200" b="1" u="sng" dirty="0" err="1">
                <a:solidFill>
                  <a:schemeClr val="tx2">
                    <a:lumMod val="60000"/>
                    <a:lumOff val="40000"/>
                  </a:schemeClr>
                </a:solidFill>
                <a:latin typeface="Times New Roman" panose="02020603050405020304" pitchFamily="18" charset="0"/>
                <a:cs typeface="Times New Roman" panose="02020603050405020304" pitchFamily="18" charset="0"/>
              </a:rPr>
              <a:t>Cv</a:t>
            </a:r>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 Nasıl Hazırlayabilirim?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70784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sz="2800" dirty="0" smtClean="0"/>
          </a:p>
          <a:p>
            <a:pPr algn="just"/>
            <a:endParaRPr lang="tr-TR" sz="2800" dirty="0"/>
          </a:p>
          <a:p>
            <a:pPr algn="just"/>
            <a:r>
              <a:rPr lang="tr-TR" sz="2800" dirty="0" smtClean="0"/>
              <a:t>Özgeçmiş</a:t>
            </a:r>
            <a:r>
              <a:rPr lang="tr-TR" sz="2800" dirty="0"/>
              <a:t>, kendinizi tanıttığınız ve sizi işverene anlatan çok önemli ve verimli bir araçtır. Etkili ve doğru hazırlanmış bir özgeçmiş aracılığıyla yetkililerin sizi görmeden sizin hakkınızda bilgi sahibi olmalarını ve sizden etkilenmelerini sağlayabilirsiniz.</a:t>
            </a:r>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Özgeçmişimi (</a:t>
            </a:r>
            <a:r>
              <a:rPr lang="tr-TR" sz="3200" b="1" u="sng" dirty="0" err="1">
                <a:solidFill>
                  <a:schemeClr val="tx2">
                    <a:lumMod val="60000"/>
                    <a:lumOff val="40000"/>
                  </a:schemeClr>
                </a:solidFill>
                <a:latin typeface="Times New Roman" panose="02020603050405020304" pitchFamily="18" charset="0"/>
                <a:cs typeface="Times New Roman" panose="02020603050405020304" pitchFamily="18" charset="0"/>
              </a:rPr>
              <a:t>Cv</a:t>
            </a:r>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 Nasıl Hazırlayabilirim?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164100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dirty="0" smtClean="0"/>
          </a:p>
          <a:p>
            <a:pPr algn="just"/>
            <a:r>
              <a:rPr lang="tr-TR" dirty="0" smtClean="0"/>
              <a:t>Özgeçmişte </a:t>
            </a:r>
            <a:r>
              <a:rPr lang="tr-TR" dirty="0"/>
              <a:t>yer alması gereken konular; eğitim </a:t>
            </a:r>
            <a:r>
              <a:rPr lang="tr-TR" dirty="0" smtClean="0"/>
              <a:t>bilgileriniz, staj </a:t>
            </a:r>
            <a:r>
              <a:rPr lang="tr-TR" dirty="0"/>
              <a:t>ve iş tecrübeleriniz, yabancı dil ve bilgisayar </a:t>
            </a:r>
            <a:r>
              <a:rPr lang="tr-TR" dirty="0" smtClean="0"/>
              <a:t>bilgileriniz, projeleriniz</a:t>
            </a:r>
            <a:r>
              <a:rPr lang="tr-TR" dirty="0"/>
              <a:t>, ödülleriniz ve başarılarınız, kariyer planlamanız, </a:t>
            </a:r>
            <a:r>
              <a:rPr lang="tr-TR" dirty="0" smtClean="0"/>
              <a:t>ilgi alanlarınız </a:t>
            </a:r>
            <a:r>
              <a:rPr lang="tr-TR" dirty="0"/>
              <a:t>ve referans bilgilerinizdir.</a:t>
            </a:r>
            <a:endParaRPr lang="tr-TR" dirty="0" smtClean="0"/>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Özgeçmiş hazırlarken hangi noktalara dikkat etmeliyim?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855245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000" dirty="0"/>
              <a:t>Özgeçmiş, başvurulacak pozisyon ve alana göre </a:t>
            </a:r>
            <a:r>
              <a:rPr lang="tr-TR" sz="3000" dirty="0" smtClean="0"/>
              <a:t>yazılmalıdır. Örneğin</a:t>
            </a:r>
            <a:r>
              <a:rPr lang="tr-TR" sz="3000" dirty="0"/>
              <a:t>, özel sektörde bir pozisyon için staj ve iş tecrübelerinin </a:t>
            </a:r>
            <a:r>
              <a:rPr lang="tr-TR" sz="3000" dirty="0" smtClean="0"/>
              <a:t>önemi artacaktır.</a:t>
            </a:r>
          </a:p>
          <a:p>
            <a:pPr algn="just"/>
            <a:r>
              <a:rPr lang="tr-TR" sz="3000" dirty="0"/>
              <a:t>Çeşitli kaynakları inceleyin ve size en uygun </a:t>
            </a:r>
            <a:r>
              <a:rPr lang="tr-TR" sz="3000" dirty="0" smtClean="0"/>
              <a:t>özgeçmiş formatını </a:t>
            </a:r>
            <a:r>
              <a:rPr lang="tr-TR" sz="3000" dirty="0"/>
              <a:t>yazmaya çalışın</a:t>
            </a:r>
            <a:r>
              <a:rPr lang="tr-TR" sz="3000" dirty="0" smtClean="0"/>
              <a:t>.</a:t>
            </a:r>
          </a:p>
          <a:p>
            <a:pPr algn="just"/>
            <a:r>
              <a:rPr lang="tr-TR" sz="3000" dirty="0"/>
              <a:t>Uzun ve detaylı özgeçmiş her zaman kişi için </a:t>
            </a:r>
            <a:r>
              <a:rPr lang="tr-TR" sz="3000" dirty="0" smtClean="0"/>
              <a:t>dezavantajdır ve </a:t>
            </a:r>
            <a:r>
              <a:rPr lang="tr-TR" sz="3000" dirty="0"/>
              <a:t>zaman kaybıdır. Sizi ön plana çıkaracak özelliklerinizi düşünün </a:t>
            </a:r>
            <a:r>
              <a:rPr lang="tr-TR" sz="3000" dirty="0" smtClean="0"/>
              <a:t>ve uygun </a:t>
            </a:r>
            <a:r>
              <a:rPr lang="tr-TR" sz="3000" dirty="0"/>
              <a:t>cümlelerle kendinizi ifade edin.</a:t>
            </a:r>
            <a:endParaRPr lang="tr-TR" sz="3000" dirty="0" smtClean="0"/>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Özgeçmiş hazırlarken hangi noktalara dikkat etmeliyim?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401275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sz="2800" dirty="0"/>
              <a:t>Özgeçmiş formatı Word ya da PDF formatında olmalıdır.</a:t>
            </a:r>
          </a:p>
          <a:p>
            <a:r>
              <a:rPr lang="tr-TR" sz="2800" dirty="0" smtClean="0"/>
              <a:t> </a:t>
            </a:r>
            <a:r>
              <a:rPr lang="tr-TR" sz="2800" dirty="0"/>
              <a:t>Özgeçmişe resmi işler için kullandığınız bir </a:t>
            </a:r>
            <a:r>
              <a:rPr lang="tr-TR" sz="2800" dirty="0" smtClean="0"/>
              <a:t>fotoğraf eklemelisiniz</a:t>
            </a:r>
            <a:r>
              <a:rPr lang="tr-TR" sz="2800" dirty="0"/>
              <a:t>.</a:t>
            </a:r>
          </a:p>
          <a:p>
            <a:r>
              <a:rPr lang="tr-TR" sz="2800" dirty="0" smtClean="0"/>
              <a:t>Özgeçmişe </a:t>
            </a:r>
            <a:r>
              <a:rPr lang="tr-TR" sz="2800" dirty="0"/>
              <a:t>kısa ve öz bir kapak yazısı ekleyin. Kapak </a:t>
            </a:r>
            <a:r>
              <a:rPr lang="tr-TR" sz="2800" dirty="0" smtClean="0"/>
              <a:t>yazısı aşağıda </a:t>
            </a:r>
            <a:r>
              <a:rPr lang="tr-TR" sz="2800" dirty="0"/>
              <a:t>detaylı anlatılacaktır.</a:t>
            </a:r>
          </a:p>
          <a:p>
            <a:r>
              <a:rPr lang="tr-TR" sz="2800" dirty="0" smtClean="0"/>
              <a:t>Özgeçmişi </a:t>
            </a:r>
            <a:r>
              <a:rPr lang="tr-TR" sz="2800" dirty="0"/>
              <a:t>İngilizce ve Türkçe olarak iki dilde </a:t>
            </a:r>
            <a:r>
              <a:rPr lang="tr-TR" sz="2800" dirty="0" smtClean="0"/>
              <a:t>hazırlamakta fayda </a:t>
            </a:r>
            <a:r>
              <a:rPr lang="tr-TR" sz="2800" dirty="0"/>
              <a:t>vardır.</a:t>
            </a:r>
          </a:p>
          <a:p>
            <a:r>
              <a:rPr lang="tr-TR" sz="2800" dirty="0" smtClean="0"/>
              <a:t>Başvurduğunuz </a:t>
            </a:r>
            <a:r>
              <a:rPr lang="tr-TR" sz="2800" dirty="0"/>
              <a:t>pozisyon ya da kariyer hedefinizle </a:t>
            </a:r>
            <a:r>
              <a:rPr lang="tr-TR" sz="2800" dirty="0" smtClean="0"/>
              <a:t>ilgili olmayan </a:t>
            </a:r>
            <a:r>
              <a:rPr lang="tr-TR" sz="2800" dirty="0"/>
              <a:t>özelliklerinizden bahsetmeyin.</a:t>
            </a:r>
            <a:endParaRPr lang="tr-TR" sz="2800"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Özgeçmiş hazırlarken hangi noktalara dikkat etmeliyim?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45624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t>Gelecekte kendimizi nerede ve nasıl görmek istediğimizin ifadesi </a:t>
            </a:r>
            <a:r>
              <a:rPr lang="tr-TR" dirty="0" smtClean="0"/>
              <a:t>olan vizyon</a:t>
            </a:r>
            <a:r>
              <a:rPr lang="tr-TR" dirty="0"/>
              <a:t>, </a:t>
            </a:r>
            <a:r>
              <a:rPr lang="tr-TR" dirty="0" smtClean="0"/>
              <a:t>gayemizi </a:t>
            </a:r>
            <a:r>
              <a:rPr lang="tr-TR" dirty="0"/>
              <a:t>ve uzun vadeli bir programlamayı </a:t>
            </a:r>
            <a:r>
              <a:rPr lang="tr-TR" dirty="0" smtClean="0"/>
              <a:t>ifade etmektedir</a:t>
            </a:r>
            <a:r>
              <a:rPr lang="tr-TR" dirty="0"/>
              <a:t>. </a:t>
            </a:r>
            <a:endParaRPr lang="tr-TR" dirty="0" smtClean="0"/>
          </a:p>
          <a:p>
            <a:pPr algn="just"/>
            <a:endParaRPr lang="tr-TR" dirty="0"/>
          </a:p>
          <a:p>
            <a:pPr algn="just"/>
            <a:r>
              <a:rPr lang="tr-TR" dirty="0" smtClean="0"/>
              <a:t>Bir </a:t>
            </a:r>
            <a:r>
              <a:rPr lang="tr-TR" dirty="0"/>
              <a:t>kariyer </a:t>
            </a:r>
            <a:r>
              <a:rPr lang="tr-TR" dirty="0" smtClean="0"/>
              <a:t>vizyonu oluşturulması </a:t>
            </a:r>
            <a:r>
              <a:rPr lang="tr-TR" dirty="0"/>
              <a:t>ile geleceğe dair </a:t>
            </a:r>
            <a:r>
              <a:rPr lang="tr-TR" dirty="0" smtClean="0"/>
              <a:t>belirsizlikten kaynaklanan </a:t>
            </a:r>
            <a:r>
              <a:rPr lang="tr-TR" dirty="0"/>
              <a:t>yük azalacak ve asgari bir varış noktası tespit edilecektir.</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 PLANLAMA NASIL YAPILIR?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229373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dirty="0"/>
              <a:t>Özgeçmiş çok uzun olmamalıdır. 1 ya da 2 sayfa </a:t>
            </a:r>
            <a:r>
              <a:rPr lang="tr-TR" dirty="0" smtClean="0"/>
              <a:t>ideal olmakla </a:t>
            </a:r>
            <a:r>
              <a:rPr lang="tr-TR" dirty="0"/>
              <a:t>beraber, genelde 1 sayfa tercih edilmektedir. Eğer 2. </a:t>
            </a:r>
            <a:r>
              <a:rPr lang="tr-TR" dirty="0" smtClean="0"/>
              <a:t>Sayfa kullanılacaksa</a:t>
            </a:r>
            <a:r>
              <a:rPr lang="tr-TR" dirty="0"/>
              <a:t>, önemli bilgiler ilk sayfada yer almalıdır</a:t>
            </a:r>
            <a:r>
              <a:rPr lang="tr-TR" dirty="0" smtClean="0"/>
              <a:t>.</a:t>
            </a:r>
          </a:p>
          <a:p>
            <a:r>
              <a:rPr lang="tr-TR" dirty="0" smtClean="0"/>
              <a:t>Özgeçmiş </a:t>
            </a:r>
            <a:r>
              <a:rPr lang="tr-TR" dirty="0"/>
              <a:t>bilgisayar ortamında hazırlanmalıdır. Word </a:t>
            </a:r>
            <a:r>
              <a:rPr lang="tr-TR" dirty="0" smtClean="0"/>
              <a:t>ve PDF </a:t>
            </a:r>
            <a:r>
              <a:rPr lang="tr-TR" dirty="0"/>
              <a:t>uygun olan formatlardır.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Tipik Bir Özgeçmiş Biçimi (Formatı) Nasıl Olmalıdır?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115833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dirty="0" smtClean="0">
                <a:latin typeface="Times New Roman" panose="02020603050405020304" pitchFamily="18" charset="0"/>
                <a:cs typeface="Times New Roman" panose="02020603050405020304" pitchFamily="18" charset="0"/>
              </a:rPr>
              <a:t>Özgeçmiş hazırlanırken, yazı karakteri ve punto seçimine özen gösterilmelidir. Genellikle 11-12 punto tercih edilmektedir. Times New Roman ve </a:t>
            </a:r>
            <a:r>
              <a:rPr lang="tr-TR" sz="2800" dirty="0" err="1" smtClean="0">
                <a:latin typeface="Times New Roman" panose="02020603050405020304" pitchFamily="18" charset="0"/>
                <a:cs typeface="Times New Roman" panose="02020603050405020304" pitchFamily="18" charset="0"/>
              </a:rPr>
              <a:t>Arial</a:t>
            </a:r>
            <a:r>
              <a:rPr lang="tr-TR" sz="2800" dirty="0" smtClean="0">
                <a:latin typeface="Times New Roman" panose="02020603050405020304" pitchFamily="18" charset="0"/>
                <a:cs typeface="Times New Roman" panose="02020603050405020304" pitchFamily="18" charset="0"/>
              </a:rPr>
              <a:t>, yazı karakteri açısından en ideal olanlarıdır.</a:t>
            </a:r>
          </a:p>
          <a:p>
            <a:pPr algn="just"/>
            <a:r>
              <a:rPr lang="tr-TR" sz="2800" dirty="0" smtClean="0">
                <a:latin typeface="Times New Roman" panose="02020603050405020304" pitchFamily="18" charset="0"/>
                <a:cs typeface="Times New Roman" panose="02020603050405020304" pitchFamily="18" charset="0"/>
              </a:rPr>
              <a:t>Yazım hatasına ve noktalama işaretlerine dikkat edilmelidir. Teknik terimler ve kısaltmalardan kaçınılmalıdır. “Ben” ve “biz” ifadelerinden kesinlikle uzak durulmalıdır.</a:t>
            </a:r>
          </a:p>
          <a:p>
            <a:pPr algn="just"/>
            <a:r>
              <a:rPr lang="tr-TR" sz="2800" dirty="0" smtClean="0">
                <a:latin typeface="Times New Roman" panose="02020603050405020304" pitchFamily="18" charset="0"/>
                <a:cs typeface="Times New Roman" panose="02020603050405020304" pitchFamily="18" charset="0"/>
              </a:rPr>
              <a:t>Özgeçmişte kaliteli bir fotoğraf da her zaman sizin hakkınızda ilk izlenimleri pozitife çevirecektir.</a:t>
            </a:r>
            <a:endParaRPr lang="tr-TR" sz="2800"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Tipik Bir Özgeçmiş Biçimi (Formatı) Nasıl Olmalıdır?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535648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dirty="0">
                <a:latin typeface="Times New Roman" panose="02020603050405020304" pitchFamily="18" charset="0"/>
                <a:cs typeface="Times New Roman" panose="02020603050405020304" pitchFamily="18" charset="0"/>
              </a:rPr>
              <a:t>Modern iş hayatında sıkça kullanılan dokümanlar olan CV </a:t>
            </a:r>
            <a:r>
              <a:rPr lang="tr-TR" sz="2800" dirty="0" smtClean="0">
                <a:latin typeface="Times New Roman" panose="02020603050405020304" pitchFamily="18" charset="0"/>
                <a:cs typeface="Times New Roman" panose="02020603050405020304" pitchFamily="18" charset="0"/>
              </a:rPr>
              <a:t>ve özgeçmiş </a:t>
            </a:r>
            <a:r>
              <a:rPr lang="tr-TR" sz="2800" dirty="0">
                <a:latin typeface="Times New Roman" panose="02020603050405020304" pitchFamily="18" charset="0"/>
                <a:cs typeface="Times New Roman" panose="02020603050405020304" pitchFamily="18" charset="0"/>
              </a:rPr>
              <a:t>belgeleri genellikle birbiriyle karıştırılmalarına karşın aslında </a:t>
            </a:r>
            <a:r>
              <a:rPr lang="tr-TR" sz="2800" dirty="0" smtClean="0">
                <a:latin typeface="Times New Roman" panose="02020603050405020304" pitchFamily="18" charset="0"/>
                <a:cs typeface="Times New Roman" panose="02020603050405020304" pitchFamily="18" charset="0"/>
              </a:rPr>
              <a:t>oldukça farklı </a:t>
            </a:r>
            <a:r>
              <a:rPr lang="tr-TR" sz="2800" dirty="0">
                <a:latin typeface="Times New Roman" panose="02020603050405020304" pitchFamily="18" charset="0"/>
                <a:cs typeface="Times New Roman" panose="02020603050405020304" pitchFamily="18" charset="0"/>
              </a:rPr>
              <a:t>iki dokümandır. CV biçim olarak özgeçmişten biraz farklıdır. CV </a:t>
            </a:r>
            <a:r>
              <a:rPr lang="tr-TR" sz="2800" dirty="0" smtClean="0">
                <a:latin typeface="Times New Roman" panose="02020603050405020304" pitchFamily="18" charset="0"/>
                <a:cs typeface="Times New Roman" panose="02020603050405020304" pitchFamily="18" charset="0"/>
              </a:rPr>
              <a:t>maddeler halinde </a:t>
            </a:r>
            <a:r>
              <a:rPr lang="tr-TR" sz="2800" dirty="0">
                <a:latin typeface="Times New Roman" panose="02020603050405020304" pitchFamily="18" charset="0"/>
                <a:cs typeface="Times New Roman" panose="02020603050405020304" pitchFamily="18" charset="0"/>
              </a:rPr>
              <a:t>yazılırken özgeçmiş metin halinde yazılır. </a:t>
            </a:r>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CV </a:t>
            </a:r>
            <a:r>
              <a:rPr lang="tr-TR" sz="2800" dirty="0">
                <a:latin typeface="Times New Roman" panose="02020603050405020304" pitchFamily="18" charset="0"/>
                <a:cs typeface="Times New Roman" panose="02020603050405020304" pitchFamily="18" charset="0"/>
              </a:rPr>
              <a:t>bugüne kadar </a:t>
            </a:r>
            <a:r>
              <a:rPr lang="tr-TR" sz="2800" dirty="0" smtClean="0">
                <a:latin typeface="Times New Roman" panose="02020603050405020304" pitchFamily="18" charset="0"/>
                <a:cs typeface="Times New Roman" panose="02020603050405020304" pitchFamily="18" charset="0"/>
              </a:rPr>
              <a:t>çalıştığınız tüm </a:t>
            </a:r>
            <a:r>
              <a:rPr lang="tr-TR" sz="2800" dirty="0">
                <a:latin typeface="Times New Roman" panose="02020603050405020304" pitchFamily="18" charset="0"/>
                <a:cs typeface="Times New Roman" panose="02020603050405020304" pitchFamily="18" charset="0"/>
              </a:rPr>
              <a:t>işyerleri, o işyerinde çalıştığınız pozisyon, gittiğiniz tüm okullar ve tarihleri </a:t>
            </a:r>
            <a:r>
              <a:rPr lang="tr-TR" sz="2800" dirty="0" smtClean="0">
                <a:latin typeface="Times New Roman" panose="02020603050405020304" pitchFamily="18" charset="0"/>
                <a:cs typeface="Times New Roman" panose="02020603050405020304" pitchFamily="18" charset="0"/>
              </a:rPr>
              <a:t>ile </a:t>
            </a:r>
            <a:r>
              <a:rPr lang="tr-TR" sz="2800" dirty="0">
                <a:latin typeface="Times New Roman" panose="02020603050405020304" pitchFamily="18" charset="0"/>
                <a:cs typeface="Times New Roman" panose="02020603050405020304" pitchFamily="18" charset="0"/>
              </a:rPr>
              <a:t>başvuru yaptığınız işle ilgili veya değil tüm niteliklerinizi içeren bir dokümandır.</a:t>
            </a:r>
            <a:endParaRPr lang="tr-TR" sz="2800"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ve Özgeçmiş Arasındaki Farklar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576506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700" dirty="0">
                <a:latin typeface="Times New Roman" panose="02020603050405020304" pitchFamily="18" charset="0"/>
                <a:cs typeface="Times New Roman" panose="02020603050405020304" pitchFamily="18" charset="0"/>
              </a:rPr>
              <a:t>Özgeçmiş ise CV’ </a:t>
            </a:r>
            <a:r>
              <a:rPr lang="tr-TR" sz="2700" dirty="0" err="1">
                <a:latin typeface="Times New Roman" panose="02020603050405020304" pitchFamily="18" charset="0"/>
                <a:cs typeface="Times New Roman" panose="02020603050405020304" pitchFamily="18" charset="0"/>
              </a:rPr>
              <a:t>nin</a:t>
            </a:r>
            <a:r>
              <a:rPr lang="tr-TR" sz="2700" dirty="0">
                <a:latin typeface="Times New Roman" panose="02020603050405020304" pitchFamily="18" charset="0"/>
                <a:cs typeface="Times New Roman" panose="02020603050405020304" pitchFamily="18" charset="0"/>
              </a:rPr>
              <a:t> daha özet bir hali olarak kendinizle ilgili kısa </a:t>
            </a:r>
            <a:r>
              <a:rPr lang="tr-TR" sz="2700" dirty="0" smtClean="0">
                <a:latin typeface="Times New Roman" panose="02020603050405020304" pitchFamily="18" charset="0"/>
                <a:cs typeface="Times New Roman" panose="02020603050405020304" pitchFamily="18" charset="0"/>
              </a:rPr>
              <a:t>bilgileri yazdığınız</a:t>
            </a:r>
            <a:r>
              <a:rPr lang="tr-TR" sz="2700" dirty="0">
                <a:latin typeface="Times New Roman" panose="02020603050405020304" pitchFamily="18" charset="0"/>
                <a:cs typeface="Times New Roman" panose="02020603050405020304" pitchFamily="18" charset="0"/>
              </a:rPr>
              <a:t>, ilgi alanlarınız, hobileriniz ile ilgili bilgilerin yer aldığı bir belgedir.</a:t>
            </a:r>
          </a:p>
          <a:p>
            <a:pPr algn="just"/>
            <a:r>
              <a:rPr lang="tr-TR" sz="2700" dirty="0">
                <a:latin typeface="Times New Roman" panose="02020603050405020304" pitchFamily="18" charset="0"/>
                <a:cs typeface="Times New Roman" panose="02020603050405020304" pitchFamily="18" charset="0"/>
              </a:rPr>
              <a:t>Kısaca CV ile özgeçmiş arasındaki en belirgin fark </a:t>
            </a:r>
            <a:r>
              <a:rPr lang="tr-TR" sz="2700" dirty="0" err="1">
                <a:latin typeface="Times New Roman" panose="02020603050405020304" pitchFamily="18" charset="0"/>
                <a:cs typeface="Times New Roman" panose="02020603050405020304" pitchFamily="18" charset="0"/>
              </a:rPr>
              <a:t>CV’de</a:t>
            </a:r>
            <a:r>
              <a:rPr lang="tr-TR" sz="2700" dirty="0">
                <a:latin typeface="Times New Roman" panose="02020603050405020304" pitchFamily="18" charset="0"/>
                <a:cs typeface="Times New Roman" panose="02020603050405020304" pitchFamily="18" charset="0"/>
              </a:rPr>
              <a:t> şu ana </a:t>
            </a:r>
            <a:r>
              <a:rPr lang="tr-TR" sz="2700" dirty="0" smtClean="0">
                <a:latin typeface="Times New Roman" panose="02020603050405020304" pitchFamily="18" charset="0"/>
                <a:cs typeface="Times New Roman" panose="02020603050405020304" pitchFamily="18" charset="0"/>
              </a:rPr>
              <a:t>kadar kariyerinizdeki </a:t>
            </a:r>
            <a:r>
              <a:rPr lang="tr-TR" sz="2700" dirty="0">
                <a:latin typeface="Times New Roman" panose="02020603050405020304" pitchFamily="18" charset="0"/>
                <a:cs typeface="Times New Roman" panose="02020603050405020304" pitchFamily="18" charset="0"/>
              </a:rPr>
              <a:t>tüm tecrübeler, eğitim gördüğünüz tüm kurumlar ve </a:t>
            </a:r>
            <a:r>
              <a:rPr lang="tr-TR" sz="2700" dirty="0" smtClean="0">
                <a:latin typeface="Times New Roman" panose="02020603050405020304" pitchFamily="18" charset="0"/>
                <a:cs typeface="Times New Roman" panose="02020603050405020304" pitchFamily="18" charset="0"/>
              </a:rPr>
              <a:t>bugüne kadar </a:t>
            </a:r>
            <a:r>
              <a:rPr lang="tr-TR" sz="2700" dirty="0">
                <a:latin typeface="Times New Roman" panose="02020603050405020304" pitchFamily="18" charset="0"/>
                <a:cs typeface="Times New Roman" panose="02020603050405020304" pitchFamily="18" charset="0"/>
              </a:rPr>
              <a:t>aldığınız sertifika, lisans ve kurslar hakkında tüm bilgiler yer </a:t>
            </a:r>
            <a:r>
              <a:rPr lang="tr-TR" sz="2700" dirty="0" smtClean="0">
                <a:latin typeface="Times New Roman" panose="02020603050405020304" pitchFamily="18" charset="0"/>
                <a:cs typeface="Times New Roman" panose="02020603050405020304" pitchFamily="18" charset="0"/>
              </a:rPr>
              <a:t>alırken özgeçmiş </a:t>
            </a:r>
            <a:r>
              <a:rPr lang="tr-TR" sz="2700" dirty="0">
                <a:latin typeface="Times New Roman" panose="02020603050405020304" pitchFamily="18" charset="0"/>
                <a:cs typeface="Times New Roman" panose="02020603050405020304" pitchFamily="18" charset="0"/>
              </a:rPr>
              <a:t>belgesinde sadece iş başvurusu yapacağınız kurumun </a:t>
            </a:r>
            <a:r>
              <a:rPr lang="tr-TR" sz="2700" dirty="0" smtClean="0">
                <a:latin typeface="Times New Roman" panose="02020603050405020304" pitchFamily="18" charset="0"/>
                <a:cs typeface="Times New Roman" panose="02020603050405020304" pitchFamily="18" charset="0"/>
              </a:rPr>
              <a:t>ilgi duyabileceği</a:t>
            </a:r>
            <a:r>
              <a:rPr lang="tr-TR" sz="2700" dirty="0">
                <a:latin typeface="Times New Roman" panose="02020603050405020304" pitchFamily="18" charset="0"/>
                <a:cs typeface="Times New Roman" panose="02020603050405020304" pitchFamily="18" charset="0"/>
              </a:rPr>
              <a:t>, o işle ilgili tecrübe ve niteliklerinizin yer aldığı </a:t>
            </a:r>
            <a:r>
              <a:rPr lang="tr-TR" sz="2700" dirty="0" smtClean="0">
                <a:latin typeface="Times New Roman" panose="02020603050405020304" pitchFamily="18" charset="0"/>
                <a:cs typeface="Times New Roman" panose="02020603050405020304" pitchFamily="18" charset="0"/>
              </a:rPr>
              <a:t>bilgiler bulunmaktadır</a:t>
            </a:r>
            <a:r>
              <a:rPr lang="tr-TR" sz="2700" dirty="0">
                <a:latin typeface="Times New Roman" panose="02020603050405020304" pitchFamily="18" charset="0"/>
                <a:cs typeface="Times New Roman" panose="02020603050405020304" pitchFamily="18" charset="0"/>
              </a:rPr>
              <a:t>. </a:t>
            </a:r>
            <a:endParaRPr lang="tr-TR" sz="2700"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ve Özgeçmiş Arasındaki Farklar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176852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700" b="1" u="sng" dirty="0">
                <a:latin typeface="Times New Roman" panose="02020603050405020304" pitchFamily="18" charset="0"/>
                <a:cs typeface="Times New Roman" panose="02020603050405020304" pitchFamily="18" charset="0"/>
              </a:rPr>
              <a:t>İletişim Bilgileri</a:t>
            </a:r>
          </a:p>
          <a:p>
            <a:pPr algn="just"/>
            <a:r>
              <a:rPr lang="tr-TR" sz="2700" dirty="0">
                <a:latin typeface="Times New Roman" panose="02020603050405020304" pitchFamily="18" charset="0"/>
                <a:cs typeface="Times New Roman" panose="02020603050405020304" pitchFamily="18" charset="0"/>
              </a:rPr>
              <a:t>Bu bölümde yazılanlar, CV’ </a:t>
            </a:r>
            <a:r>
              <a:rPr lang="tr-TR" sz="2700" dirty="0" err="1">
                <a:latin typeface="Times New Roman" panose="02020603050405020304" pitchFamily="18" charset="0"/>
                <a:cs typeface="Times New Roman" panose="02020603050405020304" pitchFamily="18" charset="0"/>
              </a:rPr>
              <a:t>nin</a:t>
            </a:r>
            <a:r>
              <a:rPr lang="tr-TR" sz="2700" dirty="0">
                <a:latin typeface="Times New Roman" panose="02020603050405020304" pitchFamily="18" charset="0"/>
                <a:cs typeface="Times New Roman" panose="02020603050405020304" pitchFamily="18" charset="0"/>
              </a:rPr>
              <a:t> en önemli bilgileri arasındadır. İşverenin sizinle iletişim kurabilmesi için bu bölüme önem verilmelidir. İletişim bilgileri genellikle sayfanın üst ortasına yazılır ve isim en üstte yer alır. Ulaşılabilir bir telefonun yazılması çok önemlidir. Ev ve cep telefonları mutlaka yer almalıdır. Diğer önemli bir iletişim bilgisi de mail adresidir. En uygun mail adresi isim ve soy isimden oluşur. İşverenin CV ‘de yar alan irtibat bilgileri dışında size ulaşacak herhangi bir olanağa sahip olmadığını unutmayınız</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828577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400" b="1" u="sng" dirty="0">
                <a:latin typeface="Times New Roman" panose="02020603050405020304" pitchFamily="18" charset="0"/>
                <a:cs typeface="Times New Roman" panose="02020603050405020304" pitchFamily="18" charset="0"/>
              </a:rPr>
              <a:t>Eğitim Durumu</a:t>
            </a:r>
          </a:p>
          <a:p>
            <a:pPr algn="just"/>
            <a:r>
              <a:rPr lang="tr-TR" sz="2400" dirty="0">
                <a:latin typeface="Times New Roman" panose="02020603050405020304" pitchFamily="18" charset="0"/>
                <a:cs typeface="Times New Roman" panose="02020603050405020304" pitchFamily="18" charset="0"/>
              </a:rPr>
              <a:t>Lise, üniversite ve varsa yüksek lisans ve doktora çalışmalarınızı yazabilirsiniz. İlk ve ortaokulları yazmak doğru değildir. Her bir okul için giriş ve mezuniyet yılları yazılmalıdır. Okulun adı ve bulunduğu şehir de her okul başlığı altında yer alması gereken bir bilgidir. Bölümün adı, yan dal ya da çift ana </a:t>
            </a:r>
            <a:r>
              <a:rPr lang="tr-TR" sz="2400" dirty="0" smtClean="0">
                <a:latin typeface="Times New Roman" panose="02020603050405020304" pitchFamily="18" charset="0"/>
                <a:cs typeface="Times New Roman" panose="02020603050405020304" pitchFamily="18" charset="0"/>
              </a:rPr>
              <a:t>dal yapılmışsa </a:t>
            </a:r>
            <a:r>
              <a:rPr lang="tr-TR" sz="2400" dirty="0">
                <a:latin typeface="Times New Roman" panose="02020603050405020304" pitchFamily="18" charset="0"/>
                <a:cs typeface="Times New Roman" panose="02020603050405020304" pitchFamily="18" charset="0"/>
              </a:rPr>
              <a:t>her iki bölümün adı da yer almalıdır. Eğer okul iyi bir mezuniyet ortalamasıyla bitirildiyse, not ortalaması da dikkat çeken bilgilerden olmasından dolayı not ortalamasına CV’ de yer vermek faydalı olacaktır. Bunların yanı sıra katıldığınız kurs, seminer, tez ve proje, burs ya da ödülleri de yazabilirsiniz. Kurs ya da seminerin nerede ne zaman yapıldığı konusu yazılabilir.</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172149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b="1" i="1" dirty="0">
                <a:latin typeface="Times New Roman" panose="02020603050405020304" pitchFamily="18" charset="0"/>
                <a:cs typeface="Times New Roman" panose="02020603050405020304" pitchFamily="18" charset="0"/>
              </a:rPr>
              <a:t>İş Deneyimi</a:t>
            </a:r>
          </a:p>
          <a:p>
            <a:pPr algn="just"/>
            <a:r>
              <a:rPr lang="tr-TR" sz="2800" dirty="0">
                <a:latin typeface="Times New Roman" panose="02020603050405020304" pitchFamily="18" charset="0"/>
                <a:cs typeface="Times New Roman" panose="02020603050405020304" pitchFamily="18" charset="0"/>
              </a:rPr>
              <a:t>Bu alan daha çok yeni mezunların dışındaki kitleyi </a:t>
            </a:r>
            <a:r>
              <a:rPr lang="tr-TR" sz="2800" dirty="0" smtClean="0">
                <a:latin typeface="Times New Roman" panose="02020603050405020304" pitchFamily="18" charset="0"/>
                <a:cs typeface="Times New Roman" panose="02020603050405020304" pitchFamily="18" charset="0"/>
              </a:rPr>
              <a:t>ilgilendirmektedir. İşveren</a:t>
            </a:r>
            <a:r>
              <a:rPr lang="tr-TR" sz="2800" dirty="0">
                <a:latin typeface="Times New Roman" panose="02020603050405020304" pitchFamily="18" charset="0"/>
                <a:cs typeface="Times New Roman" panose="02020603050405020304" pitchFamily="18" charset="0"/>
              </a:rPr>
              <a:t>, işe alacağı kişinin iş tecrübelerini dikkate alır ve değerlendirmesini </a:t>
            </a:r>
            <a:r>
              <a:rPr lang="tr-TR" sz="2800" dirty="0" smtClean="0">
                <a:latin typeface="Times New Roman" panose="02020603050405020304" pitchFamily="18" charset="0"/>
                <a:cs typeface="Times New Roman" panose="02020603050405020304" pitchFamily="18" charset="0"/>
              </a:rPr>
              <a:t>ona göre </a:t>
            </a:r>
            <a:r>
              <a:rPr lang="tr-TR" sz="2800" dirty="0">
                <a:latin typeface="Times New Roman" panose="02020603050405020304" pitchFamily="18" charset="0"/>
                <a:cs typeface="Times New Roman" panose="02020603050405020304" pitchFamily="18" charset="0"/>
              </a:rPr>
              <a:t>yapar. Bu nedenle, CV’ de bu tarz çalıştığınız yerleri, iş yeri adı, </a:t>
            </a:r>
            <a:r>
              <a:rPr lang="tr-TR" sz="2800" dirty="0" smtClean="0">
                <a:latin typeface="Times New Roman" panose="02020603050405020304" pitchFamily="18" charset="0"/>
                <a:cs typeface="Times New Roman" panose="02020603050405020304" pitchFamily="18" charset="0"/>
              </a:rPr>
              <a:t>çalıştığınız pozisyon </a:t>
            </a:r>
            <a:r>
              <a:rPr lang="tr-TR" sz="2800" dirty="0">
                <a:latin typeface="Times New Roman" panose="02020603050405020304" pitchFamily="18" charset="0"/>
                <a:cs typeface="Times New Roman" panose="02020603050405020304" pitchFamily="18" charset="0"/>
              </a:rPr>
              <a:t>ve unvanınıza yer vererek belirtin. Yeni mezun adaylar, </a:t>
            </a:r>
            <a:r>
              <a:rPr lang="tr-TR" sz="2800" dirty="0" smtClean="0">
                <a:latin typeface="Times New Roman" panose="02020603050405020304" pitchFamily="18" charset="0"/>
                <a:cs typeface="Times New Roman" panose="02020603050405020304" pitchFamily="18" charset="0"/>
              </a:rPr>
              <a:t>öğrencilikleri sırasında </a:t>
            </a:r>
            <a:r>
              <a:rPr lang="tr-TR" sz="2800" dirty="0">
                <a:latin typeface="Times New Roman" panose="02020603050405020304" pitchFamily="18" charset="0"/>
                <a:cs typeface="Times New Roman" panose="02020603050405020304" pitchFamily="18" charset="0"/>
              </a:rPr>
              <a:t>yaptıkları yarı zamanlı iş tecrübelerini CV’ ye koyabilirle</a:t>
            </a:r>
            <a:r>
              <a:rPr lang="tr-TR" dirty="0"/>
              <a:t>r.</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117692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b="1" i="1" dirty="0">
                <a:latin typeface="Times New Roman" panose="02020603050405020304" pitchFamily="18" charset="0"/>
                <a:cs typeface="Times New Roman" panose="02020603050405020304" pitchFamily="18" charset="0"/>
              </a:rPr>
              <a:t>Yabancı dil </a:t>
            </a:r>
            <a:r>
              <a:rPr lang="tr-TR" b="1" i="1" dirty="0" smtClean="0">
                <a:latin typeface="Times New Roman" panose="02020603050405020304" pitchFamily="18" charset="0"/>
                <a:cs typeface="Times New Roman" panose="02020603050405020304" pitchFamily="18" charset="0"/>
              </a:rPr>
              <a:t>düzeyi</a:t>
            </a:r>
          </a:p>
          <a:p>
            <a:pPr algn="just"/>
            <a:r>
              <a:rPr lang="tr-TR" dirty="0" smtClean="0">
                <a:latin typeface="Times New Roman" panose="02020603050405020304" pitchFamily="18" charset="0"/>
                <a:cs typeface="Times New Roman" panose="02020603050405020304" pitchFamily="18" charset="0"/>
              </a:rPr>
              <a:t>Bu </a:t>
            </a:r>
            <a:r>
              <a:rPr lang="tr-TR" dirty="0">
                <a:latin typeface="Times New Roman" panose="02020603050405020304" pitchFamily="18" charset="0"/>
                <a:cs typeface="Times New Roman" panose="02020603050405020304" pitchFamily="18" charset="0"/>
              </a:rPr>
              <a:t>bölümde bildiğiniz yabancı dilleri konuşma, yazma, okuma </a:t>
            </a:r>
            <a:r>
              <a:rPr lang="tr-TR" dirty="0" smtClean="0">
                <a:latin typeface="Times New Roman" panose="02020603050405020304" pitchFamily="18" charset="0"/>
                <a:cs typeface="Times New Roman" panose="02020603050405020304" pitchFamily="18" charset="0"/>
              </a:rPr>
              <a:t>ve dinleme </a:t>
            </a:r>
            <a:r>
              <a:rPr lang="tr-TR" dirty="0">
                <a:latin typeface="Times New Roman" panose="02020603050405020304" pitchFamily="18" charset="0"/>
                <a:cs typeface="Times New Roman" panose="02020603050405020304" pitchFamily="18" charset="0"/>
              </a:rPr>
              <a:t>alanlarında seviyenizi gösterecek verilerle ifade etmeniz </a:t>
            </a:r>
            <a:r>
              <a:rPr lang="tr-TR" dirty="0" smtClean="0">
                <a:latin typeface="Times New Roman" panose="02020603050405020304" pitchFamily="18" charset="0"/>
                <a:cs typeface="Times New Roman" panose="02020603050405020304" pitchFamily="18" charset="0"/>
              </a:rPr>
              <a:t>gerekmektedir. </a:t>
            </a:r>
            <a:r>
              <a:rPr lang="tr-TR" dirty="0">
                <a:latin typeface="Times New Roman" panose="02020603050405020304" pitchFamily="18" charset="0"/>
                <a:cs typeface="Times New Roman" panose="02020603050405020304" pitchFamily="18" charset="0"/>
              </a:rPr>
              <a:t>Seviye, ‘Çok iyi’, ‘iyi’, ‘orta’ ve ‘başlangıç’ olarak ifade edilebilir. Yabancı </a:t>
            </a:r>
            <a:r>
              <a:rPr lang="tr-TR" dirty="0" smtClean="0">
                <a:latin typeface="Times New Roman" panose="02020603050405020304" pitchFamily="18" charset="0"/>
                <a:cs typeface="Times New Roman" panose="02020603050405020304" pitchFamily="18" charset="0"/>
              </a:rPr>
              <a:t>dilinizin seviyesini </a:t>
            </a:r>
            <a:r>
              <a:rPr lang="tr-TR" dirty="0">
                <a:latin typeface="Times New Roman" panose="02020603050405020304" pitchFamily="18" charset="0"/>
                <a:cs typeface="Times New Roman" panose="02020603050405020304" pitchFamily="18" charset="0"/>
              </a:rPr>
              <a:t>gösteren dil puanlarınız da CV de yer alması gereken bilgilerdendir.</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696557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b="1" i="1" dirty="0">
                <a:latin typeface="Times New Roman" panose="02020603050405020304" pitchFamily="18" charset="0"/>
                <a:cs typeface="Times New Roman" panose="02020603050405020304" pitchFamily="18" charset="0"/>
              </a:rPr>
              <a:t>Bilgisayar </a:t>
            </a:r>
            <a:r>
              <a:rPr lang="tr-TR" b="1" i="1" dirty="0" smtClean="0">
                <a:latin typeface="Times New Roman" panose="02020603050405020304" pitchFamily="18" charset="0"/>
                <a:cs typeface="Times New Roman" panose="02020603050405020304" pitchFamily="18" charset="0"/>
              </a:rPr>
              <a:t>becerileri</a:t>
            </a:r>
          </a:p>
          <a:p>
            <a:endParaRPr lang="tr-TR" b="1" i="1"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Yabancı dil seviyenizi ifade ettiğiniz gibi CV’ ye </a:t>
            </a:r>
            <a:r>
              <a:rPr lang="tr-TR" dirty="0" smtClean="0">
                <a:latin typeface="Times New Roman" panose="02020603050405020304" pitchFamily="18" charset="0"/>
                <a:cs typeface="Times New Roman" panose="02020603050405020304" pitchFamily="18" charset="0"/>
              </a:rPr>
              <a:t>bilgisayar teknolojisindeki </a:t>
            </a:r>
            <a:r>
              <a:rPr lang="tr-TR" dirty="0">
                <a:latin typeface="Times New Roman" panose="02020603050405020304" pitchFamily="18" charset="0"/>
                <a:cs typeface="Times New Roman" panose="02020603050405020304" pitchFamily="18" charset="0"/>
              </a:rPr>
              <a:t>yeterliliğinizi ifade edecek bilgileri de yazmalısınız. </a:t>
            </a:r>
            <a:r>
              <a:rPr lang="tr-TR" dirty="0" smtClean="0">
                <a:latin typeface="Times New Roman" panose="02020603050405020304" pitchFamily="18" charset="0"/>
                <a:cs typeface="Times New Roman" panose="02020603050405020304" pitchFamily="18" charset="0"/>
              </a:rPr>
              <a:t>Ofis programlarının </a:t>
            </a:r>
            <a:r>
              <a:rPr lang="tr-TR" dirty="0">
                <a:latin typeface="Times New Roman" panose="02020603050405020304" pitchFamily="18" charset="0"/>
                <a:cs typeface="Times New Roman" panose="02020603050405020304" pitchFamily="18" charset="0"/>
              </a:rPr>
              <a:t>hangilerini ve ne seviyede bildiğinizi CV de </a:t>
            </a:r>
            <a:r>
              <a:rPr lang="tr-TR" dirty="0" smtClean="0">
                <a:latin typeface="Times New Roman" panose="02020603050405020304" pitchFamily="18" charset="0"/>
                <a:cs typeface="Times New Roman" panose="02020603050405020304" pitchFamily="18" charset="0"/>
              </a:rPr>
              <a:t>bulundurmanız önemlidir</a:t>
            </a:r>
            <a:r>
              <a:rPr lang="tr-TR" dirty="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2158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b="1" i="1" dirty="0">
                <a:latin typeface="Times New Roman" panose="02020603050405020304" pitchFamily="18" charset="0"/>
                <a:cs typeface="Times New Roman" panose="02020603050405020304" pitchFamily="18" charset="0"/>
              </a:rPr>
              <a:t>İlgi </a:t>
            </a:r>
            <a:r>
              <a:rPr lang="tr-TR" b="1" i="1" dirty="0" smtClean="0">
                <a:latin typeface="Times New Roman" panose="02020603050405020304" pitchFamily="18" charset="0"/>
                <a:cs typeface="Times New Roman" panose="02020603050405020304" pitchFamily="18" charset="0"/>
              </a:rPr>
              <a:t>alanları</a:t>
            </a:r>
          </a:p>
          <a:p>
            <a:endParaRPr lang="tr-TR" b="1" i="1"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Bu bölümde hobilerinizden ve yaptığınız aktivitelerden </a:t>
            </a:r>
            <a:r>
              <a:rPr lang="tr-TR" dirty="0" smtClean="0">
                <a:latin typeface="Times New Roman" panose="02020603050405020304" pitchFamily="18" charset="0"/>
                <a:cs typeface="Times New Roman" panose="02020603050405020304" pitchFamily="18" charset="0"/>
              </a:rPr>
              <a:t>kısaca bahsedebilirsiniz</a:t>
            </a:r>
            <a:r>
              <a:rPr lang="tr-TR" dirty="0">
                <a:latin typeface="Times New Roman" panose="02020603050405020304" pitchFamily="18" charset="0"/>
                <a:cs typeface="Times New Roman" panose="02020603050405020304" pitchFamily="18" charset="0"/>
              </a:rPr>
              <a:t>. Ancak, sadece yazmış olmak amacıyla </a:t>
            </a:r>
            <a:r>
              <a:rPr lang="tr-TR" dirty="0" smtClean="0">
                <a:latin typeface="Times New Roman" panose="02020603050405020304" pitchFamily="18" charset="0"/>
                <a:cs typeface="Times New Roman" panose="02020603050405020304" pitchFamily="18" charset="0"/>
              </a:rPr>
              <a:t>yapmadığınız aktivitelerden </a:t>
            </a:r>
            <a:r>
              <a:rPr lang="tr-TR" dirty="0">
                <a:latin typeface="Times New Roman" panose="02020603050405020304" pitchFamily="18" charset="0"/>
                <a:cs typeface="Times New Roman" panose="02020603050405020304" pitchFamily="18" charset="0"/>
              </a:rPr>
              <a:t>ve olmayan hobilerinizden bahsetmek sizi ileride muhtemel </a:t>
            </a:r>
            <a:r>
              <a:rPr lang="tr-TR" dirty="0" smtClean="0">
                <a:latin typeface="Times New Roman" panose="02020603050405020304" pitchFamily="18" charset="0"/>
                <a:cs typeface="Times New Roman" panose="02020603050405020304" pitchFamily="18" charset="0"/>
              </a:rPr>
              <a:t>bir mülakatta </a:t>
            </a:r>
            <a:r>
              <a:rPr lang="tr-TR" dirty="0">
                <a:latin typeface="Times New Roman" panose="02020603050405020304" pitchFamily="18" charset="0"/>
                <a:cs typeface="Times New Roman" panose="02020603050405020304" pitchFamily="18" charset="0"/>
              </a:rPr>
              <a:t>zora sokabilir. Sıradan ifadelerden de kaçınmak gerekir.</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067477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endParaRPr lang="tr-TR" sz="3600" dirty="0" smtClean="0"/>
          </a:p>
          <a:p>
            <a:pPr algn="just"/>
            <a:r>
              <a:rPr lang="pt-BR" sz="3600" dirty="0" smtClean="0"/>
              <a:t>5-10 </a:t>
            </a:r>
            <a:r>
              <a:rPr lang="pt-BR" sz="3600" dirty="0"/>
              <a:t>yıl sonra nerede olmalıyım?</a:t>
            </a:r>
          </a:p>
          <a:p>
            <a:pPr algn="just"/>
            <a:r>
              <a:rPr lang="tr-TR" sz="3600" dirty="0" smtClean="0"/>
              <a:t>Nasıl </a:t>
            </a:r>
            <a:r>
              <a:rPr lang="tr-TR" sz="3600" dirty="0"/>
              <a:t>bir meslek istiyorum?</a:t>
            </a:r>
          </a:p>
          <a:p>
            <a:pPr algn="just"/>
            <a:r>
              <a:rPr lang="tr-TR" sz="3600" dirty="0" smtClean="0"/>
              <a:t>Nasıl </a:t>
            </a:r>
            <a:r>
              <a:rPr lang="tr-TR" sz="3600" dirty="0"/>
              <a:t>bir çalışma ortamında mutlu ve verimli çalışabilirim?</a:t>
            </a:r>
          </a:p>
          <a:p>
            <a:pPr algn="just"/>
            <a:r>
              <a:rPr lang="tr-TR" sz="3600" dirty="0" smtClean="0"/>
              <a:t>Kendi </a:t>
            </a:r>
            <a:r>
              <a:rPr lang="tr-TR" sz="3600" dirty="0"/>
              <a:t>ilke ve değerlerim doğrultusunda hangi </a:t>
            </a:r>
            <a:r>
              <a:rPr lang="tr-TR" sz="3600" dirty="0" smtClean="0"/>
              <a:t>mesleğe yönelmeliyim</a:t>
            </a:r>
            <a:r>
              <a:rPr lang="tr-TR" sz="3600" dirty="0"/>
              <a:t>?</a:t>
            </a:r>
            <a:endParaRPr lang="tr-TR" sz="3600"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 PLANLAMA NASIL YAPILIR?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22413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r>
              <a:rPr lang="tr-TR" b="1" i="1" dirty="0">
                <a:latin typeface="Times New Roman" panose="02020603050405020304" pitchFamily="18" charset="0"/>
                <a:cs typeface="Times New Roman" panose="02020603050405020304" pitchFamily="18" charset="0"/>
              </a:rPr>
              <a:t>Üye olunan Dernekler </a:t>
            </a:r>
            <a:r>
              <a:rPr lang="tr-TR" b="1" i="1" dirty="0" smtClean="0">
                <a:latin typeface="Times New Roman" panose="02020603050405020304" pitchFamily="18" charset="0"/>
                <a:cs typeface="Times New Roman" panose="02020603050405020304" pitchFamily="18" charset="0"/>
              </a:rPr>
              <a:t>Kulüpler</a:t>
            </a:r>
          </a:p>
          <a:p>
            <a:endParaRPr lang="tr-TR" b="1" i="1" dirty="0">
              <a:latin typeface="Times New Roman" panose="02020603050405020304" pitchFamily="18" charset="0"/>
              <a:cs typeface="Times New Roman" panose="02020603050405020304" pitchFamily="18" charset="0"/>
            </a:endParaRPr>
          </a:p>
          <a:p>
            <a:r>
              <a:rPr lang="nl-NL" dirty="0">
                <a:latin typeface="Times New Roman" panose="02020603050405020304" pitchFamily="18" charset="0"/>
                <a:cs typeface="Times New Roman" panose="02020603050405020304" pitchFamily="18" charset="0"/>
              </a:rPr>
              <a:t>Gerek üniversite döneminde gerekse de üniversite </a:t>
            </a:r>
            <a:r>
              <a:rPr lang="nl-NL" dirty="0" smtClean="0">
                <a:latin typeface="Times New Roman" panose="02020603050405020304" pitchFamily="18" charset="0"/>
                <a:cs typeface="Times New Roman" panose="02020603050405020304" pitchFamily="18" charset="0"/>
              </a:rPr>
              <a:t>sonrasında</a:t>
            </a:r>
            <a:r>
              <a:rPr lang="tr-TR" dirty="0" smtClean="0">
                <a:latin typeface="Times New Roman" panose="02020603050405020304" pitchFamily="18" charset="0"/>
                <a:cs typeface="Times New Roman" panose="02020603050405020304" pitchFamily="18" charset="0"/>
              </a:rPr>
              <a:t> sürdürülen </a:t>
            </a:r>
            <a:r>
              <a:rPr lang="tr-TR" dirty="0">
                <a:latin typeface="Times New Roman" panose="02020603050405020304" pitchFamily="18" charset="0"/>
                <a:cs typeface="Times New Roman" panose="02020603050405020304" pitchFamily="18" charset="0"/>
              </a:rPr>
              <a:t>kulüp ve dernek çalışmalarınızdan bahsedebilirsiniz. </a:t>
            </a:r>
            <a:r>
              <a:rPr lang="tr-TR" dirty="0" smtClean="0">
                <a:latin typeface="Times New Roman" panose="02020603050405020304" pitchFamily="18" charset="0"/>
                <a:cs typeface="Times New Roman" panose="02020603050405020304" pitchFamily="18" charset="0"/>
              </a:rPr>
              <a:t>Başvurduğunuz pozisyonlarda </a:t>
            </a:r>
            <a:r>
              <a:rPr lang="tr-TR" dirty="0">
                <a:latin typeface="Times New Roman" panose="02020603050405020304" pitchFamily="18" charset="0"/>
                <a:cs typeface="Times New Roman" panose="02020603050405020304" pitchFamily="18" charset="0"/>
              </a:rPr>
              <a:t>kulüp ve dernek faaliyetleri işinize yarayabilir.</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826940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b="1" i="1" dirty="0">
                <a:latin typeface="Times New Roman" panose="02020603050405020304" pitchFamily="18" charset="0"/>
                <a:cs typeface="Times New Roman" panose="02020603050405020304" pitchFamily="18" charset="0"/>
              </a:rPr>
              <a:t>İş ve Kariyer Hedefleri</a:t>
            </a:r>
          </a:p>
          <a:p>
            <a:pPr algn="just"/>
            <a:r>
              <a:rPr lang="tr-TR" dirty="0">
                <a:latin typeface="Times New Roman" panose="02020603050405020304" pitchFamily="18" charset="0"/>
                <a:cs typeface="Times New Roman" panose="02020603050405020304" pitchFamily="18" charset="0"/>
              </a:rPr>
              <a:t>Bu alanda dikkat edilmesi gereken nokta, kariyer planlamasının çok </a:t>
            </a:r>
            <a:r>
              <a:rPr lang="tr-TR" dirty="0" smtClean="0">
                <a:latin typeface="Times New Roman" panose="02020603050405020304" pitchFamily="18" charset="0"/>
                <a:cs typeface="Times New Roman" panose="02020603050405020304" pitchFamily="18" charset="0"/>
              </a:rPr>
              <a:t>iyi tanımlandığı </a:t>
            </a:r>
            <a:r>
              <a:rPr lang="tr-TR" dirty="0">
                <a:latin typeface="Times New Roman" panose="02020603050405020304" pitchFamily="18" charset="0"/>
                <a:cs typeface="Times New Roman" panose="02020603050405020304" pitchFamily="18" charset="0"/>
              </a:rPr>
              <a:t>ve kendi içerisinde ikilem doğurmayacak hedeflerin CV’ </a:t>
            </a:r>
            <a:r>
              <a:rPr lang="tr-TR" dirty="0" smtClean="0">
                <a:latin typeface="Times New Roman" panose="02020603050405020304" pitchFamily="18" charset="0"/>
                <a:cs typeface="Times New Roman" panose="02020603050405020304" pitchFamily="18" charset="0"/>
              </a:rPr>
              <a:t>ye konulmasıdır</a:t>
            </a:r>
            <a:r>
              <a:rPr lang="tr-TR" dirty="0">
                <a:latin typeface="Times New Roman" panose="02020603050405020304" pitchFamily="18" charset="0"/>
                <a:cs typeface="Times New Roman" panose="02020603050405020304" pitchFamily="18" charset="0"/>
              </a:rPr>
              <a:t>. İşverene, hedeflerinizde ve geleceğe ait planlarınızda </a:t>
            </a:r>
            <a:r>
              <a:rPr lang="tr-TR" dirty="0" smtClean="0">
                <a:latin typeface="Times New Roman" panose="02020603050405020304" pitchFamily="18" charset="0"/>
                <a:cs typeface="Times New Roman" panose="02020603050405020304" pitchFamily="18" charset="0"/>
              </a:rPr>
              <a:t>tabiri yerindeyse </a:t>
            </a:r>
            <a:r>
              <a:rPr lang="tr-TR" dirty="0">
                <a:latin typeface="Times New Roman" panose="02020603050405020304" pitchFamily="18" charset="0"/>
                <a:cs typeface="Times New Roman" panose="02020603050405020304" pitchFamily="18" charset="0"/>
              </a:rPr>
              <a:t>ayağı yere basan biri olduğunuzu göstermeniz CV’ </a:t>
            </a:r>
            <a:r>
              <a:rPr lang="tr-TR" dirty="0" err="1">
                <a:latin typeface="Times New Roman" panose="02020603050405020304" pitchFamily="18" charset="0"/>
                <a:cs typeface="Times New Roman" panose="02020603050405020304" pitchFamily="18" charset="0"/>
              </a:rPr>
              <a:t>nizi</a:t>
            </a:r>
            <a:r>
              <a:rPr lang="tr-TR" dirty="0">
                <a:latin typeface="Times New Roman" panose="02020603050405020304" pitchFamily="18" charset="0"/>
                <a:cs typeface="Times New Roman" panose="02020603050405020304" pitchFamily="18" charset="0"/>
              </a:rPr>
              <a:t> etkili </a:t>
            </a:r>
            <a:r>
              <a:rPr lang="tr-TR" dirty="0" smtClean="0">
                <a:latin typeface="Times New Roman" panose="02020603050405020304" pitchFamily="18" charset="0"/>
                <a:cs typeface="Times New Roman" panose="02020603050405020304" pitchFamily="18" charset="0"/>
              </a:rPr>
              <a:t>hale getirecektir</a:t>
            </a:r>
            <a:r>
              <a:rPr lang="tr-TR" dirty="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477215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000" b="1" i="1" dirty="0">
                <a:latin typeface="Times New Roman" panose="02020603050405020304" pitchFamily="18" charset="0"/>
                <a:cs typeface="Times New Roman" panose="02020603050405020304" pitchFamily="18" charset="0"/>
              </a:rPr>
              <a:t>Referanslar</a:t>
            </a:r>
          </a:p>
          <a:p>
            <a:pPr algn="just"/>
            <a:r>
              <a:rPr lang="tr-TR" sz="3000" dirty="0">
                <a:latin typeface="Times New Roman" panose="02020603050405020304" pitchFamily="18" charset="0"/>
                <a:cs typeface="Times New Roman" panose="02020603050405020304" pitchFamily="18" charset="0"/>
              </a:rPr>
              <a:t>Sizin hakkınızda olumlu bilgi verecek iş dünyasında ya da </a:t>
            </a:r>
            <a:r>
              <a:rPr lang="tr-TR" sz="3000" dirty="0" smtClean="0">
                <a:latin typeface="Times New Roman" panose="02020603050405020304" pitchFamily="18" charset="0"/>
                <a:cs typeface="Times New Roman" panose="02020603050405020304" pitchFamily="18" charset="0"/>
              </a:rPr>
              <a:t>kamuda isim </a:t>
            </a:r>
            <a:r>
              <a:rPr lang="tr-TR" sz="3000" dirty="0">
                <a:latin typeface="Times New Roman" panose="02020603050405020304" pitchFamily="18" charset="0"/>
                <a:cs typeface="Times New Roman" panose="02020603050405020304" pitchFamily="18" charset="0"/>
              </a:rPr>
              <a:t>yapmış kişileri referans bölümünde yer vermek işvereni etkileyecek </a:t>
            </a:r>
            <a:r>
              <a:rPr lang="tr-TR" sz="3000" dirty="0" smtClean="0">
                <a:latin typeface="Times New Roman" panose="02020603050405020304" pitchFamily="18" charset="0"/>
                <a:cs typeface="Times New Roman" panose="02020603050405020304" pitchFamily="18" charset="0"/>
              </a:rPr>
              <a:t>önemli bir </a:t>
            </a:r>
            <a:r>
              <a:rPr lang="tr-TR" sz="3000" dirty="0">
                <a:latin typeface="Times New Roman" panose="02020603050405020304" pitchFamily="18" charset="0"/>
                <a:cs typeface="Times New Roman" panose="02020603050405020304" pitchFamily="18" charset="0"/>
              </a:rPr>
              <a:t>bilgidir. Bu kişileri referans olarak yazmadan önce izinlerinin alınması </a:t>
            </a:r>
            <a:r>
              <a:rPr lang="tr-TR" sz="3000" dirty="0" smtClean="0">
                <a:latin typeface="Times New Roman" panose="02020603050405020304" pitchFamily="18" charset="0"/>
                <a:cs typeface="Times New Roman" panose="02020603050405020304" pitchFamily="18" charset="0"/>
              </a:rPr>
              <a:t>gerekir. Çoğu </a:t>
            </a:r>
            <a:r>
              <a:rPr lang="tr-TR" sz="3000" dirty="0">
                <a:latin typeface="Times New Roman" panose="02020603050405020304" pitchFamily="18" charset="0"/>
                <a:cs typeface="Times New Roman" panose="02020603050405020304" pitchFamily="18" charset="0"/>
              </a:rPr>
              <a:t>CV’ de yer alan ‘Referans istendiğinde verilecektir.’ İfadesi </a:t>
            </a:r>
            <a:r>
              <a:rPr lang="tr-TR" sz="3000" dirty="0" smtClean="0">
                <a:latin typeface="Times New Roman" panose="02020603050405020304" pitchFamily="18" charset="0"/>
                <a:cs typeface="Times New Roman" panose="02020603050405020304" pitchFamily="18" charset="0"/>
              </a:rPr>
              <a:t>gereksizdir. Belirtilecek </a:t>
            </a:r>
            <a:r>
              <a:rPr lang="tr-TR" sz="3000" dirty="0">
                <a:latin typeface="Times New Roman" panose="02020603050405020304" pitchFamily="18" charset="0"/>
                <a:cs typeface="Times New Roman" panose="02020603050405020304" pitchFamily="18" charset="0"/>
              </a:rPr>
              <a:t>bir referans varsa yazılmalı yoksa bu alan özgeçmişte </a:t>
            </a:r>
            <a:r>
              <a:rPr lang="tr-TR" sz="3000" dirty="0" smtClean="0">
                <a:latin typeface="Times New Roman" panose="02020603050405020304" pitchFamily="18" charset="0"/>
                <a:cs typeface="Times New Roman" panose="02020603050405020304" pitchFamily="18" charset="0"/>
              </a:rPr>
              <a:t>yer almamalıdır</a:t>
            </a:r>
            <a:r>
              <a:rPr lang="tr-TR" sz="3000" dirty="0">
                <a:latin typeface="Times New Roman" panose="02020603050405020304" pitchFamily="18" charset="0"/>
                <a:cs typeface="Times New Roman" panose="02020603050405020304" pitchFamily="18" charset="0"/>
              </a:rPr>
              <a:t>.</a:t>
            </a:r>
            <a:endParaRPr lang="tr-TR" sz="3000"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904695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b="1" i="1" dirty="0">
                <a:latin typeface="Times New Roman" panose="02020603050405020304" pitchFamily="18" charset="0"/>
                <a:cs typeface="Times New Roman" panose="02020603050405020304" pitchFamily="18" charset="0"/>
              </a:rPr>
              <a:t>Kapak yazısı</a:t>
            </a:r>
          </a:p>
          <a:p>
            <a:pPr algn="just"/>
            <a:r>
              <a:rPr lang="tr-TR" sz="2800" dirty="0">
                <a:latin typeface="Times New Roman" panose="02020603050405020304" pitchFamily="18" charset="0"/>
                <a:cs typeface="Times New Roman" panose="02020603050405020304" pitchFamily="18" charset="0"/>
              </a:rPr>
              <a:t>Kapak yazısı, CV’ </a:t>
            </a:r>
            <a:r>
              <a:rPr lang="tr-TR" sz="2800" dirty="0" err="1">
                <a:latin typeface="Times New Roman" panose="02020603050405020304" pitchFamily="18" charset="0"/>
                <a:cs typeface="Times New Roman" panose="02020603050405020304" pitchFamily="18" charset="0"/>
              </a:rPr>
              <a:t>nin</a:t>
            </a:r>
            <a:r>
              <a:rPr lang="tr-TR" sz="2800" dirty="0">
                <a:latin typeface="Times New Roman" panose="02020603050405020304" pitchFamily="18" charset="0"/>
                <a:cs typeface="Times New Roman" panose="02020603050405020304" pitchFamily="18" charset="0"/>
              </a:rPr>
              <a:t> öncesinde hazırlanmış bir yazıdır ve kurumla </a:t>
            </a:r>
            <a:r>
              <a:rPr lang="tr-TR" sz="2800" dirty="0" smtClean="0">
                <a:latin typeface="Times New Roman" panose="02020603050405020304" pitchFamily="18" charset="0"/>
                <a:cs typeface="Times New Roman" panose="02020603050405020304" pitchFamily="18" charset="0"/>
              </a:rPr>
              <a:t>ya da </a:t>
            </a:r>
            <a:r>
              <a:rPr lang="tr-TR" sz="2800" dirty="0">
                <a:latin typeface="Times New Roman" panose="02020603050405020304" pitchFamily="18" charset="0"/>
                <a:cs typeface="Times New Roman" panose="02020603050405020304" pitchFamily="18" charset="0"/>
              </a:rPr>
              <a:t>şirketle iletişime geçmekte kullanılır. Başvurulan kişi veya şirkete </a:t>
            </a:r>
            <a:r>
              <a:rPr lang="tr-TR" sz="2800" dirty="0" smtClean="0">
                <a:latin typeface="Times New Roman" panose="02020603050405020304" pitchFamily="18" charset="0"/>
                <a:cs typeface="Times New Roman" panose="02020603050405020304" pitchFamily="18" charset="0"/>
              </a:rPr>
              <a:t>hitaben yazılan </a:t>
            </a:r>
            <a:r>
              <a:rPr lang="tr-TR" sz="2800" dirty="0">
                <a:latin typeface="Times New Roman" panose="02020603050405020304" pitchFamily="18" charset="0"/>
                <a:cs typeface="Times New Roman" panose="02020603050405020304" pitchFamily="18" charset="0"/>
              </a:rPr>
              <a:t>iş ve çalışmak istenilen pozisyon hakkında bilgiler içeren bir </a:t>
            </a:r>
            <a:r>
              <a:rPr lang="tr-TR" sz="2800" dirty="0" smtClean="0">
                <a:latin typeface="Times New Roman" panose="02020603050405020304" pitchFamily="18" charset="0"/>
                <a:cs typeface="Times New Roman" panose="02020603050405020304" pitchFamily="18" charset="0"/>
              </a:rPr>
              <a:t>sayfayı geçmeyecek </a:t>
            </a:r>
            <a:r>
              <a:rPr lang="tr-TR" sz="2800" dirty="0">
                <a:latin typeface="Times New Roman" panose="02020603050405020304" pitchFamily="18" charset="0"/>
                <a:cs typeface="Times New Roman" panose="02020603050405020304" pitchFamily="18" charset="0"/>
              </a:rPr>
              <a:t>bir başlangıç bölümüdür. </a:t>
            </a:r>
            <a:r>
              <a:rPr lang="tr-TR" sz="2800" dirty="0" smtClean="0">
                <a:latin typeface="Times New Roman" panose="02020603050405020304" pitchFamily="18" charset="0"/>
                <a:cs typeface="Times New Roman" panose="02020603050405020304" pitchFamily="18" charset="0"/>
              </a:rPr>
              <a:t>Başvurduğunuz kuruma yapacağınız katkıları ekleyebilir ve neden o kurumu tercih ettiğinizi yazabilirsiniz. </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776698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800" b="1" i="1" dirty="0">
                <a:latin typeface="Times New Roman" panose="02020603050405020304" pitchFamily="18" charset="0"/>
                <a:cs typeface="Times New Roman" panose="02020603050405020304" pitchFamily="18" charset="0"/>
              </a:rPr>
              <a:t>Kapak yazısı</a:t>
            </a:r>
          </a:p>
          <a:p>
            <a:pPr algn="just"/>
            <a:r>
              <a:rPr lang="tr-TR" sz="2800" dirty="0" smtClean="0">
                <a:latin typeface="Times New Roman" panose="02020603050405020304" pitchFamily="18" charset="0"/>
                <a:cs typeface="Times New Roman" panose="02020603050405020304" pitchFamily="18" charset="0"/>
              </a:rPr>
              <a:t>Kapak yazısı becerilerinizi ayrıntılı olarak anlatacağınız bir yazı değil, özgeçmişinize yardımcı olacak beklentilerinizi ortaya koyduğunuz kapsamlı bir metindir. Her kapak yazısı başvurulan firma ya da kuruma göre arklı ele alınacak ve yeniden yazılacaktır. Yazım ve imla hatası olmamasına çok dikkat etmek gerekir, nitekim işverenin ilk dikkate aldığı </a:t>
            </a:r>
            <a:r>
              <a:rPr lang="tr-TR" sz="2800" dirty="0" err="1" smtClean="0">
                <a:latin typeface="Times New Roman" panose="02020603050405020304" pitchFamily="18" charset="0"/>
                <a:cs typeface="Times New Roman" panose="02020603050405020304" pitchFamily="18" charset="0"/>
              </a:rPr>
              <a:t>CV’den</a:t>
            </a:r>
            <a:r>
              <a:rPr lang="tr-TR" sz="2800" dirty="0" smtClean="0">
                <a:latin typeface="Times New Roman" panose="02020603050405020304" pitchFamily="18" charset="0"/>
                <a:cs typeface="Times New Roman" panose="02020603050405020304" pitchFamily="18" charset="0"/>
              </a:rPr>
              <a:t> önce kapak yazısıdır.</a:t>
            </a:r>
            <a:endParaRPr lang="tr-TR" sz="2800"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CV Bölümleri Nelerdir?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73173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r>
              <a:rPr lang="tr-TR" dirty="0" smtClean="0"/>
              <a:t>Teşekkürler</a:t>
            </a:r>
            <a:endParaRPr lang="en-US" dirty="0"/>
          </a:p>
        </p:txBody>
      </p:sp>
      <p:pic>
        <p:nvPicPr>
          <p:cNvPr id="4" name="İçerik Yer Tutucusu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068960"/>
            <a:ext cx="1260287" cy="149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04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t>Kendini geliştirme faaliyetlerini hangi platformlarda </a:t>
            </a:r>
            <a:r>
              <a:rPr lang="tr-TR" dirty="0" smtClean="0"/>
              <a:t>istikrarlı ve </a:t>
            </a:r>
            <a:r>
              <a:rPr lang="tr-TR" dirty="0"/>
              <a:t>devamlı olarak sürdürebilirim?</a:t>
            </a:r>
          </a:p>
          <a:p>
            <a:pPr algn="just"/>
            <a:r>
              <a:rPr lang="tr-TR" dirty="0" smtClean="0"/>
              <a:t>Kişisel-yöresel-ulusal-evrensel </a:t>
            </a:r>
            <a:r>
              <a:rPr lang="tr-TR" dirty="0"/>
              <a:t>bakış noktalarında </a:t>
            </a:r>
            <a:r>
              <a:rPr lang="tr-TR" dirty="0" smtClean="0"/>
              <a:t>nasıl projeler </a:t>
            </a:r>
            <a:r>
              <a:rPr lang="tr-TR" dirty="0"/>
              <a:t>üretebilirim?</a:t>
            </a:r>
          </a:p>
          <a:p>
            <a:pPr algn="just"/>
            <a:r>
              <a:rPr lang="tr-TR" dirty="0" smtClean="0"/>
              <a:t>Ülkeme </a:t>
            </a:r>
            <a:r>
              <a:rPr lang="tr-TR" dirty="0"/>
              <a:t>ve aileme hizmet etmek için, </a:t>
            </a:r>
            <a:r>
              <a:rPr lang="tr-TR" dirty="0" smtClean="0"/>
              <a:t>sahip olduğum/olacağım </a:t>
            </a:r>
            <a:r>
              <a:rPr lang="tr-TR" dirty="0"/>
              <a:t>birikimleri en etkin hangi görevlerde kullanabilirim?</a:t>
            </a:r>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 PLANLAMA NASIL YAPILIR?</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094192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2400" dirty="0"/>
              <a:t>Kariyer hedefleri, kariyer vizyonuna ulaşırken kontrol noktaları </a:t>
            </a:r>
            <a:r>
              <a:rPr lang="tr-TR" sz="2400" dirty="0" smtClean="0"/>
              <a:t>olarak kabul </a:t>
            </a:r>
            <a:r>
              <a:rPr lang="tr-TR" sz="2400" dirty="0"/>
              <a:t>edilebilir. Daha ulaşılabilir olan hedefler, kısa ve orta </a:t>
            </a:r>
            <a:r>
              <a:rPr lang="tr-TR" sz="2400" dirty="0" smtClean="0"/>
              <a:t>vadede tamamlanabilecek </a:t>
            </a:r>
            <a:r>
              <a:rPr lang="tr-TR" sz="2400" dirty="0"/>
              <a:t>ve gidilmek istenen yolda plana uygun </a:t>
            </a:r>
            <a:r>
              <a:rPr lang="tr-TR" sz="2400" dirty="0" smtClean="0"/>
              <a:t>ilerleme noktasında </a:t>
            </a:r>
            <a:r>
              <a:rPr lang="tr-TR" sz="2400" dirty="0"/>
              <a:t>fikir verecek ara görevlerdir. Hedefler akılcı ve gerçekçi </a:t>
            </a:r>
            <a:r>
              <a:rPr lang="tr-TR" sz="2400" dirty="0" smtClean="0"/>
              <a:t>tespit edilmelidir</a:t>
            </a:r>
            <a:r>
              <a:rPr lang="tr-TR" sz="2400" dirty="0"/>
              <a:t>. Çünkü vizyona ulaşma yolculuğunda hedefler kullanılacak ve </a:t>
            </a:r>
            <a:r>
              <a:rPr lang="tr-TR" sz="2400" dirty="0" smtClean="0"/>
              <a:t>iyi tespit </a:t>
            </a:r>
            <a:r>
              <a:rPr lang="tr-TR" sz="2400" dirty="0"/>
              <a:t>edilmiş hedefler amaca hizmet edecektir. </a:t>
            </a:r>
            <a:endParaRPr lang="tr-TR" sz="2400" dirty="0" smtClean="0"/>
          </a:p>
          <a:p>
            <a:pPr algn="just"/>
            <a:endParaRPr lang="tr-TR" sz="2400" dirty="0" smtClean="0"/>
          </a:p>
          <a:p>
            <a:pPr algn="just"/>
            <a:r>
              <a:rPr lang="tr-TR" sz="2400" dirty="0" smtClean="0"/>
              <a:t>Hedefleri </a:t>
            </a:r>
            <a:r>
              <a:rPr lang="tr-TR" sz="2400" dirty="0"/>
              <a:t>tamamlayan </a:t>
            </a:r>
            <a:r>
              <a:rPr lang="tr-TR" sz="2400" dirty="0" smtClean="0"/>
              <a:t>birey, belirlenen </a:t>
            </a:r>
            <a:r>
              <a:rPr lang="tr-TR" sz="2400" dirty="0"/>
              <a:t>durağa ulaşmış olmanın vereceği kendine güven duygusu ve </a:t>
            </a:r>
            <a:r>
              <a:rPr lang="tr-TR" sz="2400" dirty="0" smtClean="0"/>
              <a:t>ilerleme esnasındaki </a:t>
            </a:r>
            <a:r>
              <a:rPr lang="tr-TR" sz="2400" dirty="0"/>
              <a:t>kişisel gelişim ile ödüllendirilecektir. </a:t>
            </a:r>
            <a:endParaRPr lang="tr-TR" sz="2000" dirty="0">
              <a:latin typeface="Times New Roman" panose="02020603050405020304" pitchFamily="18" charset="0"/>
              <a:cs typeface="Times New Roman" panose="02020603050405020304" pitchFamily="18" charset="0"/>
            </a:endParaRPr>
          </a:p>
          <a:p>
            <a:pPr algn="just"/>
            <a:endParaRPr lang="tr-TR" sz="2000" dirty="0" smtClean="0">
              <a:latin typeface="Times New Roman" panose="02020603050405020304" pitchFamily="18" charset="0"/>
              <a:cs typeface="Times New Roman" panose="02020603050405020304" pitchFamily="18" charset="0"/>
            </a:endParaRPr>
          </a:p>
          <a:p>
            <a:pPr algn="just"/>
            <a:endParaRPr lang="tr-TR" sz="2000" dirty="0">
              <a:latin typeface="Times New Roman" panose="02020603050405020304" pitchFamily="18" charset="0"/>
              <a:cs typeface="Times New Roman" panose="02020603050405020304" pitchFamily="18" charset="0"/>
            </a:endParaRPr>
          </a:p>
          <a:p>
            <a:pPr algn="just"/>
            <a:endParaRPr lang="tr-TR" sz="2000" dirty="0" smtClean="0">
              <a:latin typeface="Times New Roman" panose="02020603050405020304" pitchFamily="18" charset="0"/>
              <a:cs typeface="Times New Roman" panose="02020603050405020304" pitchFamily="18" charset="0"/>
            </a:endParaRPr>
          </a:p>
          <a:p>
            <a:pPr algn="just"/>
            <a:endParaRPr lang="tr-TR" sz="2000" dirty="0">
              <a:latin typeface="Times New Roman" panose="02020603050405020304" pitchFamily="18" charset="0"/>
              <a:cs typeface="Times New Roman" panose="02020603050405020304" pitchFamily="18" charset="0"/>
            </a:endParaRPr>
          </a:p>
          <a:p>
            <a:pPr marL="0" indent="0" algn="just">
              <a:buNone/>
            </a:pPr>
            <a:endParaRPr lang="tr-TR" sz="2000" dirty="0">
              <a:latin typeface="Times New Roman" panose="02020603050405020304" pitchFamily="18" charset="0"/>
              <a:cs typeface="Times New Roman" panose="02020603050405020304" pitchFamily="18" charset="0"/>
            </a:endParaRPr>
          </a:p>
          <a:p>
            <a:pPr marL="0" indent="0" algn="just">
              <a:buNone/>
            </a:pPr>
            <a:endParaRPr lang="tr-TR" sz="2000" dirty="0" smtClean="0">
              <a:latin typeface="Times New Roman" panose="02020603050405020304" pitchFamily="18" charset="0"/>
              <a:cs typeface="Times New Roman" panose="02020603050405020304" pitchFamily="18" charset="0"/>
            </a:endParaRPr>
          </a:p>
          <a:p>
            <a:pPr marL="0" indent="0" algn="just">
              <a:buNone/>
            </a:pPr>
            <a:endParaRPr lang="tr-TR" sz="2000" dirty="0" smtClean="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 Hedeflerimi Nasıl Belirleyebilirim?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36291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600" dirty="0"/>
              <a:t>Yabancı dil öğrenmek</a:t>
            </a:r>
          </a:p>
          <a:p>
            <a:pPr algn="just"/>
            <a:r>
              <a:rPr lang="tr-TR" sz="3600" dirty="0" smtClean="0"/>
              <a:t>Kişisel </a:t>
            </a:r>
            <a:r>
              <a:rPr lang="tr-TR" sz="3600" dirty="0"/>
              <a:t>ve akademik gelişim için programlara katılmak</a:t>
            </a:r>
          </a:p>
          <a:p>
            <a:pPr algn="just"/>
            <a:r>
              <a:rPr lang="tr-TR" sz="3600" dirty="0" smtClean="0"/>
              <a:t>Lisans </a:t>
            </a:r>
            <a:r>
              <a:rPr lang="tr-TR" sz="3600" dirty="0"/>
              <a:t>not ortalamasını yüksek tutmak</a:t>
            </a:r>
          </a:p>
          <a:p>
            <a:pPr algn="just"/>
            <a:r>
              <a:rPr lang="tr-TR" sz="3600" dirty="0" smtClean="0"/>
              <a:t>Lisansüstü </a:t>
            </a:r>
            <a:r>
              <a:rPr lang="tr-TR" sz="3600" dirty="0"/>
              <a:t>eğitim için gerekli sınavlardan yeter not almak</a:t>
            </a:r>
            <a:endParaRPr lang="tr-TR" sz="3600"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rPr>
              <a:t>Kariyer Hedeflerimi Nasıl Belirleyebilirim?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892348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latin typeface="Times New Roman" panose="02020603050405020304" pitchFamily="18" charset="0"/>
                <a:cs typeface="Times New Roman" panose="02020603050405020304" pitchFamily="18" charset="0"/>
              </a:rPr>
              <a:t>Vizyon ve </a:t>
            </a:r>
            <a:r>
              <a:rPr lang="tr-TR" dirty="0" smtClean="0">
                <a:latin typeface="Times New Roman" panose="02020603050405020304" pitchFamily="18" charset="0"/>
                <a:cs typeface="Times New Roman" panose="02020603050405020304" pitchFamily="18" charset="0"/>
              </a:rPr>
              <a:t>hedefleri </a:t>
            </a:r>
            <a:r>
              <a:rPr lang="tr-TR" dirty="0">
                <a:latin typeface="Times New Roman" panose="02020603050405020304" pitchFamily="18" charset="0"/>
                <a:cs typeface="Times New Roman" panose="02020603050405020304" pitchFamily="18" charset="0"/>
              </a:rPr>
              <a:t>belirlenirken kişi, iç dünyasına göz atmalıdır</a:t>
            </a:r>
            <a:r>
              <a:rPr lang="tr-TR"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Bu içe dönüş, aslında gelecek çizgisinin ne kadar uygun çizildiği noktasında düşünmeyi ve yapılan planlamanın gerçeklerle ne kadar örtüştüğünü sorgulamayı amaçlamaktadır. Zira tercih edilecek meslek, bireyin kişisel </a:t>
            </a:r>
            <a:r>
              <a:rPr lang="tr-TR" dirty="0" smtClean="0">
                <a:latin typeface="Times New Roman" panose="02020603050405020304" pitchFamily="18" charset="0"/>
                <a:cs typeface="Times New Roman" panose="02020603050405020304" pitchFamily="18" charset="0"/>
              </a:rPr>
              <a:t>özellikleriyle paralellik </a:t>
            </a:r>
            <a:r>
              <a:rPr lang="tr-TR" dirty="0">
                <a:latin typeface="Times New Roman" panose="02020603050405020304" pitchFamily="18" charset="0"/>
                <a:cs typeface="Times New Roman" panose="02020603050405020304" pitchFamily="18" charset="0"/>
              </a:rPr>
              <a:t>gösterdiği ölçüde başarıya yaklaşılacaktır.</a:t>
            </a: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b="1" dirty="0">
                <a:solidFill>
                  <a:schemeClr val="tx2">
                    <a:lumMod val="60000"/>
                    <a:lumOff val="40000"/>
                  </a:schemeClr>
                </a:solidFill>
                <a:latin typeface="Times New Roman" panose="02020603050405020304" pitchFamily="18" charset="0"/>
                <a:cs typeface="Times New Roman" panose="02020603050405020304" pitchFamily="18" charset="0"/>
              </a:rPr>
              <a:t>Kendimi Nasıl Tanıyabilirim?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634008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a:t>Kendini tanımak ve gözlemlemek, başka insanları incelemekten daha zordur. Bu yüzden kendi analizini yapabilmek konusunda hassasiyet göstermek gerekir. Meslek hayatında geçirilecek zaman dilimi düşünüldüğünde, kariyer planı yaparken kendini tanımanın önemi bir kez daha ortaya çıkmaktadır.</a:t>
            </a:r>
            <a:endParaRPr lang="tr-TR" dirty="0" smtClean="0"/>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000" b="1" dirty="0">
                <a:solidFill>
                  <a:schemeClr val="tx2">
                    <a:lumMod val="60000"/>
                    <a:lumOff val="40000"/>
                  </a:schemeClr>
                </a:solidFill>
                <a:latin typeface="Times New Roman" panose="02020603050405020304" pitchFamily="18" charset="0"/>
                <a:cs typeface="Times New Roman" panose="02020603050405020304" pitchFamily="18" charset="0"/>
              </a:rPr>
              <a:t>Kendimi Nasıl Tanıyabilirim?</a:t>
            </a:r>
            <a:endParaRPr lang="tr-TR" sz="40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08759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100" dirty="0">
                <a:latin typeface="Times New Roman" panose="02020603050405020304" pitchFamily="18" charset="0"/>
                <a:cs typeface="Times New Roman" panose="02020603050405020304" pitchFamily="18" charset="0"/>
              </a:rPr>
              <a:t>Kendini tanımak için ilgi ve merak tespiti yapmak başlangıç için uygun bir yerdir. Zira ilgi ve merak başarı üzerinde olumlu etkileri bilinen unsurlardır.</a:t>
            </a:r>
          </a:p>
          <a:p>
            <a:pPr algn="just"/>
            <a:r>
              <a:rPr lang="tr-TR" sz="3100" dirty="0" smtClean="0">
                <a:latin typeface="Times New Roman" panose="02020603050405020304" pitchFamily="18" charset="0"/>
                <a:cs typeface="Times New Roman" panose="02020603050405020304" pitchFamily="18" charset="0"/>
              </a:rPr>
              <a:t>Bu </a:t>
            </a:r>
            <a:r>
              <a:rPr lang="tr-TR" sz="3100" dirty="0">
                <a:latin typeface="Times New Roman" panose="02020603050405020304" pitchFamily="18" charset="0"/>
                <a:cs typeface="Times New Roman" panose="02020603050405020304" pitchFamily="18" charset="0"/>
              </a:rPr>
              <a:t>sayede mesleği eğlenceli bulmak da kaçınılmaz hale gelecek ve yapılan iş aynı zamanda yaşamın getirdiği bir yük olmaktan çıkacaktır. Aşağıda verilen sorular ilgi ve merak konularında fikir verebilecek niteliktedir.</a:t>
            </a:r>
          </a:p>
          <a:p>
            <a:pPr algn="just"/>
            <a:endParaRPr lang="tr-TR" dirty="0"/>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nb-NO" sz="3200" b="1" u="sng" dirty="0">
                <a:solidFill>
                  <a:schemeClr val="tx2">
                    <a:lumMod val="60000"/>
                    <a:lumOff val="40000"/>
                  </a:schemeClr>
                </a:solidFill>
                <a:latin typeface="Times New Roman" panose="02020603050405020304" pitchFamily="18" charset="0"/>
                <a:cs typeface="Times New Roman" panose="02020603050405020304" pitchFamily="18" charset="0"/>
              </a:rPr>
              <a:t>İlgi Ve Merak Duyduğum Alanları Nasıl Tespit Edebilirim?</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632057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unum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sunum_01</Template>
  <TotalTime>7051</TotalTime>
  <Words>1992</Words>
  <Application>Microsoft Office PowerPoint</Application>
  <PresentationFormat>Ekran Gösterisi (4:3)</PresentationFormat>
  <Paragraphs>377</Paragraphs>
  <Slides>35</Slides>
  <Notes>34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35</vt:i4>
      </vt:variant>
    </vt:vector>
  </HeadingPairs>
  <TitlesOfParts>
    <vt:vector size="39" baseType="lpstr">
      <vt:lpstr>Arial</vt:lpstr>
      <vt:lpstr>Calibri</vt:lpstr>
      <vt:lpstr>Times New Roman</vt:lpstr>
      <vt:lpstr>Sunum_Sablon</vt:lpstr>
      <vt:lpstr>PowerPoint Sunusu</vt:lpstr>
      <vt:lpstr>KARİYER PLANLAMA NASIL YAPILIR?</vt:lpstr>
      <vt:lpstr>KARİYER PLANLAMA NASIL YAPILIR?</vt:lpstr>
      <vt:lpstr>KARİYER PLANLAMA NASIL YAPILIR?</vt:lpstr>
      <vt:lpstr>Kariyer Hedeflerimi Nasıl Belirleyebilirim?</vt:lpstr>
      <vt:lpstr>Kariyer Hedeflerimi Nasıl Belirleyebilirim?</vt:lpstr>
      <vt:lpstr>Kendimi Nasıl Tanıyabilirim?</vt:lpstr>
      <vt:lpstr>Kendimi Nasıl Tanıyabilirim?</vt:lpstr>
      <vt:lpstr>İlgi Ve Merak Duyduğum Alanları Nasıl Tespit Edebilirim?</vt:lpstr>
      <vt:lpstr>İlgi Ve Merak Duyduğum Alanları Nasıl Tespit Edebilirim?</vt:lpstr>
      <vt:lpstr>Yeteneklerimi Nasıl Keşfedebilirim?</vt:lpstr>
      <vt:lpstr>Kariyer Beklentilerim Neler?</vt:lpstr>
      <vt:lpstr>Güçlü Ve Zayıf Yönlerim Neler?</vt:lpstr>
      <vt:lpstr>Güçlü Ve Zayıf Yönlerim Neler?</vt:lpstr>
      <vt:lpstr>Özgeçmişimi (Cv) Nasıl Hazırlayabilirim?</vt:lpstr>
      <vt:lpstr>Özgeçmişimi (Cv) Nasıl Hazırlayabilirim?</vt:lpstr>
      <vt:lpstr>Özgeçmiş hazırlarken hangi noktalara dikkat etmeliyim?</vt:lpstr>
      <vt:lpstr>Özgeçmiş hazırlarken hangi noktalara dikkat etmeliyim?</vt:lpstr>
      <vt:lpstr>Özgeçmiş hazırlarken hangi noktalara dikkat etmeliyim?</vt:lpstr>
      <vt:lpstr>Tipik Bir Özgeçmiş Biçimi (Formatı) Nasıl Olmalıdır?</vt:lpstr>
      <vt:lpstr>Tipik Bir Özgeçmiş Biçimi (Formatı) Nasıl Olmalıdır?</vt:lpstr>
      <vt:lpstr>CV ve Özgeçmiş Arasındaki Farklar Nelerdir?</vt:lpstr>
      <vt:lpstr>CV ve Özgeçmiş Arasındaki Farklar Nelerdir?</vt:lpstr>
      <vt:lpstr>CV Bölümleri Nelerdir?</vt:lpstr>
      <vt:lpstr>CV Bölümleri Nelerdir?</vt:lpstr>
      <vt:lpstr>CV Bölümleri Nelerdir?</vt:lpstr>
      <vt:lpstr>CV Bölümleri Nelerdir?</vt:lpstr>
      <vt:lpstr>CV Bölümleri Nelerdir?</vt:lpstr>
      <vt:lpstr>CV Bölümleri Nelerdir?</vt:lpstr>
      <vt:lpstr>CV Bölümleri Nelerdir?</vt:lpstr>
      <vt:lpstr>CV Bölümleri Nelerdir?</vt:lpstr>
      <vt:lpstr>CV Bölümleri Nelerdir?</vt:lpstr>
      <vt:lpstr>CV Bölümleri Nelerdir?</vt:lpstr>
      <vt:lpstr>CV Bölümleri Nelerdir?</vt:lpstr>
      <vt:lpstr>PowerPoint Sunusu</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SelcukE</dc:creator>
  <cp:lastModifiedBy>Talha Enes Gümüş</cp:lastModifiedBy>
  <cp:revision>379</cp:revision>
  <cp:lastPrinted>2017-09-26T06:08:06Z</cp:lastPrinted>
  <dcterms:created xsi:type="dcterms:W3CDTF">2017-09-08T12:11:16Z</dcterms:created>
  <dcterms:modified xsi:type="dcterms:W3CDTF">2022-11-04T07:58:25Z</dcterms:modified>
</cp:coreProperties>
</file>