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3">
  <p:sldMasterIdLst>
    <p:sldMasterId id="2147483648" r:id="rId1"/>
  </p:sldMasterIdLst>
  <p:notesMasterIdLst>
    <p:notesMasterId r:id="rId48"/>
  </p:notesMasterIdLst>
  <p:sldIdLst>
    <p:sldId id="258" r:id="rId2"/>
    <p:sldId id="637" r:id="rId3"/>
    <p:sldId id="638" r:id="rId4"/>
    <p:sldId id="639" r:id="rId5"/>
    <p:sldId id="507" r:id="rId6"/>
    <p:sldId id="636" r:id="rId7"/>
    <p:sldId id="560" r:id="rId8"/>
    <p:sldId id="595" r:id="rId9"/>
    <p:sldId id="640" r:id="rId10"/>
    <p:sldId id="641" r:id="rId11"/>
    <p:sldId id="642" r:id="rId12"/>
    <p:sldId id="643" r:id="rId13"/>
    <p:sldId id="644" r:id="rId14"/>
    <p:sldId id="645" r:id="rId15"/>
    <p:sldId id="646" r:id="rId16"/>
    <p:sldId id="647" r:id="rId17"/>
    <p:sldId id="648" r:id="rId18"/>
    <p:sldId id="649" r:id="rId19"/>
    <p:sldId id="561" r:id="rId20"/>
    <p:sldId id="596" r:id="rId21"/>
    <p:sldId id="600" r:id="rId22"/>
    <p:sldId id="650" r:id="rId23"/>
    <p:sldId id="651" r:id="rId24"/>
    <p:sldId id="653" r:id="rId25"/>
    <p:sldId id="652" r:id="rId26"/>
    <p:sldId id="655" r:id="rId27"/>
    <p:sldId id="656" r:id="rId28"/>
    <p:sldId id="657" r:id="rId29"/>
    <p:sldId id="658" r:id="rId30"/>
    <p:sldId id="659" r:id="rId31"/>
    <p:sldId id="660" r:id="rId32"/>
    <p:sldId id="661" r:id="rId33"/>
    <p:sldId id="662" r:id="rId34"/>
    <p:sldId id="663" r:id="rId35"/>
    <p:sldId id="664" r:id="rId36"/>
    <p:sldId id="665" r:id="rId37"/>
    <p:sldId id="666" r:id="rId38"/>
    <p:sldId id="667" r:id="rId39"/>
    <p:sldId id="668" r:id="rId40"/>
    <p:sldId id="669" r:id="rId41"/>
    <p:sldId id="670" r:id="rId42"/>
    <p:sldId id="671" r:id="rId43"/>
    <p:sldId id="672" r:id="rId44"/>
    <p:sldId id="673" r:id="rId45"/>
    <p:sldId id="674" r:id="rId46"/>
    <p:sldId id="520" r:id="rId47"/>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6" autoAdjust="0"/>
    <p:restoredTop sz="90876" autoAdjust="0"/>
  </p:normalViewPr>
  <p:slideViewPr>
    <p:cSldViewPr>
      <p:cViewPr varScale="1">
        <p:scale>
          <a:sx n="100" d="100"/>
          <a:sy n="100" d="100"/>
        </p:scale>
        <p:origin x="1128" y="8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70EC1-A045-4924-91D4-E7F6230B5676}" type="datetimeFigureOut">
              <a:rPr lang="tr-TR" smtClean="0"/>
              <a:t>18.11.2022</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6E025-7447-49EF-AF66-1F70B641CEF6}" type="slidenum">
              <a:rPr lang="tr-TR" smtClean="0"/>
              <a:t>‹#›</a:t>
            </a:fld>
            <a:endParaRPr lang="tr-TR"/>
          </a:p>
        </p:txBody>
      </p:sp>
    </p:spTree>
    <p:extLst>
      <p:ext uri="{BB962C8B-B14F-4D97-AF65-F5344CB8AC3E}">
        <p14:creationId xmlns:p14="http://schemas.microsoft.com/office/powerpoint/2010/main" val="320864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a:t>
            </a:fld>
            <a:endParaRPr lang="tr-TR" dirty="0"/>
          </a:p>
        </p:txBody>
      </p:sp>
    </p:spTree>
    <p:extLst>
      <p:ext uri="{BB962C8B-B14F-4D97-AF65-F5344CB8AC3E}">
        <p14:creationId xmlns:p14="http://schemas.microsoft.com/office/powerpoint/2010/main" val="267996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10</a:t>
            </a:fld>
            <a:endParaRPr lang="tr-TR"/>
          </a:p>
        </p:txBody>
      </p:sp>
    </p:spTree>
    <p:extLst>
      <p:ext uri="{BB962C8B-B14F-4D97-AF65-F5344CB8AC3E}">
        <p14:creationId xmlns:p14="http://schemas.microsoft.com/office/powerpoint/2010/main" val="1524949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11</a:t>
            </a:fld>
            <a:endParaRPr lang="tr-TR"/>
          </a:p>
        </p:txBody>
      </p:sp>
    </p:spTree>
    <p:extLst>
      <p:ext uri="{BB962C8B-B14F-4D97-AF65-F5344CB8AC3E}">
        <p14:creationId xmlns:p14="http://schemas.microsoft.com/office/powerpoint/2010/main" val="1714944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12</a:t>
            </a:fld>
            <a:endParaRPr lang="tr-TR"/>
          </a:p>
        </p:txBody>
      </p:sp>
    </p:spTree>
    <p:extLst>
      <p:ext uri="{BB962C8B-B14F-4D97-AF65-F5344CB8AC3E}">
        <p14:creationId xmlns:p14="http://schemas.microsoft.com/office/powerpoint/2010/main" val="172472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13</a:t>
            </a:fld>
            <a:endParaRPr lang="tr-TR"/>
          </a:p>
        </p:txBody>
      </p:sp>
    </p:spTree>
    <p:extLst>
      <p:ext uri="{BB962C8B-B14F-4D97-AF65-F5344CB8AC3E}">
        <p14:creationId xmlns:p14="http://schemas.microsoft.com/office/powerpoint/2010/main" val="978071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14</a:t>
            </a:fld>
            <a:endParaRPr lang="tr-TR"/>
          </a:p>
        </p:txBody>
      </p:sp>
    </p:spTree>
    <p:extLst>
      <p:ext uri="{BB962C8B-B14F-4D97-AF65-F5344CB8AC3E}">
        <p14:creationId xmlns:p14="http://schemas.microsoft.com/office/powerpoint/2010/main" val="433325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15</a:t>
            </a:fld>
            <a:endParaRPr lang="tr-TR"/>
          </a:p>
        </p:txBody>
      </p:sp>
    </p:spTree>
    <p:extLst>
      <p:ext uri="{BB962C8B-B14F-4D97-AF65-F5344CB8AC3E}">
        <p14:creationId xmlns:p14="http://schemas.microsoft.com/office/powerpoint/2010/main" val="2324009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16</a:t>
            </a:fld>
            <a:endParaRPr lang="tr-TR"/>
          </a:p>
        </p:txBody>
      </p:sp>
    </p:spTree>
    <p:extLst>
      <p:ext uri="{BB962C8B-B14F-4D97-AF65-F5344CB8AC3E}">
        <p14:creationId xmlns:p14="http://schemas.microsoft.com/office/powerpoint/2010/main" val="4032902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17</a:t>
            </a:fld>
            <a:endParaRPr lang="tr-TR"/>
          </a:p>
        </p:txBody>
      </p:sp>
    </p:spTree>
    <p:extLst>
      <p:ext uri="{BB962C8B-B14F-4D97-AF65-F5344CB8AC3E}">
        <p14:creationId xmlns:p14="http://schemas.microsoft.com/office/powerpoint/2010/main" val="3273202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18</a:t>
            </a:fld>
            <a:endParaRPr lang="tr-TR"/>
          </a:p>
        </p:txBody>
      </p:sp>
    </p:spTree>
    <p:extLst>
      <p:ext uri="{BB962C8B-B14F-4D97-AF65-F5344CB8AC3E}">
        <p14:creationId xmlns:p14="http://schemas.microsoft.com/office/powerpoint/2010/main" val="1896224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19</a:t>
            </a:fld>
            <a:endParaRPr lang="tr-TR"/>
          </a:p>
        </p:txBody>
      </p:sp>
    </p:spTree>
    <p:extLst>
      <p:ext uri="{BB962C8B-B14F-4D97-AF65-F5344CB8AC3E}">
        <p14:creationId xmlns:p14="http://schemas.microsoft.com/office/powerpoint/2010/main" val="425177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a:t>
            </a:fld>
            <a:endParaRPr lang="tr-TR"/>
          </a:p>
        </p:txBody>
      </p:sp>
    </p:spTree>
    <p:extLst>
      <p:ext uri="{BB962C8B-B14F-4D97-AF65-F5344CB8AC3E}">
        <p14:creationId xmlns:p14="http://schemas.microsoft.com/office/powerpoint/2010/main" val="193860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20</a:t>
            </a:fld>
            <a:endParaRPr lang="tr-TR"/>
          </a:p>
        </p:txBody>
      </p:sp>
    </p:spTree>
    <p:extLst>
      <p:ext uri="{BB962C8B-B14F-4D97-AF65-F5344CB8AC3E}">
        <p14:creationId xmlns:p14="http://schemas.microsoft.com/office/powerpoint/2010/main" val="1995525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21</a:t>
            </a:fld>
            <a:endParaRPr lang="tr-TR"/>
          </a:p>
        </p:txBody>
      </p:sp>
    </p:spTree>
    <p:extLst>
      <p:ext uri="{BB962C8B-B14F-4D97-AF65-F5344CB8AC3E}">
        <p14:creationId xmlns:p14="http://schemas.microsoft.com/office/powerpoint/2010/main" val="547389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22</a:t>
            </a:fld>
            <a:endParaRPr lang="tr-TR"/>
          </a:p>
        </p:txBody>
      </p:sp>
    </p:spTree>
    <p:extLst>
      <p:ext uri="{BB962C8B-B14F-4D97-AF65-F5344CB8AC3E}">
        <p14:creationId xmlns:p14="http://schemas.microsoft.com/office/powerpoint/2010/main" val="146695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23</a:t>
            </a:fld>
            <a:endParaRPr lang="tr-TR"/>
          </a:p>
        </p:txBody>
      </p:sp>
    </p:spTree>
    <p:extLst>
      <p:ext uri="{BB962C8B-B14F-4D97-AF65-F5344CB8AC3E}">
        <p14:creationId xmlns:p14="http://schemas.microsoft.com/office/powerpoint/2010/main" val="3802114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24</a:t>
            </a:fld>
            <a:endParaRPr lang="tr-TR"/>
          </a:p>
        </p:txBody>
      </p:sp>
    </p:spTree>
    <p:extLst>
      <p:ext uri="{BB962C8B-B14F-4D97-AF65-F5344CB8AC3E}">
        <p14:creationId xmlns:p14="http://schemas.microsoft.com/office/powerpoint/2010/main" val="1655071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25</a:t>
            </a:fld>
            <a:endParaRPr lang="tr-TR"/>
          </a:p>
        </p:txBody>
      </p:sp>
    </p:spTree>
    <p:extLst>
      <p:ext uri="{BB962C8B-B14F-4D97-AF65-F5344CB8AC3E}">
        <p14:creationId xmlns:p14="http://schemas.microsoft.com/office/powerpoint/2010/main" val="219273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26</a:t>
            </a:fld>
            <a:endParaRPr lang="tr-TR"/>
          </a:p>
        </p:txBody>
      </p:sp>
    </p:spTree>
    <p:extLst>
      <p:ext uri="{BB962C8B-B14F-4D97-AF65-F5344CB8AC3E}">
        <p14:creationId xmlns:p14="http://schemas.microsoft.com/office/powerpoint/2010/main" val="1596269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27</a:t>
            </a:fld>
            <a:endParaRPr lang="tr-TR"/>
          </a:p>
        </p:txBody>
      </p:sp>
    </p:spTree>
    <p:extLst>
      <p:ext uri="{BB962C8B-B14F-4D97-AF65-F5344CB8AC3E}">
        <p14:creationId xmlns:p14="http://schemas.microsoft.com/office/powerpoint/2010/main" val="4196328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28</a:t>
            </a:fld>
            <a:endParaRPr lang="tr-TR"/>
          </a:p>
        </p:txBody>
      </p:sp>
    </p:spTree>
    <p:extLst>
      <p:ext uri="{BB962C8B-B14F-4D97-AF65-F5344CB8AC3E}">
        <p14:creationId xmlns:p14="http://schemas.microsoft.com/office/powerpoint/2010/main" val="1265460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29</a:t>
            </a:fld>
            <a:endParaRPr lang="tr-TR"/>
          </a:p>
        </p:txBody>
      </p:sp>
    </p:spTree>
    <p:extLst>
      <p:ext uri="{BB962C8B-B14F-4D97-AF65-F5344CB8AC3E}">
        <p14:creationId xmlns:p14="http://schemas.microsoft.com/office/powerpoint/2010/main" val="1781612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a:t>
            </a:fld>
            <a:endParaRPr lang="tr-TR"/>
          </a:p>
        </p:txBody>
      </p:sp>
    </p:spTree>
    <p:extLst>
      <p:ext uri="{BB962C8B-B14F-4D97-AF65-F5344CB8AC3E}">
        <p14:creationId xmlns:p14="http://schemas.microsoft.com/office/powerpoint/2010/main" val="177835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30</a:t>
            </a:fld>
            <a:endParaRPr lang="tr-TR"/>
          </a:p>
        </p:txBody>
      </p:sp>
    </p:spTree>
    <p:extLst>
      <p:ext uri="{BB962C8B-B14F-4D97-AF65-F5344CB8AC3E}">
        <p14:creationId xmlns:p14="http://schemas.microsoft.com/office/powerpoint/2010/main" val="1036001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31</a:t>
            </a:fld>
            <a:endParaRPr lang="tr-TR"/>
          </a:p>
        </p:txBody>
      </p:sp>
    </p:spTree>
    <p:extLst>
      <p:ext uri="{BB962C8B-B14F-4D97-AF65-F5344CB8AC3E}">
        <p14:creationId xmlns:p14="http://schemas.microsoft.com/office/powerpoint/2010/main" val="3682070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32</a:t>
            </a:fld>
            <a:endParaRPr lang="tr-TR"/>
          </a:p>
        </p:txBody>
      </p:sp>
    </p:spTree>
    <p:extLst>
      <p:ext uri="{BB962C8B-B14F-4D97-AF65-F5344CB8AC3E}">
        <p14:creationId xmlns:p14="http://schemas.microsoft.com/office/powerpoint/2010/main" val="2440861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33</a:t>
            </a:fld>
            <a:endParaRPr lang="tr-TR"/>
          </a:p>
        </p:txBody>
      </p:sp>
    </p:spTree>
    <p:extLst>
      <p:ext uri="{BB962C8B-B14F-4D97-AF65-F5344CB8AC3E}">
        <p14:creationId xmlns:p14="http://schemas.microsoft.com/office/powerpoint/2010/main" val="137872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34</a:t>
            </a:fld>
            <a:endParaRPr lang="tr-TR"/>
          </a:p>
        </p:txBody>
      </p:sp>
    </p:spTree>
    <p:extLst>
      <p:ext uri="{BB962C8B-B14F-4D97-AF65-F5344CB8AC3E}">
        <p14:creationId xmlns:p14="http://schemas.microsoft.com/office/powerpoint/2010/main" val="3168089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35</a:t>
            </a:fld>
            <a:endParaRPr lang="tr-TR"/>
          </a:p>
        </p:txBody>
      </p:sp>
    </p:spTree>
    <p:extLst>
      <p:ext uri="{BB962C8B-B14F-4D97-AF65-F5344CB8AC3E}">
        <p14:creationId xmlns:p14="http://schemas.microsoft.com/office/powerpoint/2010/main" val="4294341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36</a:t>
            </a:fld>
            <a:endParaRPr lang="tr-TR"/>
          </a:p>
        </p:txBody>
      </p:sp>
    </p:spTree>
    <p:extLst>
      <p:ext uri="{BB962C8B-B14F-4D97-AF65-F5344CB8AC3E}">
        <p14:creationId xmlns:p14="http://schemas.microsoft.com/office/powerpoint/2010/main" val="19213200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37</a:t>
            </a:fld>
            <a:endParaRPr lang="tr-TR"/>
          </a:p>
        </p:txBody>
      </p:sp>
    </p:spTree>
    <p:extLst>
      <p:ext uri="{BB962C8B-B14F-4D97-AF65-F5344CB8AC3E}">
        <p14:creationId xmlns:p14="http://schemas.microsoft.com/office/powerpoint/2010/main" val="2587048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38</a:t>
            </a:fld>
            <a:endParaRPr lang="tr-TR"/>
          </a:p>
        </p:txBody>
      </p:sp>
    </p:spTree>
    <p:extLst>
      <p:ext uri="{BB962C8B-B14F-4D97-AF65-F5344CB8AC3E}">
        <p14:creationId xmlns:p14="http://schemas.microsoft.com/office/powerpoint/2010/main" val="18242997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39</a:t>
            </a:fld>
            <a:endParaRPr lang="tr-TR"/>
          </a:p>
        </p:txBody>
      </p:sp>
    </p:spTree>
    <p:extLst>
      <p:ext uri="{BB962C8B-B14F-4D97-AF65-F5344CB8AC3E}">
        <p14:creationId xmlns:p14="http://schemas.microsoft.com/office/powerpoint/2010/main" val="148817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a:t>
            </a:fld>
            <a:endParaRPr lang="tr-TR"/>
          </a:p>
        </p:txBody>
      </p:sp>
    </p:spTree>
    <p:extLst>
      <p:ext uri="{BB962C8B-B14F-4D97-AF65-F5344CB8AC3E}">
        <p14:creationId xmlns:p14="http://schemas.microsoft.com/office/powerpoint/2010/main" val="2136454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40</a:t>
            </a:fld>
            <a:endParaRPr lang="tr-TR"/>
          </a:p>
        </p:txBody>
      </p:sp>
    </p:spTree>
    <p:extLst>
      <p:ext uri="{BB962C8B-B14F-4D97-AF65-F5344CB8AC3E}">
        <p14:creationId xmlns:p14="http://schemas.microsoft.com/office/powerpoint/2010/main" val="934358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41</a:t>
            </a:fld>
            <a:endParaRPr lang="tr-TR"/>
          </a:p>
        </p:txBody>
      </p:sp>
    </p:spTree>
    <p:extLst>
      <p:ext uri="{BB962C8B-B14F-4D97-AF65-F5344CB8AC3E}">
        <p14:creationId xmlns:p14="http://schemas.microsoft.com/office/powerpoint/2010/main" val="2349055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42</a:t>
            </a:fld>
            <a:endParaRPr lang="tr-TR"/>
          </a:p>
        </p:txBody>
      </p:sp>
    </p:spTree>
    <p:extLst>
      <p:ext uri="{BB962C8B-B14F-4D97-AF65-F5344CB8AC3E}">
        <p14:creationId xmlns:p14="http://schemas.microsoft.com/office/powerpoint/2010/main" val="32070416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43</a:t>
            </a:fld>
            <a:endParaRPr lang="tr-TR"/>
          </a:p>
        </p:txBody>
      </p:sp>
    </p:spTree>
    <p:extLst>
      <p:ext uri="{BB962C8B-B14F-4D97-AF65-F5344CB8AC3E}">
        <p14:creationId xmlns:p14="http://schemas.microsoft.com/office/powerpoint/2010/main" val="25306984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44</a:t>
            </a:fld>
            <a:endParaRPr lang="tr-TR"/>
          </a:p>
        </p:txBody>
      </p:sp>
    </p:spTree>
    <p:extLst>
      <p:ext uri="{BB962C8B-B14F-4D97-AF65-F5344CB8AC3E}">
        <p14:creationId xmlns:p14="http://schemas.microsoft.com/office/powerpoint/2010/main" val="20186942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45</a:t>
            </a:fld>
            <a:endParaRPr lang="tr-TR"/>
          </a:p>
        </p:txBody>
      </p:sp>
    </p:spTree>
    <p:extLst>
      <p:ext uri="{BB962C8B-B14F-4D97-AF65-F5344CB8AC3E}">
        <p14:creationId xmlns:p14="http://schemas.microsoft.com/office/powerpoint/2010/main" val="92679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5</a:t>
            </a:fld>
            <a:endParaRPr lang="tr-TR"/>
          </a:p>
        </p:txBody>
      </p:sp>
    </p:spTree>
    <p:extLst>
      <p:ext uri="{BB962C8B-B14F-4D97-AF65-F5344CB8AC3E}">
        <p14:creationId xmlns:p14="http://schemas.microsoft.com/office/powerpoint/2010/main" val="371281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6</a:t>
            </a:fld>
            <a:endParaRPr lang="tr-TR"/>
          </a:p>
        </p:txBody>
      </p:sp>
    </p:spTree>
    <p:extLst>
      <p:ext uri="{BB962C8B-B14F-4D97-AF65-F5344CB8AC3E}">
        <p14:creationId xmlns:p14="http://schemas.microsoft.com/office/powerpoint/2010/main" val="3976173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7</a:t>
            </a:fld>
            <a:endParaRPr lang="tr-TR"/>
          </a:p>
        </p:txBody>
      </p:sp>
    </p:spTree>
    <p:extLst>
      <p:ext uri="{BB962C8B-B14F-4D97-AF65-F5344CB8AC3E}">
        <p14:creationId xmlns:p14="http://schemas.microsoft.com/office/powerpoint/2010/main" val="95697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8</a:t>
            </a:fld>
            <a:endParaRPr lang="tr-TR"/>
          </a:p>
        </p:txBody>
      </p:sp>
    </p:spTree>
    <p:extLst>
      <p:ext uri="{BB962C8B-B14F-4D97-AF65-F5344CB8AC3E}">
        <p14:creationId xmlns:p14="http://schemas.microsoft.com/office/powerpoint/2010/main" val="3773162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9</a:t>
            </a:fld>
            <a:endParaRPr lang="tr-TR"/>
          </a:p>
        </p:txBody>
      </p:sp>
    </p:spTree>
    <p:extLst>
      <p:ext uri="{BB962C8B-B14F-4D97-AF65-F5344CB8AC3E}">
        <p14:creationId xmlns:p14="http://schemas.microsoft.com/office/powerpoint/2010/main" val="2865086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lvl1pPr>
              <a:defRPr/>
            </a:lvl1pPr>
          </a:lstStyle>
          <a:p>
            <a:pPr>
              <a:defRPr/>
            </a:pPr>
            <a:fld id="{2432A0DF-031B-4500-B029-1140D26A13BF}" type="datetime1">
              <a:rPr lang="tr-TR" smtClean="0"/>
              <a:t>18.11.2022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ABC66DE0-E3EE-4945-BFFE-CF736828B027}" type="slidenum">
              <a:rPr lang="tr-TR" altLang="tr-TR" smtClean="0"/>
              <a:pPr/>
              <a:t>‹#›</a:t>
            </a:fld>
            <a:r>
              <a:rPr lang="tr-TR" altLang="tr-TR" dirty="0" smtClean="0"/>
              <a:t>/50</a:t>
            </a:r>
            <a:endParaRPr lang="tr-TR" altLang="tr-TR" dirty="0"/>
          </a:p>
        </p:txBody>
      </p:sp>
    </p:spTree>
    <p:extLst>
      <p:ext uri="{BB962C8B-B14F-4D97-AF65-F5344CB8AC3E}">
        <p14:creationId xmlns:p14="http://schemas.microsoft.com/office/powerpoint/2010/main" val="10939237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33E20EBC-760C-44CB-AA41-FDA129615825}" type="datetime1">
              <a:rPr lang="tr-TR" smtClean="0"/>
              <a:t>18.11.2022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C63E12D4-AA8E-4C3D-9C3A-3471D158F386}" type="slidenum">
              <a:rPr lang="tr-TR" altLang="tr-TR"/>
              <a:pPr/>
              <a:t>‹#›</a:t>
            </a:fld>
            <a:endParaRPr lang="tr-TR" altLang="tr-TR"/>
          </a:p>
        </p:txBody>
      </p:sp>
    </p:spTree>
    <p:extLst>
      <p:ext uri="{BB962C8B-B14F-4D97-AF65-F5344CB8AC3E}">
        <p14:creationId xmlns:p14="http://schemas.microsoft.com/office/powerpoint/2010/main" val="21453137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74240433-35F5-4DB9-B87A-183CD1213AC0}" type="datetime1">
              <a:rPr lang="tr-TR" smtClean="0"/>
              <a:t>18.11.2022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6EF82035-C4CA-4403-95B9-4958377AE983}" type="slidenum">
              <a:rPr lang="tr-TR" altLang="tr-TR"/>
              <a:pPr/>
              <a:t>‹#›</a:t>
            </a:fld>
            <a:endParaRPr lang="tr-TR" altLang="tr-TR"/>
          </a:p>
        </p:txBody>
      </p:sp>
    </p:spTree>
    <p:extLst>
      <p:ext uri="{BB962C8B-B14F-4D97-AF65-F5344CB8AC3E}">
        <p14:creationId xmlns:p14="http://schemas.microsoft.com/office/powerpoint/2010/main" val="38134837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1113C3BC-691D-4490-9A60-3D901D80A652}" type="datetime1">
              <a:rPr lang="tr-TR" smtClean="0"/>
              <a:t>18.11.2022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DE4AA121-0140-45A3-A941-57841A28FF35}" type="slidenum">
              <a:rPr lang="tr-TR" altLang="tr-TR" smtClean="0"/>
              <a:pPr/>
              <a:t>‹#›</a:t>
            </a:fld>
            <a:r>
              <a:rPr lang="tr-TR" altLang="tr-TR" dirty="0" smtClean="0"/>
              <a:t>/50</a:t>
            </a:r>
            <a:endParaRPr lang="tr-TR" altLang="tr-TR" dirty="0"/>
          </a:p>
        </p:txBody>
      </p:sp>
    </p:spTree>
    <p:extLst>
      <p:ext uri="{BB962C8B-B14F-4D97-AF65-F5344CB8AC3E}">
        <p14:creationId xmlns:p14="http://schemas.microsoft.com/office/powerpoint/2010/main" val="36255582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pPr>
              <a:defRPr/>
            </a:pPr>
            <a:fld id="{9A174D9F-EDBF-4304-8FFB-DBBC70716A3A}" type="datetime1">
              <a:rPr lang="tr-TR" smtClean="0"/>
              <a:t>18.11.2022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FCD642AE-B0FA-43BF-865B-6413A1B7D25B}" type="slidenum">
              <a:rPr lang="tr-TR" altLang="tr-TR"/>
              <a:pPr/>
              <a:t>‹#›</a:t>
            </a:fld>
            <a:endParaRPr lang="tr-TR" altLang="tr-TR"/>
          </a:p>
        </p:txBody>
      </p:sp>
    </p:spTree>
    <p:extLst>
      <p:ext uri="{BB962C8B-B14F-4D97-AF65-F5344CB8AC3E}">
        <p14:creationId xmlns:p14="http://schemas.microsoft.com/office/powerpoint/2010/main" val="1997021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3"/>
          <p:cNvSpPr>
            <a:spLocks noGrp="1"/>
          </p:cNvSpPr>
          <p:nvPr>
            <p:ph type="dt" sz="half" idx="10"/>
          </p:nvPr>
        </p:nvSpPr>
        <p:spPr/>
        <p:txBody>
          <a:bodyPr/>
          <a:lstStyle>
            <a:lvl1pPr>
              <a:defRPr/>
            </a:lvl1pPr>
          </a:lstStyle>
          <a:p>
            <a:pPr>
              <a:defRPr/>
            </a:pPr>
            <a:fld id="{E3BC2BE0-9663-484F-B998-515E987729BD}" type="datetime1">
              <a:rPr lang="tr-TR" smtClean="0"/>
              <a:t>18.11.2022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323B0A25-B1B6-4424-BC53-A46253E9108A}" type="slidenum">
              <a:rPr lang="tr-TR" altLang="tr-TR"/>
              <a:pPr/>
              <a:t>‹#›</a:t>
            </a:fld>
            <a:endParaRPr lang="tr-TR" altLang="tr-TR"/>
          </a:p>
        </p:txBody>
      </p:sp>
    </p:spTree>
    <p:extLst>
      <p:ext uri="{BB962C8B-B14F-4D97-AF65-F5344CB8AC3E}">
        <p14:creationId xmlns:p14="http://schemas.microsoft.com/office/powerpoint/2010/main" val="29040580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3"/>
          <p:cNvSpPr>
            <a:spLocks noGrp="1"/>
          </p:cNvSpPr>
          <p:nvPr>
            <p:ph type="dt" sz="half" idx="10"/>
          </p:nvPr>
        </p:nvSpPr>
        <p:spPr/>
        <p:txBody>
          <a:bodyPr/>
          <a:lstStyle>
            <a:lvl1pPr>
              <a:defRPr/>
            </a:lvl1pPr>
          </a:lstStyle>
          <a:p>
            <a:pPr>
              <a:defRPr/>
            </a:pPr>
            <a:fld id="{D19FCF69-C56E-4C7F-A1A9-6A14792DC8E3}" type="datetime1">
              <a:rPr lang="tr-TR" smtClean="0"/>
              <a:t>18.11.2022</a:t>
            </a:fld>
            <a:endParaRPr lang="tr-TR"/>
          </a:p>
        </p:txBody>
      </p:sp>
      <p:sp>
        <p:nvSpPr>
          <p:cNvPr id="8" name="Altbilgi Yer Tutucusu 4"/>
          <p:cNvSpPr>
            <a:spLocks noGrp="1"/>
          </p:cNvSpPr>
          <p:nvPr>
            <p:ph type="ftr" sz="quarter" idx="11"/>
          </p:nvPr>
        </p:nvSpPr>
        <p:spPr/>
        <p:txBody>
          <a:bodyPr/>
          <a:lstStyle>
            <a:lvl1pPr>
              <a:defRPr/>
            </a:lvl1pPr>
          </a:lstStyle>
          <a:p>
            <a:pPr>
              <a:defRPr/>
            </a:pPr>
            <a:endParaRPr lang="tr-TR"/>
          </a:p>
        </p:txBody>
      </p:sp>
      <p:sp>
        <p:nvSpPr>
          <p:cNvPr id="9" name="Slayt Numarası Yer Tutucusu 5"/>
          <p:cNvSpPr>
            <a:spLocks noGrp="1"/>
          </p:cNvSpPr>
          <p:nvPr>
            <p:ph type="sldNum" sz="quarter" idx="12"/>
          </p:nvPr>
        </p:nvSpPr>
        <p:spPr/>
        <p:txBody>
          <a:bodyPr/>
          <a:lstStyle>
            <a:lvl1pPr>
              <a:defRPr/>
            </a:lvl1pPr>
          </a:lstStyle>
          <a:p>
            <a:fld id="{63680977-3FFA-470B-B058-7A50BCAE0CE4}" type="slidenum">
              <a:rPr lang="tr-TR" altLang="tr-TR"/>
              <a:pPr/>
              <a:t>‹#›</a:t>
            </a:fld>
            <a:endParaRPr lang="tr-TR" altLang="tr-TR"/>
          </a:p>
        </p:txBody>
      </p:sp>
    </p:spTree>
    <p:extLst>
      <p:ext uri="{BB962C8B-B14F-4D97-AF65-F5344CB8AC3E}">
        <p14:creationId xmlns:p14="http://schemas.microsoft.com/office/powerpoint/2010/main" val="13525162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3"/>
          <p:cNvSpPr>
            <a:spLocks noGrp="1"/>
          </p:cNvSpPr>
          <p:nvPr>
            <p:ph type="dt" sz="half" idx="10"/>
          </p:nvPr>
        </p:nvSpPr>
        <p:spPr/>
        <p:txBody>
          <a:bodyPr/>
          <a:lstStyle>
            <a:lvl1pPr>
              <a:defRPr/>
            </a:lvl1pPr>
          </a:lstStyle>
          <a:p>
            <a:pPr>
              <a:defRPr/>
            </a:pPr>
            <a:fld id="{0A32738D-1F1C-4A59-B877-57CADB291BD8}" type="datetime1">
              <a:rPr lang="tr-TR" smtClean="0"/>
              <a:t>18.11.2022</a:t>
            </a:fld>
            <a:endParaRPr lang="tr-T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fld id="{237CEC2C-97A5-4A22-8332-8AA278C552DC}" type="slidenum">
              <a:rPr lang="tr-TR" altLang="tr-TR"/>
              <a:pPr/>
              <a:t>‹#›</a:t>
            </a:fld>
            <a:endParaRPr lang="tr-TR" altLang="tr-TR"/>
          </a:p>
        </p:txBody>
      </p:sp>
    </p:spTree>
    <p:extLst>
      <p:ext uri="{BB962C8B-B14F-4D97-AF65-F5344CB8AC3E}">
        <p14:creationId xmlns:p14="http://schemas.microsoft.com/office/powerpoint/2010/main" val="1362096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DC73341F-610E-42B9-A891-3F705B1DD6C1}" type="datetime1">
              <a:rPr lang="tr-TR" smtClean="0"/>
              <a:t>18.11.2022</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fld id="{646953D5-D2A5-43FE-BE56-EB937CD754D4}" type="slidenum">
              <a:rPr lang="tr-TR" altLang="tr-TR"/>
              <a:pPr/>
              <a:t>‹#›</a:t>
            </a:fld>
            <a:endParaRPr lang="tr-TR" altLang="tr-TR"/>
          </a:p>
        </p:txBody>
      </p:sp>
    </p:spTree>
    <p:extLst>
      <p:ext uri="{BB962C8B-B14F-4D97-AF65-F5344CB8AC3E}">
        <p14:creationId xmlns:p14="http://schemas.microsoft.com/office/powerpoint/2010/main" val="3596803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51D47D95-B82A-4762-BF84-DB5F79E7C1D0}" type="datetime1">
              <a:rPr lang="tr-TR" smtClean="0"/>
              <a:t>18.11.2022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90E939FB-FD7A-44D0-B064-7F98129D48E2}" type="slidenum">
              <a:rPr lang="tr-TR" altLang="tr-TR"/>
              <a:pPr/>
              <a:t>‹#›</a:t>
            </a:fld>
            <a:endParaRPr lang="tr-TR" altLang="tr-TR"/>
          </a:p>
        </p:txBody>
      </p:sp>
    </p:spTree>
    <p:extLst>
      <p:ext uri="{BB962C8B-B14F-4D97-AF65-F5344CB8AC3E}">
        <p14:creationId xmlns:p14="http://schemas.microsoft.com/office/powerpoint/2010/main" val="8993924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8FF8A559-9034-4AA1-AAAE-ADAF110C8B8E}" type="datetime1">
              <a:rPr lang="tr-TR" smtClean="0"/>
              <a:t>18.11.2022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C17B18EA-7DE3-4961-AAD9-A4A0B4BE9298}" type="slidenum">
              <a:rPr lang="tr-TR" altLang="tr-TR"/>
              <a:pPr/>
              <a:t>‹#›</a:t>
            </a:fld>
            <a:endParaRPr lang="tr-TR" altLang="tr-TR"/>
          </a:p>
        </p:txBody>
      </p:sp>
    </p:spTree>
    <p:extLst>
      <p:ext uri="{BB962C8B-B14F-4D97-AF65-F5344CB8AC3E}">
        <p14:creationId xmlns:p14="http://schemas.microsoft.com/office/powerpoint/2010/main" val="1209969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Metin Yer Tutucus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5700B6C-1E89-493D-97C0-6D9E0AEFE8D0}" type="datetime1">
              <a:rPr lang="tr-TR" smtClean="0"/>
              <a:t>18.11.2022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endParaRPr lang="tr-TR" altLang="tr-TR" dirty="0"/>
          </a:p>
        </p:txBody>
      </p:sp>
      <p:sp>
        <p:nvSpPr>
          <p:cNvPr id="2" name="Metin kutusu 1"/>
          <p:cNvSpPr txBox="1"/>
          <p:nvPr userDrawn="1"/>
        </p:nvSpPr>
        <p:spPr>
          <a:xfrm>
            <a:off x="8558226" y="6433591"/>
            <a:ext cx="622286" cy="307777"/>
          </a:xfrm>
          <a:prstGeom prst="rect">
            <a:avLst/>
          </a:prstGeom>
          <a:noFill/>
        </p:spPr>
        <p:txBody>
          <a:bodyPr wrap="none" rtlCol="0">
            <a:spAutoFit/>
          </a:bodyPr>
          <a:lstStyle/>
          <a:p>
            <a:fld id="{A26961FD-861D-49F5-9E44-9E3DE35D98AF}" type="slidenum">
              <a:rPr lang="tr-TR" sz="1400" b="1" smtClean="0">
                <a:solidFill>
                  <a:schemeClr val="tx1"/>
                </a:solidFill>
                <a:latin typeface="Times New Roman" panose="02020603050405020304" pitchFamily="18" charset="0"/>
                <a:cs typeface="Times New Roman" panose="02020603050405020304" pitchFamily="18" charset="0"/>
              </a:rPr>
              <a:t>‹#›</a:t>
            </a:fld>
            <a:r>
              <a:rPr lang="tr-TR" sz="1400" b="1" dirty="0" smtClean="0">
                <a:solidFill>
                  <a:schemeClr val="tx1"/>
                </a:solidFill>
                <a:latin typeface="Times New Roman" panose="02020603050405020304" pitchFamily="18" charset="0"/>
                <a:cs typeface="Times New Roman" panose="02020603050405020304" pitchFamily="18" charset="0"/>
              </a:rPr>
              <a:t>/</a:t>
            </a:r>
            <a:r>
              <a:rPr lang="en-US" sz="1400" b="1" dirty="0" smtClean="0">
                <a:solidFill>
                  <a:schemeClr val="tx1"/>
                </a:solidFill>
                <a:latin typeface="Times New Roman" panose="02020603050405020304" pitchFamily="18" charset="0"/>
                <a:cs typeface="Times New Roman" panose="02020603050405020304" pitchFamily="18" charset="0"/>
              </a:rPr>
              <a:t>94</a:t>
            </a:r>
            <a:endParaRPr lang="tr-TR" sz="1400" b="1" dirty="0">
              <a:solidFill>
                <a:schemeClr val="tx1"/>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Resi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16569"/>
            <a:ext cx="9144000" cy="42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Unvan 1"/>
          <p:cNvSpPr txBox="1">
            <a:spLocks/>
          </p:cNvSpPr>
          <p:nvPr/>
        </p:nvSpPr>
        <p:spPr bwMode="auto">
          <a:xfrm>
            <a:off x="-8562" y="476250"/>
            <a:ext cx="9144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tr-TR" sz="5500" dirty="0">
                <a:solidFill>
                  <a:schemeClr val="tx2"/>
                </a:solidFill>
                <a:latin typeface="Times New Roman" panose="02020603050405020304" pitchFamily="18" charset="0"/>
                <a:cs typeface="Times New Roman" panose="02020603050405020304" pitchFamily="18" charset="0"/>
              </a:rPr>
              <a:t>KARİYER </a:t>
            </a:r>
            <a:r>
              <a:rPr lang="tr-TR" sz="5500" dirty="0" smtClean="0">
                <a:solidFill>
                  <a:schemeClr val="tx2"/>
                </a:solidFill>
                <a:latin typeface="Times New Roman" panose="02020603050405020304" pitchFamily="18" charset="0"/>
                <a:cs typeface="Times New Roman" panose="02020603050405020304" pitchFamily="18" charset="0"/>
              </a:rPr>
              <a:t>PLANLAMA</a:t>
            </a:r>
            <a:endParaRPr lang="tr-TR" sz="5500" dirty="0">
              <a:solidFill>
                <a:schemeClr val="tx2"/>
              </a:solidFill>
              <a:latin typeface="Times New Roman" panose="02020603050405020304" pitchFamily="18" charset="0"/>
              <a:cs typeface="Times New Roman" panose="02020603050405020304" pitchFamily="18" charset="0"/>
            </a:endParaRPr>
          </a:p>
        </p:txBody>
      </p:sp>
      <p:sp>
        <p:nvSpPr>
          <p:cNvPr id="7" name="Alt Başlık 2"/>
          <p:cNvSpPr txBox="1">
            <a:spLocks/>
          </p:cNvSpPr>
          <p:nvPr/>
        </p:nvSpPr>
        <p:spPr bwMode="auto">
          <a:xfrm>
            <a:off x="1445007" y="3280233"/>
            <a:ext cx="6398001" cy="151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tr-TR" sz="1800"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r>
              <a:rPr lang="tr-TR" sz="1800" b="1" dirty="0" err="1" smtClean="0">
                <a:solidFill>
                  <a:schemeClr val="tx2">
                    <a:lumMod val="60000"/>
                    <a:lumOff val="40000"/>
                  </a:schemeClr>
                </a:solidFill>
                <a:latin typeface="Times New Roman" panose="02020603050405020304" pitchFamily="18" charset="0"/>
                <a:cs typeface="Times New Roman" panose="02020603050405020304" pitchFamily="18" charset="0"/>
              </a:rPr>
              <a:t>Dr.Öğr.Üyesi</a:t>
            </a: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 Talha Enes GÜMÜŞ</a:t>
            </a: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Sakarya Üniversitesi</a:t>
            </a: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Elektrik Elektronik Mühendisliği Bölümü</a:t>
            </a:r>
          </a:p>
          <a:p>
            <a:pPr marL="0" indent="0" algn="ctr">
              <a:buNone/>
            </a:pPr>
            <a:r>
              <a:rPr lang="tr-TR" sz="1800" dirty="0" smtClean="0">
                <a:solidFill>
                  <a:schemeClr val="tx2">
                    <a:lumMod val="60000"/>
                    <a:lumOff val="40000"/>
                  </a:schemeClr>
                </a:solidFill>
                <a:latin typeface="Times New Roman" panose="02020603050405020304" pitchFamily="18" charset="0"/>
                <a:cs typeface="Times New Roman" panose="02020603050405020304" pitchFamily="18" charset="0"/>
              </a:rPr>
              <a:t>                 </a:t>
            </a: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8" name="Resim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5896" y="6093296"/>
            <a:ext cx="2016224" cy="72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b="1" dirty="0">
                <a:latin typeface="Times New Roman" panose="02020603050405020304" pitchFamily="18" charset="0"/>
                <a:cs typeface="Times New Roman" panose="02020603050405020304" pitchFamily="18" charset="0"/>
              </a:rPr>
              <a:t>Değerlerinizi fark edin. </a:t>
            </a:r>
            <a:endParaRPr lang="tr-TR" b="1"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Değerlerimiz</a:t>
            </a:r>
            <a:r>
              <a:rPr lang="tr-TR" dirty="0">
                <a:latin typeface="Times New Roman" panose="02020603050405020304" pitchFamily="18" charset="0"/>
                <a:cs typeface="Times New Roman" panose="02020603050405020304" pitchFamily="18" charset="0"/>
              </a:rPr>
              <a:t>, kararlarımıza ve önceliklerimize rehberlik eden inançlarımız, ilkelerimiz ve “doğru‐yanlış” kıstaslarımızdır.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Değerlerimizi </a:t>
            </a:r>
            <a:r>
              <a:rPr lang="tr-TR" dirty="0">
                <a:latin typeface="Times New Roman" panose="02020603050405020304" pitchFamily="18" charset="0"/>
                <a:cs typeface="Times New Roman" panose="02020603050405020304" pitchFamily="18" charset="0"/>
              </a:rPr>
              <a:t>bilmemiz kendimize olan saygımızı diğer iş arkadaşlarımıza, yöneticilerimize ve işimize yansıtmamızı sağlayacaktır.</a:t>
            </a:r>
            <a:endParaRPr lang="tr-TR"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KENDİNİZİ TANIYIN!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255165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sz="2900" b="1" dirty="0">
                <a:latin typeface="Times New Roman" panose="02020603050405020304" pitchFamily="18" charset="0"/>
                <a:cs typeface="Times New Roman" panose="02020603050405020304" pitchFamily="18" charset="0"/>
              </a:rPr>
              <a:t>Tanıdıklarınızın görüşlerine başvurun. </a:t>
            </a:r>
          </a:p>
          <a:p>
            <a:r>
              <a:rPr lang="tr-TR" sz="2900" dirty="0">
                <a:latin typeface="Times New Roman" panose="02020603050405020304" pitchFamily="18" charset="0"/>
                <a:cs typeface="Times New Roman" panose="02020603050405020304" pitchFamily="18" charset="0"/>
              </a:rPr>
              <a:t>Sizce ben hangi işte başarılı olurum?</a:t>
            </a:r>
          </a:p>
          <a:p>
            <a:r>
              <a:rPr lang="tr-TR" sz="2900" dirty="0">
                <a:latin typeface="Times New Roman" panose="02020603050405020304" pitchFamily="18" charset="0"/>
                <a:cs typeface="Times New Roman" panose="02020603050405020304" pitchFamily="18" charset="0"/>
              </a:rPr>
              <a:t>Hangi yeteneklerim başarımı sağlar?</a:t>
            </a:r>
          </a:p>
          <a:p>
            <a:r>
              <a:rPr lang="tr-TR" sz="2900" dirty="0">
                <a:latin typeface="Times New Roman" panose="02020603050405020304" pitchFamily="18" charset="0"/>
                <a:cs typeface="Times New Roman" panose="02020603050405020304" pitchFamily="18" charset="0"/>
              </a:rPr>
              <a:t>Hangi özelliklerin başarıma engel olur?</a:t>
            </a:r>
          </a:p>
          <a:p>
            <a:r>
              <a:rPr lang="tr-TR" sz="2900" dirty="0">
                <a:latin typeface="Times New Roman" panose="02020603050405020304" pitchFamily="18" charset="0"/>
                <a:cs typeface="Times New Roman" panose="02020603050405020304" pitchFamily="18" charset="0"/>
              </a:rPr>
              <a:t>Benim yerimde olsaydınız siz nasıl bir iş yapardınız?</a:t>
            </a:r>
          </a:p>
          <a:p>
            <a:r>
              <a:rPr lang="tr-TR" sz="2900" dirty="0">
                <a:latin typeface="Times New Roman" panose="02020603050405020304" pitchFamily="18" charset="0"/>
                <a:cs typeface="Times New Roman" panose="02020603050405020304" pitchFamily="18" charset="0"/>
              </a:rPr>
              <a:t>Sizce geliştirmem gereken iki özelliğim hangileri?</a:t>
            </a:r>
          </a:p>
          <a:p>
            <a:r>
              <a:rPr lang="tr-TR" sz="2900" dirty="0">
                <a:latin typeface="Times New Roman" panose="02020603050405020304" pitchFamily="18" charset="0"/>
                <a:cs typeface="Times New Roman" panose="02020603050405020304" pitchFamily="18" charset="0"/>
              </a:rPr>
              <a:t>On yıl sonra beni hangi işte, hangi sektörde görüyorsunuz?</a:t>
            </a:r>
          </a:p>
          <a:p>
            <a:pPr algn="just"/>
            <a:endParaRPr lang="tr-TR" sz="2800" dirty="0" smtClean="0">
              <a:latin typeface="Times New Roman" panose="02020603050405020304" pitchFamily="18" charset="0"/>
              <a:cs typeface="Times New Roman" panose="02020603050405020304" pitchFamily="18" charset="0"/>
            </a:endParaRPr>
          </a:p>
          <a:p>
            <a:pPr algn="just"/>
            <a:endParaRPr lang="tr-TR" sz="2800" dirty="0">
              <a:latin typeface="Times New Roman" panose="02020603050405020304" pitchFamily="18" charset="0"/>
              <a:cs typeface="Times New Roman" panose="02020603050405020304" pitchFamily="18" charset="0"/>
            </a:endParaRPr>
          </a:p>
          <a:p>
            <a:pPr algn="just"/>
            <a:endParaRPr lang="tr-TR" sz="2800" dirty="0" smtClean="0">
              <a:latin typeface="Times New Roman" panose="02020603050405020304" pitchFamily="18" charset="0"/>
              <a:cs typeface="Times New Roman" panose="02020603050405020304" pitchFamily="18" charset="0"/>
            </a:endParaRPr>
          </a:p>
          <a:p>
            <a:pPr algn="just"/>
            <a:endParaRPr lang="tr-TR" sz="2800" dirty="0">
              <a:latin typeface="Times New Roman" panose="02020603050405020304" pitchFamily="18" charset="0"/>
              <a:cs typeface="Times New Roman" panose="02020603050405020304" pitchFamily="18" charset="0"/>
            </a:endParaRPr>
          </a:p>
          <a:p>
            <a:pPr marL="0" indent="0" algn="just">
              <a:buNone/>
            </a:pPr>
            <a:endParaRPr lang="tr-TR" sz="2800" dirty="0">
              <a:latin typeface="Times New Roman" panose="02020603050405020304" pitchFamily="18" charset="0"/>
              <a:cs typeface="Times New Roman" panose="02020603050405020304" pitchFamily="18" charset="0"/>
            </a:endParaRPr>
          </a:p>
          <a:p>
            <a:pPr marL="0" indent="0" algn="just">
              <a:buNone/>
            </a:pPr>
            <a:endParaRPr lang="tr-TR" sz="2800" dirty="0" smtClean="0">
              <a:latin typeface="Times New Roman" panose="02020603050405020304" pitchFamily="18" charset="0"/>
              <a:cs typeface="Times New Roman" panose="02020603050405020304" pitchFamily="18" charset="0"/>
            </a:endParaRPr>
          </a:p>
          <a:p>
            <a:pPr marL="0" indent="0" algn="just">
              <a:buNone/>
            </a:pPr>
            <a:endParaRPr lang="tr-TR" sz="2800" dirty="0" smtClean="0">
              <a:latin typeface="Times New Roman" panose="02020603050405020304" pitchFamily="18" charset="0"/>
              <a:cs typeface="Times New Roman" panose="02020603050405020304" pitchFamily="18" charset="0"/>
            </a:endParaRPr>
          </a:p>
          <a:p>
            <a:endParaRPr lang="tr-TR" sz="28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TANIDIKLARINIZA DANIŞIN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598472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latin typeface="Times New Roman" panose="02020603050405020304" pitchFamily="18" charset="0"/>
                <a:cs typeface="Times New Roman" panose="02020603050405020304" pitchFamily="18" charset="0"/>
              </a:rPr>
              <a:t>Geribildirim alırken savunmaya geçmeyin ki, karşınızdakinin samimi fikirleri ortaya çıkabilsin. Bu aşamada sadece dinleyin ve sorular sorun.</a:t>
            </a:r>
            <a:endParaRPr lang="tr-TR" sz="1200" dirty="0" smtClean="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TANIDIKLARINIZA DANIŞIN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1026" name="Picture 2" descr="Önyargı Nedir? Ayırımcılık Nedir? Aralarındaki Farkla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8936" y="3284985"/>
            <a:ext cx="3713858"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Önyargı Nedir? Ayırımcılık Nedir? Aralarındaki Farkl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7" name="AutoShape 8" descr="önyargı arşivleri - Brain Center İstanbu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9" name="Resim 8"/>
          <p:cNvPicPr>
            <a:picLocks noChangeAspect="1"/>
          </p:cNvPicPr>
          <p:nvPr/>
        </p:nvPicPr>
        <p:blipFill>
          <a:blip r:embed="rId6"/>
          <a:stretch>
            <a:fillRect/>
          </a:stretch>
        </p:blipFill>
        <p:spPr>
          <a:xfrm>
            <a:off x="5292080" y="3195851"/>
            <a:ext cx="2736304" cy="2681422"/>
          </a:xfrm>
          <a:prstGeom prst="rect">
            <a:avLst/>
          </a:prstGeom>
        </p:spPr>
      </p:pic>
    </p:spTree>
    <p:extLst>
      <p:ext uri="{BB962C8B-B14F-4D97-AF65-F5344CB8AC3E}">
        <p14:creationId xmlns:p14="http://schemas.microsoft.com/office/powerpoint/2010/main" val="901318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b="1" dirty="0">
                <a:latin typeface="Times New Roman" panose="02020603050405020304" pitchFamily="18" charset="0"/>
                <a:cs typeface="Times New Roman" panose="02020603050405020304" pitchFamily="18" charset="0"/>
              </a:rPr>
              <a:t>Önceliklerinizi belirleyin. </a:t>
            </a:r>
            <a:endParaRPr lang="tr-TR" sz="2800" b="1"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Attığınız </a:t>
            </a:r>
            <a:r>
              <a:rPr lang="tr-TR" sz="2800" dirty="0">
                <a:latin typeface="Times New Roman" panose="02020603050405020304" pitchFamily="18" charset="0"/>
                <a:cs typeface="Times New Roman" panose="02020603050405020304" pitchFamily="18" charset="0"/>
              </a:rPr>
              <a:t>her adımı not edin. Bu size zaman kazandıracak, organize olmanızı sağlayacak ve hata yapmanızı engelleyecektir. </a:t>
            </a:r>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Bilgisayarda </a:t>
            </a:r>
            <a:r>
              <a:rPr lang="tr-TR" sz="2800" dirty="0">
                <a:latin typeface="Times New Roman" panose="02020603050405020304" pitchFamily="18" charset="0"/>
                <a:cs typeface="Times New Roman" panose="02020603050405020304" pitchFamily="18" charset="0"/>
              </a:rPr>
              <a:t>kendinize bir dosya oluşturun ve şimdiden sonra yaptığınız, yapacağınız her şeyi burada kayıt altında tutun. </a:t>
            </a:r>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Eğer </a:t>
            </a:r>
            <a:r>
              <a:rPr lang="tr-TR" sz="2800" dirty="0">
                <a:latin typeface="Times New Roman" panose="02020603050405020304" pitchFamily="18" charset="0"/>
                <a:cs typeface="Times New Roman" panose="02020603050405020304" pitchFamily="18" charset="0"/>
              </a:rPr>
              <a:t>hala okula gidiyorsanız ya da tam zamanlı bir işte çalışıyor ama işinizi değiştirmek istiyorsanız, haftada 8 saatinizi iş aramak için ayırmayı göze almalısınız.</a:t>
            </a:r>
            <a:endParaRPr lang="tr-TR" sz="28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PLANLI HARAKET EDİN!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968122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latin typeface="Times New Roman" panose="02020603050405020304" pitchFamily="18" charset="0"/>
                <a:cs typeface="Times New Roman" panose="02020603050405020304" pitchFamily="18" charset="0"/>
              </a:rPr>
              <a:t>Sektörler, şirketler, büyüyen iş alanlarını araştırın.</a:t>
            </a:r>
          </a:p>
          <a:p>
            <a:pPr algn="just"/>
            <a:r>
              <a:rPr lang="tr-TR" dirty="0">
                <a:latin typeface="Times New Roman" panose="02020603050405020304" pitchFamily="18" charset="0"/>
                <a:cs typeface="Times New Roman" panose="02020603050405020304" pitchFamily="18" charset="0"/>
              </a:rPr>
              <a:t>Hedef şirket listesi oluşturun.</a:t>
            </a:r>
          </a:p>
          <a:p>
            <a:pPr algn="just"/>
            <a:r>
              <a:rPr lang="tr-TR" dirty="0">
                <a:latin typeface="Times New Roman" panose="02020603050405020304" pitchFamily="18" charset="0"/>
                <a:cs typeface="Times New Roman" panose="02020603050405020304" pitchFamily="18" charset="0"/>
              </a:rPr>
              <a:t>Piyasaya yeni giren şirketleri, ürünlerini araştırın.</a:t>
            </a:r>
          </a:p>
          <a:p>
            <a:pPr algn="just"/>
            <a:r>
              <a:rPr lang="tr-TR" dirty="0">
                <a:latin typeface="Times New Roman" panose="02020603050405020304" pitchFamily="18" charset="0"/>
                <a:cs typeface="Times New Roman" panose="02020603050405020304" pitchFamily="18" charset="0"/>
              </a:rPr>
              <a:t>Yeni eleman alan şirketleri araştırın.</a:t>
            </a:r>
          </a:p>
          <a:p>
            <a:pPr algn="just"/>
            <a:r>
              <a:rPr lang="tr-TR" dirty="0">
                <a:latin typeface="Times New Roman" panose="02020603050405020304" pitchFamily="18" charset="0"/>
                <a:cs typeface="Times New Roman" panose="02020603050405020304" pitchFamily="18" charset="0"/>
              </a:rPr>
              <a:t>Dış pazarlara açılan şirketler hangileri araştırın.</a:t>
            </a: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PİYASAYI ARAŞTIRIN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549213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latin typeface="Times New Roman" panose="02020603050405020304" pitchFamily="18" charset="0"/>
                <a:cs typeface="Times New Roman" panose="02020603050405020304" pitchFamily="18" charset="0"/>
              </a:rPr>
              <a:t>Dünya ölçeğinde yapılan araştırmalara göre, iş değiştiren kişilerin </a:t>
            </a:r>
            <a:r>
              <a:rPr lang="tr-TR" b="1" u="sng" dirty="0">
                <a:latin typeface="Times New Roman" panose="02020603050405020304" pitchFamily="18" charset="0"/>
                <a:cs typeface="Times New Roman" panose="02020603050405020304" pitchFamily="18" charset="0"/>
              </a:rPr>
              <a:t>%60’tan</a:t>
            </a:r>
            <a:r>
              <a:rPr lang="tr-TR" dirty="0">
                <a:latin typeface="Times New Roman" panose="02020603050405020304" pitchFamily="18" charset="0"/>
                <a:cs typeface="Times New Roman" panose="02020603050405020304" pitchFamily="18" charset="0"/>
              </a:rPr>
              <a:t> fazlası, </a:t>
            </a:r>
            <a:r>
              <a:rPr lang="tr-TR" b="1" u="sng" dirty="0">
                <a:latin typeface="Times New Roman" panose="02020603050405020304" pitchFamily="18" charset="0"/>
                <a:cs typeface="Times New Roman" panose="02020603050405020304" pitchFamily="18" charset="0"/>
              </a:rPr>
              <a:t>yeni pozisyonlarını bir tanıdık aracılığıyla bulmaktadır. </a:t>
            </a:r>
            <a:endParaRPr lang="tr-TR" b="1" u="sng" dirty="0" smtClean="0">
              <a:latin typeface="Times New Roman" panose="02020603050405020304" pitchFamily="18" charset="0"/>
              <a:cs typeface="Times New Roman" panose="02020603050405020304" pitchFamily="18" charset="0"/>
            </a:endParaRPr>
          </a:p>
          <a:p>
            <a:pPr algn="just"/>
            <a:r>
              <a:rPr lang="tr-TR" b="1" u="sng" dirty="0" smtClean="0">
                <a:latin typeface="Times New Roman" panose="02020603050405020304" pitchFamily="18" charset="0"/>
                <a:cs typeface="Times New Roman" panose="02020603050405020304" pitchFamily="18" charset="0"/>
              </a:rPr>
              <a:t>%</a:t>
            </a:r>
            <a:r>
              <a:rPr lang="tr-TR" b="1" u="sng" dirty="0">
                <a:latin typeface="Times New Roman" panose="02020603050405020304" pitchFamily="18" charset="0"/>
                <a:cs typeface="Times New Roman" panose="02020603050405020304" pitchFamily="18" charset="0"/>
              </a:rPr>
              <a:t>22’lik</a:t>
            </a:r>
            <a:r>
              <a:rPr lang="tr-TR" dirty="0">
                <a:latin typeface="Times New Roman" panose="02020603050405020304" pitchFamily="18" charset="0"/>
                <a:cs typeface="Times New Roman" panose="02020603050405020304" pitchFamily="18" charset="0"/>
              </a:rPr>
              <a:t> grup, şirketlere </a:t>
            </a:r>
            <a:r>
              <a:rPr lang="tr-TR" b="1" u="sng" dirty="0">
                <a:latin typeface="Times New Roman" panose="02020603050405020304" pitchFamily="18" charset="0"/>
                <a:cs typeface="Times New Roman" panose="02020603050405020304" pitchFamily="18" charset="0"/>
              </a:rPr>
              <a:t>doğrudan başvurmakta</a:t>
            </a:r>
            <a:r>
              <a:rPr lang="tr-TR" dirty="0">
                <a:latin typeface="Times New Roman" panose="02020603050405020304" pitchFamily="18" charset="0"/>
                <a:cs typeface="Times New Roman" panose="02020603050405020304" pitchFamily="18" charset="0"/>
              </a:rPr>
              <a:t>, kalan </a:t>
            </a:r>
            <a:r>
              <a:rPr lang="tr-TR" b="1" u="sng" dirty="0">
                <a:latin typeface="Times New Roman" panose="02020603050405020304" pitchFamily="18" charset="0"/>
                <a:cs typeface="Times New Roman" panose="02020603050405020304" pitchFamily="18" charset="0"/>
              </a:rPr>
              <a:t>%18</a:t>
            </a:r>
            <a:r>
              <a:rPr lang="tr-TR" dirty="0">
                <a:latin typeface="Times New Roman" panose="02020603050405020304" pitchFamily="18" charset="0"/>
                <a:cs typeface="Times New Roman" panose="02020603050405020304" pitchFamily="18" charset="0"/>
              </a:rPr>
              <a:t> ise yeni </a:t>
            </a:r>
            <a:r>
              <a:rPr lang="tr-TR" b="1" u="sng" dirty="0">
                <a:latin typeface="Times New Roman" panose="02020603050405020304" pitchFamily="18" charset="0"/>
                <a:cs typeface="Times New Roman" panose="02020603050405020304" pitchFamily="18" charset="0"/>
              </a:rPr>
              <a:t>işlerine </a:t>
            </a:r>
            <a:r>
              <a:rPr lang="tr-TR" b="1" u="sng" dirty="0" smtClean="0">
                <a:latin typeface="Times New Roman" panose="02020603050405020304" pitchFamily="18" charset="0"/>
                <a:cs typeface="Times New Roman" panose="02020603050405020304" pitchFamily="18" charset="0"/>
              </a:rPr>
              <a:t>ilanlar </a:t>
            </a:r>
            <a:r>
              <a:rPr lang="tr-TR" b="1" u="sng" dirty="0">
                <a:latin typeface="Times New Roman" panose="02020603050405020304" pitchFamily="18" charset="0"/>
                <a:cs typeface="Times New Roman" panose="02020603050405020304" pitchFamily="18" charset="0"/>
              </a:rPr>
              <a:t>veya İnsan Kaynakları Danışmanlığı </a:t>
            </a:r>
            <a:r>
              <a:rPr lang="tr-TR" dirty="0">
                <a:latin typeface="Times New Roman" panose="02020603050405020304" pitchFamily="18" charset="0"/>
                <a:cs typeface="Times New Roman" panose="02020603050405020304" pitchFamily="18" charset="0"/>
              </a:rPr>
              <a:t>aracılığıyla kavuşmaktadır.</a:t>
            </a:r>
            <a:endParaRPr lang="tr-TR"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SOSYAL AĞ OLUŞTURUN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239477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smtClean="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İlanlar </a:t>
            </a:r>
            <a:r>
              <a:rPr lang="tr-TR" sz="3400" dirty="0">
                <a:latin typeface="Times New Roman" panose="02020603050405020304" pitchFamily="18" charset="0"/>
                <a:cs typeface="Times New Roman" panose="02020603050405020304" pitchFamily="18" charset="0"/>
              </a:rPr>
              <a:t>ve İnsan Kaynakları Danışmanlığı aracılığıyla iş aramak, en kolay yöntem olmasına karşın, aynı zamanda da rekabetin en fazla yaşandığı alandır. </a:t>
            </a:r>
            <a:endParaRPr lang="tr-TR" sz="3400" dirty="0" smtClean="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Bir </a:t>
            </a:r>
            <a:r>
              <a:rPr lang="tr-TR" sz="3400" dirty="0">
                <a:latin typeface="Times New Roman" panose="02020603050405020304" pitchFamily="18" charset="0"/>
                <a:cs typeface="Times New Roman" panose="02020603050405020304" pitchFamily="18" charset="0"/>
              </a:rPr>
              <a:t>ilana ne kadar çok başvuru olursa, arasından sizin özel yeteneklerinizin fark edilmesi o denli güçleşir.</a:t>
            </a: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SOSYAL AĞ OLUŞTURUN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321358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400" dirty="0">
                <a:latin typeface="Times New Roman" panose="02020603050405020304" pitchFamily="18" charset="0"/>
                <a:cs typeface="Times New Roman" panose="02020603050405020304" pitchFamily="18" charset="0"/>
              </a:rPr>
              <a:t>İnsanlarla dünyalarımız, ilgilerimiz ve iş alanlarımız benzerdir, oysa iş ararken farklı dünyalardan kişilerin katkısı çok daha önemlidir. </a:t>
            </a:r>
            <a:endParaRPr lang="tr-TR" sz="3400" dirty="0" smtClean="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Tanıdıklarımız </a:t>
            </a:r>
            <a:r>
              <a:rPr lang="tr-TR" sz="3400" dirty="0">
                <a:latin typeface="Times New Roman" panose="02020603050405020304" pitchFamily="18" charset="0"/>
                <a:cs typeface="Times New Roman" panose="02020603050405020304" pitchFamily="18" charset="0"/>
              </a:rPr>
              <a:t>ve onların oluşturduğu sosyal ağ (Network) iş ararken bize en fazla yardımı olacak gruptur. Sosyal ağınızı oluşturabileceğiniz </a:t>
            </a:r>
            <a:r>
              <a:rPr lang="tr-TR" sz="3400" dirty="0" smtClean="0">
                <a:latin typeface="Times New Roman" panose="02020603050405020304" pitchFamily="18" charset="0"/>
                <a:cs typeface="Times New Roman" panose="02020603050405020304" pitchFamily="18" charset="0"/>
              </a:rPr>
              <a:t>öğeler…</a:t>
            </a:r>
            <a:endParaRPr lang="tr-TR" sz="34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SOSYAL AĞ OLUŞTURUN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533803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dirty="0">
                <a:latin typeface="Times New Roman" panose="02020603050405020304" pitchFamily="18" charset="0"/>
                <a:cs typeface="Times New Roman" panose="02020603050405020304" pitchFamily="18" charset="0"/>
              </a:rPr>
              <a:t>Eski iş arkadaşlarınız ve işvereniniz.</a:t>
            </a:r>
          </a:p>
          <a:p>
            <a:r>
              <a:rPr lang="tr-TR" dirty="0">
                <a:latin typeface="Times New Roman" panose="02020603050405020304" pitchFamily="18" charset="0"/>
                <a:cs typeface="Times New Roman" panose="02020603050405020304" pitchFamily="18" charset="0"/>
              </a:rPr>
              <a:t>Benzer ilgi ve faaliyet alanındaki tanıdıklar.</a:t>
            </a:r>
          </a:p>
          <a:p>
            <a:r>
              <a:rPr lang="tr-TR" dirty="0">
                <a:latin typeface="Times New Roman" panose="02020603050405020304" pitchFamily="18" charset="0"/>
                <a:cs typeface="Times New Roman" panose="02020603050405020304" pitchFamily="18" charset="0"/>
              </a:rPr>
              <a:t>Üyesi olduğunuz mezun dernekleri.</a:t>
            </a:r>
          </a:p>
          <a:p>
            <a:r>
              <a:rPr lang="tr-TR" dirty="0">
                <a:latin typeface="Times New Roman" panose="02020603050405020304" pitchFamily="18" charset="0"/>
                <a:cs typeface="Times New Roman" panose="02020603050405020304" pitchFamily="18" charset="0"/>
              </a:rPr>
              <a:t>Aile çevresi, komşular ve tanıdıklar.</a:t>
            </a:r>
          </a:p>
          <a:p>
            <a:r>
              <a:rPr lang="tr-TR" dirty="0">
                <a:latin typeface="Times New Roman" panose="02020603050405020304" pitchFamily="18" charset="0"/>
                <a:cs typeface="Times New Roman" panose="02020603050405020304" pitchFamily="18" charset="0"/>
              </a:rPr>
              <a:t>İnternette tanıştığınız kişiler.</a:t>
            </a:r>
          </a:p>
          <a:p>
            <a:r>
              <a:rPr lang="tr-TR" dirty="0">
                <a:latin typeface="Times New Roman" panose="02020603050405020304" pitchFamily="18" charset="0"/>
                <a:cs typeface="Times New Roman" panose="02020603050405020304" pitchFamily="18" charset="0"/>
              </a:rPr>
              <a:t>Sosyal toplantılarda tanıdıklarınız.</a:t>
            </a:r>
          </a:p>
          <a:p>
            <a:r>
              <a:rPr lang="tr-TR" dirty="0">
                <a:latin typeface="Times New Roman" panose="02020603050405020304" pitchFamily="18" charset="0"/>
                <a:cs typeface="Times New Roman" panose="02020603050405020304" pitchFamily="18" charset="0"/>
              </a:rPr>
              <a:t>Otobüste, uçakta veya sinemada tanıştığınız kişiler.</a:t>
            </a: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SOSYAL AĞ OLUŞTURUN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637834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latin typeface="Times New Roman" panose="02020603050405020304" pitchFamily="18" charset="0"/>
                <a:cs typeface="Times New Roman" panose="02020603050405020304" pitchFamily="18" charset="0"/>
              </a:rPr>
              <a:t>İş aramaya başlamadan önce, karşınıza çıkacak fırsatları daha iyi değerlendirebilmeniz için, şirketlerde değerlendirilebilecek pozisyon çeşitlerini bilmelisiniz:</a:t>
            </a:r>
          </a:p>
          <a:p>
            <a:pPr algn="just"/>
            <a:r>
              <a:rPr lang="tr-TR" b="1" dirty="0">
                <a:latin typeface="Times New Roman" panose="02020603050405020304" pitchFamily="18" charset="0"/>
                <a:cs typeface="Times New Roman" panose="02020603050405020304" pitchFamily="18" charset="0"/>
              </a:rPr>
              <a:t>Açık(lanmış) Pozisyonlar:</a:t>
            </a:r>
            <a:r>
              <a:rPr lang="tr-TR" dirty="0">
                <a:latin typeface="Times New Roman" panose="02020603050405020304" pitchFamily="18" charset="0"/>
                <a:cs typeface="Times New Roman" panose="02020603050405020304" pitchFamily="18" charset="0"/>
              </a:rPr>
              <a:t> Bunlar çeşitli yerlerde ilan edilmiş açık pozisyonlardır. İlan, danışmanlık şirketleri, internet, çevre vb. yerlerden öğrenilebilir. Çalışan ve çalışmayan herkes başvurur. Yüksek rekabet içerir.</a:t>
            </a:r>
          </a:p>
          <a:p>
            <a:pPr marL="0" indent="0" algn="just">
              <a:buNone/>
            </a:pPr>
            <a:endParaRPr lang="tr-TR" sz="3000" b="1"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POZİSYON ÇEŞİTLERİ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094192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Arama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4" name="Resim 3"/>
          <p:cNvPicPr>
            <a:picLocks noChangeAspect="1"/>
          </p:cNvPicPr>
          <p:nvPr/>
        </p:nvPicPr>
        <p:blipFill>
          <a:blip r:embed="rId5"/>
          <a:stretch>
            <a:fillRect/>
          </a:stretch>
        </p:blipFill>
        <p:spPr>
          <a:xfrm>
            <a:off x="5076056" y="1556792"/>
            <a:ext cx="3762479" cy="3762479"/>
          </a:xfrm>
          <a:prstGeom prst="rect">
            <a:avLst/>
          </a:prstGeom>
        </p:spPr>
      </p:pic>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800" b="1" dirty="0">
                <a:latin typeface="Times New Roman" panose="02020603050405020304" pitchFamily="18" charset="0"/>
                <a:cs typeface="Times New Roman" panose="02020603050405020304" pitchFamily="18" charset="0"/>
              </a:rPr>
              <a:t>“İşini severek yaparsan hayatta bir gün dahi çalışmış olmazsın</a:t>
            </a:r>
            <a:r>
              <a:rPr lang="tr-TR" sz="2800" b="1" dirty="0" smtClean="0">
                <a:latin typeface="Times New Roman" panose="02020603050405020304" pitchFamily="18" charset="0"/>
                <a:cs typeface="Times New Roman" panose="02020603050405020304" pitchFamily="18" charset="0"/>
              </a:rPr>
              <a:t>.”</a:t>
            </a:r>
          </a:p>
          <a:p>
            <a:pPr algn="just"/>
            <a:endParaRPr lang="tr-TR" sz="2800" b="1" dirty="0" smtClean="0">
              <a:latin typeface="Times New Roman" panose="02020603050405020304" pitchFamily="18" charset="0"/>
              <a:cs typeface="Times New Roman" panose="02020603050405020304" pitchFamily="18" charset="0"/>
            </a:endParaRPr>
          </a:p>
          <a:p>
            <a:pPr algn="just"/>
            <a:r>
              <a:rPr lang="tr-TR" sz="2500" dirty="0">
                <a:latin typeface="Times New Roman" panose="02020603050405020304" pitchFamily="18" charset="0"/>
                <a:cs typeface="Times New Roman" panose="02020603050405020304" pitchFamily="18" charset="0"/>
              </a:rPr>
              <a:t>İş aramak, hayatınızın dönüm noktalarından birine atacağınız ilk adımdır. Bu adımı ne kadar sağlam atarsanız iş yaşamında başarılı olma yüzdeniz o kadar artar.</a:t>
            </a:r>
            <a:endParaRPr lang="tr-TR" sz="2500" b="1" dirty="0">
              <a:latin typeface="Times New Roman" panose="02020603050405020304" pitchFamily="18" charset="0"/>
              <a:cs typeface="Times New Roman" panose="02020603050405020304" pitchFamily="18" charset="0"/>
            </a:endParaRPr>
          </a:p>
          <a:p>
            <a:pPr algn="just"/>
            <a:endParaRPr lang="tr-TR" sz="2800"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444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700" b="1" dirty="0">
                <a:latin typeface="Times New Roman" panose="02020603050405020304" pitchFamily="18" charset="0"/>
                <a:cs typeface="Times New Roman" panose="02020603050405020304" pitchFamily="18" charset="0"/>
              </a:rPr>
              <a:t>Kısmen Açık(lanmış) Pozisyonlar:</a:t>
            </a:r>
            <a:r>
              <a:rPr lang="tr-TR" sz="2700" dirty="0">
                <a:latin typeface="Times New Roman" panose="02020603050405020304" pitchFamily="18" charset="0"/>
                <a:cs typeface="Times New Roman" panose="02020603050405020304" pitchFamily="18" charset="0"/>
              </a:rPr>
              <a:t> Şirket içinde anons edilmiş, ancak şirket dışına söylenmemiş işlerdir. Bu işleri yalnızca çevre kanalıyla öğrenebilirsiniz. Az rekabet vardır.</a:t>
            </a:r>
          </a:p>
          <a:p>
            <a:pPr algn="just"/>
            <a:r>
              <a:rPr lang="tr-TR" sz="2700" b="1" dirty="0">
                <a:latin typeface="Times New Roman" panose="02020603050405020304" pitchFamily="18" charset="0"/>
                <a:cs typeface="Times New Roman" panose="02020603050405020304" pitchFamily="18" charset="0"/>
              </a:rPr>
              <a:t>Gizli Pozisyonlar:</a:t>
            </a:r>
            <a:r>
              <a:rPr lang="tr-TR" sz="2700" dirty="0">
                <a:latin typeface="Times New Roman" panose="02020603050405020304" pitchFamily="18" charset="0"/>
                <a:cs typeface="Times New Roman" panose="02020603050405020304" pitchFamily="18" charset="0"/>
              </a:rPr>
              <a:t> Şirkette ya da etrafta açıklanmamış pozisyonlardır. Bunların bazıları bugün geçerliyken, bazıları geleceğe yönelik planlar içinde yer alır. Yalnızca çevre çalışması ile yüzeye çıkarlar. Sizin nitelikleriniz ve bilginiz, şirketin gizli bir pozisyonuna uyuyorsa bu işten haberiniz olur. Bu pozisyonlar henüz tam olarak oluşturulmamış ya da birini yenilemek üzere düşünülmekte olabilir.</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POZİSYON ÇEŞİTLERİ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691352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İlanın </a:t>
            </a:r>
            <a:r>
              <a:rPr lang="tr-TR" sz="2800" dirty="0">
                <a:latin typeface="Times New Roman" panose="02020603050405020304" pitchFamily="18" charset="0"/>
                <a:cs typeface="Times New Roman" panose="02020603050405020304" pitchFamily="18" charset="0"/>
              </a:rPr>
              <a:t>boyutu ile pozisyonun düzeyi uyumlu olmalıdır. İlanın boyutu (firmaya maliyeti de göz önünde bulundurulursa) o pozisyona verilen önemin bir göstergesidir.</a:t>
            </a:r>
          </a:p>
          <a:p>
            <a:pPr algn="just"/>
            <a:r>
              <a:rPr lang="tr-TR" sz="2800" dirty="0">
                <a:latin typeface="Times New Roman" panose="02020603050405020304" pitchFamily="18" charset="0"/>
                <a:cs typeface="Times New Roman" panose="02020603050405020304" pitchFamily="18" charset="0"/>
              </a:rPr>
              <a:t>İlanda firmayı tanıtıcı bilgileri inceleyin, abartılı bulmuşsanız başka kaynaklardan da araştırın. Her durumda firma hakkında detaylı bilgi edinmeniz, doğru değerlendirme yapmanız açısından yararlıdır.</a:t>
            </a:r>
            <a:endParaRPr lang="tr-TR" sz="2800"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rPr>
              <a:t>İLANA BAŞVURURKEN DİKKAT EDİLMESİ GEREKEN NOKTALAR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00419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dirty="0">
                <a:latin typeface="Times New Roman" panose="02020603050405020304" pitchFamily="18" charset="0"/>
                <a:cs typeface="Times New Roman" panose="02020603050405020304" pitchFamily="18" charset="0"/>
              </a:rPr>
              <a:t>Bazı firmalar, rakiplerinin veya çalışanlarının eleman arandığından bilgisi olmaması düşüncesi ile ilanda isimlerine yer vermezler. Bu firmalar, ilanları ya kendileri doğrudan ya da insan kaynakları firmaları aracılığı ile verirler</a:t>
            </a:r>
            <a:r>
              <a:rPr lang="tr-TR" sz="2800" dirty="0" smtClean="0">
                <a:latin typeface="Times New Roman" panose="02020603050405020304" pitchFamily="18" charset="0"/>
                <a:cs typeface="Times New Roman" panose="02020603050405020304" pitchFamily="18" charset="0"/>
              </a:rPr>
              <a:t>.</a:t>
            </a:r>
          </a:p>
          <a:p>
            <a:pPr algn="just"/>
            <a:r>
              <a:rPr lang="tr-TR" sz="2800" dirty="0" smtClean="0">
                <a:latin typeface="Times New Roman" panose="02020603050405020304" pitchFamily="18" charset="0"/>
                <a:cs typeface="Times New Roman" panose="02020603050405020304" pitchFamily="18" charset="0"/>
              </a:rPr>
              <a:t>Özellikle firmanın doğrudan verdiği ilanlarda, telefon numarası da verilmediği için, firma hakkında detaylı bilgi toplama olanağı yok denecek kadar azdır. Bu durumda, isim dışında verilen bilgilerden (sektör, büyüklük vb.) bir fikir edinmek gerekecektir.</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rPr>
              <a:t>İLANA BAŞVURURKEN DİKKAT EDİLMESİ GEREKEN NOKTALAR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165950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sz="2800" dirty="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İlanda </a:t>
            </a:r>
            <a:r>
              <a:rPr lang="tr-TR" sz="3400" dirty="0">
                <a:latin typeface="Times New Roman" panose="02020603050405020304" pitchFamily="18" charset="0"/>
                <a:cs typeface="Times New Roman" panose="02020603050405020304" pitchFamily="18" charset="0"/>
              </a:rPr>
              <a:t>iş tanımı verilmişse, işin niteliğini buradan çıkarabilirsiniz. </a:t>
            </a:r>
            <a:endParaRPr lang="tr-TR" sz="3400" dirty="0" smtClean="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Bu </a:t>
            </a:r>
            <a:r>
              <a:rPr lang="tr-TR" sz="3400" dirty="0">
                <a:latin typeface="Times New Roman" panose="02020603050405020304" pitchFamily="18" charset="0"/>
                <a:cs typeface="Times New Roman" panose="02020603050405020304" pitchFamily="18" charset="0"/>
              </a:rPr>
              <a:t>bir anlamda sizden beklenen işlerin ve sorumluluklarınızın ana hatlarıdır. Burada kullanılan ifadeler, ilanı verenlerin o pozisyon hakkında ne derecede bilgili olduklarını da gösterir.</a:t>
            </a: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rPr>
              <a:t>İLANA BAŞVURURKEN DİKKAT EDİLMESİ GEREKEN NOKTALAR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603849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400" dirty="0" smtClean="0">
                <a:latin typeface="Times New Roman" panose="02020603050405020304" pitchFamily="18" charset="0"/>
                <a:cs typeface="Times New Roman" panose="02020603050405020304" pitchFamily="18" charset="0"/>
              </a:rPr>
              <a:t>İlanda </a:t>
            </a:r>
            <a:r>
              <a:rPr lang="tr-TR" sz="3400" dirty="0" smtClean="0">
                <a:latin typeface="Times New Roman" panose="02020603050405020304" pitchFamily="18" charset="0"/>
                <a:cs typeface="Times New Roman" panose="02020603050405020304" pitchFamily="18" charset="0"/>
              </a:rPr>
              <a:t>genellikle aranan özelliklere yer verilir. Bunlar yapılacak işin gerekleri veya nitelikleridir. Bu niteliklerin iş tanımına uygun olması gerektir. </a:t>
            </a:r>
            <a:endParaRPr lang="tr-TR" sz="3400" dirty="0" smtClean="0">
              <a:latin typeface="Times New Roman" panose="02020603050405020304" pitchFamily="18" charset="0"/>
              <a:cs typeface="Times New Roman" panose="02020603050405020304" pitchFamily="18" charset="0"/>
            </a:endParaRPr>
          </a:p>
          <a:p>
            <a:pPr algn="just"/>
            <a:r>
              <a:rPr lang="tr-TR" sz="3400" dirty="0" smtClean="0">
                <a:latin typeface="Times New Roman" panose="02020603050405020304" pitchFamily="18" charset="0"/>
                <a:cs typeface="Times New Roman" panose="02020603050405020304" pitchFamily="18" charset="0"/>
              </a:rPr>
              <a:t>Abartılı </a:t>
            </a:r>
            <a:r>
              <a:rPr lang="tr-TR" sz="3400" dirty="0" smtClean="0">
                <a:latin typeface="Times New Roman" panose="02020603050405020304" pitchFamily="18" charset="0"/>
                <a:cs typeface="Times New Roman" panose="02020603050405020304" pitchFamily="18" charset="0"/>
              </a:rPr>
              <a:t>veya yetersiz iş nitelikleri ile bunların detay düzeyi ve ifade biçimi de size firmanın profesyonellik anlayışı hakkında bir fikir verir.</a:t>
            </a: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rPr>
              <a:t>İLANA BAŞVURURKEN DİKKAT EDİLMESİ GEREKEN NOKTALAR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065175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dirty="0">
                <a:latin typeface="Times New Roman" panose="02020603050405020304" pitchFamily="18" charset="0"/>
                <a:cs typeface="Times New Roman" panose="02020603050405020304" pitchFamily="18" charset="0"/>
              </a:rPr>
              <a:t>İlanda pozisyonun çalışma yerinin neresi olduğuna dikkat edin. Bazen başvurunun yapılacağı yer ile çalışma yeri farklı olabilir.</a:t>
            </a:r>
          </a:p>
          <a:p>
            <a:pPr algn="just"/>
            <a:r>
              <a:rPr lang="tr-TR" sz="2800" dirty="0">
                <a:latin typeface="Times New Roman" panose="02020603050405020304" pitchFamily="18" charset="0"/>
                <a:cs typeface="Times New Roman" panose="02020603050405020304" pitchFamily="18" charset="0"/>
              </a:rPr>
              <a:t>İlanda pozisyonun bağlı olduğu yönetici, pozisyona bağlı olarak çalışan kişi sayısı, çalışma koşulları, ender de olsa sağlanan bazı olanaklara yer verilebilir. Bu bilgiler pozisyonun niteliği hakkında değerlendirme yapmanız açısından önemlidir. Ayrıca firma kültürü hakkında da bir fikir verir.</a:t>
            </a: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rPr>
              <a:t>İLANA BAŞVURURKEN DİKKAT EDİLMESİ GEREKEN NOKTALAR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6093010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Başvuruları</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4" name="Resim 3"/>
          <p:cNvPicPr>
            <a:picLocks noChangeAspect="1"/>
          </p:cNvPicPr>
          <p:nvPr/>
        </p:nvPicPr>
        <p:blipFill>
          <a:blip r:embed="rId5"/>
          <a:stretch>
            <a:fillRect/>
          </a:stretch>
        </p:blipFill>
        <p:spPr>
          <a:xfrm>
            <a:off x="5076056" y="1556792"/>
            <a:ext cx="3762479" cy="3762479"/>
          </a:xfrm>
          <a:prstGeom prst="rect">
            <a:avLst/>
          </a:prstGeom>
        </p:spPr>
      </p:pic>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dirty="0">
                <a:latin typeface="Times New Roman" panose="02020603050405020304" pitchFamily="18" charset="0"/>
                <a:cs typeface="Times New Roman" panose="02020603050405020304" pitchFamily="18" charset="0"/>
              </a:rPr>
              <a:t>İş aramak planlı yapılması gereken ve zaman alan bir iştir. Bu nedenle öncelikle iş arama yönteminizi oluşturmanız gerekir.</a:t>
            </a:r>
            <a:endParaRPr lang="tr-TR" dirty="0" smtClean="0">
              <a:latin typeface="Times New Roman" panose="02020603050405020304" pitchFamily="18" charset="0"/>
              <a:cs typeface="Times New Roman" panose="02020603050405020304" pitchFamily="18" charset="0"/>
            </a:endParaRPr>
          </a:p>
          <a:p>
            <a:pPr algn="just"/>
            <a:r>
              <a:rPr lang="tr-TR" b="1" dirty="0"/>
              <a:t>“Rotası belli olmayan gemiye hiçbir rüzgâr yardım etmez.”</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955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Başvuruları</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800" dirty="0">
                <a:latin typeface="Times New Roman" panose="02020603050405020304" pitchFamily="18" charset="0"/>
                <a:cs typeface="Times New Roman" panose="02020603050405020304" pitchFamily="18" charset="0"/>
              </a:rPr>
              <a:t>Mezunlar, sektörde kendi mesleklerine ve bekledikleri pozisyonlara uygun işler olduğunda, firmalara başvurabilirler</a:t>
            </a:r>
            <a:r>
              <a:rPr lang="tr-TR" sz="2800" dirty="0" smtClean="0">
                <a:latin typeface="Times New Roman" panose="02020603050405020304" pitchFamily="18" charset="0"/>
                <a:cs typeface="Times New Roman" panose="02020603050405020304" pitchFamily="18" charset="0"/>
              </a:rPr>
              <a:t>.</a:t>
            </a:r>
          </a:p>
          <a:p>
            <a:pPr algn="just"/>
            <a:r>
              <a:rPr lang="tr-TR" sz="2800" dirty="0" smtClean="0">
                <a:latin typeface="Times New Roman" panose="02020603050405020304" pitchFamily="18" charset="0"/>
                <a:cs typeface="Times New Roman" panose="02020603050405020304" pitchFamily="18" charset="0"/>
              </a:rPr>
              <a:t>Başvuru </a:t>
            </a:r>
            <a:r>
              <a:rPr lang="tr-TR" sz="2800" dirty="0">
                <a:latin typeface="Times New Roman" panose="02020603050405020304" pitchFamily="18" charset="0"/>
                <a:cs typeface="Times New Roman" panose="02020603050405020304" pitchFamily="18" charset="0"/>
              </a:rPr>
              <a:t>biçimi, bazen firmaya bir üst yazı ve özgeçmişle posta, e-mail veya web üzerinden olabilmektedir.</a:t>
            </a:r>
          </a:p>
          <a:p>
            <a:pPr marL="0" indent="0" algn="just">
              <a:buNone/>
            </a:pP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5" name="AutoShape 2" descr="Ekim'de Kariyer.net'te 11 milyon iş başvurusu gerçekleşti - İK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7" name="Resim 6"/>
          <p:cNvPicPr>
            <a:picLocks noChangeAspect="1"/>
          </p:cNvPicPr>
          <p:nvPr/>
        </p:nvPicPr>
        <p:blipFill>
          <a:blip r:embed="rId5"/>
          <a:stretch>
            <a:fillRect/>
          </a:stretch>
        </p:blipFill>
        <p:spPr>
          <a:xfrm>
            <a:off x="5099008" y="1673346"/>
            <a:ext cx="4044992" cy="2691758"/>
          </a:xfrm>
          <a:prstGeom prst="rect">
            <a:avLst/>
          </a:prstGeom>
        </p:spPr>
      </p:pic>
    </p:spTree>
    <p:extLst>
      <p:ext uri="{BB962C8B-B14F-4D97-AF65-F5344CB8AC3E}">
        <p14:creationId xmlns:p14="http://schemas.microsoft.com/office/powerpoint/2010/main" val="2803677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Başvuruları</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Günümüzde </a:t>
            </a:r>
            <a:r>
              <a:rPr lang="tr-TR" sz="2800" dirty="0">
                <a:latin typeface="Times New Roman" panose="02020603050405020304" pitchFamily="18" charset="0"/>
                <a:cs typeface="Times New Roman" panose="02020603050405020304" pitchFamily="18" charset="0"/>
              </a:rPr>
              <a:t>iş başvuruları daha çok 3.taraf internet sitelerine geçmiş gibi görünmektedir. </a:t>
            </a:r>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Bu </a:t>
            </a:r>
            <a:r>
              <a:rPr lang="tr-TR" sz="2800" dirty="0">
                <a:latin typeface="Times New Roman" panose="02020603050405020304" pitchFamily="18" charset="0"/>
                <a:cs typeface="Times New Roman" panose="02020603050405020304" pitchFamily="18" charset="0"/>
              </a:rPr>
              <a:t>siteler, kariyer.net, globalcv.com, secretcv.com vb. sitelerdir.</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5" name="AutoShape 2" descr="Ekim'de Kariyer.net'te 11 milyon iş başvurusu gerçekleşti - İK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7" name="Resim 6"/>
          <p:cNvPicPr>
            <a:picLocks noChangeAspect="1"/>
          </p:cNvPicPr>
          <p:nvPr/>
        </p:nvPicPr>
        <p:blipFill>
          <a:blip r:embed="rId5"/>
          <a:stretch>
            <a:fillRect/>
          </a:stretch>
        </p:blipFill>
        <p:spPr>
          <a:xfrm>
            <a:off x="5099008" y="1673346"/>
            <a:ext cx="4044992" cy="2691758"/>
          </a:xfrm>
          <a:prstGeom prst="rect">
            <a:avLst/>
          </a:prstGeom>
        </p:spPr>
      </p:pic>
    </p:spTree>
    <p:extLst>
      <p:ext uri="{BB962C8B-B14F-4D97-AF65-F5344CB8AC3E}">
        <p14:creationId xmlns:p14="http://schemas.microsoft.com/office/powerpoint/2010/main" val="322294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Başvuruları</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84784"/>
            <a:ext cx="5602966"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800" dirty="0">
                <a:latin typeface="Times New Roman" panose="02020603050405020304" pitchFamily="18" charset="0"/>
                <a:cs typeface="Times New Roman" panose="02020603050405020304" pitchFamily="18" charset="0"/>
              </a:rPr>
              <a:t>Diğer taraftan, iş başvurusunun doğrudan firmaya yapılmasını isteyen firmalar, başvurular için özel formlar hazırlatmış olabilmektedir. </a:t>
            </a:r>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Bu </a:t>
            </a:r>
            <a:r>
              <a:rPr lang="tr-TR" sz="2800" dirty="0">
                <a:latin typeface="Times New Roman" panose="02020603050405020304" pitchFamily="18" charset="0"/>
                <a:cs typeface="Times New Roman" panose="02020603050405020304" pitchFamily="18" charset="0"/>
              </a:rPr>
              <a:t>durumda iş başvurusunda bulunacakların bu formları doldurmaları gerekmektedir. Bu formlarda genellikle aşağıdaki bilgiler istenebilmektedir</a:t>
            </a:r>
            <a:r>
              <a:rPr lang="tr-TR" sz="2800" dirty="0" smtClean="0">
                <a:latin typeface="Times New Roman" panose="02020603050405020304" pitchFamily="18" charset="0"/>
                <a:cs typeface="Times New Roman" panose="02020603050405020304" pitchFamily="18" charset="0"/>
              </a:rPr>
              <a:t>.</a:t>
            </a:r>
            <a:endParaRPr lang="tr-TR" sz="2800"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5" name="AutoShape 2" descr="Ekim'de Kariyer.net'te 11 milyon iş başvurusu gerçekleşti - İK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7" name="Resim 6"/>
          <p:cNvPicPr>
            <a:picLocks noChangeAspect="1"/>
          </p:cNvPicPr>
          <p:nvPr/>
        </p:nvPicPr>
        <p:blipFill>
          <a:blip r:embed="rId5"/>
          <a:stretch>
            <a:fillRect/>
          </a:stretch>
        </p:blipFill>
        <p:spPr>
          <a:xfrm>
            <a:off x="5652120" y="3442906"/>
            <a:ext cx="3491880" cy="2691758"/>
          </a:xfrm>
          <a:prstGeom prst="rect">
            <a:avLst/>
          </a:prstGeom>
        </p:spPr>
      </p:pic>
    </p:spTree>
    <p:extLst>
      <p:ext uri="{BB962C8B-B14F-4D97-AF65-F5344CB8AC3E}">
        <p14:creationId xmlns:p14="http://schemas.microsoft.com/office/powerpoint/2010/main" val="329829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Arama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4" name="Resim 3"/>
          <p:cNvPicPr>
            <a:picLocks noChangeAspect="1"/>
          </p:cNvPicPr>
          <p:nvPr/>
        </p:nvPicPr>
        <p:blipFill>
          <a:blip r:embed="rId5"/>
          <a:stretch>
            <a:fillRect/>
          </a:stretch>
        </p:blipFill>
        <p:spPr>
          <a:xfrm>
            <a:off x="5294107" y="1700808"/>
            <a:ext cx="3762479" cy="3762479"/>
          </a:xfrm>
          <a:prstGeom prst="rect">
            <a:avLst/>
          </a:prstGeom>
        </p:spPr>
      </p:pic>
      <p:sp>
        <p:nvSpPr>
          <p:cNvPr id="8" name="İçerik Yer Tutucusu 1"/>
          <p:cNvSpPr txBox="1">
            <a:spLocks/>
          </p:cNvSpPr>
          <p:nvPr/>
        </p:nvSpPr>
        <p:spPr bwMode="auto">
          <a:xfrm>
            <a:off x="49154" y="1405404"/>
            <a:ext cx="5004387" cy="454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800" dirty="0">
                <a:latin typeface="Times New Roman" panose="02020603050405020304" pitchFamily="18" charset="0"/>
                <a:cs typeface="Times New Roman" panose="02020603050405020304" pitchFamily="18" charset="0"/>
              </a:rPr>
              <a:t>Başarılı olacağınız işi bulmak için, iş arama yöntemlerini iyi bilmeniz kadar, doğru işi aramanız da önemlidir. </a:t>
            </a:r>
            <a:endParaRPr lang="tr-TR" sz="2800" dirty="0" smtClean="0">
              <a:latin typeface="Times New Roman" panose="02020603050405020304" pitchFamily="18" charset="0"/>
              <a:cs typeface="Times New Roman" panose="02020603050405020304" pitchFamily="18" charset="0"/>
            </a:endParaRPr>
          </a:p>
          <a:p>
            <a:pPr algn="just"/>
            <a:r>
              <a:rPr lang="tr-TR" sz="2800" dirty="0">
                <a:latin typeface="Times New Roman" panose="02020603050405020304" pitchFamily="18" charset="0"/>
                <a:cs typeface="Times New Roman" panose="02020603050405020304" pitchFamily="18" charset="0"/>
              </a:rPr>
              <a:t>Doğru iş, yeteneklerinize ve ilginize uyan iş demektir. Gelecekteki pozisyonunuzu aramaya başlarken, kariyer hedeflerinize uygun olup olmadığını </a:t>
            </a:r>
            <a:r>
              <a:rPr lang="tr-TR" sz="2800" dirty="0" smtClean="0">
                <a:latin typeface="Times New Roman" panose="02020603050405020304" pitchFamily="18" charset="0"/>
                <a:cs typeface="Times New Roman" panose="02020603050405020304" pitchFamily="18" charset="0"/>
              </a:rPr>
              <a:t>düşünmelisiniz</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8660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Başvuruları</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8843326"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dirty="0" smtClean="0">
                <a:latin typeface="Times New Roman" panose="02020603050405020304" pitchFamily="18" charset="0"/>
                <a:cs typeface="Times New Roman" panose="02020603050405020304" pitchFamily="18" charset="0"/>
              </a:rPr>
              <a:t>Adınız Soyadınız</a:t>
            </a:r>
            <a:endParaRPr lang="tr-TR" dirty="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Yaşınız</a:t>
            </a:r>
          </a:p>
          <a:p>
            <a:r>
              <a:rPr lang="tr-TR" dirty="0" smtClean="0">
                <a:latin typeface="Times New Roman" panose="02020603050405020304" pitchFamily="18" charset="0"/>
                <a:cs typeface="Times New Roman" panose="02020603050405020304" pitchFamily="18" charset="0"/>
              </a:rPr>
              <a:t>Cinsiyetiniz</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Eğitiminiz</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Yapabileceğiniz İşler</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Çalışmak </a:t>
            </a:r>
            <a:r>
              <a:rPr lang="tr-TR" dirty="0">
                <a:latin typeface="Times New Roman" panose="02020603050405020304" pitchFamily="18" charset="0"/>
                <a:cs typeface="Times New Roman" panose="02020603050405020304" pitchFamily="18" charset="0"/>
              </a:rPr>
              <a:t>istediğiniz </a:t>
            </a:r>
            <a:r>
              <a:rPr lang="tr-TR" dirty="0" smtClean="0">
                <a:latin typeface="Times New Roman" panose="02020603050405020304" pitchFamily="18" charset="0"/>
                <a:cs typeface="Times New Roman" panose="02020603050405020304" pitchFamily="18" charset="0"/>
              </a:rPr>
              <a:t>bölüm</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Sertifikalarınız</a:t>
            </a:r>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5" name="AutoShape 2" descr="Ekim'de Kariyer.net'te 11 milyon iş başvurusu gerçekleşti - İK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3257879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Görüşmesi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8843326"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Önemli </a:t>
            </a:r>
            <a:r>
              <a:rPr lang="tr-TR" dirty="0" smtClean="0">
                <a:latin typeface="Times New Roman" panose="02020603050405020304" pitchFamily="18" charset="0"/>
                <a:cs typeface="Times New Roman" panose="02020603050405020304" pitchFamily="18" charset="0"/>
              </a:rPr>
              <a:t>başarılarınız</a:t>
            </a:r>
          </a:p>
          <a:p>
            <a:r>
              <a:rPr lang="tr-TR" dirty="0" smtClean="0">
                <a:latin typeface="Times New Roman" panose="02020603050405020304" pitchFamily="18" charset="0"/>
                <a:cs typeface="Times New Roman" panose="02020603050405020304" pitchFamily="18" charset="0"/>
              </a:rPr>
              <a:t>Ehliyetinizin sınıfı</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Sigara </a:t>
            </a:r>
            <a:r>
              <a:rPr lang="tr-TR" dirty="0">
                <a:latin typeface="Times New Roman" panose="02020603050405020304" pitchFamily="18" charset="0"/>
                <a:cs typeface="Times New Roman" panose="02020603050405020304" pitchFamily="18" charset="0"/>
              </a:rPr>
              <a:t>içiyor musunuz</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Düşündüğünüz ücret</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Size ulaşabileceğimiz telefon numaraları</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Kısa Özgeçmişiniz</a:t>
            </a:r>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Eklemek İstedikleriniz</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5" name="AutoShape 2" descr="Ekim'de Kariyer.net'te 11 milyon iş başvurusu gerçekleşti - İK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1401866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Görüşmesi</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8771318" cy="454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dirty="0" smtClean="0">
                <a:latin typeface="Times New Roman" panose="02020603050405020304" pitchFamily="18" charset="0"/>
                <a:cs typeface="Times New Roman" panose="02020603050405020304" pitchFamily="18" charset="0"/>
              </a:rPr>
              <a:t>İş </a:t>
            </a:r>
            <a:r>
              <a:rPr lang="tr-TR" dirty="0">
                <a:latin typeface="Times New Roman" panose="02020603050405020304" pitchFamily="18" charset="0"/>
                <a:cs typeface="Times New Roman" panose="02020603050405020304" pitchFamily="18" charset="0"/>
              </a:rPr>
              <a:t>görüşmesi, işletmelerin belli bir pozisyona başvuranlar arasında özgeçmişlerine veya iş müracaatı formlarına adayların yazdıkları bilgilere göre, uygun gördüklerini işletmelerine çağırarak görüşmesidir.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Görüşmeyi</a:t>
            </a:r>
            <a:r>
              <a:rPr lang="tr-TR" dirty="0">
                <a:latin typeface="Times New Roman" panose="02020603050405020304" pitchFamily="18" charset="0"/>
                <a:cs typeface="Times New Roman" panose="02020603050405020304" pitchFamily="18" charset="0"/>
              </a:rPr>
              <a:t>, insan kaynakları (personel işleri) biriminden bir yetkili yapabileceği gibi, işletme yöneticisi veya daha küçük işletmelerde patronlar da yapabilir veya görüşmelere katılabilirler.</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2938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Görüşmesi</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8771318" cy="454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dirty="0">
                <a:latin typeface="Times New Roman" panose="02020603050405020304" pitchFamily="18" charset="0"/>
                <a:cs typeface="Times New Roman" panose="02020603050405020304" pitchFamily="18" charset="0"/>
              </a:rPr>
              <a:t>İş görüşmesine, mülakat ta denilmektedir. İş görüşmesine </a:t>
            </a:r>
            <a:r>
              <a:rPr lang="tr-TR" dirty="0" smtClean="0">
                <a:latin typeface="Times New Roman" panose="02020603050405020304" pitchFamily="18" charset="0"/>
                <a:cs typeface="Times New Roman" panose="02020603050405020304" pitchFamily="18" charset="0"/>
              </a:rPr>
              <a:t>giderken aşağıdaki </a:t>
            </a:r>
            <a:r>
              <a:rPr lang="tr-TR" dirty="0">
                <a:latin typeface="Times New Roman" panose="02020603050405020304" pitchFamily="18" charset="0"/>
                <a:cs typeface="Times New Roman" panose="02020603050405020304" pitchFamily="18" charset="0"/>
              </a:rPr>
              <a:t>hususlara dikkat etmek uygun </a:t>
            </a:r>
            <a:r>
              <a:rPr lang="tr-TR" dirty="0" smtClean="0">
                <a:latin typeface="Times New Roman" panose="02020603050405020304" pitchFamily="18" charset="0"/>
                <a:cs typeface="Times New Roman" panose="02020603050405020304" pitchFamily="18" charset="0"/>
              </a:rPr>
              <a:t>olacaktır.</a:t>
            </a:r>
          </a:p>
          <a:p>
            <a:r>
              <a:rPr lang="tr-TR" dirty="0">
                <a:latin typeface="Times New Roman" panose="02020603050405020304" pitchFamily="18" charset="0"/>
                <a:cs typeface="Times New Roman" panose="02020603050405020304" pitchFamily="18" charset="0"/>
              </a:rPr>
              <a:t>Kendini yeterince tanımak,</a:t>
            </a:r>
          </a:p>
          <a:p>
            <a:r>
              <a:rPr lang="tr-TR" dirty="0" smtClean="0">
                <a:latin typeface="Times New Roman" panose="02020603050405020304" pitchFamily="18" charset="0"/>
                <a:cs typeface="Times New Roman" panose="02020603050405020304" pitchFamily="18" charset="0"/>
              </a:rPr>
              <a:t>Hazırlıklı </a:t>
            </a:r>
            <a:r>
              <a:rPr lang="tr-TR" dirty="0">
                <a:latin typeface="Times New Roman" panose="02020603050405020304" pitchFamily="18" charset="0"/>
                <a:cs typeface="Times New Roman" panose="02020603050405020304" pitchFamily="18" charset="0"/>
              </a:rPr>
              <a:t>gitmek,</a:t>
            </a:r>
          </a:p>
          <a:p>
            <a:r>
              <a:rPr lang="fi-FI" dirty="0" smtClean="0">
                <a:latin typeface="Times New Roman" panose="02020603050405020304" pitchFamily="18" charset="0"/>
                <a:cs typeface="Times New Roman" panose="02020603050405020304" pitchFamily="18" charset="0"/>
              </a:rPr>
              <a:t>Kaliteli </a:t>
            </a:r>
            <a:r>
              <a:rPr lang="fi-FI" dirty="0">
                <a:latin typeface="Times New Roman" panose="02020603050405020304" pitchFamily="18" charset="0"/>
                <a:cs typeface="Times New Roman" panose="02020603050405020304" pitchFamily="18" charset="0"/>
              </a:rPr>
              <a:t>ve iyi bir </a:t>
            </a:r>
            <a:r>
              <a:rPr lang="fi-FI" dirty="0" smtClean="0">
                <a:latin typeface="Times New Roman" panose="02020603050405020304" pitchFamily="18" charset="0"/>
                <a:cs typeface="Times New Roman" panose="02020603050405020304" pitchFamily="18" charset="0"/>
              </a:rPr>
              <a:t>uyku</a:t>
            </a:r>
            <a:r>
              <a:rPr lang="tr-TR" dirty="0" smtClean="0">
                <a:latin typeface="Times New Roman" panose="02020603050405020304" pitchFamily="18" charset="0"/>
                <a:cs typeface="Times New Roman" panose="02020603050405020304" pitchFamily="18" charset="0"/>
              </a:rPr>
              <a:t> alarak </a:t>
            </a:r>
            <a:r>
              <a:rPr lang="tr-TR" dirty="0">
                <a:latin typeface="Times New Roman" panose="02020603050405020304" pitchFamily="18" charset="0"/>
                <a:cs typeface="Times New Roman" panose="02020603050405020304" pitchFamily="18" charset="0"/>
              </a:rPr>
              <a:t>gitmek,</a:t>
            </a:r>
          </a:p>
          <a:p>
            <a:r>
              <a:rPr lang="tr-TR" dirty="0" smtClean="0">
                <a:latin typeface="Times New Roman" panose="02020603050405020304" pitchFamily="18" charset="0"/>
                <a:cs typeface="Times New Roman" panose="02020603050405020304" pitchFamily="18" charset="0"/>
              </a:rPr>
              <a:t>Olumlu </a:t>
            </a:r>
            <a:r>
              <a:rPr lang="tr-TR" dirty="0">
                <a:latin typeface="Times New Roman" panose="02020603050405020304" pitchFamily="18" charset="0"/>
                <a:cs typeface="Times New Roman" panose="02020603050405020304" pitchFamily="18" charset="0"/>
              </a:rPr>
              <a:t>bakabilmek, </a:t>
            </a:r>
            <a:r>
              <a:rPr lang="tr-TR" dirty="0" smtClean="0">
                <a:latin typeface="Times New Roman" panose="02020603050405020304" pitchFamily="18" charset="0"/>
                <a:cs typeface="Times New Roman" panose="02020603050405020304" pitchFamily="18" charset="0"/>
              </a:rPr>
              <a:t>pozitif ve </a:t>
            </a:r>
            <a:r>
              <a:rPr lang="tr-TR" dirty="0">
                <a:latin typeface="Times New Roman" panose="02020603050405020304" pitchFamily="18" charset="0"/>
                <a:cs typeface="Times New Roman" panose="02020603050405020304" pitchFamily="18" charset="0"/>
              </a:rPr>
              <a:t>yapıcı olmak,</a:t>
            </a:r>
          </a:p>
          <a:p>
            <a:r>
              <a:rPr lang="tr-TR" dirty="0" smtClean="0">
                <a:latin typeface="Times New Roman" panose="02020603050405020304" pitchFamily="18" charset="0"/>
                <a:cs typeface="Times New Roman" panose="02020603050405020304" pitchFamily="18" charset="0"/>
              </a:rPr>
              <a:t>Zamanında </a:t>
            </a:r>
            <a:r>
              <a:rPr lang="tr-TR" dirty="0">
                <a:latin typeface="Times New Roman" panose="02020603050405020304" pitchFamily="18" charset="0"/>
                <a:cs typeface="Times New Roman" panose="02020603050405020304" pitchFamily="18" charset="0"/>
              </a:rPr>
              <a:t>orada olmak,</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817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t>
            </a:r>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Görüşmesi</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8771318" cy="454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İyi bir ilk intiba bırakmak,</a:t>
            </a:r>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İşle </a:t>
            </a:r>
            <a:r>
              <a:rPr lang="tr-TR" dirty="0">
                <a:latin typeface="Times New Roman" panose="02020603050405020304" pitchFamily="18" charset="0"/>
                <a:cs typeface="Times New Roman" panose="02020603050405020304" pitchFamily="18" charset="0"/>
              </a:rPr>
              <a:t>ilgili sormak </a:t>
            </a:r>
            <a:r>
              <a:rPr lang="tr-TR" dirty="0" smtClean="0">
                <a:latin typeface="Times New Roman" panose="02020603050405020304" pitchFamily="18" charset="0"/>
                <a:cs typeface="Times New Roman" panose="02020603050405020304" pitchFamily="18" charset="0"/>
              </a:rPr>
              <a:t>istediği soruları </a:t>
            </a:r>
            <a:r>
              <a:rPr lang="tr-TR" dirty="0">
                <a:latin typeface="Times New Roman" panose="02020603050405020304" pitchFamily="18" charset="0"/>
                <a:cs typeface="Times New Roman" panose="02020603050405020304" pitchFamily="18" charset="0"/>
              </a:rPr>
              <a:t>önceden hazırlamak,</a:t>
            </a:r>
          </a:p>
          <a:p>
            <a:r>
              <a:rPr lang="tr-TR" dirty="0" smtClean="0">
                <a:latin typeface="Times New Roman" panose="02020603050405020304" pitchFamily="18" charset="0"/>
                <a:cs typeface="Times New Roman" panose="02020603050405020304" pitchFamily="18" charset="0"/>
              </a:rPr>
              <a:t>Sorulara </a:t>
            </a:r>
            <a:r>
              <a:rPr lang="tr-TR" dirty="0">
                <a:latin typeface="Times New Roman" panose="02020603050405020304" pitchFamily="18" charset="0"/>
                <a:cs typeface="Times New Roman" panose="02020603050405020304" pitchFamily="18" charset="0"/>
              </a:rPr>
              <a:t>düşünerek </a:t>
            </a:r>
            <a:r>
              <a:rPr lang="tr-TR" dirty="0" smtClean="0">
                <a:latin typeface="Times New Roman" panose="02020603050405020304" pitchFamily="18" charset="0"/>
                <a:cs typeface="Times New Roman" panose="02020603050405020304" pitchFamily="18" charset="0"/>
              </a:rPr>
              <a:t>gayet dikkatli </a:t>
            </a:r>
            <a:r>
              <a:rPr lang="tr-TR" dirty="0">
                <a:latin typeface="Times New Roman" panose="02020603050405020304" pitchFamily="18" charset="0"/>
                <a:cs typeface="Times New Roman" panose="02020603050405020304" pitchFamily="18" charset="0"/>
              </a:rPr>
              <a:t>cevap vermek,</a:t>
            </a:r>
          </a:p>
          <a:p>
            <a:r>
              <a:rPr lang="tr-TR" dirty="0" smtClean="0">
                <a:latin typeface="Times New Roman" panose="02020603050405020304" pitchFamily="18" charset="0"/>
                <a:cs typeface="Times New Roman" panose="02020603050405020304" pitchFamily="18" charset="0"/>
              </a:rPr>
              <a:t>Güçlü </a:t>
            </a:r>
            <a:r>
              <a:rPr lang="tr-TR" dirty="0">
                <a:latin typeface="Times New Roman" panose="02020603050405020304" pitchFamily="18" charset="0"/>
                <a:cs typeface="Times New Roman" panose="02020603050405020304" pitchFamily="18" charset="0"/>
              </a:rPr>
              <a:t>ve </a:t>
            </a:r>
            <a:r>
              <a:rPr lang="tr-TR" dirty="0" smtClean="0">
                <a:latin typeface="Times New Roman" panose="02020603050405020304" pitchFamily="18" charset="0"/>
                <a:cs typeface="Times New Roman" panose="02020603050405020304" pitchFamily="18" charset="0"/>
              </a:rPr>
              <a:t>geliştirmesi gereken </a:t>
            </a:r>
            <a:r>
              <a:rPr lang="tr-TR" dirty="0">
                <a:latin typeface="Times New Roman" panose="02020603050405020304" pitchFamily="18" charset="0"/>
                <a:cs typeface="Times New Roman" panose="02020603050405020304" pitchFamily="18" charset="0"/>
              </a:rPr>
              <a:t>yönlerini bilmek,</a:t>
            </a:r>
          </a:p>
          <a:p>
            <a:r>
              <a:rPr lang="tr-TR" dirty="0" smtClean="0">
                <a:latin typeface="Times New Roman" panose="02020603050405020304" pitchFamily="18" charset="0"/>
                <a:cs typeface="Times New Roman" panose="02020603050405020304" pitchFamily="18" charset="0"/>
              </a:rPr>
              <a:t>Varsa </a:t>
            </a:r>
            <a:r>
              <a:rPr lang="tr-TR" dirty="0">
                <a:latin typeface="Times New Roman" panose="02020603050405020304" pitchFamily="18" charset="0"/>
                <a:cs typeface="Times New Roman" panose="02020603050405020304" pitchFamily="18" charset="0"/>
              </a:rPr>
              <a:t>önceki </a:t>
            </a:r>
            <a:r>
              <a:rPr lang="tr-TR" dirty="0" smtClean="0">
                <a:latin typeface="Times New Roman" panose="02020603050405020304" pitchFamily="18" charset="0"/>
                <a:cs typeface="Times New Roman" panose="02020603050405020304" pitchFamily="18" charset="0"/>
              </a:rPr>
              <a:t>işyerlerinden neden </a:t>
            </a:r>
            <a:r>
              <a:rPr lang="tr-TR" dirty="0">
                <a:latin typeface="Times New Roman" panose="02020603050405020304" pitchFamily="18" charset="0"/>
                <a:cs typeface="Times New Roman" panose="02020603050405020304" pitchFamily="18" charset="0"/>
              </a:rPr>
              <a:t>ayrıldığını iyi </a:t>
            </a:r>
            <a:r>
              <a:rPr lang="tr-TR" dirty="0" smtClean="0">
                <a:latin typeface="Times New Roman" panose="02020603050405020304" pitchFamily="18" charset="0"/>
                <a:cs typeface="Times New Roman" panose="02020603050405020304" pitchFamily="18" charset="0"/>
              </a:rPr>
              <a:t>izah edebilmek</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5304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Görüşmesi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İçerik Yer Tutucusu 1"/>
          <p:cNvSpPr txBox="1">
            <a:spLocks/>
          </p:cNvSpPr>
          <p:nvPr/>
        </p:nvSpPr>
        <p:spPr bwMode="auto">
          <a:xfrm>
            <a:off x="49154" y="1405404"/>
            <a:ext cx="9347382"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Adayın işverene sorabileceği sorular:</a:t>
            </a:r>
          </a:p>
          <a:p>
            <a:r>
              <a:rPr lang="tr-TR" dirty="0">
                <a:latin typeface="Times New Roman" panose="02020603050405020304" pitchFamily="18" charset="0"/>
                <a:cs typeface="Times New Roman" panose="02020603050405020304" pitchFamily="18" charset="0"/>
              </a:rPr>
              <a:t>1. Şirketinizin gelecekteki büyüme planları nelerdir?</a:t>
            </a:r>
          </a:p>
          <a:p>
            <a:r>
              <a:rPr lang="tr-TR" dirty="0">
                <a:latin typeface="Times New Roman" panose="02020603050405020304" pitchFamily="18" charset="0"/>
                <a:cs typeface="Times New Roman" panose="02020603050405020304" pitchFamily="18" charset="0"/>
              </a:rPr>
              <a:t>2. Şirketinizin terfi ve performans değerlendirme </a:t>
            </a:r>
            <a:r>
              <a:rPr lang="tr-TR" dirty="0" smtClean="0">
                <a:latin typeface="Times New Roman" panose="02020603050405020304" pitchFamily="18" charset="0"/>
                <a:cs typeface="Times New Roman" panose="02020603050405020304" pitchFamily="18" charset="0"/>
              </a:rPr>
              <a:t>politikaları nedir</a:t>
            </a:r>
            <a:r>
              <a:rPr lang="tr-TR" dirty="0">
                <a:latin typeface="Times New Roman" panose="02020603050405020304" pitchFamily="18" charset="0"/>
                <a:cs typeface="Times New Roman" panose="02020603050405020304" pitchFamily="18" charset="0"/>
              </a:rPr>
              <a:t>?</a:t>
            </a:r>
          </a:p>
          <a:p>
            <a:r>
              <a:rPr lang="tr-TR" dirty="0">
                <a:latin typeface="Times New Roman" panose="02020603050405020304" pitchFamily="18" charset="0"/>
                <a:cs typeface="Times New Roman" panose="02020603050405020304" pitchFamily="18" charset="0"/>
              </a:rPr>
              <a:t>3. Çalışacağım bölümün genel yapısı nasıldır?</a:t>
            </a:r>
          </a:p>
          <a:p>
            <a:pPr marL="0" indent="0">
              <a:buNone/>
            </a:pPr>
            <a:r>
              <a:rPr lang="tr-TR" dirty="0">
                <a:latin typeface="Times New Roman" panose="02020603050405020304" pitchFamily="18" charset="0"/>
                <a:cs typeface="Times New Roman" panose="02020603050405020304" pitchFamily="18" charset="0"/>
              </a:rPr>
              <a:t>Merak ettiğiniz diğer soruları sorarken de tarzınız yukarıdaki </a:t>
            </a:r>
            <a:r>
              <a:rPr lang="tr-TR" dirty="0" smtClean="0">
                <a:latin typeface="Times New Roman" panose="02020603050405020304" pitchFamily="18" charset="0"/>
                <a:cs typeface="Times New Roman" panose="02020603050405020304" pitchFamily="18" charset="0"/>
              </a:rPr>
              <a:t>gibi olmalıdır</a:t>
            </a:r>
            <a:r>
              <a:rPr lang="tr-TR" dirty="0">
                <a:latin typeface="Times New Roman" panose="02020603050405020304" pitchFamily="18" charset="0"/>
                <a:cs typeface="Times New Roman" panose="02020603050405020304" pitchFamily="18" charset="0"/>
              </a:rPr>
              <a:t>.</a:t>
            </a:r>
            <a:endParaRPr lang="tr-TR" sz="2400" dirty="0" smtClean="0">
              <a:latin typeface="Times New Roman" panose="02020603050405020304" pitchFamily="18" charset="0"/>
              <a:cs typeface="Times New Roman" panose="02020603050405020304" pitchFamily="18" charset="0"/>
            </a:endParaRP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245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latin typeface="Times New Roman" panose="02020603050405020304" pitchFamily="18" charset="0"/>
                <a:cs typeface="Times New Roman" panose="02020603050405020304" pitchFamily="18" charset="0"/>
              </a:rPr>
              <a:t>İş yaşamında </a:t>
            </a:r>
            <a:r>
              <a:rPr lang="tr-TR" dirty="0" smtClean="0">
                <a:latin typeface="Times New Roman" panose="02020603050405020304" pitchFamily="18" charset="0"/>
                <a:cs typeface="Times New Roman" panose="02020603050405020304" pitchFamily="18" charset="0"/>
              </a:rPr>
              <a:t>başarılı olabilmek </a:t>
            </a:r>
            <a:r>
              <a:rPr lang="tr-TR" dirty="0">
                <a:latin typeface="Times New Roman" panose="02020603050405020304" pitchFamily="18" charset="0"/>
                <a:cs typeface="Times New Roman" panose="02020603050405020304" pitchFamily="18" charset="0"/>
              </a:rPr>
              <a:t>için yalnızca </a:t>
            </a:r>
            <a:r>
              <a:rPr lang="tr-TR" dirty="0" smtClean="0">
                <a:latin typeface="Times New Roman" panose="02020603050405020304" pitchFamily="18" charset="0"/>
                <a:cs typeface="Times New Roman" panose="02020603050405020304" pitchFamily="18" charset="0"/>
              </a:rPr>
              <a:t>üniversite diploması </a:t>
            </a:r>
            <a:r>
              <a:rPr lang="tr-TR" dirty="0">
                <a:latin typeface="Times New Roman" panose="02020603050405020304" pitchFamily="18" charset="0"/>
                <a:cs typeface="Times New Roman" panose="02020603050405020304" pitchFamily="18" charset="0"/>
              </a:rPr>
              <a:t>almak yeterli değildir.</a:t>
            </a:r>
          </a:p>
          <a:p>
            <a:pPr algn="just"/>
            <a:r>
              <a:rPr lang="tr-TR" dirty="0">
                <a:latin typeface="Times New Roman" panose="02020603050405020304" pitchFamily="18" charset="0"/>
                <a:cs typeface="Times New Roman" panose="02020603050405020304" pitchFamily="18" charset="0"/>
              </a:rPr>
              <a:t>Diploma ve uzmanlık </a:t>
            </a:r>
            <a:r>
              <a:rPr lang="tr-TR" dirty="0" smtClean="0">
                <a:latin typeface="Times New Roman" panose="02020603050405020304" pitchFamily="18" charset="0"/>
                <a:cs typeface="Times New Roman" panose="02020603050405020304" pitchFamily="18" charset="0"/>
              </a:rPr>
              <a:t>belgeleri kadar </a:t>
            </a:r>
            <a:r>
              <a:rPr lang="tr-TR" dirty="0">
                <a:latin typeface="Times New Roman" panose="02020603050405020304" pitchFamily="18" charset="0"/>
                <a:cs typeface="Times New Roman" panose="02020603050405020304" pitchFamily="18" charset="0"/>
              </a:rPr>
              <a:t>mezun öğrencinin </a:t>
            </a:r>
            <a:r>
              <a:rPr lang="tr-TR" dirty="0" smtClean="0">
                <a:latin typeface="Times New Roman" panose="02020603050405020304" pitchFamily="18" charset="0"/>
                <a:cs typeface="Times New Roman" panose="02020603050405020304" pitchFamily="18" charset="0"/>
              </a:rPr>
              <a:t>sahip olduğu </a:t>
            </a:r>
            <a:r>
              <a:rPr lang="tr-TR" dirty="0">
                <a:latin typeface="Times New Roman" panose="02020603050405020304" pitchFamily="18" charset="0"/>
                <a:cs typeface="Times New Roman" panose="02020603050405020304" pitchFamily="18" charset="0"/>
              </a:rPr>
              <a:t>nitelikler de önemlidir.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İşe yeni </a:t>
            </a:r>
            <a:r>
              <a:rPr lang="tr-TR" dirty="0">
                <a:latin typeface="Times New Roman" panose="02020603050405020304" pitchFamily="18" charset="0"/>
                <a:cs typeface="Times New Roman" panose="02020603050405020304" pitchFamily="18" charset="0"/>
              </a:rPr>
              <a:t>başlayanlar, </a:t>
            </a:r>
            <a:r>
              <a:rPr lang="tr-TR" dirty="0" smtClean="0">
                <a:latin typeface="Times New Roman" panose="02020603050405020304" pitchFamily="18" charset="0"/>
                <a:cs typeface="Times New Roman" panose="02020603050405020304" pitchFamily="18" charset="0"/>
              </a:rPr>
              <a:t>işverenlerin aradığı </a:t>
            </a:r>
            <a:r>
              <a:rPr lang="tr-TR" dirty="0">
                <a:latin typeface="Times New Roman" panose="02020603050405020304" pitchFamily="18" charset="0"/>
                <a:cs typeface="Times New Roman" panose="02020603050405020304" pitchFamily="18" charset="0"/>
              </a:rPr>
              <a:t>farklı </a:t>
            </a:r>
            <a:r>
              <a:rPr lang="tr-TR" dirty="0" smtClean="0">
                <a:latin typeface="Times New Roman" panose="02020603050405020304" pitchFamily="18" charset="0"/>
                <a:cs typeface="Times New Roman" panose="02020603050405020304" pitchFamily="18" charset="0"/>
              </a:rPr>
              <a:t>becerileri geliştirerek </a:t>
            </a:r>
            <a:r>
              <a:rPr lang="tr-TR" dirty="0">
                <a:latin typeface="Times New Roman" panose="02020603050405020304" pitchFamily="18" charset="0"/>
                <a:cs typeface="Times New Roman" panose="02020603050405020304" pitchFamily="18" charset="0"/>
              </a:rPr>
              <a:t>iş hayatında </a:t>
            </a:r>
            <a:r>
              <a:rPr lang="tr-TR" dirty="0" smtClean="0">
                <a:latin typeface="Times New Roman" panose="02020603050405020304" pitchFamily="18" charset="0"/>
                <a:cs typeface="Times New Roman" panose="02020603050405020304" pitchFamily="18" charset="0"/>
              </a:rPr>
              <a:t>fark meydana </a:t>
            </a:r>
            <a:r>
              <a:rPr lang="tr-TR" dirty="0">
                <a:latin typeface="Times New Roman" panose="02020603050405020304" pitchFamily="18" charset="0"/>
                <a:cs typeface="Times New Roman" panose="02020603050405020304" pitchFamily="18" charset="0"/>
              </a:rPr>
              <a:t>getirebilir.</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İşe Başlama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9609447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sz="2200"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Takım </a:t>
            </a:r>
            <a:r>
              <a:rPr lang="tr-TR" dirty="0">
                <a:latin typeface="Times New Roman" panose="02020603050405020304" pitchFamily="18" charset="0"/>
                <a:cs typeface="Times New Roman" panose="02020603050405020304" pitchFamily="18" charset="0"/>
              </a:rPr>
              <a:t>çalışması,</a:t>
            </a:r>
          </a:p>
          <a:p>
            <a:r>
              <a:rPr lang="tr-TR" dirty="0" smtClean="0">
                <a:latin typeface="Times New Roman" panose="02020603050405020304" pitchFamily="18" charset="0"/>
                <a:cs typeface="Times New Roman" panose="02020603050405020304" pitchFamily="18" charset="0"/>
              </a:rPr>
              <a:t>Problem </a:t>
            </a:r>
            <a:r>
              <a:rPr lang="tr-TR" dirty="0">
                <a:latin typeface="Times New Roman" panose="02020603050405020304" pitchFamily="18" charset="0"/>
                <a:cs typeface="Times New Roman" panose="02020603050405020304" pitchFamily="18" charset="0"/>
              </a:rPr>
              <a:t>çözme becerisi,</a:t>
            </a:r>
          </a:p>
          <a:p>
            <a:r>
              <a:rPr lang="tr-TR" dirty="0" smtClean="0">
                <a:latin typeface="Times New Roman" panose="02020603050405020304" pitchFamily="18" charset="0"/>
                <a:cs typeface="Times New Roman" panose="02020603050405020304" pitchFamily="18" charset="0"/>
              </a:rPr>
              <a:t>Kriz </a:t>
            </a:r>
            <a:r>
              <a:rPr lang="tr-TR" dirty="0">
                <a:latin typeface="Times New Roman" panose="02020603050405020304" pitchFamily="18" charset="0"/>
                <a:cs typeface="Times New Roman" panose="02020603050405020304" pitchFamily="18" charset="0"/>
              </a:rPr>
              <a:t>yönetim becerisi,</a:t>
            </a:r>
          </a:p>
          <a:p>
            <a:r>
              <a:rPr lang="tr-TR" dirty="0" smtClean="0">
                <a:latin typeface="Times New Roman" panose="02020603050405020304" pitchFamily="18" charset="0"/>
                <a:cs typeface="Times New Roman" panose="02020603050405020304" pitchFamily="18" charset="0"/>
              </a:rPr>
              <a:t>Çözüm </a:t>
            </a:r>
            <a:r>
              <a:rPr lang="tr-TR" dirty="0">
                <a:latin typeface="Times New Roman" panose="02020603050405020304" pitchFamily="18" charset="0"/>
                <a:cs typeface="Times New Roman" panose="02020603050405020304" pitchFamily="18" charset="0"/>
              </a:rPr>
              <a:t>odaklı davranışlar,</a:t>
            </a:r>
          </a:p>
          <a:p>
            <a:r>
              <a:rPr lang="tr-TR" dirty="0" smtClean="0">
                <a:latin typeface="Times New Roman" panose="02020603050405020304" pitchFamily="18" charset="0"/>
                <a:cs typeface="Times New Roman" panose="02020603050405020304" pitchFamily="18" charset="0"/>
              </a:rPr>
              <a:t>Sürekli </a:t>
            </a:r>
            <a:r>
              <a:rPr lang="tr-TR" dirty="0">
                <a:latin typeface="Times New Roman" panose="02020603050405020304" pitchFamily="18" charset="0"/>
                <a:cs typeface="Times New Roman" panose="02020603050405020304" pitchFamily="18" charset="0"/>
              </a:rPr>
              <a:t>öğrenme merakı gibi özellikler yeni işe </a:t>
            </a:r>
            <a:r>
              <a:rPr lang="tr-TR" dirty="0" smtClean="0">
                <a:latin typeface="Times New Roman" panose="02020603050405020304" pitchFamily="18" charset="0"/>
                <a:cs typeface="Times New Roman" panose="02020603050405020304" pitchFamily="18" charset="0"/>
              </a:rPr>
              <a:t>başlayanlar </a:t>
            </a:r>
            <a:r>
              <a:rPr lang="sv-SE" dirty="0" smtClean="0">
                <a:latin typeface="Times New Roman" panose="02020603050405020304" pitchFamily="18" charset="0"/>
                <a:cs typeface="Times New Roman" panose="02020603050405020304" pitchFamily="18" charset="0"/>
              </a:rPr>
              <a:t>için </a:t>
            </a:r>
            <a:r>
              <a:rPr lang="sv-SE" dirty="0">
                <a:latin typeface="Times New Roman" panose="02020603050405020304" pitchFamily="18" charset="0"/>
                <a:cs typeface="Times New Roman" panose="02020603050405020304" pitchFamily="18" charset="0"/>
              </a:rPr>
              <a:t>fark meydana getiren özelliklerdir..</a:t>
            </a:r>
            <a:endParaRPr lang="tr-TR"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İşe Başlama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744418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b="1" u="sng" dirty="0" smtClean="0">
                <a:latin typeface="Times New Roman" panose="02020603050405020304" pitchFamily="18" charset="0"/>
                <a:cs typeface="Times New Roman" panose="02020603050405020304" pitchFamily="18" charset="0"/>
              </a:rPr>
              <a:t>1- İşe </a:t>
            </a:r>
            <a:r>
              <a:rPr lang="tr-TR" b="1" u="sng" dirty="0">
                <a:latin typeface="Times New Roman" panose="02020603050405020304" pitchFamily="18" charset="0"/>
                <a:cs typeface="Times New Roman" panose="02020603050405020304" pitchFamily="18" charset="0"/>
              </a:rPr>
              <a:t>kendinizle başlayın</a:t>
            </a:r>
            <a:r>
              <a:rPr lang="tr-TR" b="1" u="sng" dirty="0" smtClean="0">
                <a:latin typeface="Times New Roman" panose="02020603050405020304" pitchFamily="18" charset="0"/>
                <a:cs typeface="Times New Roman" panose="02020603050405020304" pitchFamily="18" charset="0"/>
              </a:rPr>
              <a:t>.</a:t>
            </a: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Kendinize ve hayatınıza objektif olarak bakın. Kariyerinizde </a:t>
            </a:r>
            <a:r>
              <a:rPr lang="tr-TR" dirty="0" smtClean="0">
                <a:latin typeface="Times New Roman" panose="02020603050405020304" pitchFamily="18" charset="0"/>
                <a:cs typeface="Times New Roman" panose="02020603050405020304" pitchFamily="18" charset="0"/>
              </a:rPr>
              <a:t>ilerlemek istediğiniz </a:t>
            </a:r>
            <a:r>
              <a:rPr lang="tr-TR" dirty="0">
                <a:latin typeface="Times New Roman" panose="02020603050405020304" pitchFamily="18" charset="0"/>
                <a:cs typeface="Times New Roman" panose="02020603050405020304" pitchFamily="18" charset="0"/>
              </a:rPr>
              <a:t>yola doğru ilerliyor musunuz? Hayatınız yolunda gidiyor mu? </a:t>
            </a:r>
            <a:r>
              <a:rPr lang="tr-TR" dirty="0" smtClean="0">
                <a:latin typeface="Times New Roman" panose="02020603050405020304" pitchFamily="18" charset="0"/>
                <a:cs typeface="Times New Roman" panose="02020603050405020304" pitchFamily="18" charset="0"/>
              </a:rPr>
              <a:t>Kişisel ve </a:t>
            </a:r>
            <a:r>
              <a:rPr lang="tr-TR" dirty="0">
                <a:latin typeface="Times New Roman" panose="02020603050405020304" pitchFamily="18" charset="0"/>
                <a:cs typeface="Times New Roman" panose="02020603050405020304" pitchFamily="18" charset="0"/>
              </a:rPr>
              <a:t>kariyerinizle ilgili gelişiminize devam ediyor musunuz? Sevdiğiniz işi </a:t>
            </a:r>
            <a:r>
              <a:rPr lang="tr-TR" dirty="0" smtClean="0">
                <a:latin typeface="Times New Roman" panose="02020603050405020304" pitchFamily="18" charset="0"/>
                <a:cs typeface="Times New Roman" panose="02020603050405020304" pitchFamily="18" charset="0"/>
              </a:rPr>
              <a:t>mi yapıyorsunuz</a:t>
            </a:r>
            <a:r>
              <a:rPr lang="tr-TR" dirty="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837742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endParaRPr lang="tr-TR" dirty="0" smtClean="0">
              <a:latin typeface="Times New Roman" panose="02020603050405020304" pitchFamily="18" charset="0"/>
              <a:cs typeface="Times New Roman" panose="02020603050405020304" pitchFamily="18" charset="0"/>
            </a:endParaRPr>
          </a:p>
          <a:p>
            <a:pPr marL="0" indent="0">
              <a:buNone/>
            </a:pPr>
            <a:r>
              <a:rPr lang="tr-TR" b="1" u="sng" dirty="0" smtClean="0">
                <a:latin typeface="Times New Roman" panose="02020603050405020304" pitchFamily="18" charset="0"/>
                <a:cs typeface="Times New Roman" panose="02020603050405020304" pitchFamily="18" charset="0"/>
              </a:rPr>
              <a:t>2- Öz </a:t>
            </a:r>
            <a:r>
              <a:rPr lang="tr-TR" b="1" u="sng" dirty="0">
                <a:latin typeface="Times New Roman" panose="02020603050405020304" pitchFamily="18" charset="0"/>
                <a:cs typeface="Times New Roman" panose="02020603050405020304" pitchFamily="18" charset="0"/>
              </a:rPr>
              <a:t>kaynağınızı iş ortamında değerlendirin</a:t>
            </a:r>
            <a:r>
              <a:rPr lang="tr-TR" b="1" dirty="0" smtClean="0">
                <a:latin typeface="Times New Roman" panose="02020603050405020304" pitchFamily="18" charset="0"/>
                <a:cs typeface="Times New Roman" panose="02020603050405020304" pitchFamily="18" charset="0"/>
              </a:rPr>
              <a:t>.</a:t>
            </a: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Güçlü olduğunuz yanlar ve değerleriniz neler? İş </a:t>
            </a:r>
            <a:r>
              <a:rPr lang="tr-TR" dirty="0" smtClean="0">
                <a:latin typeface="Times New Roman" panose="02020603050405020304" pitchFamily="18" charset="0"/>
                <a:cs typeface="Times New Roman" panose="02020603050405020304" pitchFamily="18" charset="0"/>
              </a:rPr>
              <a:t>yetenekleriniz, uzmanlık </a:t>
            </a:r>
            <a:r>
              <a:rPr lang="tr-TR" dirty="0">
                <a:latin typeface="Times New Roman" panose="02020603050405020304" pitchFamily="18" charset="0"/>
                <a:cs typeface="Times New Roman" panose="02020603050405020304" pitchFamily="18" charset="0"/>
              </a:rPr>
              <a:t>alanınız, ilişkileriniz, çevreniz, imajınız ve başarılarınızı gözden geçirin.</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966248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Arama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4" name="Resim 3"/>
          <p:cNvPicPr>
            <a:picLocks noChangeAspect="1"/>
          </p:cNvPicPr>
          <p:nvPr/>
        </p:nvPicPr>
        <p:blipFill>
          <a:blip r:embed="rId5"/>
          <a:stretch>
            <a:fillRect/>
          </a:stretch>
        </p:blipFill>
        <p:spPr>
          <a:xfrm>
            <a:off x="5076056" y="1556792"/>
            <a:ext cx="3762479" cy="3762479"/>
          </a:xfrm>
          <a:prstGeom prst="rect">
            <a:avLst/>
          </a:prstGeom>
        </p:spPr>
      </p:pic>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Bu iş, uzun vadeli kariyer planlarınız için ihtiyaç duyduğunuz deneyimi size veriyor mu?</a:t>
            </a:r>
          </a:p>
          <a:p>
            <a:r>
              <a:rPr lang="tr-TR" dirty="0">
                <a:latin typeface="Times New Roman" panose="02020603050405020304" pitchFamily="18" charset="0"/>
                <a:cs typeface="Times New Roman" panose="02020603050405020304" pitchFamily="18" charset="0"/>
              </a:rPr>
              <a:t>Bu işi yapmaktan zevk alıyor musunuz?</a:t>
            </a:r>
          </a:p>
          <a:p>
            <a:r>
              <a:rPr lang="tr-TR" dirty="0">
                <a:latin typeface="Times New Roman" panose="02020603050405020304" pitchFamily="18" charset="0"/>
                <a:cs typeface="Times New Roman" panose="02020603050405020304" pitchFamily="18" charset="0"/>
              </a:rPr>
              <a:t>Bu işi yapmak için istek duyuyor musunuz?</a:t>
            </a:r>
          </a:p>
          <a:p>
            <a:pPr marL="0" indent="0" algn="just">
              <a:buNone/>
            </a:pPr>
            <a:endParaRPr lang="tr-TR" sz="2400" dirty="0" smtClean="0">
              <a:latin typeface="Times New Roman" panose="02020603050405020304" pitchFamily="18" charset="0"/>
              <a:cs typeface="Times New Roman" panose="02020603050405020304" pitchFamily="18" charset="0"/>
            </a:endParaRP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4698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sz="2800" b="1" u="sng" dirty="0" smtClean="0">
                <a:latin typeface="Times New Roman" panose="02020603050405020304" pitchFamily="18" charset="0"/>
                <a:cs typeface="Times New Roman" panose="02020603050405020304" pitchFamily="18" charset="0"/>
              </a:rPr>
              <a:t>3- </a:t>
            </a:r>
            <a:r>
              <a:rPr lang="tr-TR" sz="2800" b="1" u="sng" dirty="0">
                <a:latin typeface="Times New Roman" panose="02020603050405020304" pitchFamily="18" charset="0"/>
                <a:cs typeface="Times New Roman" panose="02020603050405020304" pitchFamily="18" charset="0"/>
              </a:rPr>
              <a:t>Kariyeriniz ve yaşamınıza dair bir plan yapın.</a:t>
            </a:r>
            <a:endParaRPr lang="tr-TR" sz="2800" b="1" u="sng"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Hayattan </a:t>
            </a:r>
            <a:r>
              <a:rPr lang="tr-TR" sz="2800" dirty="0">
                <a:latin typeface="Times New Roman" panose="02020603050405020304" pitchFamily="18" charset="0"/>
                <a:cs typeface="Times New Roman" panose="02020603050405020304" pitchFamily="18" charset="0"/>
              </a:rPr>
              <a:t>beklentileriniz konusunda yeterince kesin ve açık </a:t>
            </a:r>
            <a:r>
              <a:rPr lang="tr-TR" sz="2800" dirty="0" smtClean="0">
                <a:latin typeface="Times New Roman" panose="02020603050405020304" pitchFamily="18" charset="0"/>
                <a:cs typeface="Times New Roman" panose="02020603050405020304" pitchFamily="18" charset="0"/>
              </a:rPr>
              <a:t>mısınız? Uzun </a:t>
            </a:r>
            <a:r>
              <a:rPr lang="tr-TR" sz="2800" dirty="0">
                <a:latin typeface="Times New Roman" panose="02020603050405020304" pitchFamily="18" charset="0"/>
                <a:cs typeface="Times New Roman" panose="02020603050405020304" pitchFamily="18" charset="0"/>
              </a:rPr>
              <a:t>vadede hayalleriniz neler? </a:t>
            </a:r>
            <a:r>
              <a:rPr lang="tr-TR" sz="2800" dirty="0" smtClean="0">
                <a:latin typeface="Times New Roman" panose="02020603050405020304" pitchFamily="18" charset="0"/>
                <a:cs typeface="Times New Roman" panose="02020603050405020304" pitchFamily="18" charset="0"/>
              </a:rPr>
              <a:t>Önümüzdeki 5-10 </a:t>
            </a:r>
            <a:r>
              <a:rPr lang="tr-TR" sz="2800" dirty="0">
                <a:latin typeface="Times New Roman" panose="02020603050405020304" pitchFamily="18" charset="0"/>
                <a:cs typeface="Times New Roman" panose="02020603050405020304" pitchFamily="18" charset="0"/>
              </a:rPr>
              <a:t>yıl içinde neler yapmak istiyorsunuz? </a:t>
            </a:r>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Tüm </a:t>
            </a:r>
            <a:r>
              <a:rPr lang="tr-TR" sz="2800" dirty="0">
                <a:latin typeface="Times New Roman" panose="02020603050405020304" pitchFamily="18" charset="0"/>
                <a:cs typeface="Times New Roman" panose="02020603050405020304" pitchFamily="18" charset="0"/>
              </a:rPr>
              <a:t>hayatınıza dayalı bir </a:t>
            </a:r>
            <a:r>
              <a:rPr lang="tr-TR" sz="2800" dirty="0" smtClean="0">
                <a:latin typeface="Times New Roman" panose="02020603050405020304" pitchFamily="18" charset="0"/>
                <a:cs typeface="Times New Roman" panose="02020603050405020304" pitchFamily="18" charset="0"/>
              </a:rPr>
              <a:t>yaklaşım </a:t>
            </a:r>
            <a:r>
              <a:rPr lang="tr-TR" sz="2800" dirty="0">
                <a:latin typeface="Times New Roman" panose="02020603050405020304" pitchFamily="18" charset="0"/>
                <a:cs typeface="Times New Roman" panose="02020603050405020304" pitchFamily="18" charset="0"/>
              </a:rPr>
              <a:t>geliştirin, yaşam/kariyer, finans, sağlık, ruhsal gelişim, boş </a:t>
            </a:r>
            <a:r>
              <a:rPr lang="tr-TR" sz="2800" dirty="0" smtClean="0">
                <a:latin typeface="Times New Roman" panose="02020603050405020304" pitchFamily="18" charset="0"/>
                <a:cs typeface="Times New Roman" panose="02020603050405020304" pitchFamily="18" charset="0"/>
              </a:rPr>
              <a:t>zamanları değerlendirme</a:t>
            </a:r>
            <a:r>
              <a:rPr lang="tr-TR" sz="2800" dirty="0">
                <a:latin typeface="Times New Roman" panose="02020603050405020304" pitchFamily="18" charset="0"/>
                <a:cs typeface="Times New Roman" panose="02020603050405020304" pitchFamily="18" charset="0"/>
              </a:rPr>
              <a:t>, ilişkiler, ev hayatı, kişisel ve profesyonel gelişim </a:t>
            </a:r>
            <a:r>
              <a:rPr lang="tr-TR" sz="2800" dirty="0" smtClean="0">
                <a:latin typeface="Times New Roman" panose="02020603050405020304" pitchFamily="18" charset="0"/>
                <a:cs typeface="Times New Roman" panose="02020603050405020304" pitchFamily="18" charset="0"/>
              </a:rPr>
              <a:t>konularını gözden </a:t>
            </a:r>
            <a:r>
              <a:rPr lang="tr-TR" sz="2800" dirty="0">
                <a:latin typeface="Times New Roman" panose="02020603050405020304" pitchFamily="18" charset="0"/>
                <a:cs typeface="Times New Roman" panose="02020603050405020304" pitchFamily="18" charset="0"/>
              </a:rPr>
              <a:t>geçirin. Ne istediğiniz ve neye değer verdiğiniz </a:t>
            </a:r>
            <a:r>
              <a:rPr lang="tr-TR" sz="2800" dirty="0" smtClean="0">
                <a:latin typeface="Times New Roman" panose="02020603050405020304" pitchFamily="18" charset="0"/>
                <a:cs typeface="Times New Roman" panose="02020603050405020304" pitchFamily="18" charset="0"/>
              </a:rPr>
              <a:t> konusunda açık olursanız </a:t>
            </a:r>
            <a:r>
              <a:rPr lang="tr-TR" sz="2800" dirty="0">
                <a:latin typeface="Times New Roman" panose="02020603050405020304" pitchFamily="18" charset="0"/>
                <a:cs typeface="Times New Roman" panose="02020603050405020304" pitchFamily="18" charset="0"/>
              </a:rPr>
              <a:t>daha akıllıca adımlar atabilirsiniz.</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238635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b="1" u="sng" dirty="0" smtClean="0">
                <a:latin typeface="Times New Roman" panose="02020603050405020304" pitchFamily="18" charset="0"/>
                <a:cs typeface="Times New Roman" panose="02020603050405020304" pitchFamily="18" charset="0"/>
              </a:rPr>
              <a:t>4- </a:t>
            </a:r>
            <a:r>
              <a:rPr lang="tr-TR" b="1" u="sng" dirty="0">
                <a:latin typeface="Times New Roman" panose="02020603050405020304" pitchFamily="18" charset="0"/>
                <a:cs typeface="Times New Roman" panose="02020603050405020304" pitchFamily="18" charset="0"/>
              </a:rPr>
              <a:t>Başarılarınızı takip edin.</a:t>
            </a:r>
            <a:endParaRPr lang="tr-TR" b="1" u="sng"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Bilginizi ve becerilerinizi geliştirecek yeni fırsatlara açık olun. </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Tüm başarılarınızı</a:t>
            </a:r>
            <a:r>
              <a:rPr lang="tr-TR" dirty="0">
                <a:latin typeface="Times New Roman" panose="02020603050405020304" pitchFamily="18" charset="0"/>
                <a:cs typeface="Times New Roman" panose="02020603050405020304" pitchFamily="18" charset="0"/>
              </a:rPr>
              <a:t>, performansınızdaki yükselişi, katıldığınız </a:t>
            </a:r>
            <a:r>
              <a:rPr lang="tr-TR" dirty="0" smtClean="0">
                <a:latin typeface="Times New Roman" panose="02020603050405020304" pitchFamily="18" charset="0"/>
                <a:cs typeface="Times New Roman" panose="02020603050405020304" pitchFamily="18" charset="0"/>
              </a:rPr>
              <a:t>çalışmaları, sunumlarınızın </a:t>
            </a:r>
            <a:r>
              <a:rPr lang="tr-TR" dirty="0">
                <a:latin typeface="Times New Roman" panose="02020603050405020304" pitchFamily="18" charset="0"/>
                <a:cs typeface="Times New Roman" panose="02020603050405020304" pitchFamily="18" charset="0"/>
              </a:rPr>
              <a:t>kaydını tutup takip edin.</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7692170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b="1" u="sng" dirty="0">
                <a:latin typeface="Times New Roman" panose="02020603050405020304" pitchFamily="18" charset="0"/>
                <a:cs typeface="Times New Roman" panose="02020603050405020304" pitchFamily="18" charset="0"/>
              </a:rPr>
              <a:t>5. Her şeyin düzenli gitmesi için çalışın</a:t>
            </a:r>
            <a:r>
              <a:rPr lang="tr-TR" b="1" u="sng" dirty="0" smtClean="0">
                <a:latin typeface="Times New Roman" panose="02020603050405020304" pitchFamily="18" charset="0"/>
                <a:cs typeface="Times New Roman" panose="02020603050405020304" pitchFamily="18" charset="0"/>
              </a:rPr>
              <a:t>.</a:t>
            </a:r>
          </a:p>
          <a:p>
            <a:pPr algn="just"/>
            <a:r>
              <a:rPr lang="tr-TR" dirty="0" smtClean="0">
                <a:latin typeface="Times New Roman" panose="02020603050405020304" pitchFamily="18" charset="0"/>
                <a:cs typeface="Times New Roman" panose="02020603050405020304" pitchFamily="18" charset="0"/>
              </a:rPr>
              <a:t>Duygusal </a:t>
            </a:r>
            <a:r>
              <a:rPr lang="tr-TR" dirty="0">
                <a:latin typeface="Times New Roman" panose="02020603050405020304" pitchFamily="18" charset="0"/>
                <a:cs typeface="Times New Roman" panose="02020603050405020304" pitchFamily="18" charset="0"/>
              </a:rPr>
              <a:t>ve fiziksel tüm alanlarda tam bir temizliğe girişin. </a:t>
            </a:r>
            <a:r>
              <a:rPr lang="tr-TR" dirty="0" smtClean="0">
                <a:latin typeface="Times New Roman" panose="02020603050405020304" pitchFamily="18" charset="0"/>
                <a:cs typeface="Times New Roman" panose="02020603050405020304" pitchFamily="18" charset="0"/>
              </a:rPr>
              <a:t>Geçmişte öğrendiğiniz </a:t>
            </a:r>
            <a:r>
              <a:rPr lang="tr-TR" dirty="0">
                <a:latin typeface="Times New Roman" panose="02020603050405020304" pitchFamily="18" charset="0"/>
                <a:cs typeface="Times New Roman" panose="02020603050405020304" pitchFamily="18" charset="0"/>
              </a:rPr>
              <a:t>hatalardan ders alarak bugünü yaşayın</a:t>
            </a:r>
            <a:r>
              <a:rPr lang="tr-TR" dirty="0" smtClean="0">
                <a:latin typeface="Times New Roman" panose="02020603050405020304" pitchFamily="18" charset="0"/>
                <a:cs typeface="Times New Roman" panose="02020603050405020304" pitchFamily="18" charset="0"/>
              </a:rPr>
              <a:t>.</a:t>
            </a:r>
          </a:p>
          <a:p>
            <a:pPr algn="just"/>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İhtiyacınız </a:t>
            </a:r>
            <a:r>
              <a:rPr lang="tr-TR" dirty="0">
                <a:latin typeface="Times New Roman" panose="02020603050405020304" pitchFamily="18" charset="0"/>
                <a:cs typeface="Times New Roman" panose="02020603050405020304" pitchFamily="18" charset="0"/>
              </a:rPr>
              <a:t>olmayan ya </a:t>
            </a:r>
            <a:r>
              <a:rPr lang="tr-TR" dirty="0" smtClean="0">
                <a:latin typeface="Times New Roman" panose="02020603050405020304" pitchFamily="18" charset="0"/>
                <a:cs typeface="Times New Roman" panose="02020603050405020304" pitchFamily="18" charset="0"/>
              </a:rPr>
              <a:t>da sevmediğiniz </a:t>
            </a:r>
            <a:r>
              <a:rPr lang="tr-TR" dirty="0">
                <a:latin typeface="Times New Roman" panose="02020603050405020304" pitchFamily="18" charset="0"/>
                <a:cs typeface="Times New Roman" panose="02020603050405020304" pitchFamily="18" charset="0"/>
              </a:rPr>
              <a:t>şeyleri hayatınızdan çıkarın. Hayatınızın her alanında </a:t>
            </a:r>
            <a:r>
              <a:rPr lang="tr-TR" dirty="0" smtClean="0">
                <a:latin typeface="Times New Roman" panose="02020603050405020304" pitchFamily="18" charset="0"/>
                <a:cs typeface="Times New Roman" panose="02020603050405020304" pitchFamily="18" charset="0"/>
              </a:rPr>
              <a:t>mümkün olan </a:t>
            </a:r>
            <a:r>
              <a:rPr lang="tr-TR" dirty="0">
                <a:latin typeface="Times New Roman" panose="02020603050405020304" pitchFamily="18" charset="0"/>
                <a:cs typeface="Times New Roman" panose="02020603050405020304" pitchFamily="18" charset="0"/>
              </a:rPr>
              <a:t>her şeyi sadeleştirin.</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1061604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b="1" u="sng" dirty="0" smtClean="0">
                <a:latin typeface="Times New Roman" panose="02020603050405020304" pitchFamily="18" charset="0"/>
                <a:cs typeface="Times New Roman" panose="02020603050405020304" pitchFamily="18" charset="0"/>
              </a:rPr>
              <a:t>6</a:t>
            </a:r>
            <a:r>
              <a:rPr lang="tr-TR" b="1" u="sng" dirty="0">
                <a:latin typeface="Times New Roman" panose="02020603050405020304" pitchFamily="18" charset="0"/>
                <a:cs typeface="Times New Roman" panose="02020603050405020304" pitchFamily="18" charset="0"/>
              </a:rPr>
              <a:t>. </a:t>
            </a:r>
            <a:r>
              <a:rPr lang="tr-TR" b="1" u="sng" dirty="0" smtClean="0">
                <a:latin typeface="Times New Roman" panose="02020603050405020304" pitchFamily="18" charset="0"/>
                <a:cs typeface="Times New Roman" panose="02020603050405020304" pitchFamily="18" charset="0"/>
              </a:rPr>
              <a:t>Saygı </a:t>
            </a:r>
            <a:r>
              <a:rPr lang="tr-TR" b="1" u="sng" dirty="0">
                <a:latin typeface="Times New Roman" panose="02020603050405020304" pitchFamily="18" charset="0"/>
                <a:cs typeface="Times New Roman" panose="02020603050405020304" pitchFamily="18" charset="0"/>
              </a:rPr>
              <a:t>duyduğunuz ve hayranı olduğunuz insanların </a:t>
            </a:r>
            <a:r>
              <a:rPr lang="tr-TR" b="1" u="sng" dirty="0" smtClean="0">
                <a:latin typeface="Times New Roman" panose="02020603050405020304" pitchFamily="18" charset="0"/>
                <a:cs typeface="Times New Roman" panose="02020603050405020304" pitchFamily="18" charset="0"/>
              </a:rPr>
              <a:t>hayatlarını kendinize </a:t>
            </a:r>
            <a:r>
              <a:rPr lang="tr-TR" b="1" u="sng" dirty="0">
                <a:latin typeface="Times New Roman" panose="02020603050405020304" pitchFamily="18" charset="0"/>
                <a:cs typeface="Times New Roman" panose="02020603050405020304" pitchFamily="18" charset="0"/>
              </a:rPr>
              <a:t>örnek alın</a:t>
            </a:r>
            <a:r>
              <a:rPr lang="tr-TR" b="1" u="sng" dirty="0" smtClean="0">
                <a:latin typeface="Times New Roman" panose="02020603050405020304" pitchFamily="18" charset="0"/>
                <a:cs typeface="Times New Roman" panose="02020603050405020304" pitchFamily="18" charset="0"/>
              </a:rPr>
              <a:t>.</a:t>
            </a:r>
          </a:p>
          <a:p>
            <a:pPr marL="0" indent="0">
              <a:buNone/>
            </a:pPr>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Özel yaşamında ve kariyerinde başarılı insanlardan öğrenecek </a:t>
            </a:r>
            <a:r>
              <a:rPr lang="tr-TR" dirty="0" smtClean="0">
                <a:latin typeface="Times New Roman" panose="02020603050405020304" pitchFamily="18" charset="0"/>
                <a:cs typeface="Times New Roman" panose="02020603050405020304" pitchFamily="18" charset="0"/>
              </a:rPr>
              <a:t>çok şeyiniz </a:t>
            </a:r>
            <a:r>
              <a:rPr lang="tr-TR" dirty="0">
                <a:latin typeface="Times New Roman" panose="02020603050405020304" pitchFamily="18" charset="0"/>
                <a:cs typeface="Times New Roman" panose="02020603050405020304" pitchFamily="18" charset="0"/>
              </a:rPr>
              <a:t>olabilir. Bağlantı kurabileceğiniz örnek alınacak kimseler ya da </a:t>
            </a:r>
            <a:r>
              <a:rPr lang="tr-TR" dirty="0" err="1" smtClean="0">
                <a:latin typeface="Times New Roman" panose="02020603050405020304" pitchFamily="18" charset="0"/>
                <a:cs typeface="Times New Roman" panose="02020603050405020304" pitchFamily="18" charset="0"/>
              </a:rPr>
              <a:t>mentor</a:t>
            </a:r>
            <a:r>
              <a:rPr lang="tr-TR" dirty="0" smtClean="0">
                <a:latin typeface="Times New Roman" panose="02020603050405020304" pitchFamily="18" charset="0"/>
                <a:cs typeface="Times New Roman" panose="02020603050405020304" pitchFamily="18" charset="0"/>
              </a:rPr>
              <a:t> bulun</a:t>
            </a:r>
            <a:r>
              <a:rPr lang="tr-TR" dirty="0">
                <a:latin typeface="Times New Roman" panose="02020603050405020304" pitchFamily="18" charset="0"/>
                <a:cs typeface="Times New Roman" panose="02020603050405020304" pitchFamily="18" charset="0"/>
              </a:rPr>
              <a:t>.</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30877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b="1" u="sng" dirty="0">
                <a:latin typeface="Times New Roman" panose="02020603050405020304" pitchFamily="18" charset="0"/>
                <a:cs typeface="Times New Roman" panose="02020603050405020304" pitchFamily="18" charset="0"/>
              </a:rPr>
              <a:t>7. Yeni seçeneklere ve fırsatlara açık olun</a:t>
            </a:r>
            <a:r>
              <a:rPr lang="tr-TR" b="1" u="sng" dirty="0" smtClean="0">
                <a:latin typeface="Times New Roman" panose="02020603050405020304" pitchFamily="18" charset="0"/>
                <a:cs typeface="Times New Roman" panose="02020603050405020304" pitchFamily="18" charset="0"/>
              </a:rPr>
              <a:t>.</a:t>
            </a:r>
          </a:p>
          <a:p>
            <a:pPr algn="just"/>
            <a:r>
              <a:rPr lang="tr-TR" dirty="0" smtClean="0">
                <a:latin typeface="Times New Roman" panose="02020603050405020304" pitchFamily="18" charset="0"/>
                <a:cs typeface="Times New Roman" panose="02020603050405020304" pitchFamily="18" charset="0"/>
              </a:rPr>
              <a:t>Yeni </a:t>
            </a:r>
            <a:r>
              <a:rPr lang="tr-TR" dirty="0">
                <a:latin typeface="Times New Roman" panose="02020603050405020304" pitchFamily="18" charset="0"/>
                <a:cs typeface="Times New Roman" panose="02020603050405020304" pitchFamily="18" charset="0"/>
              </a:rPr>
              <a:t>olasılıklara her zaman açık olun. Yeni bilgi, kaynak </a:t>
            </a:r>
            <a:r>
              <a:rPr lang="tr-TR" dirty="0" smtClean="0">
                <a:latin typeface="Times New Roman" panose="02020603050405020304" pitchFamily="18" charset="0"/>
                <a:cs typeface="Times New Roman" panose="02020603050405020304" pitchFamily="18" charset="0"/>
              </a:rPr>
              <a:t>ve deneyimlerden </a:t>
            </a:r>
            <a:r>
              <a:rPr lang="tr-TR" dirty="0">
                <a:latin typeface="Times New Roman" panose="02020603050405020304" pitchFamily="18" charset="0"/>
                <a:cs typeface="Times New Roman" panose="02020603050405020304" pitchFamily="18" charset="0"/>
              </a:rPr>
              <a:t>yararlanın</a:t>
            </a:r>
            <a:r>
              <a:rPr lang="tr-TR" dirty="0" smtClean="0">
                <a:latin typeface="Times New Roman" panose="02020603050405020304" pitchFamily="18" charset="0"/>
                <a:cs typeface="Times New Roman" panose="02020603050405020304" pitchFamily="18" charset="0"/>
              </a:rPr>
              <a:t>.</a:t>
            </a:r>
          </a:p>
          <a:p>
            <a:pPr marL="0" indent="0">
              <a:buNone/>
            </a:pPr>
            <a:r>
              <a:rPr lang="tr-TR" b="1" u="sng" dirty="0">
                <a:latin typeface="Times New Roman" panose="02020603050405020304" pitchFamily="18" charset="0"/>
                <a:cs typeface="Times New Roman" panose="02020603050405020304" pitchFamily="18" charset="0"/>
              </a:rPr>
              <a:t>8. Üretici olun, harekete geçin.</a:t>
            </a:r>
          </a:p>
          <a:p>
            <a:pPr algn="just"/>
            <a:r>
              <a:rPr lang="tr-TR" dirty="0">
                <a:latin typeface="Times New Roman" panose="02020603050405020304" pitchFamily="18" charset="0"/>
                <a:cs typeface="Times New Roman" panose="02020603050405020304" pitchFamily="18" charset="0"/>
              </a:rPr>
              <a:t>Kariyeriniz ve hayatınızla ilgili ne yapmak istediğiniz </a:t>
            </a:r>
            <a:r>
              <a:rPr lang="tr-TR" dirty="0" smtClean="0">
                <a:latin typeface="Times New Roman" panose="02020603050405020304" pitchFamily="18" charset="0"/>
                <a:cs typeface="Times New Roman" panose="02020603050405020304" pitchFamily="18" charset="0"/>
              </a:rPr>
              <a:t>konusunda eminseniz</a:t>
            </a:r>
            <a:r>
              <a:rPr lang="tr-TR" dirty="0">
                <a:latin typeface="Times New Roman" panose="02020603050405020304" pitchFamily="18" charset="0"/>
                <a:cs typeface="Times New Roman" panose="02020603050405020304" pitchFamily="18" charset="0"/>
              </a:rPr>
              <a:t>, harekete geçebilirsiniz. Tüm seçeneklerinizi gözden geçirin, </a:t>
            </a:r>
            <a:r>
              <a:rPr lang="tr-TR" dirty="0" smtClean="0">
                <a:latin typeface="Times New Roman" panose="02020603050405020304" pitchFamily="18" charset="0"/>
                <a:cs typeface="Times New Roman" panose="02020603050405020304" pitchFamily="18" charset="0"/>
              </a:rPr>
              <a:t>çevre edinin</a:t>
            </a:r>
            <a:r>
              <a:rPr lang="tr-TR" dirty="0">
                <a:latin typeface="Times New Roman" panose="02020603050405020304" pitchFamily="18" charset="0"/>
                <a:cs typeface="Times New Roman" panose="02020603050405020304" pitchFamily="18" charset="0"/>
              </a:rPr>
              <a:t>, yeni insanlarla tanışın, yeni kaynaklar araştırın.</a:t>
            </a:r>
          </a:p>
          <a:p>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6502223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buNone/>
            </a:pPr>
            <a:r>
              <a:rPr lang="tr-TR" sz="2800" b="1" u="sng" dirty="0">
                <a:latin typeface="Times New Roman" panose="02020603050405020304" pitchFamily="18" charset="0"/>
                <a:cs typeface="Times New Roman" panose="02020603050405020304" pitchFamily="18" charset="0"/>
              </a:rPr>
              <a:t>9. Bilinçli bir şekilde çevre yapın.</a:t>
            </a:r>
          </a:p>
          <a:p>
            <a:pPr algn="just"/>
            <a:r>
              <a:rPr lang="tr-TR" sz="3000" dirty="0">
                <a:latin typeface="Times New Roman" panose="02020603050405020304" pitchFamily="18" charset="0"/>
                <a:cs typeface="Times New Roman" panose="02020603050405020304" pitchFamily="18" charset="0"/>
              </a:rPr>
              <a:t>Mevcut tanıdıklarınızla irtibata geçin ve yeni insanlarla </a:t>
            </a:r>
            <a:r>
              <a:rPr lang="tr-TR" sz="3000" dirty="0" smtClean="0">
                <a:latin typeface="Times New Roman" panose="02020603050405020304" pitchFamily="18" charset="0"/>
                <a:cs typeface="Times New Roman" panose="02020603050405020304" pitchFamily="18" charset="0"/>
              </a:rPr>
              <a:t>tanışarak çevrenizi </a:t>
            </a:r>
            <a:r>
              <a:rPr lang="tr-TR" sz="3000" dirty="0">
                <a:latin typeface="Times New Roman" panose="02020603050405020304" pitchFamily="18" charset="0"/>
                <a:cs typeface="Times New Roman" panose="02020603050405020304" pitchFamily="18" charset="0"/>
              </a:rPr>
              <a:t>genişletin. İlgi alanlarınıza ve kendinizi geliştirmek istediğiniz </a:t>
            </a:r>
            <a:r>
              <a:rPr lang="tr-TR" sz="3000" dirty="0" smtClean="0">
                <a:latin typeface="Times New Roman" panose="02020603050405020304" pitchFamily="18" charset="0"/>
                <a:cs typeface="Times New Roman" panose="02020603050405020304" pitchFamily="18" charset="0"/>
              </a:rPr>
              <a:t>alanlara odaklanın </a:t>
            </a:r>
            <a:r>
              <a:rPr lang="tr-TR" sz="3000" dirty="0">
                <a:latin typeface="Times New Roman" panose="02020603050405020304" pitchFamily="18" charset="0"/>
                <a:cs typeface="Times New Roman" panose="02020603050405020304" pitchFamily="18" charset="0"/>
              </a:rPr>
              <a:t>ve bu alanlardaki insanlara ulaşmak için yollar deneyin.</a:t>
            </a:r>
          </a:p>
          <a:p>
            <a:pPr marL="0" indent="0">
              <a:buNone/>
            </a:pPr>
            <a:r>
              <a:rPr lang="tr-TR" sz="2800" b="1" u="sng" dirty="0">
                <a:latin typeface="Times New Roman" panose="02020603050405020304" pitchFamily="18" charset="0"/>
                <a:cs typeface="Times New Roman" panose="02020603050405020304" pitchFamily="18" charset="0"/>
              </a:rPr>
              <a:t>10. Sezgilerinize güvenin.</a:t>
            </a:r>
          </a:p>
          <a:p>
            <a:pPr algn="just"/>
            <a:r>
              <a:rPr lang="tr-TR" sz="3000" dirty="0">
                <a:latin typeface="Times New Roman" panose="02020603050405020304" pitchFamily="18" charset="0"/>
                <a:cs typeface="Times New Roman" panose="02020603050405020304" pitchFamily="18" charset="0"/>
              </a:rPr>
              <a:t>Sezgilerinize ve içinizden gelen sese kulak verin. Kendinize </a:t>
            </a:r>
            <a:r>
              <a:rPr lang="tr-TR" sz="3000" dirty="0" smtClean="0">
                <a:latin typeface="Times New Roman" panose="02020603050405020304" pitchFamily="18" charset="0"/>
                <a:cs typeface="Times New Roman" panose="02020603050405020304" pitchFamily="18" charset="0"/>
              </a:rPr>
              <a:t>güvenin ve </a:t>
            </a:r>
            <a:r>
              <a:rPr lang="tr-TR" sz="3000" dirty="0">
                <a:latin typeface="Times New Roman" panose="02020603050405020304" pitchFamily="18" charset="0"/>
                <a:cs typeface="Times New Roman" panose="02020603050405020304" pitchFamily="18" charset="0"/>
              </a:rPr>
              <a:t>inanın. Ne yapmanız gerektiğini size söyleyecektir.</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Kariyerinizi Planlarken İşinize Yarayacak 10 Öneri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8074506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r>
              <a:rPr lang="tr-TR" dirty="0" smtClean="0"/>
              <a:t>Teşekkürler</a:t>
            </a:r>
            <a:endParaRPr lang="en-US" dirty="0"/>
          </a:p>
        </p:txBody>
      </p:sp>
      <p:pic>
        <p:nvPicPr>
          <p:cNvPr id="4" name="İçerik Yer Tutucusu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068960"/>
            <a:ext cx="1260287" cy="149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04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Arama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4" name="Resim 3"/>
          <p:cNvPicPr>
            <a:picLocks noChangeAspect="1"/>
          </p:cNvPicPr>
          <p:nvPr/>
        </p:nvPicPr>
        <p:blipFill>
          <a:blip r:embed="rId5"/>
          <a:stretch>
            <a:fillRect/>
          </a:stretch>
        </p:blipFill>
        <p:spPr>
          <a:xfrm>
            <a:off x="5076056" y="1556792"/>
            <a:ext cx="3762479" cy="3762479"/>
          </a:xfrm>
          <a:prstGeom prst="rect">
            <a:avLst/>
          </a:prstGeom>
        </p:spPr>
      </p:pic>
      <p:sp>
        <p:nvSpPr>
          <p:cNvPr id="8" name="İçerik Yer Tutucusu 1"/>
          <p:cNvSpPr txBox="1">
            <a:spLocks/>
          </p:cNvSpPr>
          <p:nvPr/>
        </p:nvSpPr>
        <p:spPr bwMode="auto">
          <a:xfrm>
            <a:off x="49154" y="1405404"/>
            <a:ext cx="4857145" cy="419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dirty="0">
                <a:latin typeface="Times New Roman" panose="02020603050405020304" pitchFamily="18" charset="0"/>
                <a:cs typeface="Times New Roman" panose="02020603050405020304" pitchFamily="18" charset="0"/>
              </a:rPr>
              <a:t>İş aramak planlı yapılması gereken ve zaman alan bir iştir. Bu nedenle öncelikle iş arama yönteminizi oluşturmanız gerekir.</a:t>
            </a:r>
            <a:endParaRPr lang="tr-TR" dirty="0" smtClean="0">
              <a:latin typeface="Times New Roman" panose="02020603050405020304" pitchFamily="18" charset="0"/>
              <a:cs typeface="Times New Roman" panose="02020603050405020304" pitchFamily="18" charset="0"/>
            </a:endParaRPr>
          </a:p>
          <a:p>
            <a:pPr algn="just"/>
            <a:r>
              <a:rPr lang="tr-TR" b="1" dirty="0"/>
              <a:t>“Rotası belli olmayan gemiye hiçbir rüzgâr yardım etmez.”</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373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smtClean="0">
                <a:latin typeface="Times New Roman" panose="02020603050405020304" pitchFamily="18" charset="0"/>
                <a:cs typeface="Times New Roman" panose="02020603050405020304" pitchFamily="18" charset="0"/>
              </a:rPr>
              <a:t>Mezun </a:t>
            </a:r>
            <a:r>
              <a:rPr lang="tr-TR" dirty="0">
                <a:latin typeface="Times New Roman" panose="02020603050405020304" pitchFamily="18" charset="0"/>
                <a:cs typeface="Times New Roman" panose="02020603050405020304" pitchFamily="18" charset="0"/>
              </a:rPr>
              <a:t>olmuş, çalışma hayatına atılmış kişilerle tanışmalı, sohbet etmelidir.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Meslekleriyle </a:t>
            </a:r>
            <a:r>
              <a:rPr lang="tr-TR" dirty="0">
                <a:latin typeface="Times New Roman" panose="02020603050405020304" pitchFamily="18" charset="0"/>
                <a:cs typeface="Times New Roman" panose="02020603050405020304" pitchFamily="18" charset="0"/>
              </a:rPr>
              <a:t>ilgili kitap, dergi, yayınları ve varsa fuarları takip etmelidir.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Tatillerde </a:t>
            </a:r>
            <a:r>
              <a:rPr lang="tr-TR" dirty="0">
                <a:latin typeface="Times New Roman" panose="02020603050405020304" pitchFamily="18" charset="0"/>
                <a:cs typeface="Times New Roman" panose="02020603050405020304" pitchFamily="18" charset="0"/>
              </a:rPr>
              <a:t>kısa da olsa iş imkânlarını mutlaka araştırmalıdır.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Öğrenciler</a:t>
            </a:r>
            <a:r>
              <a:rPr lang="tr-TR" dirty="0">
                <a:latin typeface="Times New Roman" panose="02020603050405020304" pitchFamily="18" charset="0"/>
                <a:cs typeface="Times New Roman" panose="02020603050405020304" pitchFamily="18" charset="0"/>
              </a:rPr>
              <a:t>, mezuniyet sonrası ne istediklerini, ne yapacaklarını net hale getirirlerse bu süreci çok daha bilinçli yönetebilirler.</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İş Arama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79917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000" b="1" dirty="0" smtClean="0">
                <a:latin typeface="Times New Roman" panose="02020603050405020304" pitchFamily="18" charset="0"/>
                <a:cs typeface="Times New Roman" panose="02020603050405020304" pitchFamily="18" charset="0"/>
              </a:rPr>
              <a:t>Kişiliğinizi </a:t>
            </a:r>
            <a:r>
              <a:rPr lang="tr-TR" sz="3000" b="1" dirty="0">
                <a:latin typeface="Times New Roman" panose="02020603050405020304" pitchFamily="18" charset="0"/>
                <a:cs typeface="Times New Roman" panose="02020603050405020304" pitchFamily="18" charset="0"/>
              </a:rPr>
              <a:t>anlayın. </a:t>
            </a:r>
            <a:endParaRPr lang="tr-TR" sz="3000" b="1" dirty="0" smtClean="0">
              <a:latin typeface="Times New Roman" panose="02020603050405020304" pitchFamily="18" charset="0"/>
              <a:cs typeface="Times New Roman" panose="02020603050405020304" pitchFamily="18" charset="0"/>
            </a:endParaRPr>
          </a:p>
          <a:p>
            <a:pPr algn="just"/>
            <a:r>
              <a:rPr lang="tr-TR" sz="3000" dirty="0" smtClean="0">
                <a:latin typeface="Times New Roman" panose="02020603050405020304" pitchFamily="18" charset="0"/>
                <a:cs typeface="Times New Roman" panose="02020603050405020304" pitchFamily="18" charset="0"/>
              </a:rPr>
              <a:t>Kişiliğimize </a:t>
            </a:r>
            <a:r>
              <a:rPr lang="tr-TR" sz="3000" dirty="0">
                <a:latin typeface="Times New Roman" panose="02020603050405020304" pitchFamily="18" charset="0"/>
                <a:cs typeface="Times New Roman" panose="02020603050405020304" pitchFamily="18" charset="0"/>
              </a:rPr>
              <a:t>uymayan bir işte başarılı olmamız mümkün değildir</a:t>
            </a:r>
            <a:r>
              <a:rPr lang="tr-TR" sz="3000" dirty="0" smtClean="0">
                <a:latin typeface="Times New Roman" panose="02020603050405020304" pitchFamily="18" charset="0"/>
                <a:cs typeface="Times New Roman" panose="02020603050405020304" pitchFamily="18" charset="0"/>
              </a:rPr>
              <a:t>.</a:t>
            </a:r>
          </a:p>
          <a:p>
            <a:pPr algn="just"/>
            <a:r>
              <a:rPr lang="tr-TR" sz="3000" dirty="0" smtClean="0">
                <a:latin typeface="Times New Roman" panose="02020603050405020304" pitchFamily="18" charset="0"/>
                <a:cs typeface="Times New Roman" panose="02020603050405020304" pitchFamily="18" charset="0"/>
              </a:rPr>
              <a:t>Kişilik</a:t>
            </a:r>
            <a:r>
              <a:rPr lang="tr-TR" sz="3000" dirty="0">
                <a:latin typeface="Times New Roman" panose="02020603050405020304" pitchFamily="18" charset="0"/>
                <a:cs typeface="Times New Roman" panose="02020603050405020304" pitchFamily="18" charset="0"/>
              </a:rPr>
              <a:t>, bilim adamlarınca; “Bireyin içinde bulunduğu sosyal, biyolojik ve dış şartlardan bağımsız olarak uzun bir zaman dilimi içinde gözlemlenebilen, düşünceler, duygular ve hareketler gibi psikolojik davranışlardaki ortak eğilim ve karakteristiklerin bütünü” olarak tanımlanmaktadır.</a:t>
            </a: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KENDİNİZİ TANIYIN!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822413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b="1" dirty="0">
                <a:latin typeface="Times New Roman" panose="02020603050405020304" pitchFamily="18" charset="0"/>
                <a:cs typeface="Times New Roman" panose="02020603050405020304" pitchFamily="18" charset="0"/>
              </a:rPr>
              <a:t>İlgi alanlarınızı belirleyin.</a:t>
            </a:r>
            <a:r>
              <a:rPr lang="tr-TR" dirty="0">
                <a:latin typeface="Times New Roman" panose="02020603050405020304" pitchFamily="18" charset="0"/>
                <a:cs typeface="Times New Roman" panose="02020603050405020304" pitchFamily="18" charset="0"/>
              </a:rPr>
              <a:t>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İlgi </a:t>
            </a:r>
            <a:r>
              <a:rPr lang="tr-TR" dirty="0">
                <a:latin typeface="Times New Roman" panose="02020603050405020304" pitchFamily="18" charset="0"/>
                <a:cs typeface="Times New Roman" panose="02020603050405020304" pitchFamily="18" charset="0"/>
              </a:rPr>
              <a:t>alanlarımızla uyumlu görevleri daha </a:t>
            </a:r>
            <a:r>
              <a:rPr lang="tr-TR" dirty="0" smtClean="0">
                <a:latin typeface="Times New Roman" panose="02020603050405020304" pitchFamily="18" charset="0"/>
                <a:cs typeface="Times New Roman" panose="02020603050405020304" pitchFamily="18" charset="0"/>
              </a:rPr>
              <a:t>hevesli </a:t>
            </a:r>
            <a:r>
              <a:rPr lang="tr-TR" dirty="0">
                <a:latin typeface="Times New Roman" panose="02020603050405020304" pitchFamily="18" charset="0"/>
                <a:cs typeface="Times New Roman" panose="02020603050405020304" pitchFamily="18" charset="0"/>
              </a:rPr>
              <a:t>ve dikkatle yaparız.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Zevk </a:t>
            </a:r>
            <a:r>
              <a:rPr lang="tr-TR" dirty="0">
                <a:latin typeface="Times New Roman" panose="02020603050405020304" pitchFamily="18" charset="0"/>
                <a:cs typeface="Times New Roman" panose="02020603050405020304" pitchFamily="18" charset="0"/>
              </a:rPr>
              <a:t>alarak yaptığımız işte de kendimizi daha iyi ifade edebilir ve geliştirebiliriz. İş arama aşamasında eğitimimizle aynı doğrultuda olacak şekilde, ilgi alanlarımıza göre seçim yapabiliriz.</a:t>
            </a: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KENDİNİZİ TANIYIN!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057391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b="1" dirty="0">
                <a:latin typeface="Times New Roman" panose="02020603050405020304" pitchFamily="18" charset="0"/>
                <a:cs typeface="Times New Roman" panose="02020603050405020304" pitchFamily="18" charset="0"/>
              </a:rPr>
              <a:t>Beceri ve yetkinliklerinizi belirleyin</a:t>
            </a:r>
            <a:r>
              <a:rPr lang="tr-TR" b="1" dirty="0" smtClean="0">
                <a:latin typeface="Times New Roman" panose="02020603050405020304" pitchFamily="18" charset="0"/>
                <a:cs typeface="Times New Roman" panose="02020603050405020304" pitchFamily="18" charset="0"/>
              </a:rPr>
              <a:t>.</a:t>
            </a:r>
          </a:p>
          <a:p>
            <a:pPr algn="just"/>
            <a:r>
              <a:rPr lang="tr-TR" b="1"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Yetkinlikler mükemmel performansın elde edilmesini sağlayan “bilgi, beceri ve </a:t>
            </a:r>
            <a:r>
              <a:rPr lang="tr-TR" dirty="0" err="1">
                <a:latin typeface="Times New Roman" panose="02020603050405020304" pitchFamily="18" charset="0"/>
                <a:cs typeface="Times New Roman" panose="02020603050405020304" pitchFamily="18" charset="0"/>
              </a:rPr>
              <a:t>tutum”ları</a:t>
            </a:r>
            <a:r>
              <a:rPr lang="tr-TR" dirty="0">
                <a:latin typeface="Times New Roman" panose="02020603050405020304" pitchFamily="18" charset="0"/>
                <a:cs typeface="Times New Roman" panose="02020603050405020304" pitchFamily="18" charset="0"/>
              </a:rPr>
              <a:t> kapsayan gözlemlenebilir davranışlardır</a:t>
            </a:r>
            <a:r>
              <a:rPr lang="tr-TR" dirty="0" smtClean="0">
                <a:latin typeface="Times New Roman" panose="02020603050405020304" pitchFamily="18" charset="0"/>
                <a:cs typeface="Times New Roman" panose="02020603050405020304" pitchFamily="18" charset="0"/>
              </a:rPr>
              <a:t>.</a:t>
            </a:r>
          </a:p>
          <a:p>
            <a:pPr algn="just"/>
            <a:r>
              <a:rPr lang="tr-TR" dirty="0" smtClean="0">
                <a:latin typeface="Times New Roman" panose="02020603050405020304" pitchFamily="18" charset="0"/>
                <a:cs typeface="Times New Roman" panose="02020603050405020304" pitchFamily="18" charset="0"/>
              </a:rPr>
              <a:t>Çalışma </a:t>
            </a:r>
            <a:r>
              <a:rPr lang="tr-TR" dirty="0">
                <a:latin typeface="Times New Roman" panose="02020603050405020304" pitchFamily="18" charset="0"/>
                <a:cs typeface="Times New Roman" panose="02020603050405020304" pitchFamily="18" charset="0"/>
              </a:rPr>
              <a:t>yaşamında yetkinliklerimiz daha çok önem kazanmaktadır. Artık iş dünyasında, işinde “uzmanlaşmak” önem kazanmıştır. Bu durum kişide aranan yetkinlikleri arttırmıştır.</a:t>
            </a:r>
            <a:endParaRPr lang="tr-TR"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algn="just"/>
            <a:endParaRPr lang="tr-TR" sz="1200" dirty="0" smtClean="0">
              <a:latin typeface="Times New Roman" panose="02020603050405020304" pitchFamily="18" charset="0"/>
              <a:cs typeface="Times New Roman" panose="02020603050405020304" pitchFamily="18" charset="0"/>
            </a:endParaRPr>
          </a:p>
          <a:p>
            <a:pPr algn="just"/>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pPr marL="0" indent="0" algn="just">
              <a:buNone/>
            </a:pPr>
            <a:endParaRPr lang="tr-TR" sz="1200" dirty="0" smtClean="0">
              <a:latin typeface="Times New Roman" panose="02020603050405020304" pitchFamily="18" charset="0"/>
              <a:cs typeface="Times New Roman" panose="02020603050405020304" pitchFamily="18" charset="0"/>
            </a:endParaRPr>
          </a:p>
          <a:p>
            <a:endParaRPr lang="tr-TR" sz="12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KENDİNİZİ TANIYIN!</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983268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Sunum_Sablo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sunum_01</Template>
  <TotalTime>7363</TotalTime>
  <Words>2101</Words>
  <Application>Microsoft Office PowerPoint</Application>
  <PresentationFormat>Ekran Gösterisi (4:3)</PresentationFormat>
  <Paragraphs>526</Paragraphs>
  <Slides>46</Slides>
  <Notes>45</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46</vt:i4>
      </vt:variant>
    </vt:vector>
  </HeadingPairs>
  <TitlesOfParts>
    <vt:vector size="50" baseType="lpstr">
      <vt:lpstr>Arial</vt:lpstr>
      <vt:lpstr>Calibri</vt:lpstr>
      <vt:lpstr>Times New Roman</vt:lpstr>
      <vt:lpstr>Sunum_Sablon</vt:lpstr>
      <vt:lpstr>PowerPoint Sunusu</vt:lpstr>
      <vt:lpstr>İş Arama</vt:lpstr>
      <vt:lpstr>İş Arama</vt:lpstr>
      <vt:lpstr>İş Arama</vt:lpstr>
      <vt:lpstr>İş Arama</vt:lpstr>
      <vt:lpstr>İş Arama</vt:lpstr>
      <vt:lpstr>KENDİNİZİ TANIYIN!</vt:lpstr>
      <vt:lpstr>KENDİNİZİ TANIYIN!</vt:lpstr>
      <vt:lpstr>KENDİNİZİ TANIYIN!</vt:lpstr>
      <vt:lpstr>KENDİNİZİ TANIYIN!</vt:lpstr>
      <vt:lpstr>TANIDIKLARINIZA DANIŞIN</vt:lpstr>
      <vt:lpstr>TANIDIKLARINIZA DANIŞIN</vt:lpstr>
      <vt:lpstr>PLANLI HARAKET EDİN!</vt:lpstr>
      <vt:lpstr>PİYASAYI ARAŞTIRIN</vt:lpstr>
      <vt:lpstr>SOSYAL AĞ OLUŞTURUN</vt:lpstr>
      <vt:lpstr>SOSYAL AĞ OLUŞTURUN</vt:lpstr>
      <vt:lpstr>SOSYAL AĞ OLUŞTURUN</vt:lpstr>
      <vt:lpstr>SOSYAL AĞ OLUŞTURUN</vt:lpstr>
      <vt:lpstr>POZİSYON ÇEŞİTLERİ</vt:lpstr>
      <vt:lpstr>POZİSYON ÇEŞİTLERİ</vt:lpstr>
      <vt:lpstr>İLANA BAŞVURURKEN DİKKAT EDİLMESİ GEREKEN NOKTALAR</vt:lpstr>
      <vt:lpstr>İLANA BAŞVURURKEN DİKKAT EDİLMESİ GEREKEN NOKTALAR</vt:lpstr>
      <vt:lpstr>İLANA BAŞVURURKEN DİKKAT EDİLMESİ GEREKEN NOKTALAR</vt:lpstr>
      <vt:lpstr>İLANA BAŞVURURKEN DİKKAT EDİLMESİ GEREKEN NOKTALAR</vt:lpstr>
      <vt:lpstr>İLANA BAŞVURURKEN DİKKAT EDİLMESİ GEREKEN NOKTALAR</vt:lpstr>
      <vt:lpstr>İş Başvuruları</vt:lpstr>
      <vt:lpstr>İş Başvuruları</vt:lpstr>
      <vt:lpstr>İş Başvuruları</vt:lpstr>
      <vt:lpstr>İş Başvuruları</vt:lpstr>
      <vt:lpstr>İş Başvuruları</vt:lpstr>
      <vt:lpstr>İş Görüşmesi</vt:lpstr>
      <vt:lpstr>İş Görüşmesi</vt:lpstr>
      <vt:lpstr>İş Görüşmesi</vt:lpstr>
      <vt:lpstr>İş Görüşmesi</vt:lpstr>
      <vt:lpstr>İş Görüşmesi</vt:lpstr>
      <vt:lpstr>İşe Başlama</vt:lpstr>
      <vt:lpstr>İşe Başlama</vt:lpstr>
      <vt:lpstr>Kariyerinizi Planlarken İşinize Yarayacak 10 Öneri</vt:lpstr>
      <vt:lpstr>Kariyerinizi Planlarken İşinize Yarayacak 10 Öneri</vt:lpstr>
      <vt:lpstr>Kariyerinizi Planlarken İşinize Yarayacak 10 Öneri</vt:lpstr>
      <vt:lpstr>Kariyerinizi Planlarken İşinize Yarayacak 10 Öneri</vt:lpstr>
      <vt:lpstr>Kariyerinizi Planlarken İşinize Yarayacak 10 Öneri</vt:lpstr>
      <vt:lpstr>Kariyerinizi Planlarken İşinize Yarayacak 10 Öneri</vt:lpstr>
      <vt:lpstr>Kariyerinizi Planlarken İşinize Yarayacak 10 Öneri</vt:lpstr>
      <vt:lpstr>Kariyerinizi Planlarken İşinize Yarayacak 10 Öneri</vt:lpstr>
      <vt:lpstr>PowerPoint Sunusu</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SelcukE</dc:creator>
  <cp:lastModifiedBy>Talha Enes Gümüş</cp:lastModifiedBy>
  <cp:revision>421</cp:revision>
  <cp:lastPrinted>2017-09-26T06:08:06Z</cp:lastPrinted>
  <dcterms:created xsi:type="dcterms:W3CDTF">2017-09-08T12:11:16Z</dcterms:created>
  <dcterms:modified xsi:type="dcterms:W3CDTF">2022-11-18T07:25:40Z</dcterms:modified>
</cp:coreProperties>
</file>