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413" r:id="rId3"/>
    <p:sldId id="430" r:id="rId4"/>
    <p:sldId id="431" r:id="rId5"/>
    <p:sldId id="429" r:id="rId6"/>
    <p:sldId id="393" r:id="rId7"/>
    <p:sldId id="427" r:id="rId8"/>
    <p:sldId id="432"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7CD54B-0EA6-FE08-FD56-A4FCAAFEAC95}" name=" " initials="" userId="49a2264f2b7cd39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9B6400EE-DC01-42EE-BF63-3B251DB2F2C9}" type="datetimeFigureOut">
              <a:rPr lang="tr-TR" smtClean="0"/>
              <a:t>6.03.2022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379378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287577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1478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3353762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8482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3461877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1327406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313828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F96886-1644-4805-922F-2BDD80B5EC23}" type="datetime1">
              <a:rPr lang="tr-TR" smtClean="0"/>
              <a:pPr/>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
        <p:nvSpPr>
          <p:cNvPr id="8" name="Title 7"/>
          <p:cNvSpPr>
            <a:spLocks noGrp="1"/>
          </p:cNvSpPr>
          <p:nvPr>
            <p:ph type="title"/>
          </p:nvPr>
        </p:nvSpPr>
        <p:spPr/>
        <p:txBody>
          <a:bodyPr/>
          <a:lstStyle/>
          <a:p>
            <a:r>
              <a:rPr lang="tr-TR"/>
              <a:t>Asıl başlık stili için tıklatın</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148115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193553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6400EE-DC01-42EE-BF63-3B251DB2F2C9}" type="datetimeFigureOut">
              <a:rPr lang="tr-TR" smtClean="0"/>
              <a:t>6.03.2022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249738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B6400EE-DC01-42EE-BF63-3B251DB2F2C9}" type="datetimeFigureOut">
              <a:rPr lang="tr-TR" smtClean="0"/>
              <a:t>6.03.2022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358571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6400EE-DC01-42EE-BF63-3B251DB2F2C9}" type="datetimeFigureOut">
              <a:rPr lang="tr-TR" smtClean="0"/>
              <a:t>6.03.2022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27659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B6400EE-DC01-42EE-BF63-3B251DB2F2C9}" type="datetimeFigureOut">
              <a:rPr lang="tr-TR" smtClean="0"/>
              <a:t>6.03.2022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269580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400EE-DC01-42EE-BF63-3B251DB2F2C9}" type="datetimeFigureOut">
              <a:rPr lang="tr-TR" smtClean="0"/>
              <a:t>6.03.2022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80727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6400EE-DC01-42EE-BF63-3B251DB2F2C9}" type="datetimeFigureOut">
              <a:rPr lang="tr-TR" smtClean="0"/>
              <a:t>6.03.2022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413485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6400EE-DC01-42EE-BF63-3B251DB2F2C9}" type="datetimeFigureOut">
              <a:rPr lang="tr-TR" smtClean="0"/>
              <a:t>6.03.2022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E75E91B-6183-4FE8-BEB2-85705BFE71C8}" type="slidenum">
              <a:rPr lang="tr-TR" smtClean="0"/>
              <a:t>‹#›</a:t>
            </a:fld>
            <a:endParaRPr lang="tr-TR"/>
          </a:p>
        </p:txBody>
      </p:sp>
    </p:spTree>
    <p:extLst>
      <p:ext uri="{BB962C8B-B14F-4D97-AF65-F5344CB8AC3E}">
        <p14:creationId xmlns:p14="http://schemas.microsoft.com/office/powerpoint/2010/main" val="221756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B6400EE-DC01-42EE-BF63-3B251DB2F2C9}" type="datetimeFigureOut">
              <a:rPr lang="tr-TR" smtClean="0"/>
              <a:t>6.03.2022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75E91B-6183-4FE8-BEB2-85705BFE71C8}" type="slidenum">
              <a:rPr lang="tr-TR" smtClean="0"/>
              <a:t>‹#›</a:t>
            </a:fld>
            <a:endParaRPr lang="tr-TR"/>
          </a:p>
        </p:txBody>
      </p:sp>
    </p:spTree>
    <p:extLst>
      <p:ext uri="{BB962C8B-B14F-4D97-AF65-F5344CB8AC3E}">
        <p14:creationId xmlns:p14="http://schemas.microsoft.com/office/powerpoint/2010/main" val="146550673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C3A3B-4958-4403-87A6-1BFD9256E348}"/>
              </a:ext>
            </a:extLst>
          </p:cNvPr>
          <p:cNvSpPr>
            <a:spLocks noGrp="1"/>
          </p:cNvSpPr>
          <p:nvPr>
            <p:ph type="ctrTitle"/>
          </p:nvPr>
        </p:nvSpPr>
        <p:spPr>
          <a:xfrm>
            <a:off x="1073020" y="685800"/>
            <a:ext cx="10207690" cy="1833466"/>
          </a:xfrm>
        </p:spPr>
        <p:txBody>
          <a:bodyPr/>
          <a:lstStyle/>
          <a:p>
            <a:pPr algn="ctr"/>
            <a:r>
              <a:rPr lang="tr-TR" b="1" dirty="0">
                <a:solidFill>
                  <a:schemeClr val="bg1"/>
                </a:solidFill>
              </a:rPr>
              <a:t>İş ARAMA TEKNİKLERİ</a:t>
            </a:r>
          </a:p>
        </p:txBody>
      </p:sp>
      <p:sp>
        <p:nvSpPr>
          <p:cNvPr id="3" name="Alt Başlık 2">
            <a:extLst>
              <a:ext uri="{FF2B5EF4-FFF2-40B4-BE49-F238E27FC236}">
                <a16:creationId xmlns:a16="http://schemas.microsoft.com/office/drawing/2014/main" id="{B005AE11-7413-49AA-8F29-83837B23CC86}"/>
              </a:ext>
            </a:extLst>
          </p:cNvPr>
          <p:cNvSpPr>
            <a:spLocks noGrp="1"/>
          </p:cNvSpPr>
          <p:nvPr>
            <p:ph type="subTitle" idx="1"/>
          </p:nvPr>
        </p:nvSpPr>
        <p:spPr>
          <a:xfrm>
            <a:off x="684211" y="4432041"/>
            <a:ext cx="10301651" cy="1359159"/>
          </a:xfrm>
        </p:spPr>
        <p:txBody>
          <a:bodyPr>
            <a:normAutofit fontScale="92500" lnSpcReduction="20000"/>
          </a:bodyPr>
          <a:lstStyle/>
          <a:p>
            <a:pPr algn="ctr"/>
            <a:r>
              <a:rPr lang="tr-TR" sz="3200" b="1" dirty="0">
                <a:solidFill>
                  <a:schemeClr val="bg1"/>
                </a:solidFill>
              </a:rPr>
              <a:t>Prof. Dr. Yasemin ÖZDEMİR</a:t>
            </a:r>
          </a:p>
          <a:p>
            <a:pPr algn="ctr"/>
            <a:endParaRPr lang="tr-TR" sz="3200" b="1" dirty="0">
              <a:solidFill>
                <a:schemeClr val="bg1"/>
              </a:solidFill>
            </a:endParaRPr>
          </a:p>
          <a:p>
            <a:pPr algn="ctr"/>
            <a:r>
              <a:rPr lang="tr-TR" sz="1800" i="1" dirty="0">
                <a:solidFill>
                  <a:schemeClr val="bg1"/>
                </a:solidFill>
                <a:effectLst/>
                <a:latin typeface="Century" panose="02040604050505020304" pitchFamily="18" charset="0"/>
                <a:ea typeface="Times New Roman" panose="02020603050405020304" pitchFamily="18" charset="0"/>
                <a:cs typeface="Times New Roman" panose="02020603050405020304" pitchFamily="18" charset="0"/>
              </a:rPr>
              <a:t>Özdemir, Y.</a:t>
            </a:r>
            <a:r>
              <a:rPr lang="tr-TR" sz="1800" b="1" i="1" dirty="0">
                <a:solidFill>
                  <a:schemeClr val="bg1"/>
                </a:solidFill>
                <a:effectLst/>
                <a:latin typeface="Century" panose="02040604050505020304" pitchFamily="18" charset="0"/>
                <a:ea typeface="Times New Roman" panose="02020603050405020304" pitchFamily="18" charset="0"/>
                <a:cs typeface="Times New Roman" panose="02020603050405020304" pitchFamily="18" charset="0"/>
              </a:rPr>
              <a:t> (2017) İşe Alım- Süreç, Kavram, Uygulama, Sakarya Yayıncılık, Sakarya. </a:t>
            </a:r>
            <a:endParaRPr lang="tr-TR" sz="3200" dirty="0">
              <a:solidFill>
                <a:schemeClr val="bg1"/>
              </a:solidFill>
            </a:endParaRPr>
          </a:p>
        </p:txBody>
      </p:sp>
    </p:spTree>
    <p:extLst>
      <p:ext uri="{BB962C8B-B14F-4D97-AF65-F5344CB8AC3E}">
        <p14:creationId xmlns:p14="http://schemas.microsoft.com/office/powerpoint/2010/main" val="243762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2</a:t>
            </a:fld>
            <a:endParaRPr lang="tr-TR"/>
          </a:p>
        </p:txBody>
      </p:sp>
      <p:sp>
        <p:nvSpPr>
          <p:cNvPr id="4" name="3 İçerik Yer Tutucusu"/>
          <p:cNvSpPr>
            <a:spLocks noGrp="1"/>
          </p:cNvSpPr>
          <p:nvPr>
            <p:ph sz="quarter" idx="13"/>
          </p:nvPr>
        </p:nvSpPr>
        <p:spPr>
          <a:xfrm>
            <a:off x="770956" y="1536439"/>
            <a:ext cx="10867766" cy="4315085"/>
          </a:xfrm>
        </p:spPr>
        <p:txBody>
          <a:bodyPr>
            <a:normAutofit/>
          </a:bodyPr>
          <a:lstStyle/>
          <a:p>
            <a:pPr algn="ctr">
              <a:buFont typeface="Arial" panose="020B0604020202020204" pitchFamily="34" charset="0"/>
              <a:buChar char="•"/>
            </a:pPr>
            <a:r>
              <a:rPr lang="tr-TR" sz="2400" b="1" dirty="0">
                <a:solidFill>
                  <a:schemeClr val="bg1"/>
                </a:solidFill>
              </a:rPr>
              <a:t>İş arama teknikleri</a:t>
            </a:r>
          </a:p>
          <a:p>
            <a:pPr algn="ctr">
              <a:buFont typeface="Arial" panose="020B0604020202020204" pitchFamily="34" charset="0"/>
              <a:buChar char="•"/>
            </a:pPr>
            <a:r>
              <a:rPr lang="tr-TR" sz="2400" b="1" dirty="0">
                <a:solidFill>
                  <a:schemeClr val="bg1"/>
                </a:solidFill>
              </a:rPr>
              <a:t>=</a:t>
            </a:r>
          </a:p>
          <a:p>
            <a:pPr algn="ctr">
              <a:buFont typeface="Arial" panose="020B0604020202020204" pitchFamily="34" charset="0"/>
              <a:buChar char="•"/>
            </a:pPr>
            <a:r>
              <a:rPr lang="tr-TR" sz="2400" b="1" dirty="0">
                <a:solidFill>
                  <a:schemeClr val="bg1"/>
                </a:solidFill>
              </a:rPr>
              <a:t>İşletmelerin Aday Sağlama Yolları </a:t>
            </a:r>
          </a:p>
          <a:p>
            <a:pPr algn="ctr">
              <a:buFont typeface="Arial" panose="020B0604020202020204" pitchFamily="34" charset="0"/>
              <a:buChar char="•"/>
            </a:pPr>
            <a:r>
              <a:rPr lang="tr-TR" sz="2400" b="1" dirty="0">
                <a:solidFill>
                  <a:schemeClr val="bg1"/>
                </a:solidFill>
              </a:rPr>
              <a:t>=</a:t>
            </a:r>
          </a:p>
          <a:p>
            <a:pPr algn="ctr">
              <a:buFont typeface="Arial" panose="020B0604020202020204" pitchFamily="34" charset="0"/>
              <a:buChar char="•"/>
            </a:pPr>
            <a:r>
              <a:rPr lang="tr-TR" sz="2400" b="1" dirty="0">
                <a:solidFill>
                  <a:schemeClr val="bg1"/>
                </a:solidFill>
              </a:rPr>
              <a:t> İş İlanlarının Paylaşıldığı Kanallar ve CV ulaştırılabilecek Kanallar </a:t>
            </a:r>
          </a:p>
          <a:p>
            <a:pPr algn="ctr">
              <a:buFont typeface="Arial" panose="020B0604020202020204" pitchFamily="34" charset="0"/>
              <a:buChar char="•"/>
            </a:pPr>
            <a:r>
              <a:rPr lang="tr-TR" sz="2400" b="1" dirty="0">
                <a:solidFill>
                  <a:schemeClr val="bg1"/>
                </a:solidFill>
              </a:rPr>
              <a:t>???</a:t>
            </a:r>
          </a:p>
          <a:p>
            <a:pPr marL="0" indent="0">
              <a:buNone/>
            </a:pPr>
            <a:endParaRPr lang="tr-TR" sz="2000" dirty="0"/>
          </a:p>
        </p:txBody>
      </p:sp>
    </p:spTree>
    <p:extLst>
      <p:ext uri="{BB962C8B-B14F-4D97-AF65-F5344CB8AC3E}">
        <p14:creationId xmlns:p14="http://schemas.microsoft.com/office/powerpoint/2010/main" val="52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3</a:t>
            </a:fld>
            <a:endParaRPr lang="tr-TR"/>
          </a:p>
        </p:txBody>
      </p:sp>
      <p:sp>
        <p:nvSpPr>
          <p:cNvPr id="3" name="2 Başlık"/>
          <p:cNvSpPr>
            <a:spLocks noGrp="1"/>
          </p:cNvSpPr>
          <p:nvPr>
            <p:ph type="title"/>
          </p:nvPr>
        </p:nvSpPr>
        <p:spPr>
          <a:xfrm>
            <a:off x="861526" y="2673221"/>
            <a:ext cx="10737225" cy="942976"/>
          </a:xfrm>
        </p:spPr>
        <p:txBody>
          <a:bodyPr>
            <a:normAutofit fontScale="90000"/>
          </a:bodyPr>
          <a:lstStyle/>
          <a:p>
            <a:pPr algn="ctr"/>
            <a:r>
              <a:rPr lang="tr-TR" b="1" i="1" dirty="0">
                <a:solidFill>
                  <a:schemeClr val="bg1"/>
                </a:solidFill>
              </a:rPr>
              <a:t>Neden iş ararız?</a:t>
            </a:r>
            <a:br>
              <a:rPr lang="tr-TR" b="1" i="1" dirty="0">
                <a:solidFill>
                  <a:schemeClr val="bg1"/>
                </a:solidFill>
              </a:rPr>
            </a:br>
            <a:endParaRPr lang="tr-TR" sz="3600" b="1" dirty="0">
              <a:solidFill>
                <a:schemeClr val="bg1"/>
              </a:solidFill>
            </a:endParaRPr>
          </a:p>
        </p:txBody>
      </p:sp>
    </p:spTree>
    <p:extLst>
      <p:ext uri="{BB962C8B-B14F-4D97-AF65-F5344CB8AC3E}">
        <p14:creationId xmlns:p14="http://schemas.microsoft.com/office/powerpoint/2010/main" val="391447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4</a:t>
            </a:fld>
            <a:endParaRPr lang="tr-TR"/>
          </a:p>
        </p:txBody>
      </p:sp>
      <p:sp>
        <p:nvSpPr>
          <p:cNvPr id="3" name="2 Başlık"/>
          <p:cNvSpPr>
            <a:spLocks noGrp="1"/>
          </p:cNvSpPr>
          <p:nvPr>
            <p:ph type="title"/>
          </p:nvPr>
        </p:nvSpPr>
        <p:spPr>
          <a:xfrm>
            <a:off x="768220" y="228600"/>
            <a:ext cx="10737225" cy="942976"/>
          </a:xfrm>
        </p:spPr>
        <p:txBody>
          <a:bodyPr>
            <a:normAutofit/>
          </a:bodyPr>
          <a:lstStyle/>
          <a:p>
            <a:pPr algn="ctr"/>
            <a:r>
              <a:rPr lang="tr-TR" b="1" i="1" dirty="0">
                <a:solidFill>
                  <a:schemeClr val="bg1"/>
                </a:solidFill>
              </a:rPr>
              <a:t>Neden iş ararız?</a:t>
            </a:r>
            <a:endParaRPr lang="tr-TR" sz="3600" b="1" dirty="0">
              <a:solidFill>
                <a:schemeClr val="bg1"/>
              </a:solidFill>
            </a:endParaRPr>
          </a:p>
        </p:txBody>
      </p:sp>
      <p:sp>
        <p:nvSpPr>
          <p:cNvPr id="4" name="3 İçerik Yer Tutucusu"/>
          <p:cNvSpPr>
            <a:spLocks noGrp="1"/>
          </p:cNvSpPr>
          <p:nvPr>
            <p:ph sz="quarter" idx="13"/>
          </p:nvPr>
        </p:nvSpPr>
        <p:spPr>
          <a:xfrm>
            <a:off x="398505" y="1078270"/>
            <a:ext cx="11476653" cy="5457824"/>
          </a:xfrm>
        </p:spPr>
        <p:txBody>
          <a:bodyPr>
            <a:normAutofit fontScale="85000" lnSpcReduction="20000"/>
          </a:bodyPr>
          <a:lstStyle/>
          <a:p>
            <a:pPr marL="0" indent="0" algn="just">
              <a:buClr>
                <a:schemeClr val="tx2">
                  <a:lumMod val="75000"/>
                </a:schemeClr>
              </a:buClr>
              <a:buSzPct val="100000"/>
              <a:buNone/>
              <a:defRPr/>
            </a:pPr>
            <a:r>
              <a:rPr lang="tr-TR" sz="1800" b="1" dirty="0">
                <a:solidFill>
                  <a:schemeClr val="bg1"/>
                </a:solidFill>
              </a:rPr>
              <a:t>bireyin yaşamını devam ettirebilmek amacıyla gelir elde etme fonksiyonu ile </a:t>
            </a:r>
            <a:r>
              <a:rPr lang="tr-TR" sz="1800" b="1" u="sng" dirty="0">
                <a:solidFill>
                  <a:schemeClr val="bg1"/>
                </a:solidFill>
              </a:rPr>
              <a:t>ekonomik</a:t>
            </a:r>
            <a:r>
              <a:rPr lang="tr-TR" sz="1800" b="1" dirty="0">
                <a:solidFill>
                  <a:schemeClr val="bg1"/>
                </a:solidFill>
              </a:rPr>
              <a:t>, </a:t>
            </a:r>
          </a:p>
          <a:p>
            <a:pPr marL="0" indent="0" algn="just">
              <a:buClr>
                <a:schemeClr val="tx2">
                  <a:lumMod val="75000"/>
                </a:schemeClr>
              </a:buClr>
              <a:buSzPct val="100000"/>
              <a:buNone/>
              <a:defRPr/>
            </a:pPr>
            <a:r>
              <a:rPr lang="tr-TR" sz="1800" b="1" dirty="0">
                <a:solidFill>
                  <a:schemeClr val="bg1"/>
                </a:solidFill>
              </a:rPr>
              <a:t>manevi anlamda haz duymak, kendini mutlu hissetmek, bağımsız ve özgür hissetmek, kısacası hayattan zevk alabilme fonksiyonları ile </a:t>
            </a:r>
            <a:r>
              <a:rPr lang="tr-TR" sz="1800" b="1" u="sng" dirty="0" err="1">
                <a:solidFill>
                  <a:schemeClr val="bg1"/>
                </a:solidFill>
              </a:rPr>
              <a:t>psiko</a:t>
            </a:r>
            <a:r>
              <a:rPr lang="tr-TR" sz="1800" b="1" u="sng" dirty="0">
                <a:solidFill>
                  <a:schemeClr val="bg1"/>
                </a:solidFill>
              </a:rPr>
              <a:t>-sosyal </a:t>
            </a:r>
          </a:p>
          <a:p>
            <a:pPr marL="0" indent="0" algn="just">
              <a:buClr>
                <a:schemeClr val="tx2">
                  <a:lumMod val="75000"/>
                </a:schemeClr>
              </a:buClr>
              <a:buSzPct val="100000"/>
              <a:buNone/>
              <a:defRPr/>
            </a:pPr>
            <a:r>
              <a:rPr lang="tr-TR" sz="1800" b="1" dirty="0">
                <a:solidFill>
                  <a:schemeClr val="bg1"/>
                </a:solidFill>
              </a:rPr>
              <a:t>ve bir grubun mensubu olmak, takdir edilmek, kabul görmek, statü sağlamak unsurları ile de </a:t>
            </a:r>
            <a:r>
              <a:rPr lang="tr-TR" sz="1800" b="1" u="sng" dirty="0">
                <a:solidFill>
                  <a:schemeClr val="bg1"/>
                </a:solidFill>
              </a:rPr>
              <a:t>toplumsal anlamı</a:t>
            </a:r>
            <a:r>
              <a:rPr lang="tr-TR" sz="1800" b="1" dirty="0">
                <a:solidFill>
                  <a:schemeClr val="bg1"/>
                </a:solidFill>
              </a:rPr>
              <a:t> çalışmanın insan yaşamında vazgeçilmez olmasını sağlamaktır. </a:t>
            </a:r>
          </a:p>
          <a:p>
            <a:pPr marL="0" indent="0" algn="just">
              <a:buClr>
                <a:schemeClr val="tx2">
                  <a:lumMod val="75000"/>
                </a:schemeClr>
              </a:buClr>
              <a:buSzPct val="100000"/>
              <a:buNone/>
              <a:defRPr/>
            </a:pPr>
            <a:endParaRPr lang="tr-TR" sz="1800" b="1" dirty="0">
              <a:solidFill>
                <a:schemeClr val="bg1"/>
              </a:solidFill>
            </a:endParaRPr>
          </a:p>
          <a:p>
            <a:pPr marL="0" indent="0" algn="just">
              <a:buClr>
                <a:schemeClr val="tx2">
                  <a:lumMod val="75000"/>
                </a:schemeClr>
              </a:buClr>
              <a:buSzPct val="100000"/>
              <a:buNone/>
              <a:defRPr/>
            </a:pPr>
            <a:r>
              <a:rPr lang="tr-TR" sz="1600" b="1" dirty="0">
                <a:solidFill>
                  <a:schemeClr val="bg1"/>
                </a:solidFill>
              </a:rPr>
              <a:t>Ayrıca;</a:t>
            </a:r>
          </a:p>
          <a:p>
            <a:pPr marL="0" indent="0" algn="just">
              <a:buClr>
                <a:schemeClr val="tx2">
                  <a:lumMod val="75000"/>
                </a:schemeClr>
              </a:buClr>
              <a:buSzPct val="100000"/>
              <a:buNone/>
              <a:defRPr/>
            </a:pPr>
            <a:r>
              <a:rPr lang="tr-TR" sz="1600" b="1" dirty="0">
                <a:solidFill>
                  <a:schemeClr val="bg1"/>
                </a:solidFill>
              </a:rPr>
              <a:t>işgücü piyasasına girmek, işsizlik ve işini değiştirmek vb.</a:t>
            </a:r>
          </a:p>
          <a:p>
            <a:pPr marL="0" indent="0" algn="just">
              <a:buClr>
                <a:schemeClr val="tx2">
                  <a:lumMod val="75000"/>
                </a:schemeClr>
              </a:buClr>
              <a:buSzPct val="100000"/>
              <a:buNone/>
              <a:defRPr/>
            </a:pPr>
            <a:endParaRPr lang="tr-TR" sz="1600" dirty="0"/>
          </a:p>
          <a:p>
            <a:pPr marL="0" indent="0" algn="just">
              <a:buClr>
                <a:schemeClr val="tx2">
                  <a:lumMod val="75000"/>
                </a:schemeClr>
              </a:buClr>
              <a:buSzPct val="100000"/>
              <a:buNone/>
              <a:defRPr/>
            </a:pPr>
            <a:r>
              <a:rPr lang="tr-TR" sz="1600" b="1" u="sng" dirty="0">
                <a:solidFill>
                  <a:schemeClr val="bg1"/>
                </a:solidFill>
              </a:rPr>
              <a:t>İşini değiştirmek isteyenlerin birçok nedeni vardır: </a:t>
            </a:r>
          </a:p>
          <a:p>
            <a:pPr marL="0" indent="0" algn="just">
              <a:buClr>
                <a:schemeClr val="tx2">
                  <a:lumMod val="75000"/>
                </a:schemeClr>
              </a:buClr>
              <a:buSzPct val="100000"/>
              <a:buNone/>
              <a:defRPr/>
            </a:pPr>
            <a:r>
              <a:rPr lang="tr-TR" sz="1600" b="1" i="1" dirty="0">
                <a:solidFill>
                  <a:schemeClr val="bg1"/>
                </a:solidFill>
              </a:rPr>
              <a:t>İ</a:t>
            </a:r>
            <a:r>
              <a:rPr lang="tr-TR" sz="1600" b="1" dirty="0">
                <a:solidFill>
                  <a:schemeClr val="bg1"/>
                </a:solidFill>
              </a:rPr>
              <a:t>şinden memnun olmamak, mevcut işinden daha az veya daha fazla çalışacağı işte çalışmak, kendi mesleğinde bir işte çalışmak istemek, çalıştığı işin geçici veya mevsimlik olması vb. İş arama davranışı gösteren veya iş olanakları hakkında bilgi edinme çabası içinde olan bireylerin süreç içinde davranışlarını etkileyecek birçok etki söz konusudur. </a:t>
            </a:r>
            <a:endParaRPr lang="tr-TR" sz="1800" b="1" dirty="0">
              <a:solidFill>
                <a:schemeClr val="bg1"/>
              </a:solidFill>
            </a:endParaRPr>
          </a:p>
          <a:p>
            <a:pPr marL="0" indent="0" algn="just">
              <a:buClr>
                <a:schemeClr val="tx2">
                  <a:lumMod val="75000"/>
                </a:schemeClr>
              </a:buClr>
              <a:buSzPct val="100000"/>
              <a:buNone/>
              <a:defRPr/>
            </a:pPr>
            <a:endParaRPr lang="tr-TR" sz="1800" b="1" dirty="0">
              <a:solidFill>
                <a:schemeClr val="bg1"/>
              </a:solidFill>
            </a:endParaRPr>
          </a:p>
          <a:p>
            <a:pPr marL="0" indent="0" algn="just">
              <a:buClr>
                <a:schemeClr val="tx2">
                  <a:lumMod val="75000"/>
                </a:schemeClr>
              </a:buClr>
              <a:buSzPct val="100000"/>
              <a:buNone/>
              <a:defRPr/>
            </a:pPr>
            <a:endParaRPr lang="tr-TR" sz="1800" b="1" dirty="0">
              <a:solidFill>
                <a:schemeClr val="bg1"/>
              </a:solidFill>
            </a:endParaRPr>
          </a:p>
          <a:p>
            <a:pPr marL="0" indent="0" algn="just">
              <a:buClr>
                <a:schemeClr val="tx2">
                  <a:lumMod val="75000"/>
                </a:schemeClr>
              </a:buClr>
              <a:buSzPct val="100000"/>
              <a:buNone/>
              <a:defRPr/>
            </a:pPr>
            <a:endParaRPr lang="tr-TR" sz="1100" b="1" i="1" dirty="0">
              <a:solidFill>
                <a:schemeClr val="bg1"/>
              </a:solidFill>
            </a:endParaRPr>
          </a:p>
          <a:p>
            <a:pPr marL="0" indent="0" algn="just">
              <a:buClr>
                <a:schemeClr val="tx2">
                  <a:lumMod val="75000"/>
                </a:schemeClr>
              </a:buClr>
              <a:buSzPct val="100000"/>
              <a:buNone/>
              <a:defRPr/>
            </a:pPr>
            <a:endParaRPr lang="tr-TR" sz="1100" b="1" i="1" dirty="0">
              <a:solidFill>
                <a:schemeClr val="bg1"/>
              </a:solidFill>
            </a:endParaRPr>
          </a:p>
          <a:p>
            <a:pPr marL="0" indent="0" algn="just">
              <a:buClr>
                <a:schemeClr val="tx2">
                  <a:lumMod val="75000"/>
                </a:schemeClr>
              </a:buClr>
              <a:buSzPct val="100000"/>
              <a:buNone/>
              <a:defRPr/>
            </a:pPr>
            <a:endParaRPr lang="tr-TR" sz="1100" b="1" i="1" dirty="0">
              <a:solidFill>
                <a:schemeClr val="bg1"/>
              </a:solidFill>
            </a:endParaRPr>
          </a:p>
          <a:p>
            <a:pPr marL="0" indent="0" algn="just">
              <a:buClr>
                <a:schemeClr val="tx2">
                  <a:lumMod val="75000"/>
                </a:schemeClr>
              </a:buClr>
              <a:buSzPct val="100000"/>
              <a:buNone/>
              <a:defRPr/>
            </a:pPr>
            <a:endParaRPr lang="tr-TR" sz="1100" b="1" i="1" dirty="0">
              <a:solidFill>
                <a:schemeClr val="bg1"/>
              </a:solidFill>
            </a:endParaRPr>
          </a:p>
          <a:p>
            <a:pPr marL="0" indent="0" algn="just">
              <a:buClr>
                <a:schemeClr val="tx2">
                  <a:lumMod val="75000"/>
                </a:schemeClr>
              </a:buClr>
              <a:buSzPct val="100000"/>
              <a:buNone/>
              <a:defRPr/>
            </a:pPr>
            <a:endParaRPr lang="tr-TR" sz="1100" b="1" i="1" dirty="0">
              <a:solidFill>
                <a:schemeClr val="bg1"/>
              </a:solidFill>
            </a:endParaRPr>
          </a:p>
          <a:p>
            <a:pPr marL="0" indent="0" algn="just">
              <a:buClr>
                <a:schemeClr val="tx2">
                  <a:lumMod val="75000"/>
                </a:schemeClr>
              </a:buClr>
              <a:buSzPct val="100000"/>
              <a:buNone/>
              <a:defRPr/>
            </a:pPr>
            <a:r>
              <a:rPr lang="tr-TR" sz="1200" b="1" i="1" dirty="0">
                <a:solidFill>
                  <a:schemeClr val="bg1"/>
                </a:solidFill>
              </a:rPr>
              <a:t>(Erer, E. (2011) </a:t>
            </a:r>
            <a:r>
              <a:rPr lang="tr-TR" sz="1200" b="1" dirty="0">
                <a:solidFill>
                  <a:schemeClr val="bg1"/>
                </a:solidFill>
              </a:rPr>
              <a:t>“Türkiye’de İş Arama Davranışını Etkileyen Faktörlerin Belirlenmesi”, Dokuz Eylül Üniversitesi, Yayınlanmamış YL Tezi, İzmir.</a:t>
            </a:r>
            <a:endParaRPr lang="tr-TR" sz="1200" b="1" i="1" dirty="0">
              <a:solidFill>
                <a:schemeClr val="bg1"/>
              </a:solidFill>
            </a:endParaRPr>
          </a:p>
        </p:txBody>
      </p:sp>
    </p:spTree>
    <p:extLst>
      <p:ext uri="{BB962C8B-B14F-4D97-AF65-F5344CB8AC3E}">
        <p14:creationId xmlns:p14="http://schemas.microsoft.com/office/powerpoint/2010/main" val="246155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5</a:t>
            </a:fld>
            <a:endParaRPr lang="tr-TR"/>
          </a:p>
        </p:txBody>
      </p:sp>
      <p:sp>
        <p:nvSpPr>
          <p:cNvPr id="3" name="2 Başlık"/>
          <p:cNvSpPr>
            <a:spLocks noGrp="1"/>
          </p:cNvSpPr>
          <p:nvPr>
            <p:ph type="title"/>
          </p:nvPr>
        </p:nvSpPr>
        <p:spPr>
          <a:xfrm>
            <a:off x="768220" y="228600"/>
            <a:ext cx="10737225" cy="942976"/>
          </a:xfrm>
        </p:spPr>
        <p:txBody>
          <a:bodyPr>
            <a:normAutofit/>
          </a:bodyPr>
          <a:lstStyle/>
          <a:p>
            <a:pPr algn="ctr"/>
            <a:r>
              <a:rPr lang="tr-TR" sz="3600" b="1" dirty="0">
                <a:solidFill>
                  <a:schemeClr val="bg1"/>
                </a:solidFill>
              </a:rPr>
              <a:t>İŞ ARAMA</a:t>
            </a:r>
          </a:p>
        </p:txBody>
      </p:sp>
      <p:sp>
        <p:nvSpPr>
          <p:cNvPr id="4" name="3 İçerik Yer Tutucusu"/>
          <p:cNvSpPr>
            <a:spLocks noGrp="1"/>
          </p:cNvSpPr>
          <p:nvPr>
            <p:ph sz="quarter" idx="13"/>
          </p:nvPr>
        </p:nvSpPr>
        <p:spPr>
          <a:xfrm>
            <a:off x="410546" y="1171576"/>
            <a:ext cx="11476653" cy="5457824"/>
          </a:xfrm>
        </p:spPr>
        <p:txBody>
          <a:bodyPr>
            <a:normAutofit fontScale="92500" lnSpcReduction="20000"/>
          </a:bodyPr>
          <a:lstStyle/>
          <a:p>
            <a:pPr marL="0" indent="0" algn="just">
              <a:buClr>
                <a:schemeClr val="tx2">
                  <a:lumMod val="75000"/>
                </a:schemeClr>
              </a:buClr>
              <a:buSzPct val="100000"/>
              <a:buNone/>
              <a:defRPr/>
            </a:pPr>
            <a:r>
              <a:rPr lang="tr-TR" b="1" u="sng" dirty="0">
                <a:solidFill>
                  <a:schemeClr val="bg1"/>
                </a:solidFill>
              </a:rPr>
              <a:t>İş arama davranışı</a:t>
            </a:r>
            <a:r>
              <a:rPr lang="tr-TR" b="1" dirty="0">
                <a:solidFill>
                  <a:schemeClr val="bg1"/>
                </a:solidFill>
              </a:rPr>
              <a:t>, </a:t>
            </a:r>
          </a:p>
          <a:p>
            <a:pPr marL="0" indent="0" algn="just">
              <a:buClr>
                <a:schemeClr val="tx2">
                  <a:lumMod val="75000"/>
                </a:schemeClr>
              </a:buClr>
              <a:buSzPct val="100000"/>
              <a:buNone/>
              <a:defRPr/>
            </a:pPr>
            <a:r>
              <a:rPr lang="tr-TR" b="1" dirty="0">
                <a:solidFill>
                  <a:schemeClr val="bg1"/>
                </a:solidFill>
              </a:rPr>
              <a:t>-bireylerin iş aramaya ayırmayı amaçladıkları çaba ve zaman miktarı ve çeşitli iş arama faaliyetlerini yerine getirebilme yeteneği olarak tanımlanmaktadır. </a:t>
            </a:r>
          </a:p>
          <a:p>
            <a:pPr marL="0" indent="0" algn="just">
              <a:buClr>
                <a:schemeClr val="tx2">
                  <a:lumMod val="75000"/>
                </a:schemeClr>
              </a:buClr>
              <a:buSzPct val="100000"/>
              <a:buNone/>
              <a:defRPr/>
            </a:pPr>
            <a:endParaRPr lang="tr-TR" b="1" dirty="0">
              <a:solidFill>
                <a:schemeClr val="bg1"/>
              </a:solidFill>
            </a:endParaRPr>
          </a:p>
          <a:p>
            <a:pPr marL="0" indent="0" algn="just">
              <a:buClr>
                <a:schemeClr val="tx2">
                  <a:lumMod val="75000"/>
                </a:schemeClr>
              </a:buClr>
              <a:buSzPct val="100000"/>
              <a:buNone/>
              <a:defRPr/>
            </a:pPr>
            <a:r>
              <a:rPr lang="tr-TR" b="1" dirty="0">
                <a:solidFill>
                  <a:schemeClr val="bg1"/>
                </a:solidFill>
              </a:rPr>
              <a:t>İş arama davranışı gösteren veya işgücü piyasasından iş olanakları hakkında bilgi edinme çabası içinde olan bireyin, süreç içinde davranışını etkileyecek birçok etkinin varlığı söz konusudur. </a:t>
            </a:r>
          </a:p>
          <a:p>
            <a:pPr marL="0" indent="0" algn="just">
              <a:buClr>
                <a:schemeClr val="tx2">
                  <a:lumMod val="75000"/>
                </a:schemeClr>
              </a:buClr>
              <a:buSzPct val="100000"/>
              <a:buNone/>
              <a:defRPr/>
            </a:pPr>
            <a:endParaRPr lang="tr-TR" b="1" dirty="0">
              <a:solidFill>
                <a:schemeClr val="bg1"/>
              </a:solidFill>
            </a:endParaRPr>
          </a:p>
          <a:p>
            <a:pPr marL="0" indent="0" algn="just">
              <a:buClr>
                <a:schemeClr val="tx2">
                  <a:lumMod val="75000"/>
                </a:schemeClr>
              </a:buClr>
              <a:buSzPct val="100000"/>
              <a:buNone/>
              <a:defRPr/>
            </a:pPr>
            <a:r>
              <a:rPr lang="tr-TR" b="1" dirty="0">
                <a:solidFill>
                  <a:schemeClr val="bg1"/>
                </a:solidFill>
              </a:rPr>
              <a:t>Hem işsiz hem de halen çalışmakta olan bireylerin içinde bulunduğu bir süreç olan iş arama davranışı, farklı yaklaşım ve değişkenler ile incelenmektedir. </a:t>
            </a:r>
          </a:p>
          <a:p>
            <a:pPr marL="0" indent="0" algn="just">
              <a:buClr>
                <a:schemeClr val="tx2">
                  <a:lumMod val="75000"/>
                </a:schemeClr>
              </a:buClr>
              <a:buSzPct val="100000"/>
              <a:buNone/>
              <a:defRPr/>
            </a:pPr>
            <a:endParaRPr lang="tr-TR" b="1" dirty="0">
              <a:solidFill>
                <a:schemeClr val="bg1"/>
              </a:solidFill>
            </a:endParaRPr>
          </a:p>
          <a:p>
            <a:pPr marL="0" indent="0" algn="just">
              <a:buClr>
                <a:schemeClr val="tx2">
                  <a:lumMod val="75000"/>
                </a:schemeClr>
              </a:buClr>
              <a:buSzPct val="100000"/>
              <a:buNone/>
              <a:defRPr/>
            </a:pPr>
            <a:r>
              <a:rPr lang="tr-TR" b="1" dirty="0">
                <a:solidFill>
                  <a:schemeClr val="bg1"/>
                </a:solidFill>
              </a:rPr>
              <a:t>Bu süreçte emek piyasasına ilişkin bilgilendirme düzeyi oldukça önemlidir.</a:t>
            </a:r>
          </a:p>
          <a:p>
            <a:pPr marL="0" indent="0" algn="just">
              <a:buClr>
                <a:schemeClr val="tx2">
                  <a:lumMod val="75000"/>
                </a:schemeClr>
              </a:buClr>
              <a:buSzPct val="100000"/>
              <a:buNone/>
              <a:defRPr/>
            </a:pPr>
            <a:endParaRPr lang="tr-TR" b="1" dirty="0">
              <a:solidFill>
                <a:schemeClr val="bg1"/>
              </a:solidFill>
            </a:endParaRPr>
          </a:p>
          <a:p>
            <a:pPr marL="0" indent="0" algn="just">
              <a:buClr>
                <a:schemeClr val="tx2">
                  <a:lumMod val="75000"/>
                </a:schemeClr>
              </a:buClr>
              <a:buSzPct val="100000"/>
              <a:buNone/>
              <a:defRPr/>
            </a:pPr>
            <a:r>
              <a:rPr lang="tr-TR" b="1" dirty="0">
                <a:solidFill>
                  <a:schemeClr val="bg1"/>
                </a:solidFill>
              </a:rPr>
              <a:t>İş arama davranışı biyografik değişkenler olarak adlandırılan yaş, cinsiyet, eğitim ve iş deneyiminden etkilenmektedir.</a:t>
            </a:r>
          </a:p>
          <a:p>
            <a:pPr marL="0" indent="0" algn="just">
              <a:buClr>
                <a:schemeClr val="tx2">
                  <a:lumMod val="75000"/>
                </a:schemeClr>
              </a:buClr>
              <a:buSzPct val="100000"/>
              <a:buNone/>
              <a:defRPr/>
            </a:pPr>
            <a:endParaRPr lang="tr-TR" sz="1200" b="1" i="1" dirty="0">
              <a:solidFill>
                <a:schemeClr val="bg1"/>
              </a:solidFill>
            </a:endParaRPr>
          </a:p>
          <a:p>
            <a:pPr marL="0" indent="0" algn="just">
              <a:buClr>
                <a:schemeClr val="tx2">
                  <a:lumMod val="75000"/>
                </a:schemeClr>
              </a:buClr>
              <a:buSzPct val="100000"/>
              <a:buNone/>
              <a:defRPr/>
            </a:pPr>
            <a:r>
              <a:rPr lang="tr-TR" sz="1200" b="1" i="1" dirty="0">
                <a:solidFill>
                  <a:schemeClr val="bg1"/>
                </a:solidFill>
              </a:rPr>
              <a:t>(Erer, E. (2011) </a:t>
            </a:r>
            <a:r>
              <a:rPr lang="tr-TR" sz="1200" b="1" dirty="0">
                <a:solidFill>
                  <a:schemeClr val="bg1"/>
                </a:solidFill>
              </a:rPr>
              <a:t>“Türkiye’de İş Arama Davranışını Etkileyen Faktörlerin Belirlenmesi”, Dokuz Eylül Üniversitesi, Yayınlanmamış YL Tezi, İzmir.</a:t>
            </a:r>
            <a:endParaRPr lang="tr-TR" sz="1200" b="1" i="1" dirty="0">
              <a:solidFill>
                <a:schemeClr val="bg1"/>
              </a:solidFill>
            </a:endParaRPr>
          </a:p>
        </p:txBody>
      </p:sp>
    </p:spTree>
    <p:extLst>
      <p:ext uri="{BB962C8B-B14F-4D97-AF65-F5344CB8AC3E}">
        <p14:creationId xmlns:p14="http://schemas.microsoft.com/office/powerpoint/2010/main" val="27818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6</a:t>
            </a:fld>
            <a:endParaRPr lang="tr-TR"/>
          </a:p>
        </p:txBody>
      </p:sp>
      <p:sp>
        <p:nvSpPr>
          <p:cNvPr id="3" name="2 Başlık"/>
          <p:cNvSpPr>
            <a:spLocks noGrp="1"/>
          </p:cNvSpPr>
          <p:nvPr>
            <p:ph type="title"/>
          </p:nvPr>
        </p:nvSpPr>
        <p:spPr>
          <a:xfrm>
            <a:off x="768220" y="228600"/>
            <a:ext cx="10737225" cy="942976"/>
          </a:xfrm>
        </p:spPr>
        <p:txBody>
          <a:bodyPr>
            <a:normAutofit/>
          </a:bodyPr>
          <a:lstStyle/>
          <a:p>
            <a:pPr algn="ctr"/>
            <a:r>
              <a:rPr lang="tr-TR" sz="3600" b="1" dirty="0">
                <a:solidFill>
                  <a:schemeClr val="bg1"/>
                </a:solidFill>
              </a:rPr>
              <a:t>İŞ ARAMA TEKNİKLERİ/KANALLARI-1</a:t>
            </a:r>
          </a:p>
        </p:txBody>
      </p:sp>
      <p:sp>
        <p:nvSpPr>
          <p:cNvPr id="4" name="3 İçerik Yer Tutucusu"/>
          <p:cNvSpPr>
            <a:spLocks noGrp="1"/>
          </p:cNvSpPr>
          <p:nvPr>
            <p:ph sz="quarter" idx="13"/>
          </p:nvPr>
        </p:nvSpPr>
        <p:spPr>
          <a:xfrm>
            <a:off x="410546" y="1171576"/>
            <a:ext cx="11476653" cy="4940989"/>
          </a:xfrm>
        </p:spPr>
        <p:txBody>
          <a:bodyPr>
            <a:normAutofit/>
          </a:bodyPr>
          <a:lstStyle/>
          <a:p>
            <a:pPr marL="342900" lvl="0" indent="-342900">
              <a:lnSpc>
                <a:spcPct val="107000"/>
              </a:lnSpc>
              <a:spcAft>
                <a:spcPts val="800"/>
              </a:spcAft>
              <a:buFont typeface="Wingdings 3" panose="05040102010807070707" pitchFamily="18" charset="2"/>
              <a:buChar char=""/>
              <a:tabLst>
                <a:tab pos="457200" algn="l"/>
              </a:tabLst>
            </a:pPr>
            <a:r>
              <a:rPr lang="tr-TR"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Medya Araçları (Gazete, Dergi, vb. Duyuruları) </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3" panose="05040102010807070707" pitchFamily="18" charset="2"/>
              <a:buChar char=""/>
              <a:tabLst>
                <a:tab pos="457200" algn="l"/>
              </a:tabLst>
            </a:pPr>
            <a:r>
              <a:rPr lang="tr-TR"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Resmi ve Özel İstihdam Kuruluşları </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-Türkiye İş Kurumu </a:t>
            </a:r>
            <a:r>
              <a:rPr lang="tr-TR"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(özellikle iş meslek danışmanları aracılığıyla)</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-Özel İstihdam Büroları </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3" panose="05040102010807070707" pitchFamily="18" charset="2"/>
              <a:buChar char=""/>
              <a:tabLst>
                <a:tab pos="457200" algn="l"/>
              </a:tabLst>
            </a:pPr>
            <a:r>
              <a:rPr lang="tr-TR" sz="1800" b="1"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Bireysel/Kendiliğinden Başvurular </a:t>
            </a:r>
            <a:r>
              <a:rPr lang="tr-TR"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(İşletmeyi ziyaret edip CV bırakmak ya da </a:t>
            </a:r>
            <a:r>
              <a:rPr lang="tr-TR" sz="1800" i="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email</a:t>
            </a:r>
            <a:r>
              <a:rPr lang="tr-TR"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ile </a:t>
            </a:r>
            <a:r>
              <a:rPr lang="tr-TR" sz="1800" i="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İK’ya</a:t>
            </a:r>
            <a:r>
              <a:rPr lang="tr-TR"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CV göndermek)</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3" panose="05040102010807070707" pitchFamily="18" charset="2"/>
              <a:buChar char=""/>
              <a:tabLst>
                <a:tab pos="457200" algn="l"/>
              </a:tabLst>
            </a:pPr>
            <a:r>
              <a:rPr lang="tr-TR" sz="1800" b="1"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İnsan Kaynakları Firmaları </a:t>
            </a:r>
            <a:r>
              <a:rPr lang="tr-TR" sz="18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İşgören</a:t>
            </a:r>
            <a:r>
              <a:rPr lang="tr-TR"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Kiralama (Leasing) ve </a:t>
            </a:r>
            <a:r>
              <a:rPr lang="tr-TR" sz="1800" b="1"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Taşeronluk Firmaları</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3" panose="05040102010807070707" pitchFamily="18" charset="2"/>
              <a:buChar char=""/>
              <a:tabLst>
                <a:tab pos="457200" algn="l"/>
              </a:tabLst>
            </a:pPr>
            <a:r>
              <a:rPr lang="tr-TR" sz="1800" b="1"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İşletmelerin Web Siteleri </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954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7</a:t>
            </a:fld>
            <a:endParaRPr lang="tr-TR"/>
          </a:p>
        </p:txBody>
      </p:sp>
      <p:sp>
        <p:nvSpPr>
          <p:cNvPr id="3" name="2 Başlık"/>
          <p:cNvSpPr>
            <a:spLocks noGrp="1"/>
          </p:cNvSpPr>
          <p:nvPr>
            <p:ph type="title"/>
          </p:nvPr>
        </p:nvSpPr>
        <p:spPr>
          <a:xfrm>
            <a:off x="768220" y="228600"/>
            <a:ext cx="10737225" cy="942976"/>
          </a:xfrm>
        </p:spPr>
        <p:txBody>
          <a:bodyPr>
            <a:normAutofit/>
          </a:bodyPr>
          <a:lstStyle/>
          <a:p>
            <a:pPr algn="ctr"/>
            <a:r>
              <a:rPr lang="tr-TR" sz="3600" b="1" dirty="0">
                <a:solidFill>
                  <a:schemeClr val="bg1"/>
                </a:solidFill>
              </a:rPr>
              <a:t>İŞ ARAMA TEKNİKLERİ/KANALLARI-2</a:t>
            </a:r>
          </a:p>
        </p:txBody>
      </p:sp>
      <p:sp>
        <p:nvSpPr>
          <p:cNvPr id="4" name="3 İçerik Yer Tutucusu"/>
          <p:cNvSpPr>
            <a:spLocks noGrp="1"/>
          </p:cNvSpPr>
          <p:nvPr>
            <p:ph sz="quarter" idx="13"/>
          </p:nvPr>
        </p:nvSpPr>
        <p:spPr>
          <a:xfrm>
            <a:off x="410546" y="1171576"/>
            <a:ext cx="11476653" cy="4940989"/>
          </a:xfrm>
        </p:spPr>
        <p:txBody>
          <a:bodyPr>
            <a:normAutofit/>
          </a:bodyPr>
          <a:lstStyle/>
          <a:p>
            <a:pPr algn="just">
              <a:buClr>
                <a:schemeClr val="tx2">
                  <a:lumMod val="75000"/>
                </a:schemeClr>
              </a:buClr>
              <a:buSzPct val="100000"/>
              <a:defRPr/>
            </a:pPr>
            <a:r>
              <a:rPr lang="tr-TR" b="1" i="1" dirty="0">
                <a:solidFill>
                  <a:schemeClr val="bg1"/>
                </a:solidFill>
              </a:rPr>
              <a:t>İK Siteleri/</a:t>
            </a:r>
            <a:r>
              <a:rPr lang="tr-TR" b="1" i="1" dirty="0" err="1">
                <a:solidFill>
                  <a:schemeClr val="bg1"/>
                </a:solidFill>
              </a:rPr>
              <a:t>Portalları</a:t>
            </a:r>
            <a:r>
              <a:rPr lang="tr-TR" b="1" i="1" dirty="0">
                <a:solidFill>
                  <a:schemeClr val="bg1"/>
                </a:solidFill>
              </a:rPr>
              <a:t> (kariyer.net, yenibiris.com, yetenek kapısı, vb.)</a:t>
            </a:r>
          </a:p>
          <a:p>
            <a:pPr algn="just">
              <a:buClr>
                <a:schemeClr val="tx2">
                  <a:lumMod val="75000"/>
                </a:schemeClr>
              </a:buClr>
              <a:buSzPct val="100000"/>
              <a:defRPr/>
            </a:pPr>
            <a:r>
              <a:rPr lang="tr-TR" b="1" i="1" dirty="0">
                <a:solidFill>
                  <a:schemeClr val="bg1"/>
                </a:solidFill>
              </a:rPr>
              <a:t>Kariyer Günleri, Kariyer Fuarları</a:t>
            </a:r>
          </a:p>
          <a:p>
            <a:pPr marL="0" indent="0" algn="just">
              <a:buClr>
                <a:schemeClr val="tx2">
                  <a:lumMod val="75000"/>
                </a:schemeClr>
              </a:buClr>
              <a:buSzPct val="100000"/>
              <a:buNone/>
              <a:defRPr/>
            </a:pPr>
            <a:r>
              <a:rPr lang="tr-TR" b="1" i="1" dirty="0">
                <a:solidFill>
                  <a:schemeClr val="bg1"/>
                </a:solidFill>
              </a:rPr>
              <a:t>Üniversite-sanayi işbirliği kapsamındaki etkinliklere katılım</a:t>
            </a:r>
          </a:p>
          <a:p>
            <a:pPr algn="just">
              <a:buClr>
                <a:schemeClr val="tx2">
                  <a:lumMod val="75000"/>
                </a:schemeClr>
              </a:buClr>
              <a:buSzPct val="100000"/>
              <a:defRPr/>
            </a:pPr>
            <a:r>
              <a:rPr lang="tr-TR" b="1" i="1" dirty="0">
                <a:solidFill>
                  <a:schemeClr val="bg1"/>
                </a:solidFill>
              </a:rPr>
              <a:t>Staj Uygulamaları</a:t>
            </a:r>
          </a:p>
          <a:p>
            <a:pPr algn="just">
              <a:buClr>
                <a:schemeClr val="tx2">
                  <a:lumMod val="75000"/>
                </a:schemeClr>
              </a:buClr>
              <a:buSzPct val="100000"/>
              <a:defRPr/>
            </a:pPr>
            <a:r>
              <a:rPr lang="tr-TR" b="1" i="1" dirty="0">
                <a:solidFill>
                  <a:schemeClr val="bg1"/>
                </a:solidFill>
              </a:rPr>
              <a:t>Sosyal Medya (</a:t>
            </a:r>
            <a:r>
              <a:rPr lang="tr-TR" b="1" i="1" dirty="0" err="1">
                <a:solidFill>
                  <a:schemeClr val="bg1"/>
                </a:solidFill>
              </a:rPr>
              <a:t>LinkedIn</a:t>
            </a:r>
            <a:r>
              <a:rPr lang="tr-TR" b="1" i="1" dirty="0">
                <a:solidFill>
                  <a:schemeClr val="bg1"/>
                </a:solidFill>
              </a:rPr>
              <a:t>, vb.)</a:t>
            </a:r>
          </a:p>
          <a:p>
            <a:pPr algn="just">
              <a:buClr>
                <a:schemeClr val="tx2">
                  <a:lumMod val="75000"/>
                </a:schemeClr>
              </a:buClr>
              <a:buSzPct val="100000"/>
              <a:defRPr/>
            </a:pPr>
            <a:r>
              <a:rPr lang="tr-TR" b="1" i="1" dirty="0">
                <a:solidFill>
                  <a:schemeClr val="bg1"/>
                </a:solidFill>
              </a:rPr>
              <a:t>Kişisel İlişkiler (Networking)</a:t>
            </a:r>
          </a:p>
          <a:p>
            <a:pPr algn="just">
              <a:buClr>
                <a:schemeClr val="tx2">
                  <a:lumMod val="75000"/>
                </a:schemeClr>
              </a:buClr>
              <a:buSzPct val="100000"/>
              <a:defRPr/>
            </a:pPr>
            <a:r>
              <a:rPr lang="tr-TR" b="1" i="1" dirty="0">
                <a:solidFill>
                  <a:schemeClr val="bg1"/>
                </a:solidFill>
              </a:rPr>
              <a:t>Meslek Kuruluşlarına ve Sendikalara Üyelik</a:t>
            </a:r>
          </a:p>
          <a:p>
            <a:pPr marL="0" indent="0" algn="just">
              <a:buClr>
                <a:schemeClr val="tx2">
                  <a:lumMod val="75000"/>
                </a:schemeClr>
              </a:buClr>
              <a:buSzPct val="100000"/>
              <a:buNone/>
              <a:defRPr/>
            </a:pPr>
            <a:endParaRPr lang="tr-TR" b="1" dirty="0">
              <a:solidFill>
                <a:schemeClr val="tx1"/>
              </a:solidFill>
            </a:endParaRPr>
          </a:p>
          <a:p>
            <a:pPr marL="0" indent="0" algn="just">
              <a:buClr>
                <a:schemeClr val="tx2">
                  <a:lumMod val="75000"/>
                </a:schemeClr>
              </a:buClr>
              <a:buSzPct val="100000"/>
              <a:buNone/>
              <a:defRPr/>
            </a:pPr>
            <a:endParaRPr lang="tr-TR" sz="2000" b="1" dirty="0">
              <a:ln w="900" cmpd="sng">
                <a:solidFill>
                  <a:schemeClr val="tx1">
                    <a:lumMod val="85000"/>
                    <a:lumOff val="15000"/>
                    <a:alpha val="55000"/>
                  </a:schemeClr>
                </a:solidFill>
                <a:prstDash val="solid"/>
              </a:ln>
              <a:solidFill>
                <a:schemeClr val="tx1"/>
              </a:solidFill>
            </a:endParaRPr>
          </a:p>
        </p:txBody>
      </p:sp>
    </p:spTree>
    <p:extLst>
      <p:ext uri="{BB962C8B-B14F-4D97-AF65-F5344CB8AC3E}">
        <p14:creationId xmlns:p14="http://schemas.microsoft.com/office/powerpoint/2010/main" val="169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C1FA2219-9131-49AD-A1B5-1FFD48A79E7F}" type="slidenum">
              <a:rPr lang="tr-TR" smtClean="0"/>
              <a:pPr/>
              <a:t>8</a:t>
            </a:fld>
            <a:endParaRPr lang="tr-TR"/>
          </a:p>
        </p:txBody>
      </p:sp>
      <p:sp>
        <p:nvSpPr>
          <p:cNvPr id="4" name="3 İçerik Yer Tutucusu"/>
          <p:cNvSpPr>
            <a:spLocks noGrp="1"/>
          </p:cNvSpPr>
          <p:nvPr>
            <p:ph sz="quarter" idx="13"/>
          </p:nvPr>
        </p:nvSpPr>
        <p:spPr>
          <a:xfrm>
            <a:off x="410546" y="513184"/>
            <a:ext cx="11476653" cy="6083559"/>
          </a:xfrm>
        </p:spPr>
        <p:txBody>
          <a:bodyPr>
            <a:normAutofit/>
          </a:bodyPr>
          <a:lstStyle/>
          <a:p>
            <a:pPr algn="just">
              <a:buClr>
                <a:schemeClr val="tx2">
                  <a:lumMod val="75000"/>
                </a:schemeClr>
              </a:buClr>
              <a:buSzPct val="100000"/>
              <a:defRPr/>
            </a:pPr>
            <a:r>
              <a:rPr lang="tr-TR" b="1" i="1" dirty="0">
                <a:solidFill>
                  <a:schemeClr val="bg1"/>
                </a:solidFill>
              </a:rPr>
              <a:t>İş ararken;</a:t>
            </a:r>
          </a:p>
          <a:p>
            <a:pPr marL="0" indent="0" algn="just">
              <a:buClr>
                <a:schemeClr val="tx2">
                  <a:lumMod val="75000"/>
                </a:schemeClr>
              </a:buClr>
              <a:buSzPct val="100000"/>
              <a:buNone/>
              <a:defRPr/>
            </a:pPr>
            <a:r>
              <a:rPr lang="tr-TR" b="1" i="1" dirty="0">
                <a:solidFill>
                  <a:schemeClr val="bg1"/>
                </a:solidFill>
              </a:rPr>
              <a:t>bireysel kariyer planlama süreci ve bu süreci etkileyen faktörler dikkate alınmalıdır.</a:t>
            </a:r>
          </a:p>
          <a:p>
            <a:pPr marL="0" indent="0" algn="just">
              <a:buClr>
                <a:schemeClr val="tx2">
                  <a:lumMod val="75000"/>
                </a:schemeClr>
              </a:buClr>
              <a:buSzPct val="100000"/>
              <a:buNone/>
              <a:defRPr/>
            </a:pPr>
            <a:endParaRPr lang="tr-TR" b="1" i="1" dirty="0">
              <a:solidFill>
                <a:schemeClr val="bg1"/>
              </a:solidFill>
            </a:endParaRPr>
          </a:p>
          <a:p>
            <a:pPr marL="0" indent="0" algn="just">
              <a:buClr>
                <a:schemeClr val="tx2">
                  <a:lumMod val="75000"/>
                </a:schemeClr>
              </a:buClr>
              <a:buSzPct val="100000"/>
              <a:buNone/>
              <a:defRPr/>
            </a:pPr>
            <a:r>
              <a:rPr lang="tr-TR" b="1" i="1" dirty="0">
                <a:solidFill>
                  <a:schemeClr val="bg1"/>
                </a:solidFill>
              </a:rPr>
              <a:t>Bu faktörlerle ilgili araştırma ve analiz yapılmalıdır. </a:t>
            </a:r>
          </a:p>
          <a:p>
            <a:pPr marL="0" indent="0" algn="just">
              <a:buClr>
                <a:schemeClr val="tx2">
                  <a:lumMod val="75000"/>
                </a:schemeClr>
              </a:buClr>
              <a:buSzPct val="100000"/>
              <a:buNone/>
              <a:defRPr/>
            </a:pPr>
            <a:endParaRPr lang="tr-TR" b="1" i="1" dirty="0">
              <a:solidFill>
                <a:schemeClr val="bg1"/>
              </a:solidFill>
            </a:endParaRPr>
          </a:p>
          <a:p>
            <a:pPr algn="just">
              <a:buClr>
                <a:schemeClr val="tx2">
                  <a:lumMod val="75000"/>
                </a:schemeClr>
              </a:buClr>
              <a:buSzPct val="100000"/>
              <a:defRPr/>
            </a:pPr>
            <a:r>
              <a:rPr lang="tr-TR" b="1" i="1" dirty="0">
                <a:solidFill>
                  <a:schemeClr val="bg1"/>
                </a:solidFill>
              </a:rPr>
              <a:t>İş arama sürecinde iş arama ağı etkinleştirilmelidir. Bu kapsamda;</a:t>
            </a:r>
          </a:p>
          <a:p>
            <a:pPr marL="0" indent="0" algn="just">
              <a:buClr>
                <a:schemeClr val="tx2">
                  <a:lumMod val="75000"/>
                </a:schemeClr>
              </a:buClr>
              <a:buSzPct val="100000"/>
              <a:buNone/>
              <a:defRPr/>
            </a:pPr>
            <a:r>
              <a:rPr lang="tr-TR" b="1" i="1" dirty="0">
                <a:solidFill>
                  <a:schemeClr val="bg1"/>
                </a:solidFill>
              </a:rPr>
              <a:t>-etkili imaj yönetimi,</a:t>
            </a:r>
          </a:p>
          <a:p>
            <a:pPr marL="0" indent="0" algn="just">
              <a:buClr>
                <a:schemeClr val="tx2">
                  <a:lumMod val="75000"/>
                </a:schemeClr>
              </a:buClr>
              <a:buSzPct val="100000"/>
              <a:buNone/>
              <a:defRPr/>
            </a:pPr>
            <a:r>
              <a:rPr lang="tr-TR" b="1" i="1" dirty="0">
                <a:solidFill>
                  <a:schemeClr val="bg1"/>
                </a:solidFill>
              </a:rPr>
              <a:t>-sosyal/gönüllü faaliyetler,</a:t>
            </a:r>
          </a:p>
          <a:p>
            <a:pPr marL="0" indent="0" algn="just">
              <a:buClr>
                <a:schemeClr val="tx2">
                  <a:lumMod val="75000"/>
                </a:schemeClr>
              </a:buClr>
              <a:buSzPct val="100000"/>
              <a:buNone/>
              <a:defRPr/>
            </a:pPr>
            <a:r>
              <a:rPr lang="tr-TR" b="1" i="1" dirty="0">
                <a:solidFill>
                  <a:schemeClr val="bg1"/>
                </a:solidFill>
              </a:rPr>
              <a:t>-okul hayatı sürecince çalışmak,</a:t>
            </a:r>
          </a:p>
          <a:p>
            <a:pPr marL="0" indent="0" algn="just">
              <a:buClr>
                <a:schemeClr val="tx2">
                  <a:lumMod val="75000"/>
                </a:schemeClr>
              </a:buClr>
              <a:buSzPct val="100000"/>
              <a:buNone/>
              <a:defRPr/>
            </a:pPr>
            <a:r>
              <a:rPr lang="tr-TR" b="1" i="1" dirty="0">
                <a:solidFill>
                  <a:schemeClr val="bg1"/>
                </a:solidFill>
              </a:rPr>
              <a:t>-sosyal ağlar etkin kullanmak katkı sağlayacaktır.</a:t>
            </a:r>
          </a:p>
          <a:p>
            <a:pPr algn="just">
              <a:buClr>
                <a:schemeClr val="tx2">
                  <a:lumMod val="75000"/>
                </a:schemeClr>
              </a:buClr>
              <a:buSzPct val="100000"/>
              <a:defRPr/>
            </a:pPr>
            <a:endParaRPr lang="tr-TR" b="1" i="1" dirty="0">
              <a:solidFill>
                <a:schemeClr val="bg1"/>
              </a:solidFill>
            </a:endParaRPr>
          </a:p>
          <a:p>
            <a:pPr marL="0" indent="0" algn="just">
              <a:buClr>
                <a:schemeClr val="tx2">
                  <a:lumMod val="75000"/>
                </a:schemeClr>
              </a:buClr>
              <a:buSzPct val="100000"/>
              <a:buNone/>
              <a:defRPr/>
            </a:pPr>
            <a:endParaRPr lang="tr-TR" b="1" i="1" dirty="0">
              <a:solidFill>
                <a:schemeClr val="bg1"/>
              </a:solidFill>
            </a:endParaRPr>
          </a:p>
          <a:p>
            <a:pPr marL="0" indent="0" algn="just">
              <a:buClr>
                <a:schemeClr val="tx2">
                  <a:lumMod val="75000"/>
                </a:schemeClr>
              </a:buClr>
              <a:buSzPct val="100000"/>
              <a:buNone/>
              <a:defRPr/>
            </a:pPr>
            <a:endParaRPr lang="tr-TR" b="1" dirty="0">
              <a:solidFill>
                <a:schemeClr val="tx1"/>
              </a:solidFill>
            </a:endParaRPr>
          </a:p>
          <a:p>
            <a:pPr marL="0" indent="0" algn="just">
              <a:buClr>
                <a:schemeClr val="tx2">
                  <a:lumMod val="75000"/>
                </a:schemeClr>
              </a:buClr>
              <a:buSzPct val="100000"/>
              <a:buNone/>
              <a:defRPr/>
            </a:pPr>
            <a:endParaRPr lang="tr-TR" sz="2000" b="1" dirty="0">
              <a:ln w="900" cmpd="sng">
                <a:solidFill>
                  <a:schemeClr val="tx1">
                    <a:lumMod val="85000"/>
                    <a:lumOff val="15000"/>
                    <a:alpha val="55000"/>
                  </a:schemeClr>
                </a:solidFill>
                <a:prstDash val="solid"/>
              </a:ln>
              <a:solidFill>
                <a:schemeClr val="tx1"/>
              </a:solidFill>
            </a:endParaRPr>
          </a:p>
        </p:txBody>
      </p:sp>
    </p:spTree>
    <p:extLst>
      <p:ext uri="{BB962C8B-B14F-4D97-AF65-F5344CB8AC3E}">
        <p14:creationId xmlns:p14="http://schemas.microsoft.com/office/powerpoint/2010/main" val="13374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solidFill>
                  <a:schemeClr val="bg1"/>
                </a:solidFill>
              </a:rPr>
              <a:t>Sorularınız?</a:t>
            </a:r>
          </a:p>
          <a:p>
            <a:r>
              <a:rPr lang="tr-TR" dirty="0">
                <a:solidFill>
                  <a:schemeClr val="bg1"/>
                </a:solidFill>
              </a:rPr>
              <a:t>Eklemek istedikleriniz?</a:t>
            </a:r>
          </a:p>
          <a:p>
            <a:endParaRPr lang="tr-TR" dirty="0">
              <a:solidFill>
                <a:schemeClr val="bg1"/>
              </a:solidFill>
            </a:endParaRPr>
          </a:p>
          <a:p>
            <a:pPr marL="0" indent="0">
              <a:buNone/>
            </a:pPr>
            <a:endParaRPr lang="tr-TR" dirty="0">
              <a:solidFill>
                <a:schemeClr val="bg1"/>
              </a:solidFill>
            </a:endParaRPr>
          </a:p>
          <a:p>
            <a:pPr marL="0" indent="0">
              <a:buNone/>
            </a:pPr>
            <a:r>
              <a:rPr lang="tr-TR" dirty="0">
                <a:solidFill>
                  <a:schemeClr val="bg1"/>
                </a:solidFill>
              </a:rPr>
              <a:t>İYİ ÇALIŞMALAR</a:t>
            </a:r>
          </a:p>
        </p:txBody>
      </p:sp>
    </p:spTree>
    <p:extLst>
      <p:ext uri="{BB962C8B-B14F-4D97-AF65-F5344CB8AC3E}">
        <p14:creationId xmlns:p14="http://schemas.microsoft.com/office/powerpoint/2010/main" val="1940490814"/>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235</TotalTime>
  <Words>540</Words>
  <Application>Microsoft Office PowerPoint</Application>
  <PresentationFormat>Geniş ekran</PresentationFormat>
  <Paragraphs>82</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Calibri</vt:lpstr>
      <vt:lpstr>Century</vt:lpstr>
      <vt:lpstr>Century Gothic</vt:lpstr>
      <vt:lpstr>Wingdings 3</vt:lpstr>
      <vt:lpstr>Dilim</vt:lpstr>
      <vt:lpstr>İş ARAMA TEKNİKLERİ</vt:lpstr>
      <vt:lpstr>PowerPoint Sunusu</vt:lpstr>
      <vt:lpstr>Neden iş ararız? </vt:lpstr>
      <vt:lpstr>Neden iş ararız?</vt:lpstr>
      <vt:lpstr>İŞ ARAMA</vt:lpstr>
      <vt:lpstr>İŞ ARAMA TEKNİKLERİ/KANALLARI-1</vt:lpstr>
      <vt:lpstr>İŞ ARAMA TEKNİKLERİ/KANALLARI-2</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Bireysel Kariyer Planlama</dc:title>
  <dc:creator> </dc:creator>
  <cp:lastModifiedBy> </cp:lastModifiedBy>
  <cp:revision>57</cp:revision>
  <dcterms:created xsi:type="dcterms:W3CDTF">2021-03-11T21:37:43Z</dcterms:created>
  <dcterms:modified xsi:type="dcterms:W3CDTF">2022-03-06T11:45:26Z</dcterms:modified>
</cp:coreProperties>
</file>