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57" r:id="rId6"/>
    <p:sldId id="258" r:id="rId7"/>
    <p:sldId id="265" r:id="rId8"/>
    <p:sldId id="268" r:id="rId9"/>
    <p:sldId id="269" r:id="rId10"/>
    <p:sldId id="270" r:id="rId11"/>
    <p:sldId id="259" r:id="rId12"/>
    <p:sldId id="267" r:id="rId13"/>
    <p:sldId id="261" r:id="rId14"/>
    <p:sldId id="262" r:id="rId15"/>
    <p:sldId id="263" r:id="rId16"/>
    <p:sldId id="272" r:id="rId17"/>
    <p:sldId id="273" r:id="rId18"/>
    <p:sldId id="274"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ags" Target="../tags/tag20.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ags" Target="../tags/tag2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25.xml"/><Relationship Id="rId3" Type="http://schemas.openxmlformats.org/officeDocument/2006/relationships/image" Target="../media/image16.png"/><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28.xml"/><Relationship Id="rId3" Type="http://schemas.openxmlformats.org/officeDocument/2006/relationships/image" Target="../media/image17.png"/><Relationship Id="rId2" Type="http://schemas.openxmlformats.org/officeDocument/2006/relationships/tags" Target="../tags/tag2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31.xml"/><Relationship Id="rId3" Type="http://schemas.openxmlformats.org/officeDocument/2006/relationships/image" Target="../media/image18.png"/><Relationship Id="rId2" Type="http://schemas.openxmlformats.org/officeDocument/2006/relationships/tags" Target="../tags/tag30.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ags" Target="../tags/tag6.xml"/><Relationship Id="rId3"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9.xml"/><Relationship Id="rId3"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12.xml"/><Relationship Id="rId3" Type="http://schemas.openxmlformats.org/officeDocument/2006/relationships/image" Target="../media/image5.png"/><Relationship Id="rId2" Type="http://schemas.openxmlformats.org/officeDocument/2006/relationships/tags" Target="../tags/tag1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15.xml"/><Relationship Id="rId3" Type="http://schemas.openxmlformats.org/officeDocument/2006/relationships/image" Target="../media/image6.png"/><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ags" Target="../tags/tag19.xml"/><Relationship Id="rId3" Type="http://schemas.openxmlformats.org/officeDocument/2006/relationships/image" Target="../media/image7.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990130"/>
            <a:ext cx="7477601" cy="1916430"/>
          </a:xfrm>
          <a:prstGeom prst="rect">
            <a:avLst/>
          </a:prstGeom>
          <a:noFill/>
        </p:spPr>
        <p:txBody>
          <a:bodyPr wrap="square" rtlCol="0" anchor="t"/>
          <a:lstStyle/>
          <a:p>
            <a:pPr marL="0" indent="0">
              <a:lnSpc>
                <a:spcPts val="7545"/>
              </a:lnSpc>
              <a:buNone/>
            </a:pPr>
            <a:r>
              <a:rPr lang="en-US" sz="6035" dirty="0">
                <a:solidFill>
                  <a:srgbClr val="60A9FF"/>
                </a:solidFill>
                <a:latin typeface="Roboto Slab" pitchFamily="34" charset="0"/>
                <a:ea typeface="Roboto Slab" pitchFamily="34" charset="-122"/>
                <a:cs typeface="Roboto Slab" pitchFamily="34" charset="-120"/>
              </a:rPr>
              <a:t>Session 5: Layout Basics</a:t>
            </a:r>
            <a:endParaRPr lang="en-US" sz="6035" dirty="0"/>
          </a:p>
        </p:txBody>
      </p:sp>
      <p:sp>
        <p:nvSpPr>
          <p:cNvPr id="6" name="Text 3"/>
          <p:cNvSpPr/>
          <p:nvPr/>
        </p:nvSpPr>
        <p:spPr>
          <a:xfrm>
            <a:off x="6319599" y="4239816"/>
            <a:ext cx="7477601" cy="1999536"/>
          </a:xfrm>
          <a:prstGeom prst="rect">
            <a:avLst/>
          </a:prstGeom>
          <a:noFill/>
        </p:spPr>
        <p:txBody>
          <a:bodyPr wrap="squar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Welcome to Session 5, where we'll delve into the fundamental concepts of web page layout. Mastering layout techniques is crucial for creating visually appealing and user-friendly websites. We'll explore key concepts like the display property, positioning, and the float and clear properties, providing you with a comprehensive understanding of how to arrange and style elements on your web pages.</a:t>
            </a:r>
            <a:endParaRPr lang="en-US" sz="1750" dirty="0"/>
          </a:p>
        </p:txBody>
      </p:sp>
      <p:pic>
        <p:nvPicPr>
          <p:cNvPr id="8" name="Picture 7" descr="PIITBrochure"/>
          <p:cNvPicPr>
            <a:picLocks noChangeAspect="1"/>
          </p:cNvPicPr>
          <p:nvPr>
            <p:custDataLst>
              <p:tags r:id="rId2"/>
            </p:custDataLst>
          </p:nvPr>
        </p:nvPicPr>
        <p:blipFill>
          <a:blip r:embed="rId3"/>
          <a:stretch>
            <a:fillRect/>
          </a:stretch>
        </p:blipFill>
        <p:spPr>
          <a:xfrm>
            <a:off x="111125" y="6917690"/>
            <a:ext cx="1449705" cy="13119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20222" y="603171"/>
            <a:ext cx="5468779" cy="683538"/>
          </a:xfrm>
          <a:prstGeom prst="rect">
            <a:avLst/>
          </a:prstGeom>
          <a:noFill/>
        </p:spPr>
        <p:txBody>
          <a:bodyPr wrap="none" rtlCol="0" anchor="t"/>
          <a:lstStyle/>
          <a:p>
            <a:pPr marL="0" indent="0">
              <a:lnSpc>
                <a:spcPts val="5385"/>
              </a:lnSpc>
              <a:buNone/>
            </a:pPr>
            <a:r>
              <a:rPr lang="en-US" sz="4305" dirty="0">
                <a:solidFill>
                  <a:srgbClr val="60A9FF"/>
                </a:solidFill>
                <a:latin typeface="Roboto Slab" pitchFamily="34" charset="0"/>
                <a:ea typeface="Roboto Slab" pitchFamily="34" charset="-122"/>
                <a:cs typeface="Roboto Slab" pitchFamily="34" charset="-120"/>
              </a:rPr>
              <a:t>Float and Clear</a:t>
            </a:r>
            <a:endParaRPr lang="en-US" sz="4305" dirty="0"/>
          </a:p>
        </p:txBody>
      </p:sp>
      <p:pic>
        <p:nvPicPr>
          <p:cNvPr id="6" name="Image 1" descr="preencoded.png"/>
          <p:cNvPicPr>
            <a:picLocks noChangeAspect="1"/>
          </p:cNvPicPr>
          <p:nvPr/>
        </p:nvPicPr>
        <p:blipFill>
          <a:blip r:embed="rId2"/>
          <a:stretch>
            <a:fillRect/>
          </a:stretch>
        </p:blipFill>
        <p:spPr>
          <a:xfrm>
            <a:off x="820222" y="1614726"/>
            <a:ext cx="1093708" cy="1894523"/>
          </a:xfrm>
          <a:prstGeom prst="rect">
            <a:avLst/>
          </a:prstGeom>
        </p:spPr>
      </p:pic>
      <p:sp>
        <p:nvSpPr>
          <p:cNvPr id="7" name="Text 3"/>
          <p:cNvSpPr/>
          <p:nvPr/>
        </p:nvSpPr>
        <p:spPr>
          <a:xfrm>
            <a:off x="2241947" y="1833443"/>
            <a:ext cx="2734389" cy="341828"/>
          </a:xfrm>
          <a:prstGeom prst="rect">
            <a:avLst/>
          </a:prstGeom>
          <a:noFill/>
        </p:spPr>
        <p:txBody>
          <a:bodyPr wrap="none" rtlCol="0" anchor="t"/>
          <a:lstStyle/>
          <a:p>
            <a:pPr marL="0" indent="0" algn="l">
              <a:lnSpc>
                <a:spcPts val="2690"/>
              </a:lnSpc>
              <a:buNone/>
            </a:pPr>
            <a:r>
              <a:rPr lang="en-US" sz="2155" dirty="0">
                <a:solidFill>
                  <a:srgbClr val="60A9FF"/>
                </a:solidFill>
                <a:latin typeface="Roboto Slab" pitchFamily="34" charset="0"/>
                <a:ea typeface="Roboto Slab" pitchFamily="34" charset="-122"/>
                <a:cs typeface="Roboto Slab" pitchFamily="34" charset="-120"/>
              </a:rPr>
              <a:t>Float Property</a:t>
            </a:r>
            <a:endParaRPr lang="en-US" sz="2155" dirty="0"/>
          </a:p>
        </p:txBody>
      </p:sp>
      <p:sp>
        <p:nvSpPr>
          <p:cNvPr id="8" name="Text 4"/>
          <p:cNvSpPr/>
          <p:nvPr/>
        </p:nvSpPr>
        <p:spPr>
          <a:xfrm>
            <a:off x="2241947" y="2306479"/>
            <a:ext cx="7910632" cy="984052"/>
          </a:xfrm>
          <a:prstGeom prst="rect">
            <a:avLst/>
          </a:prstGeom>
          <a:noFill/>
        </p:spPr>
        <p:txBody>
          <a:bodyPr wrap="square" rtlCol="0" anchor="t"/>
          <a:lstStyle/>
          <a:p>
            <a:pPr marL="0" indent="0" algn="l">
              <a:lnSpc>
                <a:spcPts val="2585"/>
              </a:lnSpc>
              <a:buNone/>
            </a:pPr>
            <a:r>
              <a:rPr lang="en-US" sz="1720" dirty="0">
                <a:solidFill>
                  <a:srgbClr val="D6E5EF"/>
                </a:solidFill>
                <a:latin typeface="Roboto" pitchFamily="34" charset="0"/>
                <a:ea typeface="Roboto" pitchFamily="34" charset="-122"/>
                <a:cs typeface="Roboto" pitchFamily="34" charset="-120"/>
              </a:rPr>
              <a:t>The float property allows you to position elements to the left or right of their container. Floated elements are taken out of the normal document flow, allowing other content to flow around them.</a:t>
            </a:r>
            <a:endParaRPr lang="en-US" sz="1720" dirty="0"/>
          </a:p>
        </p:txBody>
      </p:sp>
      <p:pic>
        <p:nvPicPr>
          <p:cNvPr id="9" name="Image 2" descr="preencoded.png"/>
          <p:cNvPicPr>
            <a:picLocks noChangeAspect="1"/>
          </p:cNvPicPr>
          <p:nvPr/>
        </p:nvPicPr>
        <p:blipFill>
          <a:blip r:embed="rId3"/>
          <a:stretch>
            <a:fillRect/>
          </a:stretch>
        </p:blipFill>
        <p:spPr>
          <a:xfrm>
            <a:off x="820222" y="3509248"/>
            <a:ext cx="1093708" cy="2222540"/>
          </a:xfrm>
          <a:prstGeom prst="rect">
            <a:avLst/>
          </a:prstGeom>
        </p:spPr>
      </p:pic>
      <p:sp>
        <p:nvSpPr>
          <p:cNvPr id="10" name="Text 5"/>
          <p:cNvSpPr/>
          <p:nvPr/>
        </p:nvSpPr>
        <p:spPr>
          <a:xfrm>
            <a:off x="2241947" y="3727966"/>
            <a:ext cx="3391614" cy="341828"/>
          </a:xfrm>
          <a:prstGeom prst="rect">
            <a:avLst/>
          </a:prstGeom>
          <a:noFill/>
        </p:spPr>
        <p:txBody>
          <a:bodyPr wrap="none" rtlCol="0" anchor="t"/>
          <a:lstStyle/>
          <a:p>
            <a:pPr marL="0" indent="0" algn="l">
              <a:lnSpc>
                <a:spcPts val="2690"/>
              </a:lnSpc>
              <a:buNone/>
            </a:pPr>
            <a:r>
              <a:rPr lang="en-US" sz="2155" dirty="0">
                <a:solidFill>
                  <a:srgbClr val="60A9FF"/>
                </a:solidFill>
                <a:latin typeface="Roboto Slab" pitchFamily="34" charset="0"/>
                <a:ea typeface="Roboto Slab" pitchFamily="34" charset="-122"/>
                <a:cs typeface="Roboto Slab" pitchFamily="34" charset="-120"/>
              </a:rPr>
              <a:t>Clearing Floated Elements</a:t>
            </a:r>
            <a:endParaRPr lang="en-US" sz="2155" dirty="0"/>
          </a:p>
        </p:txBody>
      </p:sp>
      <p:sp>
        <p:nvSpPr>
          <p:cNvPr id="11" name="Text 6"/>
          <p:cNvSpPr/>
          <p:nvPr/>
        </p:nvSpPr>
        <p:spPr>
          <a:xfrm>
            <a:off x="2241947" y="4201001"/>
            <a:ext cx="7910632" cy="1312069"/>
          </a:xfrm>
          <a:prstGeom prst="rect">
            <a:avLst/>
          </a:prstGeom>
          <a:noFill/>
        </p:spPr>
        <p:txBody>
          <a:bodyPr wrap="square" rtlCol="0" anchor="t"/>
          <a:lstStyle/>
          <a:p>
            <a:pPr marL="0" indent="0" algn="l">
              <a:lnSpc>
                <a:spcPts val="2585"/>
              </a:lnSpc>
              <a:buNone/>
            </a:pPr>
            <a:r>
              <a:rPr lang="en-US" sz="1720" dirty="0">
                <a:solidFill>
                  <a:srgbClr val="D6E5EF"/>
                </a:solidFill>
                <a:latin typeface="Roboto" pitchFamily="34" charset="0"/>
                <a:ea typeface="Roboto" pitchFamily="34" charset="-122"/>
                <a:cs typeface="Roboto" pitchFamily="34" charset="-120"/>
              </a:rPr>
              <a:t>When elements are floated, they can sometimes cause unexpected layout issues, such as content flowing under the floated elements. The clear property is used to prevent this by clearing the float on an element, ensuring that no floated elements appear on either side.</a:t>
            </a:r>
            <a:endParaRPr lang="en-US" sz="1720" dirty="0"/>
          </a:p>
        </p:txBody>
      </p:sp>
      <p:pic>
        <p:nvPicPr>
          <p:cNvPr id="12" name="Image 3" descr="preencoded.png"/>
          <p:cNvPicPr>
            <a:picLocks noChangeAspect="1"/>
          </p:cNvPicPr>
          <p:nvPr/>
        </p:nvPicPr>
        <p:blipFill>
          <a:blip r:embed="rId4"/>
          <a:stretch>
            <a:fillRect/>
          </a:stretch>
        </p:blipFill>
        <p:spPr>
          <a:xfrm>
            <a:off x="820222" y="5731788"/>
            <a:ext cx="1093708" cy="1894523"/>
          </a:xfrm>
          <a:prstGeom prst="rect">
            <a:avLst/>
          </a:prstGeom>
        </p:spPr>
      </p:pic>
      <p:sp>
        <p:nvSpPr>
          <p:cNvPr id="13" name="Text 7"/>
          <p:cNvSpPr/>
          <p:nvPr/>
        </p:nvSpPr>
        <p:spPr>
          <a:xfrm>
            <a:off x="2241947" y="5950506"/>
            <a:ext cx="2734389" cy="341828"/>
          </a:xfrm>
          <a:prstGeom prst="rect">
            <a:avLst/>
          </a:prstGeom>
          <a:noFill/>
        </p:spPr>
        <p:txBody>
          <a:bodyPr wrap="none" rtlCol="0" anchor="t"/>
          <a:lstStyle/>
          <a:p>
            <a:pPr marL="0" indent="0" algn="l">
              <a:lnSpc>
                <a:spcPts val="2690"/>
              </a:lnSpc>
              <a:buNone/>
            </a:pPr>
            <a:r>
              <a:rPr lang="en-US" sz="2155" dirty="0">
                <a:solidFill>
                  <a:srgbClr val="60A9FF"/>
                </a:solidFill>
                <a:latin typeface="Roboto Slab" pitchFamily="34" charset="0"/>
                <a:ea typeface="Roboto Slab" pitchFamily="34" charset="-122"/>
                <a:cs typeface="Roboto Slab" pitchFamily="34" charset="-120"/>
              </a:rPr>
              <a:t>Controlling Layout</a:t>
            </a:r>
            <a:endParaRPr lang="en-US" sz="2155" dirty="0"/>
          </a:p>
        </p:txBody>
      </p:sp>
      <p:sp>
        <p:nvSpPr>
          <p:cNvPr id="14" name="Text 8"/>
          <p:cNvSpPr/>
          <p:nvPr/>
        </p:nvSpPr>
        <p:spPr>
          <a:xfrm>
            <a:off x="2241947" y="6423541"/>
            <a:ext cx="7910632" cy="984052"/>
          </a:xfrm>
          <a:prstGeom prst="rect">
            <a:avLst/>
          </a:prstGeom>
          <a:noFill/>
        </p:spPr>
        <p:txBody>
          <a:bodyPr wrap="square" rtlCol="0" anchor="t"/>
          <a:lstStyle/>
          <a:p>
            <a:pPr marL="0" indent="0" algn="l">
              <a:lnSpc>
                <a:spcPts val="2585"/>
              </a:lnSpc>
              <a:buNone/>
            </a:pPr>
            <a:r>
              <a:rPr lang="en-US" sz="1720" dirty="0">
                <a:solidFill>
                  <a:srgbClr val="D6E5EF"/>
                </a:solidFill>
                <a:latin typeface="Roboto" pitchFamily="34" charset="0"/>
                <a:ea typeface="Roboto" pitchFamily="34" charset="-122"/>
                <a:cs typeface="Roboto" pitchFamily="34" charset="-120"/>
              </a:rPr>
              <a:t>The float and clear properties offer a flexible way to control layout and create complex designs. By understanding how these properties work, you can create sophisticated and visually appealing web pages.</a:t>
            </a:r>
            <a:endParaRPr lang="en-US" sz="1720" dirty="0"/>
          </a:p>
        </p:txBody>
      </p:sp>
      <p:pic>
        <p:nvPicPr>
          <p:cNvPr id="15" name="Picture 14" descr="PIITBrochure"/>
          <p:cNvPicPr>
            <a:picLocks noChangeAspect="1"/>
          </p:cNvPicPr>
          <p:nvPr>
            <p:custDataLst>
              <p:tags r:id="rId5"/>
            </p:custDataLst>
          </p:nvPr>
        </p:nvPicPr>
        <p:blipFill>
          <a:blip r:embed="rId6"/>
          <a:stretch>
            <a:fillRect/>
          </a:stretch>
        </p:blipFill>
        <p:spPr>
          <a:xfrm>
            <a:off x="111125" y="6917690"/>
            <a:ext cx="1449705" cy="13119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sp>
        <p:nvSpPr>
          <p:cNvPr id="4" name="Text 2"/>
          <p:cNvSpPr/>
          <p:nvPr/>
        </p:nvSpPr>
        <p:spPr>
          <a:xfrm>
            <a:off x="2037993" y="1243132"/>
            <a:ext cx="5554980" cy="694373"/>
          </a:xfrm>
          <a:prstGeom prst="rect">
            <a:avLst/>
          </a:prstGeom>
          <a:noFill/>
        </p:spPr>
        <p:txBody>
          <a:bodyPr wrap="none" rtlCol="0" anchor="t"/>
          <a:lstStyle/>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Floating elements</a:t>
            </a:r>
            <a:endParaRPr lang="en-US" sz="4375" dirty="0"/>
          </a:p>
        </p:txBody>
      </p:sp>
      <p:pic>
        <p:nvPicPr>
          <p:cNvPr id="5" name="Image 0" descr="preencoded.png"/>
          <p:cNvPicPr>
            <a:picLocks noChangeAspect="1"/>
          </p:cNvPicPr>
          <p:nvPr/>
        </p:nvPicPr>
        <p:blipFill>
          <a:blip r:embed="rId1"/>
          <a:stretch>
            <a:fillRect/>
          </a:stretch>
        </p:blipFill>
        <p:spPr>
          <a:xfrm>
            <a:off x="2037993" y="2381845"/>
            <a:ext cx="555427" cy="555427"/>
          </a:xfrm>
          <a:prstGeom prst="rect">
            <a:avLst/>
          </a:prstGeom>
        </p:spPr>
      </p:pic>
      <p:sp>
        <p:nvSpPr>
          <p:cNvPr id="6" name="Text 3"/>
          <p:cNvSpPr/>
          <p:nvPr/>
        </p:nvSpPr>
        <p:spPr>
          <a:xfrm>
            <a:off x="2037993" y="3159443"/>
            <a:ext cx="2388632" cy="347186"/>
          </a:xfrm>
          <a:prstGeom prst="rect">
            <a:avLst/>
          </a:prstGeom>
          <a:noFill/>
        </p:spPr>
        <p:txBody>
          <a:bodyPr wrap="non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Image Placement</a:t>
            </a:r>
            <a:endParaRPr lang="en-US" sz="2185" dirty="0"/>
          </a:p>
        </p:txBody>
      </p:sp>
      <p:sp>
        <p:nvSpPr>
          <p:cNvPr id="7" name="Text 4"/>
          <p:cNvSpPr/>
          <p:nvPr/>
        </p:nvSpPr>
        <p:spPr>
          <a:xfrm>
            <a:off x="2037993" y="3639860"/>
            <a:ext cx="2388632" cy="3332559"/>
          </a:xfrm>
          <a:prstGeom prst="rect">
            <a:avLst/>
          </a:prstGeom>
          <a:noFill/>
        </p:spPr>
        <p:txBody>
          <a:bodyPr wrap="square" rtlCol="0" anchor="t"/>
          <a:lstStyle/>
          <a:p>
            <a:pPr marL="0" indent="0" algn="l">
              <a:lnSpc>
                <a:spcPts val="2625"/>
              </a:lnSpc>
              <a:buNone/>
            </a:pPr>
            <a:r>
              <a:rPr lang="en-US" sz="1750" dirty="0">
                <a:solidFill>
                  <a:srgbClr val="D6E5EF"/>
                </a:solidFill>
                <a:latin typeface="Roboto" pitchFamily="34" charset="0"/>
                <a:ea typeface="Roboto" pitchFamily="34" charset="-122"/>
                <a:cs typeface="Roboto" pitchFamily="34" charset="-120"/>
              </a:rPr>
              <a:t>Floating images is a common technique to create visually appealing layouts. You can float images to the left or right, allowing the text to wrap around them. This adds dynamism and visual interest to the page.</a:t>
            </a:r>
            <a:endParaRPr lang="en-US" sz="1750" dirty="0"/>
          </a:p>
        </p:txBody>
      </p:sp>
      <p:pic>
        <p:nvPicPr>
          <p:cNvPr id="8" name="Image 1" descr="preencoded.png"/>
          <p:cNvPicPr>
            <a:picLocks noChangeAspect="1"/>
          </p:cNvPicPr>
          <p:nvPr/>
        </p:nvPicPr>
        <p:blipFill>
          <a:blip r:embed="rId2"/>
          <a:stretch>
            <a:fillRect/>
          </a:stretch>
        </p:blipFill>
        <p:spPr>
          <a:xfrm>
            <a:off x="4759881" y="2381845"/>
            <a:ext cx="555427" cy="555427"/>
          </a:xfrm>
          <a:prstGeom prst="rect">
            <a:avLst/>
          </a:prstGeom>
        </p:spPr>
      </p:pic>
      <p:sp>
        <p:nvSpPr>
          <p:cNvPr id="9" name="Text 5"/>
          <p:cNvSpPr/>
          <p:nvPr/>
        </p:nvSpPr>
        <p:spPr>
          <a:xfrm>
            <a:off x="4759881" y="3159443"/>
            <a:ext cx="2388632" cy="347186"/>
          </a:xfrm>
          <a:prstGeom prst="rect">
            <a:avLst/>
          </a:prstGeom>
          <a:noFill/>
        </p:spPr>
        <p:txBody>
          <a:bodyPr wrap="non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Creating Columns</a:t>
            </a:r>
            <a:endParaRPr lang="en-US" sz="2185" dirty="0"/>
          </a:p>
        </p:txBody>
      </p:sp>
      <p:sp>
        <p:nvSpPr>
          <p:cNvPr id="10" name="Text 6"/>
          <p:cNvSpPr/>
          <p:nvPr/>
        </p:nvSpPr>
        <p:spPr>
          <a:xfrm>
            <a:off x="4759881" y="3639860"/>
            <a:ext cx="2388632" cy="2999303"/>
          </a:xfrm>
          <a:prstGeom prst="rect">
            <a:avLst/>
          </a:prstGeom>
          <a:noFill/>
        </p:spPr>
        <p:txBody>
          <a:bodyPr wrap="square" rtlCol="0" anchor="t"/>
          <a:lstStyle/>
          <a:p>
            <a:pPr marL="0" indent="0" algn="l">
              <a:lnSpc>
                <a:spcPts val="2625"/>
              </a:lnSpc>
              <a:buNone/>
            </a:pPr>
            <a:r>
              <a:rPr lang="en-US" sz="1750" dirty="0">
                <a:solidFill>
                  <a:srgbClr val="D6E5EF"/>
                </a:solidFill>
                <a:latin typeface="Roboto" pitchFamily="34" charset="0"/>
                <a:ea typeface="Roboto" pitchFamily="34" charset="-122"/>
                <a:cs typeface="Roboto" pitchFamily="34" charset="-120"/>
              </a:rPr>
              <a:t>You can use floating elements to create two-column or multi-column layouts. By floating elements to the left or right, you can control how the content is divided and presented on the page.</a:t>
            </a:r>
            <a:endParaRPr lang="en-US" sz="1750" dirty="0"/>
          </a:p>
        </p:txBody>
      </p:sp>
      <p:pic>
        <p:nvPicPr>
          <p:cNvPr id="11" name="Image 2" descr="preencoded.png"/>
          <p:cNvPicPr>
            <a:picLocks noChangeAspect="1"/>
          </p:cNvPicPr>
          <p:nvPr/>
        </p:nvPicPr>
        <p:blipFill>
          <a:blip r:embed="rId3"/>
          <a:stretch>
            <a:fillRect/>
          </a:stretch>
        </p:blipFill>
        <p:spPr>
          <a:xfrm>
            <a:off x="7481768" y="2381845"/>
            <a:ext cx="555427" cy="555427"/>
          </a:xfrm>
          <a:prstGeom prst="rect">
            <a:avLst/>
          </a:prstGeom>
        </p:spPr>
      </p:pic>
      <p:sp>
        <p:nvSpPr>
          <p:cNvPr id="12" name="Text 7"/>
          <p:cNvSpPr/>
          <p:nvPr/>
        </p:nvSpPr>
        <p:spPr>
          <a:xfrm>
            <a:off x="7481768" y="3159443"/>
            <a:ext cx="2388632" cy="694373"/>
          </a:xfrm>
          <a:prstGeom prst="rect">
            <a:avLst/>
          </a:prstGeom>
          <a:noFill/>
        </p:spPr>
        <p:txBody>
          <a:bodyPr wrap="squar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Sidebars and Navigation</a:t>
            </a:r>
            <a:endParaRPr lang="en-US" sz="2185" dirty="0"/>
          </a:p>
        </p:txBody>
      </p:sp>
      <p:sp>
        <p:nvSpPr>
          <p:cNvPr id="13" name="Text 8"/>
          <p:cNvSpPr/>
          <p:nvPr/>
        </p:nvSpPr>
        <p:spPr>
          <a:xfrm>
            <a:off x="7481768" y="3987046"/>
            <a:ext cx="2388632" cy="2999303"/>
          </a:xfrm>
          <a:prstGeom prst="rect">
            <a:avLst/>
          </a:prstGeom>
          <a:noFill/>
        </p:spPr>
        <p:txBody>
          <a:bodyPr wrap="square" rtlCol="0" anchor="t"/>
          <a:lstStyle/>
          <a:p>
            <a:pPr marL="0" indent="0" algn="l">
              <a:lnSpc>
                <a:spcPts val="2625"/>
              </a:lnSpc>
              <a:buNone/>
            </a:pPr>
            <a:r>
              <a:rPr lang="en-US" sz="1750" dirty="0">
                <a:solidFill>
                  <a:srgbClr val="D6E5EF"/>
                </a:solidFill>
                <a:latin typeface="Roboto" pitchFamily="34" charset="0"/>
                <a:ea typeface="Roboto" pitchFamily="34" charset="-122"/>
                <a:cs typeface="Roboto" pitchFamily="34" charset="-120"/>
              </a:rPr>
              <a:t>Floating elements are often used for sidebars and navigation menus. By floating them to the left or right, you can create a distinct side area that complements the main content of the page.</a:t>
            </a:r>
            <a:endParaRPr lang="en-US" sz="1750" dirty="0"/>
          </a:p>
        </p:txBody>
      </p:sp>
      <p:pic>
        <p:nvPicPr>
          <p:cNvPr id="14" name="Image 3" descr="preencoded.png"/>
          <p:cNvPicPr>
            <a:picLocks noChangeAspect="1"/>
          </p:cNvPicPr>
          <p:nvPr/>
        </p:nvPicPr>
        <p:blipFill>
          <a:blip r:embed="rId4"/>
          <a:stretch>
            <a:fillRect/>
          </a:stretch>
        </p:blipFill>
        <p:spPr>
          <a:xfrm>
            <a:off x="10203656" y="2381845"/>
            <a:ext cx="555427" cy="555427"/>
          </a:xfrm>
          <a:prstGeom prst="rect">
            <a:avLst/>
          </a:prstGeom>
        </p:spPr>
      </p:pic>
      <p:sp>
        <p:nvSpPr>
          <p:cNvPr id="15" name="Text 9"/>
          <p:cNvSpPr/>
          <p:nvPr/>
        </p:nvSpPr>
        <p:spPr>
          <a:xfrm>
            <a:off x="10203656" y="3159443"/>
            <a:ext cx="2388751" cy="347186"/>
          </a:xfrm>
          <a:prstGeom prst="rect">
            <a:avLst/>
          </a:prstGeom>
          <a:noFill/>
        </p:spPr>
        <p:txBody>
          <a:bodyPr wrap="none" rtlCol="0" anchor="t"/>
          <a:lstStyle/>
          <a:p>
            <a:pPr marL="0" indent="0" algn="l">
              <a:lnSpc>
                <a:spcPts val="2735"/>
              </a:lnSpc>
              <a:buNone/>
            </a:pPr>
            <a:r>
              <a:rPr lang="en-US" sz="2185" dirty="0">
                <a:solidFill>
                  <a:srgbClr val="60A9FF"/>
                </a:solidFill>
                <a:latin typeface="Roboto Slab" pitchFamily="34" charset="0"/>
                <a:ea typeface="Roboto Slab" pitchFamily="34" charset="-122"/>
                <a:cs typeface="Roboto Slab" pitchFamily="34" charset="-120"/>
              </a:rPr>
              <a:t>Layout Flexibility</a:t>
            </a:r>
            <a:endParaRPr lang="en-US" sz="2185" dirty="0"/>
          </a:p>
        </p:txBody>
      </p:sp>
      <p:sp>
        <p:nvSpPr>
          <p:cNvPr id="16" name="Text 10"/>
          <p:cNvSpPr/>
          <p:nvPr/>
        </p:nvSpPr>
        <p:spPr>
          <a:xfrm>
            <a:off x="10203656" y="3639860"/>
            <a:ext cx="2388751" cy="2666048"/>
          </a:xfrm>
          <a:prstGeom prst="rect">
            <a:avLst/>
          </a:prstGeom>
          <a:noFill/>
        </p:spPr>
        <p:txBody>
          <a:bodyPr wrap="square" rtlCol="0" anchor="t"/>
          <a:lstStyle/>
          <a:p>
            <a:pPr marL="0" indent="0" algn="l">
              <a:lnSpc>
                <a:spcPts val="2625"/>
              </a:lnSpc>
              <a:buNone/>
            </a:pPr>
            <a:r>
              <a:rPr lang="en-US" sz="1750" dirty="0">
                <a:solidFill>
                  <a:srgbClr val="D6E5EF"/>
                </a:solidFill>
                <a:latin typeface="Roboto" pitchFamily="34" charset="0"/>
                <a:ea typeface="Roboto" pitchFamily="34" charset="-122"/>
                <a:cs typeface="Roboto" pitchFamily="34" charset="-120"/>
              </a:rPr>
              <a:t>Floating offers a flexible approach to layout design. It allows you to create dynamic and adaptable layouts that can respond to different screen sizes and user preferences.</a:t>
            </a:r>
            <a:endParaRPr lang="en-US" sz="1750" dirty="0"/>
          </a:p>
        </p:txBody>
      </p:sp>
      <p:pic>
        <p:nvPicPr>
          <p:cNvPr id="17" name="Picture 16" descr="PIITBrochure"/>
          <p:cNvPicPr>
            <a:picLocks noChangeAspect="1"/>
          </p:cNvPicPr>
          <p:nvPr>
            <p:custDataLst>
              <p:tags r:id="rId5"/>
            </p:custDataLst>
          </p:nvPr>
        </p:nvPicPr>
        <p:blipFill>
          <a:blip r:embed="rId6"/>
          <a:stretch>
            <a:fillRect/>
          </a:stretch>
        </p:blipFill>
        <p:spPr>
          <a:xfrm>
            <a:off x="111125" y="6917690"/>
            <a:ext cx="1449705" cy="1311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sp>
        <p:nvSpPr>
          <p:cNvPr id="4" name="Text 2"/>
          <p:cNvSpPr/>
          <p:nvPr/>
        </p:nvSpPr>
        <p:spPr>
          <a:xfrm>
            <a:off x="2037993" y="1956435"/>
            <a:ext cx="6680121" cy="694373"/>
          </a:xfrm>
          <a:prstGeom prst="rect">
            <a:avLst/>
          </a:prstGeom>
          <a:noFill/>
        </p:spPr>
        <p:txBody>
          <a:bodyPr wrap="none" rtlCol="0" anchor="t"/>
          <a:lstStyle/>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Clearing floated elements</a:t>
            </a:r>
            <a:endParaRPr lang="en-US" sz="4375" dirty="0"/>
          </a:p>
        </p:txBody>
      </p:sp>
      <p:sp>
        <p:nvSpPr>
          <p:cNvPr id="5" name="Shape 3"/>
          <p:cNvSpPr/>
          <p:nvPr/>
        </p:nvSpPr>
        <p:spPr>
          <a:xfrm>
            <a:off x="2037993" y="3095149"/>
            <a:ext cx="10554414" cy="614958"/>
          </a:xfrm>
          <a:prstGeom prst="rect">
            <a:avLst/>
          </a:prstGeom>
          <a:solidFill>
            <a:srgbClr val="12161D"/>
          </a:solidFill>
        </p:spPr>
      </p:sp>
      <p:sp>
        <p:nvSpPr>
          <p:cNvPr id="6" name="Text 4"/>
          <p:cNvSpPr/>
          <p:nvPr/>
        </p:nvSpPr>
        <p:spPr>
          <a:xfrm>
            <a:off x="2260163" y="3236000"/>
            <a:ext cx="4829056" cy="333256"/>
          </a:xfrm>
          <a:prstGeom prst="rect">
            <a:avLst/>
          </a:prstGeom>
          <a:noFill/>
        </p:spPr>
        <p:txBody>
          <a:bodyPr wrap="non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Issue</a:t>
            </a:r>
            <a:endParaRPr lang="en-US" sz="1750" dirty="0"/>
          </a:p>
        </p:txBody>
      </p:sp>
      <p:sp>
        <p:nvSpPr>
          <p:cNvPr id="7" name="Text 5"/>
          <p:cNvSpPr/>
          <p:nvPr/>
        </p:nvSpPr>
        <p:spPr>
          <a:xfrm>
            <a:off x="7541181" y="3236000"/>
            <a:ext cx="4829056" cy="333256"/>
          </a:xfrm>
          <a:prstGeom prst="rect">
            <a:avLst/>
          </a:prstGeom>
          <a:noFill/>
        </p:spPr>
        <p:txBody>
          <a:bodyPr wrap="non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Solution</a:t>
            </a:r>
            <a:endParaRPr lang="en-US" sz="1750" dirty="0"/>
          </a:p>
        </p:txBody>
      </p:sp>
      <p:sp>
        <p:nvSpPr>
          <p:cNvPr id="8" name="Text 6"/>
          <p:cNvSpPr/>
          <p:nvPr/>
        </p:nvSpPr>
        <p:spPr>
          <a:xfrm>
            <a:off x="2260163" y="3850958"/>
            <a:ext cx="4829056" cy="999768"/>
          </a:xfrm>
          <a:prstGeom prst="rect">
            <a:avLst/>
          </a:prstGeom>
          <a:noFill/>
        </p:spPr>
        <p:txBody>
          <a:bodyPr wrap="squar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Floated elements can cause content to flow underneath them, leading to unexpected layout issues.</a:t>
            </a:r>
            <a:endParaRPr lang="en-US" sz="1750" dirty="0"/>
          </a:p>
        </p:txBody>
      </p:sp>
      <p:sp>
        <p:nvSpPr>
          <p:cNvPr id="9" name="Text 7"/>
          <p:cNvSpPr/>
          <p:nvPr/>
        </p:nvSpPr>
        <p:spPr>
          <a:xfrm>
            <a:off x="7541181" y="3850958"/>
            <a:ext cx="4829056" cy="999768"/>
          </a:xfrm>
          <a:prstGeom prst="rect">
            <a:avLst/>
          </a:prstGeom>
          <a:noFill/>
        </p:spPr>
        <p:txBody>
          <a:bodyPr wrap="squar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Use the clear property on an element to prevent floated elements from appearing on either side. This ensures that content flows properly.</a:t>
            </a:r>
            <a:endParaRPr lang="en-US" sz="1750" dirty="0"/>
          </a:p>
        </p:txBody>
      </p:sp>
      <p:sp>
        <p:nvSpPr>
          <p:cNvPr id="10" name="Shape 8"/>
          <p:cNvSpPr/>
          <p:nvPr/>
        </p:nvSpPr>
        <p:spPr>
          <a:xfrm>
            <a:off x="2037993" y="4991576"/>
            <a:ext cx="10554414" cy="1281470"/>
          </a:xfrm>
          <a:prstGeom prst="rect">
            <a:avLst/>
          </a:prstGeom>
          <a:solidFill>
            <a:srgbClr val="12161D"/>
          </a:solidFill>
        </p:spPr>
      </p:sp>
      <p:sp>
        <p:nvSpPr>
          <p:cNvPr id="11" name="Text 9"/>
          <p:cNvSpPr/>
          <p:nvPr/>
        </p:nvSpPr>
        <p:spPr>
          <a:xfrm>
            <a:off x="2260163" y="5132427"/>
            <a:ext cx="4829056" cy="999768"/>
          </a:xfrm>
          <a:prstGeom prst="rect">
            <a:avLst/>
          </a:prstGeom>
          <a:noFill/>
        </p:spPr>
        <p:txBody>
          <a:bodyPr wrap="squar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The clear property can be applied to any element, such as a div or paragraph, to clear the float on that specific element.</a:t>
            </a:r>
            <a:endParaRPr lang="en-US" sz="1750" dirty="0"/>
          </a:p>
        </p:txBody>
      </p:sp>
      <p:sp>
        <p:nvSpPr>
          <p:cNvPr id="12" name="Text 10"/>
          <p:cNvSpPr/>
          <p:nvPr/>
        </p:nvSpPr>
        <p:spPr>
          <a:xfrm>
            <a:off x="7541181" y="5132427"/>
            <a:ext cx="4829056" cy="999768"/>
          </a:xfrm>
          <a:prstGeom prst="rect">
            <a:avLst/>
          </a:prstGeom>
          <a:noFill/>
        </p:spPr>
        <p:txBody>
          <a:bodyPr wrap="squar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By clearing the float, you can control the flow of content and prevent elements from overlapping or appearing in unexpected positions.</a:t>
            </a:r>
            <a:endParaRPr lang="en-US" sz="1750" dirty="0"/>
          </a:p>
        </p:txBody>
      </p:sp>
      <p:pic>
        <p:nvPicPr>
          <p:cNvPr id="13" name="Picture 12" descr="PIITBrochure"/>
          <p:cNvPicPr>
            <a:picLocks noChangeAspect="1"/>
          </p:cNvPicPr>
          <p:nvPr>
            <p:custDataLst>
              <p:tags r:id="rId1"/>
            </p:custDataLst>
          </p:nvPr>
        </p:nvPicPr>
        <p:blipFill>
          <a:blip r:embed="rId2"/>
          <a:stretch>
            <a:fillRect/>
          </a:stretch>
        </p:blipFill>
        <p:spPr>
          <a:xfrm>
            <a:off x="111125" y="6917690"/>
            <a:ext cx="1449705" cy="13119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
          <p:cNvSpPr/>
          <p:nvPr>
            <p:custDataLst>
              <p:tags r:id="rId1"/>
            </p:custDataLst>
          </p:nvPr>
        </p:nvSpPr>
        <p:spPr>
          <a:xfrm>
            <a:off x="0" y="0"/>
            <a:ext cx="14630400" cy="8229600"/>
          </a:xfrm>
          <a:prstGeom prst="rect">
            <a:avLst/>
          </a:prstGeom>
          <a:solidFill>
            <a:srgbClr val="202733"/>
          </a:solidFill>
        </p:spPr>
      </p:sp>
      <p:sp>
        <p:nvSpPr>
          <p:cNvPr id="14" name="Text 2"/>
          <p:cNvSpPr/>
          <p:nvPr>
            <p:custDataLst>
              <p:tags r:id="rId2"/>
            </p:custDataLst>
          </p:nvPr>
        </p:nvSpPr>
        <p:spPr>
          <a:xfrm>
            <a:off x="1760220" y="393065"/>
            <a:ext cx="10961370" cy="662305"/>
          </a:xfrm>
          <a:prstGeom prst="rect">
            <a:avLst/>
          </a:prstGeom>
          <a:noFill/>
        </p:spPr>
        <p:txBody>
          <a:bodyPr wrap="none" rtlCol="0" anchor="t"/>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HTML code snippet:</a:t>
            </a:r>
            <a:r>
              <a:rPr lang="en-US" sz="3600" dirty="0">
                <a:solidFill>
                  <a:srgbClr val="60A9FF"/>
                </a:solidFill>
                <a:latin typeface="Roboto Slab" pitchFamily="34" charset="0"/>
                <a:ea typeface="Roboto Slab" pitchFamily="34" charset="-122"/>
                <a:cs typeface="Roboto Slab" pitchFamily="34" charset="-120"/>
              </a:rPr>
              <a:t>Floating elements</a:t>
            </a:r>
            <a:endParaRPr lang="en-US" sz="3600" dirty="0">
              <a:solidFill>
                <a:srgbClr val="60A9FF"/>
              </a:solidFill>
              <a:latin typeface="Roboto Slab" pitchFamily="34" charset="0"/>
              <a:ea typeface="Roboto Slab" pitchFamily="34" charset="-122"/>
              <a:cs typeface="Roboto Slab" pitchFamily="34" charset="-120"/>
            </a:endParaRPr>
          </a:p>
        </p:txBody>
      </p:sp>
      <p:pic>
        <p:nvPicPr>
          <p:cNvPr id="15" name="Picture 14" descr="Screenshot (17)"/>
          <p:cNvPicPr>
            <a:picLocks noChangeAspect="1"/>
          </p:cNvPicPr>
          <p:nvPr/>
        </p:nvPicPr>
        <p:blipFill>
          <a:blip r:embed="rId3"/>
          <a:stretch>
            <a:fillRect/>
          </a:stretch>
        </p:blipFill>
        <p:spPr>
          <a:xfrm>
            <a:off x="1760220" y="1400810"/>
            <a:ext cx="10526395" cy="5848350"/>
          </a:xfrm>
          <a:prstGeom prst="rect">
            <a:avLst/>
          </a:prstGeom>
        </p:spPr>
      </p:pic>
      <p:pic>
        <p:nvPicPr>
          <p:cNvPr id="16" name="Picture 15" descr="PIITBrochure"/>
          <p:cNvPicPr>
            <a:picLocks noChangeAspect="1"/>
          </p:cNvPicPr>
          <p:nvPr>
            <p:custDataLst>
              <p:tags r:id="rId4"/>
            </p:custDataLst>
          </p:nvPr>
        </p:nvPicPr>
        <p:blipFill>
          <a:blip r:embed="rId5"/>
          <a:stretch>
            <a:fillRect/>
          </a:stretch>
        </p:blipFill>
        <p:spPr>
          <a:xfrm>
            <a:off x="111125" y="6917690"/>
            <a:ext cx="1449705" cy="13119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
          <p:cNvSpPr/>
          <p:nvPr>
            <p:custDataLst>
              <p:tags r:id="rId1"/>
            </p:custDataLst>
          </p:nvPr>
        </p:nvSpPr>
        <p:spPr>
          <a:xfrm>
            <a:off x="0" y="0"/>
            <a:ext cx="14630400" cy="8229600"/>
          </a:xfrm>
          <a:prstGeom prst="rect">
            <a:avLst/>
          </a:prstGeom>
          <a:solidFill>
            <a:srgbClr val="202733"/>
          </a:solidFill>
        </p:spPr>
      </p:sp>
      <p:sp>
        <p:nvSpPr>
          <p:cNvPr id="14" name="Text 2"/>
          <p:cNvSpPr/>
          <p:nvPr>
            <p:custDataLst>
              <p:tags r:id="rId2"/>
            </p:custDataLst>
          </p:nvPr>
        </p:nvSpPr>
        <p:spPr>
          <a:xfrm>
            <a:off x="1760220" y="393065"/>
            <a:ext cx="10961370" cy="662305"/>
          </a:xfrm>
          <a:prstGeom prst="rect">
            <a:avLst/>
          </a:prstGeom>
          <a:noFill/>
        </p:spPr>
        <p:txBody>
          <a:bodyPr wrap="none" rtlCol="0" anchor="t"/>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CSS code snippet 1:</a:t>
            </a:r>
            <a:r>
              <a:rPr lang="en-US" sz="3600" dirty="0">
                <a:solidFill>
                  <a:srgbClr val="60A9FF"/>
                </a:solidFill>
                <a:latin typeface="Roboto Slab" pitchFamily="34" charset="0"/>
                <a:ea typeface="Roboto Slab" pitchFamily="34" charset="-122"/>
                <a:cs typeface="Roboto Slab" pitchFamily="34" charset="-120"/>
              </a:rPr>
              <a:t>Floating elements</a:t>
            </a:r>
            <a:endParaRPr lang="en-US" sz="3600" dirty="0">
              <a:solidFill>
                <a:srgbClr val="60A9FF"/>
              </a:solidFill>
              <a:latin typeface="Roboto Slab" pitchFamily="34" charset="0"/>
              <a:ea typeface="Roboto Slab" pitchFamily="34" charset="-122"/>
              <a:cs typeface="Roboto Slab" pitchFamily="34" charset="-120"/>
            </a:endParaRPr>
          </a:p>
        </p:txBody>
      </p:sp>
      <p:pic>
        <p:nvPicPr>
          <p:cNvPr id="3" name="Picture 2" descr="Screenshot (15)"/>
          <p:cNvPicPr>
            <a:picLocks noChangeAspect="1"/>
          </p:cNvPicPr>
          <p:nvPr/>
        </p:nvPicPr>
        <p:blipFill>
          <a:blip r:embed="rId3"/>
          <a:stretch>
            <a:fillRect/>
          </a:stretch>
        </p:blipFill>
        <p:spPr>
          <a:xfrm>
            <a:off x="1760220" y="1601470"/>
            <a:ext cx="9525000" cy="5381625"/>
          </a:xfrm>
          <a:prstGeom prst="rect">
            <a:avLst/>
          </a:prstGeom>
        </p:spPr>
      </p:pic>
      <p:pic>
        <p:nvPicPr>
          <p:cNvPr id="8" name="Picture 7" descr="PIITBrochure"/>
          <p:cNvPicPr>
            <a:picLocks noChangeAspect="1"/>
          </p:cNvPicPr>
          <p:nvPr>
            <p:custDataLst>
              <p:tags r:id="rId4"/>
            </p:custDataLst>
          </p:nvPr>
        </p:nvPicPr>
        <p:blipFill>
          <a:blip r:embed="rId5"/>
          <a:stretch>
            <a:fillRect/>
          </a:stretch>
        </p:blipFill>
        <p:spPr>
          <a:xfrm>
            <a:off x="111125" y="6917690"/>
            <a:ext cx="1449705" cy="13119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
          <p:cNvSpPr/>
          <p:nvPr>
            <p:custDataLst>
              <p:tags r:id="rId1"/>
            </p:custDataLst>
          </p:nvPr>
        </p:nvSpPr>
        <p:spPr>
          <a:xfrm>
            <a:off x="0" y="0"/>
            <a:ext cx="14630400" cy="8229600"/>
          </a:xfrm>
          <a:prstGeom prst="rect">
            <a:avLst/>
          </a:prstGeom>
          <a:solidFill>
            <a:srgbClr val="202733"/>
          </a:solidFill>
        </p:spPr>
      </p:sp>
      <p:sp>
        <p:nvSpPr>
          <p:cNvPr id="14" name="Text 2"/>
          <p:cNvSpPr/>
          <p:nvPr>
            <p:custDataLst>
              <p:tags r:id="rId2"/>
            </p:custDataLst>
          </p:nvPr>
        </p:nvSpPr>
        <p:spPr>
          <a:xfrm>
            <a:off x="1760220" y="393065"/>
            <a:ext cx="10961370" cy="662305"/>
          </a:xfrm>
          <a:prstGeom prst="rect">
            <a:avLst/>
          </a:prstGeom>
          <a:noFill/>
        </p:spPr>
        <p:txBody>
          <a:bodyPr wrap="none" rtlCol="0" anchor="t"/>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CSS code snippet 2:</a:t>
            </a:r>
            <a:r>
              <a:rPr lang="en-US" sz="3600" dirty="0">
                <a:solidFill>
                  <a:srgbClr val="60A9FF"/>
                </a:solidFill>
                <a:latin typeface="Roboto Slab" pitchFamily="34" charset="0"/>
                <a:ea typeface="Roboto Slab" pitchFamily="34" charset="-122"/>
                <a:cs typeface="Roboto Slab" pitchFamily="34" charset="-120"/>
              </a:rPr>
              <a:t>Floating elements</a:t>
            </a:r>
            <a:endParaRPr lang="en-US" sz="3600" dirty="0">
              <a:solidFill>
                <a:srgbClr val="60A9FF"/>
              </a:solidFill>
              <a:latin typeface="Roboto Slab" pitchFamily="34" charset="0"/>
              <a:ea typeface="Roboto Slab" pitchFamily="34" charset="-122"/>
              <a:cs typeface="Roboto Slab" pitchFamily="34" charset="-120"/>
            </a:endParaRPr>
          </a:p>
        </p:txBody>
      </p:sp>
      <p:pic>
        <p:nvPicPr>
          <p:cNvPr id="2" name="Picture 1" descr="Screenshot (16)"/>
          <p:cNvPicPr>
            <a:picLocks noChangeAspect="1"/>
          </p:cNvPicPr>
          <p:nvPr/>
        </p:nvPicPr>
        <p:blipFill>
          <a:blip r:embed="rId3"/>
          <a:stretch>
            <a:fillRect/>
          </a:stretch>
        </p:blipFill>
        <p:spPr>
          <a:xfrm>
            <a:off x="1760220" y="1533525"/>
            <a:ext cx="9486900" cy="5810250"/>
          </a:xfrm>
          <a:prstGeom prst="rect">
            <a:avLst/>
          </a:prstGeom>
        </p:spPr>
      </p:pic>
      <p:pic>
        <p:nvPicPr>
          <p:cNvPr id="8" name="Picture 7" descr="PIITBrochure"/>
          <p:cNvPicPr>
            <a:picLocks noChangeAspect="1"/>
          </p:cNvPicPr>
          <p:nvPr>
            <p:custDataLst>
              <p:tags r:id="rId4"/>
            </p:custDataLst>
          </p:nvPr>
        </p:nvPicPr>
        <p:blipFill>
          <a:blip r:embed="rId5"/>
          <a:stretch>
            <a:fillRect/>
          </a:stretch>
        </p:blipFill>
        <p:spPr>
          <a:xfrm>
            <a:off x="111125" y="6917690"/>
            <a:ext cx="1449705" cy="13119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sp>
        <p:nvSpPr>
          <p:cNvPr id="4" name="Text 2"/>
          <p:cNvSpPr/>
          <p:nvPr/>
        </p:nvSpPr>
        <p:spPr>
          <a:xfrm>
            <a:off x="2337554" y="577215"/>
            <a:ext cx="5239583" cy="654963"/>
          </a:xfrm>
          <a:prstGeom prst="rect">
            <a:avLst/>
          </a:prstGeom>
          <a:noFill/>
        </p:spPr>
        <p:txBody>
          <a:bodyPr wrap="none" rtlCol="0" anchor="t"/>
          <a:lstStyle/>
          <a:p>
            <a:pPr marL="0" indent="0">
              <a:lnSpc>
                <a:spcPts val="5155"/>
              </a:lnSpc>
              <a:buNone/>
            </a:pPr>
            <a:r>
              <a:rPr lang="en-US" sz="4125" dirty="0">
                <a:solidFill>
                  <a:srgbClr val="60A9FF"/>
                </a:solidFill>
                <a:latin typeface="Roboto Slab" pitchFamily="34" charset="0"/>
                <a:ea typeface="Roboto Slab" pitchFamily="34" charset="-122"/>
                <a:cs typeface="Roboto Slab" pitchFamily="34" charset="-120"/>
              </a:rPr>
              <a:t>Display Property</a:t>
            </a:r>
            <a:endParaRPr lang="en-US" sz="4125" dirty="0"/>
          </a:p>
        </p:txBody>
      </p:sp>
      <p:sp>
        <p:nvSpPr>
          <p:cNvPr id="5" name="Shape 3"/>
          <p:cNvSpPr/>
          <p:nvPr/>
        </p:nvSpPr>
        <p:spPr>
          <a:xfrm>
            <a:off x="2337554" y="1887022"/>
            <a:ext cx="471488" cy="471488"/>
          </a:xfrm>
          <a:prstGeom prst="roundRect">
            <a:avLst>
              <a:gd name="adj" fmla="val 26671"/>
            </a:avLst>
          </a:prstGeom>
          <a:solidFill>
            <a:srgbClr val="12161D"/>
          </a:solidFill>
        </p:spPr>
      </p:sp>
      <p:sp>
        <p:nvSpPr>
          <p:cNvPr id="6" name="Text 4"/>
          <p:cNvSpPr/>
          <p:nvPr/>
        </p:nvSpPr>
        <p:spPr>
          <a:xfrm>
            <a:off x="2508528" y="1965603"/>
            <a:ext cx="129540" cy="314325"/>
          </a:xfrm>
          <a:prstGeom prst="rect">
            <a:avLst/>
          </a:prstGeom>
          <a:noFill/>
        </p:spPr>
        <p:txBody>
          <a:bodyPr wrap="none" rtlCol="0" anchor="t"/>
          <a:lstStyle/>
          <a:p>
            <a:pPr marL="0" indent="0" algn="ctr">
              <a:lnSpc>
                <a:spcPts val="2475"/>
              </a:lnSpc>
              <a:buNone/>
            </a:pPr>
            <a:r>
              <a:rPr lang="en-US" sz="2475" dirty="0">
                <a:solidFill>
                  <a:srgbClr val="60A9FF"/>
                </a:solidFill>
                <a:latin typeface="Roboto Slab" pitchFamily="34" charset="0"/>
                <a:ea typeface="Roboto Slab" pitchFamily="34" charset="-122"/>
                <a:cs typeface="Roboto Slab" pitchFamily="34" charset="-120"/>
              </a:rPr>
              <a:t>1</a:t>
            </a:r>
            <a:endParaRPr lang="en-US" sz="2475" dirty="0"/>
          </a:p>
        </p:txBody>
      </p:sp>
      <p:sp>
        <p:nvSpPr>
          <p:cNvPr id="7" name="Text 5"/>
          <p:cNvSpPr/>
          <p:nvPr/>
        </p:nvSpPr>
        <p:spPr>
          <a:xfrm>
            <a:off x="3018592" y="1887022"/>
            <a:ext cx="4191833" cy="654844"/>
          </a:xfrm>
          <a:prstGeom prst="rect">
            <a:avLst/>
          </a:prstGeom>
          <a:noFill/>
        </p:spPr>
        <p:txBody>
          <a:bodyPr wrap="square" rtlCol="0" anchor="t"/>
          <a:lstStyle/>
          <a:p>
            <a:pPr marL="0" indent="0">
              <a:lnSpc>
                <a:spcPts val="2580"/>
              </a:lnSpc>
              <a:buNone/>
            </a:pPr>
            <a:r>
              <a:rPr lang="en-US" sz="2065" dirty="0">
                <a:solidFill>
                  <a:srgbClr val="60A9FF"/>
                </a:solidFill>
                <a:latin typeface="Roboto Slab" pitchFamily="34" charset="0"/>
                <a:ea typeface="Roboto Slab" pitchFamily="34" charset="-122"/>
                <a:cs typeface="Roboto Slab" pitchFamily="34" charset="-120"/>
              </a:rPr>
              <a:t>Understanding the Display Property</a:t>
            </a:r>
            <a:endParaRPr lang="en-US" sz="2065" dirty="0"/>
          </a:p>
        </p:txBody>
      </p:sp>
      <p:sp>
        <p:nvSpPr>
          <p:cNvPr id="8" name="Text 6"/>
          <p:cNvSpPr/>
          <p:nvPr/>
        </p:nvSpPr>
        <p:spPr>
          <a:xfrm>
            <a:off x="3018592" y="2667595"/>
            <a:ext cx="4191833" cy="1885950"/>
          </a:xfrm>
          <a:prstGeom prst="rect">
            <a:avLst/>
          </a:prstGeom>
          <a:noFill/>
        </p:spPr>
        <p:txBody>
          <a:bodyPr wrap="square" rtlCol="0" anchor="t"/>
          <a:lstStyle/>
          <a:p>
            <a:pPr marL="0" indent="0">
              <a:lnSpc>
                <a:spcPts val="2475"/>
              </a:lnSpc>
              <a:buNone/>
            </a:pPr>
            <a:r>
              <a:rPr lang="en-US" sz="1650" dirty="0">
                <a:solidFill>
                  <a:srgbClr val="D6E5EF"/>
                </a:solidFill>
                <a:latin typeface="Roboto" pitchFamily="34" charset="0"/>
                <a:ea typeface="Roboto" pitchFamily="34" charset="-122"/>
                <a:cs typeface="Roboto" pitchFamily="34" charset="-120"/>
              </a:rPr>
              <a:t>The display property is a fundamental CSS property that controls the type of rendering box an element occupies. It determines how an element is displayed on the page, influencing its size, positioning, and interaction with other elements.</a:t>
            </a:r>
            <a:endParaRPr lang="en-US" sz="1650" dirty="0"/>
          </a:p>
        </p:txBody>
      </p:sp>
      <p:sp>
        <p:nvSpPr>
          <p:cNvPr id="9" name="Shape 7"/>
          <p:cNvSpPr/>
          <p:nvPr/>
        </p:nvSpPr>
        <p:spPr>
          <a:xfrm>
            <a:off x="7419975" y="1887022"/>
            <a:ext cx="471488" cy="471488"/>
          </a:xfrm>
          <a:prstGeom prst="roundRect">
            <a:avLst>
              <a:gd name="adj" fmla="val 26671"/>
            </a:avLst>
          </a:prstGeom>
          <a:solidFill>
            <a:srgbClr val="12161D"/>
          </a:solidFill>
        </p:spPr>
      </p:sp>
      <p:sp>
        <p:nvSpPr>
          <p:cNvPr id="10" name="Text 8"/>
          <p:cNvSpPr/>
          <p:nvPr/>
        </p:nvSpPr>
        <p:spPr>
          <a:xfrm>
            <a:off x="7568922" y="1965603"/>
            <a:ext cx="173593" cy="314325"/>
          </a:xfrm>
          <a:prstGeom prst="rect">
            <a:avLst/>
          </a:prstGeom>
          <a:noFill/>
        </p:spPr>
        <p:txBody>
          <a:bodyPr wrap="none" rtlCol="0" anchor="t"/>
          <a:lstStyle/>
          <a:p>
            <a:pPr marL="0" indent="0" algn="ctr">
              <a:lnSpc>
                <a:spcPts val="2475"/>
              </a:lnSpc>
              <a:buNone/>
            </a:pPr>
            <a:r>
              <a:rPr lang="en-US" sz="2475" dirty="0">
                <a:solidFill>
                  <a:srgbClr val="60A9FF"/>
                </a:solidFill>
                <a:latin typeface="Roboto Slab" pitchFamily="34" charset="0"/>
                <a:ea typeface="Roboto Slab" pitchFamily="34" charset="-122"/>
                <a:cs typeface="Roboto Slab" pitchFamily="34" charset="-120"/>
              </a:rPr>
              <a:t>2</a:t>
            </a:r>
            <a:endParaRPr lang="en-US" sz="2475" dirty="0"/>
          </a:p>
        </p:txBody>
      </p:sp>
      <p:sp>
        <p:nvSpPr>
          <p:cNvPr id="11" name="Text 9"/>
          <p:cNvSpPr/>
          <p:nvPr/>
        </p:nvSpPr>
        <p:spPr>
          <a:xfrm>
            <a:off x="8101013" y="1887022"/>
            <a:ext cx="3017877" cy="327422"/>
          </a:xfrm>
          <a:prstGeom prst="rect">
            <a:avLst/>
          </a:prstGeom>
          <a:noFill/>
        </p:spPr>
        <p:txBody>
          <a:bodyPr wrap="none" rtlCol="0" anchor="t"/>
          <a:lstStyle/>
          <a:p>
            <a:pPr marL="0" indent="0">
              <a:lnSpc>
                <a:spcPts val="2580"/>
              </a:lnSpc>
              <a:buNone/>
            </a:pPr>
            <a:r>
              <a:rPr lang="en-US" sz="2065" dirty="0">
                <a:solidFill>
                  <a:srgbClr val="60A9FF"/>
                </a:solidFill>
                <a:latin typeface="Roboto Slab" pitchFamily="34" charset="0"/>
                <a:ea typeface="Roboto Slab" pitchFamily="34" charset="-122"/>
                <a:cs typeface="Roboto Slab" pitchFamily="34" charset="-120"/>
              </a:rPr>
              <a:t>Common Display Values</a:t>
            </a:r>
            <a:endParaRPr lang="en-US" sz="2065" dirty="0"/>
          </a:p>
        </p:txBody>
      </p:sp>
      <p:sp>
        <p:nvSpPr>
          <p:cNvPr id="12" name="Text 10"/>
          <p:cNvSpPr/>
          <p:nvPr/>
        </p:nvSpPr>
        <p:spPr>
          <a:xfrm>
            <a:off x="8101013" y="2340173"/>
            <a:ext cx="4191833" cy="1885950"/>
          </a:xfrm>
          <a:prstGeom prst="rect">
            <a:avLst/>
          </a:prstGeom>
          <a:noFill/>
        </p:spPr>
        <p:txBody>
          <a:bodyPr wrap="square" rtlCol="0" anchor="t"/>
          <a:lstStyle/>
          <a:p>
            <a:pPr marL="0" indent="0">
              <a:lnSpc>
                <a:spcPts val="2475"/>
              </a:lnSpc>
              <a:buNone/>
            </a:pPr>
            <a:r>
              <a:rPr lang="en-US" sz="1650" dirty="0">
                <a:solidFill>
                  <a:srgbClr val="D6E5EF"/>
                </a:solidFill>
                <a:latin typeface="Roboto" pitchFamily="34" charset="0"/>
                <a:ea typeface="Roboto" pitchFamily="34" charset="-122"/>
                <a:cs typeface="Roboto" pitchFamily="34" charset="-120"/>
              </a:rPr>
              <a:t>The display property offers a wide range of values, each with its distinct behavior and purpose. We'll examine the most common values, including block, inline, inline-block, and none, and explore how they impact layout.</a:t>
            </a:r>
            <a:endParaRPr lang="en-US" sz="1650" dirty="0"/>
          </a:p>
        </p:txBody>
      </p:sp>
      <p:sp>
        <p:nvSpPr>
          <p:cNvPr id="13" name="Shape 11"/>
          <p:cNvSpPr/>
          <p:nvPr/>
        </p:nvSpPr>
        <p:spPr>
          <a:xfrm>
            <a:off x="2337554" y="4998839"/>
            <a:ext cx="471488" cy="471488"/>
          </a:xfrm>
          <a:prstGeom prst="roundRect">
            <a:avLst>
              <a:gd name="adj" fmla="val 26671"/>
            </a:avLst>
          </a:prstGeom>
          <a:solidFill>
            <a:srgbClr val="12161D"/>
          </a:solidFill>
        </p:spPr>
      </p:sp>
      <p:sp>
        <p:nvSpPr>
          <p:cNvPr id="14" name="Text 12"/>
          <p:cNvSpPr/>
          <p:nvPr/>
        </p:nvSpPr>
        <p:spPr>
          <a:xfrm>
            <a:off x="2488406" y="5077420"/>
            <a:ext cx="169783" cy="314325"/>
          </a:xfrm>
          <a:prstGeom prst="rect">
            <a:avLst/>
          </a:prstGeom>
          <a:noFill/>
        </p:spPr>
        <p:txBody>
          <a:bodyPr wrap="none" rtlCol="0" anchor="t"/>
          <a:lstStyle/>
          <a:p>
            <a:pPr marL="0" indent="0" algn="ctr">
              <a:lnSpc>
                <a:spcPts val="2475"/>
              </a:lnSpc>
              <a:buNone/>
            </a:pPr>
            <a:r>
              <a:rPr lang="en-US" sz="2475" dirty="0">
                <a:solidFill>
                  <a:srgbClr val="60A9FF"/>
                </a:solidFill>
                <a:latin typeface="Roboto Slab" pitchFamily="34" charset="0"/>
                <a:ea typeface="Roboto Slab" pitchFamily="34" charset="-122"/>
                <a:cs typeface="Roboto Slab" pitchFamily="34" charset="-120"/>
              </a:rPr>
              <a:t>3</a:t>
            </a:r>
            <a:endParaRPr lang="en-US" sz="2475" dirty="0"/>
          </a:p>
        </p:txBody>
      </p:sp>
      <p:sp>
        <p:nvSpPr>
          <p:cNvPr id="15" name="Text 13"/>
          <p:cNvSpPr/>
          <p:nvPr/>
        </p:nvSpPr>
        <p:spPr>
          <a:xfrm>
            <a:off x="3018592" y="4998839"/>
            <a:ext cx="2619732" cy="327422"/>
          </a:xfrm>
          <a:prstGeom prst="rect">
            <a:avLst/>
          </a:prstGeom>
          <a:noFill/>
        </p:spPr>
        <p:txBody>
          <a:bodyPr wrap="none" rtlCol="0" anchor="t"/>
          <a:lstStyle/>
          <a:p>
            <a:pPr marL="0" indent="0">
              <a:lnSpc>
                <a:spcPts val="2580"/>
              </a:lnSpc>
              <a:buNone/>
            </a:pPr>
            <a:r>
              <a:rPr lang="en-US" sz="2065" dirty="0">
                <a:solidFill>
                  <a:srgbClr val="60A9FF"/>
                </a:solidFill>
                <a:latin typeface="Roboto Slab" pitchFamily="34" charset="0"/>
                <a:ea typeface="Roboto Slab" pitchFamily="34" charset="-122"/>
                <a:cs typeface="Roboto Slab" pitchFamily="34" charset="-120"/>
              </a:rPr>
              <a:t>Impact on Layout</a:t>
            </a:r>
            <a:endParaRPr lang="en-US" sz="2065" dirty="0"/>
          </a:p>
        </p:txBody>
      </p:sp>
      <p:sp>
        <p:nvSpPr>
          <p:cNvPr id="16" name="Text 14"/>
          <p:cNvSpPr/>
          <p:nvPr/>
        </p:nvSpPr>
        <p:spPr>
          <a:xfrm>
            <a:off x="3018592" y="5451991"/>
            <a:ext cx="4191833" cy="2200275"/>
          </a:xfrm>
          <a:prstGeom prst="rect">
            <a:avLst/>
          </a:prstGeom>
          <a:noFill/>
        </p:spPr>
        <p:txBody>
          <a:bodyPr wrap="square" rtlCol="0" anchor="t"/>
          <a:lstStyle/>
          <a:p>
            <a:pPr marL="0" indent="0">
              <a:lnSpc>
                <a:spcPts val="2475"/>
              </a:lnSpc>
              <a:buNone/>
            </a:pPr>
            <a:r>
              <a:rPr lang="en-US" sz="1650" dirty="0">
                <a:solidFill>
                  <a:srgbClr val="D6E5EF"/>
                </a:solidFill>
                <a:latin typeface="Roboto" pitchFamily="34" charset="0"/>
                <a:ea typeface="Roboto" pitchFamily="34" charset="-122"/>
                <a:cs typeface="Roboto" pitchFamily="34" charset="-120"/>
              </a:rPr>
              <a:t>The display property plays a significant role in shaping the visual presentation of your website. By understanding the effects of different display values, you can effectively control the flow and arrangement of elements on your pages, creating clean, organized, and visually appealing layouts.</a:t>
            </a:r>
            <a:endParaRPr lang="en-US" sz="1650" dirty="0"/>
          </a:p>
        </p:txBody>
      </p:sp>
      <p:sp>
        <p:nvSpPr>
          <p:cNvPr id="17" name="Shape 15"/>
          <p:cNvSpPr/>
          <p:nvPr/>
        </p:nvSpPr>
        <p:spPr>
          <a:xfrm>
            <a:off x="7419975" y="4998839"/>
            <a:ext cx="471488" cy="471488"/>
          </a:xfrm>
          <a:prstGeom prst="roundRect">
            <a:avLst>
              <a:gd name="adj" fmla="val 26671"/>
            </a:avLst>
          </a:prstGeom>
          <a:solidFill>
            <a:srgbClr val="12161D"/>
          </a:solidFill>
        </p:spPr>
      </p:sp>
      <p:sp>
        <p:nvSpPr>
          <p:cNvPr id="18" name="Text 16"/>
          <p:cNvSpPr/>
          <p:nvPr/>
        </p:nvSpPr>
        <p:spPr>
          <a:xfrm>
            <a:off x="7564517" y="5077420"/>
            <a:ext cx="182285" cy="314325"/>
          </a:xfrm>
          <a:prstGeom prst="rect">
            <a:avLst/>
          </a:prstGeom>
          <a:noFill/>
        </p:spPr>
        <p:txBody>
          <a:bodyPr wrap="none" rtlCol="0" anchor="t"/>
          <a:lstStyle/>
          <a:p>
            <a:pPr marL="0" indent="0" algn="ctr">
              <a:lnSpc>
                <a:spcPts val="2475"/>
              </a:lnSpc>
              <a:buNone/>
            </a:pPr>
            <a:r>
              <a:rPr lang="en-US" sz="2475" dirty="0">
                <a:solidFill>
                  <a:srgbClr val="60A9FF"/>
                </a:solidFill>
                <a:latin typeface="Roboto Slab" pitchFamily="34" charset="0"/>
                <a:ea typeface="Roboto Slab" pitchFamily="34" charset="-122"/>
                <a:cs typeface="Roboto Slab" pitchFamily="34" charset="-120"/>
              </a:rPr>
              <a:t>4</a:t>
            </a:r>
            <a:endParaRPr lang="en-US" sz="2475" dirty="0"/>
          </a:p>
        </p:txBody>
      </p:sp>
      <p:sp>
        <p:nvSpPr>
          <p:cNvPr id="19" name="Text 17"/>
          <p:cNvSpPr/>
          <p:nvPr/>
        </p:nvSpPr>
        <p:spPr>
          <a:xfrm>
            <a:off x="8101013" y="4998839"/>
            <a:ext cx="3571637" cy="327422"/>
          </a:xfrm>
          <a:prstGeom prst="rect">
            <a:avLst/>
          </a:prstGeom>
          <a:noFill/>
        </p:spPr>
        <p:txBody>
          <a:bodyPr wrap="none" rtlCol="0" anchor="t"/>
          <a:lstStyle/>
          <a:p>
            <a:pPr marL="0" indent="0">
              <a:lnSpc>
                <a:spcPts val="2580"/>
              </a:lnSpc>
              <a:buNone/>
            </a:pPr>
            <a:r>
              <a:rPr lang="en-US" sz="2065" dirty="0">
                <a:solidFill>
                  <a:srgbClr val="60A9FF"/>
                </a:solidFill>
                <a:latin typeface="Roboto Slab" pitchFamily="34" charset="0"/>
                <a:ea typeface="Roboto Slab" pitchFamily="34" charset="-122"/>
                <a:cs typeface="Roboto Slab" pitchFamily="34" charset="-120"/>
              </a:rPr>
              <a:t>Creating Responsive Designs</a:t>
            </a:r>
            <a:endParaRPr lang="en-US" sz="2065" dirty="0"/>
          </a:p>
        </p:txBody>
      </p:sp>
      <p:sp>
        <p:nvSpPr>
          <p:cNvPr id="20" name="Text 18"/>
          <p:cNvSpPr/>
          <p:nvPr/>
        </p:nvSpPr>
        <p:spPr>
          <a:xfrm>
            <a:off x="8101013" y="5451991"/>
            <a:ext cx="4191833" cy="1885950"/>
          </a:xfrm>
          <a:prstGeom prst="rect">
            <a:avLst/>
          </a:prstGeom>
          <a:noFill/>
        </p:spPr>
        <p:txBody>
          <a:bodyPr wrap="square" rtlCol="0" anchor="t"/>
          <a:lstStyle/>
          <a:p>
            <a:pPr marL="0" indent="0">
              <a:lnSpc>
                <a:spcPts val="2475"/>
              </a:lnSpc>
              <a:buNone/>
            </a:pPr>
            <a:r>
              <a:rPr lang="en-US" sz="1650" dirty="0">
                <a:solidFill>
                  <a:srgbClr val="D6E5EF"/>
                </a:solidFill>
                <a:latin typeface="Roboto" pitchFamily="34" charset="0"/>
                <a:ea typeface="Roboto" pitchFamily="34" charset="-122"/>
                <a:cs typeface="Roboto" pitchFamily="34" charset="-120"/>
              </a:rPr>
              <a:t>The display property is essential for creating responsive designs, which adapt to different screen sizes and devices. By using media queries and adjusting the display values, you can ensure your website looks great on all platforms.</a:t>
            </a:r>
            <a:endParaRPr lang="en-US" sz="1650" dirty="0"/>
          </a:p>
        </p:txBody>
      </p:sp>
      <p:pic>
        <p:nvPicPr>
          <p:cNvPr id="21" name="Picture 20" descr="PIITBrochure"/>
          <p:cNvPicPr>
            <a:picLocks noChangeAspect="1"/>
          </p:cNvPicPr>
          <p:nvPr>
            <p:custDataLst>
              <p:tags r:id="rId1"/>
            </p:custDataLst>
          </p:nvPr>
        </p:nvPicPr>
        <p:blipFill>
          <a:blip r:embed="rId2"/>
          <a:stretch>
            <a:fillRect/>
          </a:stretch>
        </p:blipFill>
        <p:spPr>
          <a:xfrm>
            <a:off x="111125" y="6917690"/>
            <a:ext cx="1449705" cy="13119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8229600"/>
          </a:xfrm>
          <a:prstGeom prst="rect">
            <a:avLst/>
          </a:prstGeom>
          <a:solidFill>
            <a:srgbClr val="202733"/>
          </a:solidFill>
        </p:spPr>
      </p:sp>
      <p:sp>
        <p:nvSpPr>
          <p:cNvPr id="4" name="Text 2"/>
          <p:cNvSpPr/>
          <p:nvPr/>
        </p:nvSpPr>
        <p:spPr>
          <a:xfrm>
            <a:off x="2037993" y="1605558"/>
            <a:ext cx="8220551" cy="694373"/>
          </a:xfrm>
          <a:prstGeom prst="rect">
            <a:avLst/>
          </a:prstGeom>
          <a:noFill/>
        </p:spPr>
        <p:txBody>
          <a:bodyPr wrap="none" rtlCol="0" anchor="t"/>
          <a:lstStyle/>
          <a:p>
            <a:pPr marL="0" indent="0">
              <a:lnSpc>
                <a:spcPts val="5470"/>
              </a:lnSpc>
              <a:buNone/>
            </a:pPr>
            <a:r>
              <a:rPr lang="en-US" sz="4375" dirty="0">
                <a:solidFill>
                  <a:srgbClr val="60A9FF"/>
                </a:solidFill>
                <a:latin typeface="Roboto Slab" pitchFamily="34" charset="0"/>
                <a:ea typeface="Roboto Slab" pitchFamily="34" charset="-122"/>
                <a:cs typeface="Roboto Slab" pitchFamily="34" charset="-120"/>
              </a:rPr>
              <a:t>block, inline, inline-block, none</a:t>
            </a:r>
            <a:endParaRPr lang="en-US" sz="4375" dirty="0"/>
          </a:p>
        </p:txBody>
      </p:sp>
      <p:sp>
        <p:nvSpPr>
          <p:cNvPr id="5" name="Text 3"/>
          <p:cNvSpPr/>
          <p:nvPr/>
        </p:nvSpPr>
        <p:spPr>
          <a:xfrm>
            <a:off x="2037993" y="2855357"/>
            <a:ext cx="2777490" cy="347186"/>
          </a:xfrm>
          <a:prstGeom prst="rect">
            <a:avLst/>
          </a:prstGeom>
          <a:noFill/>
        </p:spPr>
        <p:txBody>
          <a:bodyPr wrap="non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Block Elements</a:t>
            </a:r>
            <a:endParaRPr lang="en-US" sz="2185" dirty="0"/>
          </a:p>
        </p:txBody>
      </p:sp>
      <p:sp>
        <p:nvSpPr>
          <p:cNvPr id="6" name="Text 4"/>
          <p:cNvSpPr/>
          <p:nvPr/>
        </p:nvSpPr>
        <p:spPr>
          <a:xfrm>
            <a:off x="2037993" y="3424714"/>
            <a:ext cx="3156347" cy="2666048"/>
          </a:xfrm>
          <a:prstGeom prst="rect">
            <a:avLst/>
          </a:prstGeom>
          <a:noFill/>
        </p:spPr>
        <p:txBody>
          <a:bodyPr wrap="squar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Block elements are displayed as a block, occupying the full width of their containing element. They break the flow of the text, starting on a new line. Common examples include headings (h1-h6), paragraphs (p), and divs.</a:t>
            </a:r>
            <a:endParaRPr lang="en-US" sz="1750" dirty="0"/>
          </a:p>
        </p:txBody>
      </p:sp>
      <p:sp>
        <p:nvSpPr>
          <p:cNvPr id="7" name="Text 5"/>
          <p:cNvSpPr/>
          <p:nvPr/>
        </p:nvSpPr>
        <p:spPr>
          <a:xfrm>
            <a:off x="5743932" y="2855357"/>
            <a:ext cx="2777490" cy="347186"/>
          </a:xfrm>
          <a:prstGeom prst="rect">
            <a:avLst/>
          </a:prstGeom>
          <a:noFill/>
        </p:spPr>
        <p:txBody>
          <a:bodyPr wrap="non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Inline Elements</a:t>
            </a:r>
            <a:endParaRPr lang="en-US" sz="2185" dirty="0"/>
          </a:p>
        </p:txBody>
      </p:sp>
      <p:sp>
        <p:nvSpPr>
          <p:cNvPr id="8" name="Text 6"/>
          <p:cNvSpPr/>
          <p:nvPr/>
        </p:nvSpPr>
        <p:spPr>
          <a:xfrm>
            <a:off x="5743932" y="3424714"/>
            <a:ext cx="3156347" cy="1999536"/>
          </a:xfrm>
          <a:prstGeom prst="rect">
            <a:avLst/>
          </a:prstGeom>
          <a:noFill/>
        </p:spPr>
        <p:txBody>
          <a:bodyPr wrap="squar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Inline elements are displayed within the flow of text. They do not break the line and are typically used for text-level elements like strong (strong), emphasis (em), and links (a).</a:t>
            </a:r>
            <a:endParaRPr lang="en-US" sz="1750" dirty="0"/>
          </a:p>
        </p:txBody>
      </p:sp>
      <p:sp>
        <p:nvSpPr>
          <p:cNvPr id="9" name="Text 7"/>
          <p:cNvSpPr/>
          <p:nvPr/>
        </p:nvSpPr>
        <p:spPr>
          <a:xfrm>
            <a:off x="9449872" y="2855357"/>
            <a:ext cx="2924056" cy="347186"/>
          </a:xfrm>
          <a:prstGeom prst="rect">
            <a:avLst/>
          </a:prstGeom>
          <a:noFill/>
        </p:spPr>
        <p:txBody>
          <a:bodyPr wrap="none" rtlCol="0" anchor="t"/>
          <a:lstStyle/>
          <a:p>
            <a:pPr marL="0" indent="0">
              <a:lnSpc>
                <a:spcPts val="2735"/>
              </a:lnSpc>
              <a:buNone/>
            </a:pPr>
            <a:r>
              <a:rPr lang="en-US" sz="2185" dirty="0">
                <a:solidFill>
                  <a:srgbClr val="60A9FF"/>
                </a:solidFill>
                <a:latin typeface="Roboto Slab" pitchFamily="34" charset="0"/>
                <a:ea typeface="Roboto Slab" pitchFamily="34" charset="-122"/>
                <a:cs typeface="Roboto Slab" pitchFamily="34" charset="-120"/>
              </a:rPr>
              <a:t>Inline-Block Elements</a:t>
            </a:r>
            <a:endParaRPr lang="en-US" sz="2185" dirty="0"/>
          </a:p>
        </p:txBody>
      </p:sp>
      <p:sp>
        <p:nvSpPr>
          <p:cNvPr id="10" name="Text 8"/>
          <p:cNvSpPr/>
          <p:nvPr/>
        </p:nvSpPr>
        <p:spPr>
          <a:xfrm>
            <a:off x="9449872" y="3424714"/>
            <a:ext cx="3156347" cy="2999303"/>
          </a:xfrm>
          <a:prstGeom prst="rect">
            <a:avLst/>
          </a:prstGeom>
          <a:noFill/>
        </p:spPr>
        <p:txBody>
          <a:bodyPr wrap="square" rtlCol="0" anchor="t"/>
          <a:lstStyle/>
          <a:p>
            <a:pPr marL="0" indent="0">
              <a:lnSpc>
                <a:spcPts val="2625"/>
              </a:lnSpc>
              <a:buNone/>
            </a:pPr>
            <a:r>
              <a:rPr lang="en-US" sz="1750" dirty="0">
                <a:solidFill>
                  <a:srgbClr val="D6E5EF"/>
                </a:solidFill>
                <a:latin typeface="Roboto" pitchFamily="34" charset="0"/>
                <a:ea typeface="Roboto" pitchFamily="34" charset="-122"/>
                <a:cs typeface="Roboto" pitchFamily="34" charset="-120"/>
              </a:rPr>
              <a:t>Inline-block elements combine the characteristics of both block and inline elements. They are displayed in line with other inline elements but allow for width and height properties like block elements. This allows for more flexibility in element positioning.</a:t>
            </a:r>
            <a:endParaRPr lang="en-US" sz="1750" dirty="0"/>
          </a:p>
        </p:txBody>
      </p:sp>
      <p:pic>
        <p:nvPicPr>
          <p:cNvPr id="11" name="Picture 10" descr="PIITBrochure"/>
          <p:cNvPicPr>
            <a:picLocks noChangeAspect="1"/>
          </p:cNvPicPr>
          <p:nvPr>
            <p:custDataLst>
              <p:tags r:id="rId1"/>
            </p:custDataLst>
          </p:nvPr>
        </p:nvPicPr>
        <p:blipFill>
          <a:blip r:embed="rId2"/>
          <a:stretch>
            <a:fillRect/>
          </a:stretch>
        </p:blipFill>
        <p:spPr>
          <a:xfrm>
            <a:off x="111125" y="6917690"/>
            <a:ext cx="1449705" cy="13119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hape 1"/>
          <p:cNvSpPr/>
          <p:nvPr>
            <p:custDataLst>
              <p:tags r:id="rId1"/>
            </p:custDataLst>
          </p:nvPr>
        </p:nvSpPr>
        <p:spPr>
          <a:xfrm>
            <a:off x="0" y="0"/>
            <a:ext cx="14630400" cy="8229600"/>
          </a:xfrm>
          <a:prstGeom prst="rect">
            <a:avLst/>
          </a:prstGeom>
          <a:solidFill>
            <a:srgbClr val="202733"/>
          </a:solidFill>
        </p:spPr>
      </p:sp>
      <p:sp>
        <p:nvSpPr>
          <p:cNvPr id="4" name="Text 2"/>
          <p:cNvSpPr/>
          <p:nvPr>
            <p:custDataLst>
              <p:tags r:id="rId2"/>
            </p:custDataLst>
          </p:nvPr>
        </p:nvSpPr>
        <p:spPr>
          <a:xfrm>
            <a:off x="2337435" y="577215"/>
            <a:ext cx="9937750" cy="945515"/>
          </a:xfrm>
          <a:prstGeom prst="rect">
            <a:avLst/>
          </a:prstGeom>
          <a:noFill/>
        </p:spPr>
        <p:txBody>
          <a:bodyPr wrap="none" rtlCol="0" anchor="t"/>
          <a:p>
            <a:pPr marL="0" indent="0">
              <a:lnSpc>
                <a:spcPts val="5155"/>
              </a:lnSpc>
              <a:buNone/>
            </a:pPr>
            <a:r>
              <a:rPr lang="en-US" sz="4125" dirty="0">
                <a:solidFill>
                  <a:srgbClr val="60A9FF"/>
                </a:solidFill>
                <a:latin typeface="Roboto Slab" pitchFamily="34" charset="0"/>
                <a:ea typeface="Roboto Slab" pitchFamily="34" charset="-122"/>
                <a:cs typeface="Roboto Slab" pitchFamily="34" charset="-120"/>
              </a:rPr>
              <a:t>HTML Code Snippet 1 :</a:t>
            </a:r>
            <a:r>
              <a:rPr lang="en-US" sz="3200" dirty="0">
                <a:solidFill>
                  <a:srgbClr val="60A9FF"/>
                </a:solidFill>
                <a:latin typeface="Roboto Slab" pitchFamily="34" charset="0"/>
                <a:ea typeface="Roboto Slab" pitchFamily="34" charset="-122"/>
                <a:cs typeface="Roboto Slab" pitchFamily="34" charset="-120"/>
              </a:rPr>
              <a:t>Display Property</a:t>
            </a:r>
            <a:endParaRPr lang="en-US" sz="3200" dirty="0">
              <a:solidFill>
                <a:srgbClr val="60A9FF"/>
              </a:solidFill>
              <a:latin typeface="Roboto Slab" pitchFamily="34" charset="0"/>
              <a:ea typeface="Roboto Slab" pitchFamily="34" charset="-122"/>
              <a:cs typeface="Roboto Slab" pitchFamily="34" charset="-120"/>
            </a:endParaRPr>
          </a:p>
        </p:txBody>
      </p:sp>
      <p:pic>
        <p:nvPicPr>
          <p:cNvPr id="2" name="Picture 1" descr="Screenshot (10)"/>
          <p:cNvPicPr>
            <a:picLocks noChangeAspect="1"/>
          </p:cNvPicPr>
          <p:nvPr/>
        </p:nvPicPr>
        <p:blipFill>
          <a:blip r:embed="rId3"/>
          <a:stretch>
            <a:fillRect/>
          </a:stretch>
        </p:blipFill>
        <p:spPr>
          <a:xfrm>
            <a:off x="2337435" y="1718310"/>
            <a:ext cx="9544050" cy="5991225"/>
          </a:xfrm>
          <a:prstGeom prst="rect">
            <a:avLst/>
          </a:prstGeom>
        </p:spPr>
      </p:pic>
      <p:pic>
        <p:nvPicPr>
          <p:cNvPr id="8" name="Picture 7" descr="PIITBrochure"/>
          <p:cNvPicPr>
            <a:picLocks noChangeAspect="1"/>
          </p:cNvPicPr>
          <p:nvPr>
            <p:custDataLst>
              <p:tags r:id="rId4"/>
            </p:custDataLst>
          </p:nvPr>
        </p:nvPicPr>
        <p:blipFill>
          <a:blip r:embed="rId5"/>
          <a:stretch>
            <a:fillRect/>
          </a:stretch>
        </p:blipFill>
        <p:spPr>
          <a:xfrm>
            <a:off x="111125" y="6917690"/>
            <a:ext cx="1449705" cy="13119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hape 1"/>
          <p:cNvSpPr/>
          <p:nvPr>
            <p:custDataLst>
              <p:tags r:id="rId1"/>
            </p:custDataLst>
          </p:nvPr>
        </p:nvSpPr>
        <p:spPr>
          <a:xfrm>
            <a:off x="0" y="0"/>
            <a:ext cx="14630400" cy="8229600"/>
          </a:xfrm>
          <a:prstGeom prst="rect">
            <a:avLst/>
          </a:prstGeom>
          <a:solidFill>
            <a:srgbClr val="202733"/>
          </a:solidFill>
        </p:spPr>
      </p:sp>
      <p:sp>
        <p:nvSpPr>
          <p:cNvPr id="4" name="Text 2"/>
          <p:cNvSpPr/>
          <p:nvPr>
            <p:custDataLst>
              <p:tags r:id="rId2"/>
            </p:custDataLst>
          </p:nvPr>
        </p:nvSpPr>
        <p:spPr>
          <a:xfrm>
            <a:off x="2337435" y="577215"/>
            <a:ext cx="10051415" cy="800735"/>
          </a:xfrm>
          <a:prstGeom prst="rect">
            <a:avLst/>
          </a:prstGeom>
          <a:noFill/>
        </p:spPr>
        <p:txBody>
          <a:bodyPr wrap="none" rtlCol="0" anchor="t"/>
          <a:p>
            <a:pPr marL="0" indent="0">
              <a:lnSpc>
                <a:spcPts val="5155"/>
              </a:lnSpc>
              <a:buNone/>
            </a:pPr>
            <a:r>
              <a:rPr lang="en-US" sz="4125" dirty="0">
                <a:solidFill>
                  <a:srgbClr val="60A9FF"/>
                </a:solidFill>
                <a:latin typeface="Roboto Slab" pitchFamily="34" charset="0"/>
                <a:ea typeface="Roboto Slab" pitchFamily="34" charset="-122"/>
                <a:cs typeface="Roboto Slab" pitchFamily="34" charset="-120"/>
              </a:rPr>
              <a:t>HTML Code Snippet 2 :</a:t>
            </a:r>
            <a:r>
              <a:rPr lang="en-US" sz="3200" dirty="0">
                <a:solidFill>
                  <a:srgbClr val="60A9FF"/>
                </a:solidFill>
                <a:latin typeface="Roboto Slab" pitchFamily="34" charset="0"/>
                <a:ea typeface="Roboto Slab" pitchFamily="34" charset="-122"/>
                <a:cs typeface="Roboto Slab" pitchFamily="34" charset="-120"/>
              </a:rPr>
              <a:t>Display Property</a:t>
            </a:r>
            <a:endParaRPr lang="en-US" sz="3200" dirty="0">
              <a:solidFill>
                <a:srgbClr val="60A9FF"/>
              </a:solidFill>
              <a:latin typeface="Roboto Slab" pitchFamily="34" charset="0"/>
              <a:ea typeface="Roboto Slab" pitchFamily="34" charset="-122"/>
              <a:cs typeface="Roboto Slab" pitchFamily="34" charset="-120"/>
            </a:endParaRPr>
          </a:p>
        </p:txBody>
      </p:sp>
      <p:pic>
        <p:nvPicPr>
          <p:cNvPr id="6" name="Picture 5" descr="Screenshot (11)"/>
          <p:cNvPicPr>
            <a:picLocks noChangeAspect="1"/>
          </p:cNvPicPr>
          <p:nvPr/>
        </p:nvPicPr>
        <p:blipFill>
          <a:blip r:embed="rId3"/>
          <a:stretch>
            <a:fillRect/>
          </a:stretch>
        </p:blipFill>
        <p:spPr>
          <a:xfrm>
            <a:off x="2886075" y="1918970"/>
            <a:ext cx="8858250" cy="5248910"/>
          </a:xfrm>
          <a:prstGeom prst="rect">
            <a:avLst/>
          </a:prstGeom>
        </p:spPr>
      </p:pic>
      <p:pic>
        <p:nvPicPr>
          <p:cNvPr id="8" name="Picture 7" descr="PIITBrochure"/>
          <p:cNvPicPr>
            <a:picLocks noChangeAspect="1"/>
          </p:cNvPicPr>
          <p:nvPr>
            <p:custDataLst>
              <p:tags r:id="rId4"/>
            </p:custDataLst>
          </p:nvPr>
        </p:nvPicPr>
        <p:blipFill>
          <a:blip r:embed="rId5"/>
          <a:stretch>
            <a:fillRect/>
          </a:stretch>
        </p:blipFill>
        <p:spPr>
          <a:xfrm>
            <a:off x="111125" y="6917690"/>
            <a:ext cx="1449705" cy="13119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hape 1"/>
          <p:cNvSpPr/>
          <p:nvPr>
            <p:custDataLst>
              <p:tags r:id="rId1"/>
            </p:custDataLst>
          </p:nvPr>
        </p:nvSpPr>
        <p:spPr>
          <a:xfrm>
            <a:off x="0" y="0"/>
            <a:ext cx="14630400" cy="8229600"/>
          </a:xfrm>
          <a:prstGeom prst="rect">
            <a:avLst/>
          </a:prstGeom>
          <a:solidFill>
            <a:srgbClr val="202733"/>
          </a:solidFill>
        </p:spPr>
      </p:sp>
      <p:sp>
        <p:nvSpPr>
          <p:cNvPr id="4" name="Text 2"/>
          <p:cNvSpPr/>
          <p:nvPr>
            <p:custDataLst>
              <p:tags r:id="rId2"/>
            </p:custDataLst>
          </p:nvPr>
        </p:nvSpPr>
        <p:spPr>
          <a:xfrm>
            <a:off x="2337435" y="577215"/>
            <a:ext cx="10051415" cy="800735"/>
          </a:xfrm>
          <a:prstGeom prst="rect">
            <a:avLst/>
          </a:prstGeom>
          <a:noFill/>
        </p:spPr>
        <p:txBody>
          <a:bodyPr wrap="none" rtlCol="0" anchor="t"/>
          <a:p>
            <a:pPr marL="0" indent="0">
              <a:lnSpc>
                <a:spcPts val="5155"/>
              </a:lnSpc>
              <a:buNone/>
            </a:pPr>
            <a:r>
              <a:rPr lang="en-US" sz="4125" dirty="0">
                <a:solidFill>
                  <a:srgbClr val="60A9FF"/>
                </a:solidFill>
                <a:latin typeface="Roboto Slab" pitchFamily="34" charset="0"/>
                <a:ea typeface="Roboto Slab" pitchFamily="34" charset="-122"/>
                <a:cs typeface="Roboto Slab" pitchFamily="34" charset="-120"/>
              </a:rPr>
              <a:t>CSS Code Snippet 1 :</a:t>
            </a:r>
            <a:r>
              <a:rPr lang="en-US" sz="3200" dirty="0">
                <a:solidFill>
                  <a:srgbClr val="60A9FF"/>
                </a:solidFill>
                <a:latin typeface="Roboto Slab" pitchFamily="34" charset="0"/>
                <a:ea typeface="Roboto Slab" pitchFamily="34" charset="-122"/>
                <a:cs typeface="Roboto Slab" pitchFamily="34" charset="-120"/>
              </a:rPr>
              <a:t>Display Property</a:t>
            </a:r>
            <a:endParaRPr lang="en-US" sz="3200" dirty="0">
              <a:solidFill>
                <a:srgbClr val="60A9FF"/>
              </a:solidFill>
              <a:latin typeface="Roboto Slab" pitchFamily="34" charset="0"/>
              <a:ea typeface="Roboto Slab" pitchFamily="34" charset="-122"/>
              <a:cs typeface="Roboto Slab" pitchFamily="34" charset="-120"/>
            </a:endParaRPr>
          </a:p>
        </p:txBody>
      </p:sp>
      <p:pic>
        <p:nvPicPr>
          <p:cNvPr id="2" name="Picture 1" descr="Screenshot (12)"/>
          <p:cNvPicPr>
            <a:picLocks noChangeAspect="1"/>
          </p:cNvPicPr>
          <p:nvPr/>
        </p:nvPicPr>
        <p:blipFill>
          <a:blip r:embed="rId3"/>
          <a:stretch>
            <a:fillRect/>
          </a:stretch>
        </p:blipFill>
        <p:spPr>
          <a:xfrm>
            <a:off x="2337435" y="1887855"/>
            <a:ext cx="9553575" cy="5943600"/>
          </a:xfrm>
          <a:prstGeom prst="rect">
            <a:avLst/>
          </a:prstGeom>
        </p:spPr>
      </p:pic>
      <p:pic>
        <p:nvPicPr>
          <p:cNvPr id="8" name="Picture 7" descr="PIITBrochure"/>
          <p:cNvPicPr>
            <a:picLocks noChangeAspect="1"/>
          </p:cNvPicPr>
          <p:nvPr>
            <p:custDataLst>
              <p:tags r:id="rId4"/>
            </p:custDataLst>
          </p:nvPr>
        </p:nvPicPr>
        <p:blipFill>
          <a:blip r:embed="rId5"/>
          <a:stretch>
            <a:fillRect/>
          </a:stretch>
        </p:blipFill>
        <p:spPr>
          <a:xfrm>
            <a:off x="111125" y="6917690"/>
            <a:ext cx="1449705" cy="13119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hape 1"/>
          <p:cNvSpPr/>
          <p:nvPr>
            <p:custDataLst>
              <p:tags r:id="rId1"/>
            </p:custDataLst>
          </p:nvPr>
        </p:nvSpPr>
        <p:spPr>
          <a:xfrm>
            <a:off x="0" y="0"/>
            <a:ext cx="14630400" cy="8229600"/>
          </a:xfrm>
          <a:prstGeom prst="rect">
            <a:avLst/>
          </a:prstGeom>
          <a:solidFill>
            <a:srgbClr val="202733"/>
          </a:solidFill>
        </p:spPr>
      </p:sp>
      <p:sp>
        <p:nvSpPr>
          <p:cNvPr id="4" name="Text 2"/>
          <p:cNvSpPr/>
          <p:nvPr>
            <p:custDataLst>
              <p:tags r:id="rId2"/>
            </p:custDataLst>
          </p:nvPr>
        </p:nvSpPr>
        <p:spPr>
          <a:xfrm>
            <a:off x="2337435" y="577215"/>
            <a:ext cx="10051415" cy="800735"/>
          </a:xfrm>
          <a:prstGeom prst="rect">
            <a:avLst/>
          </a:prstGeom>
          <a:noFill/>
        </p:spPr>
        <p:txBody>
          <a:bodyPr wrap="none" rtlCol="0" anchor="t"/>
          <a:p>
            <a:pPr marL="0" indent="0">
              <a:lnSpc>
                <a:spcPts val="5155"/>
              </a:lnSpc>
              <a:buNone/>
            </a:pPr>
            <a:r>
              <a:rPr lang="en-US" sz="4125" dirty="0">
                <a:solidFill>
                  <a:srgbClr val="60A9FF"/>
                </a:solidFill>
                <a:latin typeface="Roboto Slab" pitchFamily="34" charset="0"/>
                <a:ea typeface="Roboto Slab" pitchFamily="34" charset="-122"/>
                <a:cs typeface="Roboto Slab" pitchFamily="34" charset="-120"/>
              </a:rPr>
              <a:t>CSS Code Snippet 2 :</a:t>
            </a:r>
            <a:r>
              <a:rPr lang="en-US" sz="3200" dirty="0">
                <a:solidFill>
                  <a:srgbClr val="60A9FF"/>
                </a:solidFill>
                <a:latin typeface="Roboto Slab" pitchFamily="34" charset="0"/>
                <a:ea typeface="Roboto Slab" pitchFamily="34" charset="-122"/>
                <a:cs typeface="Roboto Slab" pitchFamily="34" charset="-120"/>
              </a:rPr>
              <a:t>Display Property</a:t>
            </a:r>
            <a:endParaRPr lang="en-US" sz="3200" dirty="0">
              <a:solidFill>
                <a:srgbClr val="60A9FF"/>
              </a:solidFill>
              <a:latin typeface="Roboto Slab" pitchFamily="34" charset="0"/>
              <a:ea typeface="Roboto Slab" pitchFamily="34" charset="-122"/>
              <a:cs typeface="Roboto Slab" pitchFamily="34" charset="-120"/>
            </a:endParaRPr>
          </a:p>
        </p:txBody>
      </p:sp>
      <p:pic>
        <p:nvPicPr>
          <p:cNvPr id="3" name="Picture 2" descr="Screenshot (13)"/>
          <p:cNvPicPr>
            <a:picLocks noChangeAspect="1"/>
          </p:cNvPicPr>
          <p:nvPr/>
        </p:nvPicPr>
        <p:blipFill>
          <a:blip r:embed="rId3"/>
          <a:stretch>
            <a:fillRect/>
          </a:stretch>
        </p:blipFill>
        <p:spPr>
          <a:xfrm>
            <a:off x="2337435" y="1639570"/>
            <a:ext cx="9420225" cy="6019800"/>
          </a:xfrm>
          <a:prstGeom prst="rect">
            <a:avLst/>
          </a:prstGeom>
        </p:spPr>
      </p:pic>
      <p:pic>
        <p:nvPicPr>
          <p:cNvPr id="8" name="Picture 7" descr="PIITBrochure"/>
          <p:cNvPicPr>
            <a:picLocks noChangeAspect="1"/>
          </p:cNvPicPr>
          <p:nvPr>
            <p:custDataLst>
              <p:tags r:id="rId4"/>
            </p:custDataLst>
          </p:nvPr>
        </p:nvPicPr>
        <p:blipFill>
          <a:blip r:embed="rId5"/>
          <a:stretch>
            <a:fillRect/>
          </a:stretch>
        </p:blipFill>
        <p:spPr>
          <a:xfrm>
            <a:off x="111125" y="6917690"/>
            <a:ext cx="1449705" cy="13119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p:spPr>
      </p:sp>
      <p:sp>
        <p:nvSpPr>
          <p:cNvPr id="3" name="Shape 1"/>
          <p:cNvSpPr/>
          <p:nvPr/>
        </p:nvSpPr>
        <p:spPr>
          <a:xfrm>
            <a:off x="0" y="0"/>
            <a:ext cx="14630400" cy="9708833"/>
          </a:xfrm>
          <a:prstGeom prst="rect">
            <a:avLst/>
          </a:prstGeom>
          <a:solidFill>
            <a:srgbClr val="202733"/>
          </a:solidFill>
        </p:spPr>
      </p:sp>
      <p:sp>
        <p:nvSpPr>
          <p:cNvPr id="4" name="Text 2"/>
          <p:cNvSpPr/>
          <p:nvPr/>
        </p:nvSpPr>
        <p:spPr>
          <a:xfrm>
            <a:off x="3621167" y="427673"/>
            <a:ext cx="3888462" cy="486013"/>
          </a:xfrm>
          <a:prstGeom prst="rect">
            <a:avLst/>
          </a:prstGeom>
          <a:noFill/>
        </p:spPr>
        <p:txBody>
          <a:bodyPr wrap="none" rtlCol="0" anchor="t"/>
          <a:lstStyle/>
          <a:p>
            <a:pPr marL="0" indent="0">
              <a:lnSpc>
                <a:spcPts val="3825"/>
              </a:lnSpc>
              <a:buNone/>
            </a:pPr>
            <a:r>
              <a:rPr lang="en-US" sz="3060" dirty="0">
                <a:solidFill>
                  <a:srgbClr val="60A9FF"/>
                </a:solidFill>
                <a:latin typeface="Roboto Slab" pitchFamily="34" charset="0"/>
                <a:ea typeface="Roboto Slab" pitchFamily="34" charset="-122"/>
                <a:cs typeface="Roboto Slab" pitchFamily="34" charset="-120"/>
              </a:rPr>
              <a:t>Positioning</a:t>
            </a:r>
            <a:endParaRPr lang="en-US" sz="3060" dirty="0"/>
          </a:p>
        </p:txBody>
      </p:sp>
      <p:sp>
        <p:nvSpPr>
          <p:cNvPr id="5" name="Shape 3"/>
          <p:cNvSpPr/>
          <p:nvPr/>
        </p:nvSpPr>
        <p:spPr>
          <a:xfrm>
            <a:off x="3838932" y="1224677"/>
            <a:ext cx="31075" cy="8056483"/>
          </a:xfrm>
          <a:prstGeom prst="rect">
            <a:avLst/>
          </a:prstGeom>
          <a:solidFill>
            <a:srgbClr val="295689"/>
          </a:solidFill>
        </p:spPr>
      </p:sp>
      <p:sp>
        <p:nvSpPr>
          <p:cNvPr id="6" name="Shape 4"/>
          <p:cNvSpPr/>
          <p:nvPr/>
        </p:nvSpPr>
        <p:spPr>
          <a:xfrm>
            <a:off x="4029373" y="1558945"/>
            <a:ext cx="544354" cy="31075"/>
          </a:xfrm>
          <a:prstGeom prst="rect">
            <a:avLst/>
          </a:prstGeom>
          <a:solidFill>
            <a:srgbClr val="295689"/>
          </a:solidFill>
        </p:spPr>
      </p:sp>
      <p:sp>
        <p:nvSpPr>
          <p:cNvPr id="7" name="Shape 5"/>
          <p:cNvSpPr/>
          <p:nvPr/>
        </p:nvSpPr>
        <p:spPr>
          <a:xfrm>
            <a:off x="3679448" y="1399580"/>
            <a:ext cx="349925" cy="349925"/>
          </a:xfrm>
          <a:prstGeom prst="roundRect">
            <a:avLst>
              <a:gd name="adj" fmla="val 26670"/>
            </a:avLst>
          </a:prstGeom>
          <a:solidFill>
            <a:srgbClr val="12161D"/>
          </a:solidFill>
        </p:spPr>
      </p:sp>
      <p:sp>
        <p:nvSpPr>
          <p:cNvPr id="8" name="Text 6"/>
          <p:cNvSpPr/>
          <p:nvPr/>
        </p:nvSpPr>
        <p:spPr>
          <a:xfrm>
            <a:off x="3806250" y="1457801"/>
            <a:ext cx="96203" cy="233363"/>
          </a:xfrm>
          <a:prstGeom prst="rect">
            <a:avLst/>
          </a:prstGeom>
          <a:noFill/>
        </p:spPr>
        <p:txBody>
          <a:bodyPr wrap="none" rtlCol="0" anchor="t"/>
          <a:lstStyle/>
          <a:p>
            <a:pPr marL="0" indent="0" algn="ctr">
              <a:lnSpc>
                <a:spcPts val="1835"/>
              </a:lnSpc>
              <a:buNone/>
            </a:pPr>
            <a:r>
              <a:rPr lang="en-US" sz="1835" dirty="0">
                <a:solidFill>
                  <a:srgbClr val="60A9FF"/>
                </a:solidFill>
                <a:latin typeface="Roboto Slab" pitchFamily="34" charset="0"/>
                <a:ea typeface="Roboto Slab" pitchFamily="34" charset="-122"/>
                <a:cs typeface="Roboto Slab" pitchFamily="34" charset="-120"/>
              </a:rPr>
              <a:t>1</a:t>
            </a:r>
            <a:endParaRPr lang="en-US" sz="1835" dirty="0"/>
          </a:p>
        </p:txBody>
      </p:sp>
      <p:sp>
        <p:nvSpPr>
          <p:cNvPr id="9" name="Text 7"/>
          <p:cNvSpPr/>
          <p:nvPr/>
        </p:nvSpPr>
        <p:spPr>
          <a:xfrm>
            <a:off x="4709874" y="1380173"/>
            <a:ext cx="1944172" cy="243007"/>
          </a:xfrm>
          <a:prstGeom prst="rect">
            <a:avLst/>
          </a:prstGeom>
          <a:noFill/>
        </p:spPr>
        <p:txBody>
          <a:bodyPr wrap="none" rtlCol="0" anchor="t"/>
          <a:lstStyle/>
          <a:p>
            <a:pPr marL="0" indent="0" algn="l">
              <a:lnSpc>
                <a:spcPts val="1915"/>
              </a:lnSpc>
              <a:buNone/>
            </a:pPr>
            <a:r>
              <a:rPr lang="en-US" sz="1530" dirty="0">
                <a:solidFill>
                  <a:srgbClr val="60A9FF"/>
                </a:solidFill>
                <a:latin typeface="Roboto Slab" pitchFamily="34" charset="0"/>
                <a:ea typeface="Roboto Slab" pitchFamily="34" charset="-122"/>
                <a:cs typeface="Roboto Slab" pitchFamily="34" charset="-120"/>
              </a:rPr>
              <a:t>Static Positioning</a:t>
            </a:r>
            <a:endParaRPr lang="en-US" sz="1530" dirty="0"/>
          </a:p>
        </p:txBody>
      </p:sp>
      <p:sp>
        <p:nvSpPr>
          <p:cNvPr id="10" name="Text 8"/>
          <p:cNvSpPr/>
          <p:nvPr/>
        </p:nvSpPr>
        <p:spPr>
          <a:xfrm>
            <a:off x="4709874" y="1716405"/>
            <a:ext cx="6299359" cy="699730"/>
          </a:xfrm>
          <a:prstGeom prst="rect">
            <a:avLst/>
          </a:prstGeom>
          <a:noFill/>
        </p:spPr>
        <p:txBody>
          <a:bodyPr wrap="square" rtlCol="0" anchor="t"/>
          <a:lstStyle/>
          <a:p>
            <a:pPr marL="0" indent="0" algn="l">
              <a:lnSpc>
                <a:spcPts val="1835"/>
              </a:lnSpc>
              <a:buNone/>
            </a:pPr>
            <a:r>
              <a:rPr lang="en-US" sz="1225" dirty="0">
                <a:solidFill>
                  <a:srgbClr val="D6E5EF"/>
                </a:solidFill>
                <a:latin typeface="Roboto" pitchFamily="34" charset="0"/>
                <a:ea typeface="Roboto" pitchFamily="34" charset="-122"/>
                <a:cs typeface="Roboto" pitchFamily="34" charset="-120"/>
              </a:rPr>
              <a:t>The default positioning for all elements. Elements are positioned according to the normal document flow. This is the simplest positioning method and is suitable for elements that should flow naturally with the rest of the content.</a:t>
            </a:r>
            <a:endParaRPr lang="en-US" sz="1225" dirty="0"/>
          </a:p>
        </p:txBody>
      </p:sp>
      <p:sp>
        <p:nvSpPr>
          <p:cNvPr id="11" name="Shape 9"/>
          <p:cNvSpPr/>
          <p:nvPr/>
        </p:nvSpPr>
        <p:spPr>
          <a:xfrm>
            <a:off x="4029373" y="3061395"/>
            <a:ext cx="544354" cy="31075"/>
          </a:xfrm>
          <a:prstGeom prst="rect">
            <a:avLst/>
          </a:prstGeom>
          <a:solidFill>
            <a:srgbClr val="295689"/>
          </a:solidFill>
        </p:spPr>
      </p:sp>
      <p:sp>
        <p:nvSpPr>
          <p:cNvPr id="12" name="Shape 10"/>
          <p:cNvSpPr/>
          <p:nvPr/>
        </p:nvSpPr>
        <p:spPr>
          <a:xfrm>
            <a:off x="3679448" y="2902029"/>
            <a:ext cx="349925" cy="349925"/>
          </a:xfrm>
          <a:prstGeom prst="roundRect">
            <a:avLst>
              <a:gd name="adj" fmla="val 26670"/>
            </a:avLst>
          </a:prstGeom>
          <a:solidFill>
            <a:srgbClr val="12161D"/>
          </a:solidFill>
        </p:spPr>
      </p:sp>
      <p:sp>
        <p:nvSpPr>
          <p:cNvPr id="13" name="Text 11"/>
          <p:cNvSpPr/>
          <p:nvPr/>
        </p:nvSpPr>
        <p:spPr>
          <a:xfrm>
            <a:off x="3789938" y="2960251"/>
            <a:ext cx="128826" cy="233363"/>
          </a:xfrm>
          <a:prstGeom prst="rect">
            <a:avLst/>
          </a:prstGeom>
          <a:noFill/>
        </p:spPr>
        <p:txBody>
          <a:bodyPr wrap="none" rtlCol="0" anchor="t"/>
          <a:lstStyle/>
          <a:p>
            <a:pPr marL="0" indent="0" algn="ctr">
              <a:lnSpc>
                <a:spcPts val="1835"/>
              </a:lnSpc>
              <a:buNone/>
            </a:pPr>
            <a:r>
              <a:rPr lang="en-US" sz="1835" dirty="0">
                <a:solidFill>
                  <a:srgbClr val="60A9FF"/>
                </a:solidFill>
                <a:latin typeface="Roboto Slab" pitchFamily="34" charset="0"/>
                <a:ea typeface="Roboto Slab" pitchFamily="34" charset="-122"/>
                <a:cs typeface="Roboto Slab" pitchFamily="34" charset="-120"/>
              </a:rPr>
              <a:t>2</a:t>
            </a:r>
            <a:endParaRPr lang="en-US" sz="1835" dirty="0"/>
          </a:p>
        </p:txBody>
      </p:sp>
      <p:sp>
        <p:nvSpPr>
          <p:cNvPr id="14" name="Text 12"/>
          <p:cNvSpPr/>
          <p:nvPr/>
        </p:nvSpPr>
        <p:spPr>
          <a:xfrm>
            <a:off x="4709874" y="2882622"/>
            <a:ext cx="1944172" cy="243007"/>
          </a:xfrm>
          <a:prstGeom prst="rect">
            <a:avLst/>
          </a:prstGeom>
          <a:noFill/>
        </p:spPr>
        <p:txBody>
          <a:bodyPr wrap="none" rtlCol="0" anchor="t"/>
          <a:lstStyle/>
          <a:p>
            <a:pPr marL="0" indent="0" algn="l">
              <a:lnSpc>
                <a:spcPts val="1915"/>
              </a:lnSpc>
              <a:buNone/>
            </a:pPr>
            <a:r>
              <a:rPr lang="en-US" sz="1530" dirty="0">
                <a:solidFill>
                  <a:srgbClr val="60A9FF"/>
                </a:solidFill>
                <a:latin typeface="Roboto Slab" pitchFamily="34" charset="0"/>
                <a:ea typeface="Roboto Slab" pitchFamily="34" charset="-122"/>
                <a:cs typeface="Roboto Slab" pitchFamily="34" charset="-120"/>
              </a:rPr>
              <a:t>Relative Positioning</a:t>
            </a:r>
            <a:endParaRPr lang="en-US" sz="1530" dirty="0"/>
          </a:p>
        </p:txBody>
      </p:sp>
      <p:sp>
        <p:nvSpPr>
          <p:cNvPr id="15" name="Text 13"/>
          <p:cNvSpPr/>
          <p:nvPr/>
        </p:nvSpPr>
        <p:spPr>
          <a:xfrm>
            <a:off x="4709874" y="3218855"/>
            <a:ext cx="6299359" cy="932974"/>
          </a:xfrm>
          <a:prstGeom prst="rect">
            <a:avLst/>
          </a:prstGeom>
          <a:noFill/>
        </p:spPr>
        <p:txBody>
          <a:bodyPr wrap="square" rtlCol="0" anchor="t"/>
          <a:lstStyle/>
          <a:p>
            <a:pPr marL="0" indent="0" algn="l">
              <a:lnSpc>
                <a:spcPts val="1835"/>
              </a:lnSpc>
              <a:buNone/>
            </a:pPr>
            <a:r>
              <a:rPr lang="en-US" sz="1225" dirty="0">
                <a:solidFill>
                  <a:srgbClr val="D6E5EF"/>
                </a:solidFill>
                <a:latin typeface="Roboto" pitchFamily="34" charset="0"/>
                <a:ea typeface="Roboto" pitchFamily="34" charset="-122"/>
                <a:cs typeface="Roboto" pitchFamily="34" charset="-120"/>
              </a:rPr>
              <a:t>Elements are positioned relative to their normal position in the document flow. You can use top, right, bottom, and left properties to adjust their position. This positioning method allows for fine-grained control over element placement without affecting the layout of other elements.</a:t>
            </a:r>
            <a:endParaRPr lang="en-US" sz="1225" dirty="0"/>
          </a:p>
        </p:txBody>
      </p:sp>
      <p:sp>
        <p:nvSpPr>
          <p:cNvPr id="16" name="Shape 14"/>
          <p:cNvSpPr/>
          <p:nvPr/>
        </p:nvSpPr>
        <p:spPr>
          <a:xfrm>
            <a:off x="4029373" y="4797088"/>
            <a:ext cx="544354" cy="31075"/>
          </a:xfrm>
          <a:prstGeom prst="rect">
            <a:avLst/>
          </a:prstGeom>
          <a:solidFill>
            <a:srgbClr val="295689"/>
          </a:solidFill>
        </p:spPr>
      </p:sp>
      <p:sp>
        <p:nvSpPr>
          <p:cNvPr id="17" name="Shape 15"/>
          <p:cNvSpPr/>
          <p:nvPr/>
        </p:nvSpPr>
        <p:spPr>
          <a:xfrm>
            <a:off x="3679448" y="4637722"/>
            <a:ext cx="349925" cy="349925"/>
          </a:xfrm>
          <a:prstGeom prst="roundRect">
            <a:avLst>
              <a:gd name="adj" fmla="val 26670"/>
            </a:avLst>
          </a:prstGeom>
          <a:solidFill>
            <a:srgbClr val="12161D"/>
          </a:solidFill>
        </p:spPr>
      </p:sp>
      <p:sp>
        <p:nvSpPr>
          <p:cNvPr id="18" name="Text 16"/>
          <p:cNvSpPr/>
          <p:nvPr/>
        </p:nvSpPr>
        <p:spPr>
          <a:xfrm>
            <a:off x="3791367" y="4695944"/>
            <a:ext cx="125968" cy="233363"/>
          </a:xfrm>
          <a:prstGeom prst="rect">
            <a:avLst/>
          </a:prstGeom>
          <a:noFill/>
        </p:spPr>
        <p:txBody>
          <a:bodyPr wrap="none" rtlCol="0" anchor="t"/>
          <a:lstStyle/>
          <a:p>
            <a:pPr marL="0" indent="0" algn="ctr">
              <a:lnSpc>
                <a:spcPts val="1835"/>
              </a:lnSpc>
              <a:buNone/>
            </a:pPr>
            <a:r>
              <a:rPr lang="en-US" sz="1835" dirty="0">
                <a:solidFill>
                  <a:srgbClr val="60A9FF"/>
                </a:solidFill>
                <a:latin typeface="Roboto Slab" pitchFamily="34" charset="0"/>
                <a:ea typeface="Roboto Slab" pitchFamily="34" charset="-122"/>
                <a:cs typeface="Roboto Slab" pitchFamily="34" charset="-120"/>
              </a:rPr>
              <a:t>3</a:t>
            </a:r>
            <a:endParaRPr lang="en-US" sz="1835" dirty="0"/>
          </a:p>
        </p:txBody>
      </p:sp>
      <p:sp>
        <p:nvSpPr>
          <p:cNvPr id="19" name="Text 17"/>
          <p:cNvSpPr/>
          <p:nvPr/>
        </p:nvSpPr>
        <p:spPr>
          <a:xfrm>
            <a:off x="4709874" y="4618315"/>
            <a:ext cx="1944172" cy="243007"/>
          </a:xfrm>
          <a:prstGeom prst="rect">
            <a:avLst/>
          </a:prstGeom>
          <a:noFill/>
        </p:spPr>
        <p:txBody>
          <a:bodyPr wrap="none" rtlCol="0" anchor="t"/>
          <a:lstStyle/>
          <a:p>
            <a:pPr marL="0" indent="0" algn="l">
              <a:lnSpc>
                <a:spcPts val="1915"/>
              </a:lnSpc>
              <a:buNone/>
            </a:pPr>
            <a:r>
              <a:rPr lang="en-US" sz="1530" dirty="0">
                <a:solidFill>
                  <a:srgbClr val="60A9FF"/>
                </a:solidFill>
                <a:latin typeface="Roboto Slab" pitchFamily="34" charset="0"/>
                <a:ea typeface="Roboto Slab" pitchFamily="34" charset="-122"/>
                <a:cs typeface="Roboto Slab" pitchFamily="34" charset="-120"/>
              </a:rPr>
              <a:t>Absolute Positioning</a:t>
            </a:r>
            <a:endParaRPr lang="en-US" sz="1530" dirty="0"/>
          </a:p>
        </p:txBody>
      </p:sp>
      <p:sp>
        <p:nvSpPr>
          <p:cNvPr id="20" name="Text 18"/>
          <p:cNvSpPr/>
          <p:nvPr/>
        </p:nvSpPr>
        <p:spPr>
          <a:xfrm>
            <a:off x="4709874" y="4954548"/>
            <a:ext cx="6299359" cy="932974"/>
          </a:xfrm>
          <a:prstGeom prst="rect">
            <a:avLst/>
          </a:prstGeom>
          <a:noFill/>
        </p:spPr>
        <p:txBody>
          <a:bodyPr wrap="square" rtlCol="0" anchor="t"/>
          <a:lstStyle/>
          <a:p>
            <a:pPr marL="0" indent="0" algn="l">
              <a:lnSpc>
                <a:spcPts val="1835"/>
              </a:lnSpc>
              <a:buNone/>
            </a:pPr>
            <a:r>
              <a:rPr lang="en-US" sz="1225" dirty="0">
                <a:solidFill>
                  <a:srgbClr val="D6E5EF"/>
                </a:solidFill>
                <a:latin typeface="Roboto" pitchFamily="34" charset="0"/>
                <a:ea typeface="Roboto" pitchFamily="34" charset="-122"/>
                <a:cs typeface="Roboto" pitchFamily="34" charset="-120"/>
              </a:rPr>
              <a:t>Elements are removed from the normal document flow and positioned relative to the nearest ancestor element that has a position property other than static. This method allows for precise control over element placement, but you need to ensure that the ancestor element has a position property other than static.</a:t>
            </a:r>
            <a:endParaRPr lang="en-US" sz="1225" dirty="0"/>
          </a:p>
        </p:txBody>
      </p:sp>
      <p:sp>
        <p:nvSpPr>
          <p:cNvPr id="21" name="Shape 19"/>
          <p:cNvSpPr/>
          <p:nvPr/>
        </p:nvSpPr>
        <p:spPr>
          <a:xfrm>
            <a:off x="4029373" y="6532781"/>
            <a:ext cx="544354" cy="31075"/>
          </a:xfrm>
          <a:prstGeom prst="rect">
            <a:avLst/>
          </a:prstGeom>
          <a:solidFill>
            <a:srgbClr val="295689"/>
          </a:solidFill>
        </p:spPr>
      </p:sp>
      <p:sp>
        <p:nvSpPr>
          <p:cNvPr id="22" name="Shape 20"/>
          <p:cNvSpPr/>
          <p:nvPr/>
        </p:nvSpPr>
        <p:spPr>
          <a:xfrm>
            <a:off x="3679448" y="6373416"/>
            <a:ext cx="349925" cy="349925"/>
          </a:xfrm>
          <a:prstGeom prst="roundRect">
            <a:avLst>
              <a:gd name="adj" fmla="val 26670"/>
            </a:avLst>
          </a:prstGeom>
          <a:solidFill>
            <a:srgbClr val="12161D"/>
          </a:solidFill>
        </p:spPr>
      </p:sp>
      <p:sp>
        <p:nvSpPr>
          <p:cNvPr id="23" name="Text 21"/>
          <p:cNvSpPr/>
          <p:nvPr/>
        </p:nvSpPr>
        <p:spPr>
          <a:xfrm>
            <a:off x="3786723" y="6431637"/>
            <a:ext cx="135255" cy="233363"/>
          </a:xfrm>
          <a:prstGeom prst="rect">
            <a:avLst/>
          </a:prstGeom>
          <a:noFill/>
        </p:spPr>
        <p:txBody>
          <a:bodyPr wrap="none" rtlCol="0" anchor="t"/>
          <a:lstStyle/>
          <a:p>
            <a:pPr marL="0" indent="0" algn="ctr">
              <a:lnSpc>
                <a:spcPts val="1835"/>
              </a:lnSpc>
              <a:buNone/>
            </a:pPr>
            <a:r>
              <a:rPr lang="en-US" sz="1835" dirty="0">
                <a:solidFill>
                  <a:srgbClr val="60A9FF"/>
                </a:solidFill>
                <a:latin typeface="Roboto Slab" pitchFamily="34" charset="0"/>
                <a:ea typeface="Roboto Slab" pitchFamily="34" charset="-122"/>
                <a:cs typeface="Roboto Slab" pitchFamily="34" charset="-120"/>
              </a:rPr>
              <a:t>4</a:t>
            </a:r>
            <a:endParaRPr lang="en-US" sz="1835" dirty="0"/>
          </a:p>
        </p:txBody>
      </p:sp>
      <p:sp>
        <p:nvSpPr>
          <p:cNvPr id="24" name="Text 22"/>
          <p:cNvSpPr/>
          <p:nvPr/>
        </p:nvSpPr>
        <p:spPr>
          <a:xfrm>
            <a:off x="4709874" y="6354008"/>
            <a:ext cx="1944172" cy="243007"/>
          </a:xfrm>
          <a:prstGeom prst="rect">
            <a:avLst/>
          </a:prstGeom>
          <a:noFill/>
        </p:spPr>
        <p:txBody>
          <a:bodyPr wrap="none" rtlCol="0" anchor="t"/>
          <a:lstStyle/>
          <a:p>
            <a:pPr marL="0" indent="0" algn="l">
              <a:lnSpc>
                <a:spcPts val="1915"/>
              </a:lnSpc>
              <a:buNone/>
            </a:pPr>
            <a:r>
              <a:rPr lang="en-US" sz="1530" dirty="0">
                <a:solidFill>
                  <a:srgbClr val="60A9FF"/>
                </a:solidFill>
                <a:latin typeface="Roboto Slab" pitchFamily="34" charset="0"/>
                <a:ea typeface="Roboto Slab" pitchFamily="34" charset="-122"/>
                <a:cs typeface="Roboto Slab" pitchFamily="34" charset="-120"/>
              </a:rPr>
              <a:t>Fixed Positioning</a:t>
            </a:r>
            <a:endParaRPr lang="en-US" sz="1530" dirty="0"/>
          </a:p>
        </p:txBody>
      </p:sp>
      <p:sp>
        <p:nvSpPr>
          <p:cNvPr id="25" name="Text 23"/>
          <p:cNvSpPr/>
          <p:nvPr/>
        </p:nvSpPr>
        <p:spPr>
          <a:xfrm>
            <a:off x="4709874" y="6690241"/>
            <a:ext cx="6299359" cy="699730"/>
          </a:xfrm>
          <a:prstGeom prst="rect">
            <a:avLst/>
          </a:prstGeom>
          <a:noFill/>
        </p:spPr>
        <p:txBody>
          <a:bodyPr wrap="square" rtlCol="0" anchor="t"/>
          <a:lstStyle/>
          <a:p>
            <a:pPr marL="0" indent="0" algn="l">
              <a:lnSpc>
                <a:spcPts val="1835"/>
              </a:lnSpc>
              <a:buNone/>
            </a:pPr>
            <a:r>
              <a:rPr lang="en-US" sz="1225" dirty="0">
                <a:solidFill>
                  <a:srgbClr val="D6E5EF"/>
                </a:solidFill>
                <a:latin typeface="Roboto" pitchFamily="34" charset="0"/>
                <a:ea typeface="Roboto" pitchFamily="34" charset="-122"/>
                <a:cs typeface="Roboto" pitchFamily="34" charset="-120"/>
              </a:rPr>
              <a:t>Elements are positioned relative to the viewport. They remain fixed in their position even when the user scrolls the page. This is useful for creating elements that are always visible, such as navigation bars or headers.</a:t>
            </a:r>
            <a:endParaRPr lang="en-US" sz="1225" dirty="0"/>
          </a:p>
        </p:txBody>
      </p:sp>
      <p:sp>
        <p:nvSpPr>
          <p:cNvPr id="26" name="Shape 24"/>
          <p:cNvSpPr/>
          <p:nvPr/>
        </p:nvSpPr>
        <p:spPr>
          <a:xfrm>
            <a:off x="4029373" y="8035230"/>
            <a:ext cx="544354" cy="31075"/>
          </a:xfrm>
          <a:prstGeom prst="rect">
            <a:avLst/>
          </a:prstGeom>
          <a:solidFill>
            <a:srgbClr val="295689"/>
          </a:solidFill>
        </p:spPr>
      </p:sp>
      <p:sp>
        <p:nvSpPr>
          <p:cNvPr id="27" name="Shape 25"/>
          <p:cNvSpPr/>
          <p:nvPr/>
        </p:nvSpPr>
        <p:spPr>
          <a:xfrm>
            <a:off x="3679448" y="7875865"/>
            <a:ext cx="349925" cy="349925"/>
          </a:xfrm>
          <a:prstGeom prst="roundRect">
            <a:avLst>
              <a:gd name="adj" fmla="val 26670"/>
            </a:avLst>
          </a:prstGeom>
          <a:solidFill>
            <a:srgbClr val="12161D"/>
          </a:solidFill>
        </p:spPr>
      </p:sp>
      <p:sp>
        <p:nvSpPr>
          <p:cNvPr id="28" name="Text 26"/>
          <p:cNvSpPr/>
          <p:nvPr/>
        </p:nvSpPr>
        <p:spPr>
          <a:xfrm>
            <a:off x="3792795" y="7934087"/>
            <a:ext cx="123230" cy="233363"/>
          </a:xfrm>
          <a:prstGeom prst="rect">
            <a:avLst/>
          </a:prstGeom>
          <a:noFill/>
        </p:spPr>
        <p:txBody>
          <a:bodyPr wrap="none" rtlCol="0" anchor="t"/>
          <a:lstStyle/>
          <a:p>
            <a:pPr marL="0" indent="0" algn="ctr">
              <a:lnSpc>
                <a:spcPts val="1835"/>
              </a:lnSpc>
              <a:buNone/>
            </a:pPr>
            <a:r>
              <a:rPr lang="en-US" sz="1835" dirty="0">
                <a:solidFill>
                  <a:srgbClr val="60A9FF"/>
                </a:solidFill>
                <a:latin typeface="Roboto Slab" pitchFamily="34" charset="0"/>
                <a:ea typeface="Roboto Slab" pitchFamily="34" charset="-122"/>
                <a:cs typeface="Roboto Slab" pitchFamily="34" charset="-120"/>
              </a:rPr>
              <a:t>5</a:t>
            </a:r>
            <a:endParaRPr lang="en-US" sz="1835" dirty="0"/>
          </a:p>
        </p:txBody>
      </p:sp>
      <p:sp>
        <p:nvSpPr>
          <p:cNvPr id="29" name="Text 27"/>
          <p:cNvSpPr/>
          <p:nvPr/>
        </p:nvSpPr>
        <p:spPr>
          <a:xfrm>
            <a:off x="4709874" y="7856458"/>
            <a:ext cx="1944172" cy="243007"/>
          </a:xfrm>
          <a:prstGeom prst="rect">
            <a:avLst/>
          </a:prstGeom>
          <a:noFill/>
        </p:spPr>
        <p:txBody>
          <a:bodyPr wrap="none" rtlCol="0" anchor="t"/>
          <a:lstStyle/>
          <a:p>
            <a:pPr marL="0" indent="0" algn="l">
              <a:lnSpc>
                <a:spcPts val="1915"/>
              </a:lnSpc>
              <a:buNone/>
            </a:pPr>
            <a:r>
              <a:rPr lang="en-US" sz="1530" dirty="0">
                <a:solidFill>
                  <a:srgbClr val="60A9FF"/>
                </a:solidFill>
                <a:latin typeface="Roboto Slab" pitchFamily="34" charset="0"/>
                <a:ea typeface="Roboto Slab" pitchFamily="34" charset="-122"/>
                <a:cs typeface="Roboto Slab" pitchFamily="34" charset="-120"/>
              </a:rPr>
              <a:t>Sticky Positioning</a:t>
            </a:r>
            <a:endParaRPr lang="en-US" sz="1530" dirty="0"/>
          </a:p>
        </p:txBody>
      </p:sp>
      <p:sp>
        <p:nvSpPr>
          <p:cNvPr id="30" name="Text 28"/>
          <p:cNvSpPr/>
          <p:nvPr/>
        </p:nvSpPr>
        <p:spPr>
          <a:xfrm>
            <a:off x="4709874" y="8192691"/>
            <a:ext cx="6299359" cy="932974"/>
          </a:xfrm>
          <a:prstGeom prst="rect">
            <a:avLst/>
          </a:prstGeom>
          <a:noFill/>
        </p:spPr>
        <p:txBody>
          <a:bodyPr wrap="square" rtlCol="0" anchor="t"/>
          <a:lstStyle/>
          <a:p>
            <a:pPr marL="0" indent="0" algn="l">
              <a:lnSpc>
                <a:spcPts val="1835"/>
              </a:lnSpc>
              <a:buNone/>
            </a:pPr>
            <a:r>
              <a:rPr lang="en-US" sz="1225" dirty="0">
                <a:solidFill>
                  <a:srgbClr val="D6E5EF"/>
                </a:solidFill>
                <a:latin typeface="Roboto" pitchFamily="34" charset="0"/>
                <a:ea typeface="Roboto" pitchFamily="34" charset="-122"/>
                <a:cs typeface="Roboto" pitchFamily="34" charset="-120"/>
              </a:rPr>
              <a:t>A combination of relative and fixed positioning. Elements are positioned relative to their normal position in the document flow until they reach a specific point on the page. Then, they become fixed in relation to the viewport. This is helpful for creating elements that stick to the top or bottom of the screen as the user scrolls.</a:t>
            </a:r>
            <a:endParaRPr lang="en-US" sz="1225" dirty="0"/>
          </a:p>
        </p:txBody>
      </p:sp>
      <p:pic>
        <p:nvPicPr>
          <p:cNvPr id="31" name="Picture 30" descr="PIITBrochure"/>
          <p:cNvPicPr>
            <a:picLocks noChangeAspect="1"/>
          </p:cNvPicPr>
          <p:nvPr>
            <p:custDataLst>
              <p:tags r:id="rId1"/>
            </p:custDataLst>
          </p:nvPr>
        </p:nvPicPr>
        <p:blipFill>
          <a:blip r:embed="rId2"/>
          <a:stretch>
            <a:fillRect/>
          </a:stretch>
        </p:blipFill>
        <p:spPr>
          <a:xfrm>
            <a:off x="111125" y="6917690"/>
            <a:ext cx="1449705" cy="13119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Shape 1"/>
          <p:cNvSpPr/>
          <p:nvPr>
            <p:custDataLst>
              <p:tags r:id="rId1"/>
            </p:custDataLst>
          </p:nvPr>
        </p:nvSpPr>
        <p:spPr>
          <a:xfrm>
            <a:off x="0" y="0"/>
            <a:ext cx="14630400" cy="8229600"/>
          </a:xfrm>
          <a:prstGeom prst="rect">
            <a:avLst/>
          </a:prstGeom>
          <a:solidFill>
            <a:srgbClr val="202733"/>
          </a:solidFill>
        </p:spPr>
      </p:sp>
      <p:sp>
        <p:nvSpPr>
          <p:cNvPr id="4" name="Text 2"/>
          <p:cNvSpPr/>
          <p:nvPr>
            <p:custDataLst>
              <p:tags r:id="rId2"/>
            </p:custDataLst>
          </p:nvPr>
        </p:nvSpPr>
        <p:spPr>
          <a:xfrm>
            <a:off x="2065655" y="427990"/>
            <a:ext cx="5735320" cy="485775"/>
          </a:xfrm>
          <a:prstGeom prst="rect">
            <a:avLst/>
          </a:prstGeom>
          <a:noFill/>
        </p:spPr>
        <p:txBody>
          <a:bodyPr wrap="none" rtlCol="0" anchor="t"/>
          <a:p>
            <a:pPr marL="0" indent="0">
              <a:lnSpc>
                <a:spcPts val="3825"/>
              </a:lnSpc>
              <a:buNone/>
            </a:pPr>
            <a:r>
              <a:rPr lang="en-US" sz="4400" dirty="0">
                <a:solidFill>
                  <a:srgbClr val="60A9FF"/>
                </a:solidFill>
                <a:latin typeface="Roboto Slab" pitchFamily="34" charset="0"/>
                <a:ea typeface="Roboto Slab" pitchFamily="34" charset="-122"/>
                <a:cs typeface="Roboto Slab" pitchFamily="34" charset="-120"/>
              </a:rPr>
              <a:t>Figure</a:t>
            </a:r>
            <a:r>
              <a:rPr lang="en-US" sz="3060" dirty="0">
                <a:solidFill>
                  <a:srgbClr val="60A9FF"/>
                </a:solidFill>
                <a:latin typeface="Roboto Slab" pitchFamily="34" charset="0"/>
                <a:ea typeface="Roboto Slab" pitchFamily="34" charset="-122"/>
                <a:cs typeface="Roboto Slab" pitchFamily="34" charset="-120"/>
              </a:rPr>
              <a:t> : </a:t>
            </a:r>
            <a:r>
              <a:rPr lang="en-US" sz="2800" dirty="0">
                <a:solidFill>
                  <a:srgbClr val="60A9FF"/>
                </a:solidFill>
                <a:latin typeface="Roboto Slab" pitchFamily="34" charset="0"/>
                <a:ea typeface="Roboto Slab" pitchFamily="34" charset="-122"/>
                <a:cs typeface="Roboto Slab" pitchFamily="34" charset="-120"/>
              </a:rPr>
              <a:t>Positioning property</a:t>
            </a:r>
            <a:endParaRPr lang="en-US" sz="2800" dirty="0">
              <a:solidFill>
                <a:srgbClr val="60A9FF"/>
              </a:solidFill>
              <a:latin typeface="Roboto Slab" pitchFamily="34" charset="0"/>
              <a:ea typeface="Roboto Slab" pitchFamily="34" charset="-122"/>
              <a:cs typeface="Roboto Slab" pitchFamily="34" charset="-120"/>
            </a:endParaRPr>
          </a:p>
        </p:txBody>
      </p:sp>
      <p:pic>
        <p:nvPicPr>
          <p:cNvPr id="2" name="Picture 1" descr="positioning-styles"/>
          <p:cNvPicPr>
            <a:picLocks noChangeAspect="1"/>
          </p:cNvPicPr>
          <p:nvPr/>
        </p:nvPicPr>
        <p:blipFill>
          <a:blip r:embed="rId3"/>
          <a:stretch>
            <a:fillRect/>
          </a:stretch>
        </p:blipFill>
        <p:spPr>
          <a:xfrm>
            <a:off x="2065655" y="1367790"/>
            <a:ext cx="11632565" cy="6216015"/>
          </a:xfrm>
          <a:prstGeom prst="rect">
            <a:avLst/>
          </a:prstGeom>
        </p:spPr>
      </p:pic>
      <p:pic>
        <p:nvPicPr>
          <p:cNvPr id="8" name="Picture 7" descr="PIITBrochure"/>
          <p:cNvPicPr>
            <a:picLocks noChangeAspect="1"/>
          </p:cNvPicPr>
          <p:nvPr>
            <p:custDataLst>
              <p:tags r:id="rId4"/>
            </p:custDataLst>
          </p:nvPr>
        </p:nvPicPr>
        <p:blipFill>
          <a:blip r:embed="rId5"/>
          <a:stretch>
            <a:fillRect/>
          </a:stretch>
        </p:blipFill>
        <p:spPr>
          <a:xfrm>
            <a:off x="111125" y="6917690"/>
            <a:ext cx="1449705" cy="131191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6138</Words>
  <Application>WPS Presentation</Application>
  <PresentationFormat>On-screen Show (16:9)</PresentationFormat>
  <Paragraphs>138</Paragraphs>
  <Slides>15</Slides>
  <Notes>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15</vt:i4>
      </vt:variant>
    </vt:vector>
  </HeadingPairs>
  <TitlesOfParts>
    <vt:vector size="32" baseType="lpstr">
      <vt:lpstr>Arial</vt:lpstr>
      <vt:lpstr>SimSun</vt:lpstr>
      <vt:lpstr>Wingdings</vt:lpstr>
      <vt:lpstr>Roboto Slab</vt:lpstr>
      <vt:lpstr>Segoe Print</vt:lpstr>
      <vt:lpstr>Roboto Slab</vt:lpstr>
      <vt:lpstr>Roboto Slab</vt:lpstr>
      <vt:lpstr>Roboto</vt:lpstr>
      <vt:lpstr>Roboto</vt:lpstr>
      <vt:lpstr>Roboto</vt:lpstr>
      <vt:lpstr>Calibri</vt:lpstr>
      <vt:lpstr>Times New Roman</vt:lpstr>
      <vt:lpstr>Microsoft YaHei</vt:lpstr>
      <vt:lpstr>Arial Unicode MS</vt:lpstr>
      <vt:lpstr>MingLiU-ExtB</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PIIT-FAC-008</cp:lastModifiedBy>
  <cp:revision>4</cp:revision>
  <dcterms:created xsi:type="dcterms:W3CDTF">2024-06-21T12:45:00Z</dcterms:created>
  <dcterms:modified xsi:type="dcterms:W3CDTF">2024-07-03T15:12:22Z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76665070FC8C4CE8B773B991B9098766_12</vt:lpwstr>
  </property>
  <property fmtid="{D5CDD505-2E9C-101B-9397-08002B2CF9AE}" pid="3" name="KSOProductBuildVer">
    <vt:lpwstr>1033-12.2.0.17119</vt:lpwstr>
  </property>
</Properties>
</file>