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9"/>
  </p:notesMasterIdLst>
  <p:handoutMasterIdLst>
    <p:handoutMasterId r:id="rId130"/>
  </p:handoutMasterIdLst>
  <p:sldIdLst>
    <p:sldId id="346" r:id="rId3"/>
    <p:sldId id="356" r:id="rId4"/>
    <p:sldId id="257" r:id="rId5"/>
    <p:sldId id="258" r:id="rId6"/>
    <p:sldId id="259" r:id="rId7"/>
    <p:sldId id="296" r:id="rId8"/>
    <p:sldId id="378" r:id="rId9"/>
    <p:sldId id="297" r:id="rId10"/>
    <p:sldId id="350" r:id="rId11"/>
    <p:sldId id="303" r:id="rId12"/>
    <p:sldId id="304" r:id="rId13"/>
    <p:sldId id="266" r:id="rId14"/>
    <p:sldId id="267" r:id="rId15"/>
    <p:sldId id="344" r:id="rId16"/>
    <p:sldId id="306" r:id="rId17"/>
    <p:sldId id="351" r:id="rId18"/>
    <p:sldId id="354" r:id="rId19"/>
    <p:sldId id="347" r:id="rId20"/>
    <p:sldId id="348" r:id="rId21"/>
    <p:sldId id="349" r:id="rId22"/>
    <p:sldId id="345" r:id="rId23"/>
    <p:sldId id="337" r:id="rId24"/>
    <p:sldId id="355" r:id="rId25"/>
    <p:sldId id="377" r:id="rId26"/>
    <p:sldId id="283" r:id="rId27"/>
    <p:sldId id="284" r:id="rId28"/>
    <p:sldId id="286" r:id="rId29"/>
    <p:sldId id="287" r:id="rId30"/>
    <p:sldId id="288" r:id="rId31"/>
    <p:sldId id="289" r:id="rId32"/>
    <p:sldId id="263" r:id="rId33"/>
    <p:sldId id="299" r:id="rId34"/>
    <p:sldId id="300" r:id="rId35"/>
    <p:sldId id="301" r:id="rId36"/>
    <p:sldId id="302" r:id="rId37"/>
    <p:sldId id="298" r:id="rId38"/>
    <p:sldId id="271" r:id="rId39"/>
    <p:sldId id="292" r:id="rId40"/>
    <p:sldId id="357" r:id="rId41"/>
    <p:sldId id="273" r:id="rId42"/>
    <p:sldId id="274" r:id="rId43"/>
    <p:sldId id="275" r:id="rId44"/>
    <p:sldId id="276" r:id="rId45"/>
    <p:sldId id="277" r:id="rId46"/>
    <p:sldId id="293" r:id="rId47"/>
    <p:sldId id="358" r:id="rId48"/>
    <p:sldId id="279" r:id="rId49"/>
    <p:sldId id="359" r:id="rId50"/>
    <p:sldId id="320" r:id="rId51"/>
    <p:sldId id="321" r:id="rId52"/>
    <p:sldId id="322" r:id="rId53"/>
    <p:sldId id="323" r:id="rId54"/>
    <p:sldId id="307" r:id="rId55"/>
    <p:sldId id="264" r:id="rId56"/>
    <p:sldId id="328" r:id="rId57"/>
    <p:sldId id="361" r:id="rId58"/>
    <p:sldId id="269" r:id="rId59"/>
    <p:sldId id="376" r:id="rId60"/>
    <p:sldId id="364" r:id="rId61"/>
    <p:sldId id="408" r:id="rId62"/>
    <p:sldId id="366" r:id="rId63"/>
    <p:sldId id="278" r:id="rId64"/>
    <p:sldId id="367" r:id="rId65"/>
    <p:sldId id="368" r:id="rId66"/>
    <p:sldId id="280" r:id="rId67"/>
    <p:sldId id="369" r:id="rId68"/>
    <p:sldId id="308" r:id="rId69"/>
    <p:sldId id="317" r:id="rId70"/>
    <p:sldId id="318" r:id="rId71"/>
    <p:sldId id="319" r:id="rId72"/>
    <p:sldId id="324" r:id="rId73"/>
    <p:sldId id="370" r:id="rId74"/>
    <p:sldId id="371" r:id="rId75"/>
    <p:sldId id="372" r:id="rId76"/>
    <p:sldId id="373" r:id="rId77"/>
    <p:sldId id="325" r:id="rId78"/>
    <p:sldId id="374" r:id="rId79"/>
    <p:sldId id="327" r:id="rId80"/>
    <p:sldId id="309" r:id="rId81"/>
    <p:sldId id="310" r:id="rId82"/>
    <p:sldId id="311" r:id="rId83"/>
    <p:sldId id="312" r:id="rId84"/>
    <p:sldId id="313" r:id="rId85"/>
    <p:sldId id="314" r:id="rId86"/>
    <p:sldId id="316" r:id="rId87"/>
    <p:sldId id="379" r:id="rId88"/>
    <p:sldId id="294" r:id="rId89"/>
    <p:sldId id="380" r:id="rId90"/>
    <p:sldId id="295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05" r:id="rId101"/>
    <p:sldId id="390" r:id="rId102"/>
    <p:sldId id="409" r:id="rId103"/>
    <p:sldId id="410" r:id="rId104"/>
    <p:sldId id="411" r:id="rId105"/>
    <p:sldId id="391" r:id="rId106"/>
    <p:sldId id="392" r:id="rId107"/>
    <p:sldId id="393" r:id="rId108"/>
    <p:sldId id="394" r:id="rId109"/>
    <p:sldId id="395" r:id="rId110"/>
    <p:sldId id="396" r:id="rId111"/>
    <p:sldId id="315" r:id="rId112"/>
    <p:sldId id="397" r:id="rId113"/>
    <p:sldId id="398" r:id="rId114"/>
    <p:sldId id="399" r:id="rId115"/>
    <p:sldId id="400" r:id="rId116"/>
    <p:sldId id="401" r:id="rId117"/>
    <p:sldId id="402" r:id="rId118"/>
    <p:sldId id="282" r:id="rId119"/>
    <p:sldId id="403" r:id="rId120"/>
    <p:sldId id="404" r:id="rId121"/>
    <p:sldId id="405" r:id="rId122"/>
    <p:sldId id="285" r:id="rId123"/>
    <p:sldId id="406" r:id="rId124"/>
    <p:sldId id="522" r:id="rId125"/>
    <p:sldId id="521" r:id="rId126"/>
    <p:sldId id="520" r:id="rId127"/>
    <p:sldId id="407" r:id="rId128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AFF"/>
    <a:srgbClr val="2676FF"/>
    <a:srgbClr val="CCECFF"/>
    <a:srgbClr val="036EB8"/>
    <a:srgbClr val="7AABFF"/>
    <a:srgbClr val="50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3" autoAdjust="0"/>
    <p:restoredTop sz="94118" autoAdjust="0"/>
  </p:normalViewPr>
  <p:slideViewPr>
    <p:cSldViewPr snapToGrid="0">
      <p:cViewPr varScale="1">
        <p:scale>
          <a:sx n="152" d="100"/>
          <a:sy n="152" d="100"/>
        </p:scale>
        <p:origin x="14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FC4C3-45E2-4E33-BFAE-752075D39623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F05F883E-FFBA-4E16-AE69-070598934752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基本数据类型</a:t>
          </a:r>
        </a:p>
      </dgm:t>
    </dgm:pt>
    <dgm:pt modelId="{AD7DD8C8-8847-414D-96D0-7EA33D1D985A}" type="parTrans" cxnId="{42F91CF1-C215-46E7-B4E5-52E27682746C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26F9D-A99A-40F2-8B63-2C74B39BACA0}" type="sibTrans" cxnId="{42F91CF1-C215-46E7-B4E5-52E27682746C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07B0A-7B5B-4565-8F05-A649FE2C8280}">
      <dgm:prSet phldrT="[文本]" custT="1"/>
      <dgm:spPr/>
      <dgm:t>
        <a:bodyPr/>
        <a:lstStyle/>
        <a:p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整数型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68A19-3309-4D36-B818-9294B952C5E5}" type="parTrans" cxnId="{7AC02CC1-47D2-40E8-996C-E673EDA4275E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8C438-A52E-4AD6-AED7-23B91C1B9591}" type="sibTrans" cxnId="{7AC02CC1-47D2-40E8-996C-E673EDA4275E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31CBB-A027-477E-8D37-503A6FAD9232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浮点数型</a:t>
          </a:r>
        </a:p>
      </dgm:t>
    </dgm:pt>
    <dgm:pt modelId="{8521E4A8-24EB-48B6-A7B2-34A4972CFDFF}" type="parTrans" cxnId="{F5944B77-FF61-48CA-902D-20AE4688C763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00B102-26BF-4F63-B7A4-7AD54F41DED3}" type="sibTrans" cxnId="{F5944B77-FF61-48CA-902D-20AE4688C763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BD771-D115-4A61-B0BB-348451B5F433}">
      <dgm:prSet phldrT="[文本]" custT="1"/>
      <dgm:spPr/>
      <dgm:t>
        <a:bodyPr/>
        <a:lstStyle/>
        <a:p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布尔型（</a:t>
          </a:r>
          <a:r>
            <a: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rPr>
            <a:t>boolean</a:t>
          </a:r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10E044-AF9E-49E8-A80F-19CDBFF862E6}" type="parTrans" cxnId="{7EA47B95-3D78-43A7-A8FE-5FCF1500DC9B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ECA197-0FC8-4571-873B-998C6CC52EB1}" type="sibTrans" cxnId="{7EA47B95-3D78-43A7-A8FE-5FCF1500DC9B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026719-0EC9-4FE1-8DBF-A49D829343F3}">
      <dgm:prSet phldrT="[文本]" custT="1"/>
      <dgm:spPr/>
      <dgm:t>
        <a:bodyPr/>
        <a:lstStyle/>
        <a:p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字符型（</a:t>
          </a:r>
          <a:r>
            <a: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rPr>
            <a:t>char</a:t>
          </a:r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96425C-BC38-4927-9ADA-1BB01DA5F632}" type="parTrans" cxnId="{FE46E661-DF60-43D9-97D1-3BB45377FF99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22B664-B933-42C4-8448-C1C01B52DDB8}" type="sibTrans" cxnId="{FE46E661-DF60-43D9-97D1-3BB45377FF99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EF2AD6-3620-4F92-BAB6-3A87B599C6D8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单精度（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float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44F5EED0-700A-4C82-8D40-7BCFC0E0A2E2}" type="parTrans" cxnId="{E98F6D90-E7C6-473F-926C-EDD8592C1EEE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A4E179-3EA5-4FCD-AD51-288542C7B383}" type="sibTrans" cxnId="{E98F6D90-E7C6-473F-926C-EDD8592C1EEE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2AEC4A-D2DE-4119-A9D3-1B72434DAD3E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双精度（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double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4A833B8C-85F2-438A-9AD1-B13A45BA93D1}" type="parTrans" cxnId="{202A294B-00C2-4F83-8120-99B49AEBB5B2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B9D056-BE32-40F7-B5F6-4D48F085ED9C}" type="sibTrans" cxnId="{202A294B-00C2-4F83-8120-99B49AEBB5B2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3D7672-0AC3-4ED8-BF7F-3284E3C4E973}">
      <dgm:prSet phldrT="[文本]" custT="1"/>
      <dgm:spPr/>
      <dgm:t>
        <a:bodyPr/>
        <a:lstStyle/>
        <a:p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字节型（</a:t>
          </a:r>
          <a:r>
            <a: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rPr>
            <a:t>byte</a:t>
          </a:r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40DA5A-B561-405A-85D4-EC50DE5FF091}" type="parTrans" cxnId="{2595B90E-6E45-4208-9EE5-B14F849D337C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389BC-1988-4427-A314-94164320360B}" type="sibTrans" cxnId="{2595B90E-6E45-4208-9EE5-B14F849D337C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1FDBE-4A49-4F97-8F80-C170ADAC4A4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长整型（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long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24F000F9-0D11-4FFA-B10F-380D0B64D716}" type="parTrans" cxnId="{653871FA-61F4-49FB-BF85-C9E4DFFA7EBE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B316CC-AD9A-4142-B678-7EFC7454FCD6}" type="sibTrans" cxnId="{653871FA-61F4-49FB-BF85-C9E4DFFA7EBE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8D39CC-E8DC-4F48-B670-24E06B252EB8}">
      <dgm:prSet phldrT="[文本]" custT="1"/>
      <dgm:spPr/>
      <dgm:t>
        <a:bodyPr/>
        <a:lstStyle/>
        <a:p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标准型（</a:t>
          </a:r>
          <a:r>
            <a: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rPr>
            <a:t>int</a:t>
          </a:r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CA6478-9752-4DAE-87C8-AE3AF9C399B5}" type="parTrans" cxnId="{AE2F22FE-B9A6-46EE-A2E0-F9C3A9CF1BBC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AE7B2-79A4-4814-A0F4-A1F1C763439A}" type="sibTrans" cxnId="{AE2F22FE-B9A6-46EE-A2E0-F9C3A9CF1BBC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61620A-EF29-48C8-9834-978AA221BD5C}">
      <dgm:prSet phldrT="[文本]" custT="1"/>
      <dgm:spPr/>
      <dgm:t>
        <a:bodyPr/>
        <a:lstStyle/>
        <a:p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短整型（</a:t>
          </a:r>
          <a:r>
            <a: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rPr>
            <a:t>short</a:t>
          </a:r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46C074-9CAB-4E58-BEA1-B7CF415ECD20}" type="parTrans" cxnId="{78007724-B655-491F-AF4B-C6B4986404A2}">
      <dgm:prSet custT="1"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96311-C307-4B2B-8439-45537929B7E0}" type="sibTrans" cxnId="{78007724-B655-491F-AF4B-C6B4986404A2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469A0-2DFA-4E15-8098-A3901B3ECCC8}">
      <dgm:prSet custT="1"/>
      <dgm:spPr>
        <a:gradFill flip="none" rotWithShape="1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zh-CN" altLang="en-US" sz="1400" b="1" dirty="0">
              <a:latin typeface="微软雅黑" pitchFamily="34" charset="-122"/>
              <a:ea typeface="微软雅黑" pitchFamily="34" charset="-122"/>
            </a:rPr>
            <a:t>加</a:t>
          </a:r>
          <a:r>
            <a:rPr lang="en-US" altLang="zh-CN" sz="1400" b="1" dirty="0">
              <a:latin typeface="微软雅黑" pitchFamily="34" charset="-122"/>
              <a:ea typeface="微软雅黑" pitchFamily="34" charset="-122"/>
            </a:rPr>
            <a:t>F</a:t>
          </a:r>
          <a:r>
            <a:rPr lang="zh-CN" altLang="en-US" sz="1400" b="1" dirty="0">
              <a:latin typeface="微软雅黑" pitchFamily="34" charset="-122"/>
              <a:ea typeface="微软雅黑" pitchFamily="34" charset="-122"/>
            </a:rPr>
            <a:t>或</a:t>
          </a:r>
          <a:r>
            <a:rPr lang="en-US" altLang="zh-CN" sz="1400" b="1" dirty="0">
              <a:latin typeface="微软雅黑" pitchFamily="34" charset="-122"/>
              <a:ea typeface="微软雅黑" pitchFamily="34" charset="-122"/>
            </a:rPr>
            <a:t>f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114430BB-EBC9-4FDC-823A-8A2ADD3CE360}" type="parTrans" cxnId="{A394144C-2385-4812-A6CC-F0A947AC80C7}">
      <dgm:prSet/>
      <dgm:spPr/>
      <dgm:t>
        <a:bodyPr/>
        <a:lstStyle/>
        <a:p>
          <a:endParaRPr lang="zh-CN" altLang="en-US"/>
        </a:p>
      </dgm:t>
    </dgm:pt>
    <dgm:pt modelId="{5C430AB7-2A45-479B-BB86-9250E108A542}" type="sibTrans" cxnId="{A394144C-2385-4812-A6CC-F0A947AC80C7}">
      <dgm:prSet/>
      <dgm:spPr/>
      <dgm:t>
        <a:bodyPr/>
        <a:lstStyle/>
        <a:p>
          <a:endParaRPr lang="zh-CN" altLang="en-US"/>
        </a:p>
      </dgm:t>
    </dgm:pt>
    <dgm:pt modelId="{A8C28CBD-3F19-4DCD-B782-62B93A4CF90D}">
      <dgm:prSet phldrT="[文本]" custT="1"/>
      <dgm:spPr>
        <a:gradFill flip="none" rotWithShape="1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加</a:t>
          </a:r>
          <a:r>
            <a: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rPr>
            <a:t>L</a:t>
          </a:r>
          <a:r>
            <a: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rPr>
            <a:t>或</a:t>
          </a:r>
          <a:r>
            <a: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rPr>
            <a:t>l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CDEA06-18DB-425C-9D4B-D0A7CE2F0FF0}" type="sibTrans" cxnId="{A3322627-D918-4229-87EE-DE8F4DA611E0}">
      <dgm:prSet/>
      <dgm:spPr/>
      <dgm:t>
        <a:bodyPr/>
        <a:lstStyle/>
        <a:p>
          <a:endParaRPr lang="zh-CN" altLang="en-US"/>
        </a:p>
      </dgm:t>
    </dgm:pt>
    <dgm:pt modelId="{1131C5F2-1F3A-407D-9EE2-B6F1536FAD54}" type="parTrans" cxnId="{A3322627-D918-4229-87EE-DE8F4DA611E0}">
      <dgm:prSet/>
      <dgm:spPr/>
      <dgm:t>
        <a:bodyPr/>
        <a:lstStyle/>
        <a:p>
          <a:endParaRPr lang="zh-CN" altLang="en-US"/>
        </a:p>
      </dgm:t>
    </dgm:pt>
    <dgm:pt modelId="{CB782C02-DA2A-479F-A2DB-1BF42AB60A71}" type="pres">
      <dgm:prSet presAssocID="{67DFC4C3-45E2-4E33-BFAE-752075D3962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A953C9-F9FC-874D-A918-D253F96C197F}" type="pres">
      <dgm:prSet presAssocID="{F05F883E-FFBA-4E16-AE69-070598934752}" presName="root1" presStyleCnt="0"/>
      <dgm:spPr/>
    </dgm:pt>
    <dgm:pt modelId="{4580824F-CF77-D441-8845-F79F4CC01495}" type="pres">
      <dgm:prSet presAssocID="{F05F883E-FFBA-4E16-AE69-070598934752}" presName="LevelOneTextNode" presStyleLbl="node0" presStyleIdx="0" presStyleCnt="1">
        <dgm:presLayoutVars>
          <dgm:chPref val="3"/>
        </dgm:presLayoutVars>
      </dgm:prSet>
      <dgm:spPr/>
    </dgm:pt>
    <dgm:pt modelId="{AC6F22A4-BEA4-9741-A9AD-00880BB41E0C}" type="pres">
      <dgm:prSet presAssocID="{F05F883E-FFBA-4E16-AE69-070598934752}" presName="level2hierChild" presStyleCnt="0"/>
      <dgm:spPr/>
    </dgm:pt>
    <dgm:pt modelId="{D80F3F78-18D2-4234-ABE1-A670743D684D}" type="pres">
      <dgm:prSet presAssocID="{7ED68A19-3309-4D36-B818-9294B952C5E5}" presName="conn2-1" presStyleLbl="parChTrans1D2" presStyleIdx="0" presStyleCnt="4"/>
      <dgm:spPr/>
    </dgm:pt>
    <dgm:pt modelId="{1B36F7D9-2951-4B66-BC9C-EB11C742DEA6}" type="pres">
      <dgm:prSet presAssocID="{7ED68A19-3309-4D36-B818-9294B952C5E5}" presName="connTx" presStyleLbl="parChTrans1D2" presStyleIdx="0" presStyleCnt="4"/>
      <dgm:spPr/>
    </dgm:pt>
    <dgm:pt modelId="{FE1BED09-93BF-4020-96E1-33F49686688D}" type="pres">
      <dgm:prSet presAssocID="{15C07B0A-7B5B-4565-8F05-A649FE2C8280}" presName="root2" presStyleCnt="0"/>
      <dgm:spPr/>
    </dgm:pt>
    <dgm:pt modelId="{C35DE846-E82A-4888-A09C-638448CC6746}" type="pres">
      <dgm:prSet presAssocID="{15C07B0A-7B5B-4565-8F05-A649FE2C8280}" presName="LevelTwoTextNode" presStyleLbl="node2" presStyleIdx="0" presStyleCnt="4" custScaleX="159851" custScaleY="118559">
        <dgm:presLayoutVars>
          <dgm:chPref val="3"/>
        </dgm:presLayoutVars>
      </dgm:prSet>
      <dgm:spPr/>
    </dgm:pt>
    <dgm:pt modelId="{74401CFF-143F-4520-8BF0-9956EBA6B721}" type="pres">
      <dgm:prSet presAssocID="{15C07B0A-7B5B-4565-8F05-A649FE2C8280}" presName="level3hierChild" presStyleCnt="0"/>
      <dgm:spPr/>
    </dgm:pt>
    <dgm:pt modelId="{A8AB1622-4FD0-4120-895A-31CD30796AAD}" type="pres">
      <dgm:prSet presAssocID="{6640DA5A-B561-405A-85D4-EC50DE5FF091}" presName="conn2-1" presStyleLbl="parChTrans1D3" presStyleIdx="0" presStyleCnt="6"/>
      <dgm:spPr/>
    </dgm:pt>
    <dgm:pt modelId="{A12096D9-6DA0-4E31-968A-B5B9A6811A59}" type="pres">
      <dgm:prSet presAssocID="{6640DA5A-B561-405A-85D4-EC50DE5FF091}" presName="connTx" presStyleLbl="parChTrans1D3" presStyleIdx="0" presStyleCnt="6"/>
      <dgm:spPr/>
    </dgm:pt>
    <dgm:pt modelId="{7D70C87F-FE04-4B73-B394-9471C9D41E38}" type="pres">
      <dgm:prSet presAssocID="{853D7672-0AC3-4ED8-BF7F-3284E3C4E973}" presName="root2" presStyleCnt="0"/>
      <dgm:spPr/>
    </dgm:pt>
    <dgm:pt modelId="{5C60B30C-B463-4F3A-BCCD-2ED6B92B4FED}" type="pres">
      <dgm:prSet presAssocID="{853D7672-0AC3-4ED8-BF7F-3284E3C4E973}" presName="LevelTwoTextNode" presStyleLbl="node3" presStyleIdx="0" presStyleCnt="6" custScaleX="158578" custScaleY="114275">
        <dgm:presLayoutVars>
          <dgm:chPref val="3"/>
        </dgm:presLayoutVars>
      </dgm:prSet>
      <dgm:spPr/>
    </dgm:pt>
    <dgm:pt modelId="{B98BAD1C-54B4-499C-AEAD-B9FA8833C2FA}" type="pres">
      <dgm:prSet presAssocID="{853D7672-0AC3-4ED8-BF7F-3284E3C4E973}" presName="level3hierChild" presStyleCnt="0"/>
      <dgm:spPr/>
    </dgm:pt>
    <dgm:pt modelId="{BA3A9388-D2C6-4E99-9088-A7738070D8CB}" type="pres">
      <dgm:prSet presAssocID="{39CA6478-9752-4DAE-87C8-AE3AF9C399B5}" presName="conn2-1" presStyleLbl="parChTrans1D3" presStyleIdx="1" presStyleCnt="6"/>
      <dgm:spPr/>
    </dgm:pt>
    <dgm:pt modelId="{66FA6C37-7D45-4CD8-94A3-5790D719A6AB}" type="pres">
      <dgm:prSet presAssocID="{39CA6478-9752-4DAE-87C8-AE3AF9C399B5}" presName="connTx" presStyleLbl="parChTrans1D3" presStyleIdx="1" presStyleCnt="6"/>
      <dgm:spPr/>
    </dgm:pt>
    <dgm:pt modelId="{59BC5803-5319-43BC-AFB4-A5DC9A2858B6}" type="pres">
      <dgm:prSet presAssocID="{A18D39CC-E8DC-4F48-B670-24E06B252EB8}" presName="root2" presStyleCnt="0"/>
      <dgm:spPr/>
    </dgm:pt>
    <dgm:pt modelId="{7F5F472C-0AAE-49F5-968D-88F5EB58E6E7}" type="pres">
      <dgm:prSet presAssocID="{A18D39CC-E8DC-4F48-B670-24E06B252EB8}" presName="LevelTwoTextNode" presStyleLbl="node3" presStyleIdx="1" presStyleCnt="6" custScaleX="158578" custScaleY="114275">
        <dgm:presLayoutVars>
          <dgm:chPref val="3"/>
        </dgm:presLayoutVars>
      </dgm:prSet>
      <dgm:spPr/>
    </dgm:pt>
    <dgm:pt modelId="{2165090C-944F-4198-859F-8DE445470DB2}" type="pres">
      <dgm:prSet presAssocID="{A18D39CC-E8DC-4F48-B670-24E06B252EB8}" presName="level3hierChild" presStyleCnt="0"/>
      <dgm:spPr/>
    </dgm:pt>
    <dgm:pt modelId="{3F2F627E-9BA9-400F-87F8-1310DCC1DDA2}" type="pres">
      <dgm:prSet presAssocID="{9C46C074-9CAB-4E58-BEA1-B7CF415ECD20}" presName="conn2-1" presStyleLbl="parChTrans1D3" presStyleIdx="2" presStyleCnt="6"/>
      <dgm:spPr/>
    </dgm:pt>
    <dgm:pt modelId="{ECBE4905-BB6E-4807-BAB9-4F8D9A856247}" type="pres">
      <dgm:prSet presAssocID="{9C46C074-9CAB-4E58-BEA1-B7CF415ECD20}" presName="connTx" presStyleLbl="parChTrans1D3" presStyleIdx="2" presStyleCnt="6"/>
      <dgm:spPr/>
    </dgm:pt>
    <dgm:pt modelId="{90913B65-54A3-4B32-B86D-CFB29AD5CDFC}" type="pres">
      <dgm:prSet presAssocID="{6961620A-EF29-48C8-9834-978AA221BD5C}" presName="root2" presStyleCnt="0"/>
      <dgm:spPr/>
    </dgm:pt>
    <dgm:pt modelId="{2E91BBEB-1931-406F-BE9B-1370B84F0E3C}" type="pres">
      <dgm:prSet presAssocID="{6961620A-EF29-48C8-9834-978AA221BD5C}" presName="LevelTwoTextNode" presStyleLbl="node3" presStyleIdx="2" presStyleCnt="6" custScaleX="158578" custScaleY="114275">
        <dgm:presLayoutVars>
          <dgm:chPref val="3"/>
        </dgm:presLayoutVars>
      </dgm:prSet>
      <dgm:spPr/>
    </dgm:pt>
    <dgm:pt modelId="{300F43B9-414A-4B28-8AF5-99A8E9C7444C}" type="pres">
      <dgm:prSet presAssocID="{6961620A-EF29-48C8-9834-978AA221BD5C}" presName="level3hierChild" presStyleCnt="0"/>
      <dgm:spPr/>
    </dgm:pt>
    <dgm:pt modelId="{5354DE62-B431-4DC8-B455-92F4757BE8E9}" type="pres">
      <dgm:prSet presAssocID="{24F000F9-0D11-4FFA-B10F-380D0B64D716}" presName="conn2-1" presStyleLbl="parChTrans1D3" presStyleIdx="3" presStyleCnt="6"/>
      <dgm:spPr/>
    </dgm:pt>
    <dgm:pt modelId="{6FB59A8A-BAE9-40FA-B604-2FBA461A5E9A}" type="pres">
      <dgm:prSet presAssocID="{24F000F9-0D11-4FFA-B10F-380D0B64D716}" presName="connTx" presStyleLbl="parChTrans1D3" presStyleIdx="3" presStyleCnt="6"/>
      <dgm:spPr/>
    </dgm:pt>
    <dgm:pt modelId="{71C39132-7038-41A5-A1E1-EA1A21F4EC66}" type="pres">
      <dgm:prSet presAssocID="{9D31FDBE-4A49-4F97-8F80-C170ADAC4A4B}" presName="root2" presStyleCnt="0"/>
      <dgm:spPr/>
    </dgm:pt>
    <dgm:pt modelId="{7CC2B6C1-4D24-4A97-A122-6E1479ABF03C}" type="pres">
      <dgm:prSet presAssocID="{9D31FDBE-4A49-4F97-8F80-C170ADAC4A4B}" presName="LevelTwoTextNode" presStyleLbl="node3" presStyleIdx="3" presStyleCnt="6" custScaleX="158578" custScaleY="114275">
        <dgm:presLayoutVars>
          <dgm:chPref val="3"/>
        </dgm:presLayoutVars>
      </dgm:prSet>
      <dgm:spPr/>
    </dgm:pt>
    <dgm:pt modelId="{CDB3578E-26FB-42CF-84EC-B880230B162C}" type="pres">
      <dgm:prSet presAssocID="{9D31FDBE-4A49-4F97-8F80-C170ADAC4A4B}" presName="level3hierChild" presStyleCnt="0"/>
      <dgm:spPr/>
    </dgm:pt>
    <dgm:pt modelId="{EE0C465F-856B-4F6B-9382-670F5C84A141}" type="pres">
      <dgm:prSet presAssocID="{1131C5F2-1F3A-407D-9EE2-B6F1536FAD54}" presName="conn2-1" presStyleLbl="parChTrans1D4" presStyleIdx="0" presStyleCnt="2"/>
      <dgm:spPr/>
    </dgm:pt>
    <dgm:pt modelId="{A0E6FA53-3B25-407F-A896-F1EB12AE1A43}" type="pres">
      <dgm:prSet presAssocID="{1131C5F2-1F3A-407D-9EE2-B6F1536FAD54}" presName="connTx" presStyleLbl="parChTrans1D4" presStyleIdx="0" presStyleCnt="2"/>
      <dgm:spPr/>
    </dgm:pt>
    <dgm:pt modelId="{FF22B2BA-B76D-44BF-9A12-07241B85B7D9}" type="pres">
      <dgm:prSet presAssocID="{A8C28CBD-3F19-4DCD-B782-62B93A4CF90D}" presName="root2" presStyleCnt="0"/>
      <dgm:spPr/>
    </dgm:pt>
    <dgm:pt modelId="{B11801DB-BC63-4B41-9C7A-80601BBCBDDF}" type="pres">
      <dgm:prSet presAssocID="{A8C28CBD-3F19-4DCD-B782-62B93A4CF90D}" presName="LevelTwoTextNode" presStyleLbl="node4" presStyleIdx="0" presStyleCnt="2" custScaleX="99904" custScaleY="99866">
        <dgm:presLayoutVars>
          <dgm:chPref val="3"/>
        </dgm:presLayoutVars>
      </dgm:prSet>
      <dgm:spPr/>
    </dgm:pt>
    <dgm:pt modelId="{A1D1B995-80E4-4A8C-9D23-D9E472ADA482}" type="pres">
      <dgm:prSet presAssocID="{A8C28CBD-3F19-4DCD-B782-62B93A4CF90D}" presName="level3hierChild" presStyleCnt="0"/>
      <dgm:spPr/>
    </dgm:pt>
    <dgm:pt modelId="{62672ABF-FEE0-4081-B054-425A5FE6DD53}" type="pres">
      <dgm:prSet presAssocID="{8521E4A8-24EB-48B6-A7B2-34A4972CFDFF}" presName="conn2-1" presStyleLbl="parChTrans1D2" presStyleIdx="1" presStyleCnt="4"/>
      <dgm:spPr/>
    </dgm:pt>
    <dgm:pt modelId="{DA759699-4D4B-4D0A-9F47-B63E34880ADF}" type="pres">
      <dgm:prSet presAssocID="{8521E4A8-24EB-48B6-A7B2-34A4972CFDFF}" presName="connTx" presStyleLbl="parChTrans1D2" presStyleIdx="1" presStyleCnt="4"/>
      <dgm:spPr/>
    </dgm:pt>
    <dgm:pt modelId="{A538401B-189C-4FFE-A9C1-4BCE32858C80}" type="pres">
      <dgm:prSet presAssocID="{F4631CBB-A027-477E-8D37-503A6FAD9232}" presName="root2" presStyleCnt="0"/>
      <dgm:spPr/>
    </dgm:pt>
    <dgm:pt modelId="{AF560942-C423-49E8-ADC3-9C9336D1476B}" type="pres">
      <dgm:prSet presAssocID="{F4631CBB-A027-477E-8D37-503A6FAD9232}" presName="LevelTwoTextNode" presStyleLbl="node2" presStyleIdx="1" presStyleCnt="4" custScaleX="159851" custScaleY="118559">
        <dgm:presLayoutVars>
          <dgm:chPref val="3"/>
        </dgm:presLayoutVars>
      </dgm:prSet>
      <dgm:spPr/>
    </dgm:pt>
    <dgm:pt modelId="{8491A076-06DC-47B2-9677-1CE66059AE57}" type="pres">
      <dgm:prSet presAssocID="{F4631CBB-A027-477E-8D37-503A6FAD9232}" presName="level3hierChild" presStyleCnt="0"/>
      <dgm:spPr/>
    </dgm:pt>
    <dgm:pt modelId="{7750FF33-A0C2-4837-A5B5-AE65C45A608D}" type="pres">
      <dgm:prSet presAssocID="{44F5EED0-700A-4C82-8D40-7BCFC0E0A2E2}" presName="conn2-1" presStyleLbl="parChTrans1D3" presStyleIdx="4" presStyleCnt="6"/>
      <dgm:spPr/>
    </dgm:pt>
    <dgm:pt modelId="{44A760F9-14C6-43BE-A648-DB5C8891417F}" type="pres">
      <dgm:prSet presAssocID="{44F5EED0-700A-4C82-8D40-7BCFC0E0A2E2}" presName="connTx" presStyleLbl="parChTrans1D3" presStyleIdx="4" presStyleCnt="6"/>
      <dgm:spPr/>
    </dgm:pt>
    <dgm:pt modelId="{92AE8D8B-5528-41AF-B2D7-1B15B4F00BF4}" type="pres">
      <dgm:prSet presAssocID="{1AEF2AD6-3620-4F92-BAB6-3A87B599C6D8}" presName="root2" presStyleCnt="0"/>
      <dgm:spPr/>
    </dgm:pt>
    <dgm:pt modelId="{1893B20D-6D05-4E14-BA87-DF7DBE1BE02D}" type="pres">
      <dgm:prSet presAssocID="{1AEF2AD6-3620-4F92-BAB6-3A87B599C6D8}" presName="LevelTwoTextNode" presStyleLbl="node3" presStyleIdx="4" presStyleCnt="6" custScaleX="158578" custScaleY="114275">
        <dgm:presLayoutVars>
          <dgm:chPref val="3"/>
        </dgm:presLayoutVars>
      </dgm:prSet>
      <dgm:spPr/>
    </dgm:pt>
    <dgm:pt modelId="{22C19DAB-1E48-4F2E-A645-128ABC9509BE}" type="pres">
      <dgm:prSet presAssocID="{1AEF2AD6-3620-4F92-BAB6-3A87B599C6D8}" presName="level3hierChild" presStyleCnt="0"/>
      <dgm:spPr/>
    </dgm:pt>
    <dgm:pt modelId="{302C20C6-09CE-4481-BDB1-58DCBDE2D58B}" type="pres">
      <dgm:prSet presAssocID="{114430BB-EBC9-4FDC-823A-8A2ADD3CE360}" presName="conn2-1" presStyleLbl="parChTrans1D4" presStyleIdx="1" presStyleCnt="2"/>
      <dgm:spPr/>
    </dgm:pt>
    <dgm:pt modelId="{CB2C6A11-4738-41C8-ABFC-BD04636FE260}" type="pres">
      <dgm:prSet presAssocID="{114430BB-EBC9-4FDC-823A-8A2ADD3CE360}" presName="connTx" presStyleLbl="parChTrans1D4" presStyleIdx="1" presStyleCnt="2"/>
      <dgm:spPr/>
    </dgm:pt>
    <dgm:pt modelId="{80BFD946-6415-47DB-92CD-8E189DCE5F15}" type="pres">
      <dgm:prSet presAssocID="{05C469A0-2DFA-4E15-8098-A3901B3ECCC8}" presName="root2" presStyleCnt="0"/>
      <dgm:spPr/>
    </dgm:pt>
    <dgm:pt modelId="{F9A60404-C75E-40B1-8C5B-57AEC9A7EACA}" type="pres">
      <dgm:prSet presAssocID="{05C469A0-2DFA-4E15-8098-A3901B3ECCC8}" presName="LevelTwoTextNode" presStyleLbl="node4" presStyleIdx="1" presStyleCnt="2">
        <dgm:presLayoutVars>
          <dgm:chPref val="3"/>
        </dgm:presLayoutVars>
      </dgm:prSet>
      <dgm:spPr/>
    </dgm:pt>
    <dgm:pt modelId="{CC70245A-133B-43DD-9526-C01F8B6427F0}" type="pres">
      <dgm:prSet presAssocID="{05C469A0-2DFA-4E15-8098-A3901B3ECCC8}" presName="level3hierChild" presStyleCnt="0"/>
      <dgm:spPr/>
    </dgm:pt>
    <dgm:pt modelId="{B4D8B7FC-5D27-447A-8CAD-FE77085F2287}" type="pres">
      <dgm:prSet presAssocID="{4A833B8C-85F2-438A-9AD1-B13A45BA93D1}" presName="conn2-1" presStyleLbl="parChTrans1D3" presStyleIdx="5" presStyleCnt="6"/>
      <dgm:spPr/>
    </dgm:pt>
    <dgm:pt modelId="{71BA847D-84E3-419F-9496-D37052241123}" type="pres">
      <dgm:prSet presAssocID="{4A833B8C-85F2-438A-9AD1-B13A45BA93D1}" presName="connTx" presStyleLbl="parChTrans1D3" presStyleIdx="5" presStyleCnt="6"/>
      <dgm:spPr/>
    </dgm:pt>
    <dgm:pt modelId="{75FC7559-01E8-4F60-92B5-9855C9745827}" type="pres">
      <dgm:prSet presAssocID="{092AEC4A-D2DE-4119-A9D3-1B72434DAD3E}" presName="root2" presStyleCnt="0"/>
      <dgm:spPr/>
    </dgm:pt>
    <dgm:pt modelId="{7093C910-F9DC-4F83-8375-8EEE32E8625D}" type="pres">
      <dgm:prSet presAssocID="{092AEC4A-D2DE-4119-A9D3-1B72434DAD3E}" presName="LevelTwoTextNode" presStyleLbl="node3" presStyleIdx="5" presStyleCnt="6" custScaleX="158578" custScaleY="114275">
        <dgm:presLayoutVars>
          <dgm:chPref val="3"/>
        </dgm:presLayoutVars>
      </dgm:prSet>
      <dgm:spPr/>
    </dgm:pt>
    <dgm:pt modelId="{C42CC48C-0C5A-4242-89E8-89AC2ED40117}" type="pres">
      <dgm:prSet presAssocID="{092AEC4A-D2DE-4119-A9D3-1B72434DAD3E}" presName="level3hierChild" presStyleCnt="0"/>
      <dgm:spPr/>
    </dgm:pt>
    <dgm:pt modelId="{34578B43-B1AE-42E6-B55E-736C092AB984}" type="pres">
      <dgm:prSet presAssocID="{6B96425C-BC38-4927-9ADA-1BB01DA5F632}" presName="conn2-1" presStyleLbl="parChTrans1D2" presStyleIdx="2" presStyleCnt="4"/>
      <dgm:spPr/>
    </dgm:pt>
    <dgm:pt modelId="{AB7F9166-56C1-4971-9100-C75FEA55823A}" type="pres">
      <dgm:prSet presAssocID="{6B96425C-BC38-4927-9ADA-1BB01DA5F632}" presName="connTx" presStyleLbl="parChTrans1D2" presStyleIdx="2" presStyleCnt="4"/>
      <dgm:spPr/>
    </dgm:pt>
    <dgm:pt modelId="{8E6D7AFE-215E-43B3-B433-F9A1535611D3}" type="pres">
      <dgm:prSet presAssocID="{10026719-0EC9-4FE1-8DBF-A49D829343F3}" presName="root2" presStyleCnt="0"/>
      <dgm:spPr/>
    </dgm:pt>
    <dgm:pt modelId="{ABFEDC73-055E-4539-A80A-17BC861ACDAA}" type="pres">
      <dgm:prSet presAssocID="{10026719-0EC9-4FE1-8DBF-A49D829343F3}" presName="LevelTwoTextNode" presStyleLbl="node2" presStyleIdx="2" presStyleCnt="4" custScaleX="159851" custScaleY="118559">
        <dgm:presLayoutVars>
          <dgm:chPref val="3"/>
        </dgm:presLayoutVars>
      </dgm:prSet>
      <dgm:spPr/>
    </dgm:pt>
    <dgm:pt modelId="{5C453916-D4DA-42BE-B24F-1835A0C7202B}" type="pres">
      <dgm:prSet presAssocID="{10026719-0EC9-4FE1-8DBF-A49D829343F3}" presName="level3hierChild" presStyleCnt="0"/>
      <dgm:spPr/>
    </dgm:pt>
    <dgm:pt modelId="{850D26D7-90D1-41A4-8F9F-02C4E0014A32}" type="pres">
      <dgm:prSet presAssocID="{DD10E044-AF9E-49E8-A80F-19CDBFF862E6}" presName="conn2-1" presStyleLbl="parChTrans1D2" presStyleIdx="3" presStyleCnt="4"/>
      <dgm:spPr/>
    </dgm:pt>
    <dgm:pt modelId="{74E4BE7A-FC0D-482E-99FE-E32CB1FF62BE}" type="pres">
      <dgm:prSet presAssocID="{DD10E044-AF9E-49E8-A80F-19CDBFF862E6}" presName="connTx" presStyleLbl="parChTrans1D2" presStyleIdx="3" presStyleCnt="4"/>
      <dgm:spPr/>
    </dgm:pt>
    <dgm:pt modelId="{5BDD23D8-61E5-46DC-93E6-F75156363E95}" type="pres">
      <dgm:prSet presAssocID="{53BBD771-D115-4A61-B0BB-348451B5F433}" presName="root2" presStyleCnt="0"/>
      <dgm:spPr/>
    </dgm:pt>
    <dgm:pt modelId="{66C82E52-4A71-4776-A217-1279088CBFD9}" type="pres">
      <dgm:prSet presAssocID="{53BBD771-D115-4A61-B0BB-348451B5F433}" presName="LevelTwoTextNode" presStyleLbl="node2" presStyleIdx="3" presStyleCnt="4" custScaleX="159851" custScaleY="118559">
        <dgm:presLayoutVars>
          <dgm:chPref val="3"/>
        </dgm:presLayoutVars>
      </dgm:prSet>
      <dgm:spPr/>
    </dgm:pt>
    <dgm:pt modelId="{30D3B777-11E5-4528-AC51-C27F8EEBFA26}" type="pres">
      <dgm:prSet presAssocID="{53BBD771-D115-4A61-B0BB-348451B5F433}" presName="level3hierChild" presStyleCnt="0"/>
      <dgm:spPr/>
    </dgm:pt>
  </dgm:ptLst>
  <dgm:cxnLst>
    <dgm:cxn modelId="{2595B90E-6E45-4208-9EE5-B14F849D337C}" srcId="{15C07B0A-7B5B-4565-8F05-A649FE2C8280}" destId="{853D7672-0AC3-4ED8-BF7F-3284E3C4E973}" srcOrd="0" destOrd="0" parTransId="{6640DA5A-B561-405A-85D4-EC50DE5FF091}" sibTransId="{1C1389BC-1988-4427-A314-94164320360B}"/>
    <dgm:cxn modelId="{B879B210-A1B5-884D-AAAC-3821A6CA8351}" type="presOf" srcId="{7ED68A19-3309-4D36-B818-9294B952C5E5}" destId="{1B36F7D9-2951-4B66-BC9C-EB11C742DEA6}" srcOrd="1" destOrd="0" presId="urn:microsoft.com/office/officeart/2008/layout/HorizontalMultiLevelHierarchy"/>
    <dgm:cxn modelId="{F9825018-8C2D-2C43-A2B2-EC3E7DA7913A}" type="presOf" srcId="{53BBD771-D115-4A61-B0BB-348451B5F433}" destId="{66C82E52-4A71-4776-A217-1279088CBFD9}" srcOrd="0" destOrd="0" presId="urn:microsoft.com/office/officeart/2008/layout/HorizontalMultiLevelHierarchy"/>
    <dgm:cxn modelId="{0FE0BB1A-A44A-3E41-924A-54CE0C0D3D84}" type="presOf" srcId="{6640DA5A-B561-405A-85D4-EC50DE5FF091}" destId="{A8AB1622-4FD0-4120-895A-31CD30796AAD}" srcOrd="0" destOrd="0" presId="urn:microsoft.com/office/officeart/2008/layout/HorizontalMultiLevelHierarchy"/>
    <dgm:cxn modelId="{D1D2B11F-D556-444C-B13C-33640E851034}" type="presOf" srcId="{4A833B8C-85F2-438A-9AD1-B13A45BA93D1}" destId="{B4D8B7FC-5D27-447A-8CAD-FE77085F2287}" srcOrd="0" destOrd="0" presId="urn:microsoft.com/office/officeart/2008/layout/HorizontalMultiLevelHierarchy"/>
    <dgm:cxn modelId="{2640D723-2F61-E945-888F-4AC9C2BA4911}" type="presOf" srcId="{8521E4A8-24EB-48B6-A7B2-34A4972CFDFF}" destId="{DA759699-4D4B-4D0A-9F47-B63E34880ADF}" srcOrd="1" destOrd="0" presId="urn:microsoft.com/office/officeart/2008/layout/HorizontalMultiLevelHierarchy"/>
    <dgm:cxn modelId="{78007724-B655-491F-AF4B-C6B4986404A2}" srcId="{15C07B0A-7B5B-4565-8F05-A649FE2C8280}" destId="{6961620A-EF29-48C8-9834-978AA221BD5C}" srcOrd="2" destOrd="0" parTransId="{9C46C074-9CAB-4E58-BEA1-B7CF415ECD20}" sibTransId="{67296311-C307-4B2B-8439-45537929B7E0}"/>
    <dgm:cxn modelId="{A3322627-D918-4229-87EE-DE8F4DA611E0}" srcId="{9D31FDBE-4A49-4F97-8F80-C170ADAC4A4B}" destId="{A8C28CBD-3F19-4DCD-B782-62B93A4CF90D}" srcOrd="0" destOrd="0" parTransId="{1131C5F2-1F3A-407D-9EE2-B6F1536FAD54}" sibTransId="{F7CDEA06-18DB-425C-9D4B-D0A7CE2F0FF0}"/>
    <dgm:cxn modelId="{05C43E33-70CF-1D43-B7BC-E47C0A75BBBF}" type="presOf" srcId="{6B96425C-BC38-4927-9ADA-1BB01DA5F632}" destId="{34578B43-B1AE-42E6-B55E-736C092AB984}" srcOrd="0" destOrd="0" presId="urn:microsoft.com/office/officeart/2008/layout/HorizontalMultiLevelHierarchy"/>
    <dgm:cxn modelId="{DF8E5933-9959-AC48-A338-47CF7AE34AE8}" type="presOf" srcId="{A18D39CC-E8DC-4F48-B670-24E06B252EB8}" destId="{7F5F472C-0AAE-49F5-968D-88F5EB58E6E7}" srcOrd="0" destOrd="0" presId="urn:microsoft.com/office/officeart/2008/layout/HorizontalMultiLevelHierarchy"/>
    <dgm:cxn modelId="{09158637-B806-3F44-AC8D-E0785843FB57}" type="presOf" srcId="{24F000F9-0D11-4FFA-B10F-380D0B64D716}" destId="{6FB59A8A-BAE9-40FA-B604-2FBA461A5E9A}" srcOrd="1" destOrd="0" presId="urn:microsoft.com/office/officeart/2008/layout/HorizontalMultiLevelHierarchy"/>
    <dgm:cxn modelId="{06011E43-6DA3-F545-B847-53A33BB2009D}" type="presOf" srcId="{1131C5F2-1F3A-407D-9EE2-B6F1536FAD54}" destId="{A0E6FA53-3B25-407F-A896-F1EB12AE1A43}" srcOrd="1" destOrd="0" presId="urn:microsoft.com/office/officeart/2008/layout/HorizontalMultiLevelHierarchy"/>
    <dgm:cxn modelId="{E05ED944-FDD3-0146-89B1-D3567EBCFEE0}" type="presOf" srcId="{9C46C074-9CAB-4E58-BEA1-B7CF415ECD20}" destId="{3F2F627E-9BA9-400F-87F8-1310DCC1DDA2}" srcOrd="0" destOrd="0" presId="urn:microsoft.com/office/officeart/2008/layout/HorizontalMultiLevelHierarchy"/>
    <dgm:cxn modelId="{A9D4924A-0A37-A849-AA88-DF78D821644F}" type="presOf" srcId="{A8C28CBD-3F19-4DCD-B782-62B93A4CF90D}" destId="{B11801DB-BC63-4B41-9C7A-80601BBCBDDF}" srcOrd="0" destOrd="0" presId="urn:microsoft.com/office/officeart/2008/layout/HorizontalMultiLevelHierarchy"/>
    <dgm:cxn modelId="{202A294B-00C2-4F83-8120-99B49AEBB5B2}" srcId="{F4631CBB-A027-477E-8D37-503A6FAD9232}" destId="{092AEC4A-D2DE-4119-A9D3-1B72434DAD3E}" srcOrd="1" destOrd="0" parTransId="{4A833B8C-85F2-438A-9AD1-B13A45BA93D1}" sibTransId="{8BB9D056-BE32-40F7-B5F6-4D48F085ED9C}"/>
    <dgm:cxn modelId="{A394144C-2385-4812-A6CC-F0A947AC80C7}" srcId="{1AEF2AD6-3620-4F92-BAB6-3A87B599C6D8}" destId="{05C469A0-2DFA-4E15-8098-A3901B3ECCC8}" srcOrd="0" destOrd="0" parTransId="{114430BB-EBC9-4FDC-823A-8A2ADD3CE360}" sibTransId="{5C430AB7-2A45-479B-BB86-9250E108A542}"/>
    <dgm:cxn modelId="{5BCBCA4F-AF4A-8347-AD69-016C8CE46A58}" type="presOf" srcId="{9D31FDBE-4A49-4F97-8F80-C170ADAC4A4B}" destId="{7CC2B6C1-4D24-4A97-A122-6E1479ABF03C}" srcOrd="0" destOrd="0" presId="urn:microsoft.com/office/officeart/2008/layout/HorizontalMultiLevelHierarchy"/>
    <dgm:cxn modelId="{E1470954-4288-3D4E-8FAB-FDD6732FB83C}" type="presOf" srcId="{7ED68A19-3309-4D36-B818-9294B952C5E5}" destId="{D80F3F78-18D2-4234-ABE1-A670743D684D}" srcOrd="0" destOrd="0" presId="urn:microsoft.com/office/officeart/2008/layout/HorizontalMultiLevelHierarchy"/>
    <dgm:cxn modelId="{554D0B54-A60E-1248-8B53-300C8D236F03}" type="presOf" srcId="{114430BB-EBC9-4FDC-823A-8A2ADD3CE360}" destId="{302C20C6-09CE-4481-BDB1-58DCBDE2D58B}" srcOrd="0" destOrd="0" presId="urn:microsoft.com/office/officeart/2008/layout/HorizontalMultiLevelHierarchy"/>
    <dgm:cxn modelId="{79A09E54-AE3F-6D4D-AD16-4F3E093DAA63}" type="presOf" srcId="{44F5EED0-700A-4C82-8D40-7BCFC0E0A2E2}" destId="{44A760F9-14C6-43BE-A648-DB5C8891417F}" srcOrd="1" destOrd="0" presId="urn:microsoft.com/office/officeart/2008/layout/HorizontalMultiLevelHierarchy"/>
    <dgm:cxn modelId="{38078257-6F81-C541-A5D4-DC9A05644AA6}" type="presOf" srcId="{6B96425C-BC38-4927-9ADA-1BB01DA5F632}" destId="{AB7F9166-56C1-4971-9100-C75FEA55823A}" srcOrd="1" destOrd="0" presId="urn:microsoft.com/office/officeart/2008/layout/HorizontalMultiLevelHierarchy"/>
    <dgm:cxn modelId="{33E1C25E-5E92-5D41-852A-4EF4B27971DD}" type="presOf" srcId="{6640DA5A-B561-405A-85D4-EC50DE5FF091}" destId="{A12096D9-6DA0-4E31-968A-B5B9A6811A59}" srcOrd="1" destOrd="0" presId="urn:microsoft.com/office/officeart/2008/layout/HorizontalMultiLevelHierarchy"/>
    <dgm:cxn modelId="{2776545F-4D53-024A-9DE5-4D341633AD6F}" type="presOf" srcId="{39CA6478-9752-4DAE-87C8-AE3AF9C399B5}" destId="{BA3A9388-D2C6-4E99-9088-A7738070D8CB}" srcOrd="0" destOrd="0" presId="urn:microsoft.com/office/officeart/2008/layout/HorizontalMultiLevelHierarchy"/>
    <dgm:cxn modelId="{FE46E661-DF60-43D9-97D1-3BB45377FF99}" srcId="{F05F883E-FFBA-4E16-AE69-070598934752}" destId="{10026719-0EC9-4FE1-8DBF-A49D829343F3}" srcOrd="2" destOrd="0" parTransId="{6B96425C-BC38-4927-9ADA-1BB01DA5F632}" sibTransId="{9822B664-B933-42C4-8448-C1C01B52DDB8}"/>
    <dgm:cxn modelId="{76642D63-EE56-2E4F-8D19-6D84B594C7D1}" type="presOf" srcId="{10026719-0EC9-4FE1-8DBF-A49D829343F3}" destId="{ABFEDC73-055E-4539-A80A-17BC861ACDAA}" srcOrd="0" destOrd="0" presId="urn:microsoft.com/office/officeart/2008/layout/HorizontalMultiLevelHierarchy"/>
    <dgm:cxn modelId="{91090865-C96D-D54B-8A21-38E45BF5E0C9}" type="presOf" srcId="{4A833B8C-85F2-438A-9AD1-B13A45BA93D1}" destId="{71BA847D-84E3-419F-9496-D37052241123}" srcOrd="1" destOrd="0" presId="urn:microsoft.com/office/officeart/2008/layout/HorizontalMultiLevelHierarchy"/>
    <dgm:cxn modelId="{40D52567-8D18-9E41-BCBF-A26813D9DC0D}" type="presOf" srcId="{853D7672-0AC3-4ED8-BF7F-3284E3C4E973}" destId="{5C60B30C-B463-4F3A-BCCD-2ED6B92B4FED}" srcOrd="0" destOrd="0" presId="urn:microsoft.com/office/officeart/2008/layout/HorizontalMultiLevelHierarchy"/>
    <dgm:cxn modelId="{D7422A68-60B1-644B-80B4-68848653926D}" type="presOf" srcId="{24F000F9-0D11-4FFA-B10F-380D0B64D716}" destId="{5354DE62-B431-4DC8-B455-92F4757BE8E9}" srcOrd="0" destOrd="0" presId="urn:microsoft.com/office/officeart/2008/layout/HorizontalMultiLevelHierarchy"/>
    <dgm:cxn modelId="{1F7DF373-B287-4CB3-BC91-58892352A6F6}" type="presOf" srcId="{67DFC4C3-45E2-4E33-BFAE-752075D39623}" destId="{CB782C02-DA2A-479F-A2DB-1BF42AB60A71}" srcOrd="0" destOrd="0" presId="urn:microsoft.com/office/officeart/2008/layout/HorizontalMultiLevelHierarchy"/>
    <dgm:cxn modelId="{F5944B77-FF61-48CA-902D-20AE4688C763}" srcId="{F05F883E-FFBA-4E16-AE69-070598934752}" destId="{F4631CBB-A027-477E-8D37-503A6FAD9232}" srcOrd="1" destOrd="0" parTransId="{8521E4A8-24EB-48B6-A7B2-34A4972CFDFF}" sibTransId="{DE00B102-26BF-4F63-B7A4-7AD54F41DED3}"/>
    <dgm:cxn modelId="{2C199D7B-0564-A046-A07F-3C6FB096838C}" type="presOf" srcId="{6961620A-EF29-48C8-9834-978AA221BD5C}" destId="{2E91BBEB-1931-406F-BE9B-1370B84F0E3C}" srcOrd="0" destOrd="0" presId="urn:microsoft.com/office/officeart/2008/layout/HorizontalMultiLevelHierarchy"/>
    <dgm:cxn modelId="{A4A91D81-9FEB-8842-8DDA-2E7F4C7BB257}" type="presOf" srcId="{9C46C074-9CAB-4E58-BEA1-B7CF415ECD20}" destId="{ECBE4905-BB6E-4807-BAB9-4F8D9A856247}" srcOrd="1" destOrd="0" presId="urn:microsoft.com/office/officeart/2008/layout/HorizontalMultiLevelHierarchy"/>
    <dgm:cxn modelId="{E98F6D90-E7C6-473F-926C-EDD8592C1EEE}" srcId="{F4631CBB-A027-477E-8D37-503A6FAD9232}" destId="{1AEF2AD6-3620-4F92-BAB6-3A87B599C6D8}" srcOrd="0" destOrd="0" parTransId="{44F5EED0-700A-4C82-8D40-7BCFC0E0A2E2}" sibTransId="{2DA4E179-3EA5-4FCD-AD51-288542C7B383}"/>
    <dgm:cxn modelId="{0C91B290-D359-D547-9592-B6239BD7FAF6}" type="presOf" srcId="{39CA6478-9752-4DAE-87C8-AE3AF9C399B5}" destId="{66FA6C37-7D45-4CD8-94A3-5790D719A6AB}" srcOrd="1" destOrd="0" presId="urn:microsoft.com/office/officeart/2008/layout/HorizontalMultiLevelHierarchy"/>
    <dgm:cxn modelId="{7EA47B95-3D78-43A7-A8FE-5FCF1500DC9B}" srcId="{F05F883E-FFBA-4E16-AE69-070598934752}" destId="{53BBD771-D115-4A61-B0BB-348451B5F433}" srcOrd="3" destOrd="0" parTransId="{DD10E044-AF9E-49E8-A80F-19CDBFF862E6}" sibTransId="{5FECA197-0FC8-4571-873B-998C6CC52EB1}"/>
    <dgm:cxn modelId="{8470FA95-427F-8C45-A688-67D4A2327378}" type="presOf" srcId="{F4631CBB-A027-477E-8D37-503A6FAD9232}" destId="{AF560942-C423-49E8-ADC3-9C9336D1476B}" srcOrd="0" destOrd="0" presId="urn:microsoft.com/office/officeart/2008/layout/HorizontalMultiLevelHierarchy"/>
    <dgm:cxn modelId="{45D2EB9A-F820-1443-B231-624438CCADEF}" type="presOf" srcId="{15C07B0A-7B5B-4565-8F05-A649FE2C8280}" destId="{C35DE846-E82A-4888-A09C-638448CC6746}" srcOrd="0" destOrd="0" presId="urn:microsoft.com/office/officeart/2008/layout/HorizontalMultiLevelHierarchy"/>
    <dgm:cxn modelId="{496DBAB2-B890-3140-A90F-562848C83AB5}" type="presOf" srcId="{DD10E044-AF9E-49E8-A80F-19CDBFF862E6}" destId="{850D26D7-90D1-41A4-8F9F-02C4E0014A32}" srcOrd="0" destOrd="0" presId="urn:microsoft.com/office/officeart/2008/layout/HorizontalMultiLevelHierarchy"/>
    <dgm:cxn modelId="{35F6C7B5-4104-694F-8EAF-7CC25784BFC7}" type="presOf" srcId="{1AEF2AD6-3620-4F92-BAB6-3A87B599C6D8}" destId="{1893B20D-6D05-4E14-BA87-DF7DBE1BE02D}" srcOrd="0" destOrd="0" presId="urn:microsoft.com/office/officeart/2008/layout/HorizontalMultiLevelHierarchy"/>
    <dgm:cxn modelId="{7B9E7BB9-CC5A-8F46-9448-C40FFF485329}" type="presOf" srcId="{DD10E044-AF9E-49E8-A80F-19CDBFF862E6}" destId="{74E4BE7A-FC0D-482E-99FE-E32CB1FF62BE}" srcOrd="1" destOrd="0" presId="urn:microsoft.com/office/officeart/2008/layout/HorizontalMultiLevelHierarchy"/>
    <dgm:cxn modelId="{BA2B2EC0-E7F9-F246-A9EB-4BED42709187}" type="presOf" srcId="{092AEC4A-D2DE-4119-A9D3-1B72434DAD3E}" destId="{7093C910-F9DC-4F83-8375-8EEE32E8625D}" srcOrd="0" destOrd="0" presId="urn:microsoft.com/office/officeart/2008/layout/HorizontalMultiLevelHierarchy"/>
    <dgm:cxn modelId="{7AC02CC1-47D2-40E8-996C-E673EDA4275E}" srcId="{F05F883E-FFBA-4E16-AE69-070598934752}" destId="{15C07B0A-7B5B-4565-8F05-A649FE2C8280}" srcOrd="0" destOrd="0" parTransId="{7ED68A19-3309-4D36-B818-9294B952C5E5}" sibTransId="{8658C438-A52E-4AD6-AED7-23B91C1B9591}"/>
    <dgm:cxn modelId="{3388DDCE-5B30-C04C-AAE5-FDF52A67B580}" type="presOf" srcId="{F05F883E-FFBA-4E16-AE69-070598934752}" destId="{4580824F-CF77-D441-8845-F79F4CC01495}" srcOrd="0" destOrd="0" presId="urn:microsoft.com/office/officeart/2008/layout/HorizontalMultiLevelHierarchy"/>
    <dgm:cxn modelId="{157E58D7-CAF0-894D-B818-2FE6E10C2A14}" type="presOf" srcId="{05C469A0-2DFA-4E15-8098-A3901B3ECCC8}" destId="{F9A60404-C75E-40B1-8C5B-57AEC9A7EACA}" srcOrd="0" destOrd="0" presId="urn:microsoft.com/office/officeart/2008/layout/HorizontalMultiLevelHierarchy"/>
    <dgm:cxn modelId="{101A21DC-8F22-4745-9886-55557394DB8E}" type="presOf" srcId="{1131C5F2-1F3A-407D-9EE2-B6F1536FAD54}" destId="{EE0C465F-856B-4F6B-9382-670F5C84A141}" srcOrd="0" destOrd="0" presId="urn:microsoft.com/office/officeart/2008/layout/HorizontalMultiLevelHierarchy"/>
    <dgm:cxn modelId="{A3D05FDF-CF14-6B4E-AC86-F1CA4C85939B}" type="presOf" srcId="{114430BB-EBC9-4FDC-823A-8A2ADD3CE360}" destId="{CB2C6A11-4738-41C8-ABFC-BD04636FE260}" srcOrd="1" destOrd="0" presId="urn:microsoft.com/office/officeart/2008/layout/HorizontalMultiLevelHierarchy"/>
    <dgm:cxn modelId="{99291CED-7DDC-5348-A12D-AD9DB1F94768}" type="presOf" srcId="{8521E4A8-24EB-48B6-A7B2-34A4972CFDFF}" destId="{62672ABF-FEE0-4081-B054-425A5FE6DD53}" srcOrd="0" destOrd="0" presId="urn:microsoft.com/office/officeart/2008/layout/HorizontalMultiLevelHierarchy"/>
    <dgm:cxn modelId="{42F91CF1-C215-46E7-B4E5-52E27682746C}" srcId="{67DFC4C3-45E2-4E33-BFAE-752075D39623}" destId="{F05F883E-FFBA-4E16-AE69-070598934752}" srcOrd="0" destOrd="0" parTransId="{AD7DD8C8-8847-414D-96D0-7EA33D1D985A}" sibTransId="{D8C26F9D-A99A-40F2-8B63-2C74B39BACA0}"/>
    <dgm:cxn modelId="{653871FA-61F4-49FB-BF85-C9E4DFFA7EBE}" srcId="{15C07B0A-7B5B-4565-8F05-A649FE2C8280}" destId="{9D31FDBE-4A49-4F97-8F80-C170ADAC4A4B}" srcOrd="3" destOrd="0" parTransId="{24F000F9-0D11-4FFA-B10F-380D0B64D716}" sibTransId="{FCB316CC-AD9A-4142-B678-7EFC7454FCD6}"/>
    <dgm:cxn modelId="{AE2F22FE-B9A6-46EE-A2E0-F9C3A9CF1BBC}" srcId="{15C07B0A-7B5B-4565-8F05-A649FE2C8280}" destId="{A18D39CC-E8DC-4F48-B670-24E06B252EB8}" srcOrd="1" destOrd="0" parTransId="{39CA6478-9752-4DAE-87C8-AE3AF9C399B5}" sibTransId="{06FAE7B2-79A4-4814-A0F4-A1F1C763439A}"/>
    <dgm:cxn modelId="{3B6BD8FE-5F8A-CB4E-8CCB-D9028F6ECDDA}" type="presOf" srcId="{44F5EED0-700A-4C82-8D40-7BCFC0E0A2E2}" destId="{7750FF33-A0C2-4837-A5B5-AE65C45A608D}" srcOrd="0" destOrd="0" presId="urn:microsoft.com/office/officeart/2008/layout/HorizontalMultiLevelHierarchy"/>
    <dgm:cxn modelId="{AA8C17CC-2435-A24E-ABAB-E7ACDC5A20DA}" type="presParOf" srcId="{CB782C02-DA2A-479F-A2DB-1BF42AB60A71}" destId="{F8A953C9-F9FC-874D-A918-D253F96C197F}" srcOrd="0" destOrd="0" presId="urn:microsoft.com/office/officeart/2008/layout/HorizontalMultiLevelHierarchy"/>
    <dgm:cxn modelId="{38DAC8E5-1F39-0F43-83C1-2388EC324AC9}" type="presParOf" srcId="{F8A953C9-F9FC-874D-A918-D253F96C197F}" destId="{4580824F-CF77-D441-8845-F79F4CC01495}" srcOrd="0" destOrd="0" presId="urn:microsoft.com/office/officeart/2008/layout/HorizontalMultiLevelHierarchy"/>
    <dgm:cxn modelId="{9BD9ACF9-85B4-8F48-87DE-CB0A7B34C068}" type="presParOf" srcId="{F8A953C9-F9FC-874D-A918-D253F96C197F}" destId="{AC6F22A4-BEA4-9741-A9AD-00880BB41E0C}" srcOrd="1" destOrd="0" presId="urn:microsoft.com/office/officeart/2008/layout/HorizontalMultiLevelHierarchy"/>
    <dgm:cxn modelId="{AB398E49-C20B-5B4F-89E3-44765B1F7236}" type="presParOf" srcId="{AC6F22A4-BEA4-9741-A9AD-00880BB41E0C}" destId="{D80F3F78-18D2-4234-ABE1-A670743D684D}" srcOrd="0" destOrd="0" presId="urn:microsoft.com/office/officeart/2008/layout/HorizontalMultiLevelHierarchy"/>
    <dgm:cxn modelId="{53D9B7B8-F078-4746-BCAF-B7DC403C1E2A}" type="presParOf" srcId="{D80F3F78-18D2-4234-ABE1-A670743D684D}" destId="{1B36F7D9-2951-4B66-BC9C-EB11C742DEA6}" srcOrd="0" destOrd="0" presId="urn:microsoft.com/office/officeart/2008/layout/HorizontalMultiLevelHierarchy"/>
    <dgm:cxn modelId="{F7E65177-41AA-5A45-BFE9-33A6CD2E6FC4}" type="presParOf" srcId="{AC6F22A4-BEA4-9741-A9AD-00880BB41E0C}" destId="{FE1BED09-93BF-4020-96E1-33F49686688D}" srcOrd="1" destOrd="0" presId="urn:microsoft.com/office/officeart/2008/layout/HorizontalMultiLevelHierarchy"/>
    <dgm:cxn modelId="{F87BD74A-293D-A040-AB68-9592F8FDE7B5}" type="presParOf" srcId="{FE1BED09-93BF-4020-96E1-33F49686688D}" destId="{C35DE846-E82A-4888-A09C-638448CC6746}" srcOrd="0" destOrd="0" presId="urn:microsoft.com/office/officeart/2008/layout/HorizontalMultiLevelHierarchy"/>
    <dgm:cxn modelId="{093BE536-9DCE-914E-9D5A-521EC62A20FE}" type="presParOf" srcId="{FE1BED09-93BF-4020-96E1-33F49686688D}" destId="{74401CFF-143F-4520-8BF0-9956EBA6B721}" srcOrd="1" destOrd="0" presId="urn:microsoft.com/office/officeart/2008/layout/HorizontalMultiLevelHierarchy"/>
    <dgm:cxn modelId="{B72D11FA-F2AB-FA4A-BA28-E89335F9EDC8}" type="presParOf" srcId="{74401CFF-143F-4520-8BF0-9956EBA6B721}" destId="{A8AB1622-4FD0-4120-895A-31CD30796AAD}" srcOrd="0" destOrd="0" presId="urn:microsoft.com/office/officeart/2008/layout/HorizontalMultiLevelHierarchy"/>
    <dgm:cxn modelId="{A934B179-A957-474A-82F4-BA55F3D28A03}" type="presParOf" srcId="{A8AB1622-4FD0-4120-895A-31CD30796AAD}" destId="{A12096D9-6DA0-4E31-968A-B5B9A6811A59}" srcOrd="0" destOrd="0" presId="urn:microsoft.com/office/officeart/2008/layout/HorizontalMultiLevelHierarchy"/>
    <dgm:cxn modelId="{103D0895-DE0D-E94B-AD0F-35865EAC456F}" type="presParOf" srcId="{74401CFF-143F-4520-8BF0-9956EBA6B721}" destId="{7D70C87F-FE04-4B73-B394-9471C9D41E38}" srcOrd="1" destOrd="0" presId="urn:microsoft.com/office/officeart/2008/layout/HorizontalMultiLevelHierarchy"/>
    <dgm:cxn modelId="{7AC3B7BA-8605-E54E-B2B8-BB97841641DF}" type="presParOf" srcId="{7D70C87F-FE04-4B73-B394-9471C9D41E38}" destId="{5C60B30C-B463-4F3A-BCCD-2ED6B92B4FED}" srcOrd="0" destOrd="0" presId="urn:microsoft.com/office/officeart/2008/layout/HorizontalMultiLevelHierarchy"/>
    <dgm:cxn modelId="{6AAA6529-C0ED-4245-892A-96EA7F4C5EAD}" type="presParOf" srcId="{7D70C87F-FE04-4B73-B394-9471C9D41E38}" destId="{B98BAD1C-54B4-499C-AEAD-B9FA8833C2FA}" srcOrd="1" destOrd="0" presId="urn:microsoft.com/office/officeart/2008/layout/HorizontalMultiLevelHierarchy"/>
    <dgm:cxn modelId="{45DC2E98-EE7E-2847-BAFB-B3686EECD9C8}" type="presParOf" srcId="{74401CFF-143F-4520-8BF0-9956EBA6B721}" destId="{BA3A9388-D2C6-4E99-9088-A7738070D8CB}" srcOrd="2" destOrd="0" presId="urn:microsoft.com/office/officeart/2008/layout/HorizontalMultiLevelHierarchy"/>
    <dgm:cxn modelId="{0B8A3E98-87A1-794F-8E61-979FDD862B91}" type="presParOf" srcId="{BA3A9388-D2C6-4E99-9088-A7738070D8CB}" destId="{66FA6C37-7D45-4CD8-94A3-5790D719A6AB}" srcOrd="0" destOrd="0" presId="urn:microsoft.com/office/officeart/2008/layout/HorizontalMultiLevelHierarchy"/>
    <dgm:cxn modelId="{001149DC-672B-A943-8DEA-3540047FEF09}" type="presParOf" srcId="{74401CFF-143F-4520-8BF0-9956EBA6B721}" destId="{59BC5803-5319-43BC-AFB4-A5DC9A2858B6}" srcOrd="3" destOrd="0" presId="urn:microsoft.com/office/officeart/2008/layout/HorizontalMultiLevelHierarchy"/>
    <dgm:cxn modelId="{EEFE0890-606F-6646-BE5F-CA137F163052}" type="presParOf" srcId="{59BC5803-5319-43BC-AFB4-A5DC9A2858B6}" destId="{7F5F472C-0AAE-49F5-968D-88F5EB58E6E7}" srcOrd="0" destOrd="0" presId="urn:microsoft.com/office/officeart/2008/layout/HorizontalMultiLevelHierarchy"/>
    <dgm:cxn modelId="{5D34334D-8BCC-BF47-BF80-9BA6618EF925}" type="presParOf" srcId="{59BC5803-5319-43BC-AFB4-A5DC9A2858B6}" destId="{2165090C-944F-4198-859F-8DE445470DB2}" srcOrd="1" destOrd="0" presId="urn:microsoft.com/office/officeart/2008/layout/HorizontalMultiLevelHierarchy"/>
    <dgm:cxn modelId="{F2177A9A-DB43-A345-9B92-4826D3F74F02}" type="presParOf" srcId="{74401CFF-143F-4520-8BF0-9956EBA6B721}" destId="{3F2F627E-9BA9-400F-87F8-1310DCC1DDA2}" srcOrd="4" destOrd="0" presId="urn:microsoft.com/office/officeart/2008/layout/HorizontalMultiLevelHierarchy"/>
    <dgm:cxn modelId="{A7FD66D6-A67D-7C43-BAF7-129BD3E72570}" type="presParOf" srcId="{3F2F627E-9BA9-400F-87F8-1310DCC1DDA2}" destId="{ECBE4905-BB6E-4807-BAB9-4F8D9A856247}" srcOrd="0" destOrd="0" presId="urn:microsoft.com/office/officeart/2008/layout/HorizontalMultiLevelHierarchy"/>
    <dgm:cxn modelId="{7BFEC27B-2FA0-7E41-9E6F-E9F239CAEB1E}" type="presParOf" srcId="{74401CFF-143F-4520-8BF0-9956EBA6B721}" destId="{90913B65-54A3-4B32-B86D-CFB29AD5CDFC}" srcOrd="5" destOrd="0" presId="urn:microsoft.com/office/officeart/2008/layout/HorizontalMultiLevelHierarchy"/>
    <dgm:cxn modelId="{48A5CC04-9183-0D47-A29D-99A3D38713FC}" type="presParOf" srcId="{90913B65-54A3-4B32-B86D-CFB29AD5CDFC}" destId="{2E91BBEB-1931-406F-BE9B-1370B84F0E3C}" srcOrd="0" destOrd="0" presId="urn:microsoft.com/office/officeart/2008/layout/HorizontalMultiLevelHierarchy"/>
    <dgm:cxn modelId="{25D8D45C-0155-E140-AF64-5CEA8B067C1B}" type="presParOf" srcId="{90913B65-54A3-4B32-B86D-CFB29AD5CDFC}" destId="{300F43B9-414A-4B28-8AF5-99A8E9C7444C}" srcOrd="1" destOrd="0" presId="urn:microsoft.com/office/officeart/2008/layout/HorizontalMultiLevelHierarchy"/>
    <dgm:cxn modelId="{6E29130F-152E-FD40-ADCE-7927B6EAC4A6}" type="presParOf" srcId="{74401CFF-143F-4520-8BF0-9956EBA6B721}" destId="{5354DE62-B431-4DC8-B455-92F4757BE8E9}" srcOrd="6" destOrd="0" presId="urn:microsoft.com/office/officeart/2008/layout/HorizontalMultiLevelHierarchy"/>
    <dgm:cxn modelId="{C2166264-B137-8545-9BDD-7136187C0CB6}" type="presParOf" srcId="{5354DE62-B431-4DC8-B455-92F4757BE8E9}" destId="{6FB59A8A-BAE9-40FA-B604-2FBA461A5E9A}" srcOrd="0" destOrd="0" presId="urn:microsoft.com/office/officeart/2008/layout/HorizontalMultiLevelHierarchy"/>
    <dgm:cxn modelId="{F4E866AB-BFD3-C244-B0A4-4F7BF6407A11}" type="presParOf" srcId="{74401CFF-143F-4520-8BF0-9956EBA6B721}" destId="{71C39132-7038-41A5-A1E1-EA1A21F4EC66}" srcOrd="7" destOrd="0" presId="urn:microsoft.com/office/officeart/2008/layout/HorizontalMultiLevelHierarchy"/>
    <dgm:cxn modelId="{8DE69AA0-CB83-5E4D-8411-3FEC05BCAA5D}" type="presParOf" srcId="{71C39132-7038-41A5-A1E1-EA1A21F4EC66}" destId="{7CC2B6C1-4D24-4A97-A122-6E1479ABF03C}" srcOrd="0" destOrd="0" presId="urn:microsoft.com/office/officeart/2008/layout/HorizontalMultiLevelHierarchy"/>
    <dgm:cxn modelId="{050CCE5F-36B7-7540-807B-E2F04F9F3AF6}" type="presParOf" srcId="{71C39132-7038-41A5-A1E1-EA1A21F4EC66}" destId="{CDB3578E-26FB-42CF-84EC-B880230B162C}" srcOrd="1" destOrd="0" presId="urn:microsoft.com/office/officeart/2008/layout/HorizontalMultiLevelHierarchy"/>
    <dgm:cxn modelId="{550D7D65-1054-AB43-A717-28F65A982681}" type="presParOf" srcId="{CDB3578E-26FB-42CF-84EC-B880230B162C}" destId="{EE0C465F-856B-4F6B-9382-670F5C84A141}" srcOrd="0" destOrd="0" presId="urn:microsoft.com/office/officeart/2008/layout/HorizontalMultiLevelHierarchy"/>
    <dgm:cxn modelId="{3E94841D-DC25-AD41-A312-C67D8B6A70BC}" type="presParOf" srcId="{EE0C465F-856B-4F6B-9382-670F5C84A141}" destId="{A0E6FA53-3B25-407F-A896-F1EB12AE1A43}" srcOrd="0" destOrd="0" presId="urn:microsoft.com/office/officeart/2008/layout/HorizontalMultiLevelHierarchy"/>
    <dgm:cxn modelId="{A2755272-D08C-2446-AD68-6E322B82C79A}" type="presParOf" srcId="{CDB3578E-26FB-42CF-84EC-B880230B162C}" destId="{FF22B2BA-B76D-44BF-9A12-07241B85B7D9}" srcOrd="1" destOrd="0" presId="urn:microsoft.com/office/officeart/2008/layout/HorizontalMultiLevelHierarchy"/>
    <dgm:cxn modelId="{E5BC7DB4-A32C-A54C-8F12-5BC0F7A38D49}" type="presParOf" srcId="{FF22B2BA-B76D-44BF-9A12-07241B85B7D9}" destId="{B11801DB-BC63-4B41-9C7A-80601BBCBDDF}" srcOrd="0" destOrd="0" presId="urn:microsoft.com/office/officeart/2008/layout/HorizontalMultiLevelHierarchy"/>
    <dgm:cxn modelId="{0E0B40B4-651B-FF4D-AF67-76AE0C95CCF7}" type="presParOf" srcId="{FF22B2BA-B76D-44BF-9A12-07241B85B7D9}" destId="{A1D1B995-80E4-4A8C-9D23-D9E472ADA482}" srcOrd="1" destOrd="0" presId="urn:microsoft.com/office/officeart/2008/layout/HorizontalMultiLevelHierarchy"/>
    <dgm:cxn modelId="{13F81963-020E-C24F-9341-8F7C73D91BE6}" type="presParOf" srcId="{AC6F22A4-BEA4-9741-A9AD-00880BB41E0C}" destId="{62672ABF-FEE0-4081-B054-425A5FE6DD53}" srcOrd="2" destOrd="0" presId="urn:microsoft.com/office/officeart/2008/layout/HorizontalMultiLevelHierarchy"/>
    <dgm:cxn modelId="{97AB108F-B11F-F449-B91D-BC1F9BBC3733}" type="presParOf" srcId="{62672ABF-FEE0-4081-B054-425A5FE6DD53}" destId="{DA759699-4D4B-4D0A-9F47-B63E34880ADF}" srcOrd="0" destOrd="0" presId="urn:microsoft.com/office/officeart/2008/layout/HorizontalMultiLevelHierarchy"/>
    <dgm:cxn modelId="{95001B3F-BF3E-F24A-A709-C418E9125EDB}" type="presParOf" srcId="{AC6F22A4-BEA4-9741-A9AD-00880BB41E0C}" destId="{A538401B-189C-4FFE-A9C1-4BCE32858C80}" srcOrd="3" destOrd="0" presId="urn:microsoft.com/office/officeart/2008/layout/HorizontalMultiLevelHierarchy"/>
    <dgm:cxn modelId="{E7F17918-CAFE-604A-BC14-FDB7186755AC}" type="presParOf" srcId="{A538401B-189C-4FFE-A9C1-4BCE32858C80}" destId="{AF560942-C423-49E8-ADC3-9C9336D1476B}" srcOrd="0" destOrd="0" presId="urn:microsoft.com/office/officeart/2008/layout/HorizontalMultiLevelHierarchy"/>
    <dgm:cxn modelId="{EE2BFF83-9823-E446-A1EB-9518ABDFE4DB}" type="presParOf" srcId="{A538401B-189C-4FFE-A9C1-4BCE32858C80}" destId="{8491A076-06DC-47B2-9677-1CE66059AE57}" srcOrd="1" destOrd="0" presId="urn:microsoft.com/office/officeart/2008/layout/HorizontalMultiLevelHierarchy"/>
    <dgm:cxn modelId="{52397ECF-29B5-584D-9925-87F9948BC04E}" type="presParOf" srcId="{8491A076-06DC-47B2-9677-1CE66059AE57}" destId="{7750FF33-A0C2-4837-A5B5-AE65C45A608D}" srcOrd="0" destOrd="0" presId="urn:microsoft.com/office/officeart/2008/layout/HorizontalMultiLevelHierarchy"/>
    <dgm:cxn modelId="{4FD17B2C-514F-9641-BF88-A5C03040D7C6}" type="presParOf" srcId="{7750FF33-A0C2-4837-A5B5-AE65C45A608D}" destId="{44A760F9-14C6-43BE-A648-DB5C8891417F}" srcOrd="0" destOrd="0" presId="urn:microsoft.com/office/officeart/2008/layout/HorizontalMultiLevelHierarchy"/>
    <dgm:cxn modelId="{DEE55DC8-5D18-9C46-89BA-9FD481092B37}" type="presParOf" srcId="{8491A076-06DC-47B2-9677-1CE66059AE57}" destId="{92AE8D8B-5528-41AF-B2D7-1B15B4F00BF4}" srcOrd="1" destOrd="0" presId="urn:microsoft.com/office/officeart/2008/layout/HorizontalMultiLevelHierarchy"/>
    <dgm:cxn modelId="{806A296A-9195-4049-B37D-F3F82E89C345}" type="presParOf" srcId="{92AE8D8B-5528-41AF-B2D7-1B15B4F00BF4}" destId="{1893B20D-6D05-4E14-BA87-DF7DBE1BE02D}" srcOrd="0" destOrd="0" presId="urn:microsoft.com/office/officeart/2008/layout/HorizontalMultiLevelHierarchy"/>
    <dgm:cxn modelId="{4C5AAFF8-0B04-B743-B406-0BDCDF37E228}" type="presParOf" srcId="{92AE8D8B-5528-41AF-B2D7-1B15B4F00BF4}" destId="{22C19DAB-1E48-4F2E-A645-128ABC9509BE}" srcOrd="1" destOrd="0" presId="urn:microsoft.com/office/officeart/2008/layout/HorizontalMultiLevelHierarchy"/>
    <dgm:cxn modelId="{B504B03B-650C-9440-B45C-2BEA90CCAC68}" type="presParOf" srcId="{22C19DAB-1E48-4F2E-A645-128ABC9509BE}" destId="{302C20C6-09CE-4481-BDB1-58DCBDE2D58B}" srcOrd="0" destOrd="0" presId="urn:microsoft.com/office/officeart/2008/layout/HorizontalMultiLevelHierarchy"/>
    <dgm:cxn modelId="{2008E3E9-248E-7B4A-9CC4-3FD9EC4FEB63}" type="presParOf" srcId="{302C20C6-09CE-4481-BDB1-58DCBDE2D58B}" destId="{CB2C6A11-4738-41C8-ABFC-BD04636FE260}" srcOrd="0" destOrd="0" presId="urn:microsoft.com/office/officeart/2008/layout/HorizontalMultiLevelHierarchy"/>
    <dgm:cxn modelId="{657759A0-F450-EA49-AE3A-A7E4AAA4D4BA}" type="presParOf" srcId="{22C19DAB-1E48-4F2E-A645-128ABC9509BE}" destId="{80BFD946-6415-47DB-92CD-8E189DCE5F15}" srcOrd="1" destOrd="0" presId="urn:microsoft.com/office/officeart/2008/layout/HorizontalMultiLevelHierarchy"/>
    <dgm:cxn modelId="{95E48655-959B-D04A-B646-7A5CDDFE1989}" type="presParOf" srcId="{80BFD946-6415-47DB-92CD-8E189DCE5F15}" destId="{F9A60404-C75E-40B1-8C5B-57AEC9A7EACA}" srcOrd="0" destOrd="0" presId="urn:microsoft.com/office/officeart/2008/layout/HorizontalMultiLevelHierarchy"/>
    <dgm:cxn modelId="{3006829D-F3B9-FA45-865A-832D7F8A27B9}" type="presParOf" srcId="{80BFD946-6415-47DB-92CD-8E189DCE5F15}" destId="{CC70245A-133B-43DD-9526-C01F8B6427F0}" srcOrd="1" destOrd="0" presId="urn:microsoft.com/office/officeart/2008/layout/HorizontalMultiLevelHierarchy"/>
    <dgm:cxn modelId="{B27B10FE-1244-F643-B164-ABC256BC1102}" type="presParOf" srcId="{8491A076-06DC-47B2-9677-1CE66059AE57}" destId="{B4D8B7FC-5D27-447A-8CAD-FE77085F2287}" srcOrd="2" destOrd="0" presId="urn:microsoft.com/office/officeart/2008/layout/HorizontalMultiLevelHierarchy"/>
    <dgm:cxn modelId="{E399EEF9-DD7F-0641-AEDC-919A5DB5BB43}" type="presParOf" srcId="{B4D8B7FC-5D27-447A-8CAD-FE77085F2287}" destId="{71BA847D-84E3-419F-9496-D37052241123}" srcOrd="0" destOrd="0" presId="urn:microsoft.com/office/officeart/2008/layout/HorizontalMultiLevelHierarchy"/>
    <dgm:cxn modelId="{1D46913D-2870-7945-AAFD-37DADFC988EF}" type="presParOf" srcId="{8491A076-06DC-47B2-9677-1CE66059AE57}" destId="{75FC7559-01E8-4F60-92B5-9855C9745827}" srcOrd="3" destOrd="0" presId="urn:microsoft.com/office/officeart/2008/layout/HorizontalMultiLevelHierarchy"/>
    <dgm:cxn modelId="{1EFEF844-8D7C-BD43-B4C6-B2CE204C64E0}" type="presParOf" srcId="{75FC7559-01E8-4F60-92B5-9855C9745827}" destId="{7093C910-F9DC-4F83-8375-8EEE32E8625D}" srcOrd="0" destOrd="0" presId="urn:microsoft.com/office/officeart/2008/layout/HorizontalMultiLevelHierarchy"/>
    <dgm:cxn modelId="{C11D3D0B-E12C-4948-B885-95C69F368DE9}" type="presParOf" srcId="{75FC7559-01E8-4F60-92B5-9855C9745827}" destId="{C42CC48C-0C5A-4242-89E8-89AC2ED40117}" srcOrd="1" destOrd="0" presId="urn:microsoft.com/office/officeart/2008/layout/HorizontalMultiLevelHierarchy"/>
    <dgm:cxn modelId="{232D411D-37DA-6449-A192-B20B00D90C88}" type="presParOf" srcId="{AC6F22A4-BEA4-9741-A9AD-00880BB41E0C}" destId="{34578B43-B1AE-42E6-B55E-736C092AB984}" srcOrd="4" destOrd="0" presId="urn:microsoft.com/office/officeart/2008/layout/HorizontalMultiLevelHierarchy"/>
    <dgm:cxn modelId="{F5B3A138-E36F-D343-983F-2C81CE25AA18}" type="presParOf" srcId="{34578B43-B1AE-42E6-B55E-736C092AB984}" destId="{AB7F9166-56C1-4971-9100-C75FEA55823A}" srcOrd="0" destOrd="0" presId="urn:microsoft.com/office/officeart/2008/layout/HorizontalMultiLevelHierarchy"/>
    <dgm:cxn modelId="{481D139C-0932-AA4A-91AC-0CA45D9F253E}" type="presParOf" srcId="{AC6F22A4-BEA4-9741-A9AD-00880BB41E0C}" destId="{8E6D7AFE-215E-43B3-B433-F9A1535611D3}" srcOrd="5" destOrd="0" presId="urn:microsoft.com/office/officeart/2008/layout/HorizontalMultiLevelHierarchy"/>
    <dgm:cxn modelId="{AF91BA0B-0B89-2F4D-A8CD-C82ABB270A4A}" type="presParOf" srcId="{8E6D7AFE-215E-43B3-B433-F9A1535611D3}" destId="{ABFEDC73-055E-4539-A80A-17BC861ACDAA}" srcOrd="0" destOrd="0" presId="urn:microsoft.com/office/officeart/2008/layout/HorizontalMultiLevelHierarchy"/>
    <dgm:cxn modelId="{9C7E1428-46C5-C04D-994A-31D80EDCBDDE}" type="presParOf" srcId="{8E6D7AFE-215E-43B3-B433-F9A1535611D3}" destId="{5C453916-D4DA-42BE-B24F-1835A0C7202B}" srcOrd="1" destOrd="0" presId="urn:microsoft.com/office/officeart/2008/layout/HorizontalMultiLevelHierarchy"/>
    <dgm:cxn modelId="{BA014166-A902-AA46-AB39-045C2C5E363E}" type="presParOf" srcId="{AC6F22A4-BEA4-9741-A9AD-00880BB41E0C}" destId="{850D26D7-90D1-41A4-8F9F-02C4E0014A32}" srcOrd="6" destOrd="0" presId="urn:microsoft.com/office/officeart/2008/layout/HorizontalMultiLevelHierarchy"/>
    <dgm:cxn modelId="{85DB0728-F34C-5F43-9F18-2C972C132FB6}" type="presParOf" srcId="{850D26D7-90D1-41A4-8F9F-02C4E0014A32}" destId="{74E4BE7A-FC0D-482E-99FE-E32CB1FF62BE}" srcOrd="0" destOrd="0" presId="urn:microsoft.com/office/officeart/2008/layout/HorizontalMultiLevelHierarchy"/>
    <dgm:cxn modelId="{B9976F3A-AEBD-5F45-8512-3A0035EFB6B3}" type="presParOf" srcId="{AC6F22A4-BEA4-9741-A9AD-00880BB41E0C}" destId="{5BDD23D8-61E5-46DC-93E6-F75156363E95}" srcOrd="7" destOrd="0" presId="urn:microsoft.com/office/officeart/2008/layout/HorizontalMultiLevelHierarchy"/>
    <dgm:cxn modelId="{28DDEE1B-9B42-9841-9DAF-DD779A9FBECD}" type="presParOf" srcId="{5BDD23D8-61E5-46DC-93E6-F75156363E95}" destId="{66C82E52-4A71-4776-A217-1279088CBFD9}" srcOrd="0" destOrd="0" presId="urn:microsoft.com/office/officeart/2008/layout/HorizontalMultiLevelHierarchy"/>
    <dgm:cxn modelId="{C8D5BF75-58E5-EB4E-AA94-537808606F66}" type="presParOf" srcId="{5BDD23D8-61E5-46DC-93E6-F75156363E95}" destId="{30D3B777-11E5-4528-AC51-C27F8EEBFA2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26D7-90D1-41A4-8F9F-02C4E0014A32}">
      <dsp:nvSpPr>
        <dsp:cNvPr id="0" name=""/>
        <dsp:cNvSpPr/>
      </dsp:nvSpPr>
      <dsp:spPr>
        <a:xfrm>
          <a:off x="1315994" y="3041414"/>
          <a:ext cx="322513" cy="1732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256" y="0"/>
              </a:lnTo>
              <a:lnTo>
                <a:pt x="161256" y="1732876"/>
              </a:lnTo>
              <a:lnTo>
                <a:pt x="322513" y="1732876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33184" y="3863786"/>
        <a:ext cx="88131" cy="88131"/>
      </dsp:txXfrm>
    </dsp:sp>
    <dsp:sp modelId="{34578B43-B1AE-42E6-B55E-736C092AB984}">
      <dsp:nvSpPr>
        <dsp:cNvPr id="0" name=""/>
        <dsp:cNvSpPr/>
      </dsp:nvSpPr>
      <dsp:spPr>
        <a:xfrm>
          <a:off x="1315994" y="3041414"/>
          <a:ext cx="322513" cy="1027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256" y="0"/>
              </a:lnTo>
              <a:lnTo>
                <a:pt x="161256" y="1027089"/>
              </a:lnTo>
              <a:lnTo>
                <a:pt x="322513" y="1027089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0337" y="3528045"/>
        <a:ext cx="53826" cy="53826"/>
      </dsp:txXfrm>
    </dsp:sp>
    <dsp:sp modelId="{B4D8B7FC-5D27-447A-8CAD-FE77085F2287}">
      <dsp:nvSpPr>
        <dsp:cNvPr id="0" name=""/>
        <dsp:cNvSpPr/>
      </dsp:nvSpPr>
      <dsp:spPr>
        <a:xfrm>
          <a:off x="4216210" y="3362715"/>
          <a:ext cx="322513" cy="342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256" y="0"/>
              </a:lnTo>
              <a:lnTo>
                <a:pt x="161256" y="342363"/>
              </a:lnTo>
              <a:lnTo>
                <a:pt x="322513" y="34236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5708" y="3522138"/>
        <a:ext cx="23517" cy="23517"/>
      </dsp:txXfrm>
    </dsp:sp>
    <dsp:sp modelId="{302C20C6-09CE-4481-BDB1-58DCBDE2D58B}">
      <dsp:nvSpPr>
        <dsp:cNvPr id="0" name=""/>
        <dsp:cNvSpPr/>
      </dsp:nvSpPr>
      <dsp:spPr>
        <a:xfrm>
          <a:off x="7095898" y="2974632"/>
          <a:ext cx="322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513" y="45720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249092" y="3012289"/>
        <a:ext cx="16125" cy="16125"/>
      </dsp:txXfrm>
    </dsp:sp>
    <dsp:sp modelId="{7750FF33-A0C2-4837-A5B5-AE65C45A608D}">
      <dsp:nvSpPr>
        <dsp:cNvPr id="0" name=""/>
        <dsp:cNvSpPr/>
      </dsp:nvSpPr>
      <dsp:spPr>
        <a:xfrm>
          <a:off x="4216210" y="3020352"/>
          <a:ext cx="322513" cy="342363"/>
        </a:xfrm>
        <a:custGeom>
          <a:avLst/>
          <a:gdLst/>
          <a:ahLst/>
          <a:cxnLst/>
          <a:rect l="0" t="0" r="0" b="0"/>
          <a:pathLst>
            <a:path>
              <a:moveTo>
                <a:pt x="0" y="342363"/>
              </a:moveTo>
              <a:lnTo>
                <a:pt x="161256" y="342363"/>
              </a:lnTo>
              <a:lnTo>
                <a:pt x="161256" y="0"/>
              </a:lnTo>
              <a:lnTo>
                <a:pt x="322513" y="0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5708" y="3179775"/>
        <a:ext cx="23517" cy="23517"/>
      </dsp:txXfrm>
    </dsp:sp>
    <dsp:sp modelId="{62672ABF-FEE0-4081-B054-425A5FE6DD53}">
      <dsp:nvSpPr>
        <dsp:cNvPr id="0" name=""/>
        <dsp:cNvSpPr/>
      </dsp:nvSpPr>
      <dsp:spPr>
        <a:xfrm>
          <a:off x="1315994" y="3041414"/>
          <a:ext cx="322513" cy="32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256" y="0"/>
              </a:lnTo>
              <a:lnTo>
                <a:pt x="161256" y="321301"/>
              </a:lnTo>
              <a:lnTo>
                <a:pt x="322513" y="321301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65869" y="3190683"/>
        <a:ext cx="22762" cy="22762"/>
      </dsp:txXfrm>
    </dsp:sp>
    <dsp:sp modelId="{EE0C465F-856B-4F6B-9382-670F5C84A141}">
      <dsp:nvSpPr>
        <dsp:cNvPr id="0" name=""/>
        <dsp:cNvSpPr/>
      </dsp:nvSpPr>
      <dsp:spPr>
        <a:xfrm>
          <a:off x="7095898" y="2289906"/>
          <a:ext cx="322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513" y="45720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249092" y="2327563"/>
        <a:ext cx="16125" cy="16125"/>
      </dsp:txXfrm>
    </dsp:sp>
    <dsp:sp modelId="{5354DE62-B431-4DC8-B455-92F4757BE8E9}">
      <dsp:nvSpPr>
        <dsp:cNvPr id="0" name=""/>
        <dsp:cNvSpPr/>
      </dsp:nvSpPr>
      <dsp:spPr>
        <a:xfrm>
          <a:off x="4216210" y="1308537"/>
          <a:ext cx="322513" cy="1027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256" y="0"/>
              </a:lnTo>
              <a:lnTo>
                <a:pt x="161256" y="1027089"/>
              </a:lnTo>
              <a:lnTo>
                <a:pt x="322513" y="1027089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0553" y="1795168"/>
        <a:ext cx="53826" cy="53826"/>
      </dsp:txXfrm>
    </dsp:sp>
    <dsp:sp modelId="{3F2F627E-9BA9-400F-87F8-1310DCC1DDA2}">
      <dsp:nvSpPr>
        <dsp:cNvPr id="0" name=""/>
        <dsp:cNvSpPr/>
      </dsp:nvSpPr>
      <dsp:spPr>
        <a:xfrm>
          <a:off x="4216210" y="1308537"/>
          <a:ext cx="322513" cy="342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256" y="0"/>
              </a:lnTo>
              <a:lnTo>
                <a:pt x="161256" y="342363"/>
              </a:lnTo>
              <a:lnTo>
                <a:pt x="322513" y="34236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5708" y="1467960"/>
        <a:ext cx="23517" cy="23517"/>
      </dsp:txXfrm>
    </dsp:sp>
    <dsp:sp modelId="{BA3A9388-D2C6-4E99-9088-A7738070D8CB}">
      <dsp:nvSpPr>
        <dsp:cNvPr id="0" name=""/>
        <dsp:cNvSpPr/>
      </dsp:nvSpPr>
      <dsp:spPr>
        <a:xfrm>
          <a:off x="4216210" y="966174"/>
          <a:ext cx="322513" cy="342363"/>
        </a:xfrm>
        <a:custGeom>
          <a:avLst/>
          <a:gdLst/>
          <a:ahLst/>
          <a:cxnLst/>
          <a:rect l="0" t="0" r="0" b="0"/>
          <a:pathLst>
            <a:path>
              <a:moveTo>
                <a:pt x="0" y="342363"/>
              </a:moveTo>
              <a:lnTo>
                <a:pt x="161256" y="342363"/>
              </a:lnTo>
              <a:lnTo>
                <a:pt x="161256" y="0"/>
              </a:lnTo>
              <a:lnTo>
                <a:pt x="322513" y="0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5708" y="1125597"/>
        <a:ext cx="23517" cy="23517"/>
      </dsp:txXfrm>
    </dsp:sp>
    <dsp:sp modelId="{A8AB1622-4FD0-4120-895A-31CD30796AAD}">
      <dsp:nvSpPr>
        <dsp:cNvPr id="0" name=""/>
        <dsp:cNvSpPr/>
      </dsp:nvSpPr>
      <dsp:spPr>
        <a:xfrm>
          <a:off x="4216210" y="281448"/>
          <a:ext cx="322513" cy="1027089"/>
        </a:xfrm>
        <a:custGeom>
          <a:avLst/>
          <a:gdLst/>
          <a:ahLst/>
          <a:cxnLst/>
          <a:rect l="0" t="0" r="0" b="0"/>
          <a:pathLst>
            <a:path>
              <a:moveTo>
                <a:pt x="0" y="1027089"/>
              </a:moveTo>
              <a:lnTo>
                <a:pt x="161256" y="1027089"/>
              </a:lnTo>
              <a:lnTo>
                <a:pt x="161256" y="0"/>
              </a:lnTo>
              <a:lnTo>
                <a:pt x="322513" y="0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0553" y="768079"/>
        <a:ext cx="53826" cy="53826"/>
      </dsp:txXfrm>
    </dsp:sp>
    <dsp:sp modelId="{D80F3F78-18D2-4234-ABE1-A670743D684D}">
      <dsp:nvSpPr>
        <dsp:cNvPr id="0" name=""/>
        <dsp:cNvSpPr/>
      </dsp:nvSpPr>
      <dsp:spPr>
        <a:xfrm>
          <a:off x="1315994" y="1308537"/>
          <a:ext cx="322513" cy="1732876"/>
        </a:xfrm>
        <a:custGeom>
          <a:avLst/>
          <a:gdLst/>
          <a:ahLst/>
          <a:cxnLst/>
          <a:rect l="0" t="0" r="0" b="0"/>
          <a:pathLst>
            <a:path>
              <a:moveTo>
                <a:pt x="0" y="1732876"/>
              </a:moveTo>
              <a:lnTo>
                <a:pt x="161256" y="1732876"/>
              </a:lnTo>
              <a:lnTo>
                <a:pt x="161256" y="0"/>
              </a:lnTo>
              <a:lnTo>
                <a:pt x="322513" y="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33184" y="2130909"/>
        <a:ext cx="88131" cy="88131"/>
      </dsp:txXfrm>
    </dsp:sp>
    <dsp:sp modelId="{4580824F-CF77-D441-8845-F79F4CC01495}">
      <dsp:nvSpPr>
        <dsp:cNvPr id="0" name=""/>
        <dsp:cNvSpPr/>
      </dsp:nvSpPr>
      <dsp:spPr>
        <a:xfrm rot="16200000">
          <a:off x="-223602" y="2795596"/>
          <a:ext cx="2587557" cy="491635"/>
        </a:xfrm>
        <a:prstGeom prst="rect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基本数据类型</a:t>
          </a:r>
        </a:p>
      </dsp:txBody>
      <dsp:txXfrm>
        <a:off x="-223602" y="2795596"/>
        <a:ext cx="2587557" cy="491635"/>
      </dsp:txXfrm>
    </dsp:sp>
    <dsp:sp modelId="{C35DE846-E82A-4888-A09C-638448CC6746}">
      <dsp:nvSpPr>
        <dsp:cNvPr id="0" name=""/>
        <dsp:cNvSpPr/>
      </dsp:nvSpPr>
      <dsp:spPr>
        <a:xfrm>
          <a:off x="1638507" y="1017098"/>
          <a:ext cx="2577702" cy="582878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整数型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8507" y="1017098"/>
        <a:ext cx="2577702" cy="582878"/>
      </dsp:txXfrm>
    </dsp:sp>
    <dsp:sp modelId="{5C60B30C-B463-4F3A-BCCD-2ED6B92B4FED}">
      <dsp:nvSpPr>
        <dsp:cNvPr id="0" name=""/>
        <dsp:cNvSpPr/>
      </dsp:nvSpPr>
      <dsp:spPr>
        <a:xfrm>
          <a:off x="4538723" y="539"/>
          <a:ext cx="2557174" cy="561817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字节型（</a:t>
          </a: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byte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38723" y="539"/>
        <a:ext cx="2557174" cy="561817"/>
      </dsp:txXfrm>
    </dsp:sp>
    <dsp:sp modelId="{7F5F472C-0AAE-49F5-968D-88F5EB58E6E7}">
      <dsp:nvSpPr>
        <dsp:cNvPr id="0" name=""/>
        <dsp:cNvSpPr/>
      </dsp:nvSpPr>
      <dsp:spPr>
        <a:xfrm>
          <a:off x="4538723" y="685265"/>
          <a:ext cx="2557174" cy="561817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标准型（</a:t>
          </a: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int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38723" y="685265"/>
        <a:ext cx="2557174" cy="561817"/>
      </dsp:txXfrm>
    </dsp:sp>
    <dsp:sp modelId="{2E91BBEB-1931-406F-BE9B-1370B84F0E3C}">
      <dsp:nvSpPr>
        <dsp:cNvPr id="0" name=""/>
        <dsp:cNvSpPr/>
      </dsp:nvSpPr>
      <dsp:spPr>
        <a:xfrm>
          <a:off x="4538723" y="1369991"/>
          <a:ext cx="2557174" cy="561817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短整型（</a:t>
          </a: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short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38723" y="1369991"/>
        <a:ext cx="2557174" cy="561817"/>
      </dsp:txXfrm>
    </dsp:sp>
    <dsp:sp modelId="{7CC2B6C1-4D24-4A97-A122-6E1479ABF03C}">
      <dsp:nvSpPr>
        <dsp:cNvPr id="0" name=""/>
        <dsp:cNvSpPr/>
      </dsp:nvSpPr>
      <dsp:spPr>
        <a:xfrm>
          <a:off x="4538723" y="2054717"/>
          <a:ext cx="2557174" cy="561817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长整型（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long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sp:txBody>
      <dsp:txXfrm>
        <a:off x="4538723" y="2054717"/>
        <a:ext cx="2557174" cy="561817"/>
      </dsp:txXfrm>
    </dsp:sp>
    <dsp:sp modelId="{B11801DB-BC63-4B41-9C7A-80601BBCBDDF}">
      <dsp:nvSpPr>
        <dsp:cNvPr id="0" name=""/>
        <dsp:cNvSpPr/>
      </dsp:nvSpPr>
      <dsp:spPr>
        <a:xfrm>
          <a:off x="7418411" y="2090137"/>
          <a:ext cx="1611017" cy="490977"/>
        </a:xfrm>
        <a:prstGeom prst="rect">
          <a:avLst/>
        </a:prstGeom>
        <a:gradFill flip="none" rotWithShape="1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加</a:t>
          </a: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L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或</a:t>
          </a: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l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18411" y="2090137"/>
        <a:ext cx="1611017" cy="490977"/>
      </dsp:txXfrm>
    </dsp:sp>
    <dsp:sp modelId="{AF560942-C423-49E8-ADC3-9C9336D1476B}">
      <dsp:nvSpPr>
        <dsp:cNvPr id="0" name=""/>
        <dsp:cNvSpPr/>
      </dsp:nvSpPr>
      <dsp:spPr>
        <a:xfrm>
          <a:off x="1638507" y="3071276"/>
          <a:ext cx="2577702" cy="582878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浮点数型</a:t>
          </a:r>
        </a:p>
      </dsp:txBody>
      <dsp:txXfrm>
        <a:off x="1638507" y="3071276"/>
        <a:ext cx="2577702" cy="582878"/>
      </dsp:txXfrm>
    </dsp:sp>
    <dsp:sp modelId="{1893B20D-6D05-4E14-BA87-DF7DBE1BE02D}">
      <dsp:nvSpPr>
        <dsp:cNvPr id="0" name=""/>
        <dsp:cNvSpPr/>
      </dsp:nvSpPr>
      <dsp:spPr>
        <a:xfrm>
          <a:off x="4538723" y="2739443"/>
          <a:ext cx="2557174" cy="561817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单精度（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float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sp:txBody>
      <dsp:txXfrm>
        <a:off x="4538723" y="2739443"/>
        <a:ext cx="2557174" cy="561817"/>
      </dsp:txXfrm>
    </dsp:sp>
    <dsp:sp modelId="{F9A60404-C75E-40B1-8C5B-57AEC9A7EACA}">
      <dsp:nvSpPr>
        <dsp:cNvPr id="0" name=""/>
        <dsp:cNvSpPr/>
      </dsp:nvSpPr>
      <dsp:spPr>
        <a:xfrm>
          <a:off x="7418411" y="2774534"/>
          <a:ext cx="1612566" cy="491635"/>
        </a:xfrm>
        <a:prstGeom prst="rect">
          <a:avLst/>
        </a:prstGeom>
        <a:gradFill flip="none" rotWithShape="1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itchFamily="34" charset="-122"/>
              <a:ea typeface="微软雅黑" pitchFamily="34" charset="-122"/>
            </a:rPr>
            <a:t>加</a:t>
          </a:r>
          <a:r>
            <a:rPr lang="en-US" altLang="zh-CN" sz="1400" b="1" kern="1200" dirty="0">
              <a:latin typeface="微软雅黑" pitchFamily="34" charset="-122"/>
              <a:ea typeface="微软雅黑" pitchFamily="34" charset="-122"/>
            </a:rPr>
            <a:t>F</a:t>
          </a:r>
          <a:r>
            <a:rPr lang="zh-CN" altLang="en-US" sz="1400" b="1" kern="1200" dirty="0">
              <a:latin typeface="微软雅黑" pitchFamily="34" charset="-122"/>
              <a:ea typeface="微软雅黑" pitchFamily="34" charset="-122"/>
            </a:rPr>
            <a:t>或</a:t>
          </a:r>
          <a:r>
            <a:rPr lang="en-US" altLang="zh-CN" sz="1400" b="1" kern="1200" dirty="0">
              <a:latin typeface="微软雅黑" pitchFamily="34" charset="-122"/>
              <a:ea typeface="微软雅黑" pitchFamily="34" charset="-122"/>
            </a:rPr>
            <a:t>f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418411" y="2774534"/>
        <a:ext cx="1612566" cy="491635"/>
      </dsp:txXfrm>
    </dsp:sp>
    <dsp:sp modelId="{7093C910-F9DC-4F83-8375-8EEE32E8625D}">
      <dsp:nvSpPr>
        <dsp:cNvPr id="0" name=""/>
        <dsp:cNvSpPr/>
      </dsp:nvSpPr>
      <dsp:spPr>
        <a:xfrm>
          <a:off x="4538723" y="3424169"/>
          <a:ext cx="2557174" cy="561817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双精度（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double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sp:txBody>
      <dsp:txXfrm>
        <a:off x="4538723" y="3424169"/>
        <a:ext cx="2557174" cy="561817"/>
      </dsp:txXfrm>
    </dsp:sp>
    <dsp:sp modelId="{ABFEDC73-055E-4539-A80A-17BC861ACDAA}">
      <dsp:nvSpPr>
        <dsp:cNvPr id="0" name=""/>
        <dsp:cNvSpPr/>
      </dsp:nvSpPr>
      <dsp:spPr>
        <a:xfrm>
          <a:off x="1638507" y="3777063"/>
          <a:ext cx="2577702" cy="582878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字符型（</a:t>
          </a: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char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8507" y="3777063"/>
        <a:ext cx="2577702" cy="582878"/>
      </dsp:txXfrm>
    </dsp:sp>
    <dsp:sp modelId="{66C82E52-4A71-4776-A217-1279088CBFD9}">
      <dsp:nvSpPr>
        <dsp:cNvPr id="0" name=""/>
        <dsp:cNvSpPr/>
      </dsp:nvSpPr>
      <dsp:spPr>
        <a:xfrm>
          <a:off x="1638507" y="4482851"/>
          <a:ext cx="2577702" cy="582878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布尔型（</a:t>
          </a: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boolean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8507" y="4482851"/>
        <a:ext cx="2577702" cy="582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B1DB5D3-BD76-4D03-AEB5-44AA79EBB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CF593-E4AE-4737-A826-251ECEE49B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ED4-E42A-496A-896D-1255845354A2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49495D-C130-45F5-A109-A7D80C6668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BAC2C-203E-4191-AAE0-A29C1C5D4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192-BBB8-48AC-A300-43074B244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72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46CD1-938A-46B1-9A5C-31706EE0C219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762D3-A386-4FDA-A85D-B86379C93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0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文档注释符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/**  */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1、</a:t>
            </a:r>
            <a:r>
              <a:rPr lang="zh-CN" altLang="en-US" dirty="0"/>
              <a:t>与块注释符类似</a:t>
            </a:r>
            <a:endParaRPr lang="en-US" altLang="zh-CN" dirty="0"/>
          </a:p>
          <a:p>
            <a:r>
              <a:rPr lang="en-US" altLang="zh-CN" dirty="0"/>
              <a:t>2、</a:t>
            </a:r>
            <a:r>
              <a:rPr lang="zh-CN" altLang="en-US" dirty="0"/>
              <a:t>能被提取出来形成专门的文档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2D3-A386-4FDA-A85D-B86379C93A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2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种基本数据类型，包括</a:t>
            </a:r>
            <a:r>
              <a:rPr lang="en-US" altLang="zh-CN" dirty="0"/>
              <a:t>4</a:t>
            </a:r>
            <a:r>
              <a:rPr lang="zh-CN" altLang="en-US" dirty="0"/>
              <a:t>种整型，</a:t>
            </a:r>
            <a:r>
              <a:rPr lang="en-US" altLang="zh-CN" dirty="0"/>
              <a:t>2</a:t>
            </a:r>
            <a:r>
              <a:rPr lang="zh-CN" altLang="en-US" dirty="0"/>
              <a:t>种浮点型，</a:t>
            </a:r>
            <a:r>
              <a:rPr lang="en-US" altLang="zh-CN" dirty="0"/>
              <a:t>1</a:t>
            </a:r>
            <a:r>
              <a:rPr lang="zh-CN" altLang="en-US" dirty="0"/>
              <a:t>种字符型和</a:t>
            </a:r>
            <a:r>
              <a:rPr lang="en-US" altLang="zh-CN" dirty="0"/>
              <a:t>1</a:t>
            </a:r>
            <a:r>
              <a:rPr lang="zh-CN" altLang="en-US" dirty="0"/>
              <a:t>种布尔型</a:t>
            </a:r>
            <a:endParaRPr lang="en-US" altLang="zh-CN" dirty="0"/>
          </a:p>
          <a:p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基本数据类型的变量中保存数据值，而引用数据类型的变量保存地址。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2D3-A386-4FDA-A85D-B86379C93A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8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762D3-A386-4FDA-A85D-B86379C93AA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3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762D3-A386-4FDA-A85D-B86379C93AA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5CE8D-95B1-4CC2-92AA-F5B100DA24CC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6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字符串由多个字符组成，占用较大内存，为了降低内存冗余，</a:t>
            </a:r>
            <a:r>
              <a:rPr lang="en-US" altLang="zh-CN" dirty="0"/>
              <a:t>java</a:t>
            </a:r>
            <a:r>
              <a:rPr lang="zh-CN" altLang="en-US" dirty="0"/>
              <a:t>中保留了一块特殊内存区域，叫做</a:t>
            </a:r>
            <a:r>
              <a:rPr lang="en-US" altLang="zh-CN" dirty="0"/>
              <a:t>“String</a:t>
            </a:r>
            <a:r>
              <a:rPr lang="zh-CN" altLang="en-US" dirty="0"/>
              <a:t>常量池</a:t>
            </a:r>
            <a:r>
              <a:rPr lang="en-US" altLang="zh-CN" dirty="0"/>
              <a:t>”，</a:t>
            </a:r>
            <a:r>
              <a:rPr lang="zh-CN" altLang="en-US" dirty="0"/>
              <a:t>当需要一个字符串常量时，并不是立刻为该常量分配内存空间，而是先检查内存中是否有同一字符串常量，如果存在，把该常量的引用指向常量池中的常量。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5CE8D-95B1-4CC2-92AA-F5B100DA24CC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8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9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03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09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DB6B-E7DD-415D-961B-A7410E1711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3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D073A-28EE-4E22-9680-B0A749E43F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EA514-5EC4-4B8F-B844-830A1FD368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0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DB6B-E7DD-415D-961B-A7410E1711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78D6E-3735-43A5-A689-D1D8D71630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4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8C20A-A0FF-4A43-AA14-B3BFDFA668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6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0E153-589B-49CD-938F-A868FCBE6A8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1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F76ED-B896-4459-B045-DAAC3E3CB4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97CA6-C042-4E1C-956E-75FF792D260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1B5B9-5344-4E86-8C14-E112155885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18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5CA8B-3DA5-4614-9364-75A1AFB738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5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78D6E-3735-43A5-A689-D1D8D71630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5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7A9D5-32E7-4945-9EE4-3478F3229C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82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D073A-28EE-4E22-9680-B0A749E43F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62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EA514-5EC4-4B8F-B844-830A1FD368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39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1D784-73F6-49E3-AE32-AD32FCDD89DF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6A4F3-7A2B-4F8D-BDF5-49268EE9F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840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8C20A-A0FF-4A43-AA14-B3BFDFA668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4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0E153-589B-49CD-938F-A868FCBE6A8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F76ED-B896-4459-B045-DAAC3E3CB4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97CA6-C042-4E1C-956E-75FF792D260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1B5B9-5344-4E86-8C14-E112155885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5CA8B-3DA5-4614-9364-75A1AFB738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7A9D5-32E7-4945-9EE4-3478F3229C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6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99FF"/>
            </a:gs>
            <a:gs pos="1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6"/>
            <a:ext cx="1036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BE1C80-7C89-4E65-ADA3-CE4D16621177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-12700" y="6242447"/>
            <a:ext cx="12192000" cy="584775"/>
          </a:xfrm>
          <a:prstGeom prst="rect">
            <a:avLst/>
          </a:prstGeom>
          <a:gradFill rotWithShape="0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320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面向对象程序设计</a:t>
            </a:r>
          </a:p>
        </p:txBody>
      </p:sp>
      <p:pic>
        <p:nvPicPr>
          <p:cNvPr id="1032" name="Picture 8" descr="Copy (2) of backup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410960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opy (2) of nextup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300" y="6428184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restart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767" y="6428184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00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2"/>
            <a:ext cx="12192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237141"/>
            <a:ext cx="620859" cy="6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kumimoji="1" sz="4267" b="1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kumimoji="1" sz="3733" b="1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kumimoji="1" sz="2667" b="1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99FF"/>
            </a:gs>
            <a:gs pos="1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6"/>
            <a:ext cx="1036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BE1C80-7C89-4E65-ADA3-CE4D16621177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-12700" y="6242447"/>
            <a:ext cx="12192000" cy="584775"/>
          </a:xfrm>
          <a:prstGeom prst="rect">
            <a:avLst/>
          </a:prstGeom>
          <a:gradFill rotWithShape="0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320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面向对象程序设计</a:t>
            </a:r>
          </a:p>
        </p:txBody>
      </p:sp>
      <p:pic>
        <p:nvPicPr>
          <p:cNvPr id="1032" name="Picture 8" descr="Copy (2) of backup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410960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opy (2) of nextup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300" y="6428184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restart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767" y="6428184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00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2"/>
            <a:ext cx="12192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237141"/>
            <a:ext cx="620859" cy="6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kumimoji="1" sz="5333" b="1">
          <a:solidFill>
            <a:srgbClr val="CC0000"/>
          </a:solidFill>
          <a:latin typeface="Times New Roman" pitchFamily="18" charset="0"/>
          <a:ea typeface="宋体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kumimoji="1" sz="4267" b="1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kumimoji="1" sz="3733" b="1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kumimoji="1" sz="2667" b="1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kumimoji="1" sz="2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27.xml"/><Relationship Id="rId7" Type="http://schemas.openxmlformats.org/officeDocument/2006/relationships/slide" Target="slide4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0401.ti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0402.ti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0403.ti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0404.tif" TargetMode="Externa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0402.ti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0403.ti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0404.tif" TargetMode="External"/><Relationship Id="rId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67083" y="1823193"/>
            <a:ext cx="8685206" cy="1857739"/>
          </a:xfrm>
        </p:spPr>
        <p:txBody>
          <a:bodyPr/>
          <a:lstStyle/>
          <a:p>
            <a:pPr algn="l" eaLnBrk="1" hangingPunct="1"/>
            <a:r>
              <a:rPr lang="zh-CN" altLang="en-US" sz="6600" b="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6600" b="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6600" b="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sz="6600" b="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6600" b="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6600" b="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6600" b="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语言基础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BF1D91-5065-B248-9FC1-53E5FD7B42D1}"/>
              </a:ext>
            </a:extLst>
          </p:cNvPr>
          <p:cNvSpPr txBox="1"/>
          <p:nvPr/>
        </p:nvSpPr>
        <p:spPr>
          <a:xfrm>
            <a:off x="3711560" y="4166248"/>
            <a:ext cx="45352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200" dirty="0"/>
              <a:t>云南大学软件学院  江华</a:t>
            </a:r>
            <a:endParaRPr kumimoji="1" lang="en-US" altLang="zh-CN" sz="3200" dirty="0"/>
          </a:p>
          <a:p>
            <a:pPr algn="ctr"/>
            <a:endParaRPr kumimoji="1" lang="en-US" altLang="zh-CN" sz="3200" dirty="0"/>
          </a:p>
          <a:p>
            <a:pPr algn="ctr"/>
            <a:r>
              <a:rPr kumimoji="1" lang="en-US" altLang="zh-CN" sz="3200" dirty="0" err="1"/>
              <a:t>huajiang@ynu.edu.cn</a:t>
            </a:r>
            <a:r>
              <a:rPr kumimoji="1" lang="zh-CN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6590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分隔符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20043" y="1831761"/>
            <a:ext cx="2965469" cy="3445325"/>
            <a:chOff x="1607612" y="1890484"/>
            <a:chExt cx="2902427" cy="3188107"/>
          </a:xfrm>
        </p:grpSpPr>
        <p:grpSp>
          <p:nvGrpSpPr>
            <p:cNvPr id="3" name="组合 5"/>
            <p:cNvGrpSpPr>
              <a:grpSpLocks noChangeAspect="1"/>
            </p:cNvGrpSpPr>
            <p:nvPr/>
          </p:nvGrpSpPr>
          <p:grpSpPr bwMode="auto">
            <a:xfrm>
              <a:off x="1607612" y="1890484"/>
              <a:ext cx="2902427" cy="3188107"/>
              <a:chOff x="1232846" y="1923556"/>
              <a:chExt cx="2040938" cy="224232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232846" y="1923556"/>
                <a:ext cx="384065" cy="720677"/>
              </a:xfrm>
              <a:prstGeom prst="rect">
                <a:avLst/>
              </a:pr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616911" y="1923556"/>
                <a:ext cx="1656873" cy="720677"/>
              </a:xfrm>
              <a:prstGeom prst="rect">
                <a:avLst/>
              </a:pr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分号 ；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32846" y="2646664"/>
                <a:ext cx="2040938" cy="1519214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708825" y="3047265"/>
              <a:ext cx="2700000" cy="1908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5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标识语句的结束，不能省略。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indent="0">
                <a:lnSpc>
                  <a:spcPct val="15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x=12;</a:t>
              </a:r>
            </a:p>
            <a:p>
              <a:pPr marL="0" lvl="1" indent="0">
                <a:lnSpc>
                  <a:spcPct val="150000"/>
                </a:lnSpc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y=4;</a:t>
              </a:r>
            </a:p>
            <a:p>
              <a:endParaRPr lang="zh-CN" altLang="en-US" sz="20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68192" y="1835219"/>
            <a:ext cx="3143016" cy="3441867"/>
            <a:chOff x="7697704" y="1893942"/>
            <a:chExt cx="2900170" cy="3184648"/>
          </a:xfrm>
        </p:grpSpPr>
        <p:grpSp>
          <p:nvGrpSpPr>
            <p:cNvPr id="5" name="组合 46"/>
            <p:cNvGrpSpPr>
              <a:grpSpLocks noChangeAspect="1"/>
            </p:cNvGrpSpPr>
            <p:nvPr/>
          </p:nvGrpSpPr>
          <p:grpSpPr bwMode="auto">
            <a:xfrm>
              <a:off x="7697704" y="1893942"/>
              <a:ext cx="2900170" cy="3184648"/>
              <a:chOff x="1232846" y="1923556"/>
              <a:chExt cx="2040938" cy="223989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232846" y="1923556"/>
                <a:ext cx="384363" cy="720677"/>
              </a:xfrm>
              <a:prstGeom prst="rect">
                <a:avLst/>
              </a:pr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rPr>
                  <a:t>3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17209" y="1923556"/>
                <a:ext cx="1656575" cy="720677"/>
              </a:xfrm>
              <a:prstGeom prst="rect">
                <a:avLst/>
              </a:pr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括号 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  ) 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[ ]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32846" y="2644232"/>
                <a:ext cx="2040938" cy="1519215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ct val="5000"/>
                  </a:spcBef>
                  <a:buNone/>
                </a:pP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797789" y="3047265"/>
              <a:ext cx="2700000" cy="192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)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用于强制类型转换或用作函数参数的标志；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用于数组的定义和元素的引用。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 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]  scores=new 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[30];     scores[0]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25022" y="1831761"/>
            <a:ext cx="2941955" cy="3545116"/>
            <a:chOff x="4652658" y="1893942"/>
            <a:chExt cx="2902427" cy="3274225"/>
          </a:xfrm>
        </p:grpSpPr>
        <p:grpSp>
          <p:nvGrpSpPr>
            <p:cNvPr id="4" name="组合 42"/>
            <p:cNvGrpSpPr>
              <a:grpSpLocks noChangeAspect="1"/>
            </p:cNvGrpSpPr>
            <p:nvPr/>
          </p:nvGrpSpPr>
          <p:grpSpPr bwMode="auto">
            <a:xfrm>
              <a:off x="4652658" y="1893942"/>
              <a:ext cx="2902427" cy="3184648"/>
              <a:chOff x="1232846" y="1923556"/>
              <a:chExt cx="2040938" cy="223989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232846" y="1923556"/>
                <a:ext cx="384065" cy="720677"/>
              </a:xfrm>
              <a:prstGeom prst="rect">
                <a:avLst/>
              </a:pr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616911" y="1923556"/>
                <a:ext cx="1656873" cy="720677"/>
              </a:xfrm>
              <a:prstGeom prst="rect">
                <a:avLst/>
              </a:pr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大括号 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 }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32846" y="2644232"/>
                <a:ext cx="2040938" cy="1519215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4703829" y="3047265"/>
              <a:ext cx="2700000" cy="212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5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标明类体范围、方法体范围、复合语句的范围、进行数组成员的初始化等。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indent="0">
                <a:lnSpc>
                  <a:spcPct val="15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 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  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{ … }   else { … 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104630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四、应用实例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82566" y="1124720"/>
            <a:ext cx="8640000" cy="3680810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例：计算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个学生的平均成绩。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zh-CN" altLang="en-US" sz="18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float sum=0;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 score[ 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score=new </a:t>
            </a:r>
            <a:r>
              <a:rPr lang="en-US" altLang="zh-CN" sz="1800" b="0" kern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[100];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=0;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&lt;100;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score[</a:t>
            </a:r>
            <a:r>
              <a:rPr lang="en-US" altLang="zh-CN" sz="1800" b="0" kern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]=(int)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Math.random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()*100+1);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b="0" kern="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=0;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&lt;100;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	sum=sum + 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score[</a:t>
            </a:r>
            <a:r>
              <a:rPr lang="en-US" altLang="zh-CN" sz="1800" b="0" kern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sum=sum/100;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702004" y="2394249"/>
            <a:ext cx="3787630" cy="961289"/>
          </a:xfrm>
          <a:prstGeom prst="rect">
            <a:avLst/>
          </a:prstGeom>
          <a:solidFill>
            <a:srgbClr val="73A5FF"/>
          </a:solidFill>
          <a:ln>
            <a:solidFill>
              <a:srgbClr val="73A5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引用数组元素时下标不要越界（不要引用不存在的数组元素）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4847805" y="2690192"/>
            <a:ext cx="1473482" cy="369404"/>
          </a:xfrm>
          <a:prstGeom prst="wedgeRectCallout">
            <a:avLst>
              <a:gd name="adj1" fmla="val -154270"/>
              <a:gd name="adj2" fmla="val 227523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score.length</a:t>
            </a:r>
            <a:endParaRPr kumimoji="1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7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E016F2-E5CA-6F45-9DBC-CA8D7E23C1B7}"/>
              </a:ext>
            </a:extLst>
          </p:cNvPr>
          <p:cNvSpPr txBox="1"/>
          <p:nvPr/>
        </p:nvSpPr>
        <p:spPr>
          <a:xfrm>
            <a:off x="834390" y="937260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for each </a:t>
            </a:r>
            <a:r>
              <a:rPr kumimoji="1" lang="zh-CN" altLang="en-US" sz="2800" b="1" dirty="0"/>
              <a:t>循环</a:t>
            </a:r>
            <a:endParaRPr kumimoji="1"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C699CA-0E41-4F40-A864-086452C21D1E}"/>
              </a:ext>
            </a:extLst>
          </p:cNvPr>
          <p:cNvSpPr txBox="1"/>
          <p:nvPr/>
        </p:nvSpPr>
        <p:spPr>
          <a:xfrm>
            <a:off x="1748790" y="1931670"/>
            <a:ext cx="358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for</a:t>
            </a:r>
            <a:r>
              <a:rPr kumimoji="1" lang="en-US" altLang="zh-CN" sz="2400" dirty="0"/>
              <a:t>(variable : </a:t>
            </a:r>
            <a:r>
              <a:rPr kumimoji="1" lang="en-US" altLang="zh-CN" sz="2400" dirty="0">
                <a:solidFill>
                  <a:srgbClr val="00B0F0"/>
                </a:solidFill>
              </a:rPr>
              <a:t>collection</a:t>
            </a:r>
            <a:r>
              <a:rPr kumimoji="1" lang="en-US" altLang="zh-CN" sz="2400" dirty="0"/>
              <a:t>)</a:t>
            </a:r>
          </a:p>
          <a:p>
            <a:r>
              <a:rPr kumimoji="1" lang="en-US" altLang="zh-CN" sz="2400" dirty="0"/>
              <a:t>       </a:t>
            </a:r>
            <a:r>
              <a:rPr kumimoji="1" lang="en-US" altLang="zh-CN" sz="2400" i="1" dirty="0"/>
              <a:t>statement</a:t>
            </a:r>
            <a:endParaRPr kumimoji="1" lang="zh-CN" altLang="en-US" sz="2400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B125B1-E57D-1740-8E12-DFDCC79E3429}"/>
              </a:ext>
            </a:extLst>
          </p:cNvPr>
          <p:cNvSpPr txBox="1"/>
          <p:nvPr/>
        </p:nvSpPr>
        <p:spPr>
          <a:xfrm>
            <a:off x="834390" y="19778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语法：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AD49D5-0CF4-4A4E-9C36-8BD1C39036A3}"/>
              </a:ext>
            </a:extLst>
          </p:cNvPr>
          <p:cNvSpPr txBox="1"/>
          <p:nvPr/>
        </p:nvSpPr>
        <p:spPr>
          <a:xfrm>
            <a:off x="871627" y="3095357"/>
            <a:ext cx="873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功能：对</a:t>
            </a:r>
            <a:r>
              <a:rPr kumimoji="1" lang="en-US" altLang="zh-CN" sz="2400" dirty="0">
                <a:solidFill>
                  <a:srgbClr val="00B0F0"/>
                </a:solidFill>
              </a:rPr>
              <a:t>collection(</a:t>
            </a:r>
            <a:r>
              <a:rPr kumimoji="1" lang="zh-CN" altLang="en-US" sz="2400" dirty="0">
                <a:solidFill>
                  <a:srgbClr val="00B0F0"/>
                </a:solidFill>
              </a:rPr>
              <a:t>集合</a:t>
            </a:r>
            <a:r>
              <a:rPr kumimoji="1" lang="en-US" altLang="zh-CN" sz="2400" dirty="0">
                <a:solidFill>
                  <a:srgbClr val="00B0F0"/>
                </a:solidFill>
              </a:rPr>
              <a:t>)</a:t>
            </a:r>
            <a:r>
              <a:rPr kumimoji="1" lang="zh-CN" altLang="en-US" sz="2400" dirty="0">
                <a:solidFill>
                  <a:srgbClr val="00B0F0"/>
                </a:solidFill>
              </a:rPr>
              <a:t>中的每一个元素（</a:t>
            </a:r>
            <a:r>
              <a:rPr kumimoji="1" lang="en-US" altLang="zh-CN" sz="2400" dirty="0">
                <a:solidFill>
                  <a:srgbClr val="00B0F0"/>
                </a:solidFill>
              </a:rPr>
              <a:t>variable</a:t>
            </a:r>
            <a:r>
              <a:rPr kumimoji="1" lang="zh-CN" altLang="en-US" sz="2400" dirty="0">
                <a:solidFill>
                  <a:srgbClr val="00B0F0"/>
                </a:solidFill>
              </a:rPr>
              <a:t>）进行遍历</a:t>
            </a:r>
            <a:endParaRPr kumimoji="1" lang="zh-CN" alt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2D30D4-12E9-9641-AAD5-31C55535B8F0}"/>
              </a:ext>
            </a:extLst>
          </p:cNvPr>
          <p:cNvSpPr txBox="1">
            <a:spLocks noChangeArrowheads="1"/>
          </p:cNvSpPr>
          <p:nvPr/>
        </p:nvSpPr>
        <p:spPr>
          <a:xfrm>
            <a:off x="1272971" y="3280022"/>
            <a:ext cx="8640000" cy="2537848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b="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b="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endParaRPr lang="en-US" altLang="zh-CN" sz="2000" b="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 a[ ]={1,2,3,4,5,6,7,8,9,10};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 (int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i:a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    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+ " ");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b="0" kern="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4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16D1F8B-91E9-974D-B626-6027A0241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3" y="816885"/>
            <a:ext cx="8011428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例：二分查找</a:t>
            </a:r>
            <a:endParaRPr lang="en-US" altLang="zh-CN" b="1" dirty="0">
              <a:solidFill>
                <a:srgbClr val="0085D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/>
              <a:t>public class Main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int a[]={1,2,3,5,7,10,13,17,19,20,21};</a:t>
            </a:r>
            <a:br>
              <a:rPr lang="en-US" altLang="zh-CN" dirty="0"/>
            </a:br>
            <a:r>
              <a:rPr lang="en-US" altLang="zh-CN" dirty="0"/>
              <a:t>     int x=</a:t>
            </a:r>
            <a:r>
              <a:rPr lang="en-US" altLang="zh-CN" i="1" dirty="0" err="1"/>
              <a:t>binarySearch</a:t>
            </a:r>
            <a:r>
              <a:rPr lang="en-US" altLang="zh-CN" dirty="0"/>
              <a:t>(a,13);</a:t>
            </a:r>
            <a:br>
              <a:rPr lang="en-US" altLang="zh-CN" dirty="0"/>
            </a:br>
            <a:r>
              <a:rPr lang="en-US" altLang="zh-CN" dirty="0"/>
              <a:t>     if(x&gt;=0)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("Find it at "+x);</a:t>
            </a:r>
            <a:br>
              <a:rPr lang="en-US" altLang="zh-CN" dirty="0"/>
            </a:br>
            <a:r>
              <a:rPr lang="en-US" altLang="zh-CN" dirty="0"/>
              <a:t>     else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(""+x+" is not in the array!");</a:t>
            </a:r>
            <a:br>
              <a:rPr lang="en-US" altLang="zh-CN" dirty="0"/>
            </a:br>
            <a:r>
              <a:rPr lang="en-US" altLang="zh-CN" dirty="0"/>
              <a:t>    }</a:t>
            </a:r>
          </a:p>
          <a:p>
            <a:pPr lvl="1" eaLnBrk="1" hangingPunct="1"/>
            <a:br>
              <a:rPr lang="en-US" altLang="zh-CN" dirty="0"/>
            </a:br>
            <a:r>
              <a:rPr lang="en-US" altLang="zh-CN" dirty="0"/>
              <a:t>    public static int </a:t>
            </a:r>
            <a:r>
              <a:rPr lang="en-US" altLang="zh-CN" dirty="0" err="1"/>
              <a:t>binarySearch</a:t>
            </a:r>
            <a:r>
              <a:rPr lang="en-US" altLang="zh-CN" dirty="0"/>
              <a:t>(int[] </a:t>
            </a:r>
            <a:r>
              <a:rPr lang="en-US" altLang="zh-CN" dirty="0" err="1"/>
              <a:t>array,int</a:t>
            </a:r>
            <a:r>
              <a:rPr lang="en-US" altLang="zh-CN" dirty="0"/>
              <a:t> target){</a:t>
            </a:r>
            <a:br>
              <a:rPr lang="en-US" altLang="zh-CN" dirty="0"/>
            </a:br>
            <a:endParaRPr lang="en-US" altLang="zh-CN" dirty="0"/>
          </a:p>
          <a:p>
            <a:pPr lvl="1" eaLnBrk="1" hangingPunct="1"/>
            <a:r>
              <a:rPr lang="en-US" altLang="zh-CN" dirty="0"/>
              <a:t>         ….</a:t>
            </a:r>
          </a:p>
          <a:p>
            <a:pPr lvl="1" eaLnBrk="1" hangingPunct="1"/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Binary search in java">
            <a:extLst>
              <a:ext uri="{FF2B5EF4-FFF2-40B4-BE49-F238E27FC236}">
                <a16:creationId xmlns:a16="http://schemas.microsoft.com/office/drawing/2014/main" id="{51613AD7-FFA7-DB42-8B96-4E83C927AF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A7E770-1D7B-2944-90A5-6A2418E5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06" y="2239221"/>
            <a:ext cx="4419600" cy="207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761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16D1F8B-91E9-974D-B626-6027A0241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3" y="816885"/>
            <a:ext cx="80114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例：二分查找</a:t>
            </a:r>
            <a:endParaRPr lang="en-US" altLang="zh-CN" b="1" dirty="0">
              <a:solidFill>
                <a:srgbClr val="0085D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b="1" dirty="0">
              <a:solidFill>
                <a:srgbClr val="0085D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b="1" dirty="0">
              <a:solidFill>
                <a:srgbClr val="0085D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" descr="Binary search in java">
            <a:extLst>
              <a:ext uri="{FF2B5EF4-FFF2-40B4-BE49-F238E27FC236}">
                <a16:creationId xmlns:a16="http://schemas.microsoft.com/office/drawing/2014/main" id="{51613AD7-FFA7-DB42-8B96-4E83C927AF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4F99B0-0F90-8C48-925E-8B818EB6B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" y="1582603"/>
            <a:ext cx="7186195" cy="45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31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30959" y="2622569"/>
            <a:ext cx="9193560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5333" b="0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</a:t>
            </a:r>
            <a:r>
              <a:rPr lang="zh-CN" altLang="en-US" sz="5333" b="0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二维数组的创建</a:t>
            </a:r>
          </a:p>
        </p:txBody>
      </p:sp>
    </p:spTree>
    <p:extLst>
      <p:ext uri="{BB962C8B-B14F-4D97-AF65-F5344CB8AC3E}">
        <p14:creationId xmlns:p14="http://schemas.microsoft.com/office/powerpoint/2010/main" val="43275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思考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4501" y="1949324"/>
            <a:ext cx="8640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假设某学期每个学生修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门课程，每门课有一个成绩。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）如何用数组表示一个学生的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门课程的成绩？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）如何用数组表示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个学生的所有课程成绩？</a:t>
            </a:r>
          </a:p>
        </p:txBody>
      </p:sp>
    </p:spTree>
    <p:extLst>
      <p:ext uri="{BB962C8B-B14F-4D97-AF65-F5344CB8AC3E}">
        <p14:creationId xmlns:p14="http://schemas.microsoft.com/office/powerpoint/2010/main" val="32706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思考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82566" y="1127640"/>
            <a:ext cx="8640000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解答思考： 一个学生的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门课程的成绩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方法一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int[ ]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OneStudent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=new   int[6];    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OneStudent.length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=6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OneStudent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[0]=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OneStudent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[1]=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………………….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OneStudent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[5]=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方法二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int[ ]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OneStudent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={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,…..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83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思考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82566" y="913988"/>
            <a:ext cx="86400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35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个学生的所有课程的成绩：</a:t>
            </a:r>
            <a:endParaRPr lang="en-US" altLang="zh-CN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用二维数组：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 ][ ]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AllStudents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=new   int[35][6];   	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AllStudents.length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=35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AllStudents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[0][0]=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位学生第 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AllStudents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[0][1]=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位学生第 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………………….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AllStudents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[0][5]=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位学生第 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………………….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AllStudents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[34][0]=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35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位学生第 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AllStudents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[34][1]=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35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位学生第 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………………….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AllStudents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[34][5]=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35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位学生第 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门课的成绩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403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ln w="0"/>
                  <a:latin typeface="微软雅黑" pitchFamily="34" charset="-122"/>
                  <a:ea typeface="微软雅黑" pitchFamily="34" charset="-122"/>
                </a:rPr>
                <a:t>二维数组的创建</a:t>
              </a:r>
              <a:endParaRPr kumimoji="1" lang="en-US" altLang="zh-CN" sz="2800" b="1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6107" y="1564498"/>
            <a:ext cx="4264434" cy="533356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列的二维数组</a:t>
            </a:r>
          </a:p>
        </p:txBody>
      </p:sp>
      <p:graphicFrame>
        <p:nvGraphicFramePr>
          <p:cNvPr id="7" name="Group 55"/>
          <p:cNvGraphicFramePr>
            <a:graphicFrameLocks/>
          </p:cNvGraphicFramePr>
          <p:nvPr/>
        </p:nvGraphicFramePr>
        <p:xfrm>
          <a:off x="1324193" y="2990352"/>
          <a:ext cx="43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a[0][0]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a[0][1]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a[0][2]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a[1][0]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a[1][1]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a[1][2]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96400" y="1564498"/>
            <a:ext cx="4320000" cy="400110"/>
          </a:xfrm>
          <a:prstGeom prst="rect">
            <a:avLst/>
          </a:prstGeom>
          <a:solidFill>
            <a:srgbClr val="73A5FF"/>
          </a:solidFill>
          <a:ln>
            <a:solidFill>
              <a:srgbClr val="73A5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可以采用如下三种形式之一：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6296400" y="2990352"/>
            <a:ext cx="4320000" cy="707886"/>
          </a:xfrm>
          <a:prstGeom prst="rect">
            <a:avLst/>
          </a:prstGeom>
          <a:solidFill>
            <a:srgbClr val="CCCCFF"/>
          </a:solidFill>
          <a:ln w="28575">
            <a:solidFill>
              <a:srgbClr val="CCCCFF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a[ ][ 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a=new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[2][3];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96400" y="4220842"/>
            <a:ext cx="4320000" cy="400110"/>
          </a:xfrm>
          <a:prstGeom prst="rect">
            <a:avLst/>
          </a:prstGeom>
          <a:solidFill>
            <a:srgbClr val="FFFF99"/>
          </a:solidFill>
          <a:ln w="28575">
            <a:solidFill>
              <a:srgbClr val="FFFF99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a[ ][ ]={{1,2,3},{4,5,6}};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6296400" y="3759485"/>
            <a:ext cx="4320000" cy="400110"/>
          </a:xfrm>
          <a:prstGeom prst="rect">
            <a:avLst/>
          </a:prstGeom>
          <a:solidFill>
            <a:srgbClr val="FFCCCC"/>
          </a:solidFill>
          <a:ln w="28575">
            <a:solidFill>
              <a:srgbClr val="FFCCCC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[ ][ ] a=new int[2][3];</a:t>
            </a:r>
          </a:p>
        </p:txBody>
      </p:sp>
    </p:spTree>
    <p:extLst>
      <p:ext uri="{BB962C8B-B14F-4D97-AF65-F5344CB8AC3E}">
        <p14:creationId xmlns:p14="http://schemas.microsoft.com/office/powerpoint/2010/main" val="12662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32E8A69-B495-4D53-B8B5-CA71B5BC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0" y="999240"/>
            <a:ext cx="5901012" cy="4816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ln w="0"/>
                  <a:latin typeface="微软雅黑" pitchFamily="34" charset="-122"/>
                  <a:ea typeface="微软雅黑" pitchFamily="34" charset="-122"/>
                </a:rPr>
                <a:t>二维数组的应用示例</a:t>
              </a:r>
              <a:endParaRPr kumimoji="1" lang="en-US" altLang="zh-CN" sz="2800" b="1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022826" y="1712129"/>
            <a:ext cx="2865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程序的运行结果：</a:t>
            </a:r>
            <a:endParaRPr lang="en-US" altLang="zh-CN" sz="1800" b="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左箭头 8"/>
          <p:cNvSpPr/>
          <p:nvPr/>
        </p:nvSpPr>
        <p:spPr bwMode="auto">
          <a:xfrm rot="10800000">
            <a:off x="6336026" y="3263605"/>
            <a:ext cx="480053" cy="288032"/>
          </a:xfrm>
          <a:prstGeom prst="leftArrow">
            <a:avLst/>
          </a:prstGeom>
          <a:solidFill>
            <a:srgbClr val="73A5FF"/>
          </a:solidFill>
          <a:ln w="9525" cap="flat" cmpd="sng" algn="ctr">
            <a:solidFill>
              <a:srgbClr val="73A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056107" y="2950421"/>
          <a:ext cx="458289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1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9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注释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83800" y="1807774"/>
            <a:ext cx="2902427" cy="3184649"/>
            <a:chOff x="1583800" y="1807774"/>
            <a:chExt cx="2902427" cy="3184649"/>
          </a:xfrm>
        </p:grpSpPr>
        <p:grpSp>
          <p:nvGrpSpPr>
            <p:cNvPr id="3" name="组合 5"/>
            <p:cNvGrpSpPr>
              <a:grpSpLocks noChangeAspect="1"/>
            </p:cNvGrpSpPr>
            <p:nvPr/>
          </p:nvGrpSpPr>
          <p:grpSpPr bwMode="auto">
            <a:xfrm>
              <a:off x="1583800" y="1807774"/>
              <a:ext cx="2902427" cy="3184649"/>
              <a:chOff x="1232846" y="1923556"/>
              <a:chExt cx="2040938" cy="223989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232846" y="1923556"/>
                <a:ext cx="384065" cy="720677"/>
              </a:xfrm>
              <a:prstGeom prst="rect">
                <a:avLst/>
              </a:pr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616911" y="1923556"/>
                <a:ext cx="1656873" cy="720677"/>
              </a:xfrm>
              <a:prstGeom prst="rect">
                <a:avLst/>
              </a:pr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行注释符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32846" y="2644232"/>
                <a:ext cx="2040938" cy="1519214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685013" y="3032054"/>
              <a:ext cx="2700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50000"/>
                </a:lnSpc>
                <a:buFont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三目运算符举例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k=x&lt;3 ? y : z; //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k=2</a:t>
              </a:r>
            </a:p>
            <a:p>
              <a:endParaRPr lang="zh-CN" altLang="en-US" sz="2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45915" y="1807774"/>
            <a:ext cx="2900170" cy="3184648"/>
            <a:chOff x="7673892" y="1811232"/>
            <a:chExt cx="2900170" cy="3184648"/>
          </a:xfrm>
        </p:grpSpPr>
        <p:grpSp>
          <p:nvGrpSpPr>
            <p:cNvPr id="5" name="组合 46"/>
            <p:cNvGrpSpPr>
              <a:grpSpLocks noChangeAspect="1"/>
            </p:cNvGrpSpPr>
            <p:nvPr/>
          </p:nvGrpSpPr>
          <p:grpSpPr bwMode="auto">
            <a:xfrm>
              <a:off x="7673892" y="1811232"/>
              <a:ext cx="2900170" cy="3184648"/>
              <a:chOff x="1232846" y="1923556"/>
              <a:chExt cx="2040938" cy="223989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232846" y="1923556"/>
                <a:ext cx="384363" cy="720677"/>
              </a:xfrm>
              <a:prstGeom prst="rect">
                <a:avLst/>
              </a:pr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17209" y="1923556"/>
                <a:ext cx="1656575" cy="720677"/>
              </a:xfrm>
              <a:prstGeom prst="rect">
                <a:avLst/>
              </a:pr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块注释符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/*   */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32846" y="2644232"/>
                <a:ext cx="2040938" cy="1519215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ct val="5000"/>
                  </a:spcBef>
                  <a:buNone/>
                </a:pP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773977" y="3032054"/>
              <a:ext cx="2700000" cy="1518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"/>
                </a:spcBef>
                <a:buNone/>
              </a:pP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 </a:t>
              </a: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程序名：</a:t>
              </a:r>
            </a:p>
            <a:p>
              <a:pPr>
                <a:lnSpc>
                  <a:spcPct val="125000"/>
                </a:lnSpc>
                <a:spcBef>
                  <a:spcPct val="5000"/>
                </a:spcBef>
                <a:buNone/>
              </a:pP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主要功能：</a:t>
              </a:r>
            </a:p>
            <a:p>
              <a:pPr>
                <a:lnSpc>
                  <a:spcPct val="125000"/>
                </a:lnSpc>
                <a:spcBef>
                  <a:spcPct val="5000"/>
                </a:spcBef>
                <a:buNone/>
              </a:pP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版本：</a:t>
              </a:r>
            </a:p>
            <a:p>
              <a:pPr>
                <a:lnSpc>
                  <a:spcPct val="125000"/>
                </a:lnSpc>
                <a:spcBef>
                  <a:spcPct val="5000"/>
                </a:spcBef>
                <a:buNone/>
              </a:pP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编写时间 *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B0481BE-4ED7-4D3D-BBE3-B1701C62B446}"/>
              </a:ext>
            </a:extLst>
          </p:cNvPr>
          <p:cNvGrpSpPr/>
          <p:nvPr/>
        </p:nvGrpSpPr>
        <p:grpSpPr>
          <a:xfrm>
            <a:off x="7734349" y="1796373"/>
            <a:ext cx="2902427" cy="3184648"/>
            <a:chOff x="7705773" y="1782085"/>
            <a:chExt cx="2902427" cy="3184648"/>
          </a:xfrm>
        </p:grpSpPr>
        <p:grpSp>
          <p:nvGrpSpPr>
            <p:cNvPr id="4" name="组合 42"/>
            <p:cNvGrpSpPr>
              <a:grpSpLocks noChangeAspect="1"/>
            </p:cNvGrpSpPr>
            <p:nvPr/>
          </p:nvGrpSpPr>
          <p:grpSpPr bwMode="auto">
            <a:xfrm>
              <a:off x="7705773" y="1782085"/>
              <a:ext cx="2902427" cy="3184648"/>
              <a:chOff x="1232846" y="1923556"/>
              <a:chExt cx="2040938" cy="223989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232846" y="1923556"/>
                <a:ext cx="384065" cy="720677"/>
              </a:xfrm>
              <a:prstGeom prst="rect">
                <a:avLst/>
              </a:pr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rPr>
                  <a:t>3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616911" y="1923556"/>
                <a:ext cx="1656873" cy="720677"/>
              </a:xfrm>
              <a:prstGeom prst="rect">
                <a:avLst/>
              </a:pr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文档注释符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/**  */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32846" y="2644232"/>
                <a:ext cx="2040938" cy="1519215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32AC110-A423-4576-B76A-3977B7885464}"/>
                </a:ext>
              </a:extLst>
            </p:cNvPr>
            <p:cNvSpPr/>
            <p:nvPr/>
          </p:nvSpPr>
          <p:spPr>
            <a:xfrm>
              <a:off x="7978863" y="3028596"/>
              <a:ext cx="230674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/**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  * 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文档注释内容</a:t>
              </a:r>
              <a:b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  *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B513B7A-4762-4742-939E-2C8913070A03}"/>
              </a:ext>
            </a:extLst>
          </p:cNvPr>
          <p:cNvSpPr/>
          <p:nvPr/>
        </p:nvSpPr>
        <p:spPr>
          <a:xfrm>
            <a:off x="7978863" y="3909217"/>
            <a:ext cx="2457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包含在这部分中的注释可以通过</a:t>
            </a:r>
            <a:r>
              <a:rPr lang="en-US" altLang="zh-CN" dirty="0" err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en-US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命令来自动生成</a:t>
            </a:r>
            <a:r>
              <a:rPr lang="en-US" altLang="zh-CN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文档。</a:t>
            </a:r>
          </a:p>
        </p:txBody>
      </p:sp>
    </p:spTree>
    <p:extLst>
      <p:ext uri="{BB962C8B-B14F-4D97-AF65-F5344CB8AC3E}">
        <p14:creationId xmlns:p14="http://schemas.microsoft.com/office/powerpoint/2010/main" val="3943881763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ln w="0"/>
                  <a:latin typeface="微软雅黑" pitchFamily="34" charset="-122"/>
                  <a:ea typeface="微软雅黑" pitchFamily="34" charset="-122"/>
                </a:rPr>
                <a:t>二维数组的应用示例</a:t>
              </a:r>
              <a:endParaRPr kumimoji="1" lang="en-US" altLang="zh-CN" sz="2800" b="1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24193" y="703461"/>
            <a:ext cx="4678245" cy="59554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给出以下程序的运行结果：</a:t>
            </a:r>
            <a:endParaRPr lang="en-US" altLang="zh-CN" sz="2000" b="0" kern="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public class TwoDimArray2 {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 public static void main(String[ ]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 {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 </a:t>
            </a:r>
            <a:r>
              <a:rPr lang="en-US" altLang="zh-CN" sz="1800" b="0" kern="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 ][ ] </a:t>
            </a:r>
            <a:r>
              <a:rPr lang="en-US" altLang="zh-CN" sz="1800" b="0" kern="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arr</a:t>
            </a:r>
            <a:r>
              <a:rPr lang="en-US" altLang="zh-CN" sz="1800" b="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= {{1, 2, 3},  {4, 5, 6}};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 </a:t>
            </a:r>
            <a:r>
              <a:rPr lang="en-US" altLang="zh-CN" sz="1800" b="0" kern="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 ] f = </a:t>
            </a:r>
            <a:r>
              <a:rPr lang="en-US" altLang="zh-CN" sz="1800" b="0" kern="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arr</a:t>
            </a:r>
            <a:r>
              <a:rPr lang="en-US" altLang="zh-CN" sz="1800" b="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[0];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 for (int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= 0;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f.length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++)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       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(f[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 + " ");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();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 </a:t>
            </a:r>
            <a:r>
              <a:rPr lang="en-US" altLang="zh-CN" sz="1800" b="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 = </a:t>
            </a:r>
            <a:r>
              <a:rPr lang="en-US" altLang="zh-CN" sz="1800" b="0" kern="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arr</a:t>
            </a:r>
            <a:r>
              <a:rPr lang="en-US" altLang="zh-CN" sz="1800" b="0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[1];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 for (int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= 0;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f.length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++)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       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(f[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 + " ");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        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();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}</a:t>
            </a:r>
          </a:p>
          <a:p>
            <a:pPr marL="0" indent="-833946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67" y="639791"/>
            <a:ext cx="4449275" cy="19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左箭头 8"/>
          <p:cNvSpPr/>
          <p:nvPr/>
        </p:nvSpPr>
        <p:spPr bwMode="auto">
          <a:xfrm rot="10800000">
            <a:off x="6049219" y="4973686"/>
            <a:ext cx="480053" cy="288032"/>
          </a:xfrm>
          <a:prstGeom prst="leftArrow">
            <a:avLst/>
          </a:prstGeom>
          <a:solidFill>
            <a:srgbClr val="73A5FF"/>
          </a:solidFill>
          <a:ln w="9525" cap="flat" cmpd="sng" algn="ctr">
            <a:solidFill>
              <a:srgbClr val="73A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1" name="曲线连接符 10"/>
          <p:cNvCxnSpPr/>
          <p:nvPr/>
        </p:nvCxnSpPr>
        <p:spPr bwMode="auto">
          <a:xfrm rot="5400000">
            <a:off x="3603823" y="2382690"/>
            <a:ext cx="415819" cy="354629"/>
          </a:xfrm>
          <a:prstGeom prst="curvedConnector3">
            <a:avLst>
              <a:gd name="adj1" fmla="val 100953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曲线连接符 16"/>
          <p:cNvCxnSpPr/>
          <p:nvPr/>
        </p:nvCxnSpPr>
        <p:spPr bwMode="auto">
          <a:xfrm rot="5400000">
            <a:off x="3000201" y="2620599"/>
            <a:ext cx="2049413" cy="1400433"/>
          </a:xfrm>
          <a:prstGeom prst="curvedConnector3">
            <a:avLst>
              <a:gd name="adj1" fmla="val 100603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797276" y="3183733"/>
          <a:ext cx="458289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1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9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</a:t>
                      </a:r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7575176" y="2767914"/>
            <a:ext cx="1048871" cy="692462"/>
            <a:chOff x="7575176" y="2767914"/>
            <a:chExt cx="1048871" cy="692462"/>
          </a:xfrm>
        </p:grpSpPr>
        <p:sp>
          <p:nvSpPr>
            <p:cNvPr id="10" name="TextBox 9"/>
            <p:cNvSpPr txBox="1"/>
            <p:nvPr/>
          </p:nvSpPr>
          <p:spPr>
            <a:xfrm>
              <a:off x="7575176" y="2767914"/>
              <a:ext cx="66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7906870" y="3021106"/>
              <a:ext cx="717177" cy="4392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979292" y="4533097"/>
            <a:ext cx="4075889" cy="13388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是两个一维数组对象，其长度各为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 []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，内容值为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610840" y="3871610"/>
            <a:ext cx="1013207" cy="624308"/>
            <a:chOff x="7610840" y="3871610"/>
            <a:chExt cx="1013207" cy="624308"/>
          </a:xfrm>
        </p:grpSpPr>
        <p:sp>
          <p:nvSpPr>
            <p:cNvPr id="20" name="TextBox 19"/>
            <p:cNvSpPr txBox="1"/>
            <p:nvPr/>
          </p:nvSpPr>
          <p:spPr>
            <a:xfrm>
              <a:off x="7610840" y="4126586"/>
              <a:ext cx="66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flipV="1">
              <a:off x="8054502" y="3871610"/>
              <a:ext cx="569545" cy="3501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997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三、对称数组和不对称数组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91021" y="1209366"/>
            <a:ext cx="6851907" cy="1873103"/>
            <a:chOff x="4214813" y="1272381"/>
            <a:chExt cx="4284662" cy="993775"/>
          </a:xfrm>
        </p:grpSpPr>
        <p:sp>
          <p:nvSpPr>
            <p:cNvPr id="7" name="矩形 6"/>
            <p:cNvSpPr/>
            <p:nvPr/>
          </p:nvSpPr>
          <p:spPr>
            <a:xfrm>
              <a:off x="4214813" y="1272381"/>
              <a:ext cx="4284662" cy="274638"/>
            </a:xfrm>
            <a:prstGeom prst="rect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>
                  <a:lumMod val="60000"/>
                  <a:lumOff val="40000"/>
                  <a:alpha val="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rPr>
                <a:t>对称二维数组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214813" y="1547019"/>
              <a:ext cx="4284662" cy="719137"/>
            </a:xfrm>
            <a:prstGeom prst="rect">
              <a:avLst/>
            </a:prstGeom>
            <a:gradFill>
              <a:gsLst>
                <a:gs pos="33000">
                  <a:sysClr val="window" lastClr="FFFFFF">
                    <a:lumMod val="95000"/>
                  </a:sysClr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180000" rIns="180000" anchor="t"/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直接为每一维分配相同大小空间</a:t>
              </a:r>
              <a:r>
                <a:rPr lang="en-US" altLang="zh-CN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.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如：</a:t>
              </a:r>
              <a:r>
                <a:rPr lang="en-US" altLang="zh-CN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int a[][]=new int[2][3]; 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021" y="3500575"/>
            <a:ext cx="6851907" cy="1872000"/>
            <a:chOff x="4214813" y="1272381"/>
            <a:chExt cx="4284662" cy="993775"/>
          </a:xfrm>
        </p:grpSpPr>
        <p:sp>
          <p:nvSpPr>
            <p:cNvPr id="10" name="矩形 9"/>
            <p:cNvSpPr/>
            <p:nvPr/>
          </p:nvSpPr>
          <p:spPr>
            <a:xfrm>
              <a:off x="4214813" y="1272381"/>
              <a:ext cx="4284662" cy="274638"/>
            </a:xfrm>
            <a:prstGeom prst="rect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>
                  <a:lumMod val="60000"/>
                  <a:lumOff val="40000"/>
                  <a:alpha val="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rPr>
                <a:t>不对称二维数组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214813" y="1547019"/>
              <a:ext cx="4284662" cy="719137"/>
            </a:xfrm>
            <a:prstGeom prst="rect">
              <a:avLst/>
            </a:prstGeom>
            <a:gradFill>
              <a:gsLst>
                <a:gs pos="33000">
                  <a:sysClr val="window" lastClr="FFFFFF">
                    <a:lumMod val="95000"/>
                  </a:sysClr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180000" rIns="180000" anchor="t"/>
            <a:lstStyle/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从最高维开始，分别为每一维分配空间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int b[][]=new int[2][];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b[0]=new </a:t>
              </a:r>
              <a:r>
                <a:rPr lang="en-US" altLang="zh-CN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[2];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b[1]=new </a:t>
              </a:r>
              <a:r>
                <a:rPr lang="en-US" altLang="zh-CN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[3];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1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对称数组和不对称数组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82566" y="1349213"/>
            <a:ext cx="5740024" cy="4966746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b[ ][ ]=new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[2][ 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b[0]=new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[2];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b[1]=new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[3];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 (int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=0 ;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b.length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;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++)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 for (int j=0 ; j&lt;b[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].length; j++)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      b [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][j] =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*j ;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 (int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=0 ; </a:t>
            </a:r>
            <a:r>
              <a:rPr lang="en-US" altLang="zh-CN" sz="1600" kern="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b.length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;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++)   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{        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   for (int j=0 ; </a:t>
            </a:r>
            <a:r>
              <a:rPr lang="en-US" altLang="zh-CN" sz="16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j&lt;b[</a:t>
            </a:r>
            <a:r>
              <a:rPr lang="en-US" altLang="zh-CN" sz="1600" kern="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].length 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 j++)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(b[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][j] + ”\t”);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("  ");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82566" y="988541"/>
            <a:ext cx="6141707" cy="453081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kern="0" dirty="0">
                <a:solidFill>
                  <a:srgbClr val="3B3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例：分析例题代码片断的功能</a:t>
            </a:r>
          </a:p>
        </p:txBody>
      </p:sp>
      <p:graphicFrame>
        <p:nvGraphicFramePr>
          <p:cNvPr id="8" name="Group 25"/>
          <p:cNvGraphicFramePr>
            <a:graphicFrameLocks/>
          </p:cNvGraphicFramePr>
          <p:nvPr/>
        </p:nvGraphicFramePr>
        <p:xfrm>
          <a:off x="7056105" y="2333964"/>
          <a:ext cx="3818082" cy="85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b[0]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b[0][0]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b[0][1]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b[1]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b[1][0]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b[1][1]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b[1][2]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94E0F09-CE69-4463-8FB9-3A279643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90" y="3553596"/>
            <a:ext cx="3571916" cy="17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49887" y="2134278"/>
            <a:ext cx="7872875" cy="1857739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6600" b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  字符串</a:t>
            </a:r>
          </a:p>
        </p:txBody>
      </p:sp>
    </p:spTree>
    <p:extLst>
      <p:ext uri="{BB962C8B-B14F-4D97-AF65-F5344CB8AC3E}">
        <p14:creationId xmlns:p14="http://schemas.microsoft.com/office/powerpoint/2010/main" val="2821397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7381102" cy="672000"/>
            <a:chOff x="1" y="0"/>
            <a:chExt cx="7381102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598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字符串和</a:t>
              </a: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常量池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6984" y="1358899"/>
            <a:ext cx="8640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=“ABCD”;	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字符串不是一种基本数据类型，通过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类定义。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566" y="3135927"/>
            <a:ext cx="229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s=“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t=“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01130" y="3234266"/>
          <a:ext cx="244856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01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abc</a:t>
                      </a:r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… 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lang="en-US" altLang="zh-CN" dirty="0" err="1">
                          <a:latin typeface="微软雅黑" pitchFamily="34" charset="-122"/>
                          <a:ea typeface="微软雅黑" pitchFamily="34" charset="-122"/>
                        </a:rPr>
                        <a:t>def</a:t>
                      </a:r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4581834" y="3143250"/>
            <a:ext cx="733116" cy="4686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81834" y="4598075"/>
            <a:ext cx="733116" cy="4686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 bwMode="auto">
          <a:xfrm>
            <a:off x="5314950" y="3377565"/>
            <a:ext cx="1211580" cy="440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10" idx="3"/>
          </p:cNvCxnSpPr>
          <p:nvPr/>
        </p:nvCxnSpPr>
        <p:spPr bwMode="auto">
          <a:xfrm flipV="1">
            <a:off x="5314950" y="3902095"/>
            <a:ext cx="1211580" cy="930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782566" y="4358640"/>
            <a:ext cx="229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s=“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 bwMode="auto">
          <a:xfrm>
            <a:off x="5314950" y="3377565"/>
            <a:ext cx="1211580" cy="14427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5383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2" grpId="1"/>
      <p:bldP spid="9" grpId="0" animBg="1"/>
      <p:bldP spid="9" grpId="1" animBg="1"/>
      <p:bldP spid="9" grpId="2" animBg="1"/>
      <p:bldP spid="10" grpId="0" animBg="1"/>
      <p:bldP spid="10" grpId="1" animBg="1"/>
      <p:bldP spid="1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69067" y="1353241"/>
            <a:ext cx="5386917" cy="27019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String s1=“Hello”;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String s2=“Hello”;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(s1==s2);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(s1.equals(s2));  </a:t>
            </a:r>
            <a:endParaRPr lang="zh-CN" altLang="en-US" sz="2000" b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9873" y="1353241"/>
            <a:ext cx="5389033" cy="27549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String s1=new String(“Hello”);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String s2=new String(“Hello”);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(s1==s2);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(s1.equals(s2));  </a:t>
            </a:r>
            <a:endParaRPr lang="zh-CN" altLang="en-US" sz="2000" b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2000" b="0" dirty="0">
              <a:solidFill>
                <a:schemeClr val="accent2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14950" y="4347449"/>
          <a:ext cx="244856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01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“Hello”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… 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3395654" y="4256433"/>
            <a:ext cx="733116" cy="4686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 bwMode="auto">
          <a:xfrm>
            <a:off x="4128770" y="4490748"/>
            <a:ext cx="1211580" cy="440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415534" y="5097937"/>
            <a:ext cx="733116" cy="4686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 bwMode="auto">
          <a:xfrm flipV="1">
            <a:off x="4148650" y="5097938"/>
            <a:ext cx="1191700" cy="23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21578" y="4354077"/>
          <a:ext cx="244856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01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… 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3408910" y="5780417"/>
            <a:ext cx="733116" cy="4686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14" idx="3"/>
          </p:cNvCxnSpPr>
          <p:nvPr/>
        </p:nvCxnSpPr>
        <p:spPr bwMode="auto">
          <a:xfrm flipV="1">
            <a:off x="4142026" y="5897575"/>
            <a:ext cx="1185072" cy="117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710989" y="4866635"/>
            <a:ext cx="165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Hello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2969" y="5708841"/>
            <a:ext cx="165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Hello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892718" y="3835157"/>
            <a:ext cx="4090736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是否为同一个引用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是则为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不同则为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方法则用于比较二者的内容是否相同，相同则为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不同则为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" y="0"/>
            <a:ext cx="7381102" cy="672000"/>
            <a:chOff x="1" y="0"/>
            <a:chExt cx="7381102" cy="672000"/>
          </a:xfrm>
        </p:grpSpPr>
        <p:sp>
          <p:nvSpPr>
            <p:cNvPr id="20" name="矩形 19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22" name="文本框 4"/>
            <p:cNvSpPr txBox="1"/>
            <p:nvPr/>
          </p:nvSpPr>
          <p:spPr>
            <a:xfrm>
              <a:off x="1782566" y="69261"/>
              <a:ext cx="5598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字符串比较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4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8" grpId="0" animBg="1"/>
      <p:bldP spid="8" grpId="1" animBg="1"/>
      <p:bldP spid="8" grpId="2" animBg="1"/>
      <p:bldP spid="10" grpId="0" animBg="1"/>
      <p:bldP spid="10" grpId="1" animBg="1"/>
      <p:bldP spid="14" grpId="0" animBg="1"/>
      <p:bldP spid="16" grpId="0"/>
      <p:bldP spid="17" grpId="0"/>
      <p:bldP spid="18" grpId="0" build="p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" y="0"/>
            <a:ext cx="7381102" cy="672000"/>
            <a:chOff x="1" y="0"/>
            <a:chExt cx="7381102" cy="672000"/>
          </a:xfrm>
        </p:grpSpPr>
        <p:sp>
          <p:nvSpPr>
            <p:cNvPr id="24" name="矩形 23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26" name="文本框 4"/>
            <p:cNvSpPr txBox="1"/>
            <p:nvPr/>
          </p:nvSpPr>
          <p:spPr>
            <a:xfrm>
              <a:off x="1782566" y="69261"/>
              <a:ext cx="5598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字符串比较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324192" y="1420758"/>
            <a:ext cx="8408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compareTo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anotherString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若当前字符串与参数字符串完全相同</a:t>
            </a:r>
            <a:r>
              <a:rPr lang="en-US" altLang="zh-CN" sz="20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20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小于时，则返回</a:t>
            </a:r>
            <a:r>
              <a:rPr lang="en-US" altLang="zh-CN" sz="20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0/</a:t>
            </a:r>
            <a:r>
              <a:rPr lang="zh-CN" altLang="en-US" sz="20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正数</a:t>
            </a:r>
            <a:r>
              <a:rPr lang="en-US" altLang="zh-CN" sz="20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负数。比较时区分字母大小写。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94762" y="3206663"/>
            <a:ext cx="6663846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s1=“ABC";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s2=“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(s1.compareTo(s2)&gt;0)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("s1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大而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else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("s2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大而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");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9234615" cy="672000"/>
            <a:chOff x="1" y="0"/>
            <a:chExt cx="9234615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7452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求字符串的长度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60059" y="1212503"/>
            <a:ext cx="8573694" cy="4391086"/>
            <a:chOff x="2060059" y="1480967"/>
            <a:chExt cx="8507239" cy="4060825"/>
          </a:xfrm>
        </p:grpSpPr>
        <p:sp>
          <p:nvSpPr>
            <p:cNvPr id="7" name="矩形 3"/>
            <p:cNvSpPr/>
            <p:nvPr/>
          </p:nvSpPr>
          <p:spPr bwMode="auto">
            <a:xfrm>
              <a:off x="2060059" y="1480967"/>
              <a:ext cx="8507239" cy="1973262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4"/>
            <p:cNvSpPr/>
            <p:nvPr/>
          </p:nvSpPr>
          <p:spPr bwMode="auto">
            <a:xfrm>
              <a:off x="2060059" y="3568529"/>
              <a:ext cx="8507239" cy="1973263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734874" y="2957342"/>
              <a:ext cx="1184767" cy="1108075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2" name="TextBox 7"/>
          <p:cNvSpPr txBox="1"/>
          <p:nvPr/>
        </p:nvSpPr>
        <p:spPr>
          <a:xfrm>
            <a:off x="2060059" y="1147562"/>
            <a:ext cx="8279999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Tx/>
              <a:buNone/>
            </a:pPr>
            <a:r>
              <a:rPr lang="en-US" altLang="zh-CN" sz="1800" kern="0" dirty="0">
                <a:solidFill>
                  <a:srgbClr val="CC0000"/>
                </a:solidFill>
                <a:cs typeface="Times New Roman" panose="02020603050405020304" pitchFamily="18" charset="0"/>
              </a:rPr>
              <a:t>public  </a:t>
            </a:r>
            <a:r>
              <a:rPr lang="en-US" altLang="zh-CN" sz="1800" kern="0" dirty="0" err="1">
                <a:solidFill>
                  <a:srgbClr val="CC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1800" kern="0" dirty="0">
                <a:solidFill>
                  <a:srgbClr val="CC0000"/>
                </a:solidFill>
                <a:cs typeface="Times New Roman" panose="02020603050405020304" pitchFamily="18" charset="0"/>
              </a:rPr>
              <a:t>  length</a:t>
            </a:r>
            <a:r>
              <a:rPr lang="zh-CN" altLang="en-US" sz="1800" kern="0" dirty="0">
                <a:solidFill>
                  <a:srgbClr val="CC0000"/>
                </a:solidFill>
                <a:cs typeface="Times New Roman" panose="02020603050405020304" pitchFamily="18" charset="0"/>
              </a:rPr>
              <a:t>（）方法</a:t>
            </a:r>
            <a:r>
              <a:rPr lang="en-US" altLang="zh-CN" sz="1800" kern="0" dirty="0">
                <a:solidFill>
                  <a:srgbClr val="CC0000"/>
                </a:solidFill>
                <a:cs typeface="Times New Roman" panose="02020603050405020304" pitchFamily="18" charset="0"/>
              </a:rPr>
              <a:t>——</a:t>
            </a:r>
            <a:r>
              <a:rPr lang="zh-CN" altLang="en-US" sz="1800" kern="0" dirty="0">
                <a:solidFill>
                  <a:srgbClr val="CC0000"/>
                </a:solidFill>
                <a:cs typeface="Times New Roman" panose="02020603050405020304" pitchFamily="18" charset="0"/>
              </a:rPr>
              <a:t>获得字符串长度</a:t>
            </a:r>
          </a:p>
          <a:p>
            <a:pPr>
              <a:buFontTx/>
              <a:buNone/>
            </a:pPr>
            <a:r>
              <a:rPr lang="zh-CN" altLang="en-US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例： </a:t>
            </a:r>
            <a:r>
              <a:rPr lang="en-US" altLang="zh-CN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String  s=“Study”,s1=“</a:t>
            </a:r>
            <a:r>
              <a:rPr lang="zh-CN" altLang="en-US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学习”；</a:t>
            </a:r>
          </a:p>
          <a:p>
            <a:pPr>
              <a:buFontTx/>
              <a:buNone/>
            </a:pPr>
            <a:r>
              <a:rPr lang="zh-CN" altLang="en-US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zh-CN" sz="1800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s.length</a:t>
            </a:r>
            <a:r>
              <a:rPr lang="en-US" altLang="zh-CN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( ))</a:t>
            </a:r>
            <a:r>
              <a:rPr lang="zh-CN" altLang="en-US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；</a:t>
            </a: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显示</a:t>
            </a: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5         </a:t>
            </a:r>
          </a:p>
          <a:p>
            <a:pPr>
              <a:buFontTx/>
              <a:buNone/>
            </a:pPr>
            <a:r>
              <a:rPr lang="zh-CN" altLang="en-US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zh-CN" sz="1800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(s1.length( ))</a:t>
            </a:r>
            <a:r>
              <a:rPr lang="zh-CN" altLang="en-US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；</a:t>
            </a: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显示</a:t>
            </a: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2187257" y="4282513"/>
            <a:ext cx="8280000" cy="8744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Tx/>
              <a:buNone/>
            </a:pPr>
            <a:r>
              <a:rPr lang="zh-CN" altLang="en-US" sz="1800" kern="0" dirty="0">
                <a:solidFill>
                  <a:srgbClr val="CC0000"/>
                </a:solidFill>
              </a:rPr>
              <a:t>注意：</a:t>
            </a:r>
            <a:r>
              <a:rPr lang="zh-CN" altLang="en-US" sz="1800" kern="0" dirty="0">
                <a:solidFill>
                  <a:srgbClr val="000000"/>
                </a:solidFill>
              </a:rPr>
              <a:t>在</a:t>
            </a:r>
            <a:r>
              <a:rPr lang="en-US" altLang="zh-CN" sz="1800" kern="0" dirty="0">
                <a:solidFill>
                  <a:srgbClr val="000000"/>
                </a:solidFill>
              </a:rPr>
              <a:t>java</a:t>
            </a:r>
            <a:r>
              <a:rPr lang="zh-CN" altLang="en-US" sz="1800" kern="0" dirty="0">
                <a:solidFill>
                  <a:srgbClr val="000000"/>
                </a:solidFill>
              </a:rPr>
              <a:t>中</a:t>
            </a:r>
            <a:r>
              <a:rPr lang="en-US" altLang="zh-CN" sz="1800" kern="0" dirty="0">
                <a:solidFill>
                  <a:srgbClr val="000000"/>
                </a:solidFill>
              </a:rPr>
              <a:t>,</a:t>
            </a:r>
            <a:r>
              <a:rPr lang="zh-CN" altLang="en-US" sz="1800" kern="0" dirty="0">
                <a:solidFill>
                  <a:srgbClr val="000000"/>
                </a:solidFill>
              </a:rPr>
              <a:t>每个字符</a:t>
            </a:r>
            <a:r>
              <a:rPr lang="en-US" altLang="zh-CN" sz="1800" kern="0" dirty="0">
                <a:solidFill>
                  <a:srgbClr val="000000"/>
                </a:solidFill>
              </a:rPr>
              <a:t>(</a:t>
            </a:r>
            <a:r>
              <a:rPr lang="zh-CN" altLang="en-US" sz="1800" kern="0" dirty="0">
                <a:solidFill>
                  <a:srgbClr val="000000"/>
                </a:solidFill>
              </a:rPr>
              <a:t>不论中文还是西文</a:t>
            </a:r>
            <a:r>
              <a:rPr lang="en-US" altLang="zh-CN" sz="1800" kern="0" dirty="0">
                <a:solidFill>
                  <a:srgbClr val="000000"/>
                </a:solidFill>
              </a:rPr>
              <a:t>)</a:t>
            </a:r>
            <a:r>
              <a:rPr lang="zh-CN" altLang="en-US" sz="1800" kern="0" dirty="0">
                <a:solidFill>
                  <a:srgbClr val="000000"/>
                </a:solidFill>
              </a:rPr>
              <a:t>都是占用 </a:t>
            </a:r>
            <a:r>
              <a:rPr lang="en-US" altLang="zh-CN" sz="1800" kern="0" dirty="0">
                <a:solidFill>
                  <a:srgbClr val="000000"/>
                </a:solidFill>
              </a:rPr>
              <a:t>16 bits </a:t>
            </a:r>
            <a:r>
              <a:rPr lang="zh-CN" altLang="en-US" sz="1800" kern="0" dirty="0">
                <a:solidFill>
                  <a:srgbClr val="000000"/>
                </a:solidFill>
              </a:rPr>
              <a:t>的</a:t>
            </a:r>
            <a:r>
              <a:rPr lang="en-US" altLang="zh-CN" sz="1800" kern="0" dirty="0">
                <a:solidFill>
                  <a:srgbClr val="000000"/>
                </a:solidFill>
              </a:rPr>
              <a:t>Unicode</a:t>
            </a:r>
            <a:r>
              <a:rPr lang="zh-CN" altLang="en-US" sz="1800" kern="0" dirty="0">
                <a:solidFill>
                  <a:srgbClr val="000000"/>
                </a:solidFill>
              </a:rPr>
              <a:t>字符，故其长度都为</a:t>
            </a:r>
            <a:r>
              <a:rPr lang="en-US" altLang="zh-CN" sz="1800" kern="0" dirty="0">
                <a:solidFill>
                  <a:srgbClr val="000000"/>
                </a:solidFill>
              </a:rPr>
              <a:t>1</a:t>
            </a:r>
            <a:r>
              <a:rPr lang="zh-CN" altLang="en-US" sz="1800" kern="0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6779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9234615" cy="672000"/>
            <a:chOff x="1" y="0"/>
            <a:chExt cx="9234615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7452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字符串的大小写转换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60059" y="1480967"/>
            <a:ext cx="8507239" cy="4060825"/>
            <a:chOff x="2060059" y="1480967"/>
            <a:chExt cx="8507239" cy="4060825"/>
          </a:xfrm>
        </p:grpSpPr>
        <p:sp>
          <p:nvSpPr>
            <p:cNvPr id="7" name="矩形 3"/>
            <p:cNvSpPr/>
            <p:nvPr/>
          </p:nvSpPr>
          <p:spPr bwMode="auto">
            <a:xfrm>
              <a:off x="2060059" y="1480967"/>
              <a:ext cx="8507239" cy="1973262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4"/>
            <p:cNvSpPr/>
            <p:nvPr/>
          </p:nvSpPr>
          <p:spPr bwMode="auto">
            <a:xfrm>
              <a:off x="2060059" y="3568529"/>
              <a:ext cx="8507239" cy="1973263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734874" y="2957342"/>
              <a:ext cx="1184767" cy="1108075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2" name="TextBox 7"/>
          <p:cNvSpPr txBox="1"/>
          <p:nvPr/>
        </p:nvSpPr>
        <p:spPr>
          <a:xfrm>
            <a:off x="2173678" y="1782814"/>
            <a:ext cx="8279999" cy="8744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Tx/>
              <a:buNone/>
            </a:pPr>
            <a:r>
              <a:rPr lang="en-US" altLang="zh-CN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public  String  </a:t>
            </a:r>
            <a:r>
              <a:rPr lang="en-US" altLang="zh-CN" sz="18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toUpperCase</a:t>
            </a:r>
            <a:r>
              <a:rPr lang="en-US" altLang="zh-CN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）方法</a:t>
            </a:r>
            <a:r>
              <a:rPr lang="en-US" altLang="zh-CN" sz="1800" kern="0" dirty="0">
                <a:solidFill>
                  <a:srgbClr val="CC0000"/>
                </a:solidFill>
                <a:cs typeface="Times New Roman" panose="02020603050405020304" pitchFamily="18" charset="0"/>
              </a:rPr>
              <a:t>——</a:t>
            </a:r>
            <a:r>
              <a:rPr lang="zh-CN" altLang="en-US" sz="1800" kern="0" dirty="0">
                <a:solidFill>
                  <a:srgbClr val="CC0000"/>
                </a:solidFill>
                <a:cs typeface="Times New Roman" panose="02020603050405020304" pitchFamily="18" charset="0"/>
              </a:rPr>
              <a:t>将字符串中所有字母转换为大写字母</a:t>
            </a:r>
            <a:endParaRPr lang="en-US" altLang="zh-CN" sz="1800" kern="0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public </a:t>
            </a:r>
            <a:r>
              <a:rPr lang="zh-CN" altLang="en-US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String  </a:t>
            </a:r>
            <a:r>
              <a:rPr lang="en-US" altLang="zh-CN" sz="1800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toLowerCase</a:t>
            </a:r>
            <a:r>
              <a:rPr lang="en-US" altLang="zh-CN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（）</a:t>
            </a:r>
            <a:r>
              <a:rPr lang="zh-CN" altLang="en-US" sz="18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方法</a:t>
            </a:r>
            <a:r>
              <a:rPr lang="en-US" altLang="zh-CN" sz="1800" kern="0" dirty="0">
                <a:solidFill>
                  <a:srgbClr val="CC0000"/>
                </a:solidFill>
                <a:cs typeface="Times New Roman" panose="02020603050405020304" pitchFamily="18" charset="0"/>
              </a:rPr>
              <a:t>——</a:t>
            </a:r>
            <a:r>
              <a:rPr lang="zh-CN" altLang="en-US" sz="1800" kern="0" dirty="0">
                <a:solidFill>
                  <a:srgbClr val="CC0000"/>
                </a:solidFill>
                <a:cs typeface="Times New Roman" panose="02020603050405020304" pitchFamily="18" charset="0"/>
              </a:rPr>
              <a:t>将字符串中所有字母转换为小写字母</a:t>
            </a:r>
            <a:endParaRPr lang="en-US" altLang="zh-CN" sz="1800" kern="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480" y="4188277"/>
            <a:ext cx="6812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例： 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String  s=“Study”</a:t>
            </a:r>
            <a:r>
              <a:rPr lang="zh-CN" altLang="en-US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s.toUpperCase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 ))</a:t>
            </a:r>
            <a:r>
              <a:rPr lang="zh-CN" altLang="en-US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显示</a:t>
            </a:r>
            <a:r>
              <a:rPr lang="en-US" altLang="zh-CN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STUDY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s.toLowerCase</a:t>
            </a:r>
            <a:r>
              <a: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( ))</a:t>
            </a:r>
            <a:r>
              <a:rPr lang="zh-CN" altLang="en-US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显示</a:t>
            </a:r>
            <a:r>
              <a:rPr lang="en-US" altLang="zh-CN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1836695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9234615" cy="672000"/>
            <a:chOff x="1" y="0"/>
            <a:chExt cx="9234615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7452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判断字符串的前缀和后缀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60059" y="1480967"/>
            <a:ext cx="8507239" cy="4060825"/>
            <a:chOff x="2060059" y="1480967"/>
            <a:chExt cx="8507239" cy="4060825"/>
          </a:xfrm>
        </p:grpSpPr>
        <p:sp>
          <p:nvSpPr>
            <p:cNvPr id="7" name="矩形 3"/>
            <p:cNvSpPr/>
            <p:nvPr/>
          </p:nvSpPr>
          <p:spPr bwMode="auto">
            <a:xfrm>
              <a:off x="2060059" y="1480967"/>
              <a:ext cx="8507239" cy="1973262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4"/>
            <p:cNvSpPr/>
            <p:nvPr/>
          </p:nvSpPr>
          <p:spPr bwMode="auto">
            <a:xfrm>
              <a:off x="2060059" y="3568529"/>
              <a:ext cx="8507239" cy="1973263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734874" y="2957342"/>
              <a:ext cx="1184767" cy="1108075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5833322" y="3244679"/>
            <a:ext cx="994661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173678" y="1598023"/>
            <a:ext cx="8279999" cy="12897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Tx/>
              <a:buNone/>
            </a:pP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 public </a:t>
            </a:r>
            <a:r>
              <a:rPr lang="en-US" altLang="zh-CN" sz="1800" kern="0" dirty="0" err="1">
                <a:solidFill>
                  <a:srgbClr val="0000FF"/>
                </a:solidFill>
                <a:cs typeface="Times New Roman" panose="02020603050405020304" pitchFamily="18" charset="0"/>
              </a:rPr>
              <a:t>boolean</a:t>
            </a: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CC0000"/>
                </a:solidFill>
                <a:cs typeface="Times New Roman" panose="02020603050405020304" pitchFamily="18" charset="0"/>
              </a:rPr>
              <a:t>startsWith</a:t>
            </a: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(String prefix);</a:t>
            </a:r>
          </a:p>
          <a:p>
            <a:pPr>
              <a:buFontTx/>
              <a:buNone/>
            </a:pP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 public </a:t>
            </a:r>
            <a:r>
              <a:rPr lang="en-US" altLang="zh-CN" sz="1800" kern="0" dirty="0" err="1">
                <a:solidFill>
                  <a:srgbClr val="0000FF"/>
                </a:solidFill>
                <a:cs typeface="Times New Roman" panose="02020603050405020304" pitchFamily="18" charset="0"/>
              </a:rPr>
              <a:t>boolean</a:t>
            </a: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CC0000"/>
                </a:solidFill>
                <a:cs typeface="Times New Roman" panose="02020603050405020304" pitchFamily="18" charset="0"/>
              </a:rPr>
              <a:t>endsWith</a:t>
            </a:r>
            <a:r>
              <a:rPr lang="en-US" altLang="zh-CN" sz="1800" kern="0" dirty="0">
                <a:solidFill>
                  <a:srgbClr val="0000FF"/>
                </a:solidFill>
                <a:cs typeface="Times New Roman" panose="02020603050405020304" pitchFamily="18" charset="0"/>
              </a:rPr>
              <a:t>(String suffix);</a:t>
            </a:r>
          </a:p>
          <a:p>
            <a:pPr>
              <a:buFontTx/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判断当前字符串的前缀和后缀是否为指定的字符子串。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2284662" y="3957315"/>
            <a:ext cx="8085189" cy="1289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String s=</a:t>
            </a:r>
            <a:r>
              <a:rPr lang="en-US" altLang="zh-CN" sz="1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User.getID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（）；</a:t>
            </a:r>
          </a:p>
          <a:p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if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s.startsWith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（”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320705”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））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此人是连云港的”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5614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99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49131" y="2636622"/>
            <a:ext cx="8640000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5333" b="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endParaRPr lang="en-US" altLang="zh-CN" sz="5333" b="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5333" b="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Primitive</a:t>
            </a:r>
            <a:r>
              <a:rPr lang="zh-CN" altLang="en-US" sz="5333" b="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333" b="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data types</a:t>
            </a:r>
            <a:endParaRPr lang="zh-CN" altLang="en-US" sz="5333" b="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246759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9234615" cy="672000"/>
            <a:chOff x="1" y="0"/>
            <a:chExt cx="9234615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7452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查找指定字符的位置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82566" y="1329145"/>
            <a:ext cx="8995924" cy="4265612"/>
            <a:chOff x="250825" y="1662113"/>
            <a:chExt cx="8794750" cy="4265612"/>
          </a:xfrm>
        </p:grpSpPr>
        <p:sp>
          <p:nvSpPr>
            <p:cNvPr id="7" name="矩形 3"/>
            <p:cNvSpPr/>
            <p:nvPr/>
          </p:nvSpPr>
          <p:spPr bwMode="auto">
            <a:xfrm>
              <a:off x="250825" y="1662113"/>
              <a:ext cx="4346575" cy="2066925"/>
            </a:xfrm>
            <a:custGeom>
              <a:avLst/>
              <a:gdLst/>
              <a:ahLst/>
              <a:cxnLst/>
              <a:rect l="l" t="t" r="r" b="b"/>
              <a:pathLst>
                <a:path w="4345880" h="2066900">
                  <a:moveTo>
                    <a:pt x="0" y="0"/>
                  </a:moveTo>
                  <a:lnTo>
                    <a:pt x="4345880" y="0"/>
                  </a:lnTo>
                  <a:lnTo>
                    <a:pt x="4345880" y="2066900"/>
                  </a:lnTo>
                  <a:lnTo>
                    <a:pt x="2731215" y="2066900"/>
                  </a:lnTo>
                  <a:cubicBezTo>
                    <a:pt x="2701243" y="1779616"/>
                    <a:pt x="2457546" y="1556742"/>
                    <a:pt x="2161795" y="1556742"/>
                  </a:cubicBezTo>
                  <a:cubicBezTo>
                    <a:pt x="1866044" y="1556742"/>
                    <a:pt x="1622347" y="1779616"/>
                    <a:pt x="1592375" y="2066900"/>
                  </a:cubicBezTo>
                  <a:lnTo>
                    <a:pt x="0" y="2066900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5"/>
            <p:cNvSpPr/>
            <p:nvPr/>
          </p:nvSpPr>
          <p:spPr bwMode="auto">
            <a:xfrm>
              <a:off x="4699000" y="1662113"/>
              <a:ext cx="4346575" cy="2066925"/>
            </a:xfrm>
            <a:custGeom>
              <a:avLst/>
              <a:gdLst/>
              <a:ahLst/>
              <a:cxnLst/>
              <a:rect l="l" t="t" r="r" b="b"/>
              <a:pathLst>
                <a:path w="4345880" h="2066900">
                  <a:moveTo>
                    <a:pt x="0" y="0"/>
                  </a:moveTo>
                  <a:lnTo>
                    <a:pt x="4345880" y="0"/>
                  </a:lnTo>
                  <a:lnTo>
                    <a:pt x="4345880" y="2066900"/>
                  </a:lnTo>
                  <a:lnTo>
                    <a:pt x="2704260" y="2066900"/>
                  </a:lnTo>
                  <a:cubicBezTo>
                    <a:pt x="2674288" y="1779616"/>
                    <a:pt x="2430591" y="1556742"/>
                    <a:pt x="2134840" y="1556742"/>
                  </a:cubicBezTo>
                  <a:cubicBezTo>
                    <a:pt x="1839089" y="1556742"/>
                    <a:pt x="1595393" y="1779616"/>
                    <a:pt x="1565420" y="2066900"/>
                  </a:cubicBezTo>
                  <a:lnTo>
                    <a:pt x="0" y="2066900"/>
                  </a:ln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矩形 6"/>
            <p:cNvSpPr/>
            <p:nvPr/>
          </p:nvSpPr>
          <p:spPr bwMode="auto">
            <a:xfrm>
              <a:off x="250825" y="3860800"/>
              <a:ext cx="8794750" cy="2066925"/>
            </a:xfrm>
            <a:custGeom>
              <a:avLst/>
              <a:gdLst/>
              <a:ahLst/>
              <a:cxnLst/>
              <a:rect l="l" t="t" r="r" b="b"/>
              <a:pathLst>
                <a:path w="8793360" h="2066900">
                  <a:moveTo>
                    <a:pt x="0" y="0"/>
                  </a:moveTo>
                  <a:lnTo>
                    <a:pt x="1592375" y="0"/>
                  </a:lnTo>
                  <a:cubicBezTo>
                    <a:pt x="1622347" y="287284"/>
                    <a:pt x="1866044" y="510158"/>
                    <a:pt x="2161795" y="510158"/>
                  </a:cubicBezTo>
                  <a:cubicBezTo>
                    <a:pt x="2457546" y="510158"/>
                    <a:pt x="2701243" y="287284"/>
                    <a:pt x="2731215" y="0"/>
                  </a:cubicBezTo>
                  <a:lnTo>
                    <a:pt x="6012900" y="0"/>
                  </a:lnTo>
                  <a:cubicBezTo>
                    <a:pt x="6042873" y="287284"/>
                    <a:pt x="6286569" y="510158"/>
                    <a:pt x="6582320" y="510158"/>
                  </a:cubicBezTo>
                  <a:cubicBezTo>
                    <a:pt x="6878071" y="510158"/>
                    <a:pt x="7121768" y="287284"/>
                    <a:pt x="7151740" y="0"/>
                  </a:cubicBezTo>
                  <a:lnTo>
                    <a:pt x="8793360" y="0"/>
                  </a:lnTo>
                  <a:lnTo>
                    <a:pt x="8793360" y="2066900"/>
                  </a:lnTo>
                  <a:lnTo>
                    <a:pt x="0" y="2066900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909763" y="3305175"/>
              <a:ext cx="1006475" cy="1004888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6330950" y="3305175"/>
              <a:ext cx="1006475" cy="1004888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18696" y="1399424"/>
            <a:ext cx="4176000" cy="12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indexOf</a:t>
            </a: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从前往后查找字符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在当前字符串中第一次出现的位置，若找不到返回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32490" y="1398179"/>
            <a:ext cx="4446000" cy="12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indexOf</a:t>
            </a: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start);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在当前字符串中从指定位置向后查找，并返回该字符首次出现的位置。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12314" y="4108857"/>
            <a:ext cx="649201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与上面对应的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从后往前找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的方法：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lastindexOf</a:t>
            </a:r>
            <a:r>
              <a:rPr lang="en-US" altLang="zh-CN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</a:t>
            </a:r>
            <a:r>
              <a:rPr lang="en-US" altLang="zh-CN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lastindexOf</a:t>
            </a:r>
            <a:r>
              <a:rPr lang="en-US" altLang="zh-CN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String </a:t>
            </a:r>
            <a:r>
              <a:rPr lang="en-US" altLang="zh-CN" dirty="0" err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str</a:t>
            </a:r>
            <a:r>
              <a:rPr lang="zh-CN" altLang="en-US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start);</a:t>
            </a:r>
          </a:p>
        </p:txBody>
      </p:sp>
    </p:spTree>
    <p:extLst>
      <p:ext uri="{BB962C8B-B14F-4D97-AF65-F5344CB8AC3E}">
        <p14:creationId xmlns:p14="http://schemas.microsoft.com/office/powerpoint/2010/main" val="3181784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9234615" cy="672000"/>
            <a:chOff x="1" y="0"/>
            <a:chExt cx="9234615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7452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获取指定位置的字符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60059" y="1480967"/>
            <a:ext cx="8280000" cy="4060825"/>
            <a:chOff x="2060059" y="1480967"/>
            <a:chExt cx="8280000" cy="4060825"/>
          </a:xfrm>
        </p:grpSpPr>
        <p:sp>
          <p:nvSpPr>
            <p:cNvPr id="7" name="矩形 3"/>
            <p:cNvSpPr/>
            <p:nvPr/>
          </p:nvSpPr>
          <p:spPr bwMode="auto">
            <a:xfrm>
              <a:off x="2060059" y="1480967"/>
              <a:ext cx="8280000" cy="1973262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4"/>
            <p:cNvSpPr/>
            <p:nvPr/>
          </p:nvSpPr>
          <p:spPr bwMode="auto">
            <a:xfrm>
              <a:off x="2060059" y="3568529"/>
              <a:ext cx="8280000" cy="1973263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636716" y="2957342"/>
              <a:ext cx="1153121" cy="1108075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5732534" y="3244679"/>
            <a:ext cx="968093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2396716" y="1567352"/>
            <a:ext cx="6480000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获取字符串中某个字符的方法：</a:t>
            </a:r>
          </a:p>
          <a:p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public char </a:t>
            </a:r>
            <a:r>
              <a:rPr lang="en-US" altLang="zh-CN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charAt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index);    </a:t>
            </a:r>
            <a:r>
              <a:rPr lang="en-US" altLang="zh-CN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index</a:t>
            </a:r>
            <a:r>
              <a:rPr lang="zh-CN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表示位置</a:t>
            </a:r>
            <a:r>
              <a:rPr lang="en-US" altLang="zh-CN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开始。</a:t>
            </a:r>
            <a:endParaRPr lang="en-US" altLang="zh-CN" sz="1800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6716" y="4495698"/>
            <a:ext cx="581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s1=“Hello”;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(s1.charAt(0));   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输出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278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9234615" cy="672000"/>
            <a:chOff x="1" y="0"/>
            <a:chExt cx="9234615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7452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字符串连接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60059" y="1480967"/>
            <a:ext cx="8280000" cy="4060825"/>
            <a:chOff x="2060059" y="1480967"/>
            <a:chExt cx="8280000" cy="4060825"/>
          </a:xfrm>
        </p:grpSpPr>
        <p:sp>
          <p:nvSpPr>
            <p:cNvPr id="7" name="矩形 3"/>
            <p:cNvSpPr/>
            <p:nvPr/>
          </p:nvSpPr>
          <p:spPr bwMode="auto">
            <a:xfrm>
              <a:off x="2060059" y="1480967"/>
              <a:ext cx="8280000" cy="1973262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4"/>
            <p:cNvSpPr/>
            <p:nvPr/>
          </p:nvSpPr>
          <p:spPr bwMode="auto">
            <a:xfrm>
              <a:off x="2060059" y="3568529"/>
              <a:ext cx="8280000" cy="1973263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636716" y="2957342"/>
              <a:ext cx="1153121" cy="1108075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5732534" y="3244679"/>
              <a:ext cx="968093" cy="458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11" name="TextBox 7"/>
          <p:cNvSpPr txBox="1"/>
          <p:nvPr/>
        </p:nvSpPr>
        <p:spPr>
          <a:xfrm>
            <a:off x="2960059" y="1878829"/>
            <a:ext cx="6480000" cy="874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public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String </a:t>
            </a:r>
            <a:r>
              <a:rPr lang="en-US" altLang="zh-CN" sz="1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concat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(String </a:t>
            </a:r>
            <a:r>
              <a:rPr lang="en-US" altLang="zh-CN" sz="1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str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);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将参数字符串连接在当前字符串的尾部。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2973276" y="4248011"/>
            <a:ext cx="6480000" cy="8744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String  s=“</a:t>
            </a:r>
            <a:r>
              <a:rPr lang="zh-CN" altLang="en-US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早上好，”；</a:t>
            </a:r>
          </a:p>
          <a:p>
            <a:r>
              <a:rPr lang="zh-CN" altLang="en-US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sz="18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System.out.println</a:t>
            </a:r>
            <a:r>
              <a:rPr lang="zh-CN" altLang="en-US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s.concat</a:t>
            </a:r>
            <a:r>
              <a:rPr lang="zh-CN" altLang="en-US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（”同学们 ”））</a:t>
            </a:r>
            <a:r>
              <a:rPr lang="zh-CN" altLang="en-US" sz="1800" dirty="0">
                <a:solidFill>
                  <a:schemeClr val="folHlink"/>
                </a:solidFill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6252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432725" y="740701"/>
            <a:ext cx="10657184" cy="6720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667" b="0" kern="0" dirty="0">
                <a:solidFill>
                  <a:srgbClr val="2D499E"/>
                </a:solidFill>
                <a:latin typeface="+mj-ea"/>
              </a:rPr>
              <a:t>输入 </a:t>
            </a:r>
            <a:r>
              <a:rPr lang="en-US" altLang="zh-CN" sz="2667" b="0" kern="0" dirty="0">
                <a:solidFill>
                  <a:srgbClr val="2D499E"/>
                </a:solidFill>
                <a:latin typeface="+mj-ea"/>
              </a:rPr>
              <a:t>Input</a:t>
            </a:r>
            <a:r>
              <a:rPr lang="zh-CN" altLang="en-US" sz="2667" b="0" kern="0" dirty="0">
                <a:solidFill>
                  <a:srgbClr val="2D499E"/>
                </a:solidFill>
                <a:latin typeface="+mj-ea"/>
              </a:rPr>
              <a:t>、输出 </a:t>
            </a:r>
            <a:r>
              <a:rPr lang="en-US" altLang="zh-CN" sz="2667" b="0" kern="0" dirty="0">
                <a:solidFill>
                  <a:srgbClr val="2D499E"/>
                </a:solidFill>
                <a:latin typeface="+mj-ea"/>
              </a:rPr>
              <a:t>output</a:t>
            </a:r>
            <a:r>
              <a:rPr lang="zh-CN" altLang="en-US" sz="2667" b="0" kern="0" dirty="0">
                <a:solidFill>
                  <a:srgbClr val="2D499E"/>
                </a:solidFill>
                <a:latin typeface="+mj-ea"/>
              </a:rPr>
              <a:t>： 数据输入出源，抽象的概念</a:t>
            </a:r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endParaRPr lang="zh-CN" altLang="en-US" sz="2667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A10422-127D-824A-B1F4-75FE7227049D}"/>
              </a:ext>
            </a:extLst>
          </p:cNvPr>
          <p:cNvSpPr txBox="1"/>
          <p:nvPr/>
        </p:nvSpPr>
        <p:spPr>
          <a:xfrm>
            <a:off x="798560" y="2008301"/>
            <a:ext cx="508504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kumimoji="1" lang="zh-CN" altLang="en-US" sz="2667" dirty="0"/>
              <a:t>标准输入出：控制台，终端；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514742-560E-9644-8725-BD5BBEF9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7" y="1700809"/>
            <a:ext cx="4323847" cy="13390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A368FC-CD9A-AC43-B3C0-58BA2C9EB424}"/>
              </a:ext>
            </a:extLst>
          </p:cNvPr>
          <p:cNvSpPr txBox="1"/>
          <p:nvPr/>
        </p:nvSpPr>
        <p:spPr>
          <a:xfrm>
            <a:off x="798559" y="2934832"/>
            <a:ext cx="508504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zh-CN" altLang="en-US" sz="2667" dirty="0"/>
              <a:t>文件</a:t>
            </a:r>
            <a:r>
              <a:rPr kumimoji="1" lang="zh-CN" altLang="en-US" sz="2667" dirty="0"/>
              <a:t>输入出：文件目录、文件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07952E-4CE9-BB42-A4B6-425392BE1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5" y="3834935"/>
            <a:ext cx="4323847" cy="13390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1195C9-7134-5F48-A066-6356751EDFDE}"/>
              </a:ext>
            </a:extLst>
          </p:cNvPr>
          <p:cNvSpPr txBox="1"/>
          <p:nvPr/>
        </p:nvSpPr>
        <p:spPr>
          <a:xfrm>
            <a:off x="798559" y="3834935"/>
            <a:ext cx="583204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kumimoji="1" lang="zh-CN" altLang="en-US" sz="2667" dirty="0"/>
              <a:t>网络输入出：网卡，套接字 </a:t>
            </a:r>
            <a:r>
              <a:rPr kumimoji="1" lang="en-US" altLang="zh-CN" sz="2667" dirty="0"/>
              <a:t>socket</a:t>
            </a:r>
            <a:endParaRPr kumimoji="1" lang="zh-CN" altLang="en-US" sz="2667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61570A-F0DF-3143-9924-D1508C8E8995}"/>
              </a:ext>
            </a:extLst>
          </p:cNvPr>
          <p:cNvSpPr txBox="1"/>
          <p:nvPr/>
        </p:nvSpPr>
        <p:spPr>
          <a:xfrm>
            <a:off x="798559" y="4761465"/>
            <a:ext cx="512031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zh-CN" altLang="en-US" sz="2667" dirty="0"/>
              <a:t>内存缓冲区</a:t>
            </a:r>
            <a:r>
              <a:rPr kumimoji="1" lang="zh-CN" altLang="en-US" sz="2667" dirty="0"/>
              <a:t>：数组，</a:t>
            </a:r>
            <a:r>
              <a:rPr lang="zh-CN" altLang="en-US" sz="2667" dirty="0"/>
              <a:t>字符串</a:t>
            </a:r>
            <a:r>
              <a:rPr lang="en-US" altLang="zh-CN" sz="2667" dirty="0"/>
              <a:t>….</a:t>
            </a:r>
            <a:endParaRPr kumimoji="1" lang="zh-CN" altLang="en-US" sz="2667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D1B89C-799B-EA44-98CC-6B910B8D4C2B}"/>
              </a:ext>
            </a:extLst>
          </p:cNvPr>
          <p:cNvSpPr txBox="1"/>
          <p:nvPr/>
        </p:nvSpPr>
        <p:spPr>
          <a:xfrm>
            <a:off x="8317096" y="2938881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terminal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1801B1-610A-994A-B63C-6200CBB4318E}"/>
              </a:ext>
            </a:extLst>
          </p:cNvPr>
          <p:cNvSpPr txBox="1"/>
          <p:nvPr/>
        </p:nvSpPr>
        <p:spPr>
          <a:xfrm>
            <a:off x="8646246" y="4987169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files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2444837"/>
      </p:ext>
    </p:extLst>
  </p:cSld>
  <p:clrMapOvr>
    <a:masterClrMapping/>
  </p:clrMapOvr>
  <p:transition spd="slow">
    <p:push dir="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39349" y="740701"/>
            <a:ext cx="10657184" cy="6720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667" b="0" kern="0" dirty="0">
                <a:solidFill>
                  <a:srgbClr val="2D499E"/>
                </a:solidFill>
                <a:latin typeface="+mj-ea"/>
              </a:rPr>
              <a:t> 从输入流读取数据：面向字符的读入器 </a:t>
            </a:r>
            <a:r>
              <a:rPr lang="en-US" altLang="zh-CN" sz="2667" b="0" kern="0" dirty="0">
                <a:solidFill>
                  <a:srgbClr val="2D499E"/>
                </a:solidFill>
                <a:latin typeface="+mj-ea"/>
              </a:rPr>
              <a:t>Scanner</a:t>
            </a:r>
            <a:r>
              <a:rPr lang="zh-CN" altLang="en-US" sz="2667" b="0" kern="0" dirty="0">
                <a:solidFill>
                  <a:srgbClr val="2D499E"/>
                </a:solidFill>
                <a:latin typeface="+mj-ea"/>
              </a:rPr>
              <a:t>类</a:t>
            </a:r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endParaRPr lang="zh-CN" altLang="en-US" sz="2667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325C7-63B1-2D4D-A89E-6FD1732B9E7B}"/>
              </a:ext>
            </a:extLst>
          </p:cNvPr>
          <p:cNvSpPr txBox="1"/>
          <p:nvPr/>
        </p:nvSpPr>
        <p:spPr>
          <a:xfrm>
            <a:off x="527382" y="1508787"/>
            <a:ext cx="9775433" cy="5755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zh-CN" altLang="en-US" sz="2667" kern="0" dirty="0">
                <a:latin typeface="+mn-ea"/>
              </a:rPr>
              <a:t>包：</a:t>
            </a:r>
            <a:r>
              <a:rPr lang="en-US" altLang="zh-CN" sz="2667" kern="0" dirty="0" err="1">
                <a:latin typeface="+mn-ea"/>
              </a:rPr>
              <a:t>java.util</a:t>
            </a:r>
            <a:r>
              <a:rPr lang="zh-CN" altLang="en-US" sz="2667" kern="0" dirty="0">
                <a:latin typeface="+mn-ea"/>
              </a:rPr>
              <a:t> </a:t>
            </a:r>
            <a:r>
              <a:rPr lang="en-US" altLang="zh-CN" sz="2667" kern="0" dirty="0">
                <a:latin typeface="+mn-ea"/>
              </a:rPr>
              <a:t>;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zh-CN" altLang="en-US" sz="2667" kern="0" dirty="0">
                <a:latin typeface="+mn-ea"/>
              </a:rPr>
              <a:t>功能：将输入源看作字符流，以</a:t>
            </a:r>
            <a:r>
              <a:rPr lang="en-US" altLang="zh-CN" sz="2667" kern="0" dirty="0">
                <a:latin typeface="+mn-ea"/>
              </a:rPr>
              <a:t>token</a:t>
            </a:r>
            <a:r>
              <a:rPr lang="zh-CN" altLang="en-US" sz="2667" kern="0" dirty="0">
                <a:latin typeface="+mn-ea"/>
              </a:rPr>
              <a:t>为单位读取顺序读取；</a:t>
            </a:r>
            <a:endParaRPr lang="en-US" altLang="zh-CN" sz="2667" kern="0" dirty="0">
              <a:latin typeface="+mn-ea"/>
            </a:endParaRPr>
          </a:p>
          <a:p>
            <a:pPr marL="457189" indent="-457189">
              <a:buFont typeface="Wingdings" pitchFamily="2" charset="2"/>
              <a:buChar char="Ø"/>
            </a:pPr>
            <a:r>
              <a:rPr lang="zh-CN" altLang="en-US" sz="2667" kern="0" dirty="0">
                <a:latin typeface="+mn-ea"/>
              </a:rPr>
              <a:t>方法：</a:t>
            </a:r>
            <a:endParaRPr lang="en-US" altLang="zh-CN" sz="2667" kern="0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r>
              <a:rPr lang="en-US" altLang="zh-CN" sz="2133" dirty="0">
                <a:latin typeface="+mn-ea"/>
              </a:rPr>
              <a:t>public </a:t>
            </a:r>
            <a:r>
              <a:rPr lang="en-US" altLang="zh-CN" sz="2133" dirty="0" err="1">
                <a:latin typeface="+mn-ea"/>
              </a:rPr>
              <a:t>boolean</a:t>
            </a:r>
            <a:r>
              <a:rPr lang="en-US" altLang="zh-CN" sz="2133" dirty="0">
                <a:latin typeface="+mn-ea"/>
              </a:rPr>
              <a:t> </a:t>
            </a:r>
            <a:r>
              <a:rPr lang="en-US" altLang="zh-CN" sz="2133" dirty="0" err="1">
                <a:latin typeface="+mn-ea"/>
              </a:rPr>
              <a:t>hasNext</a:t>
            </a:r>
            <a:r>
              <a:rPr lang="en-US" altLang="zh-CN" sz="2133" dirty="0">
                <a:latin typeface="+mn-ea"/>
              </a:rPr>
              <a:t>(); //</a:t>
            </a:r>
            <a:r>
              <a:rPr lang="zh-CN" altLang="en-US" sz="2133" dirty="0">
                <a:latin typeface="+mn-ea"/>
              </a:rPr>
              <a:t>判断是否还有下一个符号（字符串）</a:t>
            </a:r>
            <a:endParaRPr lang="en-US" altLang="zh-CN" sz="2133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r>
              <a:rPr lang="en-US" altLang="zh-CN" sz="2133" dirty="0">
                <a:latin typeface="+mn-ea"/>
              </a:rPr>
              <a:t>public String next() ;</a:t>
            </a:r>
            <a:r>
              <a:rPr lang="zh-CN" altLang="en-US" sz="2133" dirty="0">
                <a:latin typeface="+mn-ea"/>
              </a:rPr>
              <a:t> </a:t>
            </a:r>
            <a:r>
              <a:rPr lang="en-US" altLang="zh-CN" sz="2133" dirty="0">
                <a:latin typeface="+mn-ea"/>
              </a:rPr>
              <a:t>//</a:t>
            </a:r>
            <a:r>
              <a:rPr lang="zh-CN" altLang="en-US" sz="2133" dirty="0">
                <a:latin typeface="+mn-ea"/>
              </a:rPr>
              <a:t>读取下一个符号（字符串）</a:t>
            </a:r>
            <a:endParaRPr lang="en-US" altLang="zh-CN" sz="2133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endParaRPr lang="en-US" altLang="zh-CN" sz="2133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r>
              <a:rPr lang="en-US" altLang="zh-CN" sz="2133" dirty="0">
                <a:latin typeface="+mn-ea"/>
              </a:rPr>
              <a:t>public </a:t>
            </a:r>
            <a:r>
              <a:rPr lang="en-US" altLang="zh-CN" sz="2133" dirty="0" err="1">
                <a:latin typeface="+mn-ea"/>
              </a:rPr>
              <a:t>boolean</a:t>
            </a:r>
            <a:r>
              <a:rPr lang="en-US" altLang="zh-CN" sz="2133" dirty="0">
                <a:latin typeface="+mn-ea"/>
              </a:rPr>
              <a:t> </a:t>
            </a:r>
            <a:r>
              <a:rPr lang="en-US" altLang="zh-CN" sz="2133" dirty="0" err="1">
                <a:latin typeface="+mn-ea"/>
              </a:rPr>
              <a:t>hasNextLine</a:t>
            </a:r>
            <a:r>
              <a:rPr lang="en-US" altLang="zh-CN" sz="2133" dirty="0">
                <a:latin typeface="+mn-ea"/>
              </a:rPr>
              <a:t>(); //</a:t>
            </a:r>
            <a:r>
              <a:rPr lang="zh-CN" altLang="en-US" sz="2133" dirty="0">
                <a:latin typeface="+mn-ea"/>
              </a:rPr>
              <a:t>判断是否还有下一行</a:t>
            </a:r>
            <a:endParaRPr lang="en-US" altLang="zh-CN" sz="2133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r>
              <a:rPr lang="en-US" altLang="zh-CN" sz="2133" dirty="0">
                <a:latin typeface="+mn-ea"/>
              </a:rPr>
              <a:t>public String </a:t>
            </a:r>
            <a:r>
              <a:rPr lang="en-US" altLang="zh-CN" sz="2133" dirty="0" err="1">
                <a:latin typeface="+mn-ea"/>
              </a:rPr>
              <a:t>nextLine</a:t>
            </a:r>
            <a:r>
              <a:rPr lang="en-US" altLang="zh-CN" sz="2133" dirty="0">
                <a:latin typeface="+mn-ea"/>
              </a:rPr>
              <a:t>() ;</a:t>
            </a:r>
            <a:r>
              <a:rPr lang="zh-CN" altLang="en-US" sz="2133" dirty="0">
                <a:latin typeface="+mn-ea"/>
              </a:rPr>
              <a:t> </a:t>
            </a:r>
            <a:r>
              <a:rPr lang="en-US" altLang="zh-CN" sz="2133" dirty="0">
                <a:latin typeface="+mn-ea"/>
              </a:rPr>
              <a:t>//</a:t>
            </a:r>
            <a:r>
              <a:rPr lang="zh-CN" altLang="en-US" sz="2133" dirty="0">
                <a:latin typeface="+mn-ea"/>
              </a:rPr>
              <a:t>读取下行</a:t>
            </a:r>
            <a:endParaRPr lang="en-US" altLang="zh-CN" sz="2133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endParaRPr lang="en-US" altLang="zh-CN" sz="2133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r>
              <a:rPr lang="en-US" altLang="zh-CN" sz="2133" dirty="0">
                <a:latin typeface="+mn-ea"/>
              </a:rPr>
              <a:t>public </a:t>
            </a:r>
            <a:r>
              <a:rPr lang="en-US" altLang="zh-CN" sz="2133" dirty="0" err="1">
                <a:latin typeface="+mn-ea"/>
              </a:rPr>
              <a:t>boolean</a:t>
            </a:r>
            <a:r>
              <a:rPr lang="en-US" altLang="zh-CN" sz="2133" dirty="0">
                <a:latin typeface="+mn-ea"/>
              </a:rPr>
              <a:t> </a:t>
            </a:r>
            <a:r>
              <a:rPr lang="en-US" altLang="zh-CN" sz="2133" dirty="0" err="1">
                <a:latin typeface="+mn-ea"/>
              </a:rPr>
              <a:t>hasNextInt</a:t>
            </a:r>
            <a:r>
              <a:rPr lang="en-US" altLang="zh-CN" sz="2133" dirty="0">
                <a:latin typeface="+mn-ea"/>
              </a:rPr>
              <a:t>(); //</a:t>
            </a:r>
            <a:r>
              <a:rPr lang="zh-CN" altLang="en-US" sz="2133" dirty="0">
                <a:latin typeface="+mn-ea"/>
              </a:rPr>
              <a:t>判断是否还有整型</a:t>
            </a:r>
            <a:endParaRPr lang="en-US" altLang="zh-CN" sz="2133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r>
              <a:rPr lang="en-US" altLang="zh-CN" sz="2133" dirty="0">
                <a:latin typeface="+mn-ea"/>
              </a:rPr>
              <a:t>public int </a:t>
            </a:r>
            <a:r>
              <a:rPr lang="en-US" altLang="zh-CN" sz="2133" dirty="0" err="1">
                <a:latin typeface="+mn-ea"/>
              </a:rPr>
              <a:t>nextInt</a:t>
            </a:r>
            <a:r>
              <a:rPr lang="en-US" altLang="zh-CN" sz="2133" dirty="0">
                <a:latin typeface="+mn-ea"/>
              </a:rPr>
              <a:t>() ;</a:t>
            </a:r>
            <a:r>
              <a:rPr lang="zh-CN" altLang="en-US" sz="2133" dirty="0">
                <a:latin typeface="+mn-ea"/>
              </a:rPr>
              <a:t> </a:t>
            </a:r>
            <a:r>
              <a:rPr lang="en-US" altLang="zh-CN" sz="2133" dirty="0">
                <a:latin typeface="+mn-ea"/>
              </a:rPr>
              <a:t>//</a:t>
            </a:r>
            <a:r>
              <a:rPr lang="zh-CN" altLang="en-US" sz="2133" dirty="0">
                <a:latin typeface="+mn-ea"/>
              </a:rPr>
              <a:t>读取下一个整数</a:t>
            </a:r>
            <a:endParaRPr lang="en-US" altLang="zh-CN" sz="2133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endParaRPr lang="en-US" altLang="zh-CN" sz="2133" dirty="0">
              <a:latin typeface="+mn-ea"/>
            </a:endParaRPr>
          </a:p>
          <a:p>
            <a:pPr marL="1066773" lvl="1" indent="-457189">
              <a:buFont typeface="Wingdings" pitchFamily="2" charset="2"/>
              <a:buChar char="Ø"/>
            </a:pPr>
            <a:r>
              <a:rPr lang="en-US" altLang="zh-CN" sz="2133" dirty="0">
                <a:latin typeface="+mn-ea"/>
              </a:rPr>
              <a:t>…..</a:t>
            </a:r>
          </a:p>
          <a:p>
            <a:pPr marL="1066773" lvl="1" indent="-457189">
              <a:buFont typeface="Wingdings" pitchFamily="2" charset="2"/>
              <a:buChar char="Ø"/>
            </a:pPr>
            <a:endParaRPr lang="en-US" altLang="zh-CN" sz="2133" dirty="0">
              <a:latin typeface="+mn-ea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altLang="zh-CN" sz="2667" kern="0" dirty="0">
              <a:solidFill>
                <a:srgbClr val="2D499E"/>
              </a:solidFill>
              <a:latin typeface="+mn-ea"/>
            </a:endParaRPr>
          </a:p>
          <a:p>
            <a:pPr marL="457189" indent="-457189">
              <a:buFont typeface="Wingdings" pitchFamily="2" charset="2"/>
              <a:buChar char="Ø"/>
            </a:pPr>
            <a:endParaRPr kumimoji="1" lang="zh-CN" altLang="en-US" sz="2667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2700793"/>
      </p:ext>
    </p:extLst>
  </p:cSld>
  <p:clrMapOvr>
    <a:masterClrMapping/>
  </p:clrMapOvr>
  <p:transition spd="slow">
    <p:push dir="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35360" y="734732"/>
            <a:ext cx="10657184" cy="6720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667" b="0" kern="0" dirty="0">
                <a:solidFill>
                  <a:srgbClr val="2D499E"/>
                </a:solidFill>
                <a:latin typeface="+mj-ea"/>
              </a:rPr>
              <a:t>从标准输入读取：</a:t>
            </a:r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667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667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3F81B-8F6D-3449-BFD6-999FEE2B40E9}"/>
              </a:ext>
            </a:extLst>
          </p:cNvPr>
          <p:cNvSpPr txBox="1"/>
          <p:nvPr/>
        </p:nvSpPr>
        <p:spPr>
          <a:xfrm>
            <a:off x="58524" y="1700808"/>
            <a:ext cx="6144683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kumimoji="1" lang="zh-CN" altLang="en-US" sz="2667" dirty="0"/>
              <a:t>创建一个</a:t>
            </a:r>
            <a:r>
              <a:rPr kumimoji="1" lang="en-US" altLang="zh-CN" sz="2667" dirty="0"/>
              <a:t>Scanner</a:t>
            </a:r>
            <a:r>
              <a:rPr kumimoji="1" lang="zh-CN" altLang="en-US" sz="2667" dirty="0"/>
              <a:t> </a:t>
            </a:r>
            <a:r>
              <a:rPr lang="zh-CN" altLang="en-US" sz="2667" dirty="0"/>
              <a:t>对象</a:t>
            </a:r>
            <a:r>
              <a:rPr lang="en-US" altLang="zh-CN" sz="2667" dirty="0"/>
              <a:t>in</a:t>
            </a:r>
            <a:r>
              <a:rPr lang="zh-CN" altLang="en-US" sz="2667" dirty="0"/>
              <a:t>，标准输入</a:t>
            </a:r>
            <a:r>
              <a:rPr lang="en-US" altLang="zh-CN" sz="2667" dirty="0" err="1"/>
              <a:t>System.in</a:t>
            </a:r>
            <a:r>
              <a:rPr lang="zh-CN" altLang="en-US" sz="2667" dirty="0"/>
              <a:t> 为构造函数参数。</a:t>
            </a:r>
            <a:endParaRPr lang="en-US" altLang="zh-CN" sz="2667" dirty="0"/>
          </a:p>
          <a:p>
            <a:pPr marL="457189" indent="-457189">
              <a:buFont typeface="Wingdings" pitchFamily="2" charset="2"/>
              <a:buChar char="Ø"/>
            </a:pPr>
            <a:endParaRPr lang="en-US" altLang="zh-CN" sz="2667" dirty="0"/>
          </a:p>
          <a:p>
            <a:r>
              <a:rPr lang="zh-CN" altLang="en-US" sz="2667" dirty="0"/>
              <a:t>      </a:t>
            </a:r>
            <a:r>
              <a:rPr lang="en-US" altLang="zh-CN" sz="2400" dirty="0">
                <a:latin typeface="Helvetica" pitchFamily="2" charset="0"/>
              </a:rPr>
              <a:t>Scanner in = </a:t>
            </a:r>
            <a:r>
              <a:rPr lang="en-US" altLang="zh-CN" sz="2400" b="1" dirty="0">
                <a:latin typeface="Helvetica" pitchFamily="2" charset="0"/>
              </a:rPr>
              <a:t>new</a:t>
            </a:r>
            <a:r>
              <a:rPr lang="en-US" altLang="zh-CN" sz="2400" dirty="0">
                <a:latin typeface="Helvetica" pitchFamily="2" charset="0"/>
              </a:rPr>
              <a:t> Scanner(</a:t>
            </a:r>
            <a:r>
              <a:rPr lang="en-US" altLang="zh-CN" sz="2400" dirty="0" err="1">
                <a:latin typeface="Helvetica" pitchFamily="2" charset="0"/>
              </a:rPr>
              <a:t>System.</a:t>
            </a:r>
            <a:r>
              <a:rPr lang="en-US" altLang="zh-CN" sz="2400" b="1" i="1" dirty="0" err="1">
                <a:latin typeface="Helvetica" pitchFamily="2" charset="0"/>
              </a:rPr>
              <a:t>in</a:t>
            </a:r>
            <a:r>
              <a:rPr lang="en-US" altLang="zh-CN" sz="2400" dirty="0">
                <a:latin typeface="Helvetica" pitchFamily="2" charset="0"/>
              </a:rPr>
              <a:t>);</a:t>
            </a:r>
          </a:p>
          <a:p>
            <a:endParaRPr kumimoji="1" lang="en-US" altLang="zh-CN" sz="2667" dirty="0"/>
          </a:p>
          <a:p>
            <a:pPr marL="457189" indent="-457189">
              <a:buFont typeface="Wingdings" pitchFamily="2" charset="2"/>
              <a:buChar char="Ø"/>
            </a:pPr>
            <a:r>
              <a:rPr lang="zh-CN" altLang="en-US" sz="2667" dirty="0"/>
              <a:t>对象</a:t>
            </a:r>
            <a:r>
              <a:rPr lang="en-US" altLang="zh-CN" sz="2667" dirty="0"/>
              <a:t>in</a:t>
            </a:r>
            <a:r>
              <a:rPr lang="zh-CN" altLang="en-US" sz="2667" dirty="0"/>
              <a:t> 以标准输入为输入源，以</a:t>
            </a:r>
            <a:r>
              <a:rPr lang="en-US" altLang="zh-CN" sz="2667" dirty="0"/>
              <a:t>token</a:t>
            </a:r>
            <a:r>
              <a:rPr lang="zh-CN" altLang="en-US" sz="2667" dirty="0"/>
              <a:t>为单位读入数据；</a:t>
            </a:r>
            <a:endParaRPr lang="en-US" altLang="zh-CN" sz="2667" dirty="0"/>
          </a:p>
          <a:p>
            <a:endParaRPr lang="en-US" altLang="zh-CN" sz="2667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113450-ABBE-4A44-AB1F-43A12D9E7B4F}"/>
              </a:ext>
            </a:extLst>
          </p:cNvPr>
          <p:cNvSpPr txBox="1"/>
          <p:nvPr/>
        </p:nvSpPr>
        <p:spPr>
          <a:xfrm>
            <a:off x="911424" y="5106869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/>
              <a:t>x</a:t>
            </a:r>
            <a:r>
              <a:rPr kumimoji="1" lang="en-US" altLang="zh-CN" sz="2400" u="sng" dirty="0"/>
              <a:t>xx</a:t>
            </a:r>
            <a:r>
              <a:rPr kumimoji="1" lang="en-US" altLang="zh-CN" sz="2400" dirty="0"/>
              <a:t>  </a:t>
            </a:r>
            <a:r>
              <a:rPr kumimoji="1" lang="en-US" altLang="zh-CN" sz="2400" u="sng" dirty="0" err="1"/>
              <a:t>yyy</a:t>
            </a:r>
            <a:r>
              <a:rPr kumimoji="1" lang="en-US" altLang="zh-CN" sz="2400" dirty="0"/>
              <a:t>  </a:t>
            </a:r>
            <a:r>
              <a:rPr kumimoji="1" lang="en-US" altLang="zh-CN" sz="2400" u="sng" dirty="0" err="1"/>
              <a:t>zzz</a:t>
            </a:r>
            <a:r>
              <a:rPr kumimoji="1" lang="en-US" altLang="zh-CN" sz="2400" dirty="0"/>
              <a:t>  </a:t>
            </a:r>
            <a:r>
              <a:rPr kumimoji="1" lang="en-US" altLang="zh-CN" sz="2400" u="sng" dirty="0"/>
              <a:t>123</a:t>
            </a:r>
            <a:endParaRPr kumimoji="1" lang="zh-CN" altLang="en-US" sz="2400" u="sng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C86628-146E-6240-8A68-EF5FA6F744DA}"/>
              </a:ext>
            </a:extLst>
          </p:cNvPr>
          <p:cNvSpPr txBox="1"/>
          <p:nvPr/>
        </p:nvSpPr>
        <p:spPr>
          <a:xfrm>
            <a:off x="3695734" y="5959513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token</a:t>
            </a:r>
            <a:endParaRPr kumimoji="1" lang="zh-CN" altLang="en-US" sz="24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3728556-58D4-F94E-B810-1860E1E9CEEC}"/>
              </a:ext>
            </a:extLst>
          </p:cNvPr>
          <p:cNvCxnSpPr/>
          <p:nvPr/>
        </p:nvCxnSpPr>
        <p:spPr bwMode="auto">
          <a:xfrm flipH="1" flipV="1">
            <a:off x="1295467" y="5722422"/>
            <a:ext cx="2400267" cy="544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C2E451CD-03F8-5C46-BA69-57BC572E9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19" y="1230160"/>
            <a:ext cx="5755467" cy="54299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A2E717-87E8-234A-986C-DA3AD7931DB9}"/>
              </a:ext>
            </a:extLst>
          </p:cNvPr>
          <p:cNvSpPr txBox="1"/>
          <p:nvPr/>
        </p:nvSpPr>
        <p:spPr>
          <a:xfrm>
            <a:off x="7653961" y="101456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对应于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 </a:t>
            </a:r>
            <a:r>
              <a:rPr kumimoji="1" lang="en-US" altLang="zh-CN" dirty="0" err="1"/>
              <a:t>scanf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599410-15C4-D747-9E3D-740AB8AC8990}"/>
              </a:ext>
            </a:extLst>
          </p:cNvPr>
          <p:cNvSpPr txBox="1"/>
          <p:nvPr/>
        </p:nvSpPr>
        <p:spPr>
          <a:xfrm>
            <a:off x="8850385" y="1184476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</a:rPr>
              <a:t>导入</a:t>
            </a:r>
            <a:r>
              <a:rPr kumimoji="1" lang="en-US" altLang="zh-CN" b="1" dirty="0" err="1">
                <a:solidFill>
                  <a:srgbClr val="FF0000"/>
                </a:solidFill>
              </a:rPr>
              <a:t>Scanncer</a:t>
            </a:r>
            <a:r>
              <a:rPr kumimoji="1" lang="zh-CN" altLang="en-US" b="1" dirty="0">
                <a:solidFill>
                  <a:srgbClr val="FF0000"/>
                </a:solidFill>
              </a:rPr>
              <a:t>所在包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DCE27E-B6F2-7F44-A57D-FF685B1C8029}"/>
              </a:ext>
            </a:extLst>
          </p:cNvPr>
          <p:cNvSpPr txBox="1"/>
          <p:nvPr/>
        </p:nvSpPr>
        <p:spPr>
          <a:xfrm>
            <a:off x="7257875" y="2209331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</a:rPr>
              <a:t>创建</a:t>
            </a:r>
            <a:r>
              <a:rPr kumimoji="1" lang="en-US" altLang="zh-CN" b="1" dirty="0">
                <a:solidFill>
                  <a:srgbClr val="FF0000"/>
                </a:solidFill>
              </a:rPr>
              <a:t>Scanner</a:t>
            </a:r>
            <a:r>
              <a:rPr kumimoji="1" lang="zh-CN" altLang="en-US" b="1" dirty="0">
                <a:solidFill>
                  <a:srgbClr val="FF0000"/>
                </a:solidFill>
              </a:rPr>
              <a:t>对象，设定输入源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9F47AF-2D1B-424F-A08A-42737814E871}"/>
              </a:ext>
            </a:extLst>
          </p:cNvPr>
          <p:cNvSpPr txBox="1"/>
          <p:nvPr/>
        </p:nvSpPr>
        <p:spPr>
          <a:xfrm>
            <a:off x="10106498" y="283928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</a:rPr>
              <a:t>从输入源读取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A2545-0A7D-8E4C-BDCC-C1C38C42953E}"/>
              </a:ext>
            </a:extLst>
          </p:cNvPr>
          <p:cNvSpPr txBox="1"/>
          <p:nvPr/>
        </p:nvSpPr>
        <p:spPr>
          <a:xfrm>
            <a:off x="9722003" y="389812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</a:rPr>
              <a:t>从输入源读取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5ABA9C-A7ED-D34C-BB90-C10459711118}"/>
              </a:ext>
            </a:extLst>
          </p:cNvPr>
          <p:cNvSpPr txBox="1"/>
          <p:nvPr/>
        </p:nvSpPr>
        <p:spPr>
          <a:xfrm>
            <a:off x="9613414" y="499825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</a:rPr>
              <a:t>从输入源读取</a:t>
            </a:r>
          </a:p>
        </p:txBody>
      </p:sp>
    </p:spTree>
    <p:extLst>
      <p:ext uri="{BB962C8B-B14F-4D97-AF65-F5344CB8AC3E}">
        <p14:creationId xmlns:p14="http://schemas.microsoft.com/office/powerpoint/2010/main" val="426424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4" grpId="0"/>
      <p:bldP spid="10" grpId="0"/>
      <p:bldP spid="11" grpId="0"/>
      <p:bldP spid="13" grpId="0"/>
      <p:bldP spid="1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" y="0"/>
            <a:ext cx="9234615" cy="672000"/>
            <a:chOff x="1" y="0"/>
            <a:chExt cx="9234615" cy="672000"/>
          </a:xfrm>
        </p:grpSpPr>
        <p:sp>
          <p:nvSpPr>
            <p:cNvPr id="6" name="矩形 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82566" y="69261"/>
              <a:ext cx="7452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本章小结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82566" y="1358102"/>
            <a:ext cx="8797948" cy="4210162"/>
            <a:chOff x="1872595" y="1488731"/>
            <a:chExt cx="8797948" cy="4210162"/>
          </a:xfrm>
        </p:grpSpPr>
        <p:grpSp>
          <p:nvGrpSpPr>
            <p:cNvPr id="10" name="组合 9"/>
            <p:cNvGrpSpPr/>
            <p:nvPr/>
          </p:nvGrpSpPr>
          <p:grpSpPr>
            <a:xfrm>
              <a:off x="7214543" y="1488731"/>
              <a:ext cx="3456000" cy="4210050"/>
              <a:chOff x="5534025" y="1323975"/>
              <a:chExt cx="3343275" cy="4210050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6038850" y="1323975"/>
                <a:ext cx="2838450" cy="942975"/>
              </a:xfrm>
              <a:custGeom>
                <a:avLst/>
                <a:gdLst>
                  <a:gd name="T0" fmla="*/ 1788 w 1788"/>
                  <a:gd name="T1" fmla="*/ 594 h 594"/>
                  <a:gd name="T2" fmla="*/ 1788 w 1788"/>
                  <a:gd name="T3" fmla="*/ 0 h 594"/>
                  <a:gd name="T4" fmla="*/ 282 w 1788"/>
                  <a:gd name="T5" fmla="*/ 0 h 594"/>
                  <a:gd name="T6" fmla="*/ 0 w 1788"/>
                  <a:gd name="T7" fmla="*/ 594 h 594"/>
                  <a:gd name="T8" fmla="*/ 1788 w 1788"/>
                  <a:gd name="T9" fmla="*/ 594 h 594"/>
                  <a:gd name="connsiteX0" fmla="*/ 10000 w 10000"/>
                  <a:gd name="connsiteY0" fmla="*/ 10000 h 10000"/>
                  <a:gd name="connsiteX1" fmla="*/ 10000 w 10000"/>
                  <a:gd name="connsiteY1" fmla="*/ 0 h 10000"/>
                  <a:gd name="connsiteX2" fmla="*/ 1577 w 10000"/>
                  <a:gd name="connsiteY2" fmla="*/ 0 h 10000"/>
                  <a:gd name="connsiteX3" fmla="*/ 0 w 10000"/>
                  <a:gd name="connsiteY3" fmla="*/ 10000 h 10000"/>
                  <a:gd name="connsiteX4" fmla="*/ 1000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0000" y="10000"/>
                    </a:moveTo>
                    <a:lnTo>
                      <a:pt x="10000" y="0"/>
                    </a:lnTo>
                    <a:lnTo>
                      <a:pt x="1577" y="0"/>
                    </a:lnTo>
                    <a:lnTo>
                      <a:pt x="0" y="10000"/>
                    </a:lnTo>
                    <a:lnTo>
                      <a:pt x="10000" y="10000"/>
                    </a:lnTo>
                    <a:close/>
                  </a:path>
                </a:pathLst>
              </a:cu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分支结构</a:t>
                </a:r>
                <a:endParaRPr lang="en-US" altLang="zh-CN" kern="0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>
                    <a:latin typeface="微软雅黑" pitchFamily="34" charset="-122"/>
                    <a:ea typeface="微软雅黑" pitchFamily="34" charset="-122"/>
                  </a:rPr>
                  <a:t>if-else</a:t>
                </a: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kern="0" dirty="0">
                    <a:latin typeface="微软雅黑" pitchFamily="34" charset="-122"/>
                    <a:ea typeface="微软雅黑" pitchFamily="34" charset="-122"/>
                  </a:rPr>
                  <a:t>switch-case</a:t>
                </a: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5534025" y="2409825"/>
                <a:ext cx="3343275" cy="942975"/>
              </a:xfrm>
              <a:custGeom>
                <a:avLst/>
                <a:gdLst>
                  <a:gd name="T0" fmla="*/ 2106 w 2106"/>
                  <a:gd name="T1" fmla="*/ 594 h 594"/>
                  <a:gd name="T2" fmla="*/ 2106 w 2106"/>
                  <a:gd name="T3" fmla="*/ 0 h 594"/>
                  <a:gd name="T4" fmla="*/ 276 w 2106"/>
                  <a:gd name="T5" fmla="*/ 0 h 594"/>
                  <a:gd name="T6" fmla="*/ 0 w 2106"/>
                  <a:gd name="T7" fmla="*/ 594 h 594"/>
                  <a:gd name="T8" fmla="*/ 2106 w 2106"/>
                  <a:gd name="T9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6" h="594">
                    <a:moveTo>
                      <a:pt x="2106" y="594"/>
                    </a:moveTo>
                    <a:lnTo>
                      <a:pt x="2106" y="0"/>
                    </a:lnTo>
                    <a:lnTo>
                      <a:pt x="276" y="0"/>
                    </a:lnTo>
                    <a:lnTo>
                      <a:pt x="0" y="594"/>
                    </a:lnTo>
                    <a:lnTo>
                      <a:pt x="2106" y="594"/>
                    </a:lnTo>
                    <a:close/>
                  </a:path>
                </a:pathLst>
              </a:cu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循环结构  </a:t>
                </a:r>
                <a:endParaRPr lang="en-US" altLang="zh-CN" kern="0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kern="0" dirty="0">
                    <a:latin typeface="微软雅黑" pitchFamily="34" charset="-122"/>
                    <a:ea typeface="微软雅黑" pitchFamily="34" charset="-122"/>
                  </a:rPr>
                  <a:t>while</a:t>
                </a: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kern="0" dirty="0">
                    <a:latin typeface="微软雅黑" pitchFamily="34" charset="-122"/>
                    <a:ea typeface="微软雅黑" pitchFamily="34" charset="-122"/>
                  </a:rPr>
                  <a:t>do-while</a:t>
                </a: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kern="0" dirty="0">
                    <a:latin typeface="微软雅黑" pitchFamily="34" charset="-122"/>
                    <a:ea typeface="微软雅黑" pitchFamily="34" charset="-122"/>
                  </a:rPr>
                  <a:t>for</a:t>
                </a: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5534025" y="3495675"/>
                <a:ext cx="3343275" cy="952500"/>
              </a:xfrm>
              <a:custGeom>
                <a:avLst/>
                <a:gdLst>
                  <a:gd name="T0" fmla="*/ 2106 w 2106"/>
                  <a:gd name="T1" fmla="*/ 600 h 600"/>
                  <a:gd name="T2" fmla="*/ 2106 w 2106"/>
                  <a:gd name="T3" fmla="*/ 0 h 600"/>
                  <a:gd name="T4" fmla="*/ 0 w 2106"/>
                  <a:gd name="T5" fmla="*/ 0 h 600"/>
                  <a:gd name="T6" fmla="*/ 276 w 2106"/>
                  <a:gd name="T7" fmla="*/ 600 h 600"/>
                  <a:gd name="T8" fmla="*/ 2106 w 2106"/>
                  <a:gd name="T9" fmla="*/ 60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6" h="600">
                    <a:moveTo>
                      <a:pt x="2106" y="600"/>
                    </a:moveTo>
                    <a:lnTo>
                      <a:pt x="2106" y="0"/>
                    </a:lnTo>
                    <a:lnTo>
                      <a:pt x="0" y="0"/>
                    </a:lnTo>
                    <a:lnTo>
                      <a:pt x="276" y="600"/>
                    </a:lnTo>
                    <a:lnTo>
                      <a:pt x="2106" y="600"/>
                    </a:lnTo>
                    <a:close/>
                  </a:path>
                </a:pathLst>
              </a:cu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数组</a:t>
                </a: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6038850" y="4591050"/>
                <a:ext cx="2838450" cy="942975"/>
              </a:xfrm>
              <a:custGeom>
                <a:avLst/>
                <a:gdLst>
                  <a:gd name="T0" fmla="*/ 1788 w 1788"/>
                  <a:gd name="T1" fmla="*/ 0 h 594"/>
                  <a:gd name="T2" fmla="*/ 0 w 1788"/>
                  <a:gd name="T3" fmla="*/ 0 h 594"/>
                  <a:gd name="T4" fmla="*/ 282 w 1788"/>
                  <a:gd name="T5" fmla="*/ 594 h 594"/>
                  <a:gd name="T6" fmla="*/ 1788 w 1788"/>
                  <a:gd name="T7" fmla="*/ 594 h 594"/>
                  <a:gd name="T8" fmla="*/ 1788 w 1788"/>
                  <a:gd name="T9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8" h="594">
                    <a:moveTo>
                      <a:pt x="1788" y="0"/>
                    </a:moveTo>
                    <a:lnTo>
                      <a:pt x="0" y="0"/>
                    </a:lnTo>
                    <a:lnTo>
                      <a:pt x="282" y="594"/>
                    </a:lnTo>
                    <a:lnTo>
                      <a:pt x="1788" y="594"/>
                    </a:lnTo>
                    <a:lnTo>
                      <a:pt x="1788" y="0"/>
                    </a:lnTo>
                    <a:close/>
                  </a:path>
                </a:pathLst>
              </a:cu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kern="0" dirty="0">
                    <a:latin typeface="微软雅黑" pitchFamily="34" charset="-122"/>
                    <a:ea typeface="微软雅黑" pitchFamily="34" charset="-122"/>
                  </a:rPr>
                  <a:t>字符串</a:t>
                </a:r>
              </a:p>
            </p:txBody>
          </p:sp>
        </p:grp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872595" y="1488731"/>
              <a:ext cx="2934000" cy="942975"/>
            </a:xfrm>
            <a:custGeom>
              <a:avLst/>
              <a:gdLst>
                <a:gd name="T0" fmla="*/ 1884 w 1884"/>
                <a:gd name="T1" fmla="*/ 720 h 720"/>
                <a:gd name="T2" fmla="*/ 1506 w 1884"/>
                <a:gd name="T3" fmla="*/ 0 h 720"/>
                <a:gd name="T4" fmla="*/ 0 w 1884"/>
                <a:gd name="T5" fmla="*/ 0 h 720"/>
                <a:gd name="T6" fmla="*/ 0 w 1884"/>
                <a:gd name="T7" fmla="*/ 720 h 720"/>
                <a:gd name="T8" fmla="*/ 1884 w 1884"/>
                <a:gd name="T9" fmla="*/ 720 h 720"/>
                <a:gd name="connsiteX0" fmla="*/ 10000 w 10000"/>
                <a:gd name="connsiteY0" fmla="*/ 10000 h 10000"/>
                <a:gd name="connsiteX1" fmla="*/ 8439 w 10000"/>
                <a:gd name="connsiteY1" fmla="*/ 99 h 10000"/>
                <a:gd name="connsiteX2" fmla="*/ 0 w 10000"/>
                <a:gd name="connsiteY2" fmla="*/ 0 h 10000"/>
                <a:gd name="connsiteX3" fmla="*/ 0 w 10000"/>
                <a:gd name="connsiteY3" fmla="*/ 10000 h 10000"/>
                <a:gd name="connsiteX4" fmla="*/ 1000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lnTo>
                    <a:pt x="8439" y="99"/>
                  </a:ln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kern="0" dirty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的数据类型</a:t>
              </a: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72595" y="4755693"/>
              <a:ext cx="2934000" cy="943200"/>
            </a:xfrm>
            <a:custGeom>
              <a:avLst/>
              <a:gdLst>
                <a:gd name="T0" fmla="*/ 1890 w 1890"/>
                <a:gd name="T1" fmla="*/ 0 h 726"/>
                <a:gd name="T2" fmla="*/ 0 w 1890"/>
                <a:gd name="T3" fmla="*/ 0 h 726"/>
                <a:gd name="T4" fmla="*/ 0 w 1890"/>
                <a:gd name="T5" fmla="*/ 726 h 726"/>
                <a:gd name="T6" fmla="*/ 1506 w 1890"/>
                <a:gd name="T7" fmla="*/ 726 h 726"/>
                <a:gd name="T8" fmla="*/ 1890 w 1890"/>
                <a:gd name="T9" fmla="*/ 0 h 72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8413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8413" y="10000"/>
                  </a:lnTo>
                  <a:lnTo>
                    <a:pt x="10000" y="0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顺序结构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5407969" y="2729363"/>
              <a:ext cx="1727200" cy="1728787"/>
            </a:xfrm>
            <a:prstGeom prst="ellipse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本章小结</a:t>
              </a: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1872595" y="2574580"/>
              <a:ext cx="3456000" cy="942975"/>
            </a:xfrm>
            <a:custGeom>
              <a:avLst/>
              <a:gdLst>
                <a:gd name="T0" fmla="*/ 1884 w 1884"/>
                <a:gd name="T1" fmla="*/ 720 h 720"/>
                <a:gd name="T2" fmla="*/ 1506 w 1884"/>
                <a:gd name="T3" fmla="*/ 0 h 720"/>
                <a:gd name="T4" fmla="*/ 0 w 1884"/>
                <a:gd name="T5" fmla="*/ 0 h 720"/>
                <a:gd name="T6" fmla="*/ 0 w 1884"/>
                <a:gd name="T7" fmla="*/ 720 h 720"/>
                <a:gd name="T8" fmla="*/ 1884 w 1884"/>
                <a:gd name="T9" fmla="*/ 720 h 720"/>
                <a:gd name="connsiteX0" fmla="*/ 10000 w 10000"/>
                <a:gd name="connsiteY0" fmla="*/ 10000 h 10000"/>
                <a:gd name="connsiteX1" fmla="*/ 8615 w 10000"/>
                <a:gd name="connsiteY1" fmla="*/ 99 h 10000"/>
                <a:gd name="connsiteX2" fmla="*/ 0 w 10000"/>
                <a:gd name="connsiteY2" fmla="*/ 0 h 10000"/>
                <a:gd name="connsiteX3" fmla="*/ 0 w 10000"/>
                <a:gd name="connsiteY3" fmla="*/ 10000 h 10000"/>
                <a:gd name="connsiteX4" fmla="*/ 1000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lnTo>
                    <a:pt x="8615" y="99"/>
                  </a:ln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标识符和关键字</a:t>
              </a: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1872595" y="3669957"/>
              <a:ext cx="3456000" cy="943200"/>
            </a:xfrm>
            <a:custGeom>
              <a:avLst/>
              <a:gdLst>
                <a:gd name="T0" fmla="*/ 1890 w 1890"/>
                <a:gd name="T1" fmla="*/ 0 h 726"/>
                <a:gd name="T2" fmla="*/ 0 w 1890"/>
                <a:gd name="T3" fmla="*/ 0 h 726"/>
                <a:gd name="T4" fmla="*/ 0 w 1890"/>
                <a:gd name="T5" fmla="*/ 726 h 726"/>
                <a:gd name="T6" fmla="*/ 1506 w 1890"/>
                <a:gd name="T7" fmla="*/ 726 h 726"/>
                <a:gd name="T8" fmla="*/ 1890 w 1890"/>
                <a:gd name="T9" fmla="*/ 0 h 72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8535 w 10000"/>
                <a:gd name="connsiteY3" fmla="*/ 9901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8535" y="9901"/>
                  </a:lnTo>
                  <a:lnTo>
                    <a:pt x="10000" y="0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运算符和表达式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077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564640" y="1990791"/>
            <a:ext cx="8179161" cy="3542227"/>
            <a:chOff x="-87479" y="2043112"/>
            <a:chExt cx="6359692" cy="2970064"/>
          </a:xfrm>
        </p:grpSpPr>
        <p:grpSp>
          <p:nvGrpSpPr>
            <p:cNvPr id="3" name="组合 1"/>
            <p:cNvGrpSpPr/>
            <p:nvPr/>
          </p:nvGrpSpPr>
          <p:grpSpPr>
            <a:xfrm>
              <a:off x="2816225" y="2043112"/>
              <a:ext cx="3455988" cy="2961977"/>
              <a:chOff x="2816225" y="2043112"/>
              <a:chExt cx="3455988" cy="2961977"/>
            </a:xfrm>
          </p:grpSpPr>
          <p:sp>
            <p:nvSpPr>
              <p:cNvPr id="12" name="矩形 5"/>
              <p:cNvSpPr/>
              <p:nvPr/>
            </p:nvSpPr>
            <p:spPr>
              <a:xfrm>
                <a:off x="3708400" y="2060575"/>
                <a:ext cx="835025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834524" h="1425646">
                    <a:moveTo>
                      <a:pt x="834524" y="0"/>
                    </a:moveTo>
                    <a:lnTo>
                      <a:pt x="834524" y="1425646"/>
                    </a:lnTo>
                    <a:lnTo>
                      <a:pt x="0" y="1425646"/>
                    </a:lnTo>
                    <a:close/>
                  </a:path>
                </a:pathLst>
              </a:cu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EAEAEA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200" kern="0" dirty="0">
                  <a:solidFill>
                    <a:srgbClr val="4D4D4D"/>
                  </a:solidFill>
                  <a:latin typeface="微软雅黑" pitchFamily="34" charset="-122"/>
                  <a:ea typeface="宋体" pitchFamily="2" charset="-122"/>
                </a:endParaRPr>
              </a:p>
            </p:txBody>
          </p:sp>
          <p:grpSp>
            <p:nvGrpSpPr>
              <p:cNvPr id="13" name="组合 10"/>
              <p:cNvGrpSpPr/>
              <p:nvPr/>
            </p:nvGrpSpPr>
            <p:grpSpPr>
              <a:xfrm>
                <a:off x="4572001" y="3721070"/>
                <a:ext cx="1152128" cy="1040015"/>
                <a:chOff x="7307974" y="1772816"/>
                <a:chExt cx="1728787" cy="1040015"/>
              </a:xfrm>
            </p:grpSpPr>
            <p:sp>
              <p:nvSpPr>
                <p:cNvPr id="19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7308304" y="1772816"/>
                  <a:ext cx="1728238" cy="294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fontAlgn="base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1400" b="1" kern="0" dirty="0">
                      <a:solidFill>
                        <a:srgbClr val="F9F9F9"/>
                      </a:solidFill>
                      <a:latin typeface="微软雅黑" pitchFamily="34" charset="-122"/>
                      <a:ea typeface="微软雅黑" pitchFamily="34" charset="-122"/>
                    </a:rPr>
                    <a:t>添加标题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 bwMode="auto">
                <a:xfrm>
                  <a:off x="7307974" y="2096707"/>
                  <a:ext cx="1728787" cy="71612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1100" kern="0" dirty="0">
                      <a:solidFill>
                        <a:srgbClr val="F9F9F9"/>
                      </a:solidFill>
                      <a:latin typeface="微软雅黑" pitchFamily="34" charset="-122"/>
                      <a:ea typeface="宋体" pitchFamily="2" charset="-122"/>
                    </a:rPr>
                    <a:t>单击此处添加段落文本单击此处添加段落</a:t>
                  </a: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3419872" y="3789040"/>
                <a:ext cx="1152128" cy="1040015"/>
                <a:chOff x="7307974" y="1772816"/>
                <a:chExt cx="1728787" cy="1040015"/>
              </a:xfrm>
            </p:grpSpPr>
            <p:sp>
              <p:nvSpPr>
                <p:cNvPr id="1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7308304" y="1772816"/>
                  <a:ext cx="1728238" cy="294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fontAlgn="base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1400" b="1" kern="0" dirty="0">
                      <a:solidFill>
                        <a:sysClr val="windowText" lastClr="000000">
                          <a:lumMod val="95000"/>
                          <a:lumOff val="5000"/>
                        </a:sysClr>
                      </a:solidFill>
                      <a:latin typeface="微软雅黑" pitchFamily="34" charset="-122"/>
                      <a:ea typeface="微软雅黑" pitchFamily="34" charset="-122"/>
                    </a:rPr>
                    <a:t>添加标题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 bwMode="auto">
                <a:xfrm>
                  <a:off x="7307974" y="2096707"/>
                  <a:ext cx="1728787" cy="71612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1100" kern="0" dirty="0">
                      <a:solidFill>
                        <a:sysClr val="windowText" lastClr="000000">
                          <a:lumMod val="95000"/>
                          <a:lumOff val="5000"/>
                        </a:sysClr>
                      </a:solidFill>
                      <a:latin typeface="微软雅黑" pitchFamily="34" charset="-122"/>
                      <a:ea typeface="宋体" pitchFamily="2" charset="-122"/>
                    </a:rPr>
                    <a:t>单击此处添加段落文本单击此处添加段落</a:t>
                  </a:r>
                </a:p>
              </p:txBody>
            </p:sp>
          </p:grpSp>
          <p:sp>
            <p:nvSpPr>
              <p:cNvPr id="15" name="矩形 3"/>
              <p:cNvSpPr/>
              <p:nvPr/>
            </p:nvSpPr>
            <p:spPr>
              <a:xfrm>
                <a:off x="2816225" y="3486150"/>
                <a:ext cx="1727200" cy="1512888"/>
              </a:xfrm>
              <a:custGeom>
                <a:avLst/>
                <a:gdLst/>
                <a:ahLst/>
                <a:cxnLst/>
                <a:rect l="l" t="t" r="r" b="b"/>
                <a:pathLst>
                  <a:path w="1728192" h="1512168">
                    <a:moveTo>
                      <a:pt x="885172" y="0"/>
                    </a:moveTo>
                    <a:lnTo>
                      <a:pt x="1728192" y="0"/>
                    </a:lnTo>
                    <a:lnTo>
                      <a:pt x="1728192" y="1512168"/>
                    </a:lnTo>
                    <a:lnTo>
                      <a:pt x="0" y="1512168"/>
                    </a:lnTo>
                    <a:close/>
                  </a:path>
                </a:pathLst>
              </a:cu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EAEAEA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200" kern="0" dirty="0">
                  <a:solidFill>
                    <a:srgbClr val="4D4D4D"/>
                  </a:solidFill>
                  <a:latin typeface="微软雅黑" pitchFamily="34" charset="-122"/>
                  <a:ea typeface="宋体" pitchFamily="2" charset="-122"/>
                </a:endParaRPr>
              </a:p>
            </p:txBody>
          </p:sp>
          <p:sp>
            <p:nvSpPr>
              <p:cNvPr id="16" name="流程图: 过程 7"/>
              <p:cNvSpPr/>
              <p:nvPr/>
            </p:nvSpPr>
            <p:spPr>
              <a:xfrm flipH="1">
                <a:off x="4543425" y="2043112"/>
                <a:ext cx="1728788" cy="2961977"/>
              </a:xfrm>
              <a:custGeom>
                <a:avLst/>
                <a:gdLst/>
                <a:ahLst/>
                <a:cxnLst/>
                <a:rect l="l" t="t" r="r" b="b"/>
                <a:pathLst>
                  <a:path w="1728192" h="2952328">
                    <a:moveTo>
                      <a:pt x="1728192" y="0"/>
                    </a:moveTo>
                    <a:lnTo>
                      <a:pt x="1728192" y="2952328"/>
                    </a:lnTo>
                    <a:lnTo>
                      <a:pt x="0" y="2952328"/>
                    </a:lnTo>
                    <a:close/>
                  </a:path>
                </a:pathLst>
              </a:custGeom>
              <a:gradFill>
                <a:gsLst>
                  <a:gs pos="3300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3175" cap="flat" cmpd="sng" algn="ctr">
                <a:solidFill>
                  <a:srgbClr val="2676FF">
                    <a:lumMod val="60000"/>
                    <a:lumOff val="40000"/>
                    <a:alpha val="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rIns="0" anchor="ctr"/>
              <a:lstStyle/>
              <a:p>
                <a:pPr algn="ctr" fontAlgn="base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kumimoji="1" lang="zh-CN" altLang="en-US" sz="2800" kern="0" dirty="0">
                  <a:solidFill>
                    <a:sysClr val="window" lastClr="FFFFFF"/>
                  </a:solidFill>
                  <a:latin typeface="Impact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 bwMode="auto">
            <a:xfrm>
              <a:off x="-87479" y="2468430"/>
              <a:ext cx="3795878" cy="1081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228594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基本数据类型是由最基本数据组成的数据类型，其数据是不可分解的。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分解后不能表达完整的含义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-87479" y="3572658"/>
              <a:ext cx="3579358" cy="358"/>
            </a:xfrm>
            <a:prstGeom prst="line">
              <a:avLst/>
            </a:prstGeom>
            <a:noFill/>
            <a:ln w="12700" cap="flat" cmpd="sng" algn="ctr">
              <a:solidFill>
                <a:srgbClr val="7D7D7D"/>
              </a:solidFill>
              <a:prstDash val="soli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>
            <a:xfrm>
              <a:off x="-85538" y="5013176"/>
              <a:ext cx="2706768" cy="0"/>
            </a:xfrm>
            <a:prstGeom prst="line">
              <a:avLst/>
            </a:prstGeom>
            <a:noFill/>
            <a:ln w="12700" cap="flat" cmpd="sng" algn="ctr">
              <a:solidFill>
                <a:srgbClr val="7D7D7D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 bwMode="auto">
            <a:xfrm>
              <a:off x="-87479" y="3579404"/>
              <a:ext cx="3478555" cy="1081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228594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对象数据类型是由用户定义的，由基本数据类型或对象数据类型构成，类（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）和接口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(interface) </a:t>
              </a: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kumimoji="1" lang="zh-CN" altLang="en-US" kern="0" dirty="0">
                <a:solidFill>
                  <a:srgbClr val="4D4D4D"/>
                </a:solidFill>
                <a:latin typeface="微软雅黑" pitchFamily="34" charset="-122"/>
                <a:ea typeface="宋体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476984" y="1128944"/>
            <a:ext cx="8640000" cy="9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的数据类型分为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大类：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对象数据类型（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type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10245435" cy="672000"/>
            <a:chOff x="1" y="0"/>
            <a:chExt cx="7056106" cy="672000"/>
          </a:xfrm>
        </p:grpSpPr>
        <p:sp>
          <p:nvSpPr>
            <p:cNvPr id="24" name="矩形 23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82566" y="69260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基本数据类型（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primitive type </a:t>
              </a:r>
              <a:r>
                <a:rPr kumimoji="1" lang="zh-CN" altLang="en-US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kumimoji="1" lang="en-US" altLang="zh-CN" sz="2800" dirty="0">
                <a:ln w="0"/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88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0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基本数据类型</a:t>
              </a:r>
              <a:endParaRPr kumimoji="1" lang="en-US" altLang="zh-CN" sz="2800" dirty="0">
                <a:ln w="0"/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955996045"/>
              </p:ext>
            </p:extLst>
          </p:nvPr>
        </p:nvGraphicFramePr>
        <p:xfrm>
          <a:off x="1018610" y="914401"/>
          <a:ext cx="9855336" cy="506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18610" y="889688"/>
            <a:ext cx="3772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基本数据类型分类</a:t>
            </a:r>
          </a:p>
        </p:txBody>
      </p:sp>
    </p:spTree>
    <p:extLst>
      <p:ext uri="{BB962C8B-B14F-4D97-AF65-F5344CB8AC3E}">
        <p14:creationId xmlns:p14="http://schemas.microsoft.com/office/powerpoint/2010/main" val="42199212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i="1" dirty="0">
                <a:solidFill>
                  <a:srgbClr val="5B36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en-US" altLang="zh-CN" i="1" dirty="0">
              <a:solidFill>
                <a:srgbClr val="5B361D"/>
              </a:solidFill>
              <a:ea typeface="黑体" pitchFamily="2" charset="-122"/>
            </a:endParaRP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1782566" y="855716"/>
            <a:ext cx="864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基本数据类型取值范围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6" name="矩形 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82566" y="69260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基本数据类型宽度与值范围</a:t>
              </a:r>
              <a:endParaRPr kumimoji="1" lang="en-US" altLang="zh-CN" sz="2800" dirty="0">
                <a:ln w="0"/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CFAE70D-4FA8-F3B0-B4E4-38F9EEFB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9" y="1504421"/>
            <a:ext cx="10882101" cy="49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41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403" y="808313"/>
            <a:ext cx="10363200" cy="762000"/>
          </a:xfrm>
        </p:spPr>
        <p:txBody>
          <a:bodyPr/>
          <a:lstStyle/>
          <a:p>
            <a:pPr marL="685800" indent="-685800" algn="l">
              <a:buFont typeface="Wingdings" panose="05000000000000000000" pitchFamily="2" charset="2"/>
              <a:buChar char="u"/>
              <a:defRPr/>
            </a:pPr>
            <a:r>
              <a:rPr lang="zh-CN" altLang="en-US" sz="2400" b="0" dirty="0">
                <a:ea typeface="黑体" pitchFamily="49" charset="-122"/>
              </a:rPr>
              <a:t> 关于整数类型的说明</a:t>
            </a:r>
            <a:endParaRPr lang="zh-CN" altLang="en-US" sz="2400" i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8082" y="1649833"/>
            <a:ext cx="10342046" cy="1136805"/>
          </a:xfrm>
          <a:ln>
            <a:solidFill>
              <a:srgbClr val="2676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整数类型的数据值有负整数、零和正整数；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整数的缺省类型为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长整型数值加后缀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40000L)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96102F8-880E-4922-BEED-62CC6FB490A4}"/>
              </a:ext>
            </a:extLst>
          </p:cNvPr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1369C0-06A5-4869-A67B-A6E0AE50F47C}"/>
                </a:ext>
              </a:extLst>
            </p:cNvPr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DF966A-D444-456A-943F-9F3B31C38773}"/>
                </a:ext>
              </a:extLst>
            </p:cNvPr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D15730-2656-4E2E-B3B3-670EB3E65277}"/>
                </a:ext>
              </a:extLst>
            </p:cNvPr>
            <p:cNvSpPr txBox="1"/>
            <p:nvPr/>
          </p:nvSpPr>
          <p:spPr>
            <a:xfrm>
              <a:off x="1782566" y="69260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kumimoji="1" lang="en-US" altLang="zh-CN" sz="2800" dirty="0">
                <a:ln w="0"/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026AAAA6-142B-49C9-AF0A-D509729C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082" y="3128457"/>
            <a:ext cx="10342046" cy="3209998"/>
          </a:xfrm>
          <a:prstGeom prst="rect">
            <a:avLst/>
          </a:prstGeom>
          <a:noFill/>
          <a:ln>
            <a:solidFill>
              <a:srgbClr val="2676F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种进制的整数表示形式：</a:t>
            </a:r>
            <a:endParaRPr lang="en-US" altLang="zh-CN" sz="20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0" kern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之间的数字表示的数，以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0b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0B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为前缀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 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0b1011 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0b1_011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0" kern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十进制数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之间的数字表示的数，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其首位不能为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0" kern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八进制数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0~7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之间的数字表示的数，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为前缀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endParaRPr lang="zh-CN" altLang="en-US" sz="20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0" kern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之间的数字或</a:t>
            </a:r>
            <a:r>
              <a:rPr lang="en-US" altLang="zh-CN" sz="2000" b="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a~f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A~F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之间的字母表示的数，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为前缀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 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0x8a </a:t>
            </a:r>
            <a:endParaRPr lang="zh-CN" altLang="en-US" sz="20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111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2" name="Rectangle 118"/>
          <p:cNvSpPr>
            <a:spLocks noGrp="1" noChangeArrowheads="1"/>
          </p:cNvSpPr>
          <p:nvPr>
            <p:ph type="title"/>
          </p:nvPr>
        </p:nvSpPr>
        <p:spPr>
          <a:xfrm>
            <a:off x="593888" y="801908"/>
            <a:ext cx="10363200" cy="762000"/>
          </a:xfrm>
        </p:spPr>
        <p:txBody>
          <a:bodyPr>
            <a:normAutofit/>
          </a:bodyPr>
          <a:lstStyle/>
          <a:p>
            <a:pPr marL="685800" indent="-685800" algn="l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b="0" dirty="0">
                <a:solidFill>
                  <a:srgbClr val="FF0000"/>
                </a:solidFill>
                <a:ea typeface="黑体" pitchFamily="49" charset="-122"/>
              </a:rPr>
              <a:t>关于字符类型的说明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5987" y="1606116"/>
            <a:ext cx="7072908" cy="3276543"/>
          </a:xfrm>
          <a:ln>
            <a:solidFill>
              <a:srgbClr val="2676FF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字符类型（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）常量是用单引号括起来的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码表中的单个字符，</a:t>
            </a:r>
            <a:r>
              <a:rPr lang="en-US" altLang="zh-CN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’、‘</a:t>
            </a:r>
            <a:r>
              <a:rPr lang="en-US" altLang="zh-CN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’、‘好’、‘！’、‘</a:t>
            </a:r>
            <a:r>
              <a:rPr lang="en-US" altLang="zh-CN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</a:t>
            </a:r>
            <a:r>
              <a:rPr lang="zh-CN" altLang="en-US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800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型变量可以用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码表中的字符或排序位置声明，如：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x=</a:t>
            </a:r>
            <a:r>
              <a:rPr lang="zh-CN" altLang="en-US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’；  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r>
              <a:rPr lang="zh-CN" altLang="en-US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x=97</a:t>
            </a:r>
            <a:r>
              <a:rPr lang="zh-CN" altLang="en-US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有些不能通过键盘输入到字符串或程序中的控制字符（比如回车符）需要通过转义字符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表示。如：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y=</a:t>
            </a:r>
            <a:r>
              <a:rPr lang="zh-CN" altLang="en-US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’；  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876" name="Group 13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5142777"/>
              </p:ext>
            </p:extLst>
          </p:nvPr>
        </p:nvGraphicFramePr>
        <p:xfrm>
          <a:off x="7607430" y="1606116"/>
          <a:ext cx="4260915" cy="3276543"/>
        </p:xfrm>
        <a:graphic>
          <a:graphicData uri="http://schemas.openxmlformats.org/drawingml/2006/table">
            <a:tbl>
              <a:tblPr/>
              <a:tblGrid>
                <a:gridCol w="13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82550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233488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41475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转义字符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Unicode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3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\b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退格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\u0008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89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\t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水平制表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\u0009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3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\n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换行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\u000a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89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\f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换页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\u000c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474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\r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回车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\u000d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F546AE8D-9B8C-4B0A-AC7A-C59348D0BA66}"/>
              </a:ext>
            </a:extLst>
          </p:cNvPr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6393F1-AB6F-49F8-B3FE-1A03D3887784}"/>
                </a:ext>
              </a:extLst>
            </p:cNvPr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26AF9E0-28A0-4838-9A61-946558372C22}"/>
                </a:ext>
              </a:extLst>
            </p:cNvPr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C91B79-74C2-4A44-80BC-8590D89F82A6}"/>
                </a:ext>
              </a:extLst>
            </p:cNvPr>
            <p:cNvSpPr txBox="1"/>
            <p:nvPr/>
          </p:nvSpPr>
          <p:spPr>
            <a:xfrm>
              <a:off x="1782566" y="69260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kumimoji="1" lang="en-US" altLang="zh-CN" sz="2800" dirty="0">
                <a:ln w="0"/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EB83157F-5C72-4AF3-9525-47FE9ED2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87" y="5160094"/>
            <a:ext cx="11270534" cy="884714"/>
          </a:xfrm>
          <a:prstGeom prst="rect">
            <a:avLst/>
          </a:prstGeom>
          <a:noFill/>
          <a:ln>
            <a:solidFill>
              <a:srgbClr val="2676F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由多个字符组成的字符序列叫</a:t>
            </a:r>
            <a:r>
              <a:rPr lang="zh-CN" altLang="en-US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，字符串用</a:t>
            </a:r>
            <a:r>
              <a:rPr lang="zh-CN" altLang="en-US" sz="18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括起来。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  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800" b="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就是一个字符串。</a:t>
            </a:r>
            <a:endParaRPr lang="en-US" altLang="zh-CN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中定义了一个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类来处理字符串。</a:t>
            </a:r>
            <a:endParaRPr lang="en-US" altLang="zh-CN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3078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4109" y="1143110"/>
            <a:ext cx="9694101" cy="4683475"/>
          </a:xfrm>
          <a:ln>
            <a:solidFill>
              <a:srgbClr val="2676FF"/>
            </a:solidFill>
          </a:ln>
        </p:spPr>
        <p:txBody>
          <a:bodyPr/>
          <a:lstStyle/>
          <a:p>
            <a:pPr marL="457189" indent="-457189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当将一种数据类型的值赋给另一种数据类型的变量时，出现了数据类型的转换。</a:t>
            </a:r>
          </a:p>
          <a:p>
            <a:pPr marL="457189" indent="-457189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在整数类型和浮点数类型中，可以将数据类型按照精度从“高”到“低”排列如下级别：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高级别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en-US" altLang="zh-CN" sz="2000" b="0" dirty="0" err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000" b="0" dirty="0">
              <a:solidFill>
                <a:srgbClr val="036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b="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低级别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 flipV="1">
            <a:off x="3397779" y="3253939"/>
            <a:ext cx="0" cy="192021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BD3AB00-9E45-45AA-9138-8F3F7A904949}"/>
              </a:ext>
            </a:extLst>
          </p:cNvPr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A3F4F-C837-4C15-ACAC-A3721DA6AAD3}"/>
                </a:ext>
              </a:extLst>
            </p:cNvPr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FB388E8-090F-4E49-B5DE-BA12620A22CB}"/>
                </a:ext>
              </a:extLst>
            </p:cNvPr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FBA6AB7-6B9D-4646-AAB6-A7675142A36F}"/>
                </a:ext>
              </a:extLst>
            </p:cNvPr>
            <p:cNvSpPr txBox="1"/>
            <p:nvPr/>
          </p:nvSpPr>
          <p:spPr>
            <a:xfrm>
              <a:off x="1782566" y="69260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不同类型数据之间转换</a:t>
              </a:r>
              <a:endParaRPr kumimoji="1" lang="en-US" altLang="zh-CN" sz="2800" dirty="0">
                <a:ln w="0"/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Picture 3">
            <a:extLst>
              <a:ext uri="{FF2B5EF4-FFF2-40B4-BE49-F238E27FC236}">
                <a16:creationId xmlns:a16="http://schemas.microsoft.com/office/drawing/2014/main" id="{DBE445CD-76FE-0A40-BD78-9185213B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80" y="2782915"/>
            <a:ext cx="5400675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18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8" y="895583"/>
            <a:ext cx="10363200" cy="762000"/>
          </a:xfrm>
        </p:spPr>
        <p:txBody>
          <a:bodyPr/>
          <a:lstStyle/>
          <a:p>
            <a:pPr marL="685800" indent="-685800" algn="l"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数据类型转换规则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07" y="1734534"/>
            <a:ext cx="10868589" cy="4039084"/>
          </a:xfrm>
          <a:ln>
            <a:solidFill>
              <a:srgbClr val="2676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当将低级别的值赋给高级别的变量时，系统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完成数据类型的转换。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    </a:t>
            </a: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x=200;       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类型值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类型值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200.0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结果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获得的值是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x=123456789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// ????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当将高级别的值赋给低级别的变量时，必须进行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类型转换。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强制类型转换格式：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（目标类型名）要转换的值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要转换的值也可以是表达式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   </a:t>
            </a:r>
            <a:r>
              <a:rPr lang="en-US" altLang="zh-CN" sz="2000" b="0" dirty="0" err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b="0" dirty="0" err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sz="2000" b="0" dirty="0" err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26L;         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类型值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2000" b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类型值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26, 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000" b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2000" b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类型值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进行强制类型转换时，可能会造成数据精度丢失。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12A7D4-4B77-4BEA-90B9-CC8ABDCD7B0D}"/>
              </a:ext>
            </a:extLst>
          </p:cNvPr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8EED88D-0BE6-448F-B7AE-A4620FF650FF}"/>
                </a:ext>
              </a:extLst>
            </p:cNvPr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76511-D6D2-43A7-8331-DE20F8E1504F}"/>
                </a:ext>
              </a:extLst>
            </p:cNvPr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5E84EA2-AA28-4709-A0A3-03105BF76C98}"/>
                </a:ext>
              </a:extLst>
            </p:cNvPr>
            <p:cNvSpPr txBox="1"/>
            <p:nvPr/>
          </p:nvSpPr>
          <p:spPr>
            <a:xfrm>
              <a:off x="1782566" y="69260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不同类型数据之间转换</a:t>
              </a:r>
              <a:endParaRPr kumimoji="1" lang="en-US" altLang="zh-CN" sz="2800" dirty="0">
                <a:ln w="0"/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8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76161"/>
            <a:ext cx="5613033" cy="769441"/>
            <a:chOff x="0" y="-57121"/>
            <a:chExt cx="4209775" cy="577081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763957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93144" y="0"/>
              <a:ext cx="114593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87624" y="-57121"/>
              <a:ext cx="108012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4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47631" y="51945"/>
              <a:ext cx="186214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kumimoji="1" lang="zh-CN" altLang="en-US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115999" y="1706888"/>
            <a:ext cx="4786356" cy="487576"/>
            <a:chOff x="2422392" y="1205292"/>
            <a:chExt cx="3589767" cy="365682"/>
          </a:xfrm>
        </p:grpSpPr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2422392" y="1205292"/>
              <a:ext cx="804657" cy="365682"/>
              <a:chOff x="1346707" y="2226820"/>
              <a:chExt cx="1441321" cy="61186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487484" y="2257426"/>
                <a:ext cx="1166630" cy="529317"/>
              </a:xfrm>
              <a:prstGeom prst="rect">
                <a:avLst/>
              </a:prstGeom>
              <a:solidFill>
                <a:srgbClr val="036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667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346707" y="2226820"/>
                <a:ext cx="1441321" cy="6118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</a:t>
                </a:r>
                <a:endParaRPr kumimoji="1"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152288" y="1215008"/>
              <a:ext cx="285987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kumimoji="1"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语法基础</a:t>
              </a:r>
              <a:endParaRPr kumimoji="1" lang="en-US" altLang="zh-CN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2500988" y="1539577"/>
              <a:ext cx="2355218" cy="643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3115999" y="2552092"/>
            <a:ext cx="1072876" cy="487576"/>
            <a:chOff x="1346707" y="2226820"/>
            <a:chExt cx="1441321" cy="611867"/>
          </a:xfrm>
        </p:grpSpPr>
        <p:sp>
          <p:nvSpPr>
            <p:cNvPr id="42" name="矩形 41"/>
            <p:cNvSpPr/>
            <p:nvPr/>
          </p:nvSpPr>
          <p:spPr>
            <a:xfrm>
              <a:off x="1487484" y="2257426"/>
              <a:ext cx="1166630" cy="529317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46707" y="2226820"/>
              <a:ext cx="1441321" cy="6118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</a:t>
              </a:r>
              <a:endParaRPr kumimoji="1" lang="zh-CN" altLang="en-US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4089193" y="2570839"/>
            <a:ext cx="2700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endParaRPr kumimoji="1" lang="en-US" altLang="zh-CN" sz="2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>
            <a:cxnSpLocks/>
          </p:cNvCxnSpPr>
          <p:nvPr/>
        </p:nvCxnSpPr>
        <p:spPr>
          <a:xfrm flipV="1">
            <a:off x="3220794" y="2998276"/>
            <a:ext cx="3140291" cy="81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3130175" y="3414499"/>
            <a:ext cx="1072876" cy="487576"/>
            <a:chOff x="1346707" y="2226820"/>
            <a:chExt cx="1441321" cy="611867"/>
          </a:xfrm>
        </p:grpSpPr>
        <p:sp>
          <p:nvSpPr>
            <p:cNvPr id="50" name="矩形 49"/>
            <p:cNvSpPr/>
            <p:nvPr/>
          </p:nvSpPr>
          <p:spPr>
            <a:xfrm>
              <a:off x="1487484" y="2257426"/>
              <a:ext cx="1166630" cy="529317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46707" y="2226820"/>
              <a:ext cx="1441321" cy="6118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</a:t>
              </a:r>
              <a:endParaRPr kumimoji="1" lang="zh-CN" altLang="en-US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117545" y="3427454"/>
            <a:ext cx="238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流程控制语句</a:t>
            </a:r>
            <a:endParaRPr kumimoji="1" lang="en-US" altLang="zh-CN" sz="2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>
            <a:cxnSpLocks/>
          </p:cNvCxnSpPr>
          <p:nvPr/>
        </p:nvCxnSpPr>
        <p:spPr>
          <a:xfrm flipV="1">
            <a:off x="3234970" y="3860683"/>
            <a:ext cx="2951262" cy="81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D935D6F-E525-42B4-BA4F-BF70D5F5A4F7}"/>
              </a:ext>
            </a:extLst>
          </p:cNvPr>
          <p:cNvGrpSpPr>
            <a:grpSpLocks noChangeAspect="1"/>
          </p:cNvGrpSpPr>
          <p:nvPr/>
        </p:nvGrpSpPr>
        <p:grpSpPr>
          <a:xfrm>
            <a:off x="3115999" y="4290586"/>
            <a:ext cx="1072876" cy="487576"/>
            <a:chOff x="1346707" y="2226820"/>
            <a:chExt cx="1441321" cy="61186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1F433F3-EEBA-4238-854C-D64A85FDB445}"/>
                </a:ext>
              </a:extLst>
            </p:cNvPr>
            <p:cNvSpPr/>
            <p:nvPr/>
          </p:nvSpPr>
          <p:spPr>
            <a:xfrm>
              <a:off x="1487484" y="2257426"/>
              <a:ext cx="1166630" cy="529317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5A57920-1A1E-48E2-932C-0C250190F78F}"/>
                </a:ext>
              </a:extLst>
            </p:cNvPr>
            <p:cNvSpPr txBox="1"/>
            <p:nvPr/>
          </p:nvSpPr>
          <p:spPr>
            <a:xfrm>
              <a:off x="1346707" y="2226820"/>
              <a:ext cx="1441321" cy="6118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2.4</a:t>
              </a:r>
              <a:endParaRPr kumimoji="1" lang="zh-CN" altLang="en-US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9448A97-CF76-4B0D-81B4-871191C0230E}"/>
              </a:ext>
            </a:extLst>
          </p:cNvPr>
          <p:cNvSpPr txBox="1"/>
          <p:nvPr/>
        </p:nvSpPr>
        <p:spPr>
          <a:xfrm>
            <a:off x="4103369" y="4303541"/>
            <a:ext cx="238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kumimoji="1" lang="en-US" altLang="zh-CN" sz="2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E3830B7-47C8-4915-A643-15799E1FD0EA}"/>
              </a:ext>
            </a:extLst>
          </p:cNvPr>
          <p:cNvCxnSpPr>
            <a:cxnSpLocks/>
          </p:cNvCxnSpPr>
          <p:nvPr/>
        </p:nvCxnSpPr>
        <p:spPr>
          <a:xfrm flipV="1">
            <a:off x="3220794" y="4736770"/>
            <a:ext cx="2951262" cy="81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5A81AA2-D27E-444C-BD30-F471B049AD2D}"/>
              </a:ext>
            </a:extLst>
          </p:cNvPr>
          <p:cNvGrpSpPr>
            <a:grpSpLocks noChangeAspect="1"/>
          </p:cNvGrpSpPr>
          <p:nvPr/>
        </p:nvGrpSpPr>
        <p:grpSpPr>
          <a:xfrm>
            <a:off x="3130175" y="5041621"/>
            <a:ext cx="1072876" cy="487576"/>
            <a:chOff x="1346707" y="2226820"/>
            <a:chExt cx="1441321" cy="61186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08ECF0-F5A9-4E86-890C-B6FDBD05584C}"/>
                </a:ext>
              </a:extLst>
            </p:cNvPr>
            <p:cNvSpPr/>
            <p:nvPr/>
          </p:nvSpPr>
          <p:spPr>
            <a:xfrm>
              <a:off x="1487484" y="2257426"/>
              <a:ext cx="1166630" cy="529317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99E2583-1465-4C55-81A7-98ACBEEBEBB7}"/>
                </a:ext>
              </a:extLst>
            </p:cNvPr>
            <p:cNvSpPr txBox="1"/>
            <p:nvPr/>
          </p:nvSpPr>
          <p:spPr>
            <a:xfrm>
              <a:off x="1346707" y="2226820"/>
              <a:ext cx="1441321" cy="6118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2.5</a:t>
              </a:r>
              <a:endParaRPr kumimoji="1" lang="zh-CN" altLang="en-US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D857DCD4-D477-40C4-8708-2F9B63F4A3F0}"/>
              </a:ext>
            </a:extLst>
          </p:cNvPr>
          <p:cNvSpPr txBox="1"/>
          <p:nvPr/>
        </p:nvSpPr>
        <p:spPr>
          <a:xfrm>
            <a:off x="4117545" y="5054576"/>
            <a:ext cx="238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kumimoji="1" lang="en-US" altLang="zh-CN" sz="2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DAB9421-F188-408F-A984-4CB332FDDD96}"/>
              </a:ext>
            </a:extLst>
          </p:cNvPr>
          <p:cNvCxnSpPr>
            <a:cxnSpLocks/>
          </p:cNvCxnSpPr>
          <p:nvPr/>
        </p:nvCxnSpPr>
        <p:spPr>
          <a:xfrm flipV="1">
            <a:off x="3234970" y="5487805"/>
            <a:ext cx="2951262" cy="81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623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305" y="2079889"/>
            <a:ext cx="11788350" cy="3610997"/>
          </a:xfrm>
          <a:ln>
            <a:solidFill>
              <a:srgbClr val="2676FF"/>
            </a:solidFill>
          </a:ln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转换为整型示例：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x1=</a:t>
            </a:r>
            <a:r>
              <a:rPr lang="en-US" altLang="zh-CN" sz="2000" b="0" dirty="0" err="1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Integer.parseInt</a:t>
            </a: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(“260”);          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字符串直接转换，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x1=260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b="0" dirty="0" err="1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x2=</a:t>
            </a:r>
            <a:r>
              <a:rPr lang="en-US" altLang="zh-CN" sz="2000" b="0" dirty="0" err="1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Integer.parseInt</a:t>
            </a: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(txt1.getText());   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将文本框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txt1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中的文本转换为</a:t>
            </a:r>
            <a:r>
              <a:rPr lang="en-US" altLang="zh-CN" sz="2000" b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型数值赋值给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转换为浮点型示例：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  </a:t>
            </a: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y=</a:t>
            </a:r>
            <a:r>
              <a:rPr lang="en-US" altLang="zh-CN" sz="2000" b="0" dirty="0" err="1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Float.parseFloat</a:t>
            </a: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(“23.5”);             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//y=23.5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double z=</a:t>
            </a:r>
            <a:r>
              <a:rPr lang="en-US" altLang="zh-CN" sz="2000" b="0" dirty="0" err="1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Double.parseDouble</a:t>
            </a:r>
            <a:r>
              <a:rPr lang="en-US" altLang="zh-CN" sz="2000" b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(“45.6”);   </a:t>
            </a: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//z=45.6</a:t>
            </a:r>
            <a:endParaRPr lang="zh-CN" altLang="en-US" sz="20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55A526-1367-4177-B3A4-122436882229}"/>
              </a:ext>
            </a:extLst>
          </p:cNvPr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475DE6-2BD8-4AD9-89A7-D744D9591606}"/>
                </a:ext>
              </a:extLst>
            </p:cNvPr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FFEBAC-2708-4E46-BC4B-7BBF6C6848BF}"/>
                </a:ext>
              </a:extLst>
            </p:cNvPr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4591EFF-1AD6-4F78-9B5C-F97D344332C3}"/>
                </a:ext>
              </a:extLst>
            </p:cNvPr>
            <p:cNvSpPr txBox="1"/>
            <p:nvPr/>
          </p:nvSpPr>
          <p:spPr>
            <a:xfrm>
              <a:off x="1782566" y="69260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不同类型数据之间转换</a:t>
              </a:r>
              <a:endParaRPr kumimoji="1" lang="en-US" altLang="zh-CN" sz="2800" dirty="0">
                <a:ln w="0"/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2095416-2286-439C-A171-E7351EAFD84A}"/>
              </a:ext>
            </a:extLst>
          </p:cNvPr>
          <p:cNvSpPr/>
          <p:nvPr/>
        </p:nvSpPr>
        <p:spPr>
          <a:xfrm>
            <a:off x="726121" y="1013019"/>
            <a:ext cx="4950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将字符串数字转换为数值的方法</a:t>
            </a:r>
            <a:endParaRPr lang="en-US" altLang="zh-CN" sz="240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3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99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30959" y="2622569"/>
            <a:ext cx="8640000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5333" b="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5333" b="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5333" b="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en-US" altLang="zh-CN" sz="5333" b="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5333" b="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枚举</a:t>
            </a:r>
          </a:p>
        </p:txBody>
      </p:sp>
    </p:spTree>
    <p:extLst>
      <p:ext uri="{BB962C8B-B14F-4D97-AF65-F5344CB8AC3E}">
        <p14:creationId xmlns:p14="http://schemas.microsoft.com/office/powerpoint/2010/main" val="422782308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变量与变量定义</a:t>
              </a: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24193" y="826873"/>
            <a:ext cx="9908380" cy="5858132"/>
          </a:xfrm>
          <a:prstGeom prst="rect">
            <a:avLst/>
          </a:prstGeom>
          <a:ln>
            <a:solidFill>
              <a:srgbClr val="2676FF"/>
            </a:solidFill>
          </a:ln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12780" indent="-812780">
              <a:lnSpc>
                <a:spcPct val="150000"/>
              </a:lnSpc>
              <a:spcBef>
                <a:spcPct val="0"/>
              </a:spcBef>
              <a:buClr>
                <a:srgbClr val="0033CC"/>
              </a:buClr>
              <a:buFontTx/>
              <a:buNone/>
            </a:pPr>
            <a:r>
              <a:rPr lang="zh-CN" altLang="en-US" sz="2400" kern="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是指在程序运行过程中其值可以改变的量。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780" indent="-812780">
              <a:lnSpc>
                <a:spcPct val="150000"/>
              </a:lnSpc>
              <a:spcBef>
                <a:spcPct val="0"/>
              </a:spcBef>
              <a:buClr>
                <a:srgbClr val="0033CC"/>
              </a:buClr>
              <a:buFontTx/>
              <a:buNone/>
            </a:pPr>
            <a:r>
              <a:rPr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规定变量必须先定义后使用，且变量必须有明确的类型。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变量类型   变量名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变量初值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int</a:t>
            </a:r>
            <a:r>
              <a:rPr lang="zh-CN" altLang="en-US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err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zh-CN" altLang="en-US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kern="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err="1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kern="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是一个整型变量，未初始化</a:t>
            </a:r>
            <a:r>
              <a:rPr lang="en-US" altLang="zh-CN" sz="2400" kern="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int j=10;</a:t>
            </a:r>
            <a:r>
              <a:rPr lang="zh-CN" altLang="en-US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kern="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kern="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是一个整型变量，初始值为</a:t>
            </a:r>
            <a:r>
              <a:rPr lang="en-US" altLang="zh-CN" sz="2400" kern="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int x, y=0;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kern="0" dirty="0" err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=5;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kern="0" dirty="0" err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=i+1;         </a:t>
            </a:r>
            <a:r>
              <a:rPr lang="en-US" altLang="zh-CN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使用未初始化的变量会引发编译器错误！</a:t>
            </a:r>
            <a:endParaRPr lang="en-US" altLang="zh-CN" sz="2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6375BE-BE7A-E1E6-FC0A-BBD7E94B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97" y="3115228"/>
            <a:ext cx="5156200" cy="165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48D9F1-DCB9-18DF-745D-259E99E47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97" y="4921101"/>
            <a:ext cx="6006751" cy="766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3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 常量与常量定义</a:t>
              </a: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-final 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76984" y="1450863"/>
            <a:ext cx="9467536" cy="4981110"/>
          </a:xfrm>
          <a:prstGeom prst="rect">
            <a:avLst/>
          </a:prstGeom>
          <a:ln>
            <a:solidFill>
              <a:srgbClr val="2676FF"/>
            </a:solidFill>
          </a:ln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符号常量</a:t>
            </a:r>
            <a:r>
              <a:rPr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用标识符表示的常量。要求先声明，后使用。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812780" indent="-812780">
              <a:lnSpc>
                <a:spcPct val="150000"/>
              </a:lnSpc>
              <a:spcBef>
                <a:spcPct val="0"/>
              </a:spcBef>
              <a:buClr>
                <a:srgbClr val="0033CC"/>
              </a:buClr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int I =10;</a:t>
            </a:r>
          </a:p>
          <a:p>
            <a:pPr marL="0" indent="0" defTabSz="954088">
              <a:lnSpc>
                <a:spcPct val="150000"/>
              </a:lnSpc>
              <a:buNone/>
              <a:tabLst>
                <a:tab pos="2597150" algn="l"/>
              </a:tabLst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J=I;</a:t>
            </a:r>
          </a:p>
          <a:p>
            <a:pPr marL="0" indent="0" defTabSz="954088">
              <a:lnSpc>
                <a:spcPct val="150000"/>
              </a:lnSpc>
              <a:buNone/>
              <a:tabLst>
                <a:tab pos="2597150" algn="l"/>
              </a:tabLst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final double PI = 3.14159265358979323846;</a:t>
            </a:r>
          </a:p>
          <a:p>
            <a:pPr marL="0" indent="0" defTabSz="954088">
              <a:lnSpc>
                <a:spcPct val="150000"/>
              </a:lnSpc>
              <a:buNone/>
              <a:tabLst>
                <a:tab pos="2597150" algn="l"/>
              </a:tabLst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final int K;  //</a:t>
            </a:r>
            <a:r>
              <a:rPr lang="zh-CN" altLang="en-US" sz="18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合法吗？（合法）</a:t>
            </a:r>
            <a:endParaRPr lang="en-US" altLang="zh-CN" sz="1800" dirty="0">
              <a:solidFill>
                <a:srgbClr val="267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54088">
              <a:lnSpc>
                <a:spcPct val="150000"/>
              </a:lnSpc>
              <a:buNone/>
              <a:tabLst>
                <a:tab pos="2597150" algn="l"/>
              </a:tabLst>
            </a:pPr>
            <a:r>
              <a:rPr lang="zh-CN" altLang="en-US" sz="18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K=10;  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可以对常量赋值吗？（初始时可以）</a:t>
            </a:r>
            <a:endParaRPr lang="en-US" altLang="zh-CN" sz="1800" dirty="0">
              <a:solidFill>
                <a:srgbClr val="267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954088">
              <a:lnSpc>
                <a:spcPct val="150000"/>
              </a:lnSpc>
              <a:buNone/>
              <a:tabLst>
                <a:tab pos="2597150" algn="l"/>
              </a:tabLst>
            </a:pPr>
            <a:r>
              <a:rPr lang="zh-CN" altLang="en-US" sz="18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K=K+1</a:t>
            </a:r>
            <a:r>
              <a:rPr lang="en-US" altLang="zh-CN" sz="18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// </a:t>
            </a:r>
            <a:r>
              <a:rPr lang="zh-CN" altLang="en-US" sz="18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不合法</a:t>
            </a:r>
            <a:endParaRPr lang="en-US" altLang="zh-CN" sz="1800" dirty="0">
              <a:solidFill>
                <a:srgbClr val="267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02416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枚举</a:t>
              </a:r>
              <a:r>
                <a:rPr kumimoji="1" lang="en-US" altLang="zh-CN" sz="2800" dirty="0" err="1">
                  <a:ln w="0"/>
                  <a:latin typeface="微软雅黑" pitchFamily="34" charset="-122"/>
                  <a:ea typeface="微软雅黑" pitchFamily="34" charset="-122"/>
                </a:rPr>
                <a:t>enum</a:t>
              </a: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 常量与常量定义</a:t>
              </a: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76984" y="1450863"/>
            <a:ext cx="9467536" cy="4981110"/>
          </a:xfrm>
          <a:prstGeom prst="rect">
            <a:avLst/>
          </a:prstGeom>
          <a:ln>
            <a:solidFill>
              <a:srgbClr val="2676FF"/>
            </a:solidFill>
          </a:ln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变量的取值范围是一个给定的有限集合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800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{SMALL, MEDIUM, LARGE};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  s1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8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  s2=</a:t>
            </a:r>
            <a:r>
              <a:rPr lang="en-US" altLang="zh-CN" sz="1800" kern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Size.SMALL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//</a:t>
            </a:r>
            <a:r>
              <a:rPr lang="en-US" altLang="zh-CN" sz="18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Size. MEDIUM, Size. LARGE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s2=90;   //</a:t>
            </a:r>
            <a:r>
              <a:rPr lang="zh-CN" altLang="en-US" sz="1800" dirty="0">
                <a:solidFill>
                  <a:srgbClr val="468A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非法赋值</a:t>
            </a:r>
            <a:endParaRPr lang="en-US" altLang="zh-CN" sz="1800" dirty="0">
              <a:solidFill>
                <a:srgbClr val="468A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33012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969098" y="1874219"/>
            <a:ext cx="8261011" cy="1857739"/>
          </a:xfrm>
        </p:spPr>
        <p:txBody>
          <a:bodyPr/>
          <a:lstStyle/>
          <a:p>
            <a:pPr algn="l" eaLnBrk="1" hangingPunct="1"/>
            <a:r>
              <a:rPr lang="zh-CN" altLang="en-US" sz="6600" b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200654417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76161"/>
            <a:ext cx="5613033" cy="769441"/>
            <a:chOff x="0" y="-57121"/>
            <a:chExt cx="4209775" cy="577081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763957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93144" y="0"/>
              <a:ext cx="114593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87624" y="-57121"/>
              <a:ext cx="108012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4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47631" y="51945"/>
              <a:ext cx="186214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kumimoji="1" lang="zh-CN" altLang="en-US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65" y="2842082"/>
            <a:ext cx="1002805" cy="18895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130175" y="1248864"/>
            <a:ext cx="4786356" cy="4440725"/>
            <a:chOff x="3130175" y="1248864"/>
            <a:chExt cx="4786356" cy="4440725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3234965" y="2461582"/>
              <a:ext cx="4376792" cy="81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3130175" y="1248864"/>
              <a:ext cx="4786356" cy="4440725"/>
              <a:chOff x="3130175" y="1166485"/>
              <a:chExt cx="4786356" cy="4440725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3130175" y="1166485"/>
                <a:ext cx="4786356" cy="487576"/>
                <a:chOff x="2422392" y="1205292"/>
                <a:chExt cx="3589767" cy="365682"/>
              </a:xfrm>
            </p:grpSpPr>
            <p:grpSp>
              <p:nvGrpSpPr>
                <p:cNvPr id="10" name="组合 9"/>
                <p:cNvGrpSpPr>
                  <a:grpSpLocks noChangeAspect="1"/>
                </p:cNvGrpSpPr>
                <p:nvPr/>
              </p:nvGrpSpPr>
              <p:grpSpPr>
                <a:xfrm>
                  <a:off x="2422392" y="1205292"/>
                  <a:ext cx="804657" cy="365682"/>
                  <a:chOff x="1346707" y="2226820"/>
                  <a:chExt cx="1441321" cy="611867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1487484" y="2257426"/>
                    <a:ext cx="1166630" cy="529317"/>
                  </a:xfrm>
                  <a:prstGeom prst="rect">
                    <a:avLst/>
                  </a:prstGeom>
                  <a:solidFill>
                    <a:srgbClr val="036E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667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1346707" y="2226820"/>
                    <a:ext cx="1441321" cy="6118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2.2.1</a:t>
                    </a:r>
                    <a:endParaRPr kumimoji="1" lang="zh-CN" altLang="en-US" sz="2667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" name="文本框 10"/>
                <p:cNvSpPr txBox="1"/>
                <p:nvPr/>
              </p:nvSpPr>
              <p:spPr>
                <a:xfrm>
                  <a:off x="3152288" y="1215008"/>
                  <a:ext cx="2859871" cy="346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hlinkClick r:id="rId3" action="ppaction://hlinksldjump"/>
                    </a:rPr>
                    <a:t>算术运算符和算术表达式</a:t>
                  </a:r>
                  <a:endParaRPr kumimoji="1" lang="en-US" altLang="zh-CN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V="1">
                  <a:off x="2500988" y="1539930"/>
                  <a:ext cx="3271962" cy="608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/>
              <p:cNvGrpSpPr/>
              <p:nvPr/>
            </p:nvGrpSpPr>
            <p:grpSpPr>
              <a:xfrm>
                <a:off x="3130175" y="1899734"/>
                <a:ext cx="4584972" cy="520861"/>
                <a:chOff x="3144351" y="2218386"/>
                <a:chExt cx="4584972" cy="520861"/>
              </a:xfrm>
            </p:grpSpPr>
            <p:grpSp>
              <p:nvGrpSpPr>
                <p:cNvPr id="35" name="组合 34"/>
                <p:cNvGrpSpPr>
                  <a:grpSpLocks noChangeAspect="1"/>
                </p:cNvGrpSpPr>
                <p:nvPr/>
              </p:nvGrpSpPr>
              <p:grpSpPr>
                <a:xfrm>
                  <a:off x="3144351" y="2251671"/>
                  <a:ext cx="1072876" cy="487576"/>
                  <a:chOff x="1346707" y="2226820"/>
                  <a:chExt cx="1441321" cy="611867"/>
                </a:xfrm>
              </p:grpSpPr>
              <p:sp>
                <p:nvSpPr>
                  <p:cNvPr id="42" name="矩形 41"/>
                  <p:cNvSpPr/>
                  <p:nvPr/>
                </p:nvSpPr>
                <p:spPr>
                  <a:xfrm>
                    <a:off x="1487484" y="2257426"/>
                    <a:ext cx="1166630" cy="529317"/>
                  </a:xfrm>
                  <a:prstGeom prst="rect">
                    <a:avLst/>
                  </a:prstGeom>
                  <a:solidFill>
                    <a:srgbClr val="036E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667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1346707" y="2226820"/>
                    <a:ext cx="1441321" cy="6118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2.2.2</a:t>
                    </a:r>
                    <a:endParaRPr kumimoji="1" lang="zh-CN" altLang="en-US" sz="2667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6" name="文本框 35"/>
                <p:cNvSpPr txBox="1"/>
                <p:nvPr/>
              </p:nvSpPr>
              <p:spPr>
                <a:xfrm>
                  <a:off x="4113838" y="2218386"/>
                  <a:ext cx="36154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hlinkClick r:id="rId4" action="ppaction://hlinksldjump"/>
                    </a:rPr>
                    <a:t>关系运算符和条件运算符</a:t>
                  </a:r>
                  <a:endParaRPr kumimoji="1" lang="en-US" altLang="zh-CN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3130175" y="2749113"/>
                <a:ext cx="4656881" cy="487576"/>
                <a:chOff x="3130175" y="3403799"/>
                <a:chExt cx="4656881" cy="487576"/>
              </a:xfrm>
            </p:grpSpPr>
            <p:grpSp>
              <p:nvGrpSpPr>
                <p:cNvPr id="47" name="组合 46"/>
                <p:cNvGrpSpPr>
                  <a:grpSpLocks noChangeAspect="1"/>
                </p:cNvGrpSpPr>
                <p:nvPr/>
              </p:nvGrpSpPr>
              <p:grpSpPr>
                <a:xfrm>
                  <a:off x="3130175" y="3403799"/>
                  <a:ext cx="1072876" cy="487576"/>
                  <a:chOff x="1346707" y="2226820"/>
                  <a:chExt cx="1441321" cy="611867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1487484" y="2257426"/>
                    <a:ext cx="1166630" cy="529317"/>
                  </a:xfrm>
                  <a:prstGeom prst="rect">
                    <a:avLst/>
                  </a:prstGeom>
                  <a:solidFill>
                    <a:srgbClr val="036E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667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346707" y="2226820"/>
                    <a:ext cx="1441321" cy="6118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2.2.3</a:t>
                    </a:r>
                    <a:endParaRPr kumimoji="1" lang="zh-CN" altLang="en-US" sz="2667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8" name="文本框 47"/>
                <p:cNvSpPr txBox="1"/>
                <p:nvPr/>
              </p:nvSpPr>
              <p:spPr>
                <a:xfrm>
                  <a:off x="4117545" y="3416754"/>
                  <a:ext cx="36695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hlinkClick r:id="rId5" action="ppaction://hlinksldjump"/>
                    </a:rPr>
                    <a:t>逻辑运算符和逻辑表达式</a:t>
                  </a:r>
                  <a:endParaRPr kumimoji="1" lang="en-US" altLang="zh-CN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9" name="直接连接符 48"/>
                <p:cNvCxnSpPr/>
                <p:nvPr/>
              </p:nvCxnSpPr>
              <p:spPr>
                <a:xfrm flipV="1">
                  <a:off x="3234970" y="3849983"/>
                  <a:ext cx="4362616" cy="810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>
                <a:off x="3130175" y="3529314"/>
                <a:ext cx="3989617" cy="487576"/>
                <a:chOff x="3130175" y="3403799"/>
                <a:chExt cx="3989617" cy="487576"/>
              </a:xfrm>
            </p:grpSpPr>
            <p:grpSp>
              <p:nvGrpSpPr>
                <p:cNvPr id="30" name="组合 29"/>
                <p:cNvGrpSpPr>
                  <a:grpSpLocks noChangeAspect="1"/>
                </p:cNvGrpSpPr>
                <p:nvPr/>
              </p:nvGrpSpPr>
              <p:grpSpPr>
                <a:xfrm>
                  <a:off x="3130175" y="3403799"/>
                  <a:ext cx="1072876" cy="487576"/>
                  <a:chOff x="1346707" y="2226820"/>
                  <a:chExt cx="1441321" cy="611867"/>
                </a:xfrm>
              </p:grpSpPr>
              <p:sp>
                <p:nvSpPr>
                  <p:cNvPr id="33" name="矩形 32"/>
                  <p:cNvSpPr/>
                  <p:nvPr/>
                </p:nvSpPr>
                <p:spPr>
                  <a:xfrm>
                    <a:off x="1487484" y="2257426"/>
                    <a:ext cx="1166630" cy="529317"/>
                  </a:xfrm>
                  <a:prstGeom prst="rect">
                    <a:avLst/>
                  </a:prstGeom>
                  <a:solidFill>
                    <a:srgbClr val="036E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667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1346707" y="2226820"/>
                    <a:ext cx="1441321" cy="6118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2.2.4</a:t>
                    </a:r>
                    <a:endParaRPr kumimoji="1" lang="zh-CN" altLang="en-US" sz="2667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1" name="文本框 30"/>
                <p:cNvSpPr txBox="1"/>
                <p:nvPr/>
              </p:nvSpPr>
              <p:spPr>
                <a:xfrm>
                  <a:off x="4117545" y="3416754"/>
                  <a:ext cx="30022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hlinkClick r:id="rId6" action="ppaction://hlinksldjump"/>
                    </a:rPr>
                    <a:t>位运算符和位表达式</a:t>
                  </a:r>
                  <a:endParaRPr kumimoji="1" lang="en-US" altLang="zh-CN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32" name="直接连接符 31"/>
                <p:cNvCxnSpPr/>
                <p:nvPr/>
              </p:nvCxnSpPr>
              <p:spPr>
                <a:xfrm flipV="1">
                  <a:off x="3234970" y="3849983"/>
                  <a:ext cx="3777730" cy="810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/>
              <p:cNvGrpSpPr/>
              <p:nvPr/>
            </p:nvGrpSpPr>
            <p:grpSpPr>
              <a:xfrm>
                <a:off x="3130175" y="4322470"/>
                <a:ext cx="3374547" cy="487576"/>
                <a:chOff x="3130175" y="3403799"/>
                <a:chExt cx="3374547" cy="487576"/>
              </a:xfrm>
            </p:grpSpPr>
            <p:grpSp>
              <p:nvGrpSpPr>
                <p:cNvPr id="38" name="组合 37"/>
                <p:cNvGrpSpPr>
                  <a:grpSpLocks noChangeAspect="1"/>
                </p:cNvGrpSpPr>
                <p:nvPr/>
              </p:nvGrpSpPr>
              <p:grpSpPr>
                <a:xfrm>
                  <a:off x="3130175" y="3403799"/>
                  <a:ext cx="1072876" cy="487576"/>
                  <a:chOff x="1346707" y="2226820"/>
                  <a:chExt cx="1441321" cy="611867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1487484" y="2257426"/>
                    <a:ext cx="1166630" cy="529317"/>
                  </a:xfrm>
                  <a:prstGeom prst="rect">
                    <a:avLst/>
                  </a:prstGeom>
                  <a:solidFill>
                    <a:srgbClr val="036E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667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1346707" y="2226820"/>
                    <a:ext cx="1441321" cy="6118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2.2.5</a:t>
                    </a:r>
                    <a:endParaRPr kumimoji="1" lang="zh-CN" altLang="en-US" sz="2667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17545" y="3416754"/>
                  <a:ext cx="23871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hlinkClick r:id="rId7" action="ppaction://hlinksldjump"/>
                    </a:rPr>
                    <a:t>赋值运算符</a:t>
                  </a:r>
                  <a:endParaRPr kumimoji="1" lang="en-US" altLang="zh-CN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34970" y="3849983"/>
                  <a:ext cx="2544866" cy="810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组合 52"/>
              <p:cNvGrpSpPr/>
              <p:nvPr/>
            </p:nvGrpSpPr>
            <p:grpSpPr>
              <a:xfrm>
                <a:off x="3130175" y="5119634"/>
                <a:ext cx="3374547" cy="487576"/>
                <a:chOff x="3130175" y="3403799"/>
                <a:chExt cx="3374547" cy="487576"/>
              </a:xfrm>
            </p:grpSpPr>
            <p:grpSp>
              <p:nvGrpSpPr>
                <p:cNvPr id="54" name="组合 53"/>
                <p:cNvGrpSpPr>
                  <a:grpSpLocks noChangeAspect="1"/>
                </p:cNvGrpSpPr>
                <p:nvPr/>
              </p:nvGrpSpPr>
              <p:grpSpPr>
                <a:xfrm>
                  <a:off x="3130175" y="3403799"/>
                  <a:ext cx="1072876" cy="487576"/>
                  <a:chOff x="1346707" y="2226820"/>
                  <a:chExt cx="1441321" cy="611867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487484" y="2257426"/>
                    <a:ext cx="1166630" cy="529317"/>
                  </a:xfrm>
                  <a:prstGeom prst="rect">
                    <a:avLst/>
                  </a:prstGeom>
                  <a:solidFill>
                    <a:srgbClr val="036E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667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346707" y="2226820"/>
                    <a:ext cx="1441321" cy="6118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2.2.6</a:t>
                    </a:r>
                    <a:endParaRPr kumimoji="1" lang="zh-CN" altLang="en-US" sz="2667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6" name="文本框 55"/>
                <p:cNvSpPr txBox="1"/>
                <p:nvPr/>
              </p:nvSpPr>
              <p:spPr>
                <a:xfrm>
                  <a:off x="4117545" y="3416754"/>
                  <a:ext cx="23871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dirty="0"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hlinkClick r:id="rId8" action="ppaction://hlinksldjump"/>
                    </a:rPr>
                    <a:t>运算符的优先级</a:t>
                  </a:r>
                  <a:endParaRPr kumimoji="1" lang="en-US" altLang="zh-CN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57" name="直接连接符 56"/>
                <p:cNvCxnSpPr/>
                <p:nvPr/>
              </p:nvCxnSpPr>
              <p:spPr>
                <a:xfrm flipV="1">
                  <a:off x="3234970" y="3849983"/>
                  <a:ext cx="3148842" cy="810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7545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5141310" y="4529617"/>
            <a:ext cx="2089913" cy="1363980"/>
          </a:xfrm>
          <a:prstGeom prst="cloudCallout">
            <a:avLst>
              <a:gd name="adj1" fmla="val 82061"/>
              <a:gd name="adj2" fmla="val -123769"/>
            </a:avLst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16200000" scaled="0"/>
          </a:gradFill>
          <a:ln w="3175" cap="flat" cmpd="sng" algn="ctr">
            <a:solidFill>
              <a:srgbClr val="2676FF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kumimoji="1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(若整数相除，结果取整)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0" name="矩形 9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算术运算符与算术表达式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6983" y="1682202"/>
            <a:ext cx="9729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算术运算符完成数学的加、减、乘、除等算术运算。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算术运算符包括双目运算符和单目运算符。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双目算术运算符包括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（加）、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（减）、*（乘）、</a:t>
            </a:r>
            <a:r>
              <a:rPr lang="en-US" altLang="zh-CN" sz="2000" dirty="0">
                <a:solidFill>
                  <a:srgbClr val="3C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3C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（除）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3C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>
                <a:solidFill>
                  <a:srgbClr val="3C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（模运算，取余）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510B46-A955-4E0B-8E9D-9635F3A2A1FF}"/>
              </a:ext>
            </a:extLst>
          </p:cNvPr>
          <p:cNvSpPr/>
          <p:nvPr/>
        </p:nvSpPr>
        <p:spPr>
          <a:xfrm>
            <a:off x="1400588" y="114494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n w="0"/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算术运算符：</a:t>
            </a:r>
            <a:endParaRPr lang="zh-CN" altLang="en-US" sz="2800" b="1" dirty="0">
              <a:solidFill>
                <a:srgbClr val="036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9290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82566" y="1398494"/>
            <a:ext cx="7737089" cy="4183480"/>
            <a:chOff x="1487593" y="1220047"/>
            <a:chExt cx="8569114" cy="4577080"/>
          </a:xfrm>
        </p:grpSpPr>
        <p:grpSp>
          <p:nvGrpSpPr>
            <p:cNvPr id="2" name="组合 1"/>
            <p:cNvGrpSpPr/>
            <p:nvPr/>
          </p:nvGrpSpPr>
          <p:grpSpPr>
            <a:xfrm>
              <a:off x="1487593" y="1220047"/>
              <a:ext cx="4577080" cy="4577080"/>
              <a:chOff x="1333500" y="1512888"/>
              <a:chExt cx="3833813" cy="3833812"/>
            </a:xfrm>
          </p:grpSpPr>
          <p:sp>
            <p:nvSpPr>
              <p:cNvPr id="6" name="AutoShape 3"/>
              <p:cNvSpPr>
                <a:spLocks noChangeArrowheads="1"/>
              </p:cNvSpPr>
              <p:nvPr/>
            </p:nvSpPr>
            <p:spPr bwMode="gray">
              <a:xfrm>
                <a:off x="1333500" y="1512888"/>
                <a:ext cx="3833813" cy="3833812"/>
              </a:xfrm>
              <a:custGeom>
                <a:avLst/>
                <a:gdLst>
                  <a:gd name="G0" fmla="+- 1914 0 0"/>
                  <a:gd name="G1" fmla="+- 21600 0 1914"/>
                  <a:gd name="G2" fmla="+- 21600 0 1914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14" y="10800"/>
                    </a:moveTo>
                    <a:cubicBezTo>
                      <a:pt x="1914" y="15708"/>
                      <a:pt x="5892" y="19686"/>
                      <a:pt x="10800" y="19686"/>
                    </a:cubicBezTo>
                    <a:cubicBezTo>
                      <a:pt x="15708" y="19686"/>
                      <a:pt x="19686" y="15708"/>
                      <a:pt x="19686" y="10800"/>
                    </a:cubicBezTo>
                    <a:cubicBezTo>
                      <a:pt x="19686" y="5892"/>
                      <a:pt x="15708" y="1914"/>
                      <a:pt x="10800" y="1914"/>
                    </a:cubicBezTo>
                    <a:cubicBezTo>
                      <a:pt x="5892" y="1914"/>
                      <a:pt x="1914" y="5892"/>
                      <a:pt x="1914" y="10800"/>
                    </a:cubicBezTo>
                    <a:close/>
                  </a:path>
                </a:pathLst>
              </a:cu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EAEAEA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667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Oval 4"/>
              <p:cNvSpPr>
                <a:spLocks noChangeArrowheads="1"/>
              </p:cNvSpPr>
              <p:nvPr/>
            </p:nvSpPr>
            <p:spPr bwMode="gray">
              <a:xfrm>
                <a:off x="1638300" y="1817688"/>
                <a:ext cx="3200400" cy="3200400"/>
              </a:xfrm>
              <a:prstGeom prst="ellipse">
                <a:avLst/>
              </a:pr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 kern="0" dirty="0">
                  <a:solidFill>
                    <a:sysClr val="window" lastClr="FFFFFF"/>
                  </a:solidFill>
                  <a:latin typeface="Calibri"/>
                  <a:ea typeface="微软雅黑" pitchFamily="34" charset="-122"/>
                </a:endParaRPr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gray">
              <a:xfrm>
                <a:off x="2057570" y="2800045"/>
                <a:ext cx="2408366" cy="987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defRPr/>
                </a:pPr>
                <a:r>
                  <a:rPr lang="zh-CN" altLang="en-US" sz="3200" b="1" kern="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双目算术</a:t>
                </a:r>
                <a:endParaRPr lang="en-US" altLang="zh-CN" sz="32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0" fontAlgn="base" hangingPunct="0">
                  <a:defRPr/>
                </a:pPr>
                <a:r>
                  <a:rPr lang="zh-CN" altLang="en-US" sz="3200" b="1" kern="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运算符</a:t>
                </a:r>
              </a:p>
            </p:txBody>
          </p:sp>
        </p:grpSp>
        <p:sp>
          <p:nvSpPr>
            <p:cNvPr id="40" name="AutoShape 5"/>
            <p:cNvSpPr>
              <a:spLocks noChangeArrowheads="1"/>
            </p:cNvSpPr>
            <p:nvPr/>
          </p:nvSpPr>
          <p:spPr bwMode="gray">
            <a:xfrm>
              <a:off x="5520267" y="2083647"/>
              <a:ext cx="4249420" cy="514773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fontAlgn="base">
                <a:lnSpc>
                  <a:spcPct val="120000"/>
                </a:lnSpc>
                <a:spcBef>
                  <a:spcPts val="800"/>
                </a:spcBef>
                <a:spcAft>
                  <a:spcPts val="800"/>
                </a:spcAft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6*5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 </a:t>
              </a:r>
              <a:r>
                <a:rPr kumimoji="1" lang="en-US" altLang="zh-CN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//结果是30</a:t>
              </a:r>
            </a:p>
          </p:txBody>
        </p:sp>
        <p:sp>
          <p:nvSpPr>
            <p:cNvPr id="41" name="AutoShape 6"/>
            <p:cNvSpPr>
              <a:spLocks noChangeArrowheads="1"/>
            </p:cNvSpPr>
            <p:nvPr/>
          </p:nvSpPr>
          <p:spPr bwMode="gray">
            <a:xfrm>
              <a:off x="5808134" y="2852421"/>
              <a:ext cx="4248573" cy="51392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fontAlgn="base">
                <a:lnSpc>
                  <a:spcPct val="120000"/>
                </a:lnSpc>
                <a:spcBef>
                  <a:spcPts val="800"/>
                </a:spcBef>
                <a:spcAft>
                  <a:spcPts val="800"/>
                </a:spcAft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27/3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 </a:t>
              </a:r>
              <a:r>
                <a:rPr kumimoji="1" lang="en-US" altLang="zh-CN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//结果是9</a:t>
              </a:r>
            </a:p>
          </p:txBody>
        </p:sp>
        <p:sp>
          <p:nvSpPr>
            <p:cNvPr id="42" name="AutoShape 7"/>
            <p:cNvSpPr>
              <a:spLocks noChangeArrowheads="1"/>
            </p:cNvSpPr>
            <p:nvPr/>
          </p:nvSpPr>
          <p:spPr bwMode="gray">
            <a:xfrm>
              <a:off x="5808134" y="3620347"/>
              <a:ext cx="4248573" cy="514773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fontAlgn="base">
                <a:lnSpc>
                  <a:spcPct val="120000"/>
                </a:lnSpc>
                <a:spcBef>
                  <a:spcPts val="800"/>
                </a:spcBef>
                <a:spcAft>
                  <a:spcPts val="800"/>
                </a:spcAft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45/4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 </a:t>
              </a:r>
              <a:r>
                <a:rPr kumimoji="1" lang="en-US" altLang="zh-CN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//结果是11</a:t>
              </a:r>
            </a:p>
          </p:txBody>
        </p:sp>
        <p:sp>
          <p:nvSpPr>
            <p:cNvPr id="43" name="AutoShape 8"/>
            <p:cNvSpPr>
              <a:spLocks noChangeArrowheads="1"/>
            </p:cNvSpPr>
            <p:nvPr/>
          </p:nvSpPr>
          <p:spPr bwMode="gray">
            <a:xfrm>
              <a:off x="5520267" y="4388274"/>
              <a:ext cx="4249420" cy="514773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fontAlgn="base">
                <a:lnSpc>
                  <a:spcPct val="120000"/>
                </a:lnSpc>
                <a:spcBef>
                  <a:spcPts val="800"/>
                </a:spcBef>
                <a:spcAft>
                  <a:spcPts val="800"/>
                </a:spcAft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9%3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 </a:t>
              </a:r>
              <a:r>
                <a:rPr kumimoji="1" lang="en-US" altLang="zh-CN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//结果是0</a:t>
              </a:r>
            </a:p>
          </p:txBody>
        </p:sp>
        <p:sp>
          <p:nvSpPr>
            <p:cNvPr id="44" name="AutoShape 9"/>
            <p:cNvSpPr>
              <a:spLocks noChangeArrowheads="1"/>
            </p:cNvSpPr>
            <p:nvPr/>
          </p:nvSpPr>
          <p:spPr bwMode="gray">
            <a:xfrm>
              <a:off x="4925061" y="5145194"/>
              <a:ext cx="4249420" cy="514773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fontAlgn="base">
                <a:lnSpc>
                  <a:spcPct val="120000"/>
                </a:lnSpc>
                <a:spcBef>
                  <a:spcPts val="800"/>
                </a:spcBef>
                <a:spcAft>
                  <a:spcPts val="800"/>
                </a:spcAft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9%4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            </a:t>
              </a:r>
              <a:r>
                <a:rPr kumimoji="1" lang="en-US" altLang="zh-CN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//结果是1</a:t>
              </a:r>
            </a:p>
          </p:txBody>
        </p:sp>
        <p:sp>
          <p:nvSpPr>
            <p:cNvPr id="45" name="AutoShape 5"/>
            <p:cNvSpPr>
              <a:spLocks noChangeArrowheads="1"/>
            </p:cNvSpPr>
            <p:nvPr/>
          </p:nvSpPr>
          <p:spPr bwMode="gray">
            <a:xfrm>
              <a:off x="4925061" y="1303020"/>
              <a:ext cx="4249420" cy="514773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fontAlgn="base">
                <a:lnSpc>
                  <a:spcPct val="120000"/>
                </a:lnSpc>
                <a:spcBef>
                  <a:spcPts val="800"/>
                </a:spcBef>
                <a:spcAft>
                  <a:spcPts val="800"/>
                </a:spcAft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       23+5             </a:t>
              </a:r>
              <a:r>
                <a:rPr kumimoji="1" lang="en-US" altLang="zh-CN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//结果是28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" y="0"/>
            <a:ext cx="1476983" cy="672000"/>
            <a:chOff x="1" y="0"/>
            <a:chExt cx="1476983" cy="672000"/>
          </a:xfrm>
        </p:grpSpPr>
        <p:sp>
          <p:nvSpPr>
            <p:cNvPr id="17" name="矩形 16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54185735-7AC9-426B-A261-B6D1AEA9EC55}"/>
              </a:ext>
            </a:extLst>
          </p:cNvPr>
          <p:cNvSpPr/>
          <p:nvPr/>
        </p:nvSpPr>
        <p:spPr bwMode="auto">
          <a:xfrm>
            <a:off x="6391469" y="3592383"/>
            <a:ext cx="849086" cy="4705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255443-ADF8-41B3-BDDA-16EDD7080326}"/>
              </a:ext>
            </a:extLst>
          </p:cNvPr>
          <p:cNvSpPr txBox="1"/>
          <p:nvPr/>
        </p:nvSpPr>
        <p:spPr>
          <a:xfrm>
            <a:off x="1701701" y="102037"/>
            <a:ext cx="527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ln w="0"/>
                <a:latin typeface="微软雅黑" pitchFamily="34" charset="-122"/>
                <a:ea typeface="微软雅黑" pitchFamily="34" charset="-122"/>
              </a:rPr>
              <a:t>2.2.1 </a:t>
            </a:r>
            <a:r>
              <a:rPr kumimoji="1" lang="zh-CN" altLang="en-US" sz="2800" dirty="0">
                <a:ln w="0"/>
                <a:latin typeface="微软雅黑" pitchFamily="34" charset="-122"/>
                <a:ea typeface="微软雅黑" pitchFamily="34" charset="-122"/>
              </a:rPr>
              <a:t>算术运算符与算术表达式</a:t>
            </a:r>
            <a:endParaRPr kumimoji="1" lang="en-US" altLang="zh-CN" sz="2800" dirty="0">
              <a:ln w="0"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82103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13910A-5012-42D7-8AC1-84E2E534964C}"/>
              </a:ext>
            </a:extLst>
          </p:cNvPr>
          <p:cNvGrpSpPr/>
          <p:nvPr/>
        </p:nvGrpSpPr>
        <p:grpSpPr>
          <a:xfrm>
            <a:off x="4338471" y="2491156"/>
            <a:ext cx="1655804" cy="1445098"/>
            <a:chOff x="1475262" y="1485321"/>
            <a:chExt cx="1655804" cy="1445098"/>
          </a:xfrm>
        </p:grpSpPr>
        <p:sp>
          <p:nvSpPr>
            <p:cNvPr id="72" name="椭圆 71"/>
            <p:cNvSpPr/>
            <p:nvPr/>
          </p:nvSpPr>
          <p:spPr bwMode="auto">
            <a:xfrm>
              <a:off x="1475262" y="1485321"/>
              <a:ext cx="1655804" cy="1445098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base">
                <a:lnSpc>
                  <a:spcPct val="120000"/>
                </a:lnSpc>
                <a:defRPr/>
              </a:pPr>
              <a:endParaRPr lang="zh-CN" altLang="en-US" sz="1867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17"/>
            <p:cNvSpPr txBox="1">
              <a:spLocks noChangeArrowheads="1"/>
            </p:cNvSpPr>
            <p:nvPr/>
          </p:nvSpPr>
          <p:spPr bwMode="auto">
            <a:xfrm>
              <a:off x="1641174" y="1585133"/>
              <a:ext cx="1323979" cy="113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base" hangingPunct="1">
                <a:lnSpc>
                  <a:spcPct val="150000"/>
                </a:lnSpc>
                <a:defRPr/>
              </a:pPr>
              <a:r>
                <a:rPr lang="zh-CN" altLang="en-US" sz="2400" b="1" kern="0" dirty="0">
                  <a:solidFill>
                    <a:sysClr val="window" lastClr="FFFFFF"/>
                  </a:solidFill>
                  <a:ea typeface="微软雅黑" pitchFamily="34" charset="-122"/>
                </a:rPr>
                <a:t>单目</a:t>
              </a:r>
              <a:endParaRPr lang="en-US" altLang="zh-CN" sz="2400" b="1" kern="0" dirty="0">
                <a:solidFill>
                  <a:sysClr val="window" lastClr="FFFFFF"/>
                </a:solidFill>
                <a:ea typeface="微软雅黑" pitchFamily="34" charset="-122"/>
              </a:endParaRPr>
            </a:p>
            <a:p>
              <a:pPr algn="ctr" eaLnBrk="1" fontAlgn="base" hangingPunct="1">
                <a:lnSpc>
                  <a:spcPct val="150000"/>
                </a:lnSpc>
                <a:defRPr/>
              </a:pPr>
              <a:r>
                <a:rPr lang="zh-CN" altLang="en-US" sz="2400" b="1" kern="0" dirty="0">
                  <a:solidFill>
                    <a:sysClr val="window" lastClr="FFFFFF"/>
                  </a:solidFill>
                  <a:ea typeface="微软雅黑" pitchFamily="34" charset="-122"/>
                </a:rPr>
                <a:t>运算符</a:t>
              </a:r>
              <a:endParaRPr lang="zh-CN" altLang="zh-CN" sz="2400" b="1" kern="0" dirty="0">
                <a:solidFill>
                  <a:sysClr val="window" lastClr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74" name="TextBox 6"/>
          <p:cNvSpPr txBox="1"/>
          <p:nvPr/>
        </p:nvSpPr>
        <p:spPr>
          <a:xfrm>
            <a:off x="1535347" y="1626066"/>
            <a:ext cx="2453355" cy="3323987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base"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sym typeface="+mn-ea"/>
              </a:rPr>
              <a:t>符号</a:t>
            </a:r>
            <a:r>
              <a:rPr kumimoji="1" lang="zh-CN" altLang="en-US" sz="2000" dirty="0">
                <a:solidFill>
                  <a:srgbClr val="000000"/>
                </a:solidFill>
                <a:sym typeface="+mn-ea"/>
              </a:rPr>
              <a:t>：</a:t>
            </a:r>
            <a:endParaRPr kumimoji="1" lang="en-US" sz="2000" dirty="0">
              <a:solidFill>
                <a:srgbClr val="000000"/>
              </a:solidFill>
              <a:sym typeface="+mn-ea"/>
            </a:endParaRPr>
          </a:p>
          <a:p>
            <a:pPr algn="ctr" fontAlgn="base">
              <a:lnSpc>
                <a:spcPct val="250000"/>
              </a:lnSpc>
              <a:defRPr/>
            </a:pPr>
            <a:r>
              <a:rPr kumimoji="1" sz="2000" b="1" dirty="0">
                <a:solidFill>
                  <a:srgbClr val="FF0000"/>
                </a:solidFill>
                <a:sym typeface="+mn-ea"/>
              </a:rPr>
              <a:t>++</a:t>
            </a:r>
            <a:r>
              <a:rPr kumimoji="1" lang="en-US" sz="2000" b="1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kumimoji="1" sz="2000" dirty="0" err="1">
                <a:solidFill>
                  <a:srgbClr val="000000"/>
                </a:solidFill>
                <a:sym typeface="+mn-ea"/>
              </a:rPr>
              <a:t>自增</a:t>
            </a:r>
            <a:r>
              <a:rPr kumimoji="1" sz="2000" dirty="0">
                <a:solidFill>
                  <a:srgbClr val="000000"/>
                </a:solidFill>
                <a:sym typeface="+mn-ea"/>
              </a:rPr>
              <a:t>）</a:t>
            </a:r>
            <a:endParaRPr kumimoji="1" lang="en-US" sz="2000" dirty="0">
              <a:solidFill>
                <a:srgbClr val="000000"/>
              </a:solidFill>
              <a:sym typeface="+mn-ea"/>
            </a:endParaRPr>
          </a:p>
          <a:p>
            <a:pPr algn="ctr" fontAlgn="base">
              <a:lnSpc>
                <a:spcPct val="250000"/>
              </a:lnSpc>
              <a:defRPr/>
            </a:pPr>
            <a:r>
              <a:rPr kumimoji="1" lang="en-US" sz="2000" dirty="0">
                <a:solidFill>
                  <a:srgbClr val="000000"/>
                </a:solidFill>
                <a:sym typeface="+mn-ea"/>
              </a:rPr>
              <a:t> </a:t>
            </a:r>
            <a:r>
              <a:rPr kumimoji="1" sz="2000" b="1" dirty="0">
                <a:solidFill>
                  <a:srgbClr val="FF0000"/>
                </a:solidFill>
                <a:sym typeface="+mn-ea"/>
              </a:rPr>
              <a:t>--</a:t>
            </a:r>
            <a:r>
              <a:rPr kumimoji="1" lang="en-US" sz="2000" dirty="0">
                <a:solidFill>
                  <a:srgbClr val="000000"/>
                </a:solidFill>
                <a:sym typeface="+mn-ea"/>
              </a:rPr>
              <a:t>  </a:t>
            </a:r>
            <a:r>
              <a:rPr kumimoji="1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kumimoji="1" sz="2000" dirty="0" err="1">
                <a:solidFill>
                  <a:srgbClr val="000000"/>
                </a:solidFill>
                <a:sym typeface="+mn-ea"/>
              </a:rPr>
              <a:t>自减</a:t>
            </a:r>
            <a:r>
              <a:rPr kumimoji="1" sz="2000" dirty="0">
                <a:solidFill>
                  <a:srgbClr val="000000"/>
                </a:solidFill>
                <a:sym typeface="+mn-ea"/>
              </a:rPr>
              <a:t>）</a:t>
            </a:r>
            <a:endParaRPr kumimoji="1" lang="en-US" sz="2000" dirty="0">
              <a:solidFill>
                <a:srgbClr val="000000"/>
              </a:solidFill>
              <a:sym typeface="+mn-ea"/>
            </a:endParaRPr>
          </a:p>
          <a:p>
            <a:pPr algn="ctr" fontAlgn="base">
              <a:lnSpc>
                <a:spcPct val="250000"/>
              </a:lnSpc>
              <a:defRPr/>
            </a:pPr>
            <a:r>
              <a:rPr kumimoji="1" sz="2000" b="1" dirty="0">
                <a:solidFill>
                  <a:srgbClr val="FF0000"/>
                </a:solidFill>
                <a:sym typeface="+mn-ea"/>
              </a:rPr>
              <a:t>-</a:t>
            </a:r>
            <a:r>
              <a:rPr kumimoji="1" lang="en-US" sz="2000" b="1" dirty="0">
                <a:solidFill>
                  <a:srgbClr val="FF0000"/>
                </a:solidFill>
                <a:sym typeface="+mn-ea"/>
              </a:rPr>
              <a:t>   </a:t>
            </a:r>
            <a:r>
              <a:rPr kumimoji="1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kumimoji="1" sz="2000" dirty="0" err="1">
                <a:solidFill>
                  <a:srgbClr val="000000"/>
                </a:solidFill>
                <a:sym typeface="+mn-ea"/>
              </a:rPr>
              <a:t>负号</a:t>
            </a:r>
            <a:r>
              <a:rPr kumimoji="1" sz="2000" dirty="0">
                <a:solidFill>
                  <a:srgbClr val="000000"/>
                </a:solidFill>
                <a:sym typeface="+mn-ea"/>
              </a:rPr>
              <a:t>）</a:t>
            </a:r>
            <a:endParaRPr kumimoji="1" lang="en-US" sz="2000" dirty="0">
              <a:solidFill>
                <a:srgbClr val="000000"/>
              </a:solidFill>
              <a:sym typeface="+mn-ea"/>
            </a:endParaRPr>
          </a:p>
          <a:p>
            <a:pPr algn="ctr" fontAlgn="base">
              <a:defRPr/>
            </a:pPr>
            <a:endParaRPr kumimoji="1" sz="20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77" name="TextBox 9"/>
          <p:cNvSpPr txBox="1"/>
          <p:nvPr/>
        </p:nvSpPr>
        <p:spPr>
          <a:xfrm>
            <a:off x="6344044" y="1626066"/>
            <a:ext cx="3240000" cy="3277820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b="1" dirty="0">
                <a:solidFill>
                  <a:srgbClr val="000000"/>
                </a:solidFill>
                <a:sym typeface="+mn-ea"/>
              </a:rPr>
              <a:t>例：</a:t>
            </a:r>
            <a:endParaRPr kumimoji="1" lang="en-US" altLang="zh-CN" sz="1800" b="1" dirty="0">
              <a:solidFill>
                <a:srgbClr val="000000"/>
              </a:solidFill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sym typeface="+mn-ea"/>
              </a:rPr>
              <a:t>  </a:t>
            </a:r>
            <a:r>
              <a:rPr kumimoji="1" sz="1800" dirty="0" err="1">
                <a:solidFill>
                  <a:srgbClr val="000000"/>
                </a:solidFill>
                <a:sym typeface="+mn-ea"/>
              </a:rPr>
              <a:t>int</a:t>
            </a:r>
            <a:r>
              <a:rPr kumimoji="1" sz="1800" dirty="0">
                <a:solidFill>
                  <a:srgbClr val="000000"/>
                </a:solidFill>
                <a:sym typeface="+mn-ea"/>
              </a:rPr>
              <a:t>  j=5;</a:t>
            </a: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sz="1800" dirty="0">
                <a:solidFill>
                  <a:srgbClr val="000000"/>
                </a:solidFill>
                <a:sym typeface="+mn-ea"/>
              </a:rPr>
              <a:t>j++；    </a:t>
            </a:r>
            <a:r>
              <a:rPr kumimoji="1" sz="1800" dirty="0">
                <a:solidFill>
                  <a:srgbClr val="00B050"/>
                </a:solidFill>
                <a:sym typeface="+mn-ea"/>
              </a:rPr>
              <a:t>//先运算，再自增</a:t>
            </a:r>
            <a:endParaRPr kumimoji="1" sz="1800" dirty="0">
              <a:solidFill>
                <a:srgbClr val="00B050"/>
              </a:solidFill>
            </a:endParaRP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sz="1800" dirty="0">
                <a:solidFill>
                  <a:srgbClr val="000000"/>
                </a:solidFill>
                <a:sym typeface="+mn-ea"/>
              </a:rPr>
              <a:t>++j；    </a:t>
            </a:r>
            <a:r>
              <a:rPr kumimoji="1" sz="1800" dirty="0">
                <a:solidFill>
                  <a:srgbClr val="00B050"/>
                </a:solidFill>
                <a:sym typeface="+mn-ea"/>
              </a:rPr>
              <a:t>//</a:t>
            </a:r>
            <a:r>
              <a:rPr kumimoji="1" sz="1800" dirty="0" err="1">
                <a:solidFill>
                  <a:srgbClr val="00B050"/>
                </a:solidFill>
                <a:sym typeface="+mn-ea"/>
              </a:rPr>
              <a:t>先自增，再计算</a:t>
            </a:r>
            <a:endParaRPr kumimoji="1" lang="en-US" altLang="zh-CN" sz="1800" dirty="0">
              <a:solidFill>
                <a:srgbClr val="00B050"/>
              </a:solidFill>
              <a:sym typeface="+mn-ea"/>
            </a:endParaRP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sym typeface="+mn-ea"/>
              </a:rPr>
              <a:t>--j</a:t>
            </a:r>
            <a:r>
              <a:rPr kumimoji="1" lang="zh-CN" altLang="en-US" sz="1800" dirty="0">
                <a:solidFill>
                  <a:srgbClr val="000000"/>
                </a:solidFill>
                <a:sym typeface="+mn-ea"/>
              </a:rPr>
              <a:t>；      </a:t>
            </a:r>
            <a:r>
              <a:rPr kumimoji="1" lang="en-US" altLang="zh-CN" sz="1800" dirty="0">
                <a:solidFill>
                  <a:srgbClr val="00B050"/>
                </a:solidFill>
                <a:sym typeface="+mn-ea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sym typeface="+mn-ea"/>
              </a:rPr>
              <a:t>先自减，再运算</a:t>
            </a:r>
            <a:endParaRPr kumimoji="1" lang="zh-CN" altLang="en-US" sz="1800" dirty="0">
              <a:solidFill>
                <a:srgbClr val="00B050"/>
              </a:solidFill>
            </a:endParaRPr>
          </a:p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sym typeface="+mn-ea"/>
              </a:rPr>
              <a:t>j--</a:t>
            </a:r>
            <a:r>
              <a:rPr kumimoji="1" lang="zh-CN" altLang="en-US" sz="1800" dirty="0">
                <a:solidFill>
                  <a:srgbClr val="000000"/>
                </a:solidFill>
                <a:sym typeface="+mn-ea"/>
              </a:rPr>
              <a:t>；      </a:t>
            </a:r>
            <a:r>
              <a:rPr kumimoji="1" lang="en-US" altLang="zh-CN" sz="1800" dirty="0">
                <a:solidFill>
                  <a:srgbClr val="00B050"/>
                </a:solidFill>
                <a:sym typeface="+mn-ea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sym typeface="+mn-ea"/>
              </a:rPr>
              <a:t>先运算，在自减</a:t>
            </a:r>
            <a:endParaRPr lang="zh-CN" altLang="en-US" sz="1800" kern="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" y="0"/>
            <a:ext cx="1476983" cy="672000"/>
            <a:chOff x="1" y="0"/>
            <a:chExt cx="1476983" cy="672000"/>
          </a:xfrm>
        </p:grpSpPr>
        <p:sp>
          <p:nvSpPr>
            <p:cNvPr id="14" name="矩形 13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514BBF9-1031-4B46-9CDA-72B1432AB9E5}"/>
              </a:ext>
            </a:extLst>
          </p:cNvPr>
          <p:cNvSpPr txBox="1"/>
          <p:nvPr/>
        </p:nvSpPr>
        <p:spPr>
          <a:xfrm>
            <a:off x="1701701" y="102037"/>
            <a:ext cx="527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ln w="0"/>
                <a:latin typeface="微软雅黑" pitchFamily="34" charset="-122"/>
                <a:ea typeface="微软雅黑" pitchFamily="34" charset="-122"/>
              </a:rPr>
              <a:t>2.2.1 </a:t>
            </a:r>
            <a:r>
              <a:rPr kumimoji="1" lang="zh-CN" altLang="en-US" sz="2800" dirty="0">
                <a:ln w="0"/>
                <a:latin typeface="微软雅黑" pitchFamily="34" charset="-122"/>
                <a:ea typeface="微软雅黑" pitchFamily="34" charset="-122"/>
              </a:rPr>
              <a:t>算术运算符与算术表达式</a:t>
            </a:r>
            <a:endParaRPr kumimoji="1" lang="en-US" altLang="zh-CN" sz="2800" dirty="0">
              <a:ln w="0"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927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gradFill flip="none" rotWithShape="0">
          <a:gsLst>
            <a:gs pos="0">
              <a:srgbClr val="0099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49887" y="2134278"/>
            <a:ext cx="7872875" cy="1857739"/>
          </a:xfrm>
        </p:spPr>
        <p:txBody>
          <a:bodyPr/>
          <a:lstStyle/>
          <a:p>
            <a:pPr algn="l" eaLnBrk="1" hangingPunct="1"/>
            <a:r>
              <a:rPr lang="en-US" altLang="zh-CN" sz="6600" b="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Java</a:t>
            </a:r>
            <a:r>
              <a:rPr lang="zh-CN" altLang="en-US" sz="6600" b="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语法基础</a:t>
            </a:r>
          </a:p>
        </p:txBody>
      </p:sp>
    </p:spTree>
    <p:extLst>
      <p:ext uri="{BB962C8B-B14F-4D97-AF65-F5344CB8AC3E}">
        <p14:creationId xmlns:p14="http://schemas.microsoft.com/office/powerpoint/2010/main" val="4226971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" y="0"/>
            <a:ext cx="1476983" cy="672000"/>
            <a:chOff x="0" y="0"/>
            <a:chExt cx="1107737" cy="504000"/>
          </a:xfrm>
        </p:grpSpPr>
        <p:sp>
          <p:nvSpPr>
            <p:cNvPr id="69" name="矩形 68"/>
            <p:cNvSpPr/>
            <p:nvPr/>
          </p:nvSpPr>
          <p:spPr>
            <a:xfrm>
              <a:off x="0" y="0"/>
              <a:ext cx="763957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93144" y="0"/>
              <a:ext cx="114593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783081" y="69427"/>
            <a:ext cx="63373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2667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2.2.1 算术运算符与算术表达式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24192" y="882642"/>
            <a:ext cx="7262247" cy="36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altLang="zh-CN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10"/>
          <a:stretch/>
        </p:blipFill>
        <p:spPr bwMode="auto">
          <a:xfrm>
            <a:off x="8202173" y="1720029"/>
            <a:ext cx="2765834" cy="226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0A321B-8044-4066-A627-04876F92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93" y="1459025"/>
            <a:ext cx="6267415" cy="51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6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1476983" cy="672000"/>
            <a:chOff x="1" y="0"/>
            <a:chExt cx="1476983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98624" y="1929855"/>
            <a:ext cx="8790081" cy="3033759"/>
            <a:chOff x="250825" y="1662113"/>
            <a:chExt cx="8794750" cy="4265612"/>
          </a:xfrm>
        </p:grpSpPr>
        <p:sp>
          <p:nvSpPr>
            <p:cNvPr id="9" name="矩形 3"/>
            <p:cNvSpPr/>
            <p:nvPr/>
          </p:nvSpPr>
          <p:spPr bwMode="auto">
            <a:xfrm>
              <a:off x="250825" y="1662113"/>
              <a:ext cx="4346575" cy="2066925"/>
            </a:xfrm>
            <a:custGeom>
              <a:avLst/>
              <a:gdLst/>
              <a:ahLst/>
              <a:cxnLst/>
              <a:rect l="l" t="t" r="r" b="b"/>
              <a:pathLst>
                <a:path w="4345880" h="2066900">
                  <a:moveTo>
                    <a:pt x="0" y="0"/>
                  </a:moveTo>
                  <a:lnTo>
                    <a:pt x="4345880" y="0"/>
                  </a:lnTo>
                  <a:lnTo>
                    <a:pt x="4345880" y="2066900"/>
                  </a:lnTo>
                  <a:lnTo>
                    <a:pt x="2731215" y="2066900"/>
                  </a:lnTo>
                  <a:cubicBezTo>
                    <a:pt x="2701243" y="1779616"/>
                    <a:pt x="2457546" y="1556742"/>
                    <a:pt x="2161795" y="1556742"/>
                  </a:cubicBezTo>
                  <a:cubicBezTo>
                    <a:pt x="1866044" y="1556742"/>
                    <a:pt x="1622347" y="1779616"/>
                    <a:pt x="1592375" y="2066900"/>
                  </a:cubicBezTo>
                  <a:lnTo>
                    <a:pt x="0" y="2066900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b="1" kern="0" dirty="0">
                  <a:latin typeface="微软雅黑" pitchFamily="34" charset="-122"/>
                  <a:ea typeface="微软雅黑" pitchFamily="34" charset="-122"/>
                </a:rPr>
                <a:t>表达式是用运算符将操作数连接起来的符合语法规则的运算式</a:t>
              </a:r>
            </a:p>
          </p:txBody>
        </p:sp>
        <p:sp>
          <p:nvSpPr>
            <p:cNvPr id="10" name="矩形 5"/>
            <p:cNvSpPr/>
            <p:nvPr/>
          </p:nvSpPr>
          <p:spPr bwMode="auto">
            <a:xfrm>
              <a:off x="4699000" y="1662113"/>
              <a:ext cx="4346575" cy="2066925"/>
            </a:xfrm>
            <a:custGeom>
              <a:avLst/>
              <a:gdLst/>
              <a:ahLst/>
              <a:cxnLst/>
              <a:rect l="l" t="t" r="r" b="b"/>
              <a:pathLst>
                <a:path w="4345880" h="2066900">
                  <a:moveTo>
                    <a:pt x="0" y="0"/>
                  </a:moveTo>
                  <a:lnTo>
                    <a:pt x="4345880" y="0"/>
                  </a:lnTo>
                  <a:lnTo>
                    <a:pt x="4345880" y="2066900"/>
                  </a:lnTo>
                  <a:lnTo>
                    <a:pt x="2704260" y="2066900"/>
                  </a:lnTo>
                  <a:cubicBezTo>
                    <a:pt x="2674288" y="1779616"/>
                    <a:pt x="2430591" y="1556742"/>
                    <a:pt x="2134840" y="1556742"/>
                  </a:cubicBezTo>
                  <a:cubicBezTo>
                    <a:pt x="1839089" y="1556742"/>
                    <a:pt x="1595393" y="1779616"/>
                    <a:pt x="1565420" y="2066900"/>
                  </a:cubicBezTo>
                  <a:lnTo>
                    <a:pt x="0" y="2066900"/>
                  </a:ln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表达式的数据类型由运算结果的数据类型决定</a:t>
              </a:r>
            </a:p>
          </p:txBody>
        </p:sp>
        <p:sp>
          <p:nvSpPr>
            <p:cNvPr id="11" name="矩形 6"/>
            <p:cNvSpPr/>
            <p:nvPr/>
          </p:nvSpPr>
          <p:spPr bwMode="auto">
            <a:xfrm>
              <a:off x="250825" y="3860800"/>
              <a:ext cx="8794750" cy="2066925"/>
            </a:xfrm>
            <a:custGeom>
              <a:avLst/>
              <a:gdLst/>
              <a:ahLst/>
              <a:cxnLst/>
              <a:rect l="l" t="t" r="r" b="b"/>
              <a:pathLst>
                <a:path w="8793360" h="2066900">
                  <a:moveTo>
                    <a:pt x="0" y="0"/>
                  </a:moveTo>
                  <a:lnTo>
                    <a:pt x="1592375" y="0"/>
                  </a:lnTo>
                  <a:cubicBezTo>
                    <a:pt x="1622347" y="287284"/>
                    <a:pt x="1866044" y="510158"/>
                    <a:pt x="2161795" y="510158"/>
                  </a:cubicBezTo>
                  <a:cubicBezTo>
                    <a:pt x="2457546" y="510158"/>
                    <a:pt x="2701243" y="287284"/>
                    <a:pt x="2731215" y="0"/>
                  </a:cubicBezTo>
                  <a:lnTo>
                    <a:pt x="6012900" y="0"/>
                  </a:lnTo>
                  <a:cubicBezTo>
                    <a:pt x="6042873" y="287284"/>
                    <a:pt x="6286569" y="510158"/>
                    <a:pt x="6582320" y="510158"/>
                  </a:cubicBezTo>
                  <a:cubicBezTo>
                    <a:pt x="6878071" y="510158"/>
                    <a:pt x="7121768" y="287284"/>
                    <a:pt x="7151740" y="0"/>
                  </a:cubicBezTo>
                  <a:lnTo>
                    <a:pt x="8793360" y="0"/>
                  </a:lnTo>
                  <a:lnTo>
                    <a:pt x="8793360" y="2066900"/>
                  </a:lnTo>
                  <a:lnTo>
                    <a:pt x="0" y="2066900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>
                <a:lnSpc>
                  <a:spcPct val="150000"/>
                </a:lnSpc>
                <a:buFontTx/>
                <a:buNone/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909763" y="3305175"/>
              <a:ext cx="1006475" cy="1004887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定义</a:t>
              </a: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6330950" y="3305175"/>
              <a:ext cx="1006475" cy="1004887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类型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391331" y="3559188"/>
            <a:ext cx="32586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=5,  j=10,  k;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k=(24+3*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)*j;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441201-7CD4-4260-BEF4-DC9B15986910}"/>
              </a:ext>
            </a:extLst>
          </p:cNvPr>
          <p:cNvSpPr txBox="1"/>
          <p:nvPr/>
        </p:nvSpPr>
        <p:spPr>
          <a:xfrm>
            <a:off x="1698624" y="84617"/>
            <a:ext cx="63373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2667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2.2.1 算术运算符与算术表达式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494642-763B-4772-9C2D-2D3C518CBDA0}"/>
              </a:ext>
            </a:extLst>
          </p:cNvPr>
          <p:cNvSpPr txBox="1"/>
          <p:nvPr/>
        </p:nvSpPr>
        <p:spPr>
          <a:xfrm>
            <a:off x="1623947" y="1122099"/>
            <a:ext cx="222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ln w="0"/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算术表达式：</a:t>
            </a:r>
            <a:endParaRPr kumimoji="1" lang="en-US" altLang="zh-CN" sz="2800" b="1" dirty="0">
              <a:ln w="0"/>
              <a:solidFill>
                <a:srgbClr val="036EB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75654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82567" y="1996650"/>
            <a:ext cx="9567042" cy="3508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189" indent="-457189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关系运算符用于对两个数据进行大小比较运算。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      </a:t>
            </a:r>
            <a:b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800" b="1" kern="0" dirty="0">
                <a:solidFill>
                  <a:srgbClr val="0000FF"/>
                </a:solidFill>
                <a:latin typeface="微软雅黑" charset="0"/>
                <a:ea typeface="微软雅黑" pitchFamily="34" charset="-122"/>
              </a:rPr>
              <a:t>&lt;      &lt;=        &gt;       &gt;=   </a:t>
            </a:r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kern="0" dirty="0">
                <a:solidFill>
                  <a:srgbClr val="FF0000"/>
                </a:solidFill>
                <a:latin typeface="微软雅黑" charset="0"/>
                <a:ea typeface="微软雅黑" pitchFamily="34" charset="-122"/>
              </a:rPr>
              <a:t>==        !=</a:t>
            </a:r>
            <a:endParaRPr lang="zh-CN" altLang="en-US" sz="2400" kern="0" dirty="0">
              <a:solidFill>
                <a:srgbClr val="FF0000"/>
              </a:solidFill>
              <a:latin typeface="微软雅黑" charset="0"/>
              <a:ea typeface="微软雅黑" pitchFamily="34" charset="-122"/>
            </a:endParaRPr>
          </a:p>
          <a:p>
            <a:pPr marL="457189" indent="-457189">
              <a:lnSpc>
                <a:spcPct val="150000"/>
              </a:lnSpc>
              <a:buFont typeface="Wingdings" charset="0"/>
              <a:buChar char="Ø"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关系表达式的结果是布尔类型，取值为 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（真）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（假）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      例如：a&gt;b，c&lt;=a+b，x+y==3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" y="0"/>
            <a:ext cx="1476983" cy="672000"/>
            <a:chOff x="1" y="0"/>
            <a:chExt cx="1476983" cy="672000"/>
          </a:xfrm>
        </p:grpSpPr>
        <p:sp>
          <p:nvSpPr>
            <p:cNvPr id="9" name="矩形 8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67B3664-98D7-4EF5-83AA-A6292E1512CE}"/>
              </a:ext>
            </a:extLst>
          </p:cNvPr>
          <p:cNvSpPr txBox="1"/>
          <p:nvPr/>
        </p:nvSpPr>
        <p:spPr>
          <a:xfrm>
            <a:off x="1928272" y="1156190"/>
            <a:ext cx="527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ln w="0"/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关系运算符与关系表达式：</a:t>
            </a:r>
            <a:endParaRPr kumimoji="1" lang="en-US" altLang="zh-CN" sz="2800" b="1" dirty="0">
              <a:ln w="0"/>
              <a:solidFill>
                <a:srgbClr val="036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B9122A2-2A68-4041-95B0-6B2929B4034A}"/>
              </a:ext>
            </a:extLst>
          </p:cNvPr>
          <p:cNvSpPr txBox="1">
            <a:spLocks/>
          </p:cNvSpPr>
          <p:nvPr/>
        </p:nvSpPr>
        <p:spPr>
          <a:xfrm>
            <a:off x="1782567" y="98139"/>
            <a:ext cx="5560625" cy="4757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关系运算符与条件运算符</a:t>
            </a:r>
          </a:p>
        </p:txBody>
      </p:sp>
    </p:spTree>
    <p:extLst>
      <p:ext uri="{BB962C8B-B14F-4D97-AF65-F5344CB8AC3E}">
        <p14:creationId xmlns:p14="http://schemas.microsoft.com/office/powerpoint/2010/main" val="149845886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2298" y="1730069"/>
            <a:ext cx="9486899" cy="3921760"/>
            <a:chOff x="1482514" y="1899073"/>
            <a:chExt cx="9486899" cy="3921760"/>
          </a:xfrm>
        </p:grpSpPr>
        <p:sp>
          <p:nvSpPr>
            <p:cNvPr id="3" name="矩形 2"/>
            <p:cNvSpPr/>
            <p:nvPr/>
          </p:nvSpPr>
          <p:spPr>
            <a:xfrm>
              <a:off x="1558714" y="2371514"/>
              <a:ext cx="1253913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&gt;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901527" y="2371514"/>
              <a:ext cx="1448647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a &gt; b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472940" y="2371514"/>
              <a:ext cx="6223000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如果a &gt; b成立，结果为true；否则，结果为false</a:t>
              </a:r>
            </a:p>
          </p:txBody>
        </p:sp>
        <p:sp>
          <p:nvSpPr>
            <p:cNvPr id="24" name="五边形 23"/>
            <p:cNvSpPr/>
            <p:nvPr/>
          </p:nvSpPr>
          <p:spPr bwMode="auto">
            <a:xfrm>
              <a:off x="4358640" y="1899073"/>
              <a:ext cx="6610773" cy="497840"/>
            </a:xfrm>
            <a:prstGeom prst="homePlat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</a:p>
          </p:txBody>
        </p:sp>
        <p:sp>
          <p:nvSpPr>
            <p:cNvPr id="25" name="五边形 24"/>
            <p:cNvSpPr/>
            <p:nvPr/>
          </p:nvSpPr>
          <p:spPr bwMode="auto">
            <a:xfrm>
              <a:off x="2827020" y="1899073"/>
              <a:ext cx="1771227" cy="497840"/>
            </a:xfrm>
            <a:prstGeom prst="homePlat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用例</a:t>
              </a:r>
            </a:p>
          </p:txBody>
        </p:sp>
        <p:sp>
          <p:nvSpPr>
            <p:cNvPr id="26" name="五边形 25"/>
            <p:cNvSpPr/>
            <p:nvPr/>
          </p:nvSpPr>
          <p:spPr bwMode="auto">
            <a:xfrm>
              <a:off x="1482514" y="1899073"/>
              <a:ext cx="1577340" cy="497840"/>
            </a:xfrm>
            <a:prstGeom prst="homePlat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558714" y="2947247"/>
              <a:ext cx="1253913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en-US" altLang="zh-CN" kern="0" dirty="0">
                  <a:latin typeface="微软雅黑" pitchFamily="34" charset="-122"/>
                  <a:ea typeface="微软雅黑" pitchFamily="34" charset="-122"/>
                </a:rPr>
                <a:t>=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901527" y="2947247"/>
              <a:ext cx="1448647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a&gt;= b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4472940" y="2947247"/>
              <a:ext cx="6223000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如果a ≥ b成立，结果为true；否则，结果为false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558714" y="3522980"/>
              <a:ext cx="1253913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kern="0" dirty="0">
                  <a:latin typeface="微软雅黑" pitchFamily="34" charset="-122"/>
                  <a:ea typeface="微软雅黑" pitchFamily="34" charset="-122"/>
                </a:rPr>
                <a:t>&lt;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901527" y="3522980"/>
              <a:ext cx="1448647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kern="0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kern="0" dirty="0">
                  <a:latin typeface="微软雅黑" pitchFamily="34" charset="-122"/>
                  <a:ea typeface="微软雅黑" pitchFamily="34" charset="-122"/>
                  <a:sym typeface="+mn-ea"/>
                </a:rPr>
                <a:t>&lt;b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472940" y="3522980"/>
              <a:ext cx="6223000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如果a &lt; b成立，结果为true；否则，结果为false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558714" y="4098714"/>
              <a:ext cx="1253913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kern="0" dirty="0">
                  <a:latin typeface="微软雅黑" pitchFamily="34" charset="-122"/>
                  <a:ea typeface="微软雅黑" pitchFamily="34" charset="-122"/>
                </a:rPr>
                <a:t>&lt;=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901527" y="4098714"/>
              <a:ext cx="1448647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kern="0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kern="0" dirty="0">
                  <a:latin typeface="微软雅黑" pitchFamily="34" charset="-122"/>
                  <a:ea typeface="微软雅黑" pitchFamily="34" charset="-122"/>
                  <a:sym typeface="+mn-ea"/>
                </a:rPr>
                <a:t>&lt;=b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4472940" y="4098714"/>
              <a:ext cx="6223000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如果a≤b成立，结果为true；否则，结果为false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558714" y="4674447"/>
              <a:ext cx="1253913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kern="0" dirty="0">
                  <a:latin typeface="微软雅黑" pitchFamily="34" charset="-122"/>
                  <a:ea typeface="微软雅黑" pitchFamily="34" charset="-122"/>
                </a:rPr>
                <a:t>==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2901527" y="4674447"/>
              <a:ext cx="1448647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kern="0" dirty="0">
                  <a:latin typeface="微软雅黑" pitchFamily="34" charset="-122"/>
                  <a:ea typeface="微软雅黑" pitchFamily="34" charset="-122"/>
                </a:rPr>
                <a:t>a==b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4472940" y="4674447"/>
              <a:ext cx="6223000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如果a = b成立，结果为true；否则，结果为false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558714" y="5250180"/>
              <a:ext cx="1253913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kern="0" dirty="0">
                  <a:latin typeface="微软雅黑" pitchFamily="34" charset="-122"/>
                  <a:ea typeface="微软雅黑" pitchFamily="34" charset="-122"/>
                </a:rPr>
                <a:t>!=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2901527" y="5250180"/>
              <a:ext cx="1448647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en-US" kern="0" dirty="0">
                  <a:latin typeface="微软雅黑" pitchFamily="34" charset="-122"/>
                  <a:ea typeface="微软雅黑" pitchFamily="34" charset="-122"/>
                </a:rPr>
                <a:t>a!=b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4472940" y="5250180"/>
              <a:ext cx="6223000" cy="570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2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如果a ≠ b成立，结果为true；否则，结果为false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" y="0"/>
            <a:ext cx="1476983" cy="672000"/>
            <a:chOff x="1" y="0"/>
            <a:chExt cx="1476983" cy="672000"/>
          </a:xfrm>
        </p:grpSpPr>
        <p:sp>
          <p:nvSpPr>
            <p:cNvPr id="31" name="矩形 30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6BA9936-C0A6-419F-B001-3637157012D8}"/>
              </a:ext>
            </a:extLst>
          </p:cNvPr>
          <p:cNvSpPr txBox="1"/>
          <p:nvPr/>
        </p:nvSpPr>
        <p:spPr>
          <a:xfrm>
            <a:off x="1476984" y="999680"/>
            <a:ext cx="408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ln w="0"/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关系运算符：</a:t>
            </a:r>
            <a:endParaRPr kumimoji="1" lang="en-US" altLang="zh-CN" sz="2800" b="1" dirty="0">
              <a:ln w="0"/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1CF1BE11-6FE1-42A5-80A6-93DD45C9380C}"/>
              </a:ext>
            </a:extLst>
          </p:cNvPr>
          <p:cNvSpPr txBox="1">
            <a:spLocks/>
          </p:cNvSpPr>
          <p:nvPr/>
        </p:nvSpPr>
        <p:spPr>
          <a:xfrm>
            <a:off x="1782567" y="98139"/>
            <a:ext cx="5560625" cy="4757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关系运算符与条件运算符</a:t>
            </a:r>
          </a:p>
        </p:txBody>
      </p:sp>
    </p:spTree>
    <p:extLst>
      <p:ext uri="{BB962C8B-B14F-4D97-AF65-F5344CB8AC3E}">
        <p14:creationId xmlns:p14="http://schemas.microsoft.com/office/powerpoint/2010/main" val="61830057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0"/>
          <p:cNvSpPr txBox="1"/>
          <p:nvPr/>
        </p:nvSpPr>
        <p:spPr bwMode="auto">
          <a:xfrm>
            <a:off x="3676806" y="1111083"/>
            <a:ext cx="5301726" cy="453394"/>
          </a:xfrm>
          <a:prstGeom prst="rect">
            <a:avLst/>
          </a:prstGeom>
          <a:noFill/>
          <a:ln>
            <a:solidFill>
              <a:srgbClr val="008FEF"/>
            </a:solidFill>
          </a:ln>
        </p:spPr>
        <p:txBody>
          <a:bodyPr wrap="square">
            <a:spAutoFit/>
          </a:bodyPr>
          <a:lstStyle/>
          <a:p>
            <a:pPr algn="ctr" eaLnBrk="1" latinLnBrk="0" hangingPunct="1">
              <a:lnSpc>
                <a:spcPct val="130000"/>
              </a:lnSpc>
              <a:defRPr/>
            </a:pP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字符类型操作数的比较依据是其</a:t>
            </a:r>
            <a:r>
              <a:rPr lang="en-US" altLang="zh-CN" sz="2000" dirty="0" err="1">
                <a:latin typeface="微软雅黑" charset="0"/>
                <a:ea typeface="微软雅黑" charset="0"/>
                <a:sym typeface="+mn-ea"/>
              </a:rPr>
              <a:t>unicode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码。</a:t>
            </a:r>
            <a:endParaRPr lang="zh-CN" altLang="en-US" sz="2000" kern="0" dirty="0">
              <a:solidFill>
                <a:srgbClr val="4D4D4D"/>
              </a:solidFill>
              <a:latin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" y="0"/>
            <a:ext cx="1476983" cy="672000"/>
            <a:chOff x="1" y="0"/>
            <a:chExt cx="1476983" cy="672000"/>
          </a:xfrm>
        </p:grpSpPr>
        <p:sp>
          <p:nvSpPr>
            <p:cNvPr id="32" name="矩形 31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9D105E0-805B-464A-84BD-79F12A563E9A}"/>
              </a:ext>
            </a:extLst>
          </p:cNvPr>
          <p:cNvGrpSpPr/>
          <p:nvPr/>
        </p:nvGrpSpPr>
        <p:grpSpPr>
          <a:xfrm>
            <a:off x="1476984" y="2251801"/>
            <a:ext cx="3613182" cy="3045605"/>
            <a:chOff x="1476984" y="2251801"/>
            <a:chExt cx="3613182" cy="3045605"/>
          </a:xfrm>
        </p:grpSpPr>
        <p:sp>
          <p:nvSpPr>
            <p:cNvPr id="6" name="矩形 5"/>
            <p:cNvSpPr/>
            <p:nvPr/>
          </p:nvSpPr>
          <p:spPr bwMode="auto">
            <a:xfrm>
              <a:off x="1476984" y="2251801"/>
              <a:ext cx="3613182" cy="2778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：</a:t>
              </a:r>
            </a:p>
          </p:txBody>
        </p:sp>
        <p:sp>
          <p:nvSpPr>
            <p:cNvPr id="24" name="文本框 4"/>
            <p:cNvSpPr txBox="1"/>
            <p:nvPr/>
          </p:nvSpPr>
          <p:spPr>
            <a:xfrm>
              <a:off x="2231359" y="2296585"/>
              <a:ext cx="1908387" cy="30008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1" latinLnBrk="0" hangingPunct="1">
                <a:lnSpc>
                  <a:spcPct val="150000"/>
                </a:lnSpc>
              </a:pPr>
              <a:r>
                <a:rPr lang="zh-CN" altLang="en-US" dirty="0">
                  <a:latin typeface="微软雅黑" charset="0"/>
                  <a:ea typeface="微软雅黑" charset="0"/>
                  <a:sym typeface="+mn-ea"/>
                </a:rPr>
                <a:t>23.5&gt;10.4                 </a:t>
              </a:r>
            </a:p>
            <a:p>
              <a:pPr eaLnBrk="1" latinLnBrk="0" hangingPunct="1">
                <a:lnSpc>
                  <a:spcPct val="150000"/>
                </a:lnSpc>
              </a:pPr>
              <a:r>
                <a:rPr lang="zh-CN" altLang="en-US" dirty="0">
                  <a:latin typeface="微软雅黑" charset="0"/>
                  <a:ea typeface="微软雅黑" charset="0"/>
                  <a:sym typeface="+mn-ea"/>
                </a:rPr>
                <a:t>45!=45	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微软雅黑" charset="0"/>
                  <a:ea typeface="微软雅黑" charset="0"/>
                  <a:sym typeface="+mn-ea"/>
                </a:rPr>
                <a:t>‘ </a:t>
              </a:r>
              <a:r>
                <a:rPr lang="zh-CN" altLang="en-US" dirty="0">
                  <a:latin typeface="微软雅黑" charset="0"/>
                  <a:ea typeface="微软雅黑" charset="0"/>
                  <a:sym typeface="+mn-ea"/>
                </a:rPr>
                <a:t>7’</a:t>
              </a:r>
              <a:r>
                <a:rPr lang="en-US" altLang="zh-CN" dirty="0">
                  <a:latin typeface="微软雅黑" charset="0"/>
                  <a:ea typeface="微软雅黑" charset="0"/>
                  <a:sym typeface="+mn-ea"/>
                </a:rPr>
                <a:t>&gt;=‘</a:t>
              </a:r>
              <a:r>
                <a:rPr lang="zh-CN" altLang="en-US" dirty="0">
                  <a:latin typeface="微软雅黑" charset="0"/>
                  <a:ea typeface="微软雅黑" charset="0"/>
                  <a:sym typeface="+mn-ea"/>
                </a:rPr>
                <a:t>6’ </a:t>
              </a:r>
            </a:p>
            <a:p>
              <a:pPr eaLnBrk="1" latinLnBrk="0" hangingPunct="1">
                <a:lnSpc>
                  <a:spcPct val="150000"/>
                </a:lnSpc>
              </a:pPr>
              <a:r>
                <a:rPr lang="zh-CN" altLang="en-US" dirty="0">
                  <a:latin typeface="微软雅黑" charset="0"/>
                  <a:ea typeface="微软雅黑" charset="0"/>
                  <a:sym typeface="+mn-ea"/>
                </a:rPr>
                <a:t>true!=false                      </a:t>
              </a:r>
            </a:p>
            <a:p>
              <a:pPr eaLnBrk="1" latinLnBrk="0" hangingPunct="1">
                <a:lnSpc>
                  <a:spcPct val="150000"/>
                </a:lnSpc>
              </a:pPr>
              <a:r>
                <a:rPr lang="en-US" altLang="zh-CN" dirty="0">
                  <a:latin typeface="微软雅黑" charset="0"/>
                  <a:ea typeface="微软雅黑" charset="0"/>
                  <a:sym typeface="+mn-ea"/>
                </a:rPr>
                <a:t>‘</a:t>
              </a:r>
              <a:r>
                <a:rPr lang="zh-CN" altLang="en-US" dirty="0">
                  <a:latin typeface="微软雅黑" charset="0"/>
                  <a:ea typeface="微软雅黑" charset="0"/>
                  <a:sym typeface="+mn-ea"/>
                </a:rPr>
                <a:t>T’&lt;</a:t>
              </a:r>
              <a:r>
                <a:rPr lang="en-US" altLang="zh-CN" dirty="0">
                  <a:latin typeface="微软雅黑" charset="0"/>
                  <a:ea typeface="微软雅黑" charset="0"/>
                  <a:sym typeface="+mn-ea"/>
                </a:rPr>
                <a:t>‘</a:t>
              </a:r>
              <a:r>
                <a:rPr lang="zh-CN" altLang="en-US" dirty="0">
                  <a:latin typeface="微软雅黑" charset="0"/>
                  <a:ea typeface="微软雅黑" charset="0"/>
                  <a:sym typeface="+mn-ea"/>
                </a:rPr>
                <a:t>a’</a:t>
              </a:r>
              <a:endParaRPr lang="en-US" altLang="zh-CN" dirty="0">
                <a:latin typeface="微软雅黑" charset="0"/>
                <a:ea typeface="微软雅黑" charset="0"/>
                <a:sym typeface="+mn-ea"/>
              </a:endParaRPr>
            </a:p>
            <a:p>
              <a:pPr eaLnBrk="1" latinLnBrk="0" hangingPunct="1">
                <a:lnSpc>
                  <a:spcPct val="150000"/>
                </a:lnSpc>
              </a:pPr>
              <a:r>
                <a:rPr lang="en-US" altLang="zh-CN" dirty="0">
                  <a:latin typeface="微软雅黑" charset="0"/>
                  <a:ea typeface="微软雅黑" charset="0"/>
                  <a:sym typeface="+mn-ea"/>
                </a:rPr>
                <a:t>‘</a:t>
              </a:r>
              <a:r>
                <a:rPr lang="zh-CN" altLang="en-US" dirty="0">
                  <a:latin typeface="微软雅黑" charset="0"/>
                  <a:ea typeface="微软雅黑" charset="0"/>
                  <a:sym typeface="+mn-ea"/>
                </a:rPr>
                <a:t>u’&lt;</a:t>
              </a:r>
              <a:r>
                <a:rPr lang="en-US" altLang="zh-CN" dirty="0">
                  <a:latin typeface="微软雅黑" charset="0"/>
                  <a:ea typeface="微软雅黑" charset="0"/>
                  <a:sym typeface="+mn-ea"/>
                </a:rPr>
                <a:t>‘</a:t>
              </a:r>
              <a:r>
                <a:rPr lang="zh-CN" altLang="en-US" dirty="0">
                  <a:latin typeface="微软雅黑" charset="0"/>
                  <a:ea typeface="微软雅黑" charset="0"/>
                  <a:sym typeface="+mn-ea"/>
                </a:rPr>
                <a:t>9’</a:t>
              </a:r>
              <a:endParaRPr lang="en-US" altLang="zh-CN" dirty="0">
                <a:latin typeface="微软雅黑" charset="0"/>
                <a:ea typeface="微软雅黑" charset="0"/>
                <a:sym typeface="+mn-ea"/>
              </a:endParaRPr>
            </a:p>
            <a:p>
              <a:pPr eaLnBrk="1" latinLnBrk="0" hangingPunct="1">
                <a:lnSpc>
                  <a:spcPct val="150000"/>
                </a:lnSpc>
              </a:pPr>
              <a:r>
                <a:rPr lang="zh-CN" altLang="en-US" dirty="0">
                  <a:solidFill>
                    <a:srgbClr val="00B050"/>
                  </a:solidFill>
                  <a:latin typeface="微软雅黑" charset="0"/>
                  <a:ea typeface="微软雅黑" charset="0"/>
                  <a:sym typeface="+mn-ea"/>
                </a:rPr>
                <a:t>	</a:t>
              </a:r>
            </a:p>
          </p:txBody>
        </p:sp>
      </p:grpSp>
      <p:sp>
        <p:nvSpPr>
          <p:cNvPr id="25" name="矩形 24"/>
          <p:cNvSpPr/>
          <p:nvPr/>
        </p:nvSpPr>
        <p:spPr bwMode="auto">
          <a:xfrm>
            <a:off x="6327669" y="2251800"/>
            <a:ext cx="3613182" cy="2778347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String s=new</a:t>
            </a:r>
            <a:r>
              <a:rPr kumimoji="1" lang="en-US" altLang="zh-CN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String(“124”);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String t=new String(“124”);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1"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(s==t);</a:t>
            </a: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6533" y="4344311"/>
            <a:ext cx="1108219" cy="3693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false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558DC-A6F9-4B17-8F6B-518043292B71}"/>
              </a:ext>
            </a:extLst>
          </p:cNvPr>
          <p:cNvSpPr txBox="1"/>
          <p:nvPr/>
        </p:nvSpPr>
        <p:spPr>
          <a:xfrm>
            <a:off x="1183199" y="1115541"/>
            <a:ext cx="232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ln w="0"/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关系表达式：</a:t>
            </a:r>
            <a:endParaRPr kumimoji="1" lang="en-US" altLang="zh-CN" sz="2800" b="1" dirty="0">
              <a:ln w="0"/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A1135FE-F53D-4A79-8FFB-F419C91AF570}"/>
              </a:ext>
            </a:extLst>
          </p:cNvPr>
          <p:cNvSpPr txBox="1">
            <a:spLocks/>
          </p:cNvSpPr>
          <p:nvPr/>
        </p:nvSpPr>
        <p:spPr>
          <a:xfrm>
            <a:off x="1782567" y="98139"/>
            <a:ext cx="5560625" cy="4757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关系运算符与条件运算符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C54B2F15-4691-4340-9004-2B7FCC04D5CA}"/>
              </a:ext>
            </a:extLst>
          </p:cNvPr>
          <p:cNvSpPr txBox="1"/>
          <p:nvPr/>
        </p:nvSpPr>
        <p:spPr>
          <a:xfrm>
            <a:off x="3942759" y="4344311"/>
            <a:ext cx="951362" cy="3693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87B1CB6E-B807-464C-B33A-DB3DCB214FC8}"/>
              </a:ext>
            </a:extLst>
          </p:cNvPr>
          <p:cNvSpPr/>
          <p:nvPr/>
        </p:nvSpPr>
        <p:spPr bwMode="auto">
          <a:xfrm>
            <a:off x="10031766" y="3071674"/>
            <a:ext cx="1926455" cy="648070"/>
          </a:xfrm>
          <a:prstGeom prst="wedgeEllipseCallout">
            <a:avLst>
              <a:gd name="adj1" fmla="val -94105"/>
              <a:gd name="adj2" fmla="val 6387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/>
              <a:t>s.equals</a:t>
            </a:r>
            <a:r>
              <a:rPr lang="en-US" altLang="zh-CN" sz="2400" dirty="0"/>
              <a:t>(t)</a:t>
            </a:r>
            <a:endParaRPr lang="zh-CN" altLang="en-US" sz="2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1DD95446-DE0C-461E-863D-983E626E5BA2}"/>
              </a:ext>
            </a:extLst>
          </p:cNvPr>
          <p:cNvSpPr txBox="1"/>
          <p:nvPr/>
        </p:nvSpPr>
        <p:spPr>
          <a:xfrm>
            <a:off x="10593614" y="3901907"/>
            <a:ext cx="951362" cy="3693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262332-77B1-E9E1-70FF-6A390A4A1B92}"/>
              </a:ext>
            </a:extLst>
          </p:cNvPr>
          <p:cNvSpPr txBox="1"/>
          <p:nvPr/>
        </p:nvSpPr>
        <p:spPr>
          <a:xfrm>
            <a:off x="415599" y="5857300"/>
            <a:ext cx="1136080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/>
              <a:t>原始类型可以使用运算符“ </a:t>
            </a:r>
            <a:r>
              <a:rPr kumimoji="1" lang="en-US" altLang="zh-CN" sz="2400" dirty="0"/>
              <a:t>==</a:t>
            </a:r>
            <a:r>
              <a:rPr kumimoji="1" lang="zh-CN" altLang="en-US" sz="2400" dirty="0"/>
              <a:t>”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比较值大小，对象类型 “</a:t>
            </a:r>
            <a:r>
              <a:rPr kumimoji="1" lang="en-US" altLang="zh-CN" sz="2400" dirty="0"/>
              <a:t>==</a:t>
            </a:r>
            <a:r>
              <a:rPr kumimoji="1" lang="zh-CN" altLang="en-US" sz="2400" dirty="0"/>
              <a:t>” 的含义发了变化。</a:t>
            </a:r>
          </a:p>
        </p:txBody>
      </p:sp>
    </p:spTree>
    <p:extLst>
      <p:ext uri="{BB962C8B-B14F-4D97-AF65-F5344CB8AC3E}">
        <p14:creationId xmlns:p14="http://schemas.microsoft.com/office/powerpoint/2010/main" val="399031046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 rot="10800000">
            <a:off x="5634450" y="2542540"/>
            <a:ext cx="4461271" cy="2869214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2676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marL="380990" indent="-380990" defTabSz="1514475">
              <a:lnSpc>
                <a:spcPct val="150000"/>
              </a:lnSpc>
              <a:buFont typeface="Arial" charset="0"/>
              <a:buChar char="•"/>
              <a:tabLst>
                <a:tab pos="4037013" algn="l"/>
              </a:tabLs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先求解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x&lt;y</a:t>
            </a:r>
          </a:p>
          <a:p>
            <a:pPr marL="838190" lvl="1" indent="-380990" defTabSz="1514475">
              <a:lnSpc>
                <a:spcPct val="150000"/>
              </a:lnSpc>
              <a:tabLst>
                <a:tab pos="4037013" algn="l"/>
              </a:tabLs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若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x&lt;y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的值为true，将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x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的值给min。</a:t>
            </a:r>
            <a:endParaRPr lang="zh-CN" altLang="en-US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1514475">
              <a:lnSpc>
                <a:spcPct val="150000"/>
              </a:lnSpc>
              <a:tabLst>
                <a:tab pos="4037013" algn="l"/>
              </a:tabLst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若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x&lt;y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的值为false，将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y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的值给min。</a:t>
            </a:r>
            <a:endParaRPr lang="zh-CN" altLang="en-US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0800000" flipV="1">
            <a:off x="1374871" y="1220047"/>
            <a:ext cx="8720850" cy="105918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0"/>
          </a:gradFill>
          <a:ln w="9525" cmpd="sng">
            <a:solidFill>
              <a:srgbClr val="2676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219170">
              <a:defRPr/>
            </a:pPr>
            <a:r>
              <a:rPr lang="zh-CN" altLang="en-US" sz="2800" b="1" spc="667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条件运算符</a:t>
            </a:r>
            <a:r>
              <a:rPr lang="zh-CN" altLang="en-US" sz="2000" b="1" spc="667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：</a:t>
            </a:r>
            <a:endParaRPr lang="zh-CN" altLang="en-US" sz="28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>
            <a:off x="1395191" y="2542539"/>
            <a:ext cx="4239260" cy="286921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2676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defTabSz="1219170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？： </a:t>
            </a:r>
            <a:r>
              <a:rPr lang="zh-CN" altLang="en-US" sz="2000" spc="667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（三目运算）</a:t>
            </a:r>
            <a:endParaRPr lang="en-US" altLang="zh-CN" sz="2000" b="1" kern="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表达式1 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？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表达式2 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表达式3</a:t>
            </a:r>
          </a:p>
          <a:p>
            <a:pPr defTabSz="1219170">
              <a:lnSpc>
                <a:spcPct val="150000"/>
              </a:lnSpc>
              <a:defRPr/>
            </a:pPr>
            <a:endParaRPr lang="zh-CN" altLang="en-US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例如：</a:t>
            </a:r>
            <a:endParaRPr lang="zh-CN" altLang="en-US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int min , x=4, y=20;</a:t>
            </a:r>
            <a:endParaRPr lang="zh-CN" altLang="en-US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min=(x&lt;y)? x : y; </a:t>
            </a:r>
            <a:endParaRPr lang="zh-CN" altLang="en-US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0800000">
            <a:off x="1395190" y="2586567"/>
            <a:ext cx="8597900" cy="222673"/>
          </a:xfrm>
          <a:custGeom>
            <a:avLst/>
            <a:gdLst>
              <a:gd name="G0" fmla="+- 0 0 0"/>
              <a:gd name="G1" fmla="+- 21600 0 0"/>
              <a:gd name="G2" fmla="*/ 0 1 2"/>
              <a:gd name="G3" fmla="+- 21600 0 G2"/>
              <a:gd name="G4" fmla="+/ 0 21600 2"/>
              <a:gd name="G5" fmla="+/ G1 0 2"/>
              <a:gd name="G6" fmla="*/ 21600 21600 0"/>
              <a:gd name="G7" fmla="*/ G6 1 2"/>
              <a:gd name="G8" fmla="+- 21600 0 G7"/>
              <a:gd name="G9" fmla="*/ 21600 1 2"/>
              <a:gd name="G10" fmla="+- 0 0 G9"/>
              <a:gd name="G11" fmla="?: G10 G8 0"/>
              <a:gd name="G12" fmla="?: G10 G7 21600"/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1800 w 21600"/>
              <a:gd name="T9" fmla="*/ 1800 h 21600"/>
              <a:gd name="T10" fmla="*/ 19800 w 21600"/>
              <a:gd name="T11" fmla="*/ 19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2676FF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219170">
              <a:defRPr/>
            </a:pPr>
            <a:endParaRPr lang="zh-CN" altLang="en-US" sz="24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22562" y="2192020"/>
            <a:ext cx="9025467" cy="394547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2700000" scaled="1"/>
          </a:gradFill>
          <a:ln>
            <a:noFill/>
          </a:ln>
          <a:effectLst/>
        </p:spPr>
        <p:txBody>
          <a:bodyPr wrap="none" anchor="ctr"/>
          <a:lstStyle/>
          <a:p>
            <a:pPr defTabSz="1219170">
              <a:defRPr/>
            </a:pPr>
            <a:endParaRPr lang="zh-CN" altLang="en-US" sz="24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" y="0"/>
            <a:ext cx="1476983" cy="672000"/>
            <a:chOff x="1" y="0"/>
            <a:chExt cx="1476983" cy="672000"/>
          </a:xfrm>
        </p:grpSpPr>
        <p:sp>
          <p:nvSpPr>
            <p:cNvPr id="13" name="矩形 1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DF4877A3-B9E8-4FBC-88CF-FC8F500D3A7F}"/>
              </a:ext>
            </a:extLst>
          </p:cNvPr>
          <p:cNvSpPr txBox="1">
            <a:spLocks/>
          </p:cNvSpPr>
          <p:nvPr/>
        </p:nvSpPr>
        <p:spPr>
          <a:xfrm>
            <a:off x="1782567" y="98139"/>
            <a:ext cx="5560625" cy="4757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关系运算符与条件运算符</a:t>
            </a:r>
          </a:p>
        </p:txBody>
      </p:sp>
    </p:spTree>
    <p:extLst>
      <p:ext uri="{BB962C8B-B14F-4D97-AF65-F5344CB8AC3E}">
        <p14:creationId xmlns:p14="http://schemas.microsoft.com/office/powerpoint/2010/main" val="308203260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逻辑运算符与逻辑表达式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66855" y="953683"/>
            <a:ext cx="8224710" cy="1135054"/>
          </a:xfrm>
          <a:prstGeom prst="rect">
            <a:avLst/>
          </a:prstGeom>
          <a:ln>
            <a:solidFill>
              <a:srgbClr val="008FEF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：用于判断组合条件是否成立。包括：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（条件与）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（条件或）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en-US" altLang="zh-CN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非）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10" name="Group 2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24984"/>
              </p:ext>
            </p:extLst>
          </p:nvPr>
        </p:nvGraphicFramePr>
        <p:xfrm>
          <a:off x="2321185" y="2889555"/>
          <a:ext cx="6976215" cy="2880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9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！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a&amp;&amp;b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82550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233488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41475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a||b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7" marR="121927" marT="60945" marB="6094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263C2FE-D11E-4A76-804B-C653A27B3BD0}"/>
              </a:ext>
            </a:extLst>
          </p:cNvPr>
          <p:cNvSpPr/>
          <p:nvPr/>
        </p:nvSpPr>
        <p:spPr>
          <a:xfrm>
            <a:off x="1966855" y="231381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逻辑运算真值表：</a:t>
            </a:r>
            <a:endParaRPr lang="en-US" altLang="zh-CN" sz="2400" b="1" kern="0" dirty="0">
              <a:solidFill>
                <a:srgbClr val="036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17091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4" name="矩形 3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逻辑运算符与逻辑表达式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782566" y="2327713"/>
            <a:ext cx="8638615" cy="903077"/>
            <a:chOff x="1782566" y="2327713"/>
            <a:chExt cx="8638615" cy="903077"/>
          </a:xfrm>
        </p:grpSpPr>
        <p:grpSp>
          <p:nvGrpSpPr>
            <p:cNvPr id="15" name="组合 14"/>
            <p:cNvGrpSpPr/>
            <p:nvPr/>
          </p:nvGrpSpPr>
          <p:grpSpPr>
            <a:xfrm>
              <a:off x="1782566" y="2392901"/>
              <a:ext cx="8216051" cy="761632"/>
              <a:chOff x="1282700" y="6058991"/>
              <a:chExt cx="6265862" cy="66675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auto">
              <a:xfrm rot="10800000">
                <a:off x="1289050" y="6058991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1282700" y="6097521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782566" y="2392901"/>
              <a:ext cx="8216051" cy="761632"/>
              <a:chOff x="1276350" y="1438275"/>
              <a:chExt cx="6265862" cy="666750"/>
            </a:xfrm>
          </p:grpSpPr>
          <p:sp>
            <p:nvSpPr>
              <p:cNvPr id="34" name="Rectangle 3"/>
              <p:cNvSpPr>
                <a:spLocks noChangeArrowheads="1"/>
              </p:cNvSpPr>
              <p:nvPr/>
            </p:nvSpPr>
            <p:spPr bwMode="auto">
              <a:xfrm rot="10800000">
                <a:off x="1282700" y="1438275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Rectangle 19"/>
              <p:cNvSpPr>
                <a:spLocks noChangeArrowheads="1"/>
              </p:cNvSpPr>
              <p:nvPr/>
            </p:nvSpPr>
            <p:spPr bwMode="auto">
              <a:xfrm>
                <a:off x="1276350" y="1476805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b="1" kern="0" dirty="0">
                    <a:solidFill>
                      <a:srgbClr val="036E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age&gt;20) &amp;&amp; (age&lt;30)     </a:t>
                </a:r>
                <a:r>
                  <a:rPr lang="en-US" altLang="zh-CN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</a:t>
                </a:r>
                <a:r>
                  <a:rPr lang="en-US" altLang="zh-CN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age</a:t>
                </a:r>
                <a:r>
                  <a:rPr lang="zh-CN" altLang="en-US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的值是否在</a:t>
                </a:r>
                <a:r>
                  <a:rPr lang="en-US" altLang="zh-CN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20~30</a:t>
                </a:r>
                <a:r>
                  <a:rPr lang="zh-CN" altLang="en-US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9380384" y="2327713"/>
              <a:ext cx="1040797" cy="903077"/>
              <a:chOff x="7073900" y="1382713"/>
              <a:chExt cx="793750" cy="790575"/>
            </a:xfrm>
          </p:grpSpPr>
          <p:grpSp>
            <p:nvGrpSpPr>
              <p:cNvPr id="27" name="Group 4"/>
              <p:cNvGrpSpPr>
                <a:grpSpLocks/>
              </p:cNvGrpSpPr>
              <p:nvPr/>
            </p:nvGrpSpPr>
            <p:grpSpPr bwMode="auto">
              <a:xfrm>
                <a:off x="7073900" y="1382713"/>
                <a:ext cx="793750" cy="790575"/>
                <a:chOff x="0" y="0"/>
                <a:chExt cx="1590" cy="1588"/>
              </a:xfrm>
            </p:grpSpPr>
            <p:grpSp>
              <p:nvGrpSpPr>
                <p:cNvPr id="29" name="Group 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3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0" name="未知"/>
                <p:cNvSpPr>
                  <a:spLocks/>
                </p:cNvSpPr>
                <p:nvPr/>
              </p:nvSpPr>
              <p:spPr bwMode="auto">
                <a:xfrm rot="162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7185025" y="1493838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1782566" y="3600726"/>
            <a:ext cx="8638615" cy="903077"/>
            <a:chOff x="1782566" y="3600726"/>
            <a:chExt cx="8638615" cy="903077"/>
          </a:xfrm>
        </p:grpSpPr>
        <p:grpSp>
          <p:nvGrpSpPr>
            <p:cNvPr id="14" name="组合 13"/>
            <p:cNvGrpSpPr/>
            <p:nvPr/>
          </p:nvGrpSpPr>
          <p:grpSpPr>
            <a:xfrm>
              <a:off x="1782566" y="3665914"/>
              <a:ext cx="8216051" cy="761632"/>
              <a:chOff x="1282700" y="7173416"/>
              <a:chExt cx="6265862" cy="666750"/>
            </a:xfrm>
          </p:grpSpPr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 rot="10800000">
                <a:off x="1289050" y="7173416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1282700" y="7216279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782566" y="3665914"/>
              <a:ext cx="8216051" cy="761632"/>
              <a:chOff x="1276350" y="2552700"/>
              <a:chExt cx="6265862" cy="666750"/>
            </a:xfrm>
          </p:grpSpPr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 rot="10800000">
                <a:off x="1282700" y="2552700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1276350" y="2595563"/>
                <a:ext cx="5794375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b="1" kern="0" dirty="0">
                    <a:solidFill>
                      <a:srgbClr val="036E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lang="en-US" altLang="zh-CN" b="1" kern="0" dirty="0" err="1">
                    <a:solidFill>
                      <a:srgbClr val="036E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</a:t>
                </a:r>
                <a:r>
                  <a:rPr lang="en-US" altLang="zh-CN" b="1" kern="0" dirty="0">
                    <a:solidFill>
                      <a:srgbClr val="036E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=‘b’) || (</a:t>
                </a:r>
                <a:r>
                  <a:rPr lang="en-US" altLang="zh-CN" b="1" kern="0" dirty="0" err="1">
                    <a:solidFill>
                      <a:srgbClr val="036E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</a:t>
                </a:r>
                <a:r>
                  <a:rPr lang="en-US" altLang="zh-CN" b="1" kern="0" dirty="0">
                    <a:solidFill>
                      <a:srgbClr val="036E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=‘B’) </a:t>
                </a:r>
                <a:r>
                  <a:rPr lang="en-US" altLang="zh-CN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</a:t>
                </a:r>
                <a:r>
                  <a:rPr lang="en-US" altLang="zh-CN" b="1" kern="0" dirty="0" err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</a:t>
                </a:r>
                <a:r>
                  <a:rPr lang="zh-CN" altLang="en-US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的值是否为字母</a:t>
                </a:r>
                <a:r>
                  <a:rPr lang="en-US" altLang="zh-CN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’b’ </a:t>
                </a:r>
                <a:r>
                  <a:rPr lang="zh-CN" altLang="en-US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或’</a:t>
                </a:r>
                <a:r>
                  <a:rPr lang="en-US" altLang="zh-CN" b="1" kern="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B’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380384" y="3600726"/>
              <a:ext cx="1040797" cy="903077"/>
              <a:chOff x="7073900" y="2497138"/>
              <a:chExt cx="793750" cy="790575"/>
            </a:xfrm>
          </p:grpSpPr>
          <p:grpSp>
            <p:nvGrpSpPr>
              <p:cNvPr id="20" name="Group 13"/>
              <p:cNvGrpSpPr>
                <a:grpSpLocks/>
              </p:cNvGrpSpPr>
              <p:nvPr/>
            </p:nvGrpSpPr>
            <p:grpSpPr bwMode="auto">
              <a:xfrm>
                <a:off x="7073900" y="2497138"/>
                <a:ext cx="793750" cy="790575"/>
                <a:chOff x="0" y="0"/>
                <a:chExt cx="1590" cy="1588"/>
              </a:xfrm>
            </p:grpSpPr>
            <p:grpSp>
              <p:nvGrpSpPr>
                <p:cNvPr id="22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2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3" name="未知"/>
                <p:cNvSpPr>
                  <a:spLocks/>
                </p:cNvSpPr>
                <p:nvPr/>
              </p:nvSpPr>
              <p:spPr bwMode="auto">
                <a:xfrm rot="-54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7197725" y="2608263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0AB10E2-4470-4880-BF80-8F9244C87265}"/>
              </a:ext>
            </a:extLst>
          </p:cNvPr>
          <p:cNvSpPr txBox="1"/>
          <p:nvPr/>
        </p:nvSpPr>
        <p:spPr>
          <a:xfrm>
            <a:off x="1790892" y="1548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EE8ED0C-C00A-8741-A09D-7071B69B5914}"/>
              </a:ext>
            </a:extLst>
          </p:cNvPr>
          <p:cNvGrpSpPr/>
          <p:nvPr/>
        </p:nvGrpSpPr>
        <p:grpSpPr>
          <a:xfrm>
            <a:off x="1787627" y="4889017"/>
            <a:ext cx="8638615" cy="903077"/>
            <a:chOff x="1787627" y="4889017"/>
            <a:chExt cx="8638615" cy="90307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F0ABDC3-536F-F448-93B8-71839C800186}"/>
                </a:ext>
              </a:extLst>
            </p:cNvPr>
            <p:cNvGrpSpPr/>
            <p:nvPr/>
          </p:nvGrpSpPr>
          <p:grpSpPr>
            <a:xfrm>
              <a:off x="1787627" y="4954205"/>
              <a:ext cx="8216051" cy="761632"/>
              <a:chOff x="1282700" y="7173416"/>
              <a:chExt cx="6265862" cy="666750"/>
            </a:xfrm>
          </p:grpSpPr>
          <p:sp>
            <p:nvSpPr>
              <p:cNvPr id="55" name="Rectangle 12">
                <a:extLst>
                  <a:ext uri="{FF2B5EF4-FFF2-40B4-BE49-F238E27FC236}">
                    <a16:creationId xmlns:a16="http://schemas.microsoft.com/office/drawing/2014/main" id="{EDB504EC-C382-C34E-998D-14DDEA505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289050" y="7173416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Rectangle 19">
                <a:extLst>
                  <a:ext uri="{FF2B5EF4-FFF2-40B4-BE49-F238E27FC236}">
                    <a16:creationId xmlns:a16="http://schemas.microsoft.com/office/drawing/2014/main" id="{AD62A9BA-4B38-2C40-B6FA-0267B288B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700" y="7216279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6B64045-684C-1741-8C60-FF54E13A1444}"/>
                </a:ext>
              </a:extLst>
            </p:cNvPr>
            <p:cNvGrpSpPr/>
            <p:nvPr/>
          </p:nvGrpSpPr>
          <p:grpSpPr>
            <a:xfrm>
              <a:off x="1787627" y="4954205"/>
              <a:ext cx="8216051" cy="761632"/>
              <a:chOff x="1276350" y="2552700"/>
              <a:chExt cx="6265862" cy="666750"/>
            </a:xfrm>
          </p:grpSpPr>
          <p:sp>
            <p:nvSpPr>
              <p:cNvPr id="53" name="Rectangle 12">
                <a:extLst>
                  <a:ext uri="{FF2B5EF4-FFF2-40B4-BE49-F238E27FC236}">
                    <a16:creationId xmlns:a16="http://schemas.microsoft.com/office/drawing/2014/main" id="{E90236DA-6F97-8544-A164-96F59E94D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282700" y="2552700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19">
                <a:extLst>
                  <a:ext uri="{FF2B5EF4-FFF2-40B4-BE49-F238E27FC236}">
                    <a16:creationId xmlns:a16="http://schemas.microsoft.com/office/drawing/2014/main" id="{1EDDAF93-822E-D547-B010-B55BC6C63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350" y="2595563"/>
                <a:ext cx="5794375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b="1" kern="0" dirty="0">
                    <a:solidFill>
                      <a:srgbClr val="036E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(y/x&gt;=2) &amp;&amp; (x!=0)</a:t>
                </a:r>
                <a:endParaRPr lang="en-US" altLang="zh-CN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669B4F0-4225-884C-9D6E-D8A6322AAF1D}"/>
                </a:ext>
              </a:extLst>
            </p:cNvPr>
            <p:cNvGrpSpPr/>
            <p:nvPr/>
          </p:nvGrpSpPr>
          <p:grpSpPr>
            <a:xfrm>
              <a:off x="9385445" y="4889017"/>
              <a:ext cx="1040797" cy="903077"/>
              <a:chOff x="7073900" y="2497138"/>
              <a:chExt cx="793750" cy="790575"/>
            </a:xfrm>
          </p:grpSpPr>
          <p:grpSp>
            <p:nvGrpSpPr>
              <p:cNvPr id="46" name="Group 13">
                <a:extLst>
                  <a:ext uri="{FF2B5EF4-FFF2-40B4-BE49-F238E27FC236}">
                    <a16:creationId xmlns:a16="http://schemas.microsoft.com/office/drawing/2014/main" id="{76A569CA-18BB-DA4B-9BB0-2B3C4FDF7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3900" y="2497138"/>
                <a:ext cx="793750" cy="790575"/>
                <a:chOff x="0" y="0"/>
                <a:chExt cx="1590" cy="1588"/>
              </a:xfrm>
            </p:grpSpPr>
            <p:grpSp>
              <p:nvGrpSpPr>
                <p:cNvPr id="48" name="Group 14">
                  <a:extLst>
                    <a:ext uri="{FF2B5EF4-FFF2-40B4-BE49-F238E27FC236}">
                      <a16:creationId xmlns:a16="http://schemas.microsoft.com/office/drawing/2014/main" id="{1AEA039E-0343-3B49-A7A4-2FD08F1690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51" name="Oval 15">
                    <a:extLst>
                      <a:ext uri="{FF2B5EF4-FFF2-40B4-BE49-F238E27FC236}">
                        <a16:creationId xmlns:a16="http://schemas.microsoft.com/office/drawing/2014/main" id="{ECBC0422-CBB5-8540-AD13-6129494AEA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2" name="Oval 16">
                    <a:extLst>
                      <a:ext uri="{FF2B5EF4-FFF2-40B4-BE49-F238E27FC236}">
                        <a16:creationId xmlns:a16="http://schemas.microsoft.com/office/drawing/2014/main" id="{782961F1-A8EF-1742-A7BF-9CA804552E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9" name="未知">
                  <a:extLst>
                    <a:ext uri="{FF2B5EF4-FFF2-40B4-BE49-F238E27FC236}">
                      <a16:creationId xmlns:a16="http://schemas.microsoft.com/office/drawing/2014/main" id="{991C2AE6-9F32-1847-9661-9560007B38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未知">
                  <a:extLst>
                    <a:ext uri="{FF2B5EF4-FFF2-40B4-BE49-F238E27FC236}">
                      <a16:creationId xmlns:a16="http://schemas.microsoft.com/office/drawing/2014/main" id="{F04F141C-A425-0B49-8C0C-A972F074F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7" name="Rectangle 20">
                <a:extLst>
                  <a:ext uri="{FF2B5EF4-FFF2-40B4-BE49-F238E27FC236}">
                    <a16:creationId xmlns:a16="http://schemas.microsoft.com/office/drawing/2014/main" id="{BC175FC9-B87E-DE4B-B90A-08C3DBC2A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7725" y="2608263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kern="0" dirty="0">
                    <a:solidFill>
                      <a:sysClr val="window" lastClr="FFFFFF"/>
                    </a:solidFill>
                    <a:latin typeface="Impact" pitchFamily="34" charset="0"/>
                    <a:ea typeface="微软雅黑" pitchFamily="34" charset="-122"/>
                  </a:rPr>
                  <a:t>3</a:t>
                </a:r>
                <a:endPara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83DFCB-2FF6-054E-B55F-8B7BB7F227CA}"/>
              </a:ext>
            </a:extLst>
          </p:cNvPr>
          <p:cNvSpPr txBox="1"/>
          <p:nvPr/>
        </p:nvSpPr>
        <p:spPr>
          <a:xfrm>
            <a:off x="5101310" y="6148973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逻辑表达式的计算顺序是从左到右！！！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5FF7B9-716C-9D42-8A9D-19EE3D14267D}"/>
              </a:ext>
            </a:extLst>
          </p:cNvPr>
          <p:cNvSpPr txBox="1"/>
          <p:nvPr/>
        </p:nvSpPr>
        <p:spPr>
          <a:xfrm>
            <a:off x="1790892" y="611726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(x!=0)</a:t>
            </a:r>
            <a:r>
              <a:rPr lang="zh-CN" altLang="en-US" b="1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b="1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(y/x&gt;=2)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5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301444" y="2713186"/>
            <a:ext cx="9720783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5333" b="0" kern="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2.2.4 </a:t>
            </a:r>
            <a:r>
              <a:rPr lang="zh-CN" altLang="en-US" sz="5333" b="0" kern="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</a:rPr>
              <a:t>位运算符与位表达式</a:t>
            </a:r>
          </a:p>
        </p:txBody>
      </p:sp>
    </p:spTree>
    <p:extLst>
      <p:ext uri="{BB962C8B-B14F-4D97-AF65-F5344CB8AC3E}">
        <p14:creationId xmlns:p14="http://schemas.microsoft.com/office/powerpoint/2010/main" val="2166610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位运算符与表达式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246050" y="1031360"/>
            <a:ext cx="6947705" cy="1053558"/>
          </a:xfrm>
          <a:prstGeom prst="rect">
            <a:avLst/>
          </a:prstGeom>
          <a:ln>
            <a:solidFill>
              <a:srgbClr val="008FEF"/>
            </a:solidFill>
          </a:ln>
        </p:spPr>
        <p:txBody>
          <a:bodyPr wrap="square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 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是对整数类型的操作数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按二进制的位进行运算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0850">
              <a:lnSpc>
                <a:spcPct val="1500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所运算结果仍然是整数类型值。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472854" y="2697130"/>
            <a:ext cx="5613996" cy="3221935"/>
            <a:chOff x="915704" y="576213"/>
            <a:chExt cx="7312593" cy="5705575"/>
          </a:xfrm>
        </p:grpSpPr>
        <p:sp>
          <p:nvSpPr>
            <p:cNvPr id="8" name="矩形 7"/>
            <p:cNvSpPr/>
            <p:nvPr/>
          </p:nvSpPr>
          <p:spPr>
            <a:xfrm>
              <a:off x="1416518" y="4766965"/>
              <a:ext cx="6123922" cy="1267567"/>
            </a:xfrm>
            <a:prstGeom prst="rect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&gt;&gt;&gt;</a:t>
              </a:r>
              <a:r>
                <a:rPr lang="zh-CN" altLang="en-US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（无符号右移位</a:t>
              </a:r>
              <a:r>
                <a:rPr lang="en-US" altLang="zh-CN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填充最高位）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16518" y="3462624"/>
              <a:ext cx="6123922" cy="1267567"/>
            </a:xfrm>
            <a:prstGeom prst="rect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&lt;&lt;</a:t>
              </a:r>
              <a:r>
                <a:rPr lang="zh-CN" altLang="en-US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（左移位）、</a:t>
              </a:r>
              <a:r>
                <a:rPr lang="en-US" altLang="zh-CN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&gt;&gt;</a:t>
              </a:r>
              <a:r>
                <a:rPr lang="zh-CN" altLang="en-US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（右移位）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416518" y="2160957"/>
              <a:ext cx="6123922" cy="1267567"/>
            </a:xfrm>
            <a:prstGeom prst="rect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|</a:t>
              </a:r>
              <a:r>
                <a:rPr lang="zh-CN" altLang="en-US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（位或）、</a:t>
              </a:r>
              <a:r>
                <a:rPr lang="en-US" altLang="zh-CN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^</a:t>
              </a:r>
              <a:r>
                <a:rPr lang="zh-CN" altLang="en-US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（位异或）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416518" y="858049"/>
              <a:ext cx="6123922" cy="1267567"/>
            </a:xfrm>
            <a:prstGeom prst="rect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~</a:t>
              </a:r>
              <a:r>
                <a:rPr lang="zh-CN" altLang="en-US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（位反）、</a:t>
              </a:r>
              <a:r>
                <a:rPr lang="en-US" altLang="zh-CN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b="1" kern="0" dirty="0">
                  <a:solidFill>
                    <a:srgbClr val="F9F9F9"/>
                  </a:solidFill>
                  <a:latin typeface="微软雅黑" pitchFamily="34" charset="-122"/>
                  <a:ea typeface="微软雅黑" pitchFamily="34" charset="-122"/>
                </a:rPr>
                <a:t>（位与）</a:t>
              </a:r>
            </a:p>
          </p:txBody>
        </p:sp>
        <p:grpSp>
          <p:nvGrpSpPr>
            <p:cNvPr id="12" name="组合 56"/>
            <p:cNvGrpSpPr/>
            <p:nvPr/>
          </p:nvGrpSpPr>
          <p:grpSpPr>
            <a:xfrm>
              <a:off x="1144658" y="576213"/>
              <a:ext cx="6880425" cy="510907"/>
              <a:chOff x="912522" y="231504"/>
              <a:chExt cx="6880425" cy="51090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456243" y="306038"/>
                <a:ext cx="5852061" cy="361838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912522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249226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915704" y="1083701"/>
              <a:ext cx="975889" cy="785548"/>
              <a:chOff x="2057" y="862"/>
              <a:chExt cx="1549" cy="1351"/>
            </a:xfrm>
          </p:grpSpPr>
          <p:sp>
            <p:nvSpPr>
              <p:cNvPr id="64" name="AutoShape 28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AutoShape 29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AutoShape 30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4" name="下箭头 13"/>
            <p:cNvSpPr/>
            <p:nvPr/>
          </p:nvSpPr>
          <p:spPr>
            <a:xfrm>
              <a:off x="1116082" y="1266709"/>
              <a:ext cx="558010" cy="409473"/>
            </a:xfrm>
            <a:prstGeom prst="downArrow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/>
              </a:solidFill>
              <a:prstDash val="solid"/>
            </a:ln>
            <a:effectLst>
              <a:innerShdw blurRad="114300">
                <a:sysClr val="windowText" lastClr="000000">
                  <a:alpha val="49000"/>
                </a:sys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7252408" y="1083701"/>
              <a:ext cx="975889" cy="785548"/>
              <a:chOff x="2057" y="862"/>
              <a:chExt cx="1549" cy="1351"/>
            </a:xfrm>
          </p:grpSpPr>
          <p:sp>
            <p:nvSpPr>
              <p:cNvPr id="61" name="AutoShape 28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AutoShape 30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6" name="下箭头 15"/>
            <p:cNvSpPr/>
            <p:nvPr/>
          </p:nvSpPr>
          <p:spPr>
            <a:xfrm>
              <a:off x="7452786" y="1266709"/>
              <a:ext cx="558010" cy="409473"/>
            </a:xfrm>
            <a:prstGeom prst="downArrow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/>
              </a:solidFill>
              <a:prstDash val="solid"/>
            </a:ln>
            <a:effectLst>
              <a:innerShdw blurRad="114300">
                <a:sysClr val="windowText" lastClr="000000">
                  <a:alpha val="49000"/>
                </a:sys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17" name="组合 57"/>
            <p:cNvGrpSpPr/>
            <p:nvPr/>
          </p:nvGrpSpPr>
          <p:grpSpPr>
            <a:xfrm>
              <a:off x="1144658" y="1870163"/>
              <a:ext cx="6880425" cy="510907"/>
              <a:chOff x="912522" y="231504"/>
              <a:chExt cx="6880425" cy="510907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456243" y="306038"/>
                <a:ext cx="5852061" cy="361838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912522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249226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915704" y="2386609"/>
              <a:ext cx="975889" cy="785548"/>
              <a:chOff x="2057" y="862"/>
              <a:chExt cx="1549" cy="1351"/>
            </a:xfrm>
          </p:grpSpPr>
          <p:sp>
            <p:nvSpPr>
              <p:cNvPr id="55" name="AutoShape 28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AutoShape 29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AutoShape 30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9" name="下箭头 18"/>
            <p:cNvSpPr/>
            <p:nvPr/>
          </p:nvSpPr>
          <p:spPr>
            <a:xfrm>
              <a:off x="1116082" y="2569617"/>
              <a:ext cx="558010" cy="409473"/>
            </a:xfrm>
            <a:prstGeom prst="downArrow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/>
              </a:solidFill>
              <a:prstDash val="solid"/>
            </a:ln>
            <a:effectLst>
              <a:innerShdw blurRad="114300">
                <a:sysClr val="windowText" lastClr="000000">
                  <a:alpha val="49000"/>
                </a:sys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AutoShape 28"/>
            <p:cNvSpPr>
              <a:spLocks noChangeArrowheads="1"/>
            </p:cNvSpPr>
            <p:nvPr/>
          </p:nvSpPr>
          <p:spPr bwMode="gray">
            <a:xfrm>
              <a:off x="7260598" y="2399983"/>
              <a:ext cx="967699" cy="772174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29"/>
            <p:cNvSpPr>
              <a:spLocks noChangeArrowheads="1"/>
            </p:cNvSpPr>
            <p:nvPr/>
          </p:nvSpPr>
          <p:spPr bwMode="gray">
            <a:xfrm>
              <a:off x="7252408" y="2386609"/>
              <a:ext cx="967699" cy="772174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30"/>
            <p:cNvSpPr>
              <a:spLocks noChangeArrowheads="1"/>
            </p:cNvSpPr>
            <p:nvPr/>
          </p:nvSpPr>
          <p:spPr bwMode="gray">
            <a:xfrm>
              <a:off x="7309109" y="2433126"/>
              <a:ext cx="850517" cy="679141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7452786" y="2569617"/>
              <a:ext cx="558010" cy="409473"/>
            </a:xfrm>
            <a:prstGeom prst="downArrow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/>
              </a:solidFill>
              <a:prstDash val="solid"/>
            </a:ln>
            <a:effectLst>
              <a:innerShdw blurRad="114300">
                <a:sysClr val="windowText" lastClr="000000">
                  <a:alpha val="49000"/>
                </a:sys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24" name="组合 67"/>
            <p:cNvGrpSpPr/>
            <p:nvPr/>
          </p:nvGrpSpPr>
          <p:grpSpPr>
            <a:xfrm>
              <a:off x="1144658" y="3173071"/>
              <a:ext cx="6880425" cy="510907"/>
              <a:chOff x="912522" y="231504"/>
              <a:chExt cx="6880425" cy="510907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456243" y="306038"/>
                <a:ext cx="5852061" cy="361838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912522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249226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25" name="AutoShape 28"/>
            <p:cNvSpPr>
              <a:spLocks noChangeArrowheads="1"/>
            </p:cNvSpPr>
            <p:nvPr/>
          </p:nvSpPr>
          <p:spPr bwMode="gray">
            <a:xfrm>
              <a:off x="923894" y="3701650"/>
              <a:ext cx="967699" cy="772174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gray">
            <a:xfrm>
              <a:off x="915704" y="3688276"/>
              <a:ext cx="967699" cy="772174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30"/>
            <p:cNvSpPr>
              <a:spLocks noChangeArrowheads="1"/>
            </p:cNvSpPr>
            <p:nvPr/>
          </p:nvSpPr>
          <p:spPr bwMode="gray">
            <a:xfrm>
              <a:off x="972405" y="3734793"/>
              <a:ext cx="850517" cy="679141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1116082" y="3871284"/>
              <a:ext cx="558010" cy="409473"/>
            </a:xfrm>
            <a:prstGeom prst="downArrow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/>
              </a:solidFill>
              <a:prstDash val="solid"/>
            </a:ln>
            <a:effectLst>
              <a:innerShdw blurRad="114300">
                <a:sysClr val="windowText" lastClr="000000">
                  <a:alpha val="49000"/>
                </a:sys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7252408" y="3688276"/>
              <a:ext cx="975889" cy="785548"/>
              <a:chOff x="2057" y="862"/>
              <a:chExt cx="1549" cy="1351"/>
            </a:xfrm>
          </p:grpSpPr>
          <p:sp>
            <p:nvSpPr>
              <p:cNvPr id="49" name="AutoShape 28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AutoShape 30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30" name="下箭头 29"/>
            <p:cNvSpPr/>
            <p:nvPr/>
          </p:nvSpPr>
          <p:spPr>
            <a:xfrm>
              <a:off x="7452786" y="3871284"/>
              <a:ext cx="558010" cy="409473"/>
            </a:xfrm>
            <a:prstGeom prst="downArrow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/>
              </a:solidFill>
              <a:prstDash val="solid"/>
            </a:ln>
            <a:effectLst>
              <a:innerShdw blurRad="114300">
                <a:sysClr val="windowText" lastClr="000000">
                  <a:alpha val="49000"/>
                </a:sys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31" name="组合 97"/>
            <p:cNvGrpSpPr/>
            <p:nvPr/>
          </p:nvGrpSpPr>
          <p:grpSpPr>
            <a:xfrm>
              <a:off x="1144658" y="4474738"/>
              <a:ext cx="6880425" cy="510907"/>
              <a:chOff x="912522" y="231504"/>
              <a:chExt cx="6880425" cy="510907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456243" y="306038"/>
                <a:ext cx="5852061" cy="361838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912522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249226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915704" y="4992617"/>
              <a:ext cx="975889" cy="785548"/>
              <a:chOff x="2057" y="862"/>
              <a:chExt cx="1549" cy="1351"/>
            </a:xfrm>
          </p:grpSpPr>
          <p:sp>
            <p:nvSpPr>
              <p:cNvPr id="43" name="AutoShape 28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AutoShape 29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AutoShape 30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33" name="下箭头 32"/>
            <p:cNvSpPr/>
            <p:nvPr/>
          </p:nvSpPr>
          <p:spPr>
            <a:xfrm>
              <a:off x="1116082" y="5175625"/>
              <a:ext cx="558010" cy="409473"/>
            </a:xfrm>
            <a:prstGeom prst="downArrow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/>
              </a:solidFill>
              <a:prstDash val="solid"/>
            </a:ln>
            <a:effectLst>
              <a:innerShdw blurRad="114300">
                <a:sysClr val="windowText" lastClr="000000">
                  <a:alpha val="49000"/>
                </a:sys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34" name="Group 27"/>
            <p:cNvGrpSpPr>
              <a:grpSpLocks/>
            </p:cNvGrpSpPr>
            <p:nvPr/>
          </p:nvGrpSpPr>
          <p:grpSpPr bwMode="auto">
            <a:xfrm>
              <a:off x="7252408" y="4992617"/>
              <a:ext cx="975889" cy="785548"/>
              <a:chOff x="2057" y="862"/>
              <a:chExt cx="1549" cy="1351"/>
            </a:xfrm>
          </p:grpSpPr>
          <p:sp>
            <p:nvSpPr>
              <p:cNvPr id="40" name="AutoShape 28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AutoShape 29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30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35" name="下箭头 34"/>
            <p:cNvSpPr/>
            <p:nvPr/>
          </p:nvSpPr>
          <p:spPr>
            <a:xfrm>
              <a:off x="7452786" y="5175625"/>
              <a:ext cx="558010" cy="409473"/>
            </a:xfrm>
            <a:prstGeom prst="downArrow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2676FF"/>
              </a:solidFill>
              <a:prstDash val="solid"/>
            </a:ln>
            <a:effectLst>
              <a:innerShdw blurRad="114300">
                <a:sysClr val="windowText" lastClr="000000">
                  <a:alpha val="49000"/>
                </a:sysClr>
              </a:inn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36" name="组合 114"/>
            <p:cNvGrpSpPr/>
            <p:nvPr/>
          </p:nvGrpSpPr>
          <p:grpSpPr>
            <a:xfrm>
              <a:off x="1144658" y="5770881"/>
              <a:ext cx="6880425" cy="510907"/>
              <a:chOff x="912522" y="231504"/>
              <a:chExt cx="6880425" cy="51090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456243" y="306038"/>
                <a:ext cx="5852061" cy="361838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12522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49226" y="231504"/>
                <a:ext cx="543721" cy="510907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2150038" y="2296998"/>
            <a:ext cx="175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69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位运算符：</a:t>
            </a:r>
          </a:p>
        </p:txBody>
      </p:sp>
    </p:spTree>
    <p:extLst>
      <p:ext uri="{BB962C8B-B14F-4D97-AF65-F5344CB8AC3E}">
        <p14:creationId xmlns:p14="http://schemas.microsoft.com/office/powerpoint/2010/main" val="19928396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76161"/>
            <a:ext cx="5613033" cy="769441"/>
            <a:chOff x="0" y="-57121"/>
            <a:chExt cx="4209775" cy="577081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763957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93144" y="0"/>
              <a:ext cx="114593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87624" y="-57121"/>
              <a:ext cx="108012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4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47631" y="51945"/>
              <a:ext cx="186214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kumimoji="1" lang="zh-CN" altLang="en-US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12768" y="2085980"/>
            <a:ext cx="4800532" cy="2686039"/>
            <a:chOff x="3215680" y="1607056"/>
            <a:chExt cx="4800532" cy="2686039"/>
          </a:xfrm>
        </p:grpSpPr>
        <p:grpSp>
          <p:nvGrpSpPr>
            <p:cNvPr id="55" name="组合 54"/>
            <p:cNvGrpSpPr/>
            <p:nvPr/>
          </p:nvGrpSpPr>
          <p:grpSpPr>
            <a:xfrm>
              <a:off x="3229856" y="1607056"/>
              <a:ext cx="4786356" cy="487576"/>
              <a:chOff x="2422392" y="1205292"/>
              <a:chExt cx="3589767" cy="365682"/>
            </a:xfrm>
          </p:grpSpPr>
          <p:grpSp>
            <p:nvGrpSpPr>
              <p:cNvPr id="10" name="组合 9"/>
              <p:cNvGrpSpPr>
                <a:grpSpLocks noChangeAspect="1"/>
              </p:cNvGrpSpPr>
              <p:nvPr/>
            </p:nvGrpSpPr>
            <p:grpSpPr>
              <a:xfrm>
                <a:off x="2422392" y="1205292"/>
                <a:ext cx="804657" cy="365682"/>
                <a:chOff x="1346707" y="2226820"/>
                <a:chExt cx="1441321" cy="611867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487484" y="2257426"/>
                  <a:ext cx="1166630" cy="529317"/>
                </a:xfrm>
                <a:prstGeom prst="rect">
                  <a:avLst/>
                </a:prstGeom>
                <a:solidFill>
                  <a:srgbClr val="036E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667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46707" y="2226820"/>
                  <a:ext cx="1441321" cy="611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2.1.1</a:t>
                  </a:r>
                  <a:endParaRPr kumimoji="1" lang="zh-CN" altLang="en-US" sz="2667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3152288" y="1215008"/>
                <a:ext cx="2859871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标识符与关键字</a:t>
                </a:r>
                <a:endParaRPr kumimoji="1"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flipV="1">
                <a:off x="2500988" y="1539577"/>
                <a:ext cx="2355218" cy="643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>
              <a:grpSpLocks noChangeAspect="1"/>
            </p:cNvGrpSpPr>
            <p:nvPr/>
          </p:nvGrpSpPr>
          <p:grpSpPr>
            <a:xfrm>
              <a:off x="3229856" y="2653391"/>
              <a:ext cx="1072876" cy="487576"/>
              <a:chOff x="1346707" y="2226820"/>
              <a:chExt cx="1441321" cy="611867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487484" y="2257426"/>
                <a:ext cx="1166630" cy="529317"/>
              </a:xfrm>
              <a:prstGeom prst="rect">
                <a:avLst/>
              </a:prstGeom>
              <a:solidFill>
                <a:srgbClr val="036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667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346707" y="2226820"/>
                <a:ext cx="1441321" cy="6118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2.1.2</a:t>
                </a:r>
                <a:endParaRPr kumimoji="1"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203050" y="2672138"/>
              <a:ext cx="1988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kumimoji="1" lang="en-US" altLang="zh-CN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3334651" y="3099575"/>
              <a:ext cx="2189677" cy="81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3215680" y="3805519"/>
              <a:ext cx="1072876" cy="487576"/>
              <a:chOff x="1346707" y="2226820"/>
              <a:chExt cx="1441321" cy="61186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487484" y="2257426"/>
                <a:ext cx="1166630" cy="529317"/>
              </a:xfrm>
              <a:prstGeom prst="rect">
                <a:avLst/>
              </a:prstGeom>
              <a:solidFill>
                <a:srgbClr val="036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667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346707" y="2226820"/>
                <a:ext cx="1441321" cy="6118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2.1.3</a:t>
                </a:r>
                <a:endParaRPr kumimoji="1"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4203050" y="3818474"/>
              <a:ext cx="238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常量与变量</a:t>
              </a:r>
              <a:endParaRPr kumimoji="1" lang="en-US" altLang="zh-CN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V="1">
              <a:off x="3320475" y="4251703"/>
              <a:ext cx="2544866" cy="81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566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31"/>
          <p:cNvGraphicFramePr>
            <a:graphicFrameLocks/>
          </p:cNvGraphicFramePr>
          <p:nvPr/>
        </p:nvGraphicFramePr>
        <p:xfrm>
          <a:off x="3104576" y="2034608"/>
          <a:ext cx="6048000" cy="2880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~a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82550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233488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41475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a&amp;b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a|b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a^b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316CE2D-72F8-478E-96CB-19AE7F9B41D4}"/>
              </a:ext>
            </a:extLst>
          </p:cNvPr>
          <p:cNvSpPr/>
          <p:nvPr/>
        </p:nvSpPr>
        <p:spPr>
          <a:xfrm>
            <a:off x="3002976" y="137114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n w="0"/>
                <a:solidFill>
                  <a:srgbClr val="008FEF"/>
                </a:solidFill>
                <a:latin typeface="微软雅黑" pitchFamily="34" charset="-122"/>
                <a:ea typeface="微软雅黑" pitchFamily="34" charset="-122"/>
              </a:rPr>
              <a:t>位运算真值表：</a:t>
            </a:r>
            <a:endParaRPr kumimoji="1" lang="en-US" altLang="zh-CN" sz="2400" b="1" dirty="0">
              <a:ln w="0"/>
              <a:solidFill>
                <a:srgbClr val="008FE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B58F8E-1E98-43DB-91E2-739FCFA550E4}"/>
              </a:ext>
            </a:extLst>
          </p:cNvPr>
          <p:cNvSpPr txBox="1"/>
          <p:nvPr/>
        </p:nvSpPr>
        <p:spPr>
          <a:xfrm>
            <a:off x="1659758" y="126862"/>
            <a:ext cx="527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ln w="0"/>
                <a:latin typeface="微软雅黑" pitchFamily="34" charset="-122"/>
                <a:ea typeface="微软雅黑" pitchFamily="34" charset="-122"/>
              </a:rPr>
              <a:t>2.2.4 </a:t>
            </a:r>
            <a:r>
              <a:rPr kumimoji="1" lang="zh-CN" altLang="en-US" sz="2800" dirty="0">
                <a:ln w="0"/>
                <a:latin typeface="微软雅黑" pitchFamily="34" charset="-122"/>
                <a:ea typeface="微软雅黑" pitchFamily="34" charset="-122"/>
              </a:rPr>
              <a:t>位运算符与表达式</a:t>
            </a:r>
            <a:endParaRPr kumimoji="1" lang="en-US" altLang="zh-CN" sz="2800" dirty="0">
              <a:ln w="0"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850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76"/>
          <p:cNvGraphicFramePr>
            <a:graphicFrameLocks/>
          </p:cNvGraphicFramePr>
          <p:nvPr/>
        </p:nvGraphicFramePr>
        <p:xfrm>
          <a:off x="1018610" y="1880750"/>
          <a:ext cx="10440000" cy="402329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运算符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用例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~a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逐位取反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a&amp;b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逐位进行与操作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a|b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逐位进行或操作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a^b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逐位进行异或操作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&lt;&lt;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a&lt;&lt;b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向左移动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位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空位补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&gt;&gt;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有符号右移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a&gt;&gt;b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82550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233488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41475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向右移动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位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空位补符号位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正数补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0,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负数补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。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&gt;&gt;&gt;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无符号右移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a&gt;&gt;&gt;b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向右移动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位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移动后的空位均用</a:t>
                      </a: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1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填充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6" marB="60956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93C54C4-7CB4-4D54-9870-20BD62B184B1}"/>
              </a:ext>
            </a:extLst>
          </p:cNvPr>
          <p:cNvSpPr/>
          <p:nvPr/>
        </p:nvSpPr>
        <p:spPr>
          <a:xfrm>
            <a:off x="1018610" y="108530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n w="0"/>
                <a:solidFill>
                  <a:srgbClr val="008FEF"/>
                </a:solidFill>
                <a:latin typeface="微软雅黑" pitchFamily="34" charset="-122"/>
                <a:ea typeface="微软雅黑" pitchFamily="34" charset="-122"/>
              </a:rPr>
              <a:t>位运算符功能：</a:t>
            </a:r>
            <a:endParaRPr kumimoji="1" lang="en-US" altLang="zh-CN" sz="2400" b="1" dirty="0">
              <a:ln w="0"/>
              <a:solidFill>
                <a:srgbClr val="008FE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A3590-E613-47C8-A673-BD0FB9E7A5C5}"/>
              </a:ext>
            </a:extLst>
          </p:cNvPr>
          <p:cNvSpPr txBox="1"/>
          <p:nvPr/>
        </p:nvSpPr>
        <p:spPr>
          <a:xfrm>
            <a:off x="1782566" y="133581"/>
            <a:ext cx="527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ln w="0"/>
                <a:latin typeface="微软雅黑" pitchFamily="34" charset="-122"/>
                <a:ea typeface="微软雅黑" pitchFamily="34" charset="-122"/>
              </a:rPr>
              <a:t>位运算符与表达式</a:t>
            </a:r>
            <a:endParaRPr kumimoji="1" lang="en-US" altLang="zh-CN" sz="2800" dirty="0">
              <a:ln w="0"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768568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76984" y="1125414"/>
            <a:ext cx="8640000" cy="4320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a=15</a:t>
            </a:r>
            <a:r>
              <a:rPr lang="zh-CN" altLang="en-US" sz="2000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b=2</a:t>
            </a:r>
            <a:r>
              <a:rPr lang="zh-CN" altLang="en-US" sz="2000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；计算</a:t>
            </a:r>
            <a:r>
              <a:rPr lang="en-US" altLang="zh-CN" sz="2000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~a</a:t>
            </a:r>
            <a:r>
              <a:rPr lang="zh-CN" altLang="en-US" sz="2000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0" dirty="0" err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a^b</a:t>
            </a:r>
            <a:r>
              <a:rPr lang="zh-CN" altLang="en-US" sz="2000" kern="0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位表示）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）将整数转换为二进制表示。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 0000 1111</a:t>
            </a:r>
            <a:r>
              <a:rPr lang="zh-CN" altLang="en-US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 0000 0010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</a:t>
            </a:r>
            <a:r>
              <a:rPr lang="en-US" altLang="zh-CN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按位进行取反操作。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0000 1111 =1111 0000   (-16</a:t>
            </a:r>
            <a:r>
              <a:rPr lang="zh-CN" altLang="en-US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的补码</a:t>
            </a:r>
            <a:r>
              <a:rPr lang="en-US" altLang="zh-CN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</a:t>
            </a:r>
            <a:r>
              <a:rPr lang="en-US" altLang="zh-CN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按位进行异或操作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0000 1111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^  0000 0010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0000 1101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所得结果：</a:t>
            </a:r>
            <a:r>
              <a:rPr lang="en-US" altLang="zh-CN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~a=-16</a:t>
            </a:r>
            <a:r>
              <a:rPr lang="zh-CN" altLang="en-US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kern="0" dirty="0" err="1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a^b</a:t>
            </a:r>
            <a:r>
              <a:rPr lang="en-US" altLang="zh-CN" sz="1800" kern="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=13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2306463" y="4891065"/>
            <a:ext cx="17903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613635" y="5062680"/>
            <a:ext cx="1153584" cy="192616"/>
          </a:xfrm>
          <a:prstGeom prst="rightArrow">
            <a:avLst>
              <a:gd name="adj1" fmla="val 50000"/>
              <a:gd name="adj2" fmla="val 14972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004368" y="4958933"/>
            <a:ext cx="11514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dirty="0">
                <a:solidFill>
                  <a:srgbClr val="008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7" name="矩形 6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位运算符与表达式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67665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1476983" cy="672000"/>
            <a:chOff x="1" y="0"/>
            <a:chExt cx="1476983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42523" y="2400185"/>
          <a:ext cx="9000000" cy="1836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（十进制）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二进制补码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X&lt;&lt;2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X&gt;&gt;2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X&gt;&gt;&gt;2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00001111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001111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11101111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101111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35AEFF">
                            <a:tint val="66000"/>
                            <a:satMod val="160000"/>
                          </a:srgbClr>
                        </a:gs>
                        <a:gs pos="50000">
                          <a:srgbClr val="35AEFF">
                            <a:tint val="44500"/>
                            <a:satMod val="160000"/>
                          </a:srgbClr>
                        </a:gs>
                        <a:gs pos="100000">
                          <a:srgbClr val="35AEF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A8F8C9E-1A45-40F7-B1DC-D5CD3B299C39}"/>
              </a:ext>
            </a:extLst>
          </p:cNvPr>
          <p:cNvSpPr txBox="1"/>
          <p:nvPr/>
        </p:nvSpPr>
        <p:spPr>
          <a:xfrm>
            <a:off x="1642523" y="1507443"/>
            <a:ext cx="527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n w="0"/>
                <a:solidFill>
                  <a:srgbClr val="008FEF"/>
                </a:solidFill>
                <a:latin typeface="微软雅黑" pitchFamily="34" charset="-122"/>
                <a:ea typeface="微软雅黑" pitchFamily="34" charset="-122"/>
              </a:rPr>
              <a:t>移位运算符实例：</a:t>
            </a:r>
            <a:endParaRPr kumimoji="1" lang="en-US" altLang="zh-CN" sz="2400" b="1" dirty="0">
              <a:ln w="0"/>
              <a:solidFill>
                <a:srgbClr val="008FE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A4B7C5-3548-4B3E-A6AF-8C32A7C380A4}"/>
              </a:ext>
            </a:extLst>
          </p:cNvPr>
          <p:cNvSpPr txBox="1"/>
          <p:nvPr/>
        </p:nvSpPr>
        <p:spPr>
          <a:xfrm>
            <a:off x="1782566" y="69261"/>
            <a:ext cx="527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ln w="0"/>
                <a:latin typeface="微软雅黑" pitchFamily="34" charset="-122"/>
                <a:ea typeface="微软雅黑" pitchFamily="34" charset="-122"/>
              </a:rPr>
              <a:t>位运算符与表达式</a:t>
            </a:r>
            <a:endParaRPr kumimoji="1" lang="en-US" altLang="zh-CN" sz="2800" dirty="0">
              <a:ln w="0"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55849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178" y="1959677"/>
            <a:ext cx="3414185" cy="296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位运算符与表达式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8A862AE-90EF-4C30-81DD-49D65F6A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9" y="672000"/>
            <a:ext cx="6297948" cy="55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0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301444" y="2713186"/>
            <a:ext cx="9720783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5333" b="0" kern="0" dirty="0">
                <a:solidFill>
                  <a:srgbClr val="2D499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2.2.5 </a:t>
            </a:r>
            <a:r>
              <a:rPr lang="zh-CN" altLang="en-US" sz="5333" b="0" kern="0" dirty="0">
                <a:solidFill>
                  <a:srgbClr val="2D499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赋值运算符</a:t>
            </a:r>
          </a:p>
        </p:txBody>
      </p:sp>
    </p:spTree>
    <p:extLst>
      <p:ext uri="{BB962C8B-B14F-4D97-AF65-F5344CB8AC3E}">
        <p14:creationId xmlns:p14="http://schemas.microsoft.com/office/powerpoint/2010/main" val="303497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赋值运算符</a:t>
              </a:r>
              <a:endParaRPr kumimoji="1" lang="en-US" altLang="zh-CN" sz="2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82566" y="1580713"/>
            <a:ext cx="4246593" cy="3815998"/>
            <a:chOff x="1782566" y="1580713"/>
            <a:chExt cx="4246593" cy="3815998"/>
          </a:xfrm>
        </p:grpSpPr>
        <p:grpSp>
          <p:nvGrpSpPr>
            <p:cNvPr id="7" name="组合 6"/>
            <p:cNvGrpSpPr/>
            <p:nvPr/>
          </p:nvGrpSpPr>
          <p:grpSpPr>
            <a:xfrm>
              <a:off x="1782566" y="1580713"/>
              <a:ext cx="4246593" cy="3815998"/>
              <a:chOff x="1234918" y="2180481"/>
              <a:chExt cx="2040938" cy="169199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矩形 10"/>
              <p:cNvSpPr/>
              <p:nvPr/>
            </p:nvSpPr>
            <p:spPr>
              <a:xfrm>
                <a:off x="1234918" y="2180481"/>
                <a:ext cx="2040938" cy="606565"/>
              </a:xfrm>
              <a:prstGeom prst="rect">
                <a:avLst/>
              </a:pr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赋值运算符作用是将右边表达式的值赋给左边的变量。</a:t>
                </a:r>
                <a:endPara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34918" y="2787045"/>
                <a:ext cx="2040938" cy="1085433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105862" y="3178542"/>
              <a:ext cx="374681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表现形式为：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vname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expression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 = 4; 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y *= 5;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75973" y="1580711"/>
            <a:ext cx="4246593" cy="3815998"/>
            <a:chOff x="6175973" y="1580711"/>
            <a:chExt cx="4246593" cy="3815998"/>
          </a:xfrm>
        </p:grpSpPr>
        <p:grpSp>
          <p:nvGrpSpPr>
            <p:cNvPr id="8" name="组合 7"/>
            <p:cNvGrpSpPr/>
            <p:nvPr/>
          </p:nvGrpSpPr>
          <p:grpSpPr>
            <a:xfrm>
              <a:off x="6175973" y="1580711"/>
              <a:ext cx="4246593" cy="3815998"/>
              <a:chOff x="1234918" y="2180481"/>
              <a:chExt cx="2040938" cy="169199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矩形 8"/>
              <p:cNvSpPr/>
              <p:nvPr/>
            </p:nvSpPr>
            <p:spPr>
              <a:xfrm>
                <a:off x="1234918" y="2180481"/>
                <a:ext cx="2040938" cy="606565"/>
              </a:xfrm>
              <a:prstGeom prst="rect">
                <a:avLst/>
              </a:pr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赋值表达式右边的表达式也可以是一个赋值表达式，这样的赋值表达式遵循右结合规律。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34918" y="2787045"/>
                <a:ext cx="2040938" cy="1085433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499269" y="3178542"/>
              <a:ext cx="3600000" cy="8744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 = y = 7; 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云形标注 5"/>
          <p:cNvSpPr/>
          <p:nvPr/>
        </p:nvSpPr>
        <p:spPr bwMode="auto">
          <a:xfrm>
            <a:off x="3793656" y="5085311"/>
            <a:ext cx="1696278" cy="1232245"/>
          </a:xfrm>
          <a:prstGeom prst="cloudCallout">
            <a:avLst>
              <a:gd name="adj1" fmla="val -63020"/>
              <a:gd name="adj2" fmla="val -762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y=y*5;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4E6349-D101-4323-8687-840161977DBA}"/>
              </a:ext>
            </a:extLst>
          </p:cNvPr>
          <p:cNvSpPr/>
          <p:nvPr/>
        </p:nvSpPr>
        <p:spPr>
          <a:xfrm>
            <a:off x="1762331" y="93220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n w="0"/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赋值运算符：</a:t>
            </a:r>
            <a:endParaRPr lang="zh-CN" altLang="en-US" sz="2400" b="1" dirty="0">
              <a:solidFill>
                <a:srgbClr val="036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666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06859" y="1533110"/>
            <a:ext cx="9445840" cy="8372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赋值运算符还可以与算术运算符、逻辑运算符和位运算符组合成复合赋值运算符，使用方法见下表。</a:t>
            </a:r>
          </a:p>
        </p:txBody>
      </p:sp>
      <p:graphicFrame>
        <p:nvGraphicFramePr>
          <p:cNvPr id="4" name="Group 355"/>
          <p:cNvGraphicFramePr>
            <a:graphicFrameLocks/>
          </p:cNvGraphicFramePr>
          <p:nvPr/>
        </p:nvGraphicFramePr>
        <p:xfrm>
          <a:off x="1018610" y="2639108"/>
          <a:ext cx="10368000" cy="3276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60972" marB="60972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60972" marB="60972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60972" marB="60972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60972" marB="60972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60972" marB="60972" anchor="ctr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60972" marB="6097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+=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x=x+y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&amp;=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&amp;=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x=x&amp;y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x=x-y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|=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|=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x=x|y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*=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x*=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x=x*y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^=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^=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x=x^y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/=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x=x/y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&lt;&lt;=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&lt;&lt;=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x=x&lt;&lt;y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%=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x=x%y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&gt;&gt;=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&gt;&gt;= y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x=x&gt;&gt;y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&gt;&gt;&gt;=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&gt;&gt;&gt;=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x=x&gt;&gt;&gt;y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anchor="ctr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72" marB="609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6" name="矩形 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赋值运算符</a:t>
              </a:r>
              <a:endParaRPr kumimoji="1" lang="en-US" altLang="zh-CN" sz="2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E408072-34A9-46EE-824D-FCF69036C518}"/>
              </a:ext>
            </a:extLst>
          </p:cNvPr>
          <p:cNvSpPr/>
          <p:nvPr/>
        </p:nvSpPr>
        <p:spPr>
          <a:xfrm>
            <a:off x="1606859" y="10098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n w="0"/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复合赋值运算符：</a:t>
            </a:r>
            <a:endParaRPr kumimoji="1" lang="en-US" altLang="zh-CN" sz="2400" b="1" dirty="0">
              <a:ln w="0"/>
              <a:solidFill>
                <a:srgbClr val="036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06006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49887" y="2134278"/>
            <a:ext cx="7872875" cy="1857739"/>
          </a:xfrm>
        </p:spPr>
        <p:txBody>
          <a:bodyPr/>
          <a:lstStyle/>
          <a:p>
            <a:pPr algn="l" eaLnBrk="1" hangingPunct="1"/>
            <a:r>
              <a:rPr lang="zh-CN" altLang="en-US" sz="6600" b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     流程控制语句</a:t>
            </a:r>
          </a:p>
        </p:txBody>
      </p:sp>
    </p:spTree>
    <p:extLst>
      <p:ext uri="{BB962C8B-B14F-4D97-AF65-F5344CB8AC3E}">
        <p14:creationId xmlns:p14="http://schemas.microsoft.com/office/powerpoint/2010/main" val="179710697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一、结构化程序的三种基本结构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62336" y="1876982"/>
            <a:ext cx="6588125" cy="790575"/>
            <a:chOff x="2762336" y="1876982"/>
            <a:chExt cx="6588125" cy="790575"/>
          </a:xfrm>
        </p:grpSpPr>
        <p:grpSp>
          <p:nvGrpSpPr>
            <p:cNvPr id="54" name="组合 53"/>
            <p:cNvGrpSpPr/>
            <p:nvPr/>
          </p:nvGrpSpPr>
          <p:grpSpPr>
            <a:xfrm>
              <a:off x="2762336" y="1934049"/>
              <a:ext cx="6265862" cy="666750"/>
              <a:chOff x="1282700" y="6058991"/>
              <a:chExt cx="6265862" cy="666750"/>
            </a:xfrm>
          </p:grpSpPr>
          <p:sp>
            <p:nvSpPr>
              <p:cNvPr id="77" name="Rectangle 3"/>
              <p:cNvSpPr>
                <a:spLocks noChangeArrowheads="1"/>
              </p:cNvSpPr>
              <p:nvPr/>
            </p:nvSpPr>
            <p:spPr bwMode="auto">
              <a:xfrm rot="10800000">
                <a:off x="1289050" y="6058991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1282700" y="6097521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2762336" y="1934049"/>
              <a:ext cx="6265862" cy="666750"/>
              <a:chOff x="1276350" y="1438275"/>
              <a:chExt cx="6265862" cy="666750"/>
            </a:xfrm>
          </p:grpSpPr>
          <p:sp>
            <p:nvSpPr>
              <p:cNvPr id="73" name="Rectangle 3"/>
              <p:cNvSpPr>
                <a:spLocks noChangeArrowheads="1"/>
              </p:cNvSpPr>
              <p:nvPr/>
            </p:nvSpPr>
            <p:spPr bwMode="auto">
              <a:xfrm rot="10800000">
                <a:off x="1282700" y="1438275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Rectangle 19"/>
              <p:cNvSpPr>
                <a:spLocks noChangeArrowheads="1"/>
              </p:cNvSpPr>
              <p:nvPr/>
            </p:nvSpPr>
            <p:spPr bwMode="auto">
              <a:xfrm>
                <a:off x="1276350" y="1476805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lvl="1" algn="ctr">
                  <a:lnSpc>
                    <a:spcPct val="12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顺序结构（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Sequence Structure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556711" y="1876982"/>
              <a:ext cx="793750" cy="790575"/>
              <a:chOff x="7073900" y="1382713"/>
              <a:chExt cx="793750" cy="790575"/>
            </a:xfrm>
          </p:grpSpPr>
          <p:grpSp>
            <p:nvGrpSpPr>
              <p:cNvPr id="66" name="Group 4"/>
              <p:cNvGrpSpPr>
                <a:grpSpLocks/>
              </p:cNvGrpSpPr>
              <p:nvPr/>
            </p:nvGrpSpPr>
            <p:grpSpPr bwMode="auto">
              <a:xfrm>
                <a:off x="7073900" y="1382713"/>
                <a:ext cx="793750" cy="790575"/>
                <a:chOff x="0" y="0"/>
                <a:chExt cx="1590" cy="1588"/>
              </a:xfrm>
            </p:grpSpPr>
            <p:grpSp>
              <p:nvGrpSpPr>
                <p:cNvPr id="68" name="Group 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71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69" name="未知"/>
                <p:cNvSpPr>
                  <a:spLocks/>
                </p:cNvSpPr>
                <p:nvPr/>
              </p:nvSpPr>
              <p:spPr bwMode="auto">
                <a:xfrm rot="162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7" name="Rectangle 11"/>
              <p:cNvSpPr>
                <a:spLocks noChangeArrowheads="1"/>
              </p:cNvSpPr>
              <p:nvPr/>
            </p:nvSpPr>
            <p:spPr bwMode="auto">
              <a:xfrm>
                <a:off x="7185025" y="1493838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762336" y="2991407"/>
            <a:ext cx="6588125" cy="790575"/>
            <a:chOff x="2762336" y="2991407"/>
            <a:chExt cx="6588125" cy="790575"/>
          </a:xfrm>
        </p:grpSpPr>
        <p:grpSp>
          <p:nvGrpSpPr>
            <p:cNvPr id="53" name="组合 52"/>
            <p:cNvGrpSpPr/>
            <p:nvPr/>
          </p:nvGrpSpPr>
          <p:grpSpPr>
            <a:xfrm>
              <a:off x="2762336" y="3048474"/>
              <a:ext cx="6265862" cy="666750"/>
              <a:chOff x="1282700" y="7173416"/>
              <a:chExt cx="6265862" cy="666750"/>
            </a:xfrm>
          </p:grpSpPr>
          <p:sp>
            <p:nvSpPr>
              <p:cNvPr id="79" name="Rectangle 12"/>
              <p:cNvSpPr>
                <a:spLocks noChangeArrowheads="1"/>
              </p:cNvSpPr>
              <p:nvPr/>
            </p:nvSpPr>
            <p:spPr bwMode="auto">
              <a:xfrm rot="10800000">
                <a:off x="1289050" y="7173416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Rectangle 19"/>
              <p:cNvSpPr>
                <a:spLocks noChangeArrowheads="1"/>
              </p:cNvSpPr>
              <p:nvPr/>
            </p:nvSpPr>
            <p:spPr bwMode="auto">
              <a:xfrm>
                <a:off x="1282700" y="7216279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2762336" y="3048474"/>
              <a:ext cx="6265862" cy="666750"/>
              <a:chOff x="1276350" y="2552700"/>
              <a:chExt cx="6265862" cy="666750"/>
            </a:xfrm>
          </p:grpSpPr>
          <p:sp>
            <p:nvSpPr>
              <p:cNvPr id="75" name="Rectangle 12"/>
              <p:cNvSpPr>
                <a:spLocks noChangeArrowheads="1"/>
              </p:cNvSpPr>
              <p:nvPr/>
            </p:nvSpPr>
            <p:spPr bwMode="auto">
              <a:xfrm rot="10800000">
                <a:off x="1282700" y="2552700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1276350" y="2595563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lvl="1" algn="ctr">
                  <a:lnSpc>
                    <a:spcPct val="12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选择结构（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Selection Structure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8556711" y="2991407"/>
              <a:ext cx="793750" cy="790575"/>
              <a:chOff x="7073900" y="2497138"/>
              <a:chExt cx="793750" cy="790575"/>
            </a:xfrm>
          </p:grpSpPr>
          <p:grpSp>
            <p:nvGrpSpPr>
              <p:cNvPr id="59" name="Group 13"/>
              <p:cNvGrpSpPr>
                <a:grpSpLocks/>
              </p:cNvGrpSpPr>
              <p:nvPr/>
            </p:nvGrpSpPr>
            <p:grpSpPr bwMode="auto">
              <a:xfrm>
                <a:off x="7073900" y="2497138"/>
                <a:ext cx="793750" cy="790575"/>
                <a:chOff x="0" y="0"/>
                <a:chExt cx="1590" cy="1588"/>
              </a:xfrm>
            </p:grpSpPr>
            <p:grpSp>
              <p:nvGrpSpPr>
                <p:cNvPr id="61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64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5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62" name="未知"/>
                <p:cNvSpPr>
                  <a:spLocks/>
                </p:cNvSpPr>
                <p:nvPr/>
              </p:nvSpPr>
              <p:spPr bwMode="auto">
                <a:xfrm rot="-54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0" name="Rectangle 20"/>
              <p:cNvSpPr>
                <a:spLocks noChangeArrowheads="1"/>
              </p:cNvSpPr>
              <p:nvPr/>
            </p:nvSpPr>
            <p:spPr bwMode="auto">
              <a:xfrm>
                <a:off x="7197725" y="2608263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762336" y="4085194"/>
            <a:ext cx="6588125" cy="790575"/>
            <a:chOff x="2762336" y="4085194"/>
            <a:chExt cx="6588125" cy="790575"/>
          </a:xfrm>
        </p:grpSpPr>
        <p:grpSp>
          <p:nvGrpSpPr>
            <p:cNvPr id="46" name="组合 45"/>
            <p:cNvGrpSpPr/>
            <p:nvPr/>
          </p:nvGrpSpPr>
          <p:grpSpPr>
            <a:xfrm>
              <a:off x="2762336" y="4142262"/>
              <a:ext cx="6265862" cy="666750"/>
              <a:chOff x="1282700" y="8267204"/>
              <a:chExt cx="6265862" cy="666750"/>
            </a:xfrm>
          </p:grpSpPr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 rot="10800000">
                <a:off x="1289050" y="8267204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Rectangle 28"/>
              <p:cNvSpPr>
                <a:spLocks noChangeArrowheads="1"/>
              </p:cNvSpPr>
              <p:nvPr/>
            </p:nvSpPr>
            <p:spPr bwMode="auto">
              <a:xfrm>
                <a:off x="1282700" y="8310066"/>
                <a:ext cx="5592762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762336" y="4142262"/>
              <a:ext cx="6265862" cy="666750"/>
              <a:chOff x="1276350" y="3646488"/>
              <a:chExt cx="6265862" cy="666750"/>
            </a:xfrm>
          </p:grpSpPr>
          <p:sp>
            <p:nvSpPr>
              <p:cNvPr id="50" name="Rectangle 21"/>
              <p:cNvSpPr>
                <a:spLocks noChangeArrowheads="1"/>
              </p:cNvSpPr>
              <p:nvPr/>
            </p:nvSpPr>
            <p:spPr bwMode="auto">
              <a:xfrm rot="10800000">
                <a:off x="1282700" y="3646488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1276350" y="3689350"/>
                <a:ext cx="5592762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lvl="1" algn="ctr">
                  <a:lnSpc>
                    <a:spcPct val="12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循环结构（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Iteration Structure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556711" y="4085194"/>
              <a:ext cx="793750" cy="790575"/>
              <a:chOff x="7073900" y="3590925"/>
              <a:chExt cx="793750" cy="790575"/>
            </a:xfrm>
          </p:grpSpPr>
          <p:grpSp>
            <p:nvGrpSpPr>
              <p:cNvPr id="82" name="Group 22"/>
              <p:cNvGrpSpPr>
                <a:grpSpLocks/>
              </p:cNvGrpSpPr>
              <p:nvPr/>
            </p:nvGrpSpPr>
            <p:grpSpPr bwMode="auto">
              <a:xfrm>
                <a:off x="7073900" y="3590925"/>
                <a:ext cx="793750" cy="790575"/>
                <a:chOff x="0" y="0"/>
                <a:chExt cx="1590" cy="1588"/>
              </a:xfrm>
            </p:grpSpPr>
            <p:grpSp>
              <p:nvGrpSpPr>
                <p:cNvPr id="84" name="Group 2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87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85" name="未知"/>
                <p:cNvSpPr>
                  <a:spLocks/>
                </p:cNvSpPr>
                <p:nvPr/>
              </p:nvSpPr>
              <p:spPr bwMode="auto">
                <a:xfrm rot="-54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6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3" name="Rectangle 29"/>
              <p:cNvSpPr>
                <a:spLocks noChangeArrowheads="1"/>
              </p:cNvSpPr>
              <p:nvPr/>
            </p:nvSpPr>
            <p:spPr bwMode="auto">
              <a:xfrm>
                <a:off x="7197725" y="3702050"/>
                <a:ext cx="554037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2911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99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22122" y="2177952"/>
            <a:ext cx="9868287" cy="220110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5333" b="0" kern="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标识符与关键字</a:t>
            </a:r>
            <a:endParaRPr lang="en-US" altLang="zh-CN" sz="5333" b="0" kern="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5333" b="0" kern="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Identifiers &amp; Keywords</a:t>
            </a:r>
            <a:endParaRPr lang="zh-CN" altLang="en-US" sz="5333" b="0" kern="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94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二、顺序结构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76984" y="1338006"/>
            <a:ext cx="7576400" cy="863600"/>
            <a:chOff x="1476984" y="1338006"/>
            <a:chExt cx="7576400" cy="863600"/>
          </a:xfrm>
        </p:grpSpPr>
        <p:sp>
          <p:nvSpPr>
            <p:cNvPr id="7" name="五边形 3"/>
            <p:cNvSpPr/>
            <p:nvPr/>
          </p:nvSpPr>
          <p:spPr bwMode="auto">
            <a:xfrm>
              <a:off x="1762734" y="1338006"/>
              <a:ext cx="7290650" cy="863600"/>
            </a:xfrm>
            <a:custGeom>
              <a:avLst/>
              <a:gdLst/>
              <a:ahLst/>
              <a:cxnLst/>
              <a:rect l="l" t="t" r="r" b="b"/>
              <a:pathLst>
                <a:path w="6408712" h="864096">
                  <a:moveTo>
                    <a:pt x="0" y="0"/>
                  </a:moveTo>
                  <a:lnTo>
                    <a:pt x="5976664" y="0"/>
                  </a:lnTo>
                  <a:lnTo>
                    <a:pt x="6408712" y="432048"/>
                  </a:lnTo>
                  <a:lnTo>
                    <a:pt x="5976664" y="864096"/>
                  </a:lnTo>
                  <a:lnTo>
                    <a:pt x="0" y="864096"/>
                  </a:lnTo>
                  <a:lnTo>
                    <a:pt x="0" y="709157"/>
                  </a:lnTo>
                  <a:cubicBezTo>
                    <a:pt x="130313" y="684285"/>
                    <a:pt x="228687" y="569654"/>
                    <a:pt x="228687" y="432048"/>
                  </a:cubicBezTo>
                  <a:cubicBezTo>
                    <a:pt x="228687" y="294442"/>
                    <a:pt x="130313" y="179811"/>
                    <a:pt x="0" y="154939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50000" anchor="ctr"/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语句的执行顺序是按照程序语句书写的顺序，从上到下依次执行。 </a:t>
              </a: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476984" y="1538127"/>
              <a:ext cx="463632" cy="463358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pic>
        <p:nvPicPr>
          <p:cNvPr id="9" name="Picture 4" descr="0401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5" y="2475390"/>
            <a:ext cx="182456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9447" y="3707026"/>
            <a:ext cx="2104369" cy="1262025"/>
          </a:xfrm>
          <a:prstGeom prst="cloudCallout">
            <a:avLst>
              <a:gd name="adj1" fmla="val -107927"/>
              <a:gd name="adj2" fmla="val -29124"/>
            </a:avLst>
          </a:prstGeom>
          <a:solidFill>
            <a:srgbClr val="689CFF"/>
          </a:solidFill>
          <a:ln w="9525">
            <a:solidFill>
              <a:srgbClr val="689CFF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流程图画法</a:t>
            </a:r>
          </a:p>
        </p:txBody>
      </p:sp>
    </p:spTree>
    <p:extLst>
      <p:ext uri="{BB962C8B-B14F-4D97-AF65-F5344CB8AC3E}">
        <p14:creationId xmlns:p14="http://schemas.microsoft.com/office/powerpoint/2010/main" val="364821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三、选择结构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76984" y="1338006"/>
            <a:ext cx="7576400" cy="863600"/>
            <a:chOff x="1476984" y="1338006"/>
            <a:chExt cx="7576400" cy="863600"/>
          </a:xfrm>
        </p:grpSpPr>
        <p:sp>
          <p:nvSpPr>
            <p:cNvPr id="7" name="五边形 3"/>
            <p:cNvSpPr/>
            <p:nvPr/>
          </p:nvSpPr>
          <p:spPr bwMode="auto">
            <a:xfrm>
              <a:off x="1762734" y="1338006"/>
              <a:ext cx="7290650" cy="863600"/>
            </a:xfrm>
            <a:custGeom>
              <a:avLst/>
              <a:gdLst/>
              <a:ahLst/>
              <a:cxnLst/>
              <a:rect l="l" t="t" r="r" b="b"/>
              <a:pathLst>
                <a:path w="6408712" h="864096">
                  <a:moveTo>
                    <a:pt x="0" y="0"/>
                  </a:moveTo>
                  <a:lnTo>
                    <a:pt x="5976664" y="0"/>
                  </a:lnTo>
                  <a:lnTo>
                    <a:pt x="6408712" y="432048"/>
                  </a:lnTo>
                  <a:lnTo>
                    <a:pt x="5976664" y="864096"/>
                  </a:lnTo>
                  <a:lnTo>
                    <a:pt x="0" y="864096"/>
                  </a:lnTo>
                  <a:lnTo>
                    <a:pt x="0" y="709157"/>
                  </a:lnTo>
                  <a:cubicBezTo>
                    <a:pt x="130313" y="684285"/>
                    <a:pt x="228687" y="569654"/>
                    <a:pt x="228687" y="432048"/>
                  </a:cubicBezTo>
                  <a:cubicBezTo>
                    <a:pt x="228687" y="294442"/>
                    <a:pt x="130313" y="179811"/>
                    <a:pt x="0" y="154939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50000" anchor="ctr"/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程序的执行流程根据判断条件，选择其中一个分支执行。</a:t>
              </a: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476984" y="1538127"/>
              <a:ext cx="463632" cy="463358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pic>
        <p:nvPicPr>
          <p:cNvPr id="11" name="Picture 4" descr="0402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3" y="2758119"/>
            <a:ext cx="3891005" cy="30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07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四、循环结构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76984" y="1338006"/>
            <a:ext cx="7576400" cy="863600"/>
            <a:chOff x="1476984" y="1338006"/>
            <a:chExt cx="7576400" cy="863600"/>
          </a:xfrm>
        </p:grpSpPr>
        <p:sp>
          <p:nvSpPr>
            <p:cNvPr id="7" name="五边形 3"/>
            <p:cNvSpPr/>
            <p:nvPr/>
          </p:nvSpPr>
          <p:spPr bwMode="auto">
            <a:xfrm>
              <a:off x="1762734" y="1338006"/>
              <a:ext cx="7290650" cy="863600"/>
            </a:xfrm>
            <a:custGeom>
              <a:avLst/>
              <a:gdLst/>
              <a:ahLst/>
              <a:cxnLst/>
              <a:rect l="l" t="t" r="r" b="b"/>
              <a:pathLst>
                <a:path w="6408712" h="864096">
                  <a:moveTo>
                    <a:pt x="0" y="0"/>
                  </a:moveTo>
                  <a:lnTo>
                    <a:pt x="5976664" y="0"/>
                  </a:lnTo>
                  <a:lnTo>
                    <a:pt x="6408712" y="432048"/>
                  </a:lnTo>
                  <a:lnTo>
                    <a:pt x="5976664" y="864096"/>
                  </a:lnTo>
                  <a:lnTo>
                    <a:pt x="0" y="864096"/>
                  </a:lnTo>
                  <a:lnTo>
                    <a:pt x="0" y="709157"/>
                  </a:lnTo>
                  <a:cubicBezTo>
                    <a:pt x="130313" y="684285"/>
                    <a:pt x="228687" y="569654"/>
                    <a:pt x="228687" y="432048"/>
                  </a:cubicBezTo>
                  <a:cubicBezTo>
                    <a:pt x="228687" y="294442"/>
                    <a:pt x="130313" y="179811"/>
                    <a:pt x="0" y="154939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50000" anchor="ctr"/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如果满足一定条件，则反复执行一段程序，直到条件不再满足为止。 </a:t>
              </a: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476984" y="1538127"/>
              <a:ext cx="463632" cy="463358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pic>
        <p:nvPicPr>
          <p:cNvPr id="9" name="Picture 4" descr="0403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9" y="2833010"/>
            <a:ext cx="3331600" cy="292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0404.tif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43" y="2569256"/>
            <a:ext cx="2673519" cy="318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043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30959" y="992573"/>
            <a:ext cx="8640000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6600" b="0" kern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zh-CN" altLang="en-US" sz="6600" b="0" kern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选择结构语句</a:t>
            </a:r>
          </a:p>
        </p:txBody>
      </p:sp>
      <p:pic>
        <p:nvPicPr>
          <p:cNvPr id="3" name="Picture 4" descr="0402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97" y="2758119"/>
            <a:ext cx="3891005" cy="30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88182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84644" y="2490307"/>
            <a:ext cx="7200000" cy="864001"/>
            <a:chOff x="2047328" y="2490307"/>
            <a:chExt cx="7200000" cy="864001"/>
          </a:xfrm>
        </p:grpSpPr>
        <p:grpSp>
          <p:nvGrpSpPr>
            <p:cNvPr id="7" name="组合 6"/>
            <p:cNvGrpSpPr/>
            <p:nvPr/>
          </p:nvGrpSpPr>
          <p:grpSpPr>
            <a:xfrm>
              <a:off x="2047328" y="2552674"/>
              <a:ext cx="6847807" cy="728675"/>
              <a:chOff x="1282700" y="6058991"/>
              <a:chExt cx="6265862" cy="666750"/>
            </a:xfrm>
          </p:grpSpPr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 rot="10800000">
                <a:off x="1289050" y="6058991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Rectangle 19"/>
              <p:cNvSpPr>
                <a:spLocks noChangeArrowheads="1"/>
              </p:cNvSpPr>
              <p:nvPr/>
            </p:nvSpPr>
            <p:spPr bwMode="auto">
              <a:xfrm>
                <a:off x="1282700" y="6097521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047328" y="2552674"/>
              <a:ext cx="6847807" cy="728675"/>
              <a:chOff x="1276350" y="1438275"/>
              <a:chExt cx="6265862" cy="666750"/>
            </a:xfrm>
          </p:grpSpPr>
          <p:sp>
            <p:nvSpPr>
              <p:cNvPr id="26" name="Rectangle 3"/>
              <p:cNvSpPr>
                <a:spLocks noChangeArrowheads="1"/>
              </p:cNvSpPr>
              <p:nvPr/>
            </p:nvSpPr>
            <p:spPr bwMode="auto">
              <a:xfrm rot="10800000">
                <a:off x="1282700" y="1438275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1276350" y="1476805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-else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：根据逻辑表达式进行选择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379858" y="2490307"/>
              <a:ext cx="867470" cy="864001"/>
              <a:chOff x="7073900" y="1382713"/>
              <a:chExt cx="793750" cy="790575"/>
            </a:xfrm>
          </p:grpSpPr>
          <p:grpSp>
            <p:nvGrpSpPr>
              <p:cNvPr id="19" name="Group 4"/>
              <p:cNvGrpSpPr>
                <a:grpSpLocks/>
              </p:cNvGrpSpPr>
              <p:nvPr/>
            </p:nvGrpSpPr>
            <p:grpSpPr bwMode="auto">
              <a:xfrm>
                <a:off x="7073900" y="1382713"/>
                <a:ext cx="793750" cy="790575"/>
                <a:chOff x="0" y="0"/>
                <a:chExt cx="1590" cy="1588"/>
              </a:xfrm>
            </p:grpSpPr>
            <p:grpSp>
              <p:nvGrpSpPr>
                <p:cNvPr id="21" name="Group 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2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2" name="未知"/>
                <p:cNvSpPr>
                  <a:spLocks/>
                </p:cNvSpPr>
                <p:nvPr/>
              </p:nvSpPr>
              <p:spPr bwMode="auto">
                <a:xfrm rot="162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3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7185025" y="1493838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84644" y="3708235"/>
            <a:ext cx="7200000" cy="864001"/>
            <a:chOff x="2047328" y="3708235"/>
            <a:chExt cx="7200000" cy="864001"/>
          </a:xfrm>
        </p:grpSpPr>
        <p:grpSp>
          <p:nvGrpSpPr>
            <p:cNvPr id="6" name="组合 5"/>
            <p:cNvGrpSpPr/>
            <p:nvPr/>
          </p:nvGrpSpPr>
          <p:grpSpPr>
            <a:xfrm>
              <a:off x="2047328" y="3770603"/>
              <a:ext cx="6847807" cy="728675"/>
              <a:chOff x="1282700" y="7173416"/>
              <a:chExt cx="6265862" cy="666750"/>
            </a:xfrm>
          </p:grpSpPr>
          <p:sp>
            <p:nvSpPr>
              <p:cNvPr id="32" name="Rectangle 12"/>
              <p:cNvSpPr>
                <a:spLocks noChangeArrowheads="1"/>
              </p:cNvSpPr>
              <p:nvPr/>
            </p:nvSpPr>
            <p:spPr bwMode="auto">
              <a:xfrm rot="10800000">
                <a:off x="1289050" y="7173416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Rectangle 19"/>
              <p:cNvSpPr>
                <a:spLocks noChangeArrowheads="1"/>
              </p:cNvSpPr>
              <p:nvPr/>
            </p:nvSpPr>
            <p:spPr bwMode="auto">
              <a:xfrm>
                <a:off x="1282700" y="7216279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047328" y="3770603"/>
              <a:ext cx="6847807" cy="728675"/>
              <a:chOff x="1276350" y="2552700"/>
              <a:chExt cx="6265862" cy="666750"/>
            </a:xfrm>
          </p:grpSpPr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 rot="10800000">
                <a:off x="1282700" y="2552700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1276350" y="2595563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switch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：根据常量之进行选择。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379858" y="3708235"/>
              <a:ext cx="867470" cy="864001"/>
              <a:chOff x="7073900" y="2497138"/>
              <a:chExt cx="793750" cy="790575"/>
            </a:xfrm>
          </p:grpSpPr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7073900" y="2497138"/>
                <a:ext cx="793750" cy="790575"/>
                <a:chOff x="0" y="0"/>
                <a:chExt cx="1590" cy="1588"/>
              </a:xfrm>
            </p:grpSpPr>
            <p:grpSp>
              <p:nvGrpSpPr>
                <p:cNvPr id="14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1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5" name="未知"/>
                <p:cNvSpPr>
                  <a:spLocks/>
                </p:cNvSpPr>
                <p:nvPr/>
              </p:nvSpPr>
              <p:spPr bwMode="auto">
                <a:xfrm rot="-54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Rectangle 20"/>
              <p:cNvSpPr>
                <a:spLocks noChangeArrowheads="1"/>
              </p:cNvSpPr>
              <p:nvPr/>
            </p:nvSpPr>
            <p:spPr bwMode="auto">
              <a:xfrm>
                <a:off x="7197725" y="2608263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5" name="矩形 3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选择结构语句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07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5" name="矩形 3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选择结构和条件判断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66069" y="2995433"/>
            <a:ext cx="8343728" cy="1110479"/>
            <a:chOff x="1766069" y="2995433"/>
            <a:chExt cx="8343728" cy="111047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66069" y="2995433"/>
              <a:ext cx="8343728" cy="1110479"/>
              <a:chOff x="223645" y="2948781"/>
              <a:chExt cx="6876256" cy="1110479"/>
            </a:xfrm>
          </p:grpSpPr>
          <p:sp>
            <p:nvSpPr>
              <p:cNvPr id="55" name="AutoShape 13"/>
              <p:cNvSpPr>
                <a:spLocks noChangeArrowheads="1"/>
              </p:cNvSpPr>
              <p:nvPr/>
            </p:nvSpPr>
            <p:spPr bwMode="auto">
              <a:xfrm rot="10800000">
                <a:off x="223646" y="3905272"/>
                <a:ext cx="6304797" cy="153988"/>
              </a:xfrm>
              <a:custGeom>
                <a:avLst/>
                <a:gdLst>
                  <a:gd name="T0" fmla="*/ 1580044630 w 21600"/>
                  <a:gd name="T1" fmla="*/ 548896 h 21600"/>
                  <a:gd name="T2" fmla="*/ 790022315 w 21600"/>
                  <a:gd name="T3" fmla="*/ 1097792 h 21600"/>
                  <a:gd name="T4" fmla="*/ 0 w 21600"/>
                  <a:gd name="T5" fmla="*/ 548896 h 21600"/>
                  <a:gd name="T6" fmla="*/ 790022315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56" name="AutoShape 7"/>
              <p:cNvSpPr>
                <a:spLocks noChangeArrowheads="1"/>
              </p:cNvSpPr>
              <p:nvPr/>
            </p:nvSpPr>
            <p:spPr bwMode="auto">
              <a:xfrm>
                <a:off x="223645" y="2963884"/>
                <a:ext cx="6683690" cy="915987"/>
              </a:xfrm>
              <a:prstGeom prst="homePlate">
                <a:avLst>
                  <a:gd name="adj" fmla="val 40030"/>
                </a:avLst>
              </a:prstGeom>
              <a:gradFill rotWithShape="1">
                <a:gsLst>
                  <a:gs pos="0">
                    <a:srgbClr val="B2B2B2">
                      <a:gamma/>
                      <a:tint val="5882"/>
                      <a:invGamma/>
                    </a:srgbClr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57188" marR="0" lvl="0" indent="-357188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6532572" y="2948781"/>
                <a:ext cx="567329" cy="1099429"/>
                <a:chOff x="8100392" y="1766009"/>
                <a:chExt cx="654050" cy="1099429"/>
              </a:xfrm>
            </p:grpSpPr>
            <p:sp>
              <p:nvSpPr>
                <p:cNvPr id="67" name="AutoShape 8"/>
                <p:cNvSpPr>
                  <a:spLocks noChangeArrowheads="1"/>
                </p:cNvSpPr>
                <p:nvPr/>
              </p:nvSpPr>
              <p:spPr bwMode="auto">
                <a:xfrm>
                  <a:off x="8100392" y="1766009"/>
                  <a:ext cx="654050" cy="934329"/>
                </a:xfrm>
                <a:prstGeom prst="chevron">
                  <a:avLst>
                    <a:gd name="adj" fmla="val 55472"/>
                  </a:avLst>
                </a:prstGeom>
                <a:gradFill rotWithShape="1">
                  <a:gsLst>
                    <a:gs pos="0">
                      <a:srgbClr val="2676FF"/>
                    </a:gs>
                    <a:gs pos="50000">
                      <a:srgbClr val="2676FF">
                        <a:lumMod val="75000"/>
                      </a:srgbClr>
                    </a:gs>
                    <a:gs pos="100000">
                      <a:srgbClr val="2676FF"/>
                    </a:gs>
                  </a:gsLst>
                  <a:lin ang="18900000" scaled="1"/>
                </a:gra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68" name="AutoShape 14"/>
                <p:cNvSpPr>
                  <a:spLocks noChangeArrowheads="1"/>
                </p:cNvSpPr>
                <p:nvPr/>
              </p:nvSpPr>
              <p:spPr bwMode="auto">
                <a:xfrm>
                  <a:off x="8106742" y="2711450"/>
                  <a:ext cx="287338" cy="153988"/>
                </a:xfrm>
                <a:custGeom>
                  <a:avLst/>
                  <a:gdLst>
                    <a:gd name="T0" fmla="*/ 3822367 w 21600"/>
                    <a:gd name="T1" fmla="*/ 548896 h 21600"/>
                    <a:gd name="T2" fmla="*/ 1911183 w 21600"/>
                    <a:gd name="T3" fmla="*/ 1097792 h 21600"/>
                    <a:gd name="T4" fmla="*/ 0 w 21600"/>
                    <a:gd name="T5" fmla="*/ 548896 h 21600"/>
                    <a:gd name="T6" fmla="*/ 1911183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800 w 21600"/>
                    <a:gd name="T13" fmla="*/ 1800 h 21600"/>
                    <a:gd name="T14" fmla="*/ 19800 w 21600"/>
                    <a:gd name="T15" fmla="*/ 198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676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solidFill>
                    <a:sysClr val="window" lastClr="FFFFFF"/>
                  </a:solidFill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" name="文本框 2"/>
            <p:cNvSpPr txBox="1"/>
            <p:nvPr/>
          </p:nvSpPr>
          <p:spPr>
            <a:xfrm>
              <a:off x="2639451" y="3251625"/>
              <a:ext cx="6837766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zh-CN" sz="2000" b="1" dirty="0">
                  <a:solidFill>
                    <a:srgbClr val="095AE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在现实生活</a:t>
              </a:r>
              <a:r>
                <a:rPr lang="zh-CN" altLang="en-US" sz="2000" b="1" dirty="0">
                  <a:solidFill>
                    <a:srgbClr val="095AE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zh-CN" sz="2000" b="1" dirty="0">
                  <a:solidFill>
                    <a:srgbClr val="095AE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，需要进行判断和选择的情况是很多的</a:t>
              </a:r>
              <a:r>
                <a:rPr lang="zh-CN" altLang="en-US" sz="2000" b="1" dirty="0">
                  <a:solidFill>
                    <a:srgbClr val="095AE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06780" y="3773155"/>
            <a:ext cx="2417891" cy="1471632"/>
            <a:chOff x="941884" y="3983470"/>
            <a:chExt cx="1992639" cy="1471632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941884" y="3983470"/>
              <a:ext cx="0" cy="1358533"/>
            </a:xfrm>
            <a:prstGeom prst="line">
              <a:avLst/>
            </a:prstGeom>
            <a:noFill/>
            <a:ln w="9525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54" name="TextBox 23"/>
            <p:cNvSpPr txBox="1"/>
            <p:nvPr/>
          </p:nvSpPr>
          <p:spPr>
            <a:xfrm>
              <a:off x="1008592" y="4808771"/>
              <a:ext cx="1925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如果你在家，我去拜访你</a:t>
              </a:r>
              <a:endParaRPr lang="zh-CN" altLang="en-US" kern="0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46415" y="1850533"/>
            <a:ext cx="2463134" cy="1358533"/>
            <a:chOff x="2293144" y="2060848"/>
            <a:chExt cx="2029925" cy="1358533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2293144" y="2060848"/>
              <a:ext cx="0" cy="1358533"/>
            </a:xfrm>
            <a:prstGeom prst="line">
              <a:avLst/>
            </a:prstGeom>
            <a:noFill/>
            <a:ln w="9525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52" name="TextBox 21"/>
            <p:cNvSpPr txBox="1"/>
            <p:nvPr/>
          </p:nvSpPr>
          <p:spPr>
            <a:xfrm>
              <a:off x="2397138" y="2060848"/>
              <a:ext cx="1925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如果考试不及格，要补考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084447" y="1706517"/>
            <a:ext cx="2460177" cy="1502549"/>
            <a:chOff x="5044092" y="1916832"/>
            <a:chExt cx="2027488" cy="1502549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5044092" y="2060848"/>
              <a:ext cx="0" cy="1358533"/>
            </a:xfrm>
            <a:prstGeom prst="line">
              <a:avLst/>
            </a:prstGeom>
            <a:noFill/>
            <a:ln w="9525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46" name="TextBox 15"/>
            <p:cNvSpPr txBox="1"/>
            <p:nvPr/>
          </p:nvSpPr>
          <p:spPr>
            <a:xfrm>
              <a:off x="5145649" y="1916832"/>
              <a:ext cx="1925931" cy="45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kern="0" dirty="0">
                  <a:ea typeface="微软雅黑" pitchFamily="34" charset="-122"/>
                </a:rPr>
                <a:t>周末我们去郊游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391136" y="3770069"/>
            <a:ext cx="2400127" cy="1474718"/>
            <a:chOff x="3648596" y="3980384"/>
            <a:chExt cx="1977999" cy="147471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3648596" y="3980384"/>
              <a:ext cx="0" cy="1358533"/>
            </a:xfrm>
            <a:prstGeom prst="line">
              <a:avLst/>
            </a:prstGeom>
            <a:noFill/>
            <a:ln w="9525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50" name="TextBox 19"/>
            <p:cNvSpPr txBox="1"/>
            <p:nvPr/>
          </p:nvSpPr>
          <p:spPr>
            <a:xfrm>
              <a:off x="3700664" y="4808771"/>
              <a:ext cx="1925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kern="0" dirty="0">
                  <a:ea typeface="微软雅黑" pitchFamily="34" charset="-122"/>
                </a:rPr>
                <a:t>如果遇到红灯，要停车等待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685140" y="3770069"/>
            <a:ext cx="2400126" cy="1480877"/>
            <a:chOff x="6363260" y="3980384"/>
            <a:chExt cx="1977998" cy="1480877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6363260" y="3980384"/>
              <a:ext cx="0" cy="1358533"/>
            </a:xfrm>
            <a:prstGeom prst="line">
              <a:avLst/>
            </a:prstGeom>
            <a:noFill/>
            <a:ln w="9525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48" name="TextBox 17"/>
            <p:cNvSpPr txBox="1"/>
            <p:nvPr/>
          </p:nvSpPr>
          <p:spPr>
            <a:xfrm>
              <a:off x="6415327" y="4814930"/>
              <a:ext cx="1925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岁以上的老年人，入公园免票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254116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126435" y="2878172"/>
            <a:ext cx="2928730" cy="2409114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126435" y="1384258"/>
            <a:ext cx="2928730" cy="1467718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6984" y="1388376"/>
            <a:ext cx="4700588" cy="4114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buFontTx/>
              <a:buBlip>
                <a:blip r:embed="rId2"/>
              </a:buBlip>
            </a:pP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6960713" y="1061171"/>
            <a:ext cx="4136705" cy="2089151"/>
            <a:chOff x="6960713" y="1061171"/>
            <a:chExt cx="4136705" cy="2089151"/>
          </a:xfrm>
        </p:grpSpPr>
        <p:sp>
          <p:nvSpPr>
            <p:cNvPr id="18456" name="Line 50"/>
            <p:cNvSpPr>
              <a:spLocks noChangeShapeType="1"/>
            </p:cNvSpPr>
            <p:nvPr/>
          </p:nvSpPr>
          <p:spPr bwMode="auto">
            <a:xfrm>
              <a:off x="8518395" y="1061171"/>
              <a:ext cx="0" cy="3376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7" name="AutoShape 51"/>
            <p:cNvSpPr>
              <a:spLocks noChangeArrowheads="1"/>
            </p:cNvSpPr>
            <p:nvPr/>
          </p:nvSpPr>
          <p:spPr bwMode="auto">
            <a:xfrm>
              <a:off x="6960713" y="1384258"/>
              <a:ext cx="3145869" cy="607607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239178" lvl="1"/>
              <a:r>
                <a:rPr lang="zh-CN" altLang="en-US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布尔表达式</a:t>
              </a:r>
              <a:endPara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8" name="AutoShape 52"/>
            <p:cNvSpPr>
              <a:spLocks noChangeArrowheads="1"/>
            </p:cNvSpPr>
            <p:nvPr/>
          </p:nvSpPr>
          <p:spPr bwMode="auto">
            <a:xfrm>
              <a:off x="7872626" y="2370256"/>
              <a:ext cx="1309825" cy="22266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lvl="1" algn="ctr"/>
              <a:r>
                <a:rPr lang="zh-CN" altLang="en-US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</a:t>
              </a:r>
              <a:endPara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9" name="Text Box 53"/>
            <p:cNvSpPr txBox="1">
              <a:spLocks noChangeArrowheads="1"/>
            </p:cNvSpPr>
            <p:nvPr/>
          </p:nvSpPr>
          <p:spPr bwMode="auto">
            <a:xfrm>
              <a:off x="7642895" y="2006573"/>
              <a:ext cx="781701" cy="24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1793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1" algn="r" eaLnBrk="1" hangingPunct="1"/>
              <a:r>
                <a:rPr lang="en-US" altLang="zh-CN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true</a:t>
              </a:r>
              <a:endPara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0" name="Line 54"/>
            <p:cNvSpPr>
              <a:spLocks noChangeShapeType="1"/>
            </p:cNvSpPr>
            <p:nvPr/>
          </p:nvSpPr>
          <p:spPr bwMode="auto">
            <a:xfrm>
              <a:off x="8518395" y="2606022"/>
              <a:ext cx="0" cy="544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1" name="Text Box 55"/>
            <p:cNvSpPr txBox="1">
              <a:spLocks noChangeArrowheads="1"/>
            </p:cNvSpPr>
            <p:nvPr/>
          </p:nvSpPr>
          <p:spPr bwMode="auto">
            <a:xfrm>
              <a:off x="10207042" y="2015151"/>
              <a:ext cx="890376" cy="264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1793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6350" lvl="1" eaLnBrk="1" hangingPunct="1"/>
              <a:r>
                <a:rPr lang="en-US" altLang="zh-CN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false</a:t>
              </a:r>
              <a:endPara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2" name="Line 56"/>
            <p:cNvSpPr>
              <a:spLocks noChangeShapeType="1"/>
            </p:cNvSpPr>
            <p:nvPr/>
          </p:nvSpPr>
          <p:spPr bwMode="auto">
            <a:xfrm>
              <a:off x="8524114" y="1990410"/>
              <a:ext cx="0" cy="365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3" name="Line 57"/>
            <p:cNvSpPr>
              <a:spLocks noChangeShapeType="1"/>
            </p:cNvSpPr>
            <p:nvPr/>
          </p:nvSpPr>
          <p:spPr bwMode="auto">
            <a:xfrm>
              <a:off x="10106582" y="1710984"/>
              <a:ext cx="0" cy="1135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4" name="Line 58"/>
            <p:cNvSpPr>
              <a:spLocks noChangeShapeType="1"/>
            </p:cNvSpPr>
            <p:nvPr/>
          </p:nvSpPr>
          <p:spPr bwMode="auto">
            <a:xfrm flipH="1">
              <a:off x="8518395" y="2851976"/>
              <a:ext cx="15691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780989" y="3898374"/>
            <a:ext cx="5474812" cy="1604802"/>
            <a:chOff x="5780989" y="3898374"/>
            <a:chExt cx="5474812" cy="1604802"/>
          </a:xfrm>
        </p:grpSpPr>
        <p:sp>
          <p:nvSpPr>
            <p:cNvPr id="18441" name="Line 60"/>
            <p:cNvSpPr>
              <a:spLocks noChangeShapeType="1"/>
            </p:cNvSpPr>
            <p:nvPr/>
          </p:nvSpPr>
          <p:spPr bwMode="auto">
            <a:xfrm>
              <a:off x="8628234" y="3898374"/>
              <a:ext cx="0" cy="292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2" name="AutoShape 61"/>
            <p:cNvSpPr>
              <a:spLocks noChangeArrowheads="1"/>
            </p:cNvSpPr>
            <p:nvPr/>
          </p:nvSpPr>
          <p:spPr bwMode="auto">
            <a:xfrm>
              <a:off x="7291282" y="4170530"/>
              <a:ext cx="2682486" cy="404258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239178" lvl="1" algn="ctr">
                <a:spcBef>
                  <a:spcPts val="200"/>
                </a:spcBef>
              </a:pPr>
              <a:r>
                <a:rPr lang="zh-CN" altLang="en-US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布尔表达式</a:t>
              </a:r>
              <a:endPara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3" name="Line 62"/>
            <p:cNvSpPr>
              <a:spLocks noChangeShapeType="1"/>
            </p:cNvSpPr>
            <p:nvPr/>
          </p:nvSpPr>
          <p:spPr bwMode="auto">
            <a:xfrm>
              <a:off x="9968619" y="4374188"/>
              <a:ext cx="772309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4" name="Line 63"/>
            <p:cNvSpPr>
              <a:spLocks noChangeShapeType="1"/>
            </p:cNvSpPr>
            <p:nvPr/>
          </p:nvSpPr>
          <p:spPr bwMode="auto">
            <a:xfrm>
              <a:off x="10737496" y="4382139"/>
              <a:ext cx="0" cy="260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5" name="AutoShape 64"/>
            <p:cNvSpPr>
              <a:spLocks noChangeArrowheads="1"/>
            </p:cNvSpPr>
            <p:nvPr/>
          </p:nvSpPr>
          <p:spPr bwMode="auto">
            <a:xfrm>
              <a:off x="10260381" y="4660410"/>
              <a:ext cx="995420" cy="223841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lvl="1" algn="ctr">
                <a:spcBef>
                  <a:spcPts val="200"/>
                </a:spcBef>
              </a:pPr>
              <a:r>
                <a:rPr lang="zh-CN" altLang="en-US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</a:t>
              </a:r>
              <a:r>
                <a:rPr lang="zh-CN" altLang="zh-CN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6" name="Line 65"/>
            <p:cNvSpPr>
              <a:spLocks noChangeShapeType="1"/>
            </p:cNvSpPr>
            <p:nvPr/>
          </p:nvSpPr>
          <p:spPr bwMode="auto">
            <a:xfrm flipH="1">
              <a:off x="10737496" y="4895871"/>
              <a:ext cx="3432" cy="1859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7" name="Line 66"/>
            <p:cNvSpPr>
              <a:spLocks noChangeShapeType="1"/>
            </p:cNvSpPr>
            <p:nvPr/>
          </p:nvSpPr>
          <p:spPr bwMode="auto">
            <a:xfrm flipH="1">
              <a:off x="8645397" y="5087297"/>
              <a:ext cx="20920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8" name="Text Box 67"/>
            <p:cNvSpPr txBox="1">
              <a:spLocks noChangeArrowheads="1"/>
            </p:cNvSpPr>
            <p:nvPr/>
          </p:nvSpPr>
          <p:spPr bwMode="auto">
            <a:xfrm>
              <a:off x="9917132" y="4144637"/>
              <a:ext cx="671051" cy="16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17938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1" algn="just" eaLnBrk="1" hangingPunct="1"/>
              <a:r>
                <a:rPr lang="en-US" altLang="zh-CN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false</a:t>
              </a:r>
              <a:endPara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9" name="Line 68"/>
            <p:cNvSpPr>
              <a:spLocks noChangeShapeType="1"/>
            </p:cNvSpPr>
            <p:nvPr/>
          </p:nvSpPr>
          <p:spPr bwMode="auto">
            <a:xfrm flipH="1">
              <a:off x="8645397" y="5071396"/>
              <a:ext cx="0" cy="431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69"/>
            <p:cNvSpPr txBox="1">
              <a:spLocks noChangeArrowheads="1"/>
            </p:cNvSpPr>
            <p:nvPr/>
          </p:nvSpPr>
          <p:spPr bwMode="auto">
            <a:xfrm>
              <a:off x="6192887" y="4143617"/>
              <a:ext cx="1076084" cy="17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358775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2" algn="ctr" eaLnBrk="1" hangingPunct="1"/>
              <a:r>
                <a:rPr lang="en-US" altLang="zh-CN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true</a:t>
              </a:r>
              <a:endPara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1" name="Line 70"/>
            <p:cNvSpPr>
              <a:spLocks noChangeShapeType="1"/>
            </p:cNvSpPr>
            <p:nvPr/>
          </p:nvSpPr>
          <p:spPr bwMode="auto">
            <a:xfrm flipV="1">
              <a:off x="6278699" y="4377246"/>
              <a:ext cx="9868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2" name="Line 71"/>
            <p:cNvSpPr>
              <a:spLocks noChangeShapeType="1"/>
            </p:cNvSpPr>
            <p:nvPr/>
          </p:nvSpPr>
          <p:spPr bwMode="auto">
            <a:xfrm>
              <a:off x="6283848" y="4383362"/>
              <a:ext cx="0" cy="260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3" name="Line 72"/>
            <p:cNvSpPr>
              <a:spLocks noChangeShapeType="1"/>
            </p:cNvSpPr>
            <p:nvPr/>
          </p:nvSpPr>
          <p:spPr bwMode="auto">
            <a:xfrm>
              <a:off x="6297578" y="4886697"/>
              <a:ext cx="0" cy="195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4" name="Line 73"/>
            <p:cNvSpPr>
              <a:spLocks noChangeShapeType="1"/>
            </p:cNvSpPr>
            <p:nvPr/>
          </p:nvSpPr>
          <p:spPr bwMode="auto">
            <a:xfrm flipV="1">
              <a:off x="6278699" y="5090355"/>
              <a:ext cx="23666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5" name="AutoShape 74"/>
            <p:cNvSpPr>
              <a:spLocks noChangeArrowheads="1"/>
            </p:cNvSpPr>
            <p:nvPr/>
          </p:nvSpPr>
          <p:spPr bwMode="auto">
            <a:xfrm>
              <a:off x="5780989" y="4654294"/>
              <a:ext cx="995420" cy="223841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lvl="1" algn="ctr">
                <a:spcBef>
                  <a:spcPts val="200"/>
                </a:spcBef>
              </a:pPr>
              <a:r>
                <a:rPr lang="zh-CN" altLang="en-US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</a:t>
              </a:r>
              <a:r>
                <a:rPr lang="zh-CN" altLang="zh-CN" sz="160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2062891" y="1911235"/>
            <a:ext cx="4326466" cy="671513"/>
            <a:chOff x="839" y="1570"/>
            <a:chExt cx="2044" cy="423"/>
          </a:xfrm>
        </p:grpSpPr>
        <p:sp>
          <p:nvSpPr>
            <p:cNvPr id="18439" name="Rectangle 75"/>
            <p:cNvSpPr>
              <a:spLocks noChangeArrowheads="1"/>
            </p:cNvSpPr>
            <p:nvPr/>
          </p:nvSpPr>
          <p:spPr bwMode="auto">
            <a:xfrm>
              <a:off x="839" y="1616"/>
              <a:ext cx="434" cy="29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40" name="AutoShape 76"/>
            <p:cNvSpPr>
              <a:spLocks noChangeArrowheads="1"/>
            </p:cNvSpPr>
            <p:nvPr/>
          </p:nvSpPr>
          <p:spPr bwMode="auto">
            <a:xfrm>
              <a:off x="2248" y="1570"/>
              <a:ext cx="635" cy="423"/>
            </a:xfrm>
            <a:prstGeom prst="wedgeRectCallout">
              <a:avLst>
                <a:gd name="adj1" fmla="val -207418"/>
                <a:gd name="adj2" fmla="val 1573"/>
              </a:avLst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 anchorCtr="1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简单语句</a:t>
              </a:r>
            </a:p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复合语句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4" name="矩形 33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if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 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525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24193" y="1654916"/>
            <a:ext cx="6480175" cy="25148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例：已知两个数</a:t>
            </a:r>
            <a:r>
              <a:rPr lang="en-US" altLang="zh-CN" sz="2000" i="1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，比较它们的大小，使得</a:t>
            </a:r>
            <a:r>
              <a:rPr lang="en-US" altLang="zh-CN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x&lt;y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t = x;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x =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y = 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6" name="矩形 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if 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8B04906-DB1A-6147-88E6-6923B4164904}"/>
              </a:ext>
            </a:extLst>
          </p:cNvPr>
          <p:cNvSpPr/>
          <p:nvPr/>
        </p:nvSpPr>
        <p:spPr>
          <a:xfrm>
            <a:off x="1646641" y="4414020"/>
            <a:ext cx="1684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x&lt;y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t = x;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x =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y = 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endParaRPr lang="zh-CN" altLang="en-US" b="1" dirty="0"/>
          </a:p>
        </p:txBody>
      </p:sp>
      <p:sp>
        <p:nvSpPr>
          <p:cNvPr id="3" name="虚尾箭头 2">
            <a:extLst>
              <a:ext uri="{FF2B5EF4-FFF2-40B4-BE49-F238E27FC236}">
                <a16:creationId xmlns:a16="http://schemas.microsoft.com/office/drawing/2014/main" id="{454F2DD1-4293-4C40-83D8-B612FFC15A03}"/>
              </a:ext>
            </a:extLst>
          </p:cNvPr>
          <p:cNvSpPr/>
          <p:nvPr/>
        </p:nvSpPr>
        <p:spPr bwMode="auto">
          <a:xfrm>
            <a:off x="3881817" y="4760865"/>
            <a:ext cx="1075038" cy="42013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1A746E-A28D-234D-A2C5-0CA181E49686}"/>
              </a:ext>
            </a:extLst>
          </p:cNvPr>
          <p:cNvSpPr/>
          <p:nvPr/>
        </p:nvSpPr>
        <p:spPr>
          <a:xfrm>
            <a:off x="5371469" y="4355040"/>
            <a:ext cx="16846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x&lt;y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t = x;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}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x =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y = 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84EEC-F1BB-8F4F-832B-4482E222CBD8}"/>
              </a:ext>
            </a:extLst>
          </p:cNvPr>
          <p:cNvSpPr txBox="1"/>
          <p:nvPr/>
        </p:nvSpPr>
        <p:spPr>
          <a:xfrm>
            <a:off x="3977489" y="44140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等同于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13099E-D85E-654B-B7BD-4648941A2006}"/>
              </a:ext>
            </a:extLst>
          </p:cNvPr>
          <p:cNvSpPr txBox="1"/>
          <p:nvPr/>
        </p:nvSpPr>
        <p:spPr>
          <a:xfrm>
            <a:off x="7525266" y="2589176"/>
            <a:ext cx="425072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Tips: 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</a:rPr>
              <a:t>在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if-else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结构中总是使用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{ }.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81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  <p:bldP spid="2" grpId="0"/>
      <p:bldP spid="3" grpId="0" animBg="1"/>
      <p:bldP spid="10" grpId="0"/>
      <p:bldP spid="4" grpId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24193" y="1654916"/>
            <a:ext cx="6480175" cy="25148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：返回两个数中最大的一个。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 &gt;= y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return x;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}else{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return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6" name="矩形 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if -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else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 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D43EBD39-1B1C-C54D-B49F-6EADFAF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984" y="3895258"/>
            <a:ext cx="6480175" cy="251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kern="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：返回两个数中最大的一个。</a:t>
            </a:r>
            <a:endParaRPr lang="en-US" altLang="zh-CN" sz="2000" kern="0" dirty="0">
              <a:solidFill>
                <a:srgbClr val="095AE4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000" kern="0" dirty="0">
              <a:solidFill>
                <a:srgbClr val="095AE4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solidFill>
                  <a:srgbClr val="095AE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 (x&gt;=y) ?  x : y ;</a:t>
            </a:r>
            <a:endParaRPr lang="zh-CN" altLang="en-US" sz="20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23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82566" y="979960"/>
            <a:ext cx="3196281" cy="438922"/>
          </a:xfrm>
        </p:spPr>
        <p:txBody>
          <a:bodyPr/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多分支的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82566" y="1806361"/>
            <a:ext cx="2566988" cy="3803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（布尔表达式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语句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}else  if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（布尔表达式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语句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}else  if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（布尔表达式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语句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}else{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n+1}</a:t>
            </a:r>
          </a:p>
        </p:txBody>
      </p:sp>
      <p:pic>
        <p:nvPicPr>
          <p:cNvPr id="60420" name="Picture 4" descr="4t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57" y="1307501"/>
            <a:ext cx="4923367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6" name="矩形 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if 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8081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1. Java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标识符 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4661FC5-9CF2-4FC6-B5F5-34C7782689E6}"/>
              </a:ext>
            </a:extLst>
          </p:cNvPr>
          <p:cNvSpPr txBox="1"/>
          <p:nvPr/>
        </p:nvSpPr>
        <p:spPr>
          <a:xfrm>
            <a:off x="1476984" y="881999"/>
            <a:ext cx="8675683" cy="817468"/>
          </a:xfrm>
          <a:prstGeom prst="rect">
            <a:avLst/>
          </a:prstGeom>
          <a:noFill/>
          <a:ln>
            <a:solidFill>
              <a:srgbClr val="2676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用来标识类名、变量名、方法名、类型名、对象名、数组名及文件名的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有效字符序列称之为标识符。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8EC3E7-D027-0744-A371-5FD735AF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84" y="1979901"/>
            <a:ext cx="2910458" cy="439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7F8291C3-4D66-6A49-8F95-F5E6930F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37" y="2449584"/>
            <a:ext cx="4202884" cy="36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9B2E87E-E9ED-A548-A1E2-9048991E9EE0}"/>
              </a:ext>
            </a:extLst>
          </p:cNvPr>
          <p:cNvSpPr txBox="1"/>
          <p:nvPr/>
        </p:nvSpPr>
        <p:spPr>
          <a:xfrm>
            <a:off x="6853805" y="19493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人名规范用字表</a:t>
            </a:r>
            <a:r>
              <a:rPr lang="en-US" altLang="zh-CN" b="1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00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DB03BC-1D88-9C4F-BC87-18BC977DE49E}"/>
              </a:ext>
            </a:extLst>
          </p:cNvPr>
          <p:cNvSpPr txBox="1"/>
          <p:nvPr/>
        </p:nvSpPr>
        <p:spPr>
          <a:xfrm>
            <a:off x="777240" y="78867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编写程序实现成绩分数到等级的转换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7027587-EE59-7A4A-BFEE-851C44CAB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17432"/>
              </p:ext>
            </p:extLst>
          </p:nvPr>
        </p:nvGraphicFramePr>
        <p:xfrm>
          <a:off x="900430" y="2091266"/>
          <a:ext cx="30543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3223083434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88968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分数段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90-100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优秀（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80-90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良好</a:t>
                      </a:r>
                      <a:r>
                        <a:rPr lang="en-US" altLang="zh-CN" dirty="0"/>
                        <a:t>(B)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1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60-80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及格</a:t>
                      </a:r>
                      <a:r>
                        <a:rPr lang="en-US" altLang="zh-CN" dirty="0"/>
                        <a:t>(C)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不及格</a:t>
                      </a:r>
                      <a:r>
                        <a:rPr lang="en-US" altLang="zh-CN" dirty="0"/>
                        <a:t>(D)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8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781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0E5D34F-3519-994D-A82D-F7E88C053E83}"/>
              </a:ext>
            </a:extLst>
          </p:cNvPr>
          <p:cNvSpPr txBox="1"/>
          <p:nvPr/>
        </p:nvSpPr>
        <p:spPr>
          <a:xfrm>
            <a:off x="5806440" y="2091266"/>
            <a:ext cx="29386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char </a:t>
            </a:r>
            <a:r>
              <a:rPr kumimoji="1" lang="en-US" altLang="zh-CN" dirty="0" err="1"/>
              <a:t>getLevel</a:t>
            </a:r>
            <a:r>
              <a:rPr kumimoji="1" lang="en-US" altLang="zh-CN" dirty="0"/>
              <a:t>(float point){</a:t>
            </a:r>
          </a:p>
          <a:p>
            <a:endParaRPr kumimoji="1" lang="en-US" altLang="zh-CN" dirty="0"/>
          </a:p>
          <a:p>
            <a:pPr lvl="1"/>
            <a:r>
              <a:rPr kumimoji="1" lang="en-US" altLang="zh-CN" dirty="0"/>
              <a:t>if(point&gt;=90){</a:t>
            </a:r>
          </a:p>
          <a:p>
            <a:pPr lvl="1"/>
            <a:r>
              <a:rPr kumimoji="1" lang="en-US" altLang="zh-CN" dirty="0"/>
              <a:t>   return ‘A’;</a:t>
            </a:r>
          </a:p>
          <a:p>
            <a:pPr lvl="1"/>
            <a:r>
              <a:rPr kumimoji="1" lang="en-US" altLang="zh-CN" dirty="0"/>
              <a:t>}else if(point&gt;=80){</a:t>
            </a:r>
          </a:p>
          <a:p>
            <a:pPr lvl="1"/>
            <a:r>
              <a:rPr kumimoji="1" lang="en-US" altLang="zh-CN" dirty="0"/>
              <a:t>   return ‘B’;</a:t>
            </a:r>
          </a:p>
          <a:p>
            <a:pPr lvl="1"/>
            <a:r>
              <a:rPr kumimoji="1" lang="en-US" altLang="zh-CN" dirty="0"/>
              <a:t>}else if(point&gt;=60){</a:t>
            </a:r>
          </a:p>
          <a:p>
            <a:pPr lvl="1"/>
            <a:r>
              <a:rPr kumimoji="1" lang="en-US" altLang="zh-CN" dirty="0"/>
              <a:t>   return ‘C’;</a:t>
            </a:r>
          </a:p>
          <a:p>
            <a:pPr lvl="1"/>
            <a:r>
              <a:rPr kumimoji="1" lang="en-US" altLang="zh-CN" dirty="0"/>
              <a:t>}else{</a:t>
            </a:r>
          </a:p>
          <a:p>
            <a:pPr lvl="1"/>
            <a:r>
              <a:rPr kumimoji="1" lang="en-US" altLang="zh-CN" dirty="0"/>
              <a:t>   return ‘D’;</a:t>
            </a:r>
          </a:p>
          <a:p>
            <a:pPr lvl="1"/>
            <a:r>
              <a:rPr kumimoji="1" lang="en-US" altLang="zh-CN" dirty="0"/>
              <a:t>}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3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36839" y="1635340"/>
            <a:ext cx="3408086" cy="418057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case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case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897475" y="829211"/>
            <a:ext cx="1885732" cy="755651"/>
          </a:xfrm>
          <a:prstGeom prst="wedgeRectCallout">
            <a:avLst>
              <a:gd name="adj1" fmla="val -119728"/>
              <a:gd name="adj2" fmla="val 78916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889945" y="3405216"/>
            <a:ext cx="868495" cy="576064"/>
          </a:xfrm>
          <a:prstGeom prst="wedgeRectCallout">
            <a:avLst>
              <a:gd name="adj1" fmla="val 234898"/>
              <a:gd name="adj2" fmla="val -119944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5444925" y="2034042"/>
            <a:ext cx="5115983" cy="3529013"/>
            <a:chOff x="2608" y="1161"/>
            <a:chExt cx="2994" cy="2723"/>
          </a:xfrm>
        </p:grpSpPr>
        <p:pic>
          <p:nvPicPr>
            <p:cNvPr id="28680" name="Picture 9" descr="4t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161"/>
              <a:ext cx="2994" cy="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1" name="Line 10"/>
            <p:cNvSpPr>
              <a:spLocks noChangeShapeType="1"/>
            </p:cNvSpPr>
            <p:nvPr/>
          </p:nvSpPr>
          <p:spPr bwMode="auto">
            <a:xfrm>
              <a:off x="5284" y="1661"/>
              <a:ext cx="0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8682" name="Line 11"/>
            <p:cNvSpPr>
              <a:spLocks noChangeShapeType="1"/>
            </p:cNvSpPr>
            <p:nvPr/>
          </p:nvSpPr>
          <p:spPr bwMode="auto">
            <a:xfrm>
              <a:off x="5284" y="2205"/>
              <a:ext cx="0" cy="6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8683" name="Line 12"/>
            <p:cNvSpPr>
              <a:spLocks noChangeShapeType="1"/>
            </p:cNvSpPr>
            <p:nvPr/>
          </p:nvSpPr>
          <p:spPr bwMode="auto">
            <a:xfrm>
              <a:off x="5284" y="3067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158" name="Line 14"/>
          <p:cNvSpPr>
            <a:spLocks noChangeShapeType="1"/>
          </p:cNvSpPr>
          <p:nvPr/>
        </p:nvSpPr>
        <p:spPr bwMode="auto">
          <a:xfrm flipH="1">
            <a:off x="10188038" y="2657360"/>
            <a:ext cx="2118" cy="26478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3" name="矩形 1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switch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534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6150" grpId="0" animBg="1"/>
      <p:bldP spid="6151" grpId="0" animBg="1"/>
      <p:bldP spid="615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3522" y="1565635"/>
            <a:ext cx="5840627" cy="37607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Root</a:t>
            </a: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])throws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char grade; grade=(char)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System.in.read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("Your score:");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switch(grade)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   case 'A':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("85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100");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zh-CN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'B':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("70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84");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zh-CN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'C':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("60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69");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zh-CN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'D':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("&lt;60");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default: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data error!");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79413" lvl="1" indent="-379413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379413" lvl="1" indent="-379413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" y="-456502"/>
            <a:ext cx="184731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5333">
              <a:solidFill>
                <a:srgbClr val="0000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" y="-456502"/>
            <a:ext cx="184731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5333">
              <a:solidFill>
                <a:srgbClr val="000000"/>
              </a:solidFill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1" y="-456502"/>
            <a:ext cx="184731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5333">
              <a:solidFill>
                <a:srgbClr val="000000"/>
              </a:solidFill>
            </a:endParaRPr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1" y="-456502"/>
            <a:ext cx="184731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5333">
              <a:solidFill>
                <a:srgbClr val="000000"/>
              </a:solidFill>
            </a:endParaRPr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667" y="672000"/>
            <a:ext cx="304404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2132882" y="5654876"/>
            <a:ext cx="864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kumimoji="1" lang="zh-CN" altLang="en-US" sz="20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；语句用于结束当前</a:t>
            </a:r>
            <a:r>
              <a:rPr kumimoji="1" lang="en-US" altLang="zh-CN" sz="20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kumimoji="1" lang="zh-CN" altLang="en-US" sz="20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语句，执行其后的语句。</a:t>
            </a:r>
          </a:p>
        </p:txBody>
      </p:sp>
      <p:pic>
        <p:nvPicPr>
          <p:cNvPr id="6760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88" y="658194"/>
            <a:ext cx="3817803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switch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6792461" y="2172808"/>
            <a:ext cx="5115983" cy="3529013"/>
            <a:chOff x="2608" y="1161"/>
            <a:chExt cx="2994" cy="2723"/>
          </a:xfrm>
        </p:grpSpPr>
        <p:pic>
          <p:nvPicPr>
            <p:cNvPr id="20" name="Picture 9" descr="4t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161"/>
              <a:ext cx="2994" cy="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5284" y="1661"/>
              <a:ext cx="0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5284" y="2205"/>
              <a:ext cx="0" cy="6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5284" y="3067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215324" y="1564648"/>
            <a:ext cx="5840627" cy="376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Root</a:t>
            </a: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])throws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char grade; grade=(char)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System.in.read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(“Your score:");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switch(grade)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   case 'A':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("85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100");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zh-CN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'B':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("70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84");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zh-CN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'C':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("60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69");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zh-CN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'D':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("&lt;60");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    </a:t>
            </a:r>
            <a:endParaRPr lang="zh-CN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default: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data error!");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79413" lvl="1" indent="-379413"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379413" lvl="1" indent="-379413"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45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4372" y="1429266"/>
            <a:ext cx="346199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case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case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66568" name="Picture 8" descr="4t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33" y="1523999"/>
            <a:ext cx="4958827" cy="379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7" name="矩形 6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switch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268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82566" y="672000"/>
            <a:ext cx="8640000" cy="5038335"/>
          </a:xfrm>
        </p:spPr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grade=(char)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System.in.read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("Your score:");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switch(grade)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case 'A':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("85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100");break;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'B':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("70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84");break;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'C':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("60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69");break;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'D':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("&lt;60");break;    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default: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data error!");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" y="-456502"/>
            <a:ext cx="184731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5333">
              <a:solidFill>
                <a:srgbClr val="000000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" y="-456502"/>
            <a:ext cx="184731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5333">
              <a:solidFill>
                <a:srgbClr val="000000"/>
              </a:solidFill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1" y="-456502"/>
            <a:ext cx="184731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5333">
              <a:solidFill>
                <a:srgbClr val="000000"/>
              </a:solidFill>
            </a:endParaRPr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1" y="-456502"/>
            <a:ext cx="184731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5333">
              <a:solidFill>
                <a:srgbClr val="000000"/>
              </a:solidFill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2741182" y="3294950"/>
            <a:ext cx="4603651" cy="808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 flipV="1">
            <a:off x="2741182" y="3844212"/>
            <a:ext cx="4508704" cy="2359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17" y="2089933"/>
            <a:ext cx="3077733" cy="54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1" name="矩形 10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switch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5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82566" y="1428005"/>
            <a:ext cx="8640000" cy="37224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将百分制成绩转化为优秀、良好、中等、及格和不及格的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级制成绩。标准为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90~100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80~89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中等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70~79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及格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60~69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不及格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60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分以下。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switch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559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0472" y="1371032"/>
            <a:ext cx="7445410" cy="4655263"/>
          </a:xfrm>
          <a:noFill/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Level  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public static void main(String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]) 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short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newGrade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grade;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grade=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Short.parseShort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switch (grade/10) 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case 10:</a:t>
            </a:r>
          </a:p>
          <a:p>
            <a:pPr marL="720725" lvl="2" indent="-95250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case 9: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优秀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  break;</a:t>
            </a:r>
          </a:p>
          <a:p>
            <a:pPr marL="720725" lvl="2" indent="-95250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case 8: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良好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  break;</a:t>
            </a:r>
          </a:p>
          <a:p>
            <a:pPr marL="720725" lvl="2" indent="-95250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case 7: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  break;</a:t>
            </a:r>
          </a:p>
          <a:p>
            <a:pPr marL="720725" lvl="2" indent="-9525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case 6: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及格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  break;</a:t>
            </a:r>
          </a:p>
          <a:p>
            <a:pPr marL="720725" lvl="2" indent="-95250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default: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不及格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  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switch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36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76000" y="1226906"/>
            <a:ext cx="8640000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6600" b="0" kern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2.3.3  </a:t>
            </a:r>
            <a:r>
              <a:rPr lang="zh-CN" altLang="en-US" sz="6600" b="0" kern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循环结构语句</a:t>
            </a:r>
          </a:p>
        </p:txBody>
      </p:sp>
      <p:pic>
        <p:nvPicPr>
          <p:cNvPr id="3" name="Picture 4" descr="0403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9" y="2833010"/>
            <a:ext cx="3331600" cy="292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0404.tif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43" y="2569256"/>
            <a:ext cx="2673519" cy="318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66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循环结构语句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82566" y="2130253"/>
            <a:ext cx="8640000" cy="1036800"/>
            <a:chOff x="1782566" y="2130253"/>
            <a:chExt cx="8640000" cy="1036800"/>
          </a:xfrm>
        </p:grpSpPr>
        <p:grpSp>
          <p:nvGrpSpPr>
            <p:cNvPr id="10" name="组合 9"/>
            <p:cNvGrpSpPr/>
            <p:nvPr/>
          </p:nvGrpSpPr>
          <p:grpSpPr>
            <a:xfrm>
              <a:off x="1782566" y="2205094"/>
              <a:ext cx="8217368" cy="874410"/>
              <a:chOff x="1282700" y="6058991"/>
              <a:chExt cx="6265862" cy="666750"/>
            </a:xfrm>
          </p:grpSpPr>
          <p:sp>
            <p:nvSpPr>
              <p:cNvPr id="33" name="Rectangle 3"/>
              <p:cNvSpPr>
                <a:spLocks noChangeArrowheads="1"/>
              </p:cNvSpPr>
              <p:nvPr/>
            </p:nvSpPr>
            <p:spPr bwMode="auto">
              <a:xfrm rot="10800000">
                <a:off x="1289050" y="6058991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1282700" y="6097521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782566" y="2205094"/>
              <a:ext cx="8217368" cy="874410"/>
              <a:chOff x="1276350" y="1438275"/>
              <a:chExt cx="6265862" cy="666750"/>
            </a:xfrm>
          </p:grpSpPr>
          <p:sp>
            <p:nvSpPr>
              <p:cNvPr id="29" name="Rectangle 3"/>
              <p:cNvSpPr>
                <a:spLocks noChangeArrowheads="1"/>
              </p:cNvSpPr>
              <p:nvPr/>
            </p:nvSpPr>
            <p:spPr bwMode="auto">
              <a:xfrm rot="10800000">
                <a:off x="1282700" y="1438275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1276350" y="1476805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在一定条件下，反复执行一段程序代码，被反复执行的程序称为循环体。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381602" y="2130253"/>
              <a:ext cx="1040964" cy="1036800"/>
              <a:chOff x="7073900" y="1382713"/>
              <a:chExt cx="793750" cy="790575"/>
            </a:xfrm>
          </p:grpSpPr>
          <p:grpSp>
            <p:nvGrpSpPr>
              <p:cNvPr id="22" name="Group 4"/>
              <p:cNvGrpSpPr>
                <a:grpSpLocks/>
              </p:cNvGrpSpPr>
              <p:nvPr/>
            </p:nvGrpSpPr>
            <p:grpSpPr bwMode="auto">
              <a:xfrm>
                <a:off x="7073900" y="1382713"/>
                <a:ext cx="793750" cy="790575"/>
                <a:chOff x="0" y="0"/>
                <a:chExt cx="1590" cy="1588"/>
              </a:xfrm>
            </p:grpSpPr>
            <p:grpSp>
              <p:nvGrpSpPr>
                <p:cNvPr id="24" name="Group 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2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5" name="未知"/>
                <p:cNvSpPr>
                  <a:spLocks/>
                </p:cNvSpPr>
                <p:nvPr/>
              </p:nvSpPr>
              <p:spPr bwMode="auto">
                <a:xfrm rot="162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7185025" y="1493838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82566" y="3591767"/>
            <a:ext cx="8640000" cy="1036800"/>
            <a:chOff x="1782566" y="3591767"/>
            <a:chExt cx="8640000" cy="1036800"/>
          </a:xfrm>
        </p:grpSpPr>
        <p:grpSp>
          <p:nvGrpSpPr>
            <p:cNvPr id="9" name="组合 8"/>
            <p:cNvGrpSpPr/>
            <p:nvPr/>
          </p:nvGrpSpPr>
          <p:grpSpPr>
            <a:xfrm>
              <a:off x="1782566" y="3666607"/>
              <a:ext cx="8217368" cy="874410"/>
              <a:chOff x="1282700" y="7173416"/>
              <a:chExt cx="6265862" cy="666750"/>
            </a:xfrm>
          </p:grpSpPr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 rot="10800000">
                <a:off x="1289050" y="7173416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1282700" y="7216279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82566" y="3666607"/>
              <a:ext cx="8217368" cy="874410"/>
              <a:chOff x="1276350" y="2552700"/>
              <a:chExt cx="6265862" cy="666750"/>
            </a:xfrm>
          </p:grpSpPr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 rot="10800000">
                <a:off x="1282700" y="2552700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1276350" y="2595563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while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语句、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do…while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语句和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语句。</a:t>
                </a:r>
                <a:r>
                  <a:rPr lang="zh-CN" altLang="en-US" b="1" dirty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381602" y="3591767"/>
              <a:ext cx="1040964" cy="1036800"/>
              <a:chOff x="7073900" y="2497138"/>
              <a:chExt cx="793750" cy="790575"/>
            </a:xfrm>
          </p:grpSpPr>
          <p:grpSp>
            <p:nvGrpSpPr>
              <p:cNvPr id="15" name="Group 13"/>
              <p:cNvGrpSpPr>
                <a:grpSpLocks/>
              </p:cNvGrpSpPr>
              <p:nvPr/>
            </p:nvGrpSpPr>
            <p:grpSpPr bwMode="auto">
              <a:xfrm>
                <a:off x="7073900" y="2497138"/>
                <a:ext cx="793750" cy="790575"/>
                <a:chOff x="0" y="0"/>
                <a:chExt cx="1590" cy="1588"/>
              </a:xfrm>
            </p:grpSpPr>
            <p:grpSp>
              <p:nvGrpSpPr>
                <p:cNvPr id="17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20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8" name="未知"/>
                <p:cNvSpPr>
                  <a:spLocks/>
                </p:cNvSpPr>
                <p:nvPr/>
              </p:nvSpPr>
              <p:spPr bwMode="auto">
                <a:xfrm rot="-54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7197725" y="2608263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757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while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Group 25"/>
          <p:cNvGrpSpPr>
            <a:grpSpLocks/>
          </p:cNvGrpSpPr>
          <p:nvPr/>
        </p:nvGrpSpPr>
        <p:grpSpPr bwMode="auto">
          <a:xfrm>
            <a:off x="6763885" y="1863278"/>
            <a:ext cx="3318933" cy="3103563"/>
            <a:chOff x="3560" y="1129"/>
            <a:chExt cx="1568" cy="1955"/>
          </a:xfrm>
        </p:grpSpPr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3560" y="1129"/>
              <a:ext cx="1568" cy="1955"/>
              <a:chOff x="3458" y="1456"/>
              <a:chExt cx="1568" cy="1955"/>
            </a:xfrm>
          </p:grpSpPr>
          <p:sp>
            <p:nvSpPr>
              <p:cNvPr id="40" name="Line 5"/>
              <p:cNvSpPr>
                <a:spLocks noChangeShapeType="1"/>
              </p:cNvSpPr>
              <p:nvPr/>
            </p:nvSpPr>
            <p:spPr bwMode="auto">
              <a:xfrm>
                <a:off x="4096" y="2404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4131" y="2414"/>
                <a:ext cx="40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noProof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rue</a:t>
                </a:r>
              </a:p>
            </p:txBody>
          </p:sp>
          <p:sp>
            <p:nvSpPr>
              <p:cNvPr id="42" name="Text Box 7"/>
              <p:cNvSpPr txBox="1">
                <a:spLocks noChangeArrowheads="1"/>
              </p:cNvSpPr>
              <p:nvPr/>
            </p:nvSpPr>
            <p:spPr bwMode="auto">
              <a:xfrm>
                <a:off x="4621" y="1908"/>
                <a:ext cx="40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1" noProof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alse</a:t>
                </a:r>
              </a:p>
            </p:txBody>
          </p:sp>
          <p:grpSp>
            <p:nvGrpSpPr>
              <p:cNvPr id="43" name="Group 8"/>
              <p:cNvGrpSpPr>
                <a:grpSpLocks/>
              </p:cNvGrpSpPr>
              <p:nvPr/>
            </p:nvGrpSpPr>
            <p:grpSpPr bwMode="auto">
              <a:xfrm>
                <a:off x="3458" y="1456"/>
                <a:ext cx="1533" cy="1955"/>
                <a:chOff x="3348" y="1410"/>
                <a:chExt cx="1533" cy="1955"/>
              </a:xfrm>
            </p:grpSpPr>
            <p:sp>
              <p:nvSpPr>
                <p:cNvPr id="44" name="AutoShape 9"/>
                <p:cNvSpPr>
                  <a:spLocks noChangeArrowheads="1"/>
                </p:cNvSpPr>
                <p:nvPr/>
              </p:nvSpPr>
              <p:spPr bwMode="auto">
                <a:xfrm>
                  <a:off x="3490" y="1838"/>
                  <a:ext cx="974" cy="521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400"/>
                    </a:spcBef>
                  </a:pPr>
                  <a:r>
                    <a:rPr lang="zh-CN" altLang="en-US" sz="16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条件表达式</a:t>
                  </a:r>
                  <a:endParaRPr lang="en-US" altLang="zh-CN" sz="1600" b="1" noProof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77" y="1410"/>
                  <a:ext cx="0" cy="4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11"/>
                <p:cNvSpPr>
                  <a:spLocks noChangeArrowheads="1"/>
                </p:cNvSpPr>
                <p:nvPr/>
              </p:nvSpPr>
              <p:spPr bwMode="auto">
                <a:xfrm>
                  <a:off x="3571" y="2639"/>
                  <a:ext cx="824" cy="36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400"/>
                    </a:spcBef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循环体</a:t>
                  </a:r>
                </a:p>
              </p:txBody>
            </p:sp>
            <p:sp>
              <p:nvSpPr>
                <p:cNvPr id="47" name="Freeform 12"/>
                <p:cNvSpPr>
                  <a:spLocks/>
                </p:cNvSpPr>
                <p:nvPr/>
              </p:nvSpPr>
              <p:spPr bwMode="auto">
                <a:xfrm>
                  <a:off x="4447" y="2095"/>
                  <a:ext cx="434" cy="1127"/>
                </a:xfrm>
                <a:custGeom>
                  <a:avLst/>
                  <a:gdLst>
                    <a:gd name="T0" fmla="*/ 0 w 900"/>
                    <a:gd name="T1" fmla="*/ 0 h 1872"/>
                    <a:gd name="T2" fmla="*/ 1 w 900"/>
                    <a:gd name="T3" fmla="*/ 0 h 1872"/>
                    <a:gd name="T4" fmla="*/ 1 w 900"/>
                    <a:gd name="T5" fmla="*/ 20 h 187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00" h="1872">
                      <a:moveTo>
                        <a:pt x="0" y="0"/>
                      </a:moveTo>
                      <a:lnTo>
                        <a:pt x="900" y="0"/>
                      </a:lnTo>
                      <a:lnTo>
                        <a:pt x="900" y="18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Freeform 13"/>
                <p:cNvSpPr>
                  <a:spLocks/>
                </p:cNvSpPr>
                <p:nvPr/>
              </p:nvSpPr>
              <p:spPr bwMode="auto">
                <a:xfrm>
                  <a:off x="3348" y="1674"/>
                  <a:ext cx="638" cy="1691"/>
                </a:xfrm>
                <a:custGeom>
                  <a:avLst/>
                  <a:gdLst>
                    <a:gd name="T0" fmla="*/ 9 w 1080"/>
                    <a:gd name="T1" fmla="*/ 23 h 2808"/>
                    <a:gd name="T2" fmla="*/ 9 w 1080"/>
                    <a:gd name="T3" fmla="*/ 30 h 2808"/>
                    <a:gd name="T4" fmla="*/ 0 w 1080"/>
                    <a:gd name="T5" fmla="*/ 30 h 2808"/>
                    <a:gd name="T6" fmla="*/ 0 w 1080"/>
                    <a:gd name="T7" fmla="*/ 0 h 2808"/>
                    <a:gd name="T8" fmla="*/ 9 w 1080"/>
                    <a:gd name="T9" fmla="*/ 0 h 28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0" h="2808">
                      <a:moveTo>
                        <a:pt x="1080" y="2184"/>
                      </a:moveTo>
                      <a:lnTo>
                        <a:pt x="1080" y="2808"/>
                      </a:lnTo>
                      <a:lnTo>
                        <a:pt x="0" y="2808"/>
                      </a:lnTo>
                      <a:lnTo>
                        <a:pt x="0" y="0"/>
                      </a:lnTo>
                      <a:lnTo>
                        <a:pt x="108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4195" y="206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96613" y="1950963"/>
            <a:ext cx="2977576" cy="3128141"/>
            <a:chOff x="1009650" y="2007537"/>
            <a:chExt cx="2425438" cy="2913063"/>
          </a:xfrm>
        </p:grpSpPr>
        <p:sp>
          <p:nvSpPr>
            <p:cNvPr id="50" name="AutoShape 5"/>
            <p:cNvSpPr>
              <a:spLocks noChangeArrowheads="1"/>
            </p:cNvSpPr>
            <p:nvPr/>
          </p:nvSpPr>
          <p:spPr bwMode="auto">
            <a:xfrm rot="16200000">
              <a:off x="1844413" y="3328988"/>
              <a:ext cx="2901950" cy="279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24000">
                  <a:srgbClr val="2676FF">
                    <a:lumMod val="40000"/>
                    <a:lumOff val="6000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1" name="矩形 1"/>
            <p:cNvSpPr/>
            <p:nvPr/>
          </p:nvSpPr>
          <p:spPr>
            <a:xfrm>
              <a:off x="1009650" y="2007537"/>
              <a:ext cx="2144713" cy="2913063"/>
            </a:xfrm>
            <a:custGeom>
              <a:avLst/>
              <a:gdLst/>
              <a:ahLst/>
              <a:cxnLst/>
              <a:rect l="l" t="t" r="r" b="b"/>
              <a:pathLst>
                <a:path w="2144713" h="2913063">
                  <a:moveTo>
                    <a:pt x="2144713" y="0"/>
                  </a:moveTo>
                  <a:lnTo>
                    <a:pt x="2144713" y="2913063"/>
                  </a:lnTo>
                  <a:lnTo>
                    <a:pt x="0" y="2619330"/>
                  </a:lnTo>
                  <a:lnTo>
                    <a:pt x="0" y="293734"/>
                  </a:lnTo>
                  <a:close/>
                </a:path>
              </a:pathLst>
            </a:custGeom>
            <a:gradFill>
              <a:gsLst>
                <a:gs pos="100000">
                  <a:srgbClr val="2676FF">
                    <a:lumMod val="60000"/>
                    <a:lumOff val="40000"/>
                  </a:srgbClr>
                </a:gs>
                <a:gs pos="0">
                  <a:srgbClr val="2676FF"/>
                </a:gs>
              </a:gsLst>
              <a:lin ang="16200000" scaled="0"/>
            </a:gradFill>
            <a:ln w="3175" cap="flat" cmpd="sng" algn="ctr">
              <a:noFill/>
              <a:prstDash val="solid"/>
            </a:ln>
            <a:effectLst/>
          </p:spPr>
          <p:txBody>
            <a:bodyPr vert="horz" tIns="406800" anchor="t"/>
            <a:lstStyle/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while  (</a:t>
              </a:r>
              <a:r>
                <a:rPr lang="zh-CN" altLang="en-US" sz="2000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条件表达式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循环体</a:t>
              </a: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258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1. Java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标识符 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298988" y="2434613"/>
            <a:ext cx="2429475" cy="2913825"/>
            <a:chOff x="5940488" y="2073275"/>
            <a:chExt cx="2429475" cy="2913825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16200000">
              <a:off x="6779288" y="3384550"/>
              <a:ext cx="2901950" cy="279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F9F9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0" name="矩形 1"/>
            <p:cNvSpPr/>
            <p:nvPr/>
          </p:nvSpPr>
          <p:spPr>
            <a:xfrm>
              <a:off x="5940488" y="2074038"/>
              <a:ext cx="2144712" cy="2913062"/>
            </a:xfrm>
            <a:custGeom>
              <a:avLst/>
              <a:gdLst/>
              <a:ahLst/>
              <a:cxnLst/>
              <a:rect l="l" t="t" r="r" b="b"/>
              <a:pathLst>
                <a:path w="2144712" h="2913062">
                  <a:moveTo>
                    <a:pt x="2144712" y="0"/>
                  </a:moveTo>
                  <a:lnTo>
                    <a:pt x="2144712" y="2913062"/>
                  </a:lnTo>
                  <a:lnTo>
                    <a:pt x="0" y="2619329"/>
                  </a:lnTo>
                  <a:lnTo>
                    <a:pt x="0" y="293734"/>
                  </a:lnTo>
                  <a:close/>
                </a:path>
              </a:pathLst>
            </a:custGeom>
            <a:gradFill rotWithShape="1">
              <a:gsLst>
                <a:gs pos="0">
                  <a:srgbClr val="C5C5C5"/>
                </a:gs>
                <a:gs pos="100000">
                  <a:srgbClr val="EAEAEA"/>
                </a:gs>
              </a:gsLst>
              <a:lin ang="2700000" scaled="1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none" tIns="406800" anchor="t"/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7534274" y="4051895"/>
              <a:ext cx="50482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>
              <a:defPPr>
                <a:defRPr lang="zh-CN"/>
              </a:defPPr>
              <a:lvl1pPr algn="r" eaLnBrk="1" hangingPunct="1">
                <a:spcBef>
                  <a:spcPct val="50000"/>
                </a:spcBef>
                <a:defRPr sz="5400">
                  <a:solidFill>
                    <a:srgbClr val="7D7D7D"/>
                  </a:solidFill>
                  <a:latin typeface="Impact" pitchFamily="34" charset="0"/>
                  <a:ea typeface="微软雅黑" pitchFamily="34" charset="-122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67190" y="2465337"/>
            <a:ext cx="2424112" cy="2913825"/>
            <a:chOff x="4923114" y="2760920"/>
            <a:chExt cx="2424112" cy="2913825"/>
          </a:xfrm>
        </p:grpSpPr>
        <p:grpSp>
          <p:nvGrpSpPr>
            <p:cNvPr id="3" name="组合 2"/>
            <p:cNvGrpSpPr/>
            <p:nvPr/>
          </p:nvGrpSpPr>
          <p:grpSpPr>
            <a:xfrm>
              <a:off x="4923114" y="2760920"/>
              <a:ext cx="2424112" cy="2913825"/>
              <a:chOff x="3540126" y="2073275"/>
              <a:chExt cx="2424112" cy="2913825"/>
            </a:xfrm>
          </p:grpSpPr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 rot="16200000">
                <a:off x="4373563" y="3384550"/>
                <a:ext cx="2901950" cy="2794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665 w 21600"/>
                  <a:gd name="T13" fmla="*/ 2665 h 21600"/>
                  <a:gd name="T14" fmla="*/ 18935 w 21600"/>
                  <a:gd name="T15" fmla="*/ 189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730" y="21600"/>
                    </a:lnTo>
                    <a:lnTo>
                      <a:pt x="1987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13" name="矩形 1"/>
              <p:cNvSpPr/>
              <p:nvPr/>
            </p:nvSpPr>
            <p:spPr>
              <a:xfrm>
                <a:off x="3540126" y="2074038"/>
                <a:ext cx="2144712" cy="2913062"/>
              </a:xfrm>
              <a:custGeom>
                <a:avLst/>
                <a:gdLst/>
                <a:ahLst/>
                <a:cxnLst/>
                <a:rect l="l" t="t" r="r" b="b"/>
                <a:pathLst>
                  <a:path w="2144712" h="2913062">
                    <a:moveTo>
                      <a:pt x="2144712" y="0"/>
                    </a:moveTo>
                    <a:lnTo>
                      <a:pt x="2144712" y="2913062"/>
                    </a:lnTo>
                    <a:lnTo>
                      <a:pt x="0" y="2619329"/>
                    </a:lnTo>
                    <a:lnTo>
                      <a:pt x="0" y="2937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5C5C5"/>
                  </a:gs>
                  <a:gs pos="100000">
                    <a:srgbClr val="EAEAEA"/>
                  </a:gs>
                </a:gsLst>
                <a:lin ang="2700000" scaled="1"/>
              </a:gra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none" tIns="406800" anchor="t"/>
              <a:lstStyle/>
              <a:p>
                <a:pPr lvl="0">
                  <a:lnSpc>
                    <a:spcPct val="150000"/>
                  </a:lnSpc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5114924" y="4033046"/>
                <a:ext cx="504825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b">
                <a:spAutoFit/>
              </a:bodyPr>
              <a:lstStyle>
                <a:defPPr>
                  <a:defRPr lang="zh-CN"/>
                </a:defPPr>
                <a:lvl1pPr algn="r" eaLnBrk="1" hangingPunct="1">
                  <a:spcBef>
                    <a:spcPct val="50000"/>
                  </a:spcBef>
                  <a:defRPr sz="5400">
                    <a:solidFill>
                      <a:srgbClr val="7D7D7D"/>
                    </a:solidFill>
                    <a:latin typeface="Impact" pitchFamily="34" charset="0"/>
                    <a:ea typeface="微软雅黑" pitchFamily="34" charset="-122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D7D7D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947282" y="3126467"/>
              <a:ext cx="2088000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标识符必须以字母、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_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、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$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开头，不能以数字开头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41169" y="2460956"/>
            <a:ext cx="2425437" cy="2917825"/>
            <a:chOff x="2456239" y="2760920"/>
            <a:chExt cx="2425437" cy="2917825"/>
          </a:xfrm>
        </p:grpSpPr>
        <p:grpSp>
          <p:nvGrpSpPr>
            <p:cNvPr id="5" name="组合 4"/>
            <p:cNvGrpSpPr/>
            <p:nvPr/>
          </p:nvGrpSpPr>
          <p:grpSpPr>
            <a:xfrm>
              <a:off x="2456239" y="2760920"/>
              <a:ext cx="2425437" cy="2917825"/>
              <a:chOff x="1008063" y="2073275"/>
              <a:chExt cx="2425437" cy="2917825"/>
            </a:xfrm>
          </p:grpSpPr>
          <p:sp>
            <p:nvSpPr>
              <p:cNvPr id="6" name="AutoShape 3"/>
              <p:cNvSpPr>
                <a:spLocks noChangeArrowheads="1"/>
              </p:cNvSpPr>
              <p:nvPr/>
            </p:nvSpPr>
            <p:spPr bwMode="auto">
              <a:xfrm rot="16200000">
                <a:off x="1842825" y="3384550"/>
                <a:ext cx="2901950" cy="2794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665 w 21600"/>
                  <a:gd name="T13" fmla="*/ 2665 h 21600"/>
                  <a:gd name="T14" fmla="*/ 18935 w 21600"/>
                  <a:gd name="T15" fmla="*/ 189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730" y="21600"/>
                    </a:lnTo>
                    <a:lnTo>
                      <a:pt x="1987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24000">
                    <a:srgbClr val="2676FF">
                      <a:lumMod val="40000"/>
                      <a:lumOff val="6000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008063" y="2078038"/>
                <a:ext cx="2144712" cy="2913062"/>
              </a:xfrm>
              <a:custGeom>
                <a:avLst/>
                <a:gdLst/>
                <a:ahLst/>
                <a:cxnLst/>
                <a:rect l="l" t="t" r="r" b="b"/>
                <a:pathLst>
                  <a:path w="2144712" h="2913062">
                    <a:moveTo>
                      <a:pt x="2144712" y="0"/>
                    </a:moveTo>
                    <a:lnTo>
                      <a:pt x="2144712" y="2913062"/>
                    </a:lnTo>
                    <a:lnTo>
                      <a:pt x="0" y="2619329"/>
                    </a:lnTo>
                    <a:lnTo>
                      <a:pt x="0" y="293734"/>
                    </a:lnTo>
                    <a:close/>
                  </a:path>
                </a:pathLst>
              </a:custGeom>
              <a:gradFill>
                <a:gsLst>
                  <a:gs pos="100000">
                    <a:srgbClr val="2676FF">
                      <a:lumMod val="60000"/>
                      <a:lumOff val="40000"/>
                    </a:srgbClr>
                  </a:gs>
                  <a:gs pos="0">
                    <a:srgbClr val="2676FF"/>
                  </a:gs>
                </a:gsLst>
                <a:lin ang="16200000" scaled="0"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vert="horz" tIns="406800" anchor="t"/>
              <a:lstStyle/>
              <a:p>
                <a:pPr lvl="0">
                  <a:lnSpc>
                    <a:spcPct val="150000"/>
                  </a:lnSpc>
                  <a:defRPr/>
                </a:pP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auto">
              <a:xfrm>
                <a:off x="2411760" y="3777650"/>
                <a:ext cx="642990" cy="1189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481732" y="3116261"/>
              <a:ext cx="2088000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标识符可以由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英文字母、数字、下划线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_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、美元符号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$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组合而成，长度不受限制</a:t>
              </a:r>
              <a:endPara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327344" y="2816297"/>
            <a:ext cx="2088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标识符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区分字母的大小写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98716" y="1942224"/>
            <a:ext cx="31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标识符的规定</a:t>
            </a:r>
            <a:r>
              <a:rPr lang="en-US" altLang="zh-CN" sz="20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命名规则</a:t>
            </a:r>
            <a:r>
              <a:rPr lang="en-US" altLang="zh-CN" sz="20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661FC5-9CF2-4FC6-B5F5-34C7782689E6}"/>
              </a:ext>
            </a:extLst>
          </p:cNvPr>
          <p:cNvSpPr txBox="1"/>
          <p:nvPr/>
        </p:nvSpPr>
        <p:spPr>
          <a:xfrm>
            <a:off x="1476984" y="881999"/>
            <a:ext cx="8675683" cy="852541"/>
          </a:xfrm>
          <a:prstGeom prst="rect">
            <a:avLst/>
          </a:prstGeom>
          <a:noFill/>
          <a:ln>
            <a:solidFill>
              <a:srgbClr val="2676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267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用来标识类名、变量名、方法名、类型名、对象名、数组名及文件名的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有效字符系列称之为标识符。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C59517-BE4E-485B-A891-45C04E08EFCF}"/>
              </a:ext>
            </a:extLst>
          </p:cNvPr>
          <p:cNvSpPr txBox="1"/>
          <p:nvPr/>
        </p:nvSpPr>
        <p:spPr>
          <a:xfrm>
            <a:off x="1275054" y="5622683"/>
            <a:ext cx="9641891" cy="417358"/>
          </a:xfrm>
          <a:prstGeom prst="rect">
            <a:avLst/>
          </a:prstGeom>
          <a:noFill/>
          <a:ln>
            <a:solidFill>
              <a:srgbClr val="2676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语言采用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标准字符集，其编码（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源程序）中一个字符占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位，即占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6682C6-F5C2-9941-9255-53897FB3FF81}"/>
              </a:ext>
            </a:extLst>
          </p:cNvPr>
          <p:cNvSpPr txBox="1"/>
          <p:nvPr/>
        </p:nvSpPr>
        <p:spPr>
          <a:xfrm>
            <a:off x="10062455" y="3268303"/>
            <a:ext cx="200728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zh-CN" altLang="en-US" dirty="0"/>
              <a:t>不同于 </a:t>
            </a:r>
            <a:r>
              <a:rPr kumimoji="1" lang="en-US" altLang="zh-CN" dirty="0"/>
              <a:t>a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/>
              <a:t>Bob</a:t>
            </a:r>
            <a:r>
              <a:rPr kumimoji="1" lang="zh-CN" altLang="en-US" dirty="0"/>
              <a:t> 不同于 </a:t>
            </a:r>
            <a:r>
              <a:rPr kumimoji="1" lang="en-US" altLang="zh-CN" dirty="0"/>
              <a:t>bob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C9BB1A-979D-594D-A7A4-1E533B3C10A2}"/>
              </a:ext>
            </a:extLst>
          </p:cNvPr>
          <p:cNvSpPr txBox="1"/>
          <p:nvPr/>
        </p:nvSpPr>
        <p:spPr>
          <a:xfrm>
            <a:off x="1699603" y="6230477"/>
            <a:ext cx="879279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尽管</a:t>
            </a:r>
            <a:r>
              <a:rPr kumimoji="1" lang="en-US" altLang="zh-CN" dirty="0"/>
              <a:t>$</a:t>
            </a:r>
            <a:r>
              <a:rPr kumimoji="1" lang="zh-CN" altLang="en-US" dirty="0"/>
              <a:t>是一个合法的标识符字母，但在你的代码中不要使用（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编译器专用）。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605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6" grpId="0" animBg="1"/>
      <p:bldP spid="19" grpId="0" animBg="1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while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24982" y="908684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/>
            <a:r>
              <a:rPr lang="zh-CN" altLang="en-US" sz="2000" dirty="0">
                <a:solidFill>
                  <a:srgbClr val="0085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例：计算</a:t>
            </a:r>
            <a:r>
              <a:rPr lang="en-US" altLang="zh-CN" sz="2000" dirty="0">
                <a:solidFill>
                  <a:srgbClr val="0085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10!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MathTool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marL="0" lvl="2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void Factorial(int n)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{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int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double s;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=1;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s=1;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while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&lt;=n)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{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	s=s*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++;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}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("10!="+s);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}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84E41F-80CD-7540-A75C-ABAEFFF4976D}"/>
              </a:ext>
            </a:extLst>
          </p:cNvPr>
          <p:cNvSpPr/>
          <p:nvPr/>
        </p:nvSpPr>
        <p:spPr>
          <a:xfrm>
            <a:off x="7056107" y="135494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/>
            <a:r>
              <a:rPr lang="zh-CN" altLang="en-US" sz="2000" dirty="0">
                <a:solidFill>
                  <a:srgbClr val="0085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例：计算</a:t>
            </a:r>
            <a:r>
              <a:rPr lang="en-US" altLang="zh-CN" sz="2000" dirty="0">
                <a:solidFill>
                  <a:srgbClr val="0085DD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10!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MathTool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marL="0" lvl="2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void Factorial( )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{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double s=1*2*3*4*5*6*7*8*9*10;        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("10!="+s);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}</a:t>
            </a:r>
          </a:p>
          <a:p>
            <a:pPr marL="0" lvl="2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48220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二、</a:t>
              </a:r>
              <a:r>
                <a:rPr kumimoji="1" lang="en-US" altLang="zh-CN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do…while</a:t>
              </a: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语句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6529287" y="1818123"/>
            <a:ext cx="3498851" cy="3033713"/>
            <a:chOff x="3470" y="1172"/>
            <a:chExt cx="1653" cy="1911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3470" y="1172"/>
              <a:ext cx="1653" cy="1911"/>
              <a:chOff x="3495" y="1267"/>
              <a:chExt cx="1451" cy="2066"/>
            </a:xfrm>
          </p:grpSpPr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>
                <a:off x="3952" y="2055"/>
                <a:ext cx="0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Group 6"/>
              <p:cNvGrpSpPr>
                <a:grpSpLocks/>
              </p:cNvGrpSpPr>
              <p:nvPr/>
            </p:nvGrpSpPr>
            <p:grpSpPr bwMode="auto">
              <a:xfrm>
                <a:off x="3495" y="1267"/>
                <a:ext cx="1451" cy="2066"/>
                <a:chOff x="3495" y="1267"/>
                <a:chExt cx="1451" cy="2066"/>
              </a:xfrm>
            </p:grpSpPr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4515" y="2345"/>
                  <a:ext cx="42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000" b="1" noProof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rue</a:t>
                  </a:r>
                </a:p>
              </p:txBody>
            </p:sp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>
                  <a:off x="3935" y="1267"/>
                  <a:ext cx="0" cy="4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9"/>
                <p:cNvSpPr>
                  <a:spLocks noChangeArrowheads="1"/>
                </p:cNvSpPr>
                <p:nvPr/>
              </p:nvSpPr>
              <p:spPr bwMode="auto">
                <a:xfrm>
                  <a:off x="3530" y="1741"/>
                  <a:ext cx="818" cy="31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400"/>
                    </a:spcBef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循环体</a:t>
                  </a:r>
                </a:p>
              </p:txBody>
            </p:sp>
            <p:sp>
              <p:nvSpPr>
                <p:cNvPr id="17" name="AutoShape 10"/>
                <p:cNvSpPr>
                  <a:spLocks noChangeArrowheads="1"/>
                </p:cNvSpPr>
                <p:nvPr/>
              </p:nvSpPr>
              <p:spPr bwMode="auto">
                <a:xfrm>
                  <a:off x="3495" y="2283"/>
                  <a:ext cx="923" cy="540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ts val="400"/>
                    </a:spcBef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条件表达式？</a:t>
                  </a:r>
                </a:p>
              </p:txBody>
            </p:sp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>
                  <a:off x="3952" y="2809"/>
                  <a:ext cx="0" cy="5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>
                  <a:off x="4410" y="2559"/>
                  <a:ext cx="52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13"/>
                <p:cNvSpPr>
                  <a:spLocks noChangeShapeType="1"/>
                </p:cNvSpPr>
                <p:nvPr/>
              </p:nvSpPr>
              <p:spPr bwMode="auto">
                <a:xfrm>
                  <a:off x="4946" y="1479"/>
                  <a:ext cx="0" cy="10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952" y="1467"/>
                  <a:ext cx="9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996" y="2912"/>
                  <a:ext cx="422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2000" b="1" noProof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alse</a:t>
                  </a:r>
                </a:p>
              </p:txBody>
            </p:sp>
          </p:grpSp>
        </p:grp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3998" y="1906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87338" y="1818123"/>
            <a:ext cx="2977576" cy="3133256"/>
            <a:chOff x="1009650" y="2017713"/>
            <a:chExt cx="2425438" cy="2917826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auto">
            <a:xfrm rot="16200000">
              <a:off x="1844413" y="3328988"/>
              <a:ext cx="2901950" cy="279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24000">
                  <a:srgbClr val="2676FF">
                    <a:lumMod val="40000"/>
                    <a:lumOff val="6000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25" name="矩形 1"/>
            <p:cNvSpPr/>
            <p:nvPr/>
          </p:nvSpPr>
          <p:spPr>
            <a:xfrm>
              <a:off x="1009650" y="2022476"/>
              <a:ext cx="2144713" cy="2913063"/>
            </a:xfrm>
            <a:custGeom>
              <a:avLst/>
              <a:gdLst/>
              <a:ahLst/>
              <a:cxnLst/>
              <a:rect l="l" t="t" r="r" b="b"/>
              <a:pathLst>
                <a:path w="2144713" h="2913063">
                  <a:moveTo>
                    <a:pt x="2144713" y="0"/>
                  </a:moveTo>
                  <a:lnTo>
                    <a:pt x="2144713" y="2913063"/>
                  </a:lnTo>
                  <a:lnTo>
                    <a:pt x="0" y="2619330"/>
                  </a:lnTo>
                  <a:lnTo>
                    <a:pt x="0" y="293734"/>
                  </a:lnTo>
                  <a:close/>
                </a:path>
              </a:pathLst>
            </a:custGeom>
            <a:gradFill>
              <a:gsLst>
                <a:gs pos="100000">
                  <a:srgbClr val="2676FF">
                    <a:lumMod val="60000"/>
                    <a:lumOff val="40000"/>
                  </a:srgbClr>
                </a:gs>
                <a:gs pos="0">
                  <a:srgbClr val="2676FF"/>
                </a:gs>
              </a:gsLst>
              <a:lin ang="16200000" scaled="0"/>
            </a:gradFill>
            <a:ln w="3175" cap="flat" cmpd="sng" algn="ctr">
              <a:noFill/>
              <a:prstDash val="solid"/>
            </a:ln>
            <a:effectLst/>
          </p:spPr>
          <p:txBody>
            <a:bodyPr vert="horz" tIns="406800" anchor="t"/>
            <a:lstStyle/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do{</a:t>
              </a: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循环体</a:t>
              </a:r>
            </a:p>
            <a:p>
              <a:pPr>
                <a:lnSpc>
                  <a:spcPct val="150000"/>
                </a:lnSpc>
                <a:buFontTx/>
                <a:buNone/>
              </a:pP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}while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kern="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</a:p>
            <a:p>
              <a:pPr>
                <a:lnSpc>
                  <a:spcPct val="150000"/>
                </a:lnSpc>
                <a:buFontTx/>
                <a:buNone/>
              </a:pP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kern="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当条件表达式为</a:t>
              </a:r>
              <a:r>
                <a:rPr lang="en-US" altLang="zh-CN" sz="1600" kern="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r>
                <a:rPr lang="zh-CN" altLang="en-US" sz="1600" kern="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en-US" altLang="zh-CN" sz="1600" kern="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kern="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重复执行循环体。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201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782566" y="1287341"/>
            <a:ext cx="5779769" cy="42473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例：计算</a:t>
            </a:r>
            <a:r>
              <a:rPr lang="en-US" altLang="zh-CN" b="1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1+3+5+…+99</a:t>
            </a:r>
          </a:p>
          <a:p>
            <a:pPr eaLnBrk="1" hangingPunct="1"/>
            <a:endParaRPr lang="en-US" altLang="zh-CN" b="1" dirty="0">
              <a:solidFill>
                <a:srgbClr val="0085D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class Sum1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public static void main(String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])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{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int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 s=0;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do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{  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s=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s+i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=i+2;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} while (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&lt;100);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("sum="+s);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}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二、</a:t>
              </a:r>
              <a:r>
                <a:rPr kumimoji="1" lang="en-US" altLang="zh-CN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do…while</a:t>
              </a: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语句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711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82566" y="1037710"/>
            <a:ext cx="8640763" cy="4975911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sz="1800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1800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800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1800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en-US" sz="1800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之间的奇数和、偶数和</a:t>
            </a:r>
            <a:endParaRPr lang="en-US" altLang="zh-CN" sz="1800" dirty="0">
              <a:solidFill>
                <a:srgbClr val="0085D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1800" b="0" dirty="0">
              <a:solidFill>
                <a:srgbClr val="0085D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Sum2{</a:t>
            </a: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public static void main(String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[]) {</a:t>
            </a: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int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=1,oddSum=0,evenSum=0;</a:t>
            </a: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do</a:t>
            </a:r>
          </a:p>
          <a:p>
            <a:pPr lvl="1"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   if(i%2==0)    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是偶数</a:t>
            </a:r>
          </a:p>
          <a:p>
            <a:pPr lvl="1"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evenSum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求偶数和</a:t>
            </a:r>
          </a:p>
          <a:p>
            <a:pPr lvl="1"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         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是奇数</a:t>
            </a:r>
          </a:p>
          <a:p>
            <a:pPr lvl="1"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oddSum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求奇数和</a:t>
            </a:r>
          </a:p>
          <a:p>
            <a:pPr lvl="1"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</a:t>
            </a:r>
          </a:p>
          <a:p>
            <a:pPr lvl="1"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}while(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&lt;=50);   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的值是否在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</a:t>
            </a:r>
          </a:p>
          <a:p>
            <a:pPr lvl="1"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("Odd sum="+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oddSum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("Even sum="+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evenSum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二、</a:t>
              </a:r>
              <a:r>
                <a:rPr kumimoji="1" lang="en-US" altLang="zh-CN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do…while</a:t>
              </a: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语句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7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01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512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13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514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00588" y="4132434"/>
            <a:ext cx="10075862" cy="380841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964" name="Group 18"/>
          <p:cNvGrpSpPr>
            <a:grpSpLocks/>
          </p:cNvGrpSpPr>
          <p:nvPr/>
        </p:nvGrpSpPr>
        <p:grpSpPr bwMode="auto">
          <a:xfrm>
            <a:off x="7056107" y="1238422"/>
            <a:ext cx="3458633" cy="3748088"/>
            <a:chOff x="3675" y="1024"/>
            <a:chExt cx="1634" cy="2361"/>
          </a:xfrm>
        </p:grpSpPr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4536" y="2147"/>
              <a:ext cx="34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noProof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rue</a:t>
              </a:r>
            </a:p>
          </p:txBody>
        </p:sp>
        <p:sp>
          <p:nvSpPr>
            <p:cNvPr id="40966" name="Line 5"/>
            <p:cNvSpPr>
              <a:spLocks noChangeShapeType="1"/>
            </p:cNvSpPr>
            <p:nvPr/>
          </p:nvSpPr>
          <p:spPr bwMode="auto">
            <a:xfrm>
              <a:off x="4510" y="1024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4030" y="1257"/>
              <a:ext cx="933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表达式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69" name="AutoShape 8"/>
            <p:cNvSpPr>
              <a:spLocks noChangeArrowheads="1"/>
            </p:cNvSpPr>
            <p:nvPr/>
          </p:nvSpPr>
          <p:spPr bwMode="auto">
            <a:xfrm>
              <a:off x="4004" y="1692"/>
              <a:ext cx="994" cy="41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表达式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0" name="Line 9"/>
            <p:cNvSpPr>
              <a:spLocks noChangeShapeType="1"/>
            </p:cNvSpPr>
            <p:nvPr/>
          </p:nvSpPr>
          <p:spPr bwMode="auto">
            <a:xfrm flipH="1">
              <a:off x="4510" y="2107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4030" y="2875"/>
              <a:ext cx="959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表达式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3711" y="1693"/>
              <a:ext cx="31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 noProof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alse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3" name="Text Box 12"/>
            <p:cNvSpPr txBox="1">
              <a:spLocks noChangeArrowheads="1"/>
            </p:cNvSpPr>
            <p:nvPr/>
          </p:nvSpPr>
          <p:spPr bwMode="auto">
            <a:xfrm>
              <a:off x="4084" y="2420"/>
              <a:ext cx="843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循环体</a:t>
              </a:r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>
              <a:off x="4501" y="2649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5" name="Freeform 14"/>
            <p:cNvSpPr>
              <a:spLocks/>
            </p:cNvSpPr>
            <p:nvPr/>
          </p:nvSpPr>
          <p:spPr bwMode="auto">
            <a:xfrm>
              <a:off x="4492" y="1571"/>
              <a:ext cx="817" cy="1814"/>
            </a:xfrm>
            <a:custGeom>
              <a:avLst/>
              <a:gdLst>
                <a:gd name="T0" fmla="*/ 6 w 1440"/>
                <a:gd name="T1" fmla="*/ 35 h 2964"/>
                <a:gd name="T2" fmla="*/ 9 w 1440"/>
                <a:gd name="T3" fmla="*/ 35 h 2964"/>
                <a:gd name="T4" fmla="*/ 9 w 1440"/>
                <a:gd name="T5" fmla="*/ 0 h 2964"/>
                <a:gd name="T6" fmla="*/ 0 w 1440"/>
                <a:gd name="T7" fmla="*/ 0 h 29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0" h="2964">
                  <a:moveTo>
                    <a:pt x="900" y="2964"/>
                  </a:moveTo>
                  <a:lnTo>
                    <a:pt x="1440" y="2964"/>
                  </a:lnTo>
                  <a:lnTo>
                    <a:pt x="144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6" name="Freeform 15"/>
            <p:cNvSpPr>
              <a:spLocks/>
            </p:cNvSpPr>
            <p:nvPr/>
          </p:nvSpPr>
          <p:spPr bwMode="auto">
            <a:xfrm>
              <a:off x="3675" y="1896"/>
              <a:ext cx="320" cy="908"/>
            </a:xfrm>
            <a:custGeom>
              <a:avLst/>
              <a:gdLst>
                <a:gd name="T0" fmla="*/ 5 w 540"/>
                <a:gd name="T1" fmla="*/ 0 h 1872"/>
                <a:gd name="T2" fmla="*/ 0 w 540"/>
                <a:gd name="T3" fmla="*/ 0 h 1872"/>
                <a:gd name="T4" fmla="*/ 0 w 540"/>
                <a:gd name="T5" fmla="*/ 3 h 18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0" h="1872">
                  <a:moveTo>
                    <a:pt x="540" y="0"/>
                  </a:moveTo>
                  <a:lnTo>
                    <a:pt x="0" y="0"/>
                  </a:lnTo>
                  <a:lnTo>
                    <a:pt x="0" y="187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7" name="Line 16"/>
            <p:cNvSpPr>
              <a:spLocks noChangeShapeType="1"/>
            </p:cNvSpPr>
            <p:nvPr/>
          </p:nvSpPr>
          <p:spPr bwMode="auto">
            <a:xfrm>
              <a:off x="4513" y="31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78" name="Line 17"/>
            <p:cNvSpPr>
              <a:spLocks noChangeShapeType="1"/>
            </p:cNvSpPr>
            <p:nvPr/>
          </p:nvSpPr>
          <p:spPr bwMode="auto">
            <a:xfrm>
              <a:off x="4513" y="338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20" name="矩形 19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三、</a:t>
              </a:r>
              <a:r>
                <a:rPr kumimoji="1" lang="en-US" altLang="zh-CN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for</a:t>
              </a: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语句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56678" y="1775168"/>
            <a:ext cx="2520000" cy="2948376"/>
            <a:chOff x="1009650" y="2017713"/>
            <a:chExt cx="2425438" cy="2917826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 rot="16200000">
              <a:off x="1844413" y="3328988"/>
              <a:ext cx="2901950" cy="279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24000">
                  <a:srgbClr val="2676FF">
                    <a:lumMod val="40000"/>
                    <a:lumOff val="6000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26" name="矩形 1"/>
            <p:cNvSpPr/>
            <p:nvPr/>
          </p:nvSpPr>
          <p:spPr>
            <a:xfrm>
              <a:off x="1009650" y="2022476"/>
              <a:ext cx="2144713" cy="2913063"/>
            </a:xfrm>
            <a:custGeom>
              <a:avLst/>
              <a:gdLst/>
              <a:ahLst/>
              <a:cxnLst/>
              <a:rect l="l" t="t" r="r" b="b"/>
              <a:pathLst>
                <a:path w="2144713" h="2913063">
                  <a:moveTo>
                    <a:pt x="2144713" y="0"/>
                  </a:moveTo>
                  <a:lnTo>
                    <a:pt x="2144713" y="2913063"/>
                  </a:lnTo>
                  <a:lnTo>
                    <a:pt x="0" y="2619330"/>
                  </a:lnTo>
                  <a:lnTo>
                    <a:pt x="0" y="293734"/>
                  </a:lnTo>
                  <a:close/>
                </a:path>
              </a:pathLst>
            </a:custGeom>
            <a:gradFill>
              <a:gsLst>
                <a:gs pos="100000">
                  <a:srgbClr val="2676FF">
                    <a:lumMod val="60000"/>
                    <a:lumOff val="40000"/>
                  </a:srgbClr>
                </a:gs>
                <a:gs pos="0">
                  <a:srgbClr val="2676FF"/>
                </a:gs>
              </a:gsLst>
              <a:lin ang="16200000" scaled="0"/>
            </a:gradFill>
            <a:ln w="3175" cap="flat" cmpd="sng" algn="ctr">
              <a:noFill/>
              <a:prstDash val="solid"/>
            </a:ln>
            <a:effectLst/>
          </p:spPr>
          <p:txBody>
            <a:bodyPr vert="horz" tIns="406800" anchor="t"/>
            <a:lstStyle/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表达式</a:t>
              </a:r>
              <a:r>
                <a:rPr lang="en-US" altLang="zh-CN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1;</a:t>
              </a:r>
              <a:r>
                <a:rPr lang="zh-CN" altLang="en-US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表达式</a:t>
              </a:r>
              <a:r>
                <a:rPr lang="en-US" altLang="zh-CN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2;</a:t>
              </a:r>
              <a:r>
                <a:rPr lang="zh-CN" altLang="en-US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表达式</a:t>
              </a:r>
              <a:r>
                <a:rPr lang="en-US" altLang="zh-CN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3)</a:t>
              </a: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循环体</a:t>
              </a: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00008" y="1674706"/>
            <a:ext cx="2520000" cy="3133256"/>
            <a:chOff x="1009650" y="2017713"/>
            <a:chExt cx="2425438" cy="2917826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 rot="16200000">
              <a:off x="1844413" y="3328988"/>
              <a:ext cx="2901950" cy="279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24000">
                  <a:srgbClr val="2676FF">
                    <a:lumMod val="40000"/>
                    <a:lumOff val="6000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29" name="矩形 1"/>
            <p:cNvSpPr/>
            <p:nvPr/>
          </p:nvSpPr>
          <p:spPr>
            <a:xfrm>
              <a:off x="1009650" y="2022476"/>
              <a:ext cx="2144713" cy="2913063"/>
            </a:xfrm>
            <a:custGeom>
              <a:avLst/>
              <a:gdLst/>
              <a:ahLst/>
              <a:cxnLst/>
              <a:rect l="l" t="t" r="r" b="b"/>
              <a:pathLst>
                <a:path w="2144713" h="2913063">
                  <a:moveTo>
                    <a:pt x="2144713" y="0"/>
                  </a:moveTo>
                  <a:lnTo>
                    <a:pt x="2144713" y="2913063"/>
                  </a:lnTo>
                  <a:lnTo>
                    <a:pt x="0" y="2619330"/>
                  </a:lnTo>
                  <a:lnTo>
                    <a:pt x="0" y="293734"/>
                  </a:lnTo>
                  <a:close/>
                </a:path>
              </a:pathLst>
            </a:custGeom>
            <a:gradFill>
              <a:gsLst>
                <a:gs pos="100000">
                  <a:srgbClr val="2676FF">
                    <a:lumMod val="60000"/>
                    <a:lumOff val="40000"/>
                  </a:srgbClr>
                </a:gs>
                <a:gs pos="0">
                  <a:srgbClr val="2676FF"/>
                </a:gs>
              </a:gsLst>
              <a:lin ang="16200000" scaled="0"/>
            </a:gradFill>
            <a:ln w="3175" cap="flat" cmpd="sng" algn="ctr">
              <a:noFill/>
              <a:prstDash val="solid"/>
            </a:ln>
            <a:effectLst/>
          </p:spPr>
          <p:txBody>
            <a:bodyPr vert="horz" tIns="406800" anchor="t"/>
            <a:lstStyle/>
            <a:p>
              <a:pPr>
                <a:lnSpc>
                  <a:spcPct val="150000"/>
                </a:lnSpc>
                <a:buFontTx/>
                <a:buNone/>
              </a:pPr>
              <a:r>
                <a:rPr lang="zh-CN" altLang="zh-CN" sz="1600" dirty="0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表达式1：</a:t>
              </a:r>
              <a:r>
                <a:rPr lang="zh-CN" altLang="zh-CN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循环初值；</a:t>
              </a:r>
            </a:p>
            <a:p>
              <a:pPr>
                <a:lnSpc>
                  <a:spcPct val="150000"/>
                </a:lnSpc>
                <a:buFontTx/>
                <a:buNone/>
              </a:pPr>
              <a:r>
                <a:rPr lang="zh-CN" altLang="zh-CN" sz="1600" dirty="0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表达式2：</a:t>
              </a:r>
              <a:r>
                <a:rPr lang="zh-CN" altLang="en-US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条件</a:t>
              </a:r>
              <a:r>
                <a:rPr lang="zh-CN" altLang="zh-CN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表达式，判断循环是否继续；</a:t>
              </a:r>
            </a:p>
            <a:p>
              <a:pPr>
                <a:lnSpc>
                  <a:spcPct val="150000"/>
                </a:lnSpc>
                <a:buFontTx/>
                <a:buNone/>
              </a:pPr>
              <a:r>
                <a:rPr lang="zh-CN" altLang="zh-CN" sz="1600" dirty="0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表达式3：</a:t>
              </a:r>
              <a:r>
                <a:rPr lang="zh-CN" altLang="zh-CN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修</a:t>
              </a:r>
              <a:r>
                <a:rPr lang="zh-CN" altLang="en-US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改</a:t>
              </a:r>
              <a:r>
                <a:rPr lang="zh-CN" altLang="zh-CN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循环变量</a:t>
              </a:r>
              <a:r>
                <a:rPr lang="zh-CN" altLang="en-US" sz="1600" dirty="0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值。</a:t>
              </a:r>
            </a:p>
          </p:txBody>
        </p:sp>
      </p:grpSp>
      <p:cxnSp>
        <p:nvCxnSpPr>
          <p:cNvPr id="3" name="直接箭头连接符 2"/>
          <p:cNvCxnSpPr>
            <a:stCxn id="40967" idx="2"/>
            <a:endCxn id="40969" idx="0"/>
          </p:cNvCxnSpPr>
          <p:nvPr/>
        </p:nvCxnSpPr>
        <p:spPr bwMode="auto">
          <a:xfrm>
            <a:off x="8794949" y="1968673"/>
            <a:ext cx="9524" cy="330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754973F-678D-4E46-96E3-7B1608CF638D}"/>
              </a:ext>
            </a:extLst>
          </p:cNvPr>
          <p:cNvSpPr txBox="1"/>
          <p:nvPr/>
        </p:nvSpPr>
        <p:spPr>
          <a:xfrm>
            <a:off x="3258537" y="5408865"/>
            <a:ext cx="3711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for(</a:t>
            </a:r>
            <a:r>
              <a:rPr kumimoji="1" lang="zh-CN" altLang="en-US" dirty="0"/>
              <a:t>表达式</a:t>
            </a:r>
            <a:r>
              <a:rPr kumimoji="1" lang="en-US" altLang="zh-CN" dirty="0"/>
              <a:t>1</a:t>
            </a:r>
            <a:r>
              <a:rPr kumimoji="1" lang="zh-CN" altLang="en-US" dirty="0"/>
              <a:t>；表达式</a:t>
            </a:r>
            <a:r>
              <a:rPr kumimoji="1" lang="en-US" altLang="zh-CN" dirty="0"/>
              <a:t>2</a:t>
            </a:r>
            <a:r>
              <a:rPr kumimoji="1" lang="zh-CN" altLang="en-US" dirty="0"/>
              <a:t>；表达式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){</a:t>
            </a:r>
          </a:p>
          <a:p>
            <a:r>
              <a:rPr kumimoji="1" lang="en-US" altLang="zh-CN" dirty="0"/>
              <a:t>      </a:t>
            </a:r>
            <a:r>
              <a:rPr kumimoji="1" lang="zh-CN" altLang="en-US" dirty="0"/>
              <a:t>循环体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68286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782566" y="1577049"/>
            <a:ext cx="542873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例：计算</a:t>
            </a:r>
            <a:r>
              <a:rPr lang="en-US" altLang="zh-CN" b="1" dirty="0">
                <a:solidFill>
                  <a:srgbClr val="0085D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s=1+2+3+4+…100</a:t>
            </a:r>
          </a:p>
          <a:p>
            <a:pPr lvl="2" eaLnBrk="1" hangingPunct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Sum3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static void main(String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count, sum=0;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 count &lt;=100; 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sum+= count;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("sum="+sum);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7" name="矩形 6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三、</a:t>
              </a:r>
              <a:r>
                <a:rPr kumimoji="1" lang="en-US" altLang="zh-CN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for</a:t>
              </a: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语句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024850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7" name="矩形 6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三、</a:t>
              </a:r>
              <a:r>
                <a:rPr kumimoji="1" lang="en-US" altLang="zh-CN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for</a:t>
              </a: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语句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82566" y="1638331"/>
            <a:ext cx="8418581" cy="4190938"/>
            <a:chOff x="402908" y="1460500"/>
            <a:chExt cx="8418581" cy="4190938"/>
          </a:xfrm>
        </p:grpSpPr>
        <p:sp>
          <p:nvSpPr>
            <p:cNvPr id="11" name="矩形 3"/>
            <p:cNvSpPr/>
            <p:nvPr/>
          </p:nvSpPr>
          <p:spPr bwMode="auto">
            <a:xfrm>
              <a:off x="402908" y="1460500"/>
              <a:ext cx="2690564" cy="4190876"/>
            </a:xfrm>
            <a:custGeom>
              <a:avLst/>
              <a:gdLst/>
              <a:ahLst/>
              <a:cxnLst/>
              <a:rect l="l" t="t" r="r" b="b"/>
              <a:pathLst>
                <a:path w="2690564" h="4190876">
                  <a:moveTo>
                    <a:pt x="0" y="0"/>
                  </a:moveTo>
                  <a:lnTo>
                    <a:pt x="2690564" y="0"/>
                  </a:lnTo>
                  <a:lnTo>
                    <a:pt x="2690564" y="920030"/>
                  </a:lnTo>
                  <a:cubicBezTo>
                    <a:pt x="2469122" y="946958"/>
                    <a:pt x="2298381" y="1136166"/>
                    <a:pt x="2298381" y="1365252"/>
                  </a:cubicBezTo>
                  <a:cubicBezTo>
                    <a:pt x="2298381" y="1594338"/>
                    <a:pt x="2469122" y="1783547"/>
                    <a:pt x="2690564" y="1810474"/>
                  </a:cubicBezTo>
                  <a:lnTo>
                    <a:pt x="2690564" y="4190876"/>
                  </a:lnTo>
                  <a:lnTo>
                    <a:pt x="0" y="4190876"/>
                  </a:ln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>
                <a:lnSpc>
                  <a:spcPct val="150000"/>
                </a:lnSpc>
                <a:buFontTx/>
                <a:buNone/>
              </a:pP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5"/>
            <p:cNvSpPr/>
            <p:nvPr/>
          </p:nvSpPr>
          <p:spPr bwMode="auto">
            <a:xfrm>
              <a:off x="6130925" y="1460500"/>
              <a:ext cx="2690564" cy="4190876"/>
            </a:xfrm>
            <a:custGeom>
              <a:avLst/>
              <a:gdLst/>
              <a:ahLst/>
              <a:cxnLst/>
              <a:rect l="l" t="t" r="r" b="b"/>
              <a:pathLst>
                <a:path w="2690564" h="4190876">
                  <a:moveTo>
                    <a:pt x="0" y="0"/>
                  </a:moveTo>
                  <a:lnTo>
                    <a:pt x="2690564" y="0"/>
                  </a:lnTo>
                  <a:lnTo>
                    <a:pt x="2690564" y="4190876"/>
                  </a:lnTo>
                  <a:lnTo>
                    <a:pt x="0" y="4190876"/>
                  </a:lnTo>
                  <a:lnTo>
                    <a:pt x="0" y="1810371"/>
                  </a:lnTo>
                  <a:cubicBezTo>
                    <a:pt x="220946" y="1782962"/>
                    <a:pt x="391160" y="1593985"/>
                    <a:pt x="391160" y="1365252"/>
                  </a:cubicBezTo>
                  <a:cubicBezTo>
                    <a:pt x="391160" y="1136519"/>
                    <a:pt x="220946" y="947542"/>
                    <a:pt x="0" y="920133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矩形 8"/>
            <p:cNvSpPr/>
            <p:nvPr/>
          </p:nvSpPr>
          <p:spPr bwMode="auto">
            <a:xfrm>
              <a:off x="3206750" y="1460500"/>
              <a:ext cx="2803252" cy="2730376"/>
            </a:xfrm>
            <a:custGeom>
              <a:avLst/>
              <a:gdLst/>
              <a:ahLst/>
              <a:cxnLst/>
              <a:rect l="l" t="t" r="r" b="b"/>
              <a:pathLst>
                <a:path w="2803252" h="2730376">
                  <a:moveTo>
                    <a:pt x="0" y="0"/>
                  </a:moveTo>
                  <a:lnTo>
                    <a:pt x="2803252" y="0"/>
                  </a:lnTo>
                  <a:lnTo>
                    <a:pt x="2803252" y="920225"/>
                  </a:lnTo>
                  <a:cubicBezTo>
                    <a:pt x="2582747" y="948060"/>
                    <a:pt x="2412999" y="1136833"/>
                    <a:pt x="2412999" y="1365252"/>
                  </a:cubicBezTo>
                  <a:cubicBezTo>
                    <a:pt x="2412999" y="1593671"/>
                    <a:pt x="2582747" y="1782444"/>
                    <a:pt x="2803252" y="1810279"/>
                  </a:cubicBezTo>
                  <a:lnTo>
                    <a:pt x="2803252" y="2730376"/>
                  </a:lnTo>
                  <a:lnTo>
                    <a:pt x="1847482" y="2730376"/>
                  </a:lnTo>
                  <a:cubicBezTo>
                    <a:pt x="1825811" y="2503525"/>
                    <a:pt x="1634089" y="2326959"/>
                    <a:pt x="1401127" y="2326959"/>
                  </a:cubicBezTo>
                  <a:cubicBezTo>
                    <a:pt x="1168166" y="2326959"/>
                    <a:pt x="976443" y="2503525"/>
                    <a:pt x="954773" y="2730376"/>
                  </a:cubicBezTo>
                  <a:lnTo>
                    <a:pt x="0" y="2730376"/>
                  </a:lnTo>
                  <a:lnTo>
                    <a:pt x="0" y="1810947"/>
                  </a:lnTo>
                  <a:cubicBezTo>
                    <a:pt x="223711" y="1786221"/>
                    <a:pt x="396875" y="1595959"/>
                    <a:pt x="396875" y="1365252"/>
                  </a:cubicBezTo>
                  <a:cubicBezTo>
                    <a:pt x="396875" y="1134546"/>
                    <a:pt x="223711" y="944283"/>
                    <a:pt x="0" y="919557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矩形 9"/>
            <p:cNvSpPr/>
            <p:nvPr/>
          </p:nvSpPr>
          <p:spPr bwMode="auto">
            <a:xfrm>
              <a:off x="3206750" y="4286250"/>
              <a:ext cx="2803252" cy="1365188"/>
            </a:xfrm>
            <a:custGeom>
              <a:avLst/>
              <a:gdLst/>
              <a:ahLst/>
              <a:cxnLst/>
              <a:rect l="l" t="t" r="r" b="b"/>
              <a:pathLst>
                <a:path w="2803252" h="1365188">
                  <a:moveTo>
                    <a:pt x="0" y="0"/>
                  </a:moveTo>
                  <a:lnTo>
                    <a:pt x="954760" y="0"/>
                  </a:lnTo>
                  <a:cubicBezTo>
                    <a:pt x="976371" y="226913"/>
                    <a:pt x="1168122" y="403545"/>
                    <a:pt x="1401127" y="403545"/>
                  </a:cubicBezTo>
                  <a:cubicBezTo>
                    <a:pt x="1634133" y="403545"/>
                    <a:pt x="1825884" y="226913"/>
                    <a:pt x="1847494" y="0"/>
                  </a:cubicBezTo>
                  <a:lnTo>
                    <a:pt x="2803252" y="0"/>
                  </a:lnTo>
                  <a:lnTo>
                    <a:pt x="2803252" y="1365188"/>
                  </a:lnTo>
                  <a:lnTo>
                    <a:pt x="0" y="1365188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kumimoji="1" lang="zh-CN" altLang="en-US" sz="1600" b="1" dirty="0">
                  <a:solidFill>
                    <a:srgbClr val="327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比较三种循环语句的差异</a:t>
              </a: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2790507" y="2462848"/>
              <a:ext cx="723900" cy="723900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4252119" y="3881438"/>
              <a:ext cx="714375" cy="714375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5709444" y="2463802"/>
              <a:ext cx="723900" cy="723900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6289" y="2258237"/>
            <a:ext cx="238073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count=1;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sum=0;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while(count&lt;=100){</a:t>
            </a:r>
          </a:p>
          <a:p>
            <a:pPr defTabSz="358775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sum+=count;</a:t>
            </a:r>
          </a:p>
          <a:p>
            <a:pPr defTabSz="358775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count++;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90515" y="1556139"/>
            <a:ext cx="219503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kumimoji="1" lang="zh-CN" altLang="en-US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sum=0,count;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for(count=1;count&lt;=100;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count++)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sum+=count;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33926" y="2067159"/>
            <a:ext cx="2267222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SzPct val="60000"/>
            </a:pPr>
            <a:r>
              <a:rPr kumimoji="1" lang="en-US" altLang="zh-CN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do…while</a:t>
            </a:r>
            <a:r>
              <a:rPr kumimoji="1" lang="zh-CN" altLang="en-US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 marL="457189" indent="-457189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SzPct val="60000"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count=1;</a:t>
            </a:r>
          </a:p>
          <a:p>
            <a:pPr marL="457189" indent="-457189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SzPct val="60000"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sum=0;</a:t>
            </a:r>
          </a:p>
          <a:p>
            <a:pPr marL="457189" indent="-457189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SzPct val="60000"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do{</a:t>
            </a:r>
          </a:p>
          <a:p>
            <a:pPr marL="457189" indent="-457189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SzPct val="60000"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sum+=count;</a:t>
            </a:r>
          </a:p>
          <a:p>
            <a:pPr marL="457189" indent="-457189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SzPct val="60000"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count++;</a:t>
            </a:r>
          </a:p>
          <a:p>
            <a:pPr marL="457189" indent="-457189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SzPct val="60000"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while(count&lt;=100);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782566" y="1021309"/>
            <a:ext cx="7004051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求和的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32105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82566" y="1482210"/>
            <a:ext cx="8640000" cy="3600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 ; ; )                        	//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外循环开始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		….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 ; ; )       	//</a:t>
            </a: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内循环开始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……}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	</a:t>
            </a:r>
            <a:r>
              <a:rPr lang="en-US" altLang="zh-CN" sz="1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内循环结束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while(condition) 	//</a:t>
            </a:r>
            <a:r>
              <a:rPr lang="zh-CN" altLang="en-US" sz="1800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内循环开始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{…….}               	//</a:t>
            </a:r>
            <a:r>
              <a:rPr lang="zh-CN" altLang="en-US" sz="1800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内循环结束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                                	//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外循环结束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四、循环嵌套</a:t>
              </a:r>
              <a:endParaRPr kumimoji="1" lang="en-US" altLang="zh-CN" sz="2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674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四、循环嵌套</a:t>
              </a:r>
              <a:endParaRPr kumimoji="1" lang="en-US" altLang="zh-CN" sz="2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3"/>
          <p:cNvGrpSpPr/>
          <p:nvPr/>
        </p:nvGrpSpPr>
        <p:grpSpPr>
          <a:xfrm>
            <a:off x="2212417" y="1315930"/>
            <a:ext cx="7388226" cy="4176713"/>
            <a:chOff x="808038" y="1773237"/>
            <a:chExt cx="7388226" cy="4176713"/>
          </a:xfrm>
        </p:grpSpPr>
        <p:grpSp>
          <p:nvGrpSpPr>
            <p:cNvPr id="9" name="组合 8"/>
            <p:cNvGrpSpPr/>
            <p:nvPr/>
          </p:nvGrpSpPr>
          <p:grpSpPr>
            <a:xfrm>
              <a:off x="808038" y="1773238"/>
              <a:ext cx="4676521" cy="4176712"/>
              <a:chOff x="808038" y="1773238"/>
              <a:chExt cx="4676521" cy="4176712"/>
            </a:xfrm>
          </p:grpSpPr>
          <p:sp>
            <p:nvSpPr>
              <p:cNvPr id="12" name="矩形 1"/>
              <p:cNvSpPr/>
              <p:nvPr/>
            </p:nvSpPr>
            <p:spPr>
              <a:xfrm>
                <a:off x="808038" y="1773238"/>
                <a:ext cx="3541712" cy="322262"/>
              </a:xfrm>
              <a:custGeom>
                <a:avLst/>
                <a:gdLst/>
                <a:ahLst/>
                <a:cxnLst/>
                <a:rect l="l" t="t" r="r" b="b"/>
                <a:pathLst>
                  <a:path w="3541712" h="322262">
                    <a:moveTo>
                      <a:pt x="0" y="0"/>
                    </a:moveTo>
                    <a:lnTo>
                      <a:pt x="3541712" y="0"/>
                    </a:lnTo>
                    <a:lnTo>
                      <a:pt x="3541712" y="322262"/>
                    </a:lnTo>
                    <a:lnTo>
                      <a:pt x="0" y="322262"/>
                    </a:lnTo>
                    <a:close/>
                  </a:path>
                </a:pathLst>
              </a:cu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EAEAEA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问题：求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1!+2!+3!+…+10!</a:t>
                </a:r>
              </a:p>
            </p:txBody>
          </p:sp>
          <p:sp>
            <p:nvSpPr>
              <p:cNvPr id="13" name="矩形 35"/>
              <p:cNvSpPr/>
              <p:nvPr/>
            </p:nvSpPr>
            <p:spPr>
              <a:xfrm>
                <a:off x="808039" y="2218015"/>
                <a:ext cx="4676520" cy="3731935"/>
              </a:xfrm>
              <a:custGeom>
                <a:avLst/>
                <a:gdLst/>
                <a:ahLst/>
                <a:cxnLst/>
                <a:rect l="l" t="t" r="r" b="b"/>
                <a:pathLst>
                  <a:path w="4676520" h="3731935">
                    <a:moveTo>
                      <a:pt x="0" y="0"/>
                    </a:moveTo>
                    <a:lnTo>
                      <a:pt x="3541745" y="0"/>
                    </a:lnTo>
                    <a:lnTo>
                      <a:pt x="3541745" y="1546664"/>
                    </a:lnTo>
                    <a:lnTo>
                      <a:pt x="4037764" y="1546664"/>
                    </a:lnTo>
                    <a:lnTo>
                      <a:pt x="4037764" y="1100286"/>
                    </a:lnTo>
                    <a:lnTo>
                      <a:pt x="4676520" y="1866042"/>
                    </a:lnTo>
                    <a:lnTo>
                      <a:pt x="4037764" y="2657198"/>
                    </a:lnTo>
                    <a:lnTo>
                      <a:pt x="4037764" y="2185420"/>
                    </a:lnTo>
                    <a:lnTo>
                      <a:pt x="3541745" y="2185420"/>
                    </a:lnTo>
                    <a:lnTo>
                      <a:pt x="3541745" y="3731935"/>
                    </a:lnTo>
                    <a:lnTo>
                      <a:pt x="0" y="3731935"/>
                    </a:lnTo>
                    <a:close/>
                  </a:path>
                </a:pathLst>
              </a:cu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EAEAEA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0" tIns="180000" anchor="t"/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0" name="矩形 39"/>
            <p:cNvSpPr/>
            <p:nvPr/>
          </p:nvSpPr>
          <p:spPr>
            <a:xfrm>
              <a:off x="4654550" y="1773237"/>
              <a:ext cx="3541714" cy="322262"/>
            </a:xfrm>
            <a:custGeom>
              <a:avLst/>
              <a:gdLst/>
              <a:ahLst/>
              <a:cxnLst/>
              <a:rect l="l" t="t" r="r" b="b"/>
              <a:pathLst>
                <a:path w="3541714" h="322262">
                  <a:moveTo>
                    <a:pt x="0" y="0"/>
                  </a:moveTo>
                  <a:lnTo>
                    <a:pt x="3541714" y="0"/>
                  </a:lnTo>
                  <a:lnTo>
                    <a:pt x="3541714" y="322262"/>
                  </a:lnTo>
                  <a:lnTo>
                    <a:pt x="0" y="322262"/>
                  </a:lnTo>
                  <a:close/>
                </a:path>
              </a:pathLst>
            </a:cu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矩形 40"/>
            <p:cNvSpPr/>
            <p:nvPr/>
          </p:nvSpPr>
          <p:spPr>
            <a:xfrm>
              <a:off x="4654551" y="2217737"/>
              <a:ext cx="3541713" cy="3732213"/>
            </a:xfrm>
            <a:custGeom>
              <a:avLst/>
              <a:gdLst/>
              <a:ahLst/>
              <a:cxnLst/>
              <a:rect l="l" t="t" r="r" b="b"/>
              <a:pathLst>
                <a:path w="3541713" h="3732213">
                  <a:moveTo>
                    <a:pt x="0" y="0"/>
                  </a:moveTo>
                  <a:lnTo>
                    <a:pt x="3541713" y="0"/>
                  </a:lnTo>
                  <a:lnTo>
                    <a:pt x="3541713" y="3732213"/>
                  </a:lnTo>
                  <a:lnTo>
                    <a:pt x="0" y="3732213"/>
                  </a:lnTo>
                  <a:lnTo>
                    <a:pt x="0" y="2358684"/>
                  </a:lnTo>
                  <a:lnTo>
                    <a:pt x="134723" y="2358684"/>
                  </a:lnTo>
                  <a:lnTo>
                    <a:pt x="134723" y="2851264"/>
                  </a:lnTo>
                  <a:lnTo>
                    <a:pt x="957089" y="1866103"/>
                  </a:lnTo>
                  <a:lnTo>
                    <a:pt x="134723" y="880942"/>
                  </a:lnTo>
                  <a:lnTo>
                    <a:pt x="134723" y="1373523"/>
                  </a:lnTo>
                  <a:lnTo>
                    <a:pt x="0" y="1373523"/>
                  </a:ln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0" tIns="180000" anchor="t"/>
            <a:lstStyle/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40505" y="2112275"/>
            <a:ext cx="2685535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FF0066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ct val="20000"/>
              </a:spcBef>
              <a:buClr>
                <a:srgbClr val="FF0066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fact, sum=0;</a:t>
            </a:r>
          </a:p>
          <a:p>
            <a:pPr>
              <a:spcBef>
                <a:spcPct val="20000"/>
              </a:spcBef>
              <a:buClr>
                <a:srgbClr val="FF0066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&lt;=10;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ct val="20000"/>
              </a:spcBef>
              <a:buClr>
                <a:srgbClr val="FF0066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FF0066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fact=1; </a:t>
            </a:r>
          </a:p>
          <a:p>
            <a:pPr>
              <a:spcBef>
                <a:spcPct val="20000"/>
              </a:spcBef>
              <a:buClr>
                <a:srgbClr val="FF0066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(j=1;j&lt;=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rgbClr val="FF0066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fact*=j;</a:t>
            </a:r>
          </a:p>
          <a:p>
            <a:pPr>
              <a:spcBef>
                <a:spcPct val="20000"/>
              </a:spcBef>
              <a:buClr>
                <a:srgbClr val="FF0066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sum+=fact;</a:t>
            </a:r>
          </a:p>
          <a:p>
            <a:pPr>
              <a:spcBef>
                <a:spcPct val="20000"/>
              </a:spcBef>
              <a:buClr>
                <a:srgbClr val="FF0066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56107" y="3026370"/>
            <a:ext cx="2601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内层循环的作用是什么？内层循环的循环条件和外层循环有何关系？</a:t>
            </a:r>
          </a:p>
        </p:txBody>
      </p:sp>
    </p:spTree>
    <p:extLst>
      <p:ext uri="{BB962C8B-B14F-4D97-AF65-F5344CB8AC3E}">
        <p14:creationId xmlns:p14="http://schemas.microsoft.com/office/powerpoint/2010/main" val="327695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30959" y="2622569"/>
            <a:ext cx="8640000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6000" b="0" kern="0" dirty="0">
                <a:solidFill>
                  <a:srgbClr val="2D499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2.3.4  </a:t>
            </a:r>
            <a:r>
              <a:rPr lang="zh-CN" altLang="en-US" sz="6000" b="0" kern="0" dirty="0">
                <a:solidFill>
                  <a:srgbClr val="2D499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流程跳转语句</a:t>
            </a:r>
          </a:p>
        </p:txBody>
      </p:sp>
    </p:spTree>
    <p:extLst>
      <p:ext uri="{BB962C8B-B14F-4D97-AF65-F5344CB8AC3E}">
        <p14:creationId xmlns:p14="http://schemas.microsoft.com/office/powerpoint/2010/main" val="284008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>
                  <a:ln w="0"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命名规范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3978" y="1030041"/>
            <a:ext cx="4249436" cy="2986659"/>
            <a:chOff x="1766274" y="1908833"/>
            <a:chExt cx="3269453" cy="2650791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837514" y="2265036"/>
              <a:ext cx="2920865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1" name="直接连接符 30"/>
            <p:cNvCxnSpPr>
              <a:cxnSpLocks/>
            </p:cNvCxnSpPr>
            <p:nvPr/>
          </p:nvCxnSpPr>
          <p:spPr>
            <a:xfrm>
              <a:off x="4758379" y="2265036"/>
              <a:ext cx="277348" cy="103975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38" name="TextBox 11"/>
            <p:cNvSpPr txBox="1"/>
            <p:nvPr/>
          </p:nvSpPr>
          <p:spPr bwMode="auto">
            <a:xfrm>
              <a:off x="1766274" y="2265036"/>
              <a:ext cx="2968950" cy="229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变量名、对象名、方法名、包名等标识符全部采用小写字母</a:t>
              </a: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；如果标识符由多个单词构成，则首字母小写，其后单词的首字母大写，其余字母小写，</a:t>
              </a:r>
              <a:r>
                <a:rPr kumimoji="1" lang="zh-CN" altLang="en-US" dirty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</a:t>
              </a:r>
              <a:r>
                <a:rPr kumimoji="1" lang="en-US" altLang="zh-CN" dirty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  <a:r>
                <a:rPr kumimoji="1" lang="en-US" altLang="zh-CN" dirty="0" err="1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getAge</a:t>
              </a: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42" name="TextBox 19"/>
            <p:cNvSpPr txBox="1">
              <a:spLocks noChangeArrowheads="1"/>
            </p:cNvSpPr>
            <p:nvPr/>
          </p:nvSpPr>
          <p:spPr bwMode="auto">
            <a:xfrm>
              <a:off x="1766274" y="1908833"/>
              <a:ext cx="1709821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914377" eaLnBrk="1" fontAlgn="base" hangingPunct="1">
                <a:lnSpc>
                  <a:spcPct val="120000"/>
                </a:lnSpc>
                <a:defRPr/>
              </a:pPr>
              <a:r>
                <a:rPr lang="en-US" altLang="zh-CN" kern="0" dirty="0">
                  <a:solidFill>
                    <a:srgbClr val="7D7D7D"/>
                  </a:solidFill>
                  <a:latin typeface="微软雅黑" pitchFamily="34" charset="-122"/>
                  <a:ea typeface="微软雅黑" pitchFamily="34" charset="-122"/>
                </a:rPr>
                <a:t>NO.1</a:t>
              </a:r>
              <a:endParaRPr lang="zh-CN" altLang="en-US" kern="0" dirty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13979" y="4392891"/>
            <a:ext cx="3536936" cy="1590266"/>
            <a:chOff x="1727527" y="4535429"/>
            <a:chExt cx="2723387" cy="1846128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3666821" y="4606672"/>
              <a:ext cx="783647" cy="28496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>
            <a:xfrm flipH="1">
              <a:off x="1814564" y="4886295"/>
              <a:ext cx="1852256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1" name="TextBox 14"/>
            <p:cNvSpPr txBox="1"/>
            <p:nvPr/>
          </p:nvSpPr>
          <p:spPr bwMode="auto">
            <a:xfrm>
              <a:off x="1727527" y="4884116"/>
              <a:ext cx="2723387" cy="1497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常量名为全大写，如果是由多个单词构成，可以用下划线隔开，</a:t>
              </a:r>
              <a:r>
                <a:rPr kumimoji="1" lang="zh-CN" altLang="en-US" dirty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kumimoji="1" lang="en-US" altLang="zh-CN" dirty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WEEK_OF_MONTH</a:t>
              </a:r>
              <a:r>
                <a:rPr kumimoji="1" lang="zh-CN" altLang="en-US" dirty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1743326" y="4535429"/>
              <a:ext cx="1709821" cy="450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defTabSz="914377" eaLnBrk="1" fontAlgn="base" hangingPunct="1">
                <a:lnSpc>
                  <a:spcPct val="120000"/>
                </a:lnSpc>
                <a:defRPr/>
              </a:pPr>
              <a:r>
                <a:rPr lang="en-US" altLang="zh-CN" sz="1600" b="1" kern="0" dirty="0">
                  <a:solidFill>
                    <a:srgbClr val="7D7D7D"/>
                  </a:solidFill>
                  <a:latin typeface="微软雅黑" pitchFamily="34" charset="-122"/>
                  <a:ea typeface="微软雅黑" pitchFamily="34" charset="-122"/>
                </a:rPr>
                <a:t>NO.3</a:t>
              </a:r>
              <a:endParaRPr lang="zh-CN" altLang="en-US" sz="1600" b="1" kern="0" dirty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33667" y="4213090"/>
            <a:ext cx="4014388" cy="2061157"/>
            <a:chOff x="7442574" y="4606672"/>
            <a:chExt cx="2799582" cy="2061157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8226221" y="4962876"/>
              <a:ext cx="1608689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5" name="组合 4"/>
            <p:cNvGrpSpPr/>
            <p:nvPr/>
          </p:nvGrpSpPr>
          <p:grpSpPr>
            <a:xfrm>
              <a:off x="7442574" y="4606672"/>
              <a:ext cx="2799582" cy="2061157"/>
              <a:chOff x="7442574" y="4606672"/>
              <a:chExt cx="2799582" cy="2061157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7442574" y="4606672"/>
                <a:ext cx="783647" cy="356203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0" name="TextBox 13"/>
              <p:cNvSpPr txBox="1"/>
              <p:nvPr/>
            </p:nvSpPr>
            <p:spPr bwMode="auto">
              <a:xfrm>
                <a:off x="7748735" y="4962875"/>
                <a:ext cx="2493421" cy="1704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44489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 dirty="0">
                    <a:solidFill>
                      <a:srgbClr val="C00000"/>
                    </a:solidFill>
                  </a:rPr>
                  <a:t>强制的</a:t>
                </a:r>
                <a:r>
                  <a:rPr kumimoji="1" lang="zh-CN" altLang="en-US" dirty="0"/>
                  <a:t>：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不能与关键字（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个）同名，也不能与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个特殊值同名</a:t>
                </a:r>
                <a:r>
                  <a:rPr lang="zh-CN" altLang="en-US" dirty="0">
                    <a:latin typeface="Arial" panose="020B0604020202020204" pitchFamily="34" charset="0"/>
                  </a:rPr>
                  <a:t>：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false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true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null 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  <p:sp>
            <p:nvSpPr>
              <p:cNvPr id="44" name="TextBox 19"/>
              <p:cNvSpPr txBox="1">
                <a:spLocks noChangeArrowheads="1"/>
              </p:cNvSpPr>
              <p:nvPr/>
            </p:nvSpPr>
            <p:spPr bwMode="auto">
              <a:xfrm>
                <a:off x="8203406" y="4612009"/>
                <a:ext cx="1709821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r" defTabSz="914377" eaLnBrk="1" fontAlgn="base" hangingPunct="1">
                  <a:lnSpc>
                    <a:spcPct val="120000"/>
                  </a:lnSpc>
                  <a:defRPr/>
                </a:pPr>
                <a:r>
                  <a:rPr lang="en-US" altLang="zh-CN" sz="1600" b="1" kern="0" dirty="0">
                    <a:solidFill>
                      <a:srgbClr val="7D7D7D"/>
                    </a:solidFill>
                    <a:latin typeface="微软雅黑" pitchFamily="34" charset="-122"/>
                    <a:ea typeface="微软雅黑" pitchFamily="34" charset="-122"/>
                  </a:rPr>
                  <a:t>NO.4</a:t>
                </a:r>
                <a:endParaRPr lang="zh-CN" altLang="en-US" sz="1600" b="1" kern="0" dirty="0">
                  <a:solidFill>
                    <a:srgbClr val="7D7D7D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831519" y="1589486"/>
            <a:ext cx="4446503" cy="1658277"/>
            <a:chOff x="7126291" y="1908833"/>
            <a:chExt cx="2948518" cy="1658277"/>
          </a:xfrm>
        </p:grpSpPr>
        <p:cxnSp>
          <p:nvCxnSpPr>
            <p:cNvPr id="32" name="直接连接符 31"/>
            <p:cNvCxnSpPr>
              <a:cxnSpLocks/>
            </p:cNvCxnSpPr>
            <p:nvPr/>
          </p:nvCxnSpPr>
          <p:spPr>
            <a:xfrm flipV="1">
              <a:off x="7126291" y="2265037"/>
              <a:ext cx="410472" cy="889271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>
              <a:off x="7536763" y="2265036"/>
              <a:ext cx="235094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39" name="TextBox 12"/>
            <p:cNvSpPr txBox="1"/>
            <p:nvPr/>
          </p:nvSpPr>
          <p:spPr bwMode="auto">
            <a:xfrm>
              <a:off x="7731562" y="2277205"/>
              <a:ext cx="2343247" cy="1289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类名要求每个单词的首字母大写 </a:t>
              </a: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dirty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</a:t>
              </a:r>
              <a:r>
                <a:rPr kumimoji="1" lang="en-US" altLang="zh-CN" dirty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  <a:r>
                <a:rPr kumimoji="1" lang="en-US" altLang="zh-CN" dirty="0" err="1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HelloWorldApp</a:t>
              </a:r>
              <a:r>
                <a:rPr kumimoji="1" lang="en-US" altLang="zh-CN" dirty="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45" name="TextBox 19"/>
            <p:cNvSpPr txBox="1">
              <a:spLocks noChangeArrowheads="1"/>
            </p:cNvSpPr>
            <p:nvPr/>
          </p:nvSpPr>
          <p:spPr bwMode="auto">
            <a:xfrm>
              <a:off x="8249168" y="1908833"/>
              <a:ext cx="1709821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defTabSz="914377" eaLnBrk="1" fontAlgn="base" hangingPunct="1">
                <a:lnSpc>
                  <a:spcPct val="120000"/>
                </a:lnSpc>
                <a:defRPr/>
              </a:pPr>
              <a:r>
                <a:rPr lang="en-US" altLang="zh-CN" sz="1400" b="1" kern="0" dirty="0">
                  <a:solidFill>
                    <a:srgbClr val="7D7D7D"/>
                  </a:solidFill>
                  <a:latin typeface="微软雅黑" pitchFamily="34" charset="-122"/>
                  <a:ea typeface="微软雅黑" pitchFamily="34" charset="-122"/>
                </a:rPr>
                <a:t>NO.2</a:t>
              </a:r>
              <a:endParaRPr lang="zh-CN" altLang="en-US" sz="1400" b="1" kern="0" dirty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2207DB6-8990-40FC-8A2F-657E2112B88F}"/>
              </a:ext>
            </a:extLst>
          </p:cNvPr>
          <p:cNvGrpSpPr/>
          <p:nvPr/>
        </p:nvGrpSpPr>
        <p:grpSpPr>
          <a:xfrm>
            <a:off x="4222466" y="2329843"/>
            <a:ext cx="3293205" cy="3278481"/>
            <a:chOff x="4222466" y="2329843"/>
            <a:chExt cx="3293205" cy="3278481"/>
          </a:xfrm>
        </p:grpSpPr>
        <p:grpSp>
          <p:nvGrpSpPr>
            <p:cNvPr id="29" name="组合 28"/>
            <p:cNvGrpSpPr/>
            <p:nvPr/>
          </p:nvGrpSpPr>
          <p:grpSpPr>
            <a:xfrm rot="2399392">
              <a:off x="4222466" y="2329843"/>
              <a:ext cx="3293205" cy="3278481"/>
              <a:chOff x="3019836" y="3247551"/>
              <a:chExt cx="3328679" cy="3313797"/>
            </a:xfrm>
            <a:solidFill>
              <a:srgbClr val="2676FF">
                <a:lumMod val="50000"/>
              </a:srgbClr>
            </a:solidFill>
            <a:scene3d>
              <a:camera prst="orthographicFront">
                <a:rot lat="21384668" lon="2263967" rev="19506329"/>
              </a:camera>
              <a:lightRig rig="soft" dir="t"/>
            </a:scene3d>
          </p:grpSpPr>
          <p:sp>
            <p:nvSpPr>
              <p:cNvPr id="46" name="空心弧 45"/>
              <p:cNvSpPr/>
              <p:nvPr/>
            </p:nvSpPr>
            <p:spPr>
              <a:xfrm rot="784699">
                <a:off x="3036147" y="3248980"/>
                <a:ext cx="3312368" cy="3312368"/>
              </a:xfrm>
              <a:prstGeom prst="blockArc">
                <a:avLst>
                  <a:gd name="adj1" fmla="val 17671558"/>
                  <a:gd name="adj2" fmla="val 21513269"/>
                  <a:gd name="adj3" fmla="val 11827"/>
                </a:avLst>
              </a:prstGeom>
              <a:solidFill>
                <a:srgbClr val="EAEAEA"/>
              </a:solidFill>
              <a:ln w="3175" cap="flat" cmpd="sng" algn="ctr">
                <a:solidFill>
                  <a:srgbClr val="C5C5C5"/>
                </a:solidFill>
                <a:prstDash val="solid"/>
              </a:ln>
              <a:effectLst/>
              <a:sp3d extrusionH="228600"/>
            </p:spPr>
            <p:txBody>
              <a:bodyPr anchor="ctr"/>
              <a:lstStyle/>
              <a:p>
                <a:pPr algn="ctr" defTabSz="914377" fontAlgn="base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47" name="空心弧 46"/>
              <p:cNvSpPr/>
              <p:nvPr/>
            </p:nvSpPr>
            <p:spPr>
              <a:xfrm rot="5013784">
                <a:off x="3036147" y="3248980"/>
                <a:ext cx="3312368" cy="3312368"/>
              </a:xfrm>
              <a:prstGeom prst="blockArc">
                <a:avLst>
                  <a:gd name="adj1" fmla="val 17723414"/>
                  <a:gd name="adj2" fmla="val 21513269"/>
                  <a:gd name="adj3" fmla="val 11827"/>
                </a:avLst>
              </a:prstGeom>
              <a:gradFill>
                <a:gsLst>
                  <a:gs pos="100000">
                    <a:srgbClr val="2676FF">
                      <a:lumMod val="60000"/>
                      <a:lumOff val="40000"/>
                    </a:srgbClr>
                  </a:gs>
                  <a:gs pos="0">
                    <a:srgbClr val="2676FF"/>
                  </a:gs>
                </a:gsLst>
                <a:lin ang="5400000" scaled="0"/>
              </a:gradFill>
              <a:ln w="3175" cap="flat" cmpd="sng" algn="ctr">
                <a:solidFill>
                  <a:srgbClr val="2676FF">
                    <a:lumMod val="60000"/>
                    <a:lumOff val="40000"/>
                  </a:srgbClr>
                </a:solidFill>
                <a:prstDash val="solid"/>
              </a:ln>
              <a:effectLst/>
              <a:sp3d extrusionH="228600"/>
            </p:spPr>
            <p:txBody>
              <a:bodyPr anchor="ctr"/>
              <a:lstStyle/>
              <a:p>
                <a:pPr algn="ctr" defTabSz="914377" fontAlgn="base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48" name="空心弧 47"/>
              <p:cNvSpPr/>
              <p:nvPr/>
            </p:nvSpPr>
            <p:spPr>
              <a:xfrm rot="9301818">
                <a:off x="3019836" y="3247551"/>
                <a:ext cx="3312368" cy="3312368"/>
              </a:xfrm>
              <a:prstGeom prst="blockArc">
                <a:avLst>
                  <a:gd name="adj1" fmla="val 17719410"/>
                  <a:gd name="adj2" fmla="val 21513269"/>
                  <a:gd name="adj3" fmla="val 11827"/>
                </a:avLst>
              </a:prstGeom>
              <a:gradFill>
                <a:gsLst>
                  <a:gs pos="100000">
                    <a:srgbClr val="2676FF">
                      <a:lumMod val="60000"/>
                      <a:lumOff val="40000"/>
                    </a:srgbClr>
                  </a:gs>
                  <a:gs pos="0">
                    <a:srgbClr val="2676FF"/>
                  </a:gs>
                </a:gsLst>
                <a:lin ang="5400000" scaled="0"/>
              </a:gradFill>
              <a:ln w="3175" cap="flat" cmpd="sng" algn="ctr">
                <a:solidFill>
                  <a:srgbClr val="2676FF">
                    <a:lumMod val="60000"/>
                    <a:lumOff val="40000"/>
                  </a:srgbClr>
                </a:solidFill>
                <a:prstDash val="solid"/>
              </a:ln>
              <a:effectLst/>
              <a:sp3d extrusionH="228600"/>
            </p:spPr>
            <p:txBody>
              <a:bodyPr anchor="ctr"/>
              <a:lstStyle/>
              <a:p>
                <a:pPr algn="ctr" defTabSz="914377" fontAlgn="base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49" name="空心弧 48"/>
              <p:cNvSpPr/>
              <p:nvPr/>
            </p:nvSpPr>
            <p:spPr>
              <a:xfrm rot="13652722">
                <a:off x="3036147" y="3248980"/>
                <a:ext cx="3312368" cy="3312368"/>
              </a:xfrm>
              <a:prstGeom prst="blockArc">
                <a:avLst>
                  <a:gd name="adj1" fmla="val 17745752"/>
                  <a:gd name="adj2" fmla="val 21513269"/>
                  <a:gd name="adj3" fmla="val 11827"/>
                </a:avLst>
              </a:prstGeom>
              <a:gradFill>
                <a:gsLst>
                  <a:gs pos="100000">
                    <a:srgbClr val="2676FF">
                      <a:lumMod val="60000"/>
                      <a:lumOff val="40000"/>
                    </a:srgbClr>
                  </a:gs>
                  <a:gs pos="0">
                    <a:srgbClr val="2676FF"/>
                  </a:gs>
                </a:gsLst>
                <a:lin ang="5400000" scaled="0"/>
              </a:gradFill>
              <a:ln w="3175" cap="flat" cmpd="sng" algn="ctr">
                <a:solidFill>
                  <a:srgbClr val="2676FF">
                    <a:lumMod val="60000"/>
                    <a:lumOff val="40000"/>
                  </a:srgbClr>
                </a:solidFill>
                <a:prstDash val="solid"/>
              </a:ln>
              <a:effectLst/>
              <a:sp3d extrusionH="228600"/>
            </p:spPr>
            <p:txBody>
              <a:bodyPr anchor="ctr"/>
              <a:lstStyle/>
              <a:p>
                <a:pPr algn="ctr" defTabSz="914377" fontAlgn="base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50" name="空心弧 49"/>
              <p:cNvSpPr/>
              <p:nvPr/>
            </p:nvSpPr>
            <p:spPr>
              <a:xfrm rot="17965561">
                <a:off x="3036147" y="3248980"/>
                <a:ext cx="3312368" cy="3312368"/>
              </a:xfrm>
              <a:prstGeom prst="blockArc">
                <a:avLst>
                  <a:gd name="adj1" fmla="val 17771169"/>
                  <a:gd name="adj2" fmla="val 21513269"/>
                  <a:gd name="adj3" fmla="val 11827"/>
                </a:avLst>
              </a:prstGeom>
              <a:solidFill>
                <a:srgbClr val="EAEAEA"/>
              </a:solidFill>
              <a:ln w="3175" cap="flat" cmpd="sng" algn="ctr">
                <a:solidFill>
                  <a:srgbClr val="C5C5C5"/>
                </a:solidFill>
                <a:prstDash val="solid"/>
              </a:ln>
              <a:effectLst/>
              <a:sp3d extrusionH="228600"/>
            </p:spPr>
            <p:txBody>
              <a:bodyPr anchor="ctr"/>
              <a:lstStyle/>
              <a:p>
                <a:pPr algn="ctr" defTabSz="914377" fontAlgn="base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446CC50-7616-47DF-A1FE-8ED29BDF6676}"/>
                </a:ext>
              </a:extLst>
            </p:cNvPr>
            <p:cNvSpPr/>
            <p:nvPr/>
          </p:nvSpPr>
          <p:spPr bwMode="auto">
            <a:xfrm>
              <a:off x="5020318" y="3438828"/>
              <a:ext cx="1938873" cy="1310325"/>
            </a:xfrm>
            <a:prstGeom prst="ellipse">
              <a:avLst/>
            </a:prstGeom>
            <a:gradFill flip="none" rotWithShape="1">
              <a:gsLst>
                <a:gs pos="0">
                  <a:srgbClr val="7AABFF">
                    <a:tint val="66000"/>
                    <a:satMod val="160000"/>
                  </a:srgbClr>
                </a:gs>
                <a:gs pos="50000">
                  <a:srgbClr val="7AABFF">
                    <a:tint val="44500"/>
                    <a:satMod val="160000"/>
                  </a:srgbClr>
                </a:gs>
                <a:gs pos="100000">
                  <a:srgbClr val="7AAB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命名规范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979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一、</a:t>
              </a:r>
              <a:r>
                <a:rPr kumimoji="1" lang="en-US" altLang="zh-CN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 break</a:t>
              </a: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语句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82566" y="1556493"/>
            <a:ext cx="8640000" cy="1036800"/>
            <a:chOff x="1782566" y="2130253"/>
            <a:chExt cx="8640000" cy="1036800"/>
          </a:xfrm>
        </p:grpSpPr>
        <p:grpSp>
          <p:nvGrpSpPr>
            <p:cNvPr id="8" name="组合 7"/>
            <p:cNvGrpSpPr/>
            <p:nvPr/>
          </p:nvGrpSpPr>
          <p:grpSpPr>
            <a:xfrm>
              <a:off x="1782566" y="2205094"/>
              <a:ext cx="8217368" cy="874410"/>
              <a:chOff x="1282700" y="6058991"/>
              <a:chExt cx="6265862" cy="666750"/>
            </a:xfrm>
          </p:grpSpPr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 rot="10800000">
                <a:off x="1289050" y="6058991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1282700" y="6097521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782566" y="2205094"/>
              <a:ext cx="8217368" cy="874410"/>
              <a:chOff x="1276350" y="1438275"/>
              <a:chExt cx="6265862" cy="666750"/>
            </a:xfrm>
          </p:grpSpPr>
          <p:sp>
            <p:nvSpPr>
              <p:cNvPr id="27" name="Rectangle 3"/>
              <p:cNvSpPr>
                <a:spLocks noChangeArrowheads="1"/>
              </p:cNvSpPr>
              <p:nvPr/>
            </p:nvSpPr>
            <p:spPr bwMode="auto">
              <a:xfrm rot="10800000">
                <a:off x="1282700" y="1438275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1276350" y="1476805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b="1" dirty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用于</a:t>
                </a:r>
                <a:r>
                  <a:rPr lang="en-US" altLang="zh-CN" b="1" dirty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switch</a:t>
                </a:r>
                <a:r>
                  <a:rPr lang="zh-CN" altLang="en-US" b="1" dirty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语句中，表示从</a:t>
                </a:r>
                <a:r>
                  <a:rPr lang="en-US" altLang="zh-CN" b="1" dirty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switch</a:t>
                </a:r>
                <a:r>
                  <a:rPr lang="zh-CN" altLang="en-US" b="1" dirty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语句中跳出，转去执行其后的语句</a:t>
                </a:r>
                <a:endParaRPr lang="zh-CN" altLang="en-US" b="1" i="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381602" y="2130253"/>
              <a:ext cx="1040964" cy="1036800"/>
              <a:chOff x="7073900" y="1382713"/>
              <a:chExt cx="793750" cy="790575"/>
            </a:xfrm>
          </p:grpSpPr>
          <p:grpSp>
            <p:nvGrpSpPr>
              <p:cNvPr id="20" name="Group 4"/>
              <p:cNvGrpSpPr>
                <a:grpSpLocks/>
              </p:cNvGrpSpPr>
              <p:nvPr/>
            </p:nvGrpSpPr>
            <p:grpSpPr bwMode="auto">
              <a:xfrm>
                <a:off x="7073900" y="1382713"/>
                <a:ext cx="793750" cy="790575"/>
                <a:chOff x="0" y="0"/>
                <a:chExt cx="1590" cy="1588"/>
              </a:xfrm>
            </p:grpSpPr>
            <p:grpSp>
              <p:nvGrpSpPr>
                <p:cNvPr id="22" name="Group 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25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3" name="未知"/>
                <p:cNvSpPr>
                  <a:spLocks/>
                </p:cNvSpPr>
                <p:nvPr/>
              </p:nvSpPr>
              <p:spPr bwMode="auto">
                <a:xfrm rot="162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7185025" y="1493838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782566" y="3018007"/>
            <a:ext cx="8640000" cy="1036800"/>
            <a:chOff x="1782566" y="3591767"/>
            <a:chExt cx="8640000" cy="1036800"/>
          </a:xfrm>
        </p:grpSpPr>
        <p:grpSp>
          <p:nvGrpSpPr>
            <p:cNvPr id="7" name="组合 6"/>
            <p:cNvGrpSpPr/>
            <p:nvPr/>
          </p:nvGrpSpPr>
          <p:grpSpPr>
            <a:xfrm>
              <a:off x="1782566" y="3666607"/>
              <a:ext cx="8217368" cy="874410"/>
              <a:chOff x="1282700" y="7173416"/>
              <a:chExt cx="6265862" cy="666750"/>
            </a:xfrm>
          </p:grpSpPr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 rot="10800000">
                <a:off x="1289050" y="7173416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1282700" y="7216279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82566" y="3666607"/>
              <a:ext cx="8217368" cy="874410"/>
              <a:chOff x="1276350" y="2552700"/>
              <a:chExt cx="6265862" cy="666750"/>
            </a:xfrm>
          </p:grpSpPr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 rot="10800000">
                <a:off x="1282700" y="2552700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1276350" y="2595563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b="1" dirty="0">
                    <a:latin typeface="微软雅黑" pitchFamily="34" charset="-122"/>
                    <a:ea typeface="微软雅黑" pitchFamily="34" charset="-122"/>
                  </a:rPr>
                  <a:t>用于循环语句中，表示从循环语句中跳出，转去执行其后的语句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9381602" y="3591767"/>
              <a:ext cx="1040964" cy="1036800"/>
              <a:chOff x="7073900" y="2497138"/>
              <a:chExt cx="793750" cy="790575"/>
            </a:xfrm>
          </p:grpSpPr>
          <p:grpSp>
            <p:nvGrpSpPr>
              <p:cNvPr id="13" name="Group 13"/>
              <p:cNvGrpSpPr>
                <a:grpSpLocks/>
              </p:cNvGrpSpPr>
              <p:nvPr/>
            </p:nvGrpSpPr>
            <p:grpSpPr bwMode="auto">
              <a:xfrm>
                <a:off x="7073900" y="2497138"/>
                <a:ext cx="793750" cy="790575"/>
                <a:chOff x="0" y="0"/>
                <a:chExt cx="1590" cy="1588"/>
              </a:xfrm>
            </p:grpSpPr>
            <p:grpSp>
              <p:nvGrpSpPr>
                <p:cNvPr id="15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1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9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6" name="未知"/>
                <p:cNvSpPr>
                  <a:spLocks/>
                </p:cNvSpPr>
                <p:nvPr/>
              </p:nvSpPr>
              <p:spPr bwMode="auto">
                <a:xfrm rot="-54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7197725" y="2608263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729317" y="4261002"/>
            <a:ext cx="3908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=1;i&lt;10;i++)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    break;</a:t>
            </a:r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sum=I;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12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一、</a:t>
              </a:r>
              <a:r>
                <a:rPr kumimoji="1" lang="en-US" altLang="zh-CN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 break</a:t>
              </a: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语句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2019" y="1169324"/>
            <a:ext cx="10371846" cy="4703311"/>
            <a:chOff x="856577" y="1184987"/>
            <a:chExt cx="10371846" cy="4703311"/>
          </a:xfrm>
        </p:grpSpPr>
        <p:grpSp>
          <p:nvGrpSpPr>
            <p:cNvPr id="6" name="组合 5"/>
            <p:cNvGrpSpPr/>
            <p:nvPr/>
          </p:nvGrpSpPr>
          <p:grpSpPr>
            <a:xfrm>
              <a:off x="856577" y="1184987"/>
              <a:ext cx="10371846" cy="4703311"/>
              <a:chOff x="255474" y="1488480"/>
              <a:chExt cx="8661514" cy="3724275"/>
            </a:xfrm>
          </p:grpSpPr>
          <p:sp>
            <p:nvSpPr>
              <p:cNvPr id="7" name="五边形 6"/>
              <p:cNvSpPr/>
              <p:nvPr/>
            </p:nvSpPr>
            <p:spPr>
              <a:xfrm>
                <a:off x="255474" y="1648191"/>
                <a:ext cx="3381375" cy="3404854"/>
              </a:xfrm>
              <a:prstGeom prst="homePlate">
                <a:avLst>
                  <a:gd name="adj" fmla="val 29155"/>
                </a:avLst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750242" y="2486224"/>
                <a:ext cx="1727200" cy="1728787"/>
              </a:xfrm>
              <a:prstGeom prst="ellipse">
                <a:avLst/>
              </a:prstGeom>
              <a:gradFill>
                <a:gsLst>
                  <a:gs pos="3300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9F9F9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Break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9F9F9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语句</a:t>
                </a: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5573713" y="1488480"/>
                <a:ext cx="3343275" cy="3724275"/>
                <a:chOff x="5573713" y="1568450"/>
                <a:chExt cx="3343275" cy="3724275"/>
              </a:xfrm>
            </p:grpSpPr>
            <p:sp>
              <p:nvSpPr>
                <p:cNvPr id="10" name="Freeform 8"/>
                <p:cNvSpPr>
                  <a:spLocks/>
                </p:cNvSpPr>
                <p:nvPr/>
              </p:nvSpPr>
              <p:spPr bwMode="auto">
                <a:xfrm>
                  <a:off x="5573713" y="1568450"/>
                  <a:ext cx="3343275" cy="1790700"/>
                </a:xfrm>
                <a:custGeom>
                  <a:avLst/>
                  <a:gdLst>
                    <a:gd name="T0" fmla="*/ 0 w 2106"/>
                    <a:gd name="T1" fmla="*/ 1128 h 1128"/>
                    <a:gd name="T2" fmla="*/ 2106 w 2106"/>
                    <a:gd name="T3" fmla="*/ 1128 h 1128"/>
                    <a:gd name="T4" fmla="*/ 2106 w 2106"/>
                    <a:gd name="T5" fmla="*/ 0 h 1128"/>
                    <a:gd name="T6" fmla="*/ 594 w 2106"/>
                    <a:gd name="T7" fmla="*/ 0 h 1128"/>
                    <a:gd name="T8" fmla="*/ 0 w 2106"/>
                    <a:gd name="T9" fmla="*/ 1128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6" h="1128">
                      <a:moveTo>
                        <a:pt x="0" y="1128"/>
                      </a:moveTo>
                      <a:lnTo>
                        <a:pt x="2106" y="1128"/>
                      </a:lnTo>
                      <a:lnTo>
                        <a:pt x="2106" y="0"/>
                      </a:lnTo>
                      <a:lnTo>
                        <a:pt x="594" y="0"/>
                      </a:lnTo>
                      <a:lnTo>
                        <a:pt x="0" y="1128"/>
                      </a:lnTo>
                      <a:close/>
                    </a:path>
                  </a:pathLst>
                </a:custGeom>
                <a:gradFill>
                  <a:gsLst>
                    <a:gs pos="33000">
                      <a:srgbClr val="F9F9F9"/>
                    </a:gs>
                    <a:gs pos="100000">
                      <a:srgbClr val="D7D7D7"/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00000" anchor="ctr"/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不带标号的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break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语句：</a:t>
                  </a:r>
                </a:p>
                <a:p>
                  <a:r>
                    <a: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
</a:t>
                  </a: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从它所在的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switch</a:t>
                  </a: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分支或最内层的循环体中跳转出来，执行分支或循环体后面的语句。</a:t>
                  </a:r>
                </a:p>
              </p:txBody>
            </p:sp>
            <p:sp>
              <p:nvSpPr>
                <p:cNvPr id="11" name="Freeform 9"/>
                <p:cNvSpPr>
                  <a:spLocks/>
                </p:cNvSpPr>
                <p:nvPr/>
              </p:nvSpPr>
              <p:spPr bwMode="auto">
                <a:xfrm>
                  <a:off x="5573713" y="3502025"/>
                  <a:ext cx="3343275" cy="1790700"/>
                </a:xfrm>
                <a:custGeom>
                  <a:avLst/>
                  <a:gdLst>
                    <a:gd name="T0" fmla="*/ 0 w 2106"/>
                    <a:gd name="T1" fmla="*/ 0 h 1128"/>
                    <a:gd name="T2" fmla="*/ 594 w 2106"/>
                    <a:gd name="T3" fmla="*/ 1128 h 1128"/>
                    <a:gd name="T4" fmla="*/ 2106 w 2106"/>
                    <a:gd name="T5" fmla="*/ 1128 h 1128"/>
                    <a:gd name="T6" fmla="*/ 2106 w 2106"/>
                    <a:gd name="T7" fmla="*/ 0 h 1128"/>
                    <a:gd name="T8" fmla="*/ 0 w 2106"/>
                    <a:gd name="T9" fmla="*/ 0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6" h="1128">
                      <a:moveTo>
                        <a:pt x="0" y="0"/>
                      </a:moveTo>
                      <a:lnTo>
                        <a:pt x="594" y="1128"/>
                      </a:lnTo>
                      <a:lnTo>
                        <a:pt x="2106" y="1128"/>
                      </a:lnTo>
                      <a:lnTo>
                        <a:pt x="2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33000">
                      <a:srgbClr val="F9F9F9"/>
                    </a:gs>
                    <a:gs pos="100000">
                      <a:srgbClr val="D7D7D7"/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900000" anchor="ctr"/>
                <a:lstStyle/>
                <a:p>
                  <a:pPr marL="108000">
                    <a:lnSpc>
                      <a:spcPct val="150000"/>
                    </a:lnSpc>
                    <a:defRPr/>
                  </a:pPr>
                  <a:r>
                    <a:rPr lang="zh-CN" altLang="en-US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带标号的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break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语句：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break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</a:t>
                  </a: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标号名；</a:t>
                  </a:r>
                </a:p>
                <a:p>
                  <a:pPr marL="108000"/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表示从该标号所代表的 语句块中跳出来，流程进入该语句块后面的语句。</a:t>
                  </a:r>
                </a:p>
              </p:txBody>
            </p:sp>
          </p:grpSp>
        </p:grp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888184" y="1386683"/>
              <a:ext cx="4239000" cy="42934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>
                <a:lnSpc>
                  <a:spcPct val="150000"/>
                </a:lnSpc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a:{      //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标记代码块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……         	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b:{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	//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标记代码块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    ……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   c:{     //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标记代码块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……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	         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break b;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	        ……  //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这段语句将不执行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	    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}   //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代码块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结束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……    //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这段语句也不执行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//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代码块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结束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……   //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从这段语句开始执行</a:t>
              </a:r>
            </a:p>
            <a:p>
              <a:pPr marL="0" lvl="2">
                <a:lnSpc>
                  <a:spcPct val="150000"/>
                </a:lnSpc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}   //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代码块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结束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1156693" y="2075854"/>
            <a:ext cx="3651669" cy="2881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3404" y="2774085"/>
            <a:ext cx="2209698" cy="1493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2" name="Freeform 3"/>
          <p:cNvSpPr>
            <a:spLocks/>
          </p:cNvSpPr>
          <p:nvPr/>
        </p:nvSpPr>
        <p:spPr bwMode="auto">
          <a:xfrm>
            <a:off x="3582739" y="3533424"/>
            <a:ext cx="1361408" cy="1607743"/>
          </a:xfrm>
          <a:custGeom>
            <a:avLst/>
            <a:gdLst>
              <a:gd name="T0" fmla="*/ 0 w 1632"/>
              <a:gd name="T1" fmla="*/ 0 h 1152"/>
              <a:gd name="T2" fmla="*/ 2147483647 w 1632"/>
              <a:gd name="T3" fmla="*/ 0 h 1152"/>
              <a:gd name="T4" fmla="*/ 2147483647 w 1632"/>
              <a:gd name="T5" fmla="*/ 2147483647 h 1152"/>
              <a:gd name="T6" fmla="*/ 2147483647 w 1632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" h="1152">
                <a:moveTo>
                  <a:pt x="0" y="0"/>
                </a:moveTo>
                <a:lnTo>
                  <a:pt x="1632" y="0"/>
                </a:lnTo>
                <a:lnTo>
                  <a:pt x="1632" y="1152"/>
                </a:lnTo>
                <a:lnTo>
                  <a:pt x="816" y="1152"/>
                </a:lnTo>
              </a:path>
            </a:pathLst>
          </a:custGeom>
          <a:noFill/>
          <a:ln w="38100" cap="flat" cmpd="sng">
            <a:solidFill>
              <a:srgbClr val="095AE4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92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2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</a:t>
              </a:r>
              <a:r>
                <a:rPr kumimoji="1" lang="en-US" altLang="zh-CN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 break</a:t>
              </a: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1066" y="904741"/>
            <a:ext cx="8640000" cy="5400000"/>
          </a:xfrm>
          <a:prstGeom prst="rect">
            <a:avLst/>
          </a:prstGeom>
          <a:noFill/>
        </p:spPr>
        <p:txBody>
          <a:bodyPr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kern="0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例：找素数</a:t>
            </a:r>
            <a:r>
              <a:rPr lang="en-US" altLang="zh-CN" sz="1800" kern="0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800" kern="0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1800" kern="0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en-US" sz="1800" kern="0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以内的素数</a:t>
            </a:r>
            <a:r>
              <a:rPr lang="en-US" altLang="zh-CN" sz="1800" kern="0" dirty="0">
                <a:solidFill>
                  <a:srgbClr val="327B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PrimeNumber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static void main(String 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])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{   int 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i,j,k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flag;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for(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=2; 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&lt;=50;  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{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flag=true;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for(j=2;j&lt;=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/2;j++)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    if(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i%j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==0)	        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 flag=false;    break; 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if  (flag)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    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+“ ”);//</a:t>
            </a:r>
            <a:r>
              <a:rPr lang="en-US" altLang="zh-CN" sz="18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是素数，输出</a:t>
            </a:r>
            <a:endParaRPr lang="en-US" altLang="zh-CN" sz="18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893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</a:t>
              </a:r>
              <a:r>
                <a:rPr kumimoji="1" lang="en-US" altLang="zh-CN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 continue</a:t>
              </a: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82566" y="2130253"/>
            <a:ext cx="8640000" cy="1036800"/>
            <a:chOff x="1782566" y="2130253"/>
            <a:chExt cx="8640000" cy="1036800"/>
          </a:xfrm>
        </p:grpSpPr>
        <p:grpSp>
          <p:nvGrpSpPr>
            <p:cNvPr id="8" name="组合 7"/>
            <p:cNvGrpSpPr/>
            <p:nvPr/>
          </p:nvGrpSpPr>
          <p:grpSpPr>
            <a:xfrm>
              <a:off x="1782566" y="2205094"/>
              <a:ext cx="8217368" cy="874410"/>
              <a:chOff x="1282700" y="6058991"/>
              <a:chExt cx="6265862" cy="666750"/>
            </a:xfrm>
          </p:grpSpPr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 rot="10800000">
                <a:off x="1289050" y="6058991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1282700" y="6097521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782566" y="2205094"/>
              <a:ext cx="8217368" cy="874410"/>
              <a:chOff x="1276350" y="1438275"/>
              <a:chExt cx="6265862" cy="666750"/>
            </a:xfrm>
          </p:grpSpPr>
          <p:sp>
            <p:nvSpPr>
              <p:cNvPr id="27" name="Rectangle 3"/>
              <p:cNvSpPr>
                <a:spLocks noChangeArrowheads="1"/>
              </p:cNvSpPr>
              <p:nvPr/>
            </p:nvSpPr>
            <p:spPr bwMode="auto">
              <a:xfrm rot="10800000">
                <a:off x="1282700" y="1438275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1276350" y="1476805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用在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while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do-while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语句中，表示转去执行条件判断，以决定是否开始新一轮循环。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381602" y="2130253"/>
              <a:ext cx="1040964" cy="1036800"/>
              <a:chOff x="7073900" y="1382713"/>
              <a:chExt cx="793750" cy="790575"/>
            </a:xfrm>
          </p:grpSpPr>
          <p:grpSp>
            <p:nvGrpSpPr>
              <p:cNvPr id="20" name="Group 4"/>
              <p:cNvGrpSpPr>
                <a:grpSpLocks/>
              </p:cNvGrpSpPr>
              <p:nvPr/>
            </p:nvGrpSpPr>
            <p:grpSpPr bwMode="auto">
              <a:xfrm>
                <a:off x="7073900" y="1382713"/>
                <a:ext cx="793750" cy="790575"/>
                <a:chOff x="0" y="0"/>
                <a:chExt cx="1590" cy="1588"/>
              </a:xfrm>
            </p:grpSpPr>
            <p:grpSp>
              <p:nvGrpSpPr>
                <p:cNvPr id="22" name="Group 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25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3" name="未知"/>
                <p:cNvSpPr>
                  <a:spLocks/>
                </p:cNvSpPr>
                <p:nvPr/>
              </p:nvSpPr>
              <p:spPr bwMode="auto">
                <a:xfrm rot="162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7185025" y="1493838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782566" y="3591767"/>
            <a:ext cx="8640000" cy="1036800"/>
            <a:chOff x="1782566" y="3591767"/>
            <a:chExt cx="8640000" cy="1036800"/>
          </a:xfrm>
        </p:grpSpPr>
        <p:grpSp>
          <p:nvGrpSpPr>
            <p:cNvPr id="7" name="组合 6"/>
            <p:cNvGrpSpPr/>
            <p:nvPr/>
          </p:nvGrpSpPr>
          <p:grpSpPr>
            <a:xfrm>
              <a:off x="1782566" y="3666607"/>
              <a:ext cx="8217368" cy="874410"/>
              <a:chOff x="1282700" y="7173416"/>
              <a:chExt cx="6265862" cy="666750"/>
            </a:xfrm>
          </p:grpSpPr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 rot="10800000">
                <a:off x="1289050" y="7173416"/>
                <a:ext cx="6259512" cy="666750"/>
              </a:xfrm>
              <a:prstGeom prst="rect">
                <a:avLst/>
              </a:prstGeom>
              <a:gradFill>
                <a:gsLst>
                  <a:gs pos="100000">
                    <a:srgbClr val="89CC40">
                      <a:lumMod val="20000"/>
                      <a:lumOff val="80000"/>
                    </a:srgbClr>
                  </a:gs>
                  <a:gs pos="51657">
                    <a:srgbClr val="2676FF"/>
                  </a:gs>
                  <a:gs pos="0">
                    <a:srgbClr val="2676FF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9525">
                <a:solidFill>
                  <a:srgbClr val="2676FF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marL="0" marR="0" lvl="0" indent="0" algn="ctr" defTabSz="2755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1282700" y="7216279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单击此处添加段落文字内容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82566" y="3666607"/>
              <a:ext cx="8217368" cy="874410"/>
              <a:chOff x="1276350" y="2552700"/>
              <a:chExt cx="6265862" cy="666750"/>
            </a:xfrm>
          </p:grpSpPr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 rot="10800000">
                <a:off x="1282700" y="2552700"/>
                <a:ext cx="6259512" cy="666750"/>
              </a:xfrm>
              <a:prstGeom prst="rect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1276350" y="2595563"/>
                <a:ext cx="5592762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用在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循环语句中，表示转去执行“表达式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3”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，再进行条件判断，以决定是否开始新一轮循环。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9381602" y="3591767"/>
              <a:ext cx="1040964" cy="1036800"/>
              <a:chOff x="7073900" y="2497138"/>
              <a:chExt cx="793750" cy="790575"/>
            </a:xfrm>
          </p:grpSpPr>
          <p:grpSp>
            <p:nvGrpSpPr>
              <p:cNvPr id="13" name="Group 13"/>
              <p:cNvGrpSpPr>
                <a:grpSpLocks/>
              </p:cNvGrpSpPr>
              <p:nvPr/>
            </p:nvGrpSpPr>
            <p:grpSpPr bwMode="auto">
              <a:xfrm>
                <a:off x="7073900" y="2497138"/>
                <a:ext cx="793750" cy="790575"/>
                <a:chOff x="0" y="0"/>
                <a:chExt cx="1590" cy="1588"/>
              </a:xfrm>
            </p:grpSpPr>
            <p:grpSp>
              <p:nvGrpSpPr>
                <p:cNvPr id="15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90" cy="1588"/>
                  <a:chOff x="0" y="0"/>
                  <a:chExt cx="1136" cy="1134"/>
                </a:xfrm>
              </p:grpSpPr>
              <p:sp>
                <p:nvSpPr>
                  <p:cNvPr id="1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36" cy="113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EECE1">
                          <a:alpha val="89999"/>
                        </a:srgbClr>
                      </a:gs>
                      <a:gs pos="50000">
                        <a:sysClr val="window" lastClr="FFFFFF"/>
                      </a:gs>
                      <a:gs pos="100000">
                        <a:srgbClr val="EEECE1">
                          <a:alpha val="89999"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EEECE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9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64" y="62"/>
                    <a:ext cx="1008" cy="101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2676FF"/>
                      </a:gs>
                      <a:gs pos="100000">
                        <a:srgbClr val="2676FF"/>
                      </a:gs>
                    </a:gsLst>
                    <a:lin ang="2700000" scaled="1"/>
                  </a:gradFill>
                  <a:ln w="9525">
                    <a:solidFill>
                      <a:srgbClr val="EEECE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6" name="未知"/>
                <p:cNvSpPr>
                  <a:spLocks/>
                </p:cNvSpPr>
                <p:nvPr/>
              </p:nvSpPr>
              <p:spPr bwMode="auto">
                <a:xfrm rot="-5400000">
                  <a:off x="390" y="490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25998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未知"/>
                <p:cNvSpPr>
                  <a:spLocks/>
                </p:cNvSpPr>
                <p:nvPr/>
              </p:nvSpPr>
              <p:spPr bwMode="auto">
                <a:xfrm rot="5400000">
                  <a:off x="588" y="-113"/>
                  <a:ext cx="606" cy="1210"/>
                </a:xfrm>
                <a:custGeom>
                  <a:avLst/>
                  <a:gdLst>
                    <a:gd name="T0" fmla="*/ 603 w 174"/>
                    <a:gd name="T1" fmla="*/ 0 h 348"/>
                    <a:gd name="T2" fmla="*/ 0 w 174"/>
                    <a:gd name="T3" fmla="*/ 602 h 348"/>
                    <a:gd name="T4" fmla="*/ 606 w 174"/>
                    <a:gd name="T5" fmla="*/ 1210 h 348"/>
                    <a:gd name="T6" fmla="*/ 606 w 174"/>
                    <a:gd name="T7" fmla="*/ 605 h 348"/>
                    <a:gd name="T8" fmla="*/ 603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50000"/>
                      </a:sys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7197725" y="2608263"/>
                <a:ext cx="554037" cy="56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4103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</a:t>
              </a:r>
              <a:r>
                <a:rPr kumimoji="1" lang="en-US" altLang="zh-CN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 continue</a:t>
              </a: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018610" y="1231730"/>
            <a:ext cx="1991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85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跳转语句示例：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018610" y="1857755"/>
            <a:ext cx="25250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&lt;10;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 (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= 5 )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continue;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282856" y="1927411"/>
            <a:ext cx="4944802" cy="4067552"/>
          </a:xfrm>
          <a:prstGeom prst="rect">
            <a:avLst/>
          </a:prstGeom>
          <a:noFill/>
        </p:spPr>
        <p:txBody>
          <a:bodyPr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267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33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ExampleContinue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{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 ])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{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int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=1;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do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{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    if(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==5) continue;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 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+" ");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 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++;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}while(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&lt;10);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}</a:t>
            </a:r>
          </a:p>
          <a:p>
            <a:pPr marL="0"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43" y="4166163"/>
            <a:ext cx="4505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78" y="69261"/>
            <a:ext cx="3076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441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</a:t>
              </a:r>
              <a:r>
                <a:rPr kumimoji="1" lang="en-US" altLang="zh-CN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 return</a:t>
              </a:r>
              <a:r>
                <a:rPr kumimoji="1" lang="zh-CN" altLang="en-US" sz="2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kumimoji="1" lang="en-US" altLang="zh-CN" sz="2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94974" y="1690385"/>
            <a:ext cx="6769100" cy="3460749"/>
            <a:chOff x="1187450" y="1841499"/>
            <a:chExt cx="6769100" cy="3460749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 rot="10800000" flipV="1">
              <a:off x="1352550" y="1841499"/>
              <a:ext cx="6438900" cy="794271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16200000" scaled="0"/>
            </a:gradFill>
            <a:ln w="9525" cmpd="sng">
              <a:solidFill>
                <a:srgbClr val="267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格式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10800000">
              <a:off x="1303338" y="2930523"/>
              <a:ext cx="6538912" cy="237172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rgbClr val="267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square"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kern="0" dirty="0">
                  <a:latin typeface="微软雅黑" pitchFamily="34" charset="-122"/>
                  <a:ea typeface="微软雅黑" pitchFamily="34" charset="-122"/>
                </a:rPr>
                <a:t>用来使流程从方法调用中返回，表达式的值就是调用方法的返回值，如果方法没有返回值，可以省略此语句。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187450" y="2570163"/>
              <a:ext cx="6769100" cy="74453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return  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表达式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 rot="10800000">
              <a:off x="1304925" y="3314700"/>
              <a:ext cx="6537325" cy="166688"/>
            </a:xfrm>
            <a:custGeom>
              <a:avLst/>
              <a:gdLst>
                <a:gd name="G0" fmla="+- 0 0 0"/>
                <a:gd name="G1" fmla="+- 21600 0 0"/>
                <a:gd name="G2" fmla="*/ 0 1 2"/>
                <a:gd name="G3" fmla="+- 21600 0 G2"/>
                <a:gd name="G4" fmla="+/ 0 21600 2"/>
                <a:gd name="G5" fmla="+/ G1 0 2"/>
                <a:gd name="G6" fmla="*/ 21600 21600 0"/>
                <a:gd name="G7" fmla="*/ G6 1 2"/>
                <a:gd name="G8" fmla="+- 21600 0 G7"/>
                <a:gd name="G9" fmla="*/ 21600 1 2"/>
                <a:gd name="G10" fmla="+- 0 0 G9"/>
                <a:gd name="G11" fmla="?: G10 G8 0"/>
                <a:gd name="G12" fmla="?: G10 G7 21600"/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1800 w 21600"/>
                <a:gd name="T9" fmla="*/ 1800 h 21600"/>
                <a:gd name="T10" fmla="*/ 19800 w 21600"/>
                <a:gd name="T11" fmla="*/ 19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2676FF">
                    <a:alpha val="5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601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49887" y="2134278"/>
            <a:ext cx="7872875" cy="1857739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solidFill>
                  <a:srgbClr val="2D499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2.4</a:t>
            </a:r>
            <a:r>
              <a:rPr lang="zh-CN" altLang="en-US" sz="6600" b="0" dirty="0">
                <a:solidFill>
                  <a:srgbClr val="2D499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 数组</a:t>
            </a:r>
          </a:p>
        </p:txBody>
      </p:sp>
    </p:spTree>
    <p:extLst>
      <p:ext uri="{BB962C8B-B14F-4D97-AF65-F5344CB8AC3E}">
        <p14:creationId xmlns:p14="http://schemas.microsoft.com/office/powerpoint/2010/main" val="822780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76161"/>
            <a:ext cx="5613033" cy="769441"/>
            <a:chOff x="0" y="-57121"/>
            <a:chExt cx="4209775" cy="577081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763957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93144" y="0"/>
              <a:ext cx="114593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87624" y="-57121"/>
              <a:ext cx="108012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4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47631" y="51945"/>
              <a:ext cx="186214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kumimoji="1" lang="zh-CN" altLang="en-US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65" y="2842082"/>
            <a:ext cx="1002805" cy="18895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12768" y="2045595"/>
            <a:ext cx="4800532" cy="2686039"/>
            <a:chOff x="3215680" y="1607056"/>
            <a:chExt cx="4800532" cy="2686039"/>
          </a:xfrm>
        </p:grpSpPr>
        <p:grpSp>
          <p:nvGrpSpPr>
            <p:cNvPr id="55" name="组合 54"/>
            <p:cNvGrpSpPr/>
            <p:nvPr/>
          </p:nvGrpSpPr>
          <p:grpSpPr>
            <a:xfrm>
              <a:off x="3229856" y="1607056"/>
              <a:ext cx="4786356" cy="487576"/>
              <a:chOff x="2422392" y="1205292"/>
              <a:chExt cx="3589767" cy="365682"/>
            </a:xfrm>
          </p:grpSpPr>
          <p:grpSp>
            <p:nvGrpSpPr>
              <p:cNvPr id="10" name="组合 9"/>
              <p:cNvGrpSpPr>
                <a:grpSpLocks noChangeAspect="1"/>
              </p:cNvGrpSpPr>
              <p:nvPr/>
            </p:nvGrpSpPr>
            <p:grpSpPr>
              <a:xfrm>
                <a:off x="2422392" y="1205292"/>
                <a:ext cx="804657" cy="365682"/>
                <a:chOff x="1346707" y="2226820"/>
                <a:chExt cx="1441321" cy="611867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487484" y="2257426"/>
                  <a:ext cx="1166630" cy="529317"/>
                </a:xfrm>
                <a:prstGeom prst="rect">
                  <a:avLst/>
                </a:prstGeom>
                <a:solidFill>
                  <a:srgbClr val="036E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667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46707" y="2226820"/>
                  <a:ext cx="1441321" cy="611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2.4.1</a:t>
                  </a:r>
                  <a:endParaRPr kumimoji="1" lang="zh-CN" altLang="en-US" sz="2667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3152288" y="1215008"/>
                <a:ext cx="2859871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数组的基本概念</a:t>
                </a:r>
                <a:endParaRPr kumimoji="1"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flipV="1">
                <a:off x="2500988" y="1539577"/>
                <a:ext cx="2355218" cy="643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>
              <a:grpSpLocks noChangeAspect="1"/>
            </p:cNvGrpSpPr>
            <p:nvPr/>
          </p:nvGrpSpPr>
          <p:grpSpPr>
            <a:xfrm>
              <a:off x="3229856" y="2653391"/>
              <a:ext cx="1072876" cy="487576"/>
              <a:chOff x="1346707" y="2226820"/>
              <a:chExt cx="1441321" cy="611867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487484" y="2257426"/>
                <a:ext cx="1166630" cy="529317"/>
              </a:xfrm>
              <a:prstGeom prst="rect">
                <a:avLst/>
              </a:prstGeom>
              <a:solidFill>
                <a:srgbClr val="036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667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346707" y="2226820"/>
                <a:ext cx="1441321" cy="6118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2.4.2</a:t>
                </a:r>
                <a:endParaRPr kumimoji="1"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203050" y="2672138"/>
              <a:ext cx="3273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一维数组的创建与使用</a:t>
              </a:r>
              <a:endParaRPr kumimoji="1" lang="en-US" altLang="zh-CN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3334651" y="3099575"/>
              <a:ext cx="4030114" cy="81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3215680" y="3805519"/>
              <a:ext cx="1072876" cy="487576"/>
              <a:chOff x="1346707" y="2226820"/>
              <a:chExt cx="1441321" cy="61186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487484" y="2257426"/>
                <a:ext cx="1166630" cy="529317"/>
              </a:xfrm>
              <a:prstGeom prst="rect">
                <a:avLst/>
              </a:prstGeom>
              <a:solidFill>
                <a:srgbClr val="036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667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346707" y="2226820"/>
                <a:ext cx="1441321" cy="6118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2.4.3</a:t>
                </a:r>
                <a:endParaRPr kumimoji="1"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4203050" y="3818474"/>
              <a:ext cx="3301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二维数组的创建与使用</a:t>
              </a:r>
              <a:endParaRPr kumimoji="1" lang="en-US" altLang="zh-CN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V="1">
              <a:off x="3320475" y="4251703"/>
              <a:ext cx="4044290" cy="81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279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1905000" y="1172044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考试结束，需要计算全班（</a:t>
            </a:r>
            <a:r>
              <a:rPr kumimoji="0"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0"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个同学）的平均成绩？</a:t>
            </a: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5018388" y="2213272"/>
            <a:ext cx="200282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66"/>
                </a:solidFill>
                <a:cs typeface="Times New Roman" panose="02020603050405020304" pitchFamily="18" charset="0"/>
              </a:rPr>
              <a:t>int stu1=92 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66"/>
                </a:solidFill>
                <a:cs typeface="Times New Roman" panose="02020603050405020304" pitchFamily="18" charset="0"/>
              </a:rPr>
              <a:t>int stu2=87 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66"/>
                </a:solidFill>
                <a:cs typeface="Times New Roman" panose="02020603050405020304" pitchFamily="18" charset="0"/>
              </a:rPr>
              <a:t>int stu3=72 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66"/>
                </a:solidFill>
                <a:cs typeface="Times New Roman" panose="02020603050405020304" pitchFamily="18" charset="0"/>
              </a:rPr>
              <a:t>int stu4=65 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66"/>
                </a:solidFill>
                <a:cs typeface="Times New Roman" panose="02020603050405020304" pitchFamily="18" charset="0"/>
              </a:rPr>
              <a:t>int stu5=75 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66"/>
                </a:solidFill>
                <a:cs typeface="Times New Roman" panose="02020603050405020304" pitchFamily="18" charset="0"/>
              </a:rPr>
              <a:t>……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66"/>
                </a:solidFill>
                <a:cs typeface="Times New Roman" panose="02020603050405020304" pitchFamily="18" charset="0"/>
              </a:rPr>
              <a:t>int stu50=86;</a:t>
            </a:r>
          </a:p>
        </p:txBody>
      </p:sp>
      <p:sp>
        <p:nvSpPr>
          <p:cNvPr id="280584" name="AutoShape 8"/>
          <p:cNvSpPr>
            <a:spLocks/>
          </p:cNvSpPr>
          <p:nvPr/>
        </p:nvSpPr>
        <p:spPr bwMode="auto">
          <a:xfrm>
            <a:off x="6716412" y="2545492"/>
            <a:ext cx="609600" cy="2767726"/>
          </a:xfrm>
          <a:prstGeom prst="rightBrace">
            <a:avLst>
              <a:gd name="adj1" fmla="val 42708"/>
              <a:gd name="adj2" fmla="val 4825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7721600" y="3581400"/>
            <a:ext cx="228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0"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个变量</a:t>
            </a:r>
          </a:p>
        </p:txBody>
      </p:sp>
      <p:pic>
        <p:nvPicPr>
          <p:cNvPr id="280587" name="Picture 11" descr="@LUA{YQK6%1MZAU5[]84W]W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39" y="2539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589" name="AutoShape 13"/>
          <p:cNvSpPr>
            <a:spLocks noChangeArrowheads="1"/>
          </p:cNvSpPr>
          <p:nvPr/>
        </p:nvSpPr>
        <p:spPr bwMode="auto">
          <a:xfrm>
            <a:off x="1578576" y="2539421"/>
            <a:ext cx="2590800" cy="762000"/>
          </a:xfrm>
          <a:prstGeom prst="wedgeRoundRectCallout">
            <a:avLst>
              <a:gd name="adj1" fmla="val 69977"/>
              <a:gd name="adj2" fmla="val 96042"/>
              <a:gd name="adj3" fmla="val 16667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66"/>
                </a:solidFill>
                <a:latin typeface="Garamond" panose="02020404030301010803" pitchFamily="18" charset="0"/>
              </a:rPr>
              <a:t>       </a:t>
            </a:r>
            <a:r>
              <a:rPr kumimoji="0"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太麻烦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13" name="矩形 1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引例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61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0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280583" grpId="0"/>
      <p:bldP spid="280584" grpId="0" animBg="1"/>
      <p:bldP spid="280585" grpId="0"/>
      <p:bldP spid="28058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30959" y="2622569"/>
            <a:ext cx="8640000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5333" b="0" kern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5333" b="0" kern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数组的基本概念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414877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440" y="727862"/>
            <a:ext cx="6878558" cy="4924425"/>
          </a:xfrm>
          <a:noFill/>
          <a:ln>
            <a:solidFill>
              <a:srgbClr val="2676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 dirty="0"/>
              <a:t>abstract   </a:t>
            </a:r>
          </a:p>
          <a:p>
            <a:pPr>
              <a:spcBef>
                <a:spcPct val="0"/>
              </a:spcBef>
            </a:pPr>
            <a:r>
              <a:rPr lang="en-US" altLang="zh-CN" sz="2200" dirty="0" err="1">
                <a:solidFill>
                  <a:srgbClr val="FF0000"/>
                </a:solidFill>
              </a:rPr>
              <a:t>boolean</a:t>
            </a:r>
            <a:r>
              <a:rPr lang="en-US" altLang="zh-CN" sz="2200" dirty="0">
                <a:solidFill>
                  <a:srgbClr val="FF0000"/>
                </a:solidFill>
              </a:rPr>
              <a:t>   byte      </a:t>
            </a:r>
            <a:r>
              <a:rPr lang="en-US" altLang="zh-CN" sz="2200" dirty="0">
                <a:solidFill>
                  <a:srgbClr val="0000FF"/>
                </a:solidFill>
              </a:rPr>
              <a:t>break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char        </a:t>
            </a:r>
            <a:r>
              <a:rPr lang="en-US" altLang="zh-CN" sz="2200" dirty="0">
                <a:solidFill>
                  <a:srgbClr val="0000FF"/>
                </a:solidFill>
              </a:rPr>
              <a:t>case</a:t>
            </a:r>
            <a:r>
              <a:rPr lang="en-US" altLang="zh-CN" sz="2200" dirty="0"/>
              <a:t>       </a:t>
            </a:r>
            <a:r>
              <a:rPr lang="en-US" altLang="zh-CN" sz="2200" dirty="0">
                <a:solidFill>
                  <a:srgbClr val="0000FF"/>
                </a:solidFill>
              </a:rPr>
              <a:t>continue   </a:t>
            </a:r>
            <a:r>
              <a:rPr lang="en-US" altLang="zh-CN" sz="2200" dirty="0"/>
              <a:t>catch  </a:t>
            </a:r>
            <a:r>
              <a:rPr lang="en-US" altLang="zh-CN" sz="2200" dirty="0">
                <a:solidFill>
                  <a:srgbClr val="009900"/>
                </a:solidFill>
              </a:rPr>
              <a:t>class</a:t>
            </a:r>
            <a:r>
              <a:rPr lang="en-US" altLang="zh-CN" sz="2200" dirty="0"/>
              <a:t> 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double    </a:t>
            </a:r>
            <a:r>
              <a:rPr lang="en-US" altLang="zh-CN" sz="2200" dirty="0">
                <a:solidFill>
                  <a:srgbClr val="0000FF"/>
                </a:solidFill>
              </a:rPr>
              <a:t>default</a:t>
            </a: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0000FF"/>
                </a:solidFill>
              </a:rPr>
              <a:t>do </a:t>
            </a:r>
            <a:endParaRPr lang="en-US" altLang="zh-CN" sz="2200" dirty="0"/>
          </a:p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else</a:t>
            </a:r>
            <a:r>
              <a:rPr lang="en-US" altLang="zh-CN" sz="2200" dirty="0"/>
              <a:t>         </a:t>
            </a:r>
            <a:r>
              <a:rPr lang="en-US" altLang="zh-CN" sz="2200" dirty="0">
                <a:solidFill>
                  <a:srgbClr val="009900"/>
                </a:solidFill>
              </a:rPr>
              <a:t>extends</a:t>
            </a:r>
            <a:r>
              <a:rPr lang="en-US" altLang="zh-CN" sz="2200" u="sng" dirty="0">
                <a:solidFill>
                  <a:srgbClr val="009900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float  </a:t>
            </a:r>
            <a:r>
              <a:rPr lang="en-US" altLang="zh-CN" sz="2200" dirty="0">
                <a:solidFill>
                  <a:srgbClr val="0000FF"/>
                </a:solidFill>
              </a:rPr>
              <a:t>for</a:t>
            </a:r>
            <a:r>
              <a:rPr lang="en-US" altLang="zh-CN" sz="2200" dirty="0"/>
              <a:t>  final      finally       </a:t>
            </a:r>
          </a:p>
          <a:p>
            <a:pPr>
              <a:spcBef>
                <a:spcPct val="0"/>
              </a:spcBef>
            </a:pPr>
            <a:r>
              <a:rPr lang="en-US" altLang="zh-CN" sz="2200" dirty="0" err="1">
                <a:solidFill>
                  <a:srgbClr val="FF0000"/>
                </a:solidFill>
              </a:rPr>
              <a:t>int</a:t>
            </a:r>
            <a:r>
              <a:rPr lang="en-US" altLang="zh-CN" sz="2200" dirty="0"/>
              <a:t>     </a:t>
            </a:r>
            <a:r>
              <a:rPr lang="en-US" altLang="zh-CN" sz="2200" dirty="0">
                <a:solidFill>
                  <a:srgbClr val="0000FF"/>
                </a:solidFill>
              </a:rPr>
              <a:t>if</a:t>
            </a: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rgbClr val="009900"/>
                </a:solidFill>
              </a:rPr>
              <a:t>import</a:t>
            </a: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009900"/>
                </a:solidFill>
              </a:rPr>
              <a:t>implements</a:t>
            </a:r>
            <a:r>
              <a:rPr lang="en-US" altLang="zh-CN" sz="2200" dirty="0"/>
              <a:t>  interface </a:t>
            </a:r>
            <a:r>
              <a:rPr lang="en-US" altLang="zh-CN" sz="2400" dirty="0" err="1"/>
              <a:t>instanceof</a:t>
            </a:r>
            <a:endParaRPr lang="en-US" altLang="zh-CN" sz="2200" dirty="0"/>
          </a:p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long</a:t>
            </a: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009900"/>
                </a:solidFill>
              </a:rPr>
              <a:t>new</a:t>
            </a:r>
            <a:r>
              <a:rPr lang="en-US" altLang="zh-CN" sz="2200" u="sng" dirty="0">
                <a:solidFill>
                  <a:srgbClr val="009900"/>
                </a:solidFill>
              </a:rPr>
              <a:t>   </a:t>
            </a:r>
          </a:p>
          <a:p>
            <a:pPr>
              <a:spcBef>
                <a:spcPct val="0"/>
              </a:spcBef>
            </a:pPr>
            <a:r>
              <a:rPr lang="en-US" altLang="zh-CN" sz="2200" dirty="0"/>
              <a:t>package    private     protected    </a:t>
            </a:r>
            <a:r>
              <a:rPr lang="en-US" altLang="zh-CN" sz="2200" dirty="0">
                <a:solidFill>
                  <a:srgbClr val="009900"/>
                </a:solidFill>
              </a:rPr>
              <a:t>public</a:t>
            </a:r>
            <a:r>
              <a:rPr lang="en-US" altLang="zh-CN" sz="2200" u="sng" dirty="0">
                <a:solidFill>
                  <a:srgbClr val="009900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return</a:t>
            </a:r>
            <a:r>
              <a:rPr lang="en-US" altLang="zh-CN" sz="2200" dirty="0"/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short  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9900"/>
                </a:solidFill>
              </a:rPr>
              <a:t>static </a:t>
            </a: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0000FF"/>
                </a:solidFill>
              </a:rPr>
              <a:t>switch </a:t>
            </a: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009900"/>
                </a:solidFill>
              </a:rPr>
              <a:t>super  </a:t>
            </a:r>
            <a:r>
              <a:rPr lang="en-US" altLang="zh-CN" sz="2400" dirty="0"/>
              <a:t>synchronized</a:t>
            </a:r>
            <a:endParaRPr lang="en-US" altLang="zh-CN" sz="2200" dirty="0"/>
          </a:p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009900"/>
                </a:solidFill>
              </a:rPr>
              <a:t>This     </a:t>
            </a:r>
            <a:r>
              <a:rPr lang="en-US" altLang="zh-CN" sz="2200" dirty="0"/>
              <a:t>try       throw   throws</a:t>
            </a:r>
          </a:p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void</a:t>
            </a:r>
            <a:r>
              <a:rPr lang="en-US" altLang="zh-CN" sz="2200" dirty="0"/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while</a:t>
            </a:r>
            <a:endParaRPr lang="en-US" altLang="zh-CN" sz="2200" dirty="0"/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8273870" y="4230331"/>
            <a:ext cx="2276143" cy="1177411"/>
          </a:xfrm>
          <a:prstGeom prst="cloudCallout">
            <a:avLst>
              <a:gd name="adj1" fmla="val -72676"/>
              <a:gd name="adj2" fmla="val -55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endParaRPr kumimoji="0" lang="en-US" altLang="zh-CN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要记忆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3163" y="1228065"/>
            <a:ext cx="2064169" cy="4616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数据类型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3163" y="2013429"/>
            <a:ext cx="2074863" cy="46166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程序控制结构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01626" y="2798793"/>
            <a:ext cx="2276142" cy="1200329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第</a:t>
            </a:r>
            <a:r>
              <a:rPr kumimoji="0"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kumimoji="0"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章例题</a:t>
            </a:r>
            <a:endParaRPr kumimoji="0" lang="en-US" altLang="zh-CN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类的定义</a:t>
            </a:r>
            <a:endParaRPr kumimoji="0" lang="en-US" altLang="zh-CN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所涉及过的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33B0E9-B49B-4B21-BD10-F16C4CDB4E47}"/>
              </a:ext>
            </a:extLst>
          </p:cNvPr>
          <p:cNvSpPr txBox="1"/>
          <p:nvPr/>
        </p:nvSpPr>
        <p:spPr>
          <a:xfrm>
            <a:off x="1782566" y="69261"/>
            <a:ext cx="527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ln w="0"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800" dirty="0">
                <a:ln w="0"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2800" dirty="0">
                <a:ln w="0"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800" dirty="0">
                <a:ln w="0"/>
                <a:latin typeface="微软雅黑" pitchFamily="34" charset="-122"/>
                <a:ea typeface="微软雅黑" pitchFamily="34" charset="-122"/>
              </a:rPr>
              <a:t>关键字 </a:t>
            </a:r>
            <a:r>
              <a:rPr kumimoji="1" lang="en-US" altLang="zh-CN" sz="2800" dirty="0">
                <a:ln w="0"/>
                <a:latin typeface="微软雅黑" pitchFamily="34" charset="-122"/>
                <a:ea typeface="微软雅黑" pitchFamily="34" charset="-122"/>
              </a:rPr>
              <a:t>( 50</a:t>
            </a:r>
            <a:r>
              <a:rPr kumimoji="1" lang="zh-CN" altLang="en-US" sz="2800" dirty="0">
                <a:ln w="0"/>
                <a:latin typeface="微软雅黑" pitchFamily="34" charset="-122"/>
                <a:ea typeface="微软雅黑" pitchFamily="34" charset="-122"/>
              </a:rPr>
              <a:t>个</a:t>
            </a:r>
            <a:r>
              <a:rPr kumimoji="1" lang="en-US" altLang="zh-CN" sz="2800" dirty="0">
                <a:ln w="0"/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94EB3A-061E-4311-8931-12F41FEFDC5B}"/>
              </a:ext>
            </a:extLst>
          </p:cNvPr>
          <p:cNvSpPr/>
          <p:nvPr/>
        </p:nvSpPr>
        <p:spPr>
          <a:xfrm>
            <a:off x="1" y="0"/>
            <a:ext cx="1018609" cy="672000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667">
              <a:solidFill>
                <a:srgbClr val="FFFFF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07E892-E297-4B56-AC1A-37A73678494E}"/>
              </a:ext>
            </a:extLst>
          </p:cNvPr>
          <p:cNvSpPr/>
          <p:nvPr/>
        </p:nvSpPr>
        <p:spPr>
          <a:xfrm>
            <a:off x="1324193" y="0"/>
            <a:ext cx="152791" cy="672000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667">
              <a:solidFill>
                <a:srgbClr val="FFFFFF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7C0EC0-5DB8-405D-8B86-6657086393B9}"/>
              </a:ext>
            </a:extLst>
          </p:cNvPr>
          <p:cNvGrpSpPr/>
          <p:nvPr/>
        </p:nvGrpSpPr>
        <p:grpSpPr>
          <a:xfrm>
            <a:off x="1030145" y="5592282"/>
            <a:ext cx="8723541" cy="614091"/>
            <a:chOff x="886651" y="5523084"/>
            <a:chExt cx="8723541" cy="614091"/>
          </a:xfrm>
        </p:grpSpPr>
        <p:sp>
          <p:nvSpPr>
            <p:cNvPr id="8" name="TextBox 7"/>
            <p:cNvSpPr txBox="1"/>
            <p:nvPr/>
          </p:nvSpPr>
          <p:spPr>
            <a:xfrm>
              <a:off x="886651" y="5718470"/>
              <a:ext cx="652795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assert   </a:t>
              </a:r>
              <a:r>
                <a:rPr lang="en-US" altLang="zh-CN" dirty="0" err="1"/>
                <a:t>const</a:t>
              </a:r>
              <a:r>
                <a:rPr lang="en-US" altLang="zh-CN" dirty="0"/>
                <a:t>   </a:t>
              </a:r>
              <a:r>
                <a:rPr lang="en-US" altLang="zh-CN" dirty="0" err="1"/>
                <a:t>enum</a:t>
              </a:r>
              <a:r>
                <a:rPr lang="en-US" altLang="zh-CN" dirty="0"/>
                <a:t> </a:t>
              </a:r>
              <a:r>
                <a:rPr lang="en-US" altLang="zh-CN" dirty="0" err="1"/>
                <a:t>goto</a:t>
              </a:r>
              <a:r>
                <a:rPr lang="en-US" altLang="zh-CN" dirty="0"/>
                <a:t>  native </a:t>
              </a:r>
              <a:r>
                <a:rPr lang="en-US" altLang="zh-CN" dirty="0" err="1"/>
                <a:t>strictfp</a:t>
              </a:r>
              <a:r>
                <a:rPr lang="en-US" altLang="zh-CN" dirty="0"/>
                <a:t>  transient   volatile</a:t>
              </a:r>
              <a:endParaRPr lang="zh-CN" altLang="en-US" dirty="0"/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156C7EAD-D7F8-4488-B19D-0B69B3AD0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669" y="5523084"/>
              <a:ext cx="1370523" cy="614091"/>
            </a:xfrm>
            <a:prstGeom prst="cloudCallout">
              <a:avLst>
                <a:gd name="adj1" fmla="val -97127"/>
                <a:gd name="adj2" fmla="val 1190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1800" dirty="0">
                  <a:latin typeface="Arial" panose="020B0604020202020204" pitchFamily="34" charset="0"/>
                </a:rPr>
                <a:t>不常用</a:t>
              </a:r>
            </a:p>
          </p:txBody>
        </p:sp>
      </p:grp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47586" y="93530"/>
            <a:ext cx="3977515" cy="712567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dirty="0">
                <a:solidFill>
                  <a:schemeClr val="tx1"/>
                </a:solidFill>
              </a:rPr>
              <a:t>提醒：关键字不能做标识符</a:t>
            </a:r>
          </a:p>
        </p:txBody>
      </p:sp>
    </p:spTree>
    <p:extLst>
      <p:ext uri="{BB962C8B-B14F-4D97-AF65-F5344CB8AC3E}">
        <p14:creationId xmlns:p14="http://schemas.microsoft.com/office/powerpoint/2010/main" val="20754418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6" name="矩形 5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数组的基本概念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28617" y="1821457"/>
            <a:ext cx="2735709" cy="3400434"/>
            <a:chOff x="4923114" y="2760920"/>
            <a:chExt cx="2424112" cy="2913825"/>
          </a:xfrm>
        </p:grpSpPr>
        <p:grpSp>
          <p:nvGrpSpPr>
            <p:cNvPr id="14" name="组合 13"/>
            <p:cNvGrpSpPr/>
            <p:nvPr/>
          </p:nvGrpSpPr>
          <p:grpSpPr>
            <a:xfrm>
              <a:off x="4923114" y="2760920"/>
              <a:ext cx="2424112" cy="2913825"/>
              <a:chOff x="3540126" y="2073275"/>
              <a:chExt cx="2424112" cy="2913825"/>
            </a:xfrm>
          </p:grpSpPr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 rot="16200000">
                <a:off x="4373563" y="3384550"/>
                <a:ext cx="2901950" cy="2794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665 w 21600"/>
                  <a:gd name="T13" fmla="*/ 2665 h 21600"/>
                  <a:gd name="T14" fmla="*/ 18935 w 21600"/>
                  <a:gd name="T15" fmla="*/ 189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730" y="21600"/>
                    </a:lnTo>
                    <a:lnTo>
                      <a:pt x="1987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9F9F9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>
                <a:off x="3540126" y="2074038"/>
                <a:ext cx="2144712" cy="2913062"/>
              </a:xfrm>
              <a:custGeom>
                <a:avLst/>
                <a:gdLst/>
                <a:ahLst/>
                <a:cxnLst/>
                <a:rect l="l" t="t" r="r" b="b"/>
                <a:pathLst>
                  <a:path w="2144712" h="2913062">
                    <a:moveTo>
                      <a:pt x="2144712" y="0"/>
                    </a:moveTo>
                    <a:lnTo>
                      <a:pt x="2144712" y="2913062"/>
                    </a:lnTo>
                    <a:lnTo>
                      <a:pt x="0" y="2619329"/>
                    </a:lnTo>
                    <a:lnTo>
                      <a:pt x="0" y="2937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5C5C5"/>
                  </a:gs>
                  <a:gs pos="100000">
                    <a:srgbClr val="EAEAEA"/>
                  </a:gs>
                </a:gsLst>
                <a:lin ang="2700000" scaled="1"/>
              </a:gra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vert="horz" wrap="none" tIns="406800" anchor="t"/>
              <a:lstStyle/>
              <a:p>
                <a:pPr lvl="0">
                  <a:lnSpc>
                    <a:spcPct val="150000"/>
                  </a:lnSpc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5114924" y="4033046"/>
                <a:ext cx="504825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b">
                <a:spAutoFit/>
              </a:bodyPr>
              <a:lstStyle>
                <a:defPPr>
                  <a:defRPr lang="zh-CN"/>
                </a:defPPr>
                <a:lvl1pPr algn="r" eaLnBrk="1" hangingPunct="1">
                  <a:spcBef>
                    <a:spcPct val="50000"/>
                  </a:spcBef>
                  <a:defRPr sz="5400">
                    <a:solidFill>
                      <a:srgbClr val="7D7D7D"/>
                    </a:solidFill>
                    <a:latin typeface="Impact" pitchFamily="34" charset="0"/>
                    <a:ea typeface="微软雅黑" pitchFamily="34" charset="-122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D7D7D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947282" y="3126467"/>
              <a:ext cx="2088000" cy="181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数组是有序数据的集合，数组中的每个元素具有相同的数据类型。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复合数据类型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37940" y="1845276"/>
            <a:ext cx="2737204" cy="3405102"/>
            <a:chOff x="2456239" y="2760920"/>
            <a:chExt cx="2425437" cy="2917825"/>
          </a:xfrm>
        </p:grpSpPr>
        <p:grpSp>
          <p:nvGrpSpPr>
            <p:cNvPr id="20" name="组合 19"/>
            <p:cNvGrpSpPr/>
            <p:nvPr/>
          </p:nvGrpSpPr>
          <p:grpSpPr>
            <a:xfrm>
              <a:off x="2456239" y="2760920"/>
              <a:ext cx="2425437" cy="2917825"/>
              <a:chOff x="1008063" y="2073275"/>
              <a:chExt cx="2425437" cy="2917825"/>
            </a:xfrm>
          </p:grpSpPr>
          <p:sp>
            <p:nvSpPr>
              <p:cNvPr id="22" name="AutoShape 3"/>
              <p:cNvSpPr>
                <a:spLocks noChangeArrowheads="1"/>
              </p:cNvSpPr>
              <p:nvPr/>
            </p:nvSpPr>
            <p:spPr bwMode="auto">
              <a:xfrm rot="16200000">
                <a:off x="1842825" y="3384550"/>
                <a:ext cx="2901950" cy="2794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665 w 21600"/>
                  <a:gd name="T13" fmla="*/ 2665 h 21600"/>
                  <a:gd name="T14" fmla="*/ 18935 w 21600"/>
                  <a:gd name="T15" fmla="*/ 189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730" y="21600"/>
                    </a:lnTo>
                    <a:lnTo>
                      <a:pt x="1987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24000">
                    <a:srgbClr val="2676FF">
                      <a:lumMod val="40000"/>
                      <a:lumOff val="6000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23" name="矩形 1"/>
              <p:cNvSpPr/>
              <p:nvPr/>
            </p:nvSpPr>
            <p:spPr>
              <a:xfrm>
                <a:off x="1008063" y="2078038"/>
                <a:ext cx="2144712" cy="2913062"/>
              </a:xfrm>
              <a:custGeom>
                <a:avLst/>
                <a:gdLst/>
                <a:ahLst/>
                <a:cxnLst/>
                <a:rect l="l" t="t" r="r" b="b"/>
                <a:pathLst>
                  <a:path w="2144712" h="2913062">
                    <a:moveTo>
                      <a:pt x="2144712" y="0"/>
                    </a:moveTo>
                    <a:lnTo>
                      <a:pt x="2144712" y="2913062"/>
                    </a:lnTo>
                    <a:lnTo>
                      <a:pt x="0" y="2619329"/>
                    </a:lnTo>
                    <a:lnTo>
                      <a:pt x="0" y="293734"/>
                    </a:lnTo>
                    <a:close/>
                  </a:path>
                </a:pathLst>
              </a:custGeom>
              <a:gradFill>
                <a:gsLst>
                  <a:gs pos="100000">
                    <a:srgbClr val="2676FF">
                      <a:lumMod val="60000"/>
                      <a:lumOff val="40000"/>
                    </a:srgbClr>
                  </a:gs>
                  <a:gs pos="0">
                    <a:srgbClr val="2676FF"/>
                  </a:gs>
                </a:gsLst>
                <a:lin ang="16200000" scaled="0"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vert="horz" tIns="406800" anchor="t"/>
              <a:lstStyle/>
              <a:p>
                <a:pPr lvl="0">
                  <a:lnSpc>
                    <a:spcPct val="150000"/>
                  </a:lnSpc>
                  <a:defRPr/>
                </a:pP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11760" y="4175490"/>
                <a:ext cx="642990" cy="79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481732" y="3116261"/>
              <a:ext cx="2088000" cy="1503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int,long,float,char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等都是</a:t>
              </a:r>
              <a:r>
                <a:rPr lang="zh-CN" altLang="en-US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基本数据类型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，一个变量存储一个数据，称为简单变量。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96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数组概念的定义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50194" y="1427168"/>
            <a:ext cx="8280000" cy="4225906"/>
            <a:chOff x="1950194" y="1427168"/>
            <a:chExt cx="8280000" cy="4225906"/>
          </a:xfrm>
        </p:grpSpPr>
        <p:sp>
          <p:nvSpPr>
            <p:cNvPr id="9" name="矩形 3"/>
            <p:cNvSpPr/>
            <p:nvPr/>
          </p:nvSpPr>
          <p:spPr bwMode="auto">
            <a:xfrm>
              <a:off x="1950194" y="1427168"/>
              <a:ext cx="8280000" cy="2053479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矩形 4"/>
            <p:cNvSpPr/>
            <p:nvPr/>
          </p:nvSpPr>
          <p:spPr bwMode="auto">
            <a:xfrm>
              <a:off x="1950194" y="3599594"/>
              <a:ext cx="8280000" cy="2053480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526851" y="2963561"/>
              <a:ext cx="1153121" cy="1153121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5622669" y="3262579"/>
              <a:ext cx="968093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noProof="0" dirty="0">
                  <a:solidFill>
                    <a:sysClr val="window" lastClr="FFFFFF"/>
                  </a:solidFill>
                  <a:ea typeface="微软雅黑" pitchFamily="34" charset="-122"/>
                </a:rPr>
                <a:t>数组概念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46743" y="4249868"/>
            <a:ext cx="4722051" cy="821456"/>
            <a:chOff x="3998528" y="4167583"/>
            <a:chExt cx="4722051" cy="821456"/>
          </a:xfrm>
        </p:grpSpPr>
        <p:grpSp>
          <p:nvGrpSpPr>
            <p:cNvPr id="16" name="组合 1"/>
            <p:cNvGrpSpPr>
              <a:grpSpLocks/>
            </p:cNvGrpSpPr>
            <p:nvPr/>
          </p:nvGrpSpPr>
          <p:grpSpPr bwMode="auto">
            <a:xfrm>
              <a:off x="3998528" y="4214305"/>
              <a:ext cx="4722051" cy="774734"/>
              <a:chOff x="2474979" y="4263995"/>
              <a:chExt cx="4721693" cy="774346"/>
            </a:xfrm>
          </p:grpSpPr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474979" y="4263995"/>
                <a:ext cx="668722" cy="3999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dirty="0">
                    <a:solidFill>
                      <a:srgbClr val="73A5FF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066346" y="4699956"/>
                <a:ext cx="4130326" cy="338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data[0]   data[1]    data[2]   data[3]   data[4] </a:t>
                </a:r>
              </a:p>
            </p:txBody>
          </p:sp>
        </p:grpSp>
        <p:graphicFrame>
          <p:nvGraphicFramePr>
            <p:cNvPr id="19" name="Group 34"/>
            <p:cNvGraphicFramePr>
              <a:graphicFrameLocks/>
            </p:cNvGraphicFramePr>
            <p:nvPr/>
          </p:nvGraphicFramePr>
          <p:xfrm>
            <a:off x="4676736" y="4167583"/>
            <a:ext cx="3960000" cy="432000"/>
          </p:xfrm>
          <a:graphic>
            <a:graphicData uri="http://schemas.openxmlformats.org/drawingml/2006/table">
              <a:tbl>
                <a:tblPr>
                  <a:tableStyleId>{073A0DAA-6AF3-43AB-8588-CEC1D06C72B9}</a:tableStyleId>
                </a:tblPr>
                <a:tblGrid>
                  <a:gridCol w="792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2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92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92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920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320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1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3</a:t>
                        </a:r>
                        <a:endPara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90000" marR="90000" marT="46800" marB="46800" anchor="ctr" anchorCtr="1" horzOverflow="overflow">
                      <a:solidFill>
                        <a:srgbClr val="73A5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1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90000" marR="90000" marT="46800" marB="46800" anchor="ctr" anchorCtr="1" horzOverflow="overflow">
                      <a:solidFill>
                        <a:srgbClr val="73A5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1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</a:t>
                        </a:r>
                        <a:endPara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90000" marR="90000" marT="46800" marB="46800" anchor="ctr" anchorCtr="1" horzOverflow="overflow">
                      <a:solidFill>
                        <a:srgbClr val="73A5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1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12</a:t>
                        </a:r>
                        <a:endPara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90000" marR="90000" marT="46800" marB="46800" anchor="ctr" anchorCtr="1" horzOverflow="overflow">
                      <a:solidFill>
                        <a:srgbClr val="73A5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7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1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  <a:endPara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90000" marR="90000" marT="46800" marB="46800" anchor="ctr" anchorCtr="1" horzOverflow="overflow">
                      <a:solidFill>
                        <a:srgbClr val="73A5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22" name="圆角矩形标注 21"/>
          <p:cNvSpPr>
            <a:spLocks noChangeArrowheads="1"/>
          </p:cNvSpPr>
          <p:nvPr/>
        </p:nvSpPr>
        <p:spPr bwMode="auto">
          <a:xfrm>
            <a:off x="2501914" y="4983466"/>
            <a:ext cx="1008000" cy="468000"/>
          </a:xfrm>
          <a:prstGeom prst="wedgeRoundRectCallout">
            <a:avLst>
              <a:gd name="adj1" fmla="val 108592"/>
              <a:gd name="adj2" fmla="val -14072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标注 4"/>
          <p:cNvSpPr>
            <a:spLocks noChangeArrowheads="1"/>
          </p:cNvSpPr>
          <p:nvPr/>
        </p:nvSpPr>
        <p:spPr bwMode="auto">
          <a:xfrm>
            <a:off x="8484951" y="5154602"/>
            <a:ext cx="1008000" cy="468000"/>
          </a:xfrm>
          <a:prstGeom prst="wedgeRoundRectCallout">
            <a:avLst>
              <a:gd name="adj1" fmla="val -69927"/>
              <a:gd name="adj2" fmla="val -8332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1163" y="2084575"/>
            <a:ext cx="49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[ ]  data=new </a:t>
            </a:r>
            <a:r>
              <a:rPr lang="en-US" altLang="zh-CN" dirty="0" err="1"/>
              <a:t>int</a:t>
            </a:r>
            <a:r>
              <a:rPr lang="en-US" altLang="zh-CN" dirty="0"/>
              <a:t>[5]; </a:t>
            </a:r>
            <a:endParaRPr lang="zh-CN" altLang="en-US" dirty="0"/>
          </a:p>
        </p:txBody>
      </p:sp>
      <p:sp>
        <p:nvSpPr>
          <p:cNvPr id="24" name="圆角矩形标注 4"/>
          <p:cNvSpPr>
            <a:spLocks noChangeArrowheads="1"/>
          </p:cNvSpPr>
          <p:nvPr/>
        </p:nvSpPr>
        <p:spPr bwMode="auto">
          <a:xfrm>
            <a:off x="8637351" y="3756518"/>
            <a:ext cx="1008000" cy="468000"/>
          </a:xfrm>
          <a:prstGeom prst="wedgeRoundRectCallout">
            <a:avLst>
              <a:gd name="adj1" fmla="val -96221"/>
              <a:gd name="adj2" fmla="val 8091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10516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5" name="矩形 4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数组的分类</a:t>
              </a:r>
              <a:endParaRPr kumimoji="1" lang="en-US" altLang="zh-CN" sz="2800" dirty="0">
                <a:ln w="0"/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25481" y="1427168"/>
            <a:ext cx="8280000" cy="4225906"/>
            <a:chOff x="1925481" y="1427168"/>
            <a:chExt cx="8280000" cy="4225906"/>
          </a:xfrm>
        </p:grpSpPr>
        <p:sp>
          <p:nvSpPr>
            <p:cNvPr id="9" name="矩形 3"/>
            <p:cNvSpPr/>
            <p:nvPr/>
          </p:nvSpPr>
          <p:spPr bwMode="auto">
            <a:xfrm>
              <a:off x="1925481" y="1427168"/>
              <a:ext cx="8280000" cy="2053479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矩形 4"/>
            <p:cNvSpPr/>
            <p:nvPr/>
          </p:nvSpPr>
          <p:spPr bwMode="auto">
            <a:xfrm>
              <a:off x="1925481" y="3599594"/>
              <a:ext cx="8280000" cy="2053480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502138" y="2963561"/>
              <a:ext cx="1153121" cy="1153121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5597956" y="3262579"/>
              <a:ext cx="968093" cy="456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分类</a:t>
              </a:r>
            </a:p>
          </p:txBody>
        </p:sp>
      </p:grpSp>
      <p:sp>
        <p:nvSpPr>
          <p:cNvPr id="13" name="TextBox 6"/>
          <p:cNvSpPr txBox="1"/>
          <p:nvPr/>
        </p:nvSpPr>
        <p:spPr>
          <a:xfrm>
            <a:off x="3184637" y="1550768"/>
            <a:ext cx="5760000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数组分为一维数组、二维数组和多维数组，如：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arr1[3]</a:t>
            </a:r>
          </a:p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 arr2[3][4]</a:t>
            </a:r>
          </a:p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 arr3[3][4][3]</a:t>
            </a:r>
            <a:endParaRPr lang="zh-CN" altLang="en-US" sz="1800" dirty="0"/>
          </a:p>
        </p:txBody>
      </p:sp>
      <p:sp>
        <p:nvSpPr>
          <p:cNvPr id="16" name="TextBox 9"/>
          <p:cNvSpPr txBox="1"/>
          <p:nvPr/>
        </p:nvSpPr>
        <p:spPr>
          <a:xfrm>
            <a:off x="3184637" y="4405612"/>
            <a:ext cx="5760000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数组要先声明和并分配空间后才能使用。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58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30959" y="2622569"/>
            <a:ext cx="9193560" cy="96010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5333" b="0" kern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2.4.2 </a:t>
            </a:r>
            <a:r>
              <a:rPr lang="zh-CN" altLang="en-US" sz="5333" b="0" kern="0" dirty="0">
                <a:solidFill>
                  <a:srgbClr val="2D499E"/>
                </a:solidFill>
                <a:latin typeface="微软雅黑" pitchFamily="34" charset="-122"/>
                <a:ea typeface="微软雅黑" pitchFamily="34" charset="-122"/>
              </a:rPr>
              <a:t>一维数组的创建与使用</a:t>
            </a:r>
          </a:p>
        </p:txBody>
      </p:sp>
    </p:spTree>
    <p:extLst>
      <p:ext uri="{BB962C8B-B14F-4D97-AF65-F5344CB8AC3E}">
        <p14:creationId xmlns:p14="http://schemas.microsoft.com/office/powerpoint/2010/main" val="1352933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一、声明数组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25481" y="1427168"/>
            <a:ext cx="8280000" cy="4225906"/>
            <a:chOff x="1925481" y="1427168"/>
            <a:chExt cx="8280000" cy="4225906"/>
          </a:xfrm>
        </p:grpSpPr>
        <p:sp>
          <p:nvSpPr>
            <p:cNvPr id="7" name="矩形 3"/>
            <p:cNvSpPr/>
            <p:nvPr/>
          </p:nvSpPr>
          <p:spPr bwMode="auto">
            <a:xfrm>
              <a:off x="1925481" y="1427168"/>
              <a:ext cx="8280000" cy="2053479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4"/>
            <p:cNvSpPr/>
            <p:nvPr/>
          </p:nvSpPr>
          <p:spPr bwMode="auto">
            <a:xfrm>
              <a:off x="1925481" y="3599594"/>
              <a:ext cx="8280000" cy="2053480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502138" y="2963561"/>
              <a:ext cx="1153121" cy="1153121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5492705" y="3261499"/>
              <a:ext cx="114555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创建数组</a:t>
              </a:r>
            </a:p>
          </p:txBody>
        </p:sp>
      </p:grpSp>
      <p:sp>
        <p:nvSpPr>
          <p:cNvPr id="11" name="TextBox 6"/>
          <p:cNvSpPr txBox="1"/>
          <p:nvPr/>
        </p:nvSpPr>
        <p:spPr>
          <a:xfrm>
            <a:off x="3192925" y="1642568"/>
            <a:ext cx="6480000" cy="12897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声明数组的名称和数组所包含元素的数据类型。</a:t>
            </a:r>
          </a:p>
          <a:p>
            <a:r>
              <a:rPr lang="zh-CN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数组元素类型   数组名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数组元素类型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数组名；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3192925" y="4207145"/>
            <a:ext cx="6480000" cy="1289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[ ]  </a:t>
            </a:r>
            <a:r>
              <a:rPr lang="en-US" altLang="zh-CN" sz="1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MyArray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Student[ ]  rj13;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</a:rPr>
              <a:t>注：</a:t>
            </a:r>
            <a:r>
              <a:rPr lang="en-US" altLang="zh-CN" sz="1800" b="1" dirty="0">
                <a:solidFill>
                  <a:srgbClr val="000000"/>
                </a:solidFill>
              </a:rPr>
              <a:t>Java</a:t>
            </a:r>
            <a:r>
              <a:rPr lang="zh-CN" altLang="en-US" sz="1800" b="1" dirty="0">
                <a:solidFill>
                  <a:srgbClr val="000000"/>
                </a:solidFill>
              </a:rPr>
              <a:t>不允许在声明数组时指定元素个数。</a:t>
            </a:r>
            <a:endParaRPr lang="en-US" altLang="zh-CN" sz="1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760925" y="4361734"/>
            <a:ext cx="1800000" cy="720000"/>
          </a:xfrm>
          <a:prstGeom prst="rect">
            <a:avLst/>
          </a:prstGeom>
          <a:solidFill>
            <a:srgbClr val="73A5FF"/>
          </a:solidFill>
          <a:ln w="9525">
            <a:solidFill>
              <a:srgbClr val="73A5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kumimoji="0"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int a[ 10 ] ;</a:t>
            </a:r>
          </a:p>
        </p:txBody>
      </p: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7872407" y="4377764"/>
            <a:ext cx="1636125" cy="687939"/>
            <a:chOff x="7391400" y="4648200"/>
            <a:chExt cx="1371600" cy="609600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7391400" y="4648200"/>
              <a:ext cx="13716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7391400" y="4648200"/>
              <a:ext cx="12954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8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二、分配内存空间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25481" y="1427168"/>
            <a:ext cx="8280000" cy="4225906"/>
            <a:chOff x="1925481" y="1427168"/>
            <a:chExt cx="8280000" cy="4225906"/>
          </a:xfrm>
        </p:grpSpPr>
        <p:sp>
          <p:nvSpPr>
            <p:cNvPr id="7" name="矩形 3"/>
            <p:cNvSpPr/>
            <p:nvPr/>
          </p:nvSpPr>
          <p:spPr bwMode="auto">
            <a:xfrm>
              <a:off x="1925481" y="1427168"/>
              <a:ext cx="8280000" cy="2053479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4"/>
            <p:cNvSpPr/>
            <p:nvPr/>
          </p:nvSpPr>
          <p:spPr bwMode="auto">
            <a:xfrm>
              <a:off x="1925481" y="3599594"/>
              <a:ext cx="8280000" cy="2053480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502138" y="2963561"/>
              <a:ext cx="1153121" cy="1153121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5492705" y="3261499"/>
              <a:ext cx="114555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创建数组</a:t>
              </a:r>
            </a:p>
          </p:txBody>
        </p:sp>
      </p:grpSp>
      <p:sp>
        <p:nvSpPr>
          <p:cNvPr id="11" name="TextBox 6"/>
          <p:cNvSpPr txBox="1"/>
          <p:nvPr/>
        </p:nvSpPr>
        <p:spPr>
          <a:xfrm>
            <a:off x="2825481" y="1673656"/>
            <a:ext cx="6480000" cy="1289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cs typeface="仿宋_GB2312"/>
              </a:rPr>
              <a:t>       定义好的数组必须创建数组空间后才可以使用。</a:t>
            </a:r>
            <a:r>
              <a:rPr lang="en-US" altLang="zh-CN" sz="1800" dirty="0">
                <a:solidFill>
                  <a:schemeClr val="tx1"/>
                </a:solidFill>
                <a:cs typeface="仿宋_GB2312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cs typeface="仿宋_GB2312"/>
              </a:rPr>
              <a:t>不支持变长的数组，所以在创建数组空间时必须指明数组的长度，以确定所开辟内存空间的大小。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2838698" y="3704990"/>
            <a:ext cx="6480000" cy="19362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语法格式：</a:t>
            </a:r>
          </a:p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数组名</a:t>
            </a:r>
            <a:r>
              <a:rPr lang="en-US" altLang="zh-CN" sz="1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1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数组元素类型</a:t>
            </a:r>
            <a:r>
              <a:rPr lang="en-US" altLang="zh-CN" sz="1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数组元素的个数</a:t>
            </a:r>
            <a:r>
              <a:rPr lang="en-US" altLang="zh-CN" sz="1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1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MyArray</a:t>
            </a:r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=new  int[10]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wl14=new Student[71];</a:t>
            </a:r>
          </a:p>
        </p:txBody>
      </p:sp>
    </p:spTree>
    <p:extLst>
      <p:ext uri="{BB962C8B-B14F-4D97-AF65-F5344CB8AC3E}">
        <p14:creationId xmlns:p14="http://schemas.microsoft.com/office/powerpoint/2010/main" val="42510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二、分配内存空间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5481" y="1427168"/>
            <a:ext cx="8280000" cy="4225906"/>
            <a:chOff x="1925481" y="1427168"/>
            <a:chExt cx="8280000" cy="4225906"/>
          </a:xfrm>
        </p:grpSpPr>
        <p:sp>
          <p:nvSpPr>
            <p:cNvPr id="7" name="矩形 3"/>
            <p:cNvSpPr/>
            <p:nvPr/>
          </p:nvSpPr>
          <p:spPr bwMode="auto">
            <a:xfrm>
              <a:off x="1925481" y="1427168"/>
              <a:ext cx="8280000" cy="2053479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7956748" y="0"/>
                  </a:lnTo>
                  <a:lnTo>
                    <a:pt x="7956748" y="1973684"/>
                  </a:lnTo>
                  <a:lnTo>
                    <a:pt x="4627854" y="1973684"/>
                  </a:lnTo>
                  <a:cubicBezTo>
                    <a:pt x="4601985" y="1638469"/>
                    <a:pt x="4320865" y="1375705"/>
                    <a:pt x="3978374" y="1375705"/>
                  </a:cubicBezTo>
                  <a:cubicBezTo>
                    <a:pt x="3635883" y="1375705"/>
                    <a:pt x="3354763" y="1638469"/>
                    <a:pt x="3328895" y="1973684"/>
                  </a:cubicBez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168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矩形 4"/>
            <p:cNvSpPr/>
            <p:nvPr/>
          </p:nvSpPr>
          <p:spPr bwMode="auto">
            <a:xfrm>
              <a:off x="1925481" y="3599594"/>
              <a:ext cx="8280000" cy="2053480"/>
            </a:xfrm>
            <a:custGeom>
              <a:avLst/>
              <a:gdLst/>
              <a:ahLst/>
              <a:cxnLst/>
              <a:rect l="l" t="t" r="r" b="b"/>
              <a:pathLst>
                <a:path w="7956748" h="1973684">
                  <a:moveTo>
                    <a:pt x="0" y="0"/>
                  </a:moveTo>
                  <a:lnTo>
                    <a:pt x="3328895" y="0"/>
                  </a:lnTo>
                  <a:cubicBezTo>
                    <a:pt x="3354763" y="335215"/>
                    <a:pt x="3635883" y="597979"/>
                    <a:pt x="3978374" y="597979"/>
                  </a:cubicBezTo>
                  <a:cubicBezTo>
                    <a:pt x="4320865" y="597979"/>
                    <a:pt x="4601985" y="335215"/>
                    <a:pt x="4627854" y="0"/>
                  </a:cubicBezTo>
                  <a:lnTo>
                    <a:pt x="7956748" y="0"/>
                  </a:lnTo>
                  <a:lnTo>
                    <a:pt x="7956748" y="1973684"/>
                  </a:lnTo>
                  <a:lnTo>
                    <a:pt x="0" y="1973684"/>
                  </a:ln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502138" y="2963561"/>
              <a:ext cx="1153121" cy="1153121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5492705" y="3261499"/>
              <a:ext cx="1145552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创建数组</a:t>
              </a:r>
            </a:p>
          </p:txBody>
        </p:sp>
      </p:grpSp>
      <p:sp>
        <p:nvSpPr>
          <p:cNvPr id="11" name="TextBox 6"/>
          <p:cNvSpPr txBox="1"/>
          <p:nvPr/>
        </p:nvSpPr>
        <p:spPr>
          <a:xfrm>
            <a:off x="2838698" y="1599038"/>
            <a:ext cx="6480000" cy="1289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Clr>
                <a:schemeClr val="tx1"/>
              </a:buClr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数组声明可以和创建数组空间同时完成，如：</a:t>
            </a:r>
          </a:p>
          <a:p>
            <a:r>
              <a:rPr lang="zh-CN" altLang="en-US" sz="1800" dirty="0"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int[ ]  </a:t>
            </a:r>
            <a:r>
              <a:rPr lang="en-US" altLang="zh-CN" sz="18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MyArray</a:t>
            </a:r>
            <a:r>
              <a:rPr lang="en-US" altLang="zh-CN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=new  int[10]</a:t>
            </a:r>
            <a:r>
              <a:rPr lang="zh-CN" altLang="en-US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Student [ ] wl14=new  Student[71];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2825481" y="4173463"/>
            <a:ext cx="6480000" cy="1289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如果数组元素类型是基本数据类型，还可以在创建数组空间的同时赋初值，如：</a:t>
            </a:r>
          </a:p>
          <a:p>
            <a:pPr>
              <a:buClr>
                <a:schemeClr val="tx1"/>
              </a:buClr>
            </a:pPr>
            <a:r>
              <a:rPr lang="en-US" altLang="zh-CN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[ ]  </a:t>
            </a:r>
            <a:r>
              <a:rPr lang="en-US" altLang="zh-CN" sz="1800" dirty="0" err="1">
                <a:solidFill>
                  <a:schemeClr val="hlink"/>
                </a:solidFill>
                <a:cs typeface="Times New Roman" panose="02020603050405020304" pitchFamily="18" charset="0"/>
              </a:rPr>
              <a:t>MyArray</a:t>
            </a:r>
            <a:r>
              <a:rPr lang="en-US" altLang="zh-CN" sz="1800" dirty="0">
                <a:solidFill>
                  <a:schemeClr val="hlink"/>
                </a:solidFill>
                <a:cs typeface="Times New Roman" panose="02020603050405020304" pitchFamily="18" charset="0"/>
              </a:rPr>
              <a:t>={13,21,3,40,25,16,71,48,59,10 }</a:t>
            </a:r>
            <a:endParaRPr lang="zh-CN" alt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创建数组示例</a:t>
              </a:r>
            </a:p>
          </p:txBody>
        </p:sp>
      </p:grp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82566" y="969749"/>
            <a:ext cx="4736757" cy="554251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5333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endParaRPr lang="zh-CN" altLang="en-US" sz="2400" kern="0" dirty="0">
              <a:solidFill>
                <a:srgbClr val="3B3B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9084" y="2518302"/>
            <a:ext cx="2480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] a= new int [10];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505552" y="2384063"/>
            <a:ext cx="2520000" cy="784830"/>
          </a:xfrm>
          <a:prstGeom prst="rect">
            <a:avLst/>
          </a:prstGeom>
          <a:solidFill>
            <a:srgbClr val="73A5FF"/>
          </a:solidFill>
          <a:ln>
            <a:noFill/>
          </a:ln>
          <a:effec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 ]  a;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a=new int[10];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08607" y="2541817"/>
            <a:ext cx="1248833" cy="358775"/>
          </a:xfrm>
          <a:prstGeom prst="rightArrow">
            <a:avLst>
              <a:gd name="adj1" fmla="val 50000"/>
              <a:gd name="adj2" fmla="val 65265"/>
            </a:avLst>
          </a:prstGeom>
          <a:solidFill>
            <a:srgbClr val="73A5FF"/>
          </a:solidFill>
          <a:ln w="9525">
            <a:solidFill>
              <a:srgbClr val="73A5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1939085" y="4243031"/>
          <a:ext cx="8352000" cy="115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a[7]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a[8]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a[9]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939086" y="4953898"/>
            <a:ext cx="835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68             89             91            90                             95             65            70</a:t>
            </a:r>
          </a:p>
        </p:txBody>
      </p:sp>
    </p:spTree>
    <p:extLst>
      <p:ext uri="{BB962C8B-B14F-4D97-AF65-F5344CB8AC3E}">
        <p14:creationId xmlns:p14="http://schemas.microsoft.com/office/powerpoint/2010/main" val="11656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dirty="0">
                  <a:ln w="0"/>
                  <a:latin typeface="微软雅黑" pitchFamily="34" charset="-122"/>
                  <a:ea typeface="微软雅黑" pitchFamily="34" charset="-122"/>
                </a:rPr>
                <a:t>三、数组元素初始化</a:t>
              </a: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6" name="Group 81"/>
          <p:cNvGraphicFramePr>
            <a:graphicFrameLocks/>
          </p:cNvGraphicFramePr>
          <p:nvPr/>
        </p:nvGraphicFramePr>
        <p:xfrm>
          <a:off x="1862482" y="3077887"/>
          <a:ext cx="8652536" cy="20118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16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3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3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 据 类 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  始  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 据 类 型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  始  值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byte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short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\u0000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long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0L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B3B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B3B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76" marB="6097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51397" y="1373519"/>
            <a:ext cx="864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       若数组元素类型为基本数据类型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本步骤可以省略，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给各数组元素预设不同的初值。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205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7056106" cy="672000"/>
            <a:chOff x="1" y="0"/>
            <a:chExt cx="7056106" cy="672000"/>
          </a:xfrm>
        </p:grpSpPr>
        <p:sp>
          <p:nvSpPr>
            <p:cNvPr id="3" name="矩形 2"/>
            <p:cNvSpPr/>
            <p:nvPr/>
          </p:nvSpPr>
          <p:spPr>
            <a:xfrm>
              <a:off x="1" y="0"/>
              <a:ext cx="1018609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324193" y="0"/>
              <a:ext cx="152791" cy="672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6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82566" y="69261"/>
              <a:ext cx="5273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800" dirty="0">
                <a:ln w="0"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Line 28"/>
          <p:cNvSpPr>
            <a:spLocks noChangeShapeType="1"/>
          </p:cNvSpPr>
          <p:nvPr/>
        </p:nvSpPr>
        <p:spPr bwMode="black">
          <a:xfrm flipV="1">
            <a:off x="4301524" y="3359278"/>
            <a:ext cx="6168768" cy="2540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black">
          <a:xfrm flipV="1">
            <a:off x="3685574" y="4928564"/>
            <a:ext cx="6784718" cy="26152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24303" y="1108203"/>
            <a:ext cx="3112134" cy="4530725"/>
            <a:chOff x="835979" y="1248246"/>
            <a:chExt cx="3112134" cy="4530725"/>
          </a:xfrm>
        </p:grpSpPr>
        <p:pic>
          <p:nvPicPr>
            <p:cNvPr id="7" name="Picture 3" descr="it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3" y="1248246"/>
              <a:ext cx="2273300" cy="451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组合 7"/>
            <p:cNvGrpSpPr/>
            <p:nvPr/>
          </p:nvGrpSpPr>
          <p:grpSpPr>
            <a:xfrm>
              <a:off x="1679575" y="1257771"/>
              <a:ext cx="1609725" cy="1470025"/>
              <a:chOff x="1679575" y="1257771"/>
              <a:chExt cx="1609725" cy="1470025"/>
            </a:xfrm>
          </p:grpSpPr>
          <p:sp>
            <p:nvSpPr>
              <p:cNvPr id="35" name="Freeform 4"/>
              <p:cNvSpPr>
                <a:spLocks/>
              </p:cNvSpPr>
              <p:nvPr/>
            </p:nvSpPr>
            <p:spPr bwMode="gray">
              <a:xfrm>
                <a:off x="1679575" y="1257771"/>
                <a:ext cx="1609725" cy="1470025"/>
              </a:xfrm>
              <a:custGeom>
                <a:avLst/>
                <a:gdLst>
                  <a:gd name="T0" fmla="*/ 0 w 1118"/>
                  <a:gd name="T1" fmla="*/ 0 h 1020"/>
                  <a:gd name="T2" fmla="*/ 6 w 1118"/>
                  <a:gd name="T3" fmla="*/ 793 h 1020"/>
                  <a:gd name="T4" fmla="*/ 551 w 1118"/>
                  <a:gd name="T5" fmla="*/ 1020 h 1020"/>
                  <a:gd name="T6" fmla="*/ 1118 w 1118"/>
                  <a:gd name="T7" fmla="*/ 470 h 1020"/>
                  <a:gd name="T8" fmla="*/ 0 w 1118"/>
                  <a:gd name="T9" fmla="*/ 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8" h="1020">
                    <a:moveTo>
                      <a:pt x="0" y="0"/>
                    </a:moveTo>
                    <a:cubicBezTo>
                      <a:pt x="2" y="393"/>
                      <a:pt x="6" y="793"/>
                      <a:pt x="6" y="793"/>
                    </a:cubicBezTo>
                    <a:cubicBezTo>
                      <a:pt x="117" y="797"/>
                      <a:pt x="326" y="808"/>
                      <a:pt x="551" y="1020"/>
                    </a:cubicBezTo>
                    <a:lnTo>
                      <a:pt x="1118" y="470"/>
                    </a:lnTo>
                    <a:cubicBezTo>
                      <a:pt x="1002" y="359"/>
                      <a:pt x="669" y="3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2676FF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rIns="0" anchor="ctr"/>
              <a:lstStyle/>
              <a:p>
                <a:pPr marL="182563" marR="0" lvl="0" indent="-182563" defTabSz="91440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gray">
              <a:xfrm>
                <a:off x="2144713" y="1668934"/>
                <a:ext cx="608012" cy="85407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080808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EFEFE"/>
                    </a:solidFill>
                    <a:effectLst/>
                    <a:uLnTx/>
                    <a:uFillTx/>
                    <a:latin typeface="Arial Black" pitchFamily="34" charset="0"/>
                    <a:ea typeface="微软雅黑" pitchFamily="34" charset="-122"/>
                  </a:rPr>
                  <a:t>1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682750" y="4294659"/>
              <a:ext cx="1598613" cy="1484312"/>
              <a:chOff x="1682750" y="4294659"/>
              <a:chExt cx="1598613" cy="1484312"/>
            </a:xfrm>
          </p:grpSpPr>
          <p:sp>
            <p:nvSpPr>
              <p:cNvPr id="33" name="Freeform 5"/>
              <p:cNvSpPr>
                <a:spLocks/>
              </p:cNvSpPr>
              <p:nvPr/>
            </p:nvSpPr>
            <p:spPr bwMode="gray">
              <a:xfrm>
                <a:off x="1682750" y="4294659"/>
                <a:ext cx="1598613" cy="1484312"/>
              </a:xfrm>
              <a:custGeom>
                <a:avLst/>
                <a:gdLst>
                  <a:gd name="T0" fmla="*/ 0 w 1110"/>
                  <a:gd name="T1" fmla="*/ 228 h 1030"/>
                  <a:gd name="T2" fmla="*/ 4 w 1110"/>
                  <a:gd name="T3" fmla="*/ 1018 h 1030"/>
                  <a:gd name="T4" fmla="*/ 1110 w 1110"/>
                  <a:gd name="T5" fmla="*/ 559 h 1030"/>
                  <a:gd name="T6" fmla="*/ 552 w 1110"/>
                  <a:gd name="T7" fmla="*/ 0 h 1030"/>
                  <a:gd name="T8" fmla="*/ 0 w 1110"/>
                  <a:gd name="T9" fmla="*/ 228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0" h="1030">
                    <a:moveTo>
                      <a:pt x="0" y="228"/>
                    </a:moveTo>
                    <a:cubicBezTo>
                      <a:pt x="2" y="623"/>
                      <a:pt x="4" y="1018"/>
                      <a:pt x="4" y="1018"/>
                    </a:cubicBezTo>
                    <a:cubicBezTo>
                      <a:pt x="478" y="1030"/>
                      <a:pt x="849" y="814"/>
                      <a:pt x="1110" y="559"/>
                    </a:cubicBezTo>
                    <a:lnTo>
                      <a:pt x="552" y="0"/>
                    </a:lnTo>
                    <a:cubicBezTo>
                      <a:pt x="355" y="184"/>
                      <a:pt x="180" y="220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2676FF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rIns="0" anchor="ctr"/>
              <a:lstStyle/>
              <a:p>
                <a:pPr marL="182563" marR="0" lvl="0" indent="-182563" defTabSz="91440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4" name="Text Box 8"/>
              <p:cNvSpPr txBox="1">
                <a:spLocks noChangeArrowheads="1"/>
              </p:cNvSpPr>
              <p:nvPr/>
            </p:nvSpPr>
            <p:spPr bwMode="gray">
              <a:xfrm>
                <a:off x="2017713" y="4628034"/>
                <a:ext cx="608012" cy="85407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080808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EFEFE"/>
                    </a:solidFill>
                    <a:effectLst/>
                    <a:uLnTx/>
                    <a:uFillTx/>
                    <a:latin typeface="Arial Black" pitchFamily="34" charset="0"/>
                    <a:ea typeface="微软雅黑" pitchFamily="34" charset="-122"/>
                  </a:rPr>
                  <a:t>4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74913" y="1932459"/>
              <a:ext cx="1465262" cy="1571625"/>
              <a:chOff x="2474913" y="1932459"/>
              <a:chExt cx="1465262" cy="1571625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gray">
              <a:xfrm>
                <a:off x="2474913" y="1932459"/>
                <a:ext cx="1465262" cy="1571625"/>
              </a:xfrm>
              <a:custGeom>
                <a:avLst/>
                <a:gdLst>
                  <a:gd name="T0" fmla="*/ 0 w 1017"/>
                  <a:gd name="T1" fmla="*/ 554 h 1091"/>
                  <a:gd name="T2" fmla="*/ 225 w 1017"/>
                  <a:gd name="T3" fmla="*/ 1091 h 1091"/>
                  <a:gd name="T4" fmla="*/ 1017 w 1017"/>
                  <a:gd name="T5" fmla="*/ 1091 h 1091"/>
                  <a:gd name="T6" fmla="*/ 566 w 1017"/>
                  <a:gd name="T7" fmla="*/ 0 h 1091"/>
                  <a:gd name="T8" fmla="*/ 0 w 1017"/>
                  <a:gd name="T9" fmla="*/ 554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7" h="1091">
                    <a:moveTo>
                      <a:pt x="0" y="554"/>
                    </a:moveTo>
                    <a:cubicBezTo>
                      <a:pt x="194" y="770"/>
                      <a:pt x="216" y="957"/>
                      <a:pt x="225" y="1091"/>
                    </a:cubicBezTo>
                    <a:lnTo>
                      <a:pt x="1017" y="1091"/>
                    </a:lnTo>
                    <a:cubicBezTo>
                      <a:pt x="1001" y="626"/>
                      <a:pt x="833" y="260"/>
                      <a:pt x="566" y="0"/>
                    </a:cubicBezTo>
                    <a:lnTo>
                      <a:pt x="0" y="554"/>
                    </a:lnTo>
                    <a:close/>
                  </a:path>
                </a:pathLst>
              </a:cu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2676FF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rIns="0" anchor="ctr"/>
              <a:lstStyle/>
              <a:p>
                <a:pPr marL="182563" marR="0" lvl="0" indent="-182563" defTabSz="91440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gray">
              <a:xfrm>
                <a:off x="2967038" y="2484909"/>
                <a:ext cx="608012" cy="85407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080808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EFEFE"/>
                    </a:solidFill>
                    <a:effectLst/>
                    <a:uLnTx/>
                    <a:uFillTx/>
                    <a:latin typeface="Arial Black" pitchFamily="34" charset="0"/>
                    <a:ea typeface="微软雅黑" pitchFamily="34" charset="-122"/>
                  </a:rPr>
                  <a:t>2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478088" y="3499321"/>
              <a:ext cx="1462087" cy="1604963"/>
              <a:chOff x="2478088" y="3499321"/>
              <a:chExt cx="1462087" cy="1604963"/>
            </a:xfrm>
          </p:grpSpPr>
          <p:sp>
            <p:nvSpPr>
              <p:cNvPr id="29" name="Freeform 29"/>
              <p:cNvSpPr>
                <a:spLocks/>
              </p:cNvSpPr>
              <p:nvPr/>
            </p:nvSpPr>
            <p:spPr bwMode="gray">
              <a:xfrm>
                <a:off x="2478088" y="3499321"/>
                <a:ext cx="1462087" cy="1604963"/>
              </a:xfrm>
              <a:custGeom>
                <a:avLst/>
                <a:gdLst>
                  <a:gd name="T0" fmla="*/ 223 w 1016"/>
                  <a:gd name="T1" fmla="*/ 0 h 1114"/>
                  <a:gd name="T2" fmla="*/ 0 w 1016"/>
                  <a:gd name="T3" fmla="*/ 550 h 1114"/>
                  <a:gd name="T4" fmla="*/ 559 w 1016"/>
                  <a:gd name="T5" fmla="*/ 1114 h 1114"/>
                  <a:gd name="T6" fmla="*/ 1016 w 1016"/>
                  <a:gd name="T7" fmla="*/ 4 h 1114"/>
                  <a:gd name="T8" fmla="*/ 223 w 1016"/>
                  <a:gd name="T9" fmla="*/ 0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6" h="1114">
                    <a:moveTo>
                      <a:pt x="223" y="0"/>
                    </a:moveTo>
                    <a:cubicBezTo>
                      <a:pt x="229" y="193"/>
                      <a:pt x="163" y="384"/>
                      <a:pt x="0" y="550"/>
                    </a:cubicBezTo>
                    <a:lnTo>
                      <a:pt x="559" y="1114"/>
                    </a:lnTo>
                    <a:cubicBezTo>
                      <a:pt x="763" y="892"/>
                      <a:pt x="1012" y="541"/>
                      <a:pt x="1016" y="4"/>
                    </a:cubicBezTo>
                    <a:lnTo>
                      <a:pt x="223" y="0"/>
                    </a:lnTo>
                    <a:close/>
                  </a:path>
                </a:pathLst>
              </a:custGeom>
              <a:gradFill>
                <a:gsLst>
                  <a:gs pos="33000">
                    <a:srgbClr val="2676FF">
                      <a:lumMod val="20000"/>
                      <a:lumOff val="80000"/>
                    </a:srgbClr>
                  </a:gs>
                  <a:gs pos="100000">
                    <a:srgbClr val="2676FF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2676FF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rIns="0" anchor="ctr"/>
              <a:lstStyle/>
              <a:p>
                <a:pPr marL="182563" marR="0" lvl="0" indent="-182563" defTabSz="91440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gray">
              <a:xfrm>
                <a:off x="2903538" y="3762846"/>
                <a:ext cx="608012" cy="85407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080808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EFEFE"/>
                    </a:solidFill>
                    <a:effectLst/>
                    <a:uLnTx/>
                    <a:uFillTx/>
                    <a:latin typeface="Arial Black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35979" y="2722933"/>
              <a:ext cx="1639479" cy="1587809"/>
              <a:chOff x="835979" y="2722933"/>
              <a:chExt cx="1639479" cy="158780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851811" y="2722933"/>
                <a:ext cx="1623647" cy="1587809"/>
                <a:chOff x="851811" y="2722933"/>
                <a:chExt cx="1623647" cy="1587809"/>
              </a:xfrm>
            </p:grpSpPr>
            <p:pic>
              <p:nvPicPr>
                <p:cNvPr id="26" name="Picture 31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851811" y="2722933"/>
                  <a:ext cx="1623647" cy="15831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32"/>
                <p:cNvSpPr>
                  <a:spLocks noChangeArrowheads="1"/>
                </p:cNvSpPr>
                <p:nvPr/>
              </p:nvSpPr>
              <p:spPr bwMode="gray">
                <a:xfrm>
                  <a:off x="851811" y="2722933"/>
                  <a:ext cx="1612740" cy="1587809"/>
                </a:xfrm>
                <a:prstGeom prst="ellipse">
                  <a:avLst/>
                </a:prstGeom>
                <a:gradFill>
                  <a:gsLst>
                    <a:gs pos="0">
                      <a:srgbClr val="2676FF">
                        <a:lumMod val="60000"/>
                        <a:lumOff val="40000"/>
                      </a:srgbClr>
                    </a:gs>
                    <a:gs pos="100000">
                      <a:srgbClr val="2676FF"/>
                    </a:gs>
                  </a:gsLst>
                  <a:lin ang="5400000" scaled="0"/>
                </a:gradFill>
                <a:ln w="25400" cap="flat" cmpd="sng" algn="ctr">
                  <a:noFill/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 pitchFamily="34" charset="-122"/>
                    <a:cs typeface="+mn-cs"/>
                  </a:endParaRPr>
                </a:p>
              </p:txBody>
            </p:sp>
            <p:pic>
              <p:nvPicPr>
                <p:cNvPr id="28" name="Picture 33" descr="Picture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1013864" y="2738515"/>
                  <a:ext cx="1282401" cy="5609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" name="TextBox 19"/>
              <p:cNvSpPr txBox="1">
                <a:spLocks noChangeArrowheads="1"/>
              </p:cNvSpPr>
              <p:nvPr/>
            </p:nvSpPr>
            <p:spPr bwMode="auto">
              <a:xfrm>
                <a:off x="835979" y="2991489"/>
                <a:ext cx="1612740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数组</a:t>
                </a:r>
                <a:endParaRPr lang="en-US" altLang="zh-CN" sz="2000" b="1" kern="0" dirty="0">
                  <a:solidFill>
                    <a:sysClr val="window" lastClr="FFFFFF">
                      <a:lumMod val="95000"/>
                    </a:sysClr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  <a:p>
                <a:pPr lvl="0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注意事项</a:t>
                </a: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3717324" y="915887"/>
            <a:ext cx="6780948" cy="906691"/>
            <a:chOff x="3717324" y="915887"/>
            <a:chExt cx="6780948" cy="906691"/>
          </a:xfrm>
        </p:grpSpPr>
        <p:sp>
          <p:nvSpPr>
            <p:cNvPr id="10" name="Line 27"/>
            <p:cNvSpPr>
              <a:spLocks noChangeShapeType="1"/>
            </p:cNvSpPr>
            <p:nvPr/>
          </p:nvSpPr>
          <p:spPr bwMode="black">
            <a:xfrm flipV="1">
              <a:off x="3717324" y="1779716"/>
              <a:ext cx="6752968" cy="428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20"/>
            <p:cNvSpPr txBox="1"/>
            <p:nvPr/>
          </p:nvSpPr>
          <p:spPr bwMode="auto">
            <a:xfrm>
              <a:off x="3717324" y="915887"/>
              <a:ext cx="6780948" cy="8744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数组必须先定义，后使用，如果是基本数据类型数组，系统自动进行初始化。</a:t>
              </a:r>
              <a:endParaRPr 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Box 20"/>
          <p:cNvSpPr txBox="1"/>
          <p:nvPr/>
        </p:nvSpPr>
        <p:spPr bwMode="auto">
          <a:xfrm>
            <a:off x="4228499" y="2403897"/>
            <a:ext cx="6196748" cy="87440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所有数组都有一个属性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，存储的是数组元素的个数，也称为数组的长度。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0"/>
          <p:cNvSpPr txBox="1"/>
          <p:nvPr/>
        </p:nvSpPr>
        <p:spPr bwMode="auto">
          <a:xfrm>
            <a:off x="4211568" y="3746260"/>
            <a:ext cx="6224728" cy="87440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数组下标从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开始计数，以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length-1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作为最大下标，访问数组元素时应避免下标越界。</a:t>
            </a:r>
          </a:p>
        </p:txBody>
      </p:sp>
      <p:sp>
        <p:nvSpPr>
          <p:cNvPr id="22" name="TextBox 20"/>
          <p:cNvSpPr txBox="1"/>
          <p:nvPr/>
        </p:nvSpPr>
        <p:spPr bwMode="auto">
          <a:xfrm>
            <a:off x="3717324" y="4896772"/>
            <a:ext cx="6842756" cy="87440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中数组的长度是固定的，即数组创建后，在内存中为数组分配了固定大小的空间，在数组的使用中，这个空间的长度保持不变。 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74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sj">
  <a:themeElements>
    <a:clrScheme name="sj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j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66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j">
  <a:themeElements>
    <a:clrScheme name="sj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j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66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9283</Words>
  <Application>Microsoft Macintosh PowerPoint</Application>
  <PresentationFormat>宽屏</PresentationFormat>
  <Paragraphs>1409</Paragraphs>
  <Slides>126</Slides>
  <Notes>9</Notes>
  <HiddenSlides>7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126</vt:i4>
      </vt:variant>
    </vt:vector>
  </HeadingPairs>
  <TitlesOfParts>
    <vt:vector size="145" baseType="lpstr">
      <vt:lpstr>等线</vt:lpstr>
      <vt:lpstr>方正姚体</vt:lpstr>
      <vt:lpstr>汉仪菱心体简</vt:lpstr>
      <vt:lpstr>黑体</vt:lpstr>
      <vt:lpstr>宋体</vt:lpstr>
      <vt:lpstr>微软雅黑</vt:lpstr>
      <vt:lpstr>Arial Unicode MS</vt:lpstr>
      <vt:lpstr>Arial</vt:lpstr>
      <vt:lpstr>Arial Black</vt:lpstr>
      <vt:lpstr>Calibri</vt:lpstr>
      <vt:lpstr>Garamond</vt:lpstr>
      <vt:lpstr>Helvetica</vt:lpstr>
      <vt:lpstr>Impact</vt:lpstr>
      <vt:lpstr>Times New Roman</vt:lpstr>
      <vt:lpstr>Trebuchet MS</vt:lpstr>
      <vt:lpstr>Verdana</vt:lpstr>
      <vt:lpstr>Wingdings</vt:lpstr>
      <vt:lpstr>sj</vt:lpstr>
      <vt:lpstr>1_sj</vt:lpstr>
      <vt:lpstr>第2章   Java语言基础</vt:lpstr>
      <vt:lpstr>PowerPoint 演示文稿</vt:lpstr>
      <vt:lpstr>   Java语法基础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提醒：关键字不能做标识符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 关于整数类型的说明</vt:lpstr>
      <vt:lpstr>关于字符类型的说明</vt:lpstr>
      <vt:lpstr>PowerPoint 演示文稿</vt:lpstr>
      <vt:lpstr>数据类型转换规则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运算符与表达式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流程控制语句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多分支的if语句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 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 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 基本数据类型</dc:title>
  <dc:creator>Jocelyn</dc:creator>
  <cp:lastModifiedBy>Microsoft Office User</cp:lastModifiedBy>
  <cp:revision>363</cp:revision>
  <cp:lastPrinted>2017-08-31T04:28:47Z</cp:lastPrinted>
  <dcterms:created xsi:type="dcterms:W3CDTF">2016-03-23T02:56:08Z</dcterms:created>
  <dcterms:modified xsi:type="dcterms:W3CDTF">2024-03-05T06:32:09Z</dcterms:modified>
</cp:coreProperties>
</file>