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9"/>
  </p:notesMasterIdLst>
  <p:handoutMasterIdLst>
    <p:handoutMasterId r:id="rId40"/>
  </p:handoutMasterIdLst>
  <p:sldIdLst>
    <p:sldId id="368" r:id="rId2"/>
    <p:sldId id="369" r:id="rId3"/>
    <p:sldId id="344" r:id="rId4"/>
    <p:sldId id="371" r:id="rId5"/>
    <p:sldId id="349" r:id="rId6"/>
    <p:sldId id="345" r:id="rId7"/>
    <p:sldId id="528" r:id="rId8"/>
    <p:sldId id="529" r:id="rId9"/>
    <p:sldId id="547" r:id="rId10"/>
    <p:sldId id="521" r:id="rId11"/>
    <p:sldId id="520" r:id="rId12"/>
    <p:sldId id="522" r:id="rId13"/>
    <p:sldId id="523" r:id="rId14"/>
    <p:sldId id="548" r:id="rId15"/>
    <p:sldId id="549" r:id="rId16"/>
    <p:sldId id="524" r:id="rId17"/>
    <p:sldId id="525" r:id="rId18"/>
    <p:sldId id="526" r:id="rId19"/>
    <p:sldId id="527" r:id="rId20"/>
    <p:sldId id="519" r:id="rId21"/>
    <p:sldId id="530" r:id="rId22"/>
    <p:sldId id="532" r:id="rId23"/>
    <p:sldId id="533" r:id="rId24"/>
    <p:sldId id="534" r:id="rId25"/>
    <p:sldId id="535" r:id="rId26"/>
    <p:sldId id="531" r:id="rId27"/>
    <p:sldId id="536" r:id="rId28"/>
    <p:sldId id="537" r:id="rId29"/>
    <p:sldId id="538" r:id="rId30"/>
    <p:sldId id="518" r:id="rId31"/>
    <p:sldId id="541" r:id="rId32"/>
    <p:sldId id="542" r:id="rId33"/>
    <p:sldId id="543" r:id="rId34"/>
    <p:sldId id="546" r:id="rId35"/>
    <p:sldId id="544" r:id="rId36"/>
    <p:sldId id="545" r:id="rId37"/>
    <p:sldId id="550" r:id="rId38"/>
  </p:sldIdLst>
  <p:sldSz cx="9144000" cy="5143500" type="screen16x9"/>
  <p:notesSz cx="6858000" cy="9947275"/>
  <p:custDataLst>
    <p:tags r:id="rId4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9933"/>
    <a:srgbClr val="0000FF"/>
    <a:srgbClr val="CC0000"/>
    <a:srgbClr val="FFCCCC"/>
    <a:srgbClr val="5089F8"/>
    <a:srgbClr val="66CC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44" autoAdjust="0"/>
    <p:restoredTop sz="93941" autoAdjust="0"/>
  </p:normalViewPr>
  <p:slideViewPr>
    <p:cSldViewPr>
      <p:cViewPr varScale="1">
        <p:scale>
          <a:sx n="164" d="100"/>
          <a:sy n="164" d="100"/>
        </p:scale>
        <p:origin x="1264" y="1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B6C0AAD1-B8BD-43C4-AD38-276847129620}" type="datetimeFigureOut">
              <a:rPr lang="zh-CN" altLang="en-US"/>
              <a:pPr>
                <a:defRPr/>
              </a:pPr>
              <a:t>2024/5/7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0BA62DDB-11EA-4788-AF0F-7A6A5D599C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971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" y="746125"/>
            <a:ext cx="662940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502920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0388"/>
            <a:ext cx="29718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450388"/>
            <a:ext cx="29718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F4BA8F3-2950-4F7A-BE7D-4437F2E998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41444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4BA8F3-2950-4F7A-BE7D-4437F2E99851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869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4BA8F3-2950-4F7A-BE7D-4437F2E99851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7030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4BA8F3-2950-4F7A-BE7D-4437F2E99851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7090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4BA8F3-2950-4F7A-BE7D-4437F2E99851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4713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4BA8F3-2950-4F7A-BE7D-4437F2E99851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0407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4BA8F3-2950-4F7A-BE7D-4437F2E99851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2101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4BA8F3-2950-4F7A-BE7D-4437F2E99851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1869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4BA8F3-2950-4F7A-BE7D-4437F2E99851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24278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4BA8F3-2950-4F7A-BE7D-4437F2E99851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7108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4BA8F3-2950-4F7A-BE7D-4437F2E99851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4592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4BA8F3-2950-4F7A-BE7D-4437F2E99851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500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4BA8F3-2950-4F7A-BE7D-4437F2E99851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14864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4BA8F3-2950-4F7A-BE7D-4437F2E99851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23209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4BA8F3-2950-4F7A-BE7D-4437F2E99851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1438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4BA8F3-2950-4F7A-BE7D-4437F2E99851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37791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4BA8F3-2950-4F7A-BE7D-4437F2E99851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4386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4BA8F3-2950-4F7A-BE7D-4437F2E99851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46453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4BA8F3-2950-4F7A-BE7D-4437F2E99851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53468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4BA8F3-2950-4F7A-BE7D-4437F2E99851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5416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4BA8F3-2950-4F7A-BE7D-4437F2E99851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13290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4BA8F3-2950-4F7A-BE7D-4437F2E99851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2206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4BA8F3-2950-4F7A-BE7D-4437F2E99851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3755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E9B74A-69C0-4A67-A12D-266A3618F8D7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794626" name="Rectangle 7"/>
          <p:cNvSpPr txBox="1">
            <a:spLocks noGrp="1" noChangeArrowheads="1"/>
          </p:cNvSpPr>
          <p:nvPr/>
        </p:nvSpPr>
        <p:spPr bwMode="auto">
          <a:xfrm>
            <a:off x="3886200" y="9448185"/>
            <a:ext cx="2971800" cy="49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56" tIns="44078" rIns="88156" bIns="44078" anchor="b"/>
          <a:lstStyle>
            <a:lvl1pPr defTabSz="88265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85800" indent="-263525" defTabSz="88265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55688" indent="-211138" defTabSz="88265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76375" indent="-209550" defTabSz="88265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98650" indent="-211138" defTabSz="882650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55850" indent="-211138" defTabSz="882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813050" indent="-211138" defTabSz="882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70250" indent="-211138" defTabSz="882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727450" indent="-211138" defTabSz="882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fld id="{95F955C9-CE0A-4108-AF82-18A9779D531F}" type="slidenum">
              <a:rPr kumimoji="1" lang="zh-CN" altLang="en-GB" sz="1200" b="0">
                <a:latin typeface="Times New Roman" pitchFamily="18" charset="0"/>
                <a:ea typeface="隶书" pitchFamily="49" charset="-122"/>
              </a:rPr>
              <a:pPr algn="r">
                <a:lnSpc>
                  <a:spcPct val="100000"/>
                </a:lnSpc>
                <a:buClrTx/>
                <a:buFontTx/>
                <a:buNone/>
              </a:pPr>
              <a:t>3</a:t>
            </a:fld>
            <a:endParaRPr kumimoji="1" lang="en-GB" altLang="zh-CN" sz="1200" b="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9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28775" y="7100888"/>
            <a:ext cx="3662363" cy="2060575"/>
          </a:xfrm>
          <a:ln/>
        </p:spPr>
      </p:sp>
      <p:sp>
        <p:nvSpPr>
          <p:cNvPr id="794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8164" y="687330"/>
            <a:ext cx="5995987" cy="6146242"/>
          </a:xfrm>
        </p:spPr>
        <p:txBody>
          <a:bodyPr lIns="88156" tIns="44078" rIns="88156" bIns="44078"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518282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4BA8F3-2950-4F7A-BE7D-4437F2E99851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2498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4BA8F3-2950-4F7A-BE7D-4437F2E99851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6644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4BA8F3-2950-4F7A-BE7D-4437F2E99851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731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4BA8F3-2950-4F7A-BE7D-4437F2E99851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1061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4BA8F3-2950-4F7A-BE7D-4437F2E99851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6644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4BA8F3-2950-4F7A-BE7D-4437F2E99851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815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9DB6B-E7DD-415D-961B-A7410E1711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82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4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4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D073A-28EE-4E22-9680-B0A749E43F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7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571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485900"/>
            <a:ext cx="7772400" cy="3086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EA514-5EC4-4B8F-B844-830A1FD368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766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78D6E-3735-43A5-A689-D1D8D71630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464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8C20A-A0FF-4A43-AA14-B3BFDFA668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361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85900"/>
            <a:ext cx="38100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38100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0E153-589B-49CD-938F-A868FCBE6A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230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F76ED-B896-4459-B045-DAAC3E3CB4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06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97CA6-C042-4E1C-956E-75FF792D26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276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1B5B9-5344-4E86-8C14-E112155885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259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5CA8B-3DA5-4614-9364-75A1AFB738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5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7A9D5-32E7-4945-9EE4-3478F3229C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69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99FF"/>
            </a:gs>
            <a:gs pos="17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5782"/>
            <a:ext cx="77724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0BE1C80-7C89-4E65-ADA3-CE4D166211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-9525" y="4681835"/>
            <a:ext cx="9144000" cy="461665"/>
          </a:xfrm>
          <a:prstGeom prst="rect">
            <a:avLst/>
          </a:prstGeom>
          <a:gradFill rotWithShape="0">
            <a:gsLst>
              <a:gs pos="0">
                <a:srgbClr val="004776"/>
              </a:gs>
              <a:gs pos="50000">
                <a:srgbClr val="0099FF"/>
              </a:gs>
              <a:gs pos="100000">
                <a:srgbClr val="00477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Java</a:t>
            </a:r>
            <a:r>
              <a:rPr lang="zh-CN" altLang="en-US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面向对象程序设计</a:t>
            </a:r>
          </a:p>
        </p:txBody>
      </p:sp>
      <p:pic>
        <p:nvPicPr>
          <p:cNvPr id="1032" name="Picture 8" descr="Copy (2) of backup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808220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 descr="Copy (2) of nextup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75" y="4821138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restart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825" y="4821138"/>
            <a:ext cx="30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00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451"/>
            <a:ext cx="9144000" cy="364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677856"/>
            <a:ext cx="465644" cy="4656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00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00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00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CC0000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00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00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00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rgbClr val="CC0000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0">
          <a:gsLst>
            <a:gs pos="0">
              <a:srgbClr val="0099FF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0" y="1707654"/>
            <a:ext cx="9144000" cy="72008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>
                <a:solidFill>
                  <a:srgbClr val="2D49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kern="0" dirty="0">
                <a:solidFill>
                  <a:srgbClr val="2D49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输入输出与容器类</a:t>
            </a:r>
            <a:endParaRPr lang="en-US" altLang="zh-CN" kern="0" dirty="0">
              <a:solidFill>
                <a:srgbClr val="2D49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kern="0" dirty="0">
                <a:solidFill>
                  <a:srgbClr val="2D49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en-US" altLang="zh-CN" kern="0" dirty="0">
                <a:solidFill>
                  <a:srgbClr val="2D49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kern="0" dirty="0">
                <a:solidFill>
                  <a:srgbClr val="2D49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kern="0" dirty="0">
                <a:solidFill>
                  <a:srgbClr val="2D49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kern="0" dirty="0">
                <a:solidFill>
                  <a:srgbClr val="2D49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kern="0" dirty="0">
                <a:solidFill>
                  <a:srgbClr val="2D49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Container</a:t>
            </a:r>
            <a:endParaRPr lang="zh-CN" altLang="en-US" kern="0" dirty="0">
              <a:solidFill>
                <a:srgbClr val="2D49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505059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99FF"/>
            </a:gs>
            <a:gs pos="17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79512" y="555526"/>
            <a:ext cx="7992888" cy="50405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000" b="0" kern="0" dirty="0">
                <a:solidFill>
                  <a:srgbClr val="2D499E"/>
                </a:solidFill>
                <a:latin typeface="+mj-ea"/>
              </a:rPr>
              <a:t> 从输入流读取数据：面向字符的读入器 </a:t>
            </a:r>
            <a:r>
              <a:rPr lang="en-US" altLang="zh-CN" sz="2000" b="0" kern="0" dirty="0">
                <a:solidFill>
                  <a:srgbClr val="2D499E"/>
                </a:solidFill>
                <a:latin typeface="+mj-ea"/>
              </a:rPr>
              <a:t>Scanner</a:t>
            </a:r>
            <a:r>
              <a:rPr lang="zh-CN" altLang="en-US" sz="2000" b="0" kern="0" dirty="0">
                <a:solidFill>
                  <a:srgbClr val="2D499E"/>
                </a:solidFill>
                <a:latin typeface="+mj-ea"/>
              </a:rPr>
              <a:t>类</a:t>
            </a:r>
            <a:endParaRPr lang="en-US" altLang="zh-CN" sz="2000" b="0" kern="0" dirty="0">
              <a:solidFill>
                <a:srgbClr val="2D499E"/>
              </a:solidFill>
              <a:latin typeface="+mj-ea"/>
            </a:endParaRPr>
          </a:p>
          <a:p>
            <a:endParaRPr lang="en-US" altLang="zh-CN" sz="2000" b="0" kern="0" dirty="0">
              <a:solidFill>
                <a:srgbClr val="2D499E"/>
              </a:solidFill>
              <a:latin typeface="+mj-ea"/>
            </a:endParaRPr>
          </a:p>
          <a:p>
            <a:endParaRPr lang="en-US" altLang="zh-CN" sz="2000" b="0" kern="0" dirty="0">
              <a:solidFill>
                <a:srgbClr val="2D499E"/>
              </a:solidFill>
              <a:latin typeface="+mj-ea"/>
            </a:endParaRPr>
          </a:p>
          <a:p>
            <a:endParaRPr lang="zh-CN" altLang="en-US" sz="2000" b="0" kern="0" dirty="0">
              <a:solidFill>
                <a:srgbClr val="2D499E"/>
              </a:solidFill>
              <a:latin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B325C7-63B1-2D4D-A89E-6FD1732B9E7B}"/>
              </a:ext>
            </a:extLst>
          </p:cNvPr>
          <p:cNvSpPr txBox="1"/>
          <p:nvPr/>
        </p:nvSpPr>
        <p:spPr>
          <a:xfrm>
            <a:off x="395536" y="1131590"/>
            <a:ext cx="7430239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000" kern="0" dirty="0">
                <a:latin typeface="+mn-ea"/>
                <a:ea typeface="+mn-ea"/>
              </a:rPr>
              <a:t>包：</a:t>
            </a:r>
            <a:r>
              <a:rPr lang="en-US" altLang="zh-CN" sz="2000" kern="0" dirty="0" err="1">
                <a:latin typeface="+mn-ea"/>
                <a:ea typeface="+mn-ea"/>
              </a:rPr>
              <a:t>java.util</a:t>
            </a:r>
            <a:r>
              <a:rPr lang="en-US" altLang="zh-CN" sz="2000" kern="0" dirty="0">
                <a:latin typeface="+mn-ea"/>
                <a:ea typeface="+mn-ea"/>
              </a:rPr>
              <a:t>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kern="0" dirty="0">
                <a:latin typeface="+mn-ea"/>
                <a:ea typeface="+mn-ea"/>
              </a:rPr>
              <a:t>功能：将输入源看作字符流，以</a:t>
            </a:r>
            <a:r>
              <a:rPr lang="en-US" altLang="zh-CN" sz="2000" kern="0" dirty="0">
                <a:latin typeface="+mn-ea"/>
                <a:ea typeface="+mn-ea"/>
              </a:rPr>
              <a:t>token</a:t>
            </a:r>
            <a:r>
              <a:rPr lang="zh-CN" altLang="en-US" sz="2000" kern="0" dirty="0">
                <a:latin typeface="+mn-ea"/>
                <a:ea typeface="+mn-ea"/>
              </a:rPr>
              <a:t>为单位读取顺序读取；</a:t>
            </a:r>
            <a:endParaRPr lang="en-US" altLang="zh-CN" sz="2000" kern="0" dirty="0">
              <a:latin typeface="+mn-ea"/>
              <a:ea typeface="+mn-ea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kern="0" dirty="0">
                <a:latin typeface="+mn-ea"/>
                <a:ea typeface="+mn-ea"/>
              </a:rPr>
              <a:t>方法：</a:t>
            </a:r>
            <a:endParaRPr lang="en-US" altLang="zh-CN" sz="2000" kern="0" dirty="0">
              <a:latin typeface="+mn-ea"/>
              <a:ea typeface="+mn-ea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1600" dirty="0">
                <a:latin typeface="+mn-ea"/>
                <a:ea typeface="+mn-ea"/>
              </a:rPr>
              <a:t>public </a:t>
            </a:r>
            <a:r>
              <a:rPr lang="en-US" altLang="zh-CN" sz="1600" dirty="0" err="1">
                <a:latin typeface="+mn-ea"/>
                <a:ea typeface="+mn-ea"/>
              </a:rPr>
              <a:t>boolean</a:t>
            </a:r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 err="1">
                <a:latin typeface="+mn-ea"/>
                <a:ea typeface="+mn-ea"/>
              </a:rPr>
              <a:t>hasNext</a:t>
            </a:r>
            <a:r>
              <a:rPr lang="en-US" altLang="zh-CN" sz="1600" dirty="0">
                <a:latin typeface="+mn-ea"/>
                <a:ea typeface="+mn-ea"/>
              </a:rPr>
              <a:t>(); //</a:t>
            </a:r>
            <a:r>
              <a:rPr lang="zh-CN" altLang="en-US" sz="1600" dirty="0">
                <a:latin typeface="+mn-ea"/>
                <a:ea typeface="+mn-ea"/>
              </a:rPr>
              <a:t>判断是否还有下一个符号（字符串）</a:t>
            </a:r>
            <a:endParaRPr lang="en-US" altLang="zh-CN" sz="1600" dirty="0">
              <a:latin typeface="+mn-ea"/>
              <a:ea typeface="+mn-ea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1600" dirty="0">
                <a:latin typeface="+mn-ea"/>
                <a:ea typeface="+mn-ea"/>
              </a:rPr>
              <a:t>public String next() ;</a:t>
            </a:r>
            <a:r>
              <a:rPr lang="zh-CN" altLang="en-US" sz="1600" dirty="0">
                <a:latin typeface="+mn-ea"/>
                <a:ea typeface="+mn-ea"/>
              </a:rPr>
              <a:t> </a:t>
            </a:r>
            <a:r>
              <a:rPr lang="en-US" altLang="zh-CN" sz="1600" dirty="0">
                <a:latin typeface="+mn-ea"/>
                <a:ea typeface="+mn-ea"/>
              </a:rPr>
              <a:t>//</a:t>
            </a:r>
            <a:r>
              <a:rPr lang="zh-CN" altLang="en-US" sz="1600" dirty="0">
                <a:latin typeface="+mn-ea"/>
                <a:ea typeface="+mn-ea"/>
              </a:rPr>
              <a:t>读取下一个符号（字符串）</a:t>
            </a:r>
            <a:endParaRPr lang="en-US" altLang="zh-CN" sz="1600" dirty="0">
              <a:latin typeface="+mn-ea"/>
              <a:ea typeface="+mn-ea"/>
            </a:endParaRPr>
          </a:p>
          <a:p>
            <a:pPr marL="800100" lvl="1" indent="-342900">
              <a:buFont typeface="Wingdings" pitchFamily="2" charset="2"/>
              <a:buChar char="Ø"/>
            </a:pPr>
            <a:endParaRPr lang="en-US" altLang="zh-CN" sz="1600" dirty="0">
              <a:latin typeface="+mn-ea"/>
              <a:ea typeface="+mn-ea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1600" dirty="0">
                <a:latin typeface="+mn-ea"/>
                <a:ea typeface="+mn-ea"/>
              </a:rPr>
              <a:t>public </a:t>
            </a:r>
            <a:r>
              <a:rPr lang="en-US" altLang="zh-CN" sz="1600" dirty="0" err="1">
                <a:latin typeface="+mn-ea"/>
                <a:ea typeface="+mn-ea"/>
              </a:rPr>
              <a:t>boolean</a:t>
            </a:r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 err="1">
                <a:latin typeface="+mn-ea"/>
                <a:ea typeface="+mn-ea"/>
              </a:rPr>
              <a:t>hasNextLine</a:t>
            </a:r>
            <a:r>
              <a:rPr lang="en-US" altLang="zh-CN" sz="1600" dirty="0">
                <a:latin typeface="+mn-ea"/>
                <a:ea typeface="+mn-ea"/>
              </a:rPr>
              <a:t>(); //</a:t>
            </a:r>
            <a:r>
              <a:rPr lang="zh-CN" altLang="en-US" sz="1600" dirty="0">
                <a:latin typeface="+mn-ea"/>
                <a:ea typeface="+mn-ea"/>
              </a:rPr>
              <a:t>判断是否还有下一行</a:t>
            </a:r>
            <a:endParaRPr lang="en-US" altLang="zh-CN" sz="1600" dirty="0">
              <a:latin typeface="+mn-ea"/>
              <a:ea typeface="+mn-ea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1600" dirty="0">
                <a:latin typeface="+mn-ea"/>
                <a:ea typeface="+mn-ea"/>
              </a:rPr>
              <a:t>public String </a:t>
            </a:r>
            <a:r>
              <a:rPr lang="en-US" altLang="zh-CN" sz="1600" dirty="0" err="1">
                <a:latin typeface="+mn-ea"/>
                <a:ea typeface="+mn-ea"/>
              </a:rPr>
              <a:t>nextLine</a:t>
            </a:r>
            <a:r>
              <a:rPr lang="en-US" altLang="zh-CN" sz="1600" dirty="0">
                <a:latin typeface="+mn-ea"/>
                <a:ea typeface="+mn-ea"/>
              </a:rPr>
              <a:t>() ;</a:t>
            </a:r>
            <a:r>
              <a:rPr lang="zh-CN" altLang="en-US" sz="1600" dirty="0">
                <a:latin typeface="+mn-ea"/>
                <a:ea typeface="+mn-ea"/>
              </a:rPr>
              <a:t> </a:t>
            </a:r>
            <a:r>
              <a:rPr lang="en-US" altLang="zh-CN" sz="1600" dirty="0">
                <a:latin typeface="+mn-ea"/>
                <a:ea typeface="+mn-ea"/>
              </a:rPr>
              <a:t>//</a:t>
            </a:r>
            <a:r>
              <a:rPr lang="zh-CN" altLang="en-US" sz="1600" dirty="0">
                <a:latin typeface="+mn-ea"/>
                <a:ea typeface="+mn-ea"/>
              </a:rPr>
              <a:t>读取下行</a:t>
            </a:r>
            <a:endParaRPr lang="en-US" altLang="zh-CN" sz="1600" dirty="0">
              <a:latin typeface="+mn-ea"/>
              <a:ea typeface="+mn-ea"/>
            </a:endParaRPr>
          </a:p>
          <a:p>
            <a:pPr marL="800100" lvl="1" indent="-342900">
              <a:buFont typeface="Wingdings" pitchFamily="2" charset="2"/>
              <a:buChar char="Ø"/>
            </a:pPr>
            <a:endParaRPr lang="en-US" altLang="zh-CN" sz="1600" dirty="0">
              <a:latin typeface="+mn-ea"/>
              <a:ea typeface="+mn-ea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1600" dirty="0">
                <a:latin typeface="+mn-ea"/>
                <a:ea typeface="+mn-ea"/>
              </a:rPr>
              <a:t>public </a:t>
            </a:r>
            <a:r>
              <a:rPr lang="en-US" altLang="zh-CN" sz="1600" dirty="0" err="1">
                <a:latin typeface="+mn-ea"/>
                <a:ea typeface="+mn-ea"/>
              </a:rPr>
              <a:t>boolean</a:t>
            </a:r>
            <a:r>
              <a:rPr lang="en-US" altLang="zh-CN" sz="1600" dirty="0">
                <a:latin typeface="+mn-ea"/>
                <a:ea typeface="+mn-ea"/>
              </a:rPr>
              <a:t> </a:t>
            </a:r>
            <a:r>
              <a:rPr lang="en-US" altLang="zh-CN" sz="1600" dirty="0" err="1">
                <a:latin typeface="+mn-ea"/>
                <a:ea typeface="+mn-ea"/>
              </a:rPr>
              <a:t>hasNextInt</a:t>
            </a:r>
            <a:r>
              <a:rPr lang="en-US" altLang="zh-CN" sz="1600" dirty="0">
                <a:latin typeface="+mn-ea"/>
                <a:ea typeface="+mn-ea"/>
              </a:rPr>
              <a:t>(); //</a:t>
            </a:r>
            <a:r>
              <a:rPr lang="zh-CN" altLang="en-US" sz="1600" dirty="0">
                <a:latin typeface="+mn-ea"/>
                <a:ea typeface="+mn-ea"/>
              </a:rPr>
              <a:t>判断是否还有整型</a:t>
            </a:r>
            <a:endParaRPr lang="en-US" altLang="zh-CN" sz="1600" dirty="0">
              <a:latin typeface="+mn-ea"/>
              <a:ea typeface="+mn-ea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1600" dirty="0">
                <a:latin typeface="+mn-ea"/>
                <a:ea typeface="+mn-ea"/>
              </a:rPr>
              <a:t>public int </a:t>
            </a:r>
            <a:r>
              <a:rPr lang="en-US" altLang="zh-CN" sz="1600" dirty="0" err="1">
                <a:latin typeface="+mn-ea"/>
                <a:ea typeface="+mn-ea"/>
              </a:rPr>
              <a:t>nextInt</a:t>
            </a:r>
            <a:r>
              <a:rPr lang="en-US" altLang="zh-CN" sz="1600" dirty="0">
                <a:latin typeface="+mn-ea"/>
                <a:ea typeface="+mn-ea"/>
              </a:rPr>
              <a:t>() ;</a:t>
            </a:r>
            <a:r>
              <a:rPr lang="zh-CN" altLang="en-US" sz="1600" dirty="0">
                <a:latin typeface="+mn-ea"/>
                <a:ea typeface="+mn-ea"/>
              </a:rPr>
              <a:t> </a:t>
            </a:r>
            <a:r>
              <a:rPr lang="en-US" altLang="zh-CN" sz="1600" dirty="0">
                <a:latin typeface="+mn-ea"/>
                <a:ea typeface="+mn-ea"/>
              </a:rPr>
              <a:t>//</a:t>
            </a:r>
            <a:r>
              <a:rPr lang="zh-CN" altLang="en-US" sz="1600" dirty="0">
                <a:latin typeface="+mn-ea"/>
                <a:ea typeface="+mn-ea"/>
              </a:rPr>
              <a:t>读取下一个整数</a:t>
            </a:r>
            <a:endParaRPr lang="en-US" altLang="zh-CN" sz="1600" dirty="0">
              <a:latin typeface="+mn-ea"/>
              <a:ea typeface="+mn-ea"/>
            </a:endParaRPr>
          </a:p>
          <a:p>
            <a:pPr marL="800100" lvl="1" indent="-342900">
              <a:buFont typeface="Wingdings" pitchFamily="2" charset="2"/>
              <a:buChar char="Ø"/>
            </a:pPr>
            <a:endParaRPr lang="en-US" altLang="zh-CN" sz="1600" dirty="0">
              <a:latin typeface="+mn-ea"/>
              <a:ea typeface="+mn-ea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1600" dirty="0">
                <a:latin typeface="+mn-ea"/>
                <a:ea typeface="+mn-ea"/>
              </a:rPr>
              <a:t>…..</a:t>
            </a:r>
          </a:p>
          <a:p>
            <a:pPr marL="800100" lvl="1" indent="-342900">
              <a:buFont typeface="Wingdings" pitchFamily="2" charset="2"/>
              <a:buChar char="Ø"/>
            </a:pPr>
            <a:endParaRPr lang="en-US" altLang="zh-CN" sz="1600" dirty="0">
              <a:latin typeface="+mn-ea"/>
              <a:ea typeface="+mn-ea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sz="2000" kern="0" dirty="0">
              <a:solidFill>
                <a:srgbClr val="2D499E"/>
              </a:solidFill>
              <a:latin typeface="+mn-ea"/>
              <a:ea typeface="+mn-ea"/>
            </a:endParaRPr>
          </a:p>
          <a:p>
            <a:pPr marL="342900" indent="-342900">
              <a:buFont typeface="Wingdings" pitchFamily="2" charset="2"/>
              <a:buChar char="Ø"/>
            </a:pPr>
            <a:endParaRPr kumimoji="1" lang="zh-CN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270079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99FF"/>
            </a:gs>
            <a:gs pos="17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51520" y="551049"/>
            <a:ext cx="7992888" cy="50405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000" b="0" kern="0" dirty="0">
                <a:solidFill>
                  <a:srgbClr val="2D499E"/>
                </a:solidFill>
                <a:latin typeface="+mj-ea"/>
              </a:rPr>
              <a:t>从标准输入读取：</a:t>
            </a:r>
            <a:endParaRPr lang="en-US" altLang="zh-CN" sz="2000" b="0" kern="0" dirty="0">
              <a:solidFill>
                <a:srgbClr val="2D499E"/>
              </a:solidFill>
              <a:latin typeface="+mj-ea"/>
            </a:endParaRPr>
          </a:p>
          <a:p>
            <a:pPr algn="l"/>
            <a:endParaRPr lang="en-US" altLang="zh-CN" sz="2000" b="0" kern="0" dirty="0">
              <a:solidFill>
                <a:srgbClr val="2D499E"/>
              </a:solidFill>
              <a:latin typeface="+mj-ea"/>
            </a:endParaRPr>
          </a:p>
          <a:p>
            <a:pPr algn="l"/>
            <a:endParaRPr lang="en-US" altLang="zh-CN" sz="2000" b="0" kern="0" dirty="0">
              <a:solidFill>
                <a:srgbClr val="2D499E"/>
              </a:solidFill>
              <a:latin typeface="+mj-ea"/>
            </a:endParaRPr>
          </a:p>
          <a:p>
            <a:pPr algn="l"/>
            <a:endParaRPr lang="en-US" altLang="zh-CN" sz="2000" b="0" kern="0" dirty="0">
              <a:solidFill>
                <a:srgbClr val="2D499E"/>
              </a:solidFill>
              <a:latin typeface="+mj-ea"/>
            </a:endParaRPr>
          </a:p>
          <a:p>
            <a:pPr algn="l"/>
            <a:endParaRPr lang="zh-CN" altLang="en-US" sz="2000" b="0" kern="0" dirty="0">
              <a:solidFill>
                <a:srgbClr val="2D499E"/>
              </a:solidFill>
              <a:latin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23F81B-8F6D-3449-BFD6-999FEE2B40E9}"/>
              </a:ext>
            </a:extLst>
          </p:cNvPr>
          <p:cNvSpPr txBox="1"/>
          <p:nvPr/>
        </p:nvSpPr>
        <p:spPr>
          <a:xfrm>
            <a:off x="251521" y="1275606"/>
            <a:ext cx="46085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/>
              <a:t>创建一个</a:t>
            </a:r>
            <a:r>
              <a:rPr kumimoji="1" lang="en-US" altLang="zh-CN" sz="2000" dirty="0"/>
              <a:t>Scanner</a:t>
            </a:r>
            <a:r>
              <a:rPr kumimoji="1" lang="zh-CN" altLang="en-US" sz="2000" dirty="0"/>
              <a:t> </a:t>
            </a:r>
            <a:r>
              <a:rPr lang="zh-CN" altLang="en-US" sz="2000" dirty="0"/>
              <a:t>对象</a:t>
            </a:r>
            <a:r>
              <a:rPr lang="en-US" altLang="zh-CN" sz="2000" dirty="0"/>
              <a:t>in</a:t>
            </a:r>
            <a:r>
              <a:rPr lang="zh-CN" altLang="en-US" sz="2000" dirty="0"/>
              <a:t>，标准输入</a:t>
            </a:r>
            <a:r>
              <a:rPr lang="en-US" altLang="zh-CN" sz="2000" dirty="0" err="1"/>
              <a:t>System.in</a:t>
            </a:r>
            <a:r>
              <a:rPr lang="zh-CN" altLang="en-US" sz="2000" dirty="0"/>
              <a:t> 为构造函数参数。</a:t>
            </a:r>
            <a:endParaRPr lang="en-US" altLang="zh-CN" sz="2000" dirty="0"/>
          </a:p>
          <a:p>
            <a:pPr marL="342900" indent="-342900">
              <a:buFont typeface="Wingdings" pitchFamily="2" charset="2"/>
              <a:buChar char="Ø"/>
            </a:pPr>
            <a:endParaRPr lang="en-US" altLang="zh-CN" sz="2000" dirty="0"/>
          </a:p>
          <a:p>
            <a:r>
              <a:rPr lang="zh-CN" altLang="en-US" sz="2000" dirty="0"/>
              <a:t>      </a:t>
            </a:r>
            <a:r>
              <a:rPr lang="en-US" altLang="zh-CN" sz="1800" dirty="0">
                <a:latin typeface="Helvetica" pitchFamily="2" charset="0"/>
              </a:rPr>
              <a:t>Scanner in = </a:t>
            </a:r>
            <a:r>
              <a:rPr lang="en-US" altLang="zh-CN" sz="1800" b="1" dirty="0">
                <a:latin typeface="Helvetica" pitchFamily="2" charset="0"/>
              </a:rPr>
              <a:t>new</a:t>
            </a:r>
            <a:r>
              <a:rPr lang="en-US" altLang="zh-CN" sz="1800" dirty="0">
                <a:latin typeface="Helvetica" pitchFamily="2" charset="0"/>
              </a:rPr>
              <a:t> Scanner(</a:t>
            </a:r>
            <a:r>
              <a:rPr lang="en-US" altLang="zh-CN" sz="1800" dirty="0" err="1">
                <a:latin typeface="Helvetica" pitchFamily="2" charset="0"/>
              </a:rPr>
              <a:t>System.</a:t>
            </a:r>
            <a:r>
              <a:rPr lang="en-US" altLang="zh-CN" sz="1800" b="1" i="1" dirty="0" err="1">
                <a:latin typeface="Helvetica" pitchFamily="2" charset="0"/>
              </a:rPr>
              <a:t>in</a:t>
            </a:r>
            <a:r>
              <a:rPr lang="en-US" altLang="zh-CN" sz="1800" dirty="0">
                <a:latin typeface="Helvetica" pitchFamily="2" charset="0"/>
              </a:rPr>
              <a:t>);</a:t>
            </a:r>
          </a:p>
          <a:p>
            <a:endParaRPr kumimoji="1" lang="en-US" altLang="zh-CN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/>
              <a:t>对象</a:t>
            </a:r>
            <a:r>
              <a:rPr lang="en-US" altLang="zh-CN" sz="2000" dirty="0"/>
              <a:t>in</a:t>
            </a:r>
            <a:r>
              <a:rPr lang="zh-CN" altLang="en-US" sz="2000" dirty="0"/>
              <a:t> 以标准输入为输入源，以</a:t>
            </a:r>
            <a:r>
              <a:rPr lang="en-US" altLang="zh-CN" sz="2000" dirty="0"/>
              <a:t>token</a:t>
            </a:r>
            <a:r>
              <a:rPr lang="zh-CN" altLang="en-US" sz="2000" dirty="0"/>
              <a:t>为单位读入数据；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113450-ABBE-4A44-AB1F-43A12D9E7B4F}"/>
              </a:ext>
            </a:extLst>
          </p:cNvPr>
          <p:cNvSpPr txBox="1"/>
          <p:nvPr/>
        </p:nvSpPr>
        <p:spPr>
          <a:xfrm>
            <a:off x="683568" y="3830151"/>
            <a:ext cx="244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/>
              <a:t>x</a:t>
            </a:r>
            <a:r>
              <a:rPr kumimoji="1" lang="en-US" altLang="zh-CN" u="sng" dirty="0"/>
              <a:t>xx</a:t>
            </a:r>
            <a:r>
              <a:rPr kumimoji="1" lang="en-US" altLang="zh-CN" dirty="0"/>
              <a:t>  </a:t>
            </a:r>
            <a:r>
              <a:rPr kumimoji="1" lang="en-US" altLang="zh-CN" u="sng" dirty="0" err="1"/>
              <a:t>yyy</a:t>
            </a:r>
            <a:r>
              <a:rPr kumimoji="1" lang="en-US" altLang="zh-CN" dirty="0"/>
              <a:t>  </a:t>
            </a:r>
            <a:r>
              <a:rPr kumimoji="1" lang="en-US" altLang="zh-CN" u="sng" dirty="0" err="1"/>
              <a:t>zzz</a:t>
            </a:r>
            <a:r>
              <a:rPr kumimoji="1" lang="en-US" altLang="zh-CN" dirty="0"/>
              <a:t>  </a:t>
            </a:r>
            <a:r>
              <a:rPr kumimoji="1" lang="en-US" altLang="zh-CN" u="sng" dirty="0"/>
              <a:t>123</a:t>
            </a:r>
            <a:endParaRPr kumimoji="1" lang="zh-CN" altLang="en-US" u="sng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FC86628-146E-6240-8A68-EF5FA6F744DA}"/>
              </a:ext>
            </a:extLst>
          </p:cNvPr>
          <p:cNvSpPr txBox="1"/>
          <p:nvPr/>
        </p:nvSpPr>
        <p:spPr>
          <a:xfrm>
            <a:off x="2771800" y="4469634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token</a:t>
            </a:r>
            <a:endParaRPr kumimoji="1" lang="zh-CN" altLang="en-US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73728556-58D4-F94E-B810-1860E1E9CEEC}"/>
              </a:ext>
            </a:extLst>
          </p:cNvPr>
          <p:cNvCxnSpPr/>
          <p:nvPr/>
        </p:nvCxnSpPr>
        <p:spPr bwMode="auto">
          <a:xfrm flipH="1" flipV="1">
            <a:off x="971600" y="4291816"/>
            <a:ext cx="1800200" cy="4086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C2E451CD-03F8-5C46-BA69-57BC572E9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821782"/>
            <a:ext cx="4316600" cy="407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41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99FF"/>
            </a:gs>
            <a:gs pos="17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51520" y="551049"/>
            <a:ext cx="7992888" cy="50405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000" b="0" kern="0" dirty="0">
                <a:solidFill>
                  <a:srgbClr val="2D499E"/>
                </a:solidFill>
                <a:latin typeface="+mj-ea"/>
              </a:rPr>
              <a:t>从文件输入：文件阅读器类 </a:t>
            </a:r>
            <a:r>
              <a:rPr lang="en-US" altLang="zh-CN" sz="2000" b="0" kern="0" dirty="0" err="1">
                <a:solidFill>
                  <a:srgbClr val="2D499E"/>
                </a:solidFill>
                <a:latin typeface="+mj-ea"/>
              </a:rPr>
              <a:t>FileReader</a:t>
            </a:r>
            <a:endParaRPr lang="en-US" altLang="zh-CN" sz="2000" b="0" kern="0" dirty="0">
              <a:solidFill>
                <a:srgbClr val="2D499E"/>
              </a:solidFill>
              <a:latin typeface="+mj-ea"/>
            </a:endParaRPr>
          </a:p>
          <a:p>
            <a:pPr algn="l"/>
            <a:endParaRPr lang="en-US" altLang="zh-CN" sz="2000" b="0" kern="0" dirty="0">
              <a:solidFill>
                <a:srgbClr val="2D499E"/>
              </a:solidFill>
              <a:latin typeface="+mj-ea"/>
            </a:endParaRPr>
          </a:p>
          <a:p>
            <a:pPr algn="l"/>
            <a:endParaRPr lang="en-US" altLang="zh-CN" sz="2000" b="0" kern="0" dirty="0">
              <a:solidFill>
                <a:srgbClr val="2D499E"/>
              </a:solidFill>
              <a:latin typeface="+mj-ea"/>
            </a:endParaRPr>
          </a:p>
          <a:p>
            <a:pPr algn="l"/>
            <a:endParaRPr lang="en-US" altLang="zh-CN" sz="2000" b="0" kern="0" dirty="0">
              <a:solidFill>
                <a:srgbClr val="2D499E"/>
              </a:solidFill>
              <a:latin typeface="+mj-ea"/>
            </a:endParaRPr>
          </a:p>
          <a:p>
            <a:pPr algn="l"/>
            <a:endParaRPr lang="zh-CN" altLang="en-US" sz="2000" b="0" kern="0" dirty="0">
              <a:solidFill>
                <a:srgbClr val="2D499E"/>
              </a:solidFill>
              <a:latin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23F81B-8F6D-3449-BFD6-999FEE2B40E9}"/>
              </a:ext>
            </a:extLst>
          </p:cNvPr>
          <p:cNvSpPr txBox="1"/>
          <p:nvPr/>
        </p:nvSpPr>
        <p:spPr>
          <a:xfrm>
            <a:off x="251520" y="1275606"/>
            <a:ext cx="69127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/>
              <a:t>类</a:t>
            </a:r>
            <a:r>
              <a:rPr lang="en-US" altLang="zh-CN" sz="2000" dirty="0" err="1"/>
              <a:t>FileReader</a:t>
            </a:r>
            <a:r>
              <a:rPr lang="en-US" altLang="zh-CN" sz="2000" dirty="0"/>
              <a:t>, </a:t>
            </a:r>
            <a:r>
              <a:rPr lang="zh-CN" altLang="en-US" sz="2000" dirty="0"/>
              <a:t>读取文本文件的输入流类。包： </a:t>
            </a:r>
            <a:r>
              <a:rPr lang="en-US" altLang="zh-CN" sz="2000" dirty="0" err="1"/>
              <a:t>java.io</a:t>
            </a:r>
            <a:r>
              <a:rPr lang="en-US" altLang="zh-CN" sz="2000" dirty="0"/>
              <a:t>;</a:t>
            </a:r>
          </a:p>
          <a:p>
            <a:endParaRPr lang="en-US" altLang="zh-CN" sz="2000" dirty="0"/>
          </a:p>
          <a:p>
            <a:r>
              <a:rPr lang="zh-CN" altLang="en-US" sz="2000" dirty="0">
                <a:latin typeface="Helvetica" pitchFamily="2" charset="0"/>
              </a:rPr>
              <a:t> </a:t>
            </a:r>
            <a:r>
              <a:rPr lang="en-US" altLang="zh-CN" sz="2000" dirty="0">
                <a:latin typeface="Helvetica" pitchFamily="2" charset="0"/>
              </a:rPr>
              <a:t>     </a:t>
            </a:r>
            <a:r>
              <a:rPr lang="en-US" altLang="zh-CN" sz="2000" dirty="0" err="1">
                <a:latin typeface="Helvetica" pitchFamily="2" charset="0"/>
              </a:rPr>
              <a:t>FileReader</a:t>
            </a:r>
            <a:r>
              <a:rPr lang="en-US" altLang="zh-CN" sz="2000" dirty="0">
                <a:latin typeface="Helvetica" pitchFamily="2" charset="0"/>
              </a:rPr>
              <a:t> </a:t>
            </a:r>
            <a:r>
              <a:rPr lang="en-US" altLang="zh-CN" sz="2000" dirty="0" err="1">
                <a:latin typeface="Helvetica" pitchFamily="2" charset="0"/>
              </a:rPr>
              <a:t>fr</a:t>
            </a:r>
            <a:r>
              <a:rPr lang="en-US" altLang="zh-CN" sz="2000" dirty="0">
                <a:latin typeface="Helvetica" pitchFamily="2" charset="0"/>
              </a:rPr>
              <a:t> </a:t>
            </a:r>
            <a:r>
              <a:rPr lang="en-US" altLang="zh-CN" sz="1800" dirty="0">
                <a:latin typeface="Helvetica" pitchFamily="2" charset="0"/>
              </a:rPr>
              <a:t>= </a:t>
            </a:r>
            <a:r>
              <a:rPr lang="en-US" altLang="zh-CN" sz="1800" b="1" dirty="0">
                <a:latin typeface="Helvetica" pitchFamily="2" charset="0"/>
              </a:rPr>
              <a:t>new</a:t>
            </a:r>
            <a:r>
              <a:rPr lang="en-US" altLang="zh-CN" sz="1800" dirty="0">
                <a:latin typeface="Helvetica" pitchFamily="2" charset="0"/>
              </a:rPr>
              <a:t> </a:t>
            </a:r>
            <a:r>
              <a:rPr lang="en-US" altLang="zh-CN" sz="1800" dirty="0" err="1">
                <a:latin typeface="Helvetica" pitchFamily="2" charset="0"/>
              </a:rPr>
              <a:t>FileReader</a:t>
            </a:r>
            <a:r>
              <a:rPr lang="en-US" altLang="zh-CN" sz="1800" dirty="0">
                <a:latin typeface="Helvetica" pitchFamily="2" charset="0"/>
              </a:rPr>
              <a:t>(filename);</a:t>
            </a:r>
          </a:p>
          <a:p>
            <a:endParaRPr kumimoji="1" lang="en-US" altLang="zh-CN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>
                <a:latin typeface="Helvetica" pitchFamily="2" charset="0"/>
              </a:rPr>
              <a:t>filename </a:t>
            </a:r>
            <a:r>
              <a:rPr lang="zh-CN" altLang="en-US" sz="2000" dirty="0">
                <a:latin typeface="Helvetica" pitchFamily="2" charset="0"/>
              </a:rPr>
              <a:t>为一个字符串，代表文件的相对</a:t>
            </a:r>
            <a:r>
              <a:rPr lang="en-US" altLang="zh-CN" sz="2000" dirty="0">
                <a:latin typeface="Helvetica" pitchFamily="2" charset="0"/>
              </a:rPr>
              <a:t>(</a:t>
            </a:r>
            <a:r>
              <a:rPr lang="zh-CN" altLang="en-US" sz="2000" dirty="0">
                <a:latin typeface="Helvetica" pitchFamily="2" charset="0"/>
              </a:rPr>
              <a:t>绝对</a:t>
            </a:r>
            <a:r>
              <a:rPr lang="en-US" altLang="zh-CN" sz="2000" dirty="0">
                <a:latin typeface="Helvetica" pitchFamily="2" charset="0"/>
              </a:rPr>
              <a:t>)</a:t>
            </a:r>
            <a:r>
              <a:rPr lang="zh-CN" altLang="en-US" sz="2000" dirty="0">
                <a:latin typeface="Helvetica" pitchFamily="2" charset="0"/>
              </a:rPr>
              <a:t>路径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r>
              <a:rPr lang="en-US" altLang="zh-CN" sz="2000" dirty="0"/>
              <a:t>      </a:t>
            </a:r>
            <a:r>
              <a:rPr lang="zh-CN" altLang="en-US" sz="2000" dirty="0"/>
              <a:t>如： </a:t>
            </a:r>
            <a:r>
              <a:rPr lang="en-US" altLang="zh-CN" sz="2000" dirty="0"/>
              <a:t>C:\\</a:t>
            </a:r>
            <a:r>
              <a:rPr lang="en-US" altLang="zh-CN" sz="2000" dirty="0" err="1"/>
              <a:t>my.txt</a:t>
            </a:r>
            <a:r>
              <a:rPr lang="zh-CN" altLang="en-US" sz="2000" dirty="0"/>
              <a:t>  （</a:t>
            </a:r>
            <a:r>
              <a:rPr lang="en-US" altLang="zh-CN" sz="2000" dirty="0"/>
              <a:t>windows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r>
              <a:rPr lang="zh-CN" altLang="en-US" sz="2000" dirty="0"/>
              <a:t>               </a:t>
            </a:r>
            <a:r>
              <a:rPr lang="en-US" altLang="zh-CN" sz="2000" dirty="0"/>
              <a:t>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/local/</a:t>
            </a:r>
            <a:r>
              <a:rPr lang="en-US" altLang="zh-CN" sz="2000" dirty="0" err="1"/>
              <a:t>my.txt</a:t>
            </a:r>
            <a:r>
              <a:rPr lang="en-US" altLang="zh-CN" sz="2000" dirty="0"/>
              <a:t>  (Linux)</a:t>
            </a:r>
          </a:p>
          <a:p>
            <a:endParaRPr lang="en-US" altLang="zh-CN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err="1">
                <a:latin typeface="Helvetica" pitchFamily="2" charset="0"/>
              </a:rPr>
              <a:t>FileReader</a:t>
            </a:r>
            <a:r>
              <a:rPr lang="zh-CN" altLang="en-US" sz="2000" dirty="0">
                <a:latin typeface="Helvetica" pitchFamily="2" charset="0"/>
              </a:rPr>
              <a:t>提供了最底层的</a:t>
            </a:r>
            <a:r>
              <a:rPr lang="en-US" altLang="zh-CN" sz="2000" dirty="0">
                <a:latin typeface="Helvetica" pitchFamily="2" charset="0"/>
              </a:rPr>
              <a:t>read() </a:t>
            </a:r>
            <a:r>
              <a:rPr lang="zh-CN" altLang="en-US" sz="2000" dirty="0">
                <a:latin typeface="Helvetica" pitchFamily="2" charset="0"/>
              </a:rPr>
              <a:t>方法读入字符或字符数组</a:t>
            </a:r>
            <a:r>
              <a:rPr lang="en-US" altLang="zh-CN" sz="2000" dirty="0">
                <a:latin typeface="Helvetica" pitchFamily="2" charset="0"/>
              </a:rPr>
              <a:t> </a:t>
            </a:r>
            <a:r>
              <a:rPr lang="zh-CN" altLang="en-US" sz="2000" dirty="0">
                <a:latin typeface="Helvetica" pitchFamily="2" charset="0"/>
              </a:rPr>
              <a:t>（不方便）。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2816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99FF"/>
            </a:gs>
            <a:gs pos="17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50491" y="339502"/>
            <a:ext cx="7992888" cy="50405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000" b="0" kern="0" dirty="0">
                <a:solidFill>
                  <a:srgbClr val="2D499E"/>
                </a:solidFill>
                <a:latin typeface="+mj-ea"/>
              </a:rPr>
              <a:t>用</a:t>
            </a:r>
            <a:r>
              <a:rPr lang="en-US" altLang="zh-CN" sz="2000" b="0" kern="0" dirty="0">
                <a:solidFill>
                  <a:srgbClr val="2D499E"/>
                </a:solidFill>
                <a:latin typeface="+mj-ea"/>
              </a:rPr>
              <a:t>Scanner</a:t>
            </a:r>
            <a:r>
              <a:rPr lang="zh-CN" altLang="en-US" sz="2000" b="0" kern="0" dirty="0">
                <a:solidFill>
                  <a:srgbClr val="2D499E"/>
                </a:solidFill>
                <a:latin typeface="+mj-ea"/>
              </a:rPr>
              <a:t>从</a:t>
            </a:r>
            <a:r>
              <a:rPr lang="en-US" altLang="zh-CN" sz="2000" b="0" kern="0" dirty="0" err="1">
                <a:solidFill>
                  <a:srgbClr val="2D499E"/>
                </a:solidFill>
                <a:latin typeface="+mj-ea"/>
              </a:rPr>
              <a:t>FileReader</a:t>
            </a:r>
            <a:r>
              <a:rPr lang="zh-CN" altLang="en-US" sz="2000" b="0" kern="0" dirty="0">
                <a:solidFill>
                  <a:srgbClr val="2D499E"/>
                </a:solidFill>
                <a:latin typeface="+mj-ea"/>
              </a:rPr>
              <a:t>流读取字符</a:t>
            </a:r>
            <a:endParaRPr lang="en-US" altLang="zh-CN" sz="2000" b="0" kern="0" dirty="0">
              <a:solidFill>
                <a:srgbClr val="2D499E"/>
              </a:solidFill>
              <a:latin typeface="+mj-ea"/>
            </a:endParaRPr>
          </a:p>
          <a:p>
            <a:pPr algn="l"/>
            <a:endParaRPr lang="en-US" altLang="zh-CN" sz="2000" b="0" kern="0" dirty="0">
              <a:solidFill>
                <a:srgbClr val="2D499E"/>
              </a:solidFill>
              <a:latin typeface="+mj-ea"/>
            </a:endParaRPr>
          </a:p>
          <a:p>
            <a:pPr algn="l"/>
            <a:endParaRPr lang="en-US" altLang="zh-CN" sz="2000" b="0" kern="0" dirty="0">
              <a:solidFill>
                <a:srgbClr val="2D499E"/>
              </a:solidFill>
              <a:latin typeface="+mj-ea"/>
            </a:endParaRPr>
          </a:p>
          <a:p>
            <a:pPr algn="l"/>
            <a:endParaRPr lang="en-US" altLang="zh-CN" sz="2000" b="0" kern="0" dirty="0">
              <a:solidFill>
                <a:srgbClr val="2D499E"/>
              </a:solidFill>
              <a:latin typeface="+mj-ea"/>
            </a:endParaRPr>
          </a:p>
          <a:p>
            <a:pPr algn="l"/>
            <a:endParaRPr lang="zh-CN" altLang="en-US" sz="2000" b="0" kern="0" dirty="0">
              <a:solidFill>
                <a:srgbClr val="2D499E"/>
              </a:solidFill>
              <a:latin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23F81B-8F6D-3449-BFD6-999FEE2B40E9}"/>
              </a:ext>
            </a:extLst>
          </p:cNvPr>
          <p:cNvSpPr txBox="1"/>
          <p:nvPr/>
        </p:nvSpPr>
        <p:spPr>
          <a:xfrm>
            <a:off x="250491" y="1059582"/>
            <a:ext cx="87129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/>
              <a:t>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对象，从标准输入读取</a:t>
            </a:r>
            <a:r>
              <a:rPr lang="en-US" altLang="zh-CN" sz="2000" dirty="0"/>
              <a:t>token</a:t>
            </a:r>
          </a:p>
          <a:p>
            <a:endParaRPr lang="en-US" altLang="zh-CN" sz="2000" dirty="0">
              <a:latin typeface="Helvetica" pitchFamily="2" charset="0"/>
            </a:endParaRPr>
          </a:p>
          <a:p>
            <a:r>
              <a:rPr lang="en-US" altLang="zh-CN" sz="2000" dirty="0">
                <a:latin typeface="Helvetica" pitchFamily="2" charset="0"/>
              </a:rPr>
              <a:t>      Scanner in</a:t>
            </a:r>
            <a:r>
              <a:rPr lang="zh-CN" altLang="en-US" sz="2000" dirty="0">
                <a:latin typeface="Helvetica" pitchFamily="2" charset="0"/>
              </a:rPr>
              <a:t>  </a:t>
            </a:r>
            <a:r>
              <a:rPr lang="en-US" altLang="zh-CN" sz="2000" dirty="0">
                <a:latin typeface="Helvetica" pitchFamily="2" charset="0"/>
              </a:rPr>
              <a:t>= </a:t>
            </a:r>
            <a:r>
              <a:rPr lang="en-US" altLang="zh-CN" sz="2000" b="1" dirty="0">
                <a:latin typeface="Helvetica" pitchFamily="2" charset="0"/>
              </a:rPr>
              <a:t>new</a:t>
            </a:r>
            <a:r>
              <a:rPr lang="en-US" altLang="zh-CN" sz="2000" dirty="0">
                <a:latin typeface="Helvetica" pitchFamily="2" charset="0"/>
              </a:rPr>
              <a:t> Scanner(</a:t>
            </a:r>
            <a:r>
              <a:rPr lang="en-US" altLang="zh-CN" sz="2000" dirty="0" err="1">
                <a:latin typeface="Helvetica" pitchFamily="2" charset="0"/>
              </a:rPr>
              <a:t>System.in</a:t>
            </a:r>
            <a:r>
              <a:rPr lang="en-US" altLang="zh-CN" sz="2000" dirty="0">
                <a:latin typeface="Helvetica" pitchFamily="2" charset="0"/>
              </a:rPr>
              <a:t>);</a:t>
            </a:r>
          </a:p>
          <a:p>
            <a:endParaRPr kumimoji="1" lang="en-US" altLang="zh-CN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/>
              <a:t>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对象，从文件读取</a:t>
            </a:r>
            <a:r>
              <a:rPr lang="en-US" altLang="zh-CN" sz="2000" dirty="0"/>
              <a:t>token</a:t>
            </a:r>
          </a:p>
          <a:p>
            <a:r>
              <a:rPr lang="zh-CN" altLang="en-US" sz="2000" dirty="0">
                <a:latin typeface="Helvetica" pitchFamily="2" charset="0"/>
              </a:rPr>
              <a:t> </a:t>
            </a:r>
            <a:endParaRPr lang="en-US" altLang="zh-CN" sz="2000" dirty="0">
              <a:latin typeface="Helvetica" pitchFamily="2" charset="0"/>
            </a:endParaRPr>
          </a:p>
          <a:p>
            <a:r>
              <a:rPr lang="en-US" altLang="zh-CN" sz="2000" dirty="0">
                <a:latin typeface="Helvetica" pitchFamily="2" charset="0"/>
              </a:rPr>
              <a:t>     </a:t>
            </a:r>
            <a:r>
              <a:rPr lang="en-US" altLang="zh-CN" sz="2000" dirty="0" err="1">
                <a:latin typeface="Helvetica" pitchFamily="2" charset="0"/>
              </a:rPr>
              <a:t>FileReader</a:t>
            </a:r>
            <a:r>
              <a:rPr lang="en-US" altLang="zh-CN" sz="2000" dirty="0">
                <a:latin typeface="Helvetica" pitchFamily="2" charset="0"/>
              </a:rPr>
              <a:t> fin=new </a:t>
            </a:r>
            <a:r>
              <a:rPr lang="en-US" altLang="zh-CN" sz="2000" dirty="0" err="1">
                <a:latin typeface="Helvetica" pitchFamily="2" charset="0"/>
              </a:rPr>
              <a:t>FileReader</a:t>
            </a:r>
            <a:r>
              <a:rPr lang="en-US" altLang="zh-CN" sz="2000" dirty="0">
                <a:latin typeface="Helvetica" pitchFamily="2" charset="0"/>
              </a:rPr>
              <a:t>(path);</a:t>
            </a:r>
            <a:r>
              <a:rPr lang="zh-CN" altLang="en-US" sz="2000" dirty="0">
                <a:latin typeface="Helvetica" pitchFamily="2" charset="0"/>
              </a:rPr>
              <a:t>     </a:t>
            </a:r>
            <a:endParaRPr lang="en-US" altLang="zh-CN" sz="2000" dirty="0">
              <a:latin typeface="Helvetica" pitchFamily="2" charset="0"/>
            </a:endParaRPr>
          </a:p>
          <a:p>
            <a:r>
              <a:rPr lang="en-US" altLang="zh-CN" sz="2000" dirty="0">
                <a:latin typeface="Helvetica" pitchFamily="2" charset="0"/>
              </a:rPr>
              <a:t>     Scanner in</a:t>
            </a:r>
            <a:r>
              <a:rPr lang="zh-CN" altLang="en-US" sz="2000" dirty="0">
                <a:latin typeface="Helvetica" pitchFamily="2" charset="0"/>
              </a:rPr>
              <a:t>  </a:t>
            </a:r>
            <a:r>
              <a:rPr lang="en-US" altLang="zh-CN" sz="2000" dirty="0">
                <a:latin typeface="Helvetica" pitchFamily="2" charset="0"/>
              </a:rPr>
              <a:t>= </a:t>
            </a:r>
            <a:r>
              <a:rPr lang="en-US" altLang="zh-CN" sz="2000" b="1" dirty="0">
                <a:latin typeface="Helvetica" pitchFamily="2" charset="0"/>
              </a:rPr>
              <a:t>new</a:t>
            </a:r>
            <a:r>
              <a:rPr lang="en-US" altLang="zh-CN" sz="2000" dirty="0">
                <a:latin typeface="Helvetica" pitchFamily="2" charset="0"/>
              </a:rPr>
              <a:t> Scanner(fin);</a:t>
            </a:r>
          </a:p>
          <a:p>
            <a:endParaRPr lang="en-US" altLang="zh-CN" sz="2000" dirty="0">
              <a:latin typeface="Helvetica" pitchFamily="2" charset="0"/>
            </a:endParaRPr>
          </a:p>
          <a:p>
            <a:r>
              <a:rPr lang="en-US" altLang="zh-CN" sz="2000" dirty="0">
                <a:latin typeface="Helvetica" pitchFamily="2" charset="0"/>
              </a:rPr>
              <a:t>     // </a:t>
            </a:r>
            <a:r>
              <a:rPr lang="en-US" altLang="zh-CN" sz="2000" i="1" dirty="0">
                <a:solidFill>
                  <a:srgbClr val="0070C0"/>
                </a:solidFill>
                <a:latin typeface="Helvetica" pitchFamily="2" charset="0"/>
              </a:rPr>
              <a:t>Scanner in</a:t>
            </a:r>
            <a:r>
              <a:rPr lang="zh-CN" altLang="en-US" sz="2000" i="1" dirty="0">
                <a:solidFill>
                  <a:srgbClr val="0070C0"/>
                </a:solidFill>
                <a:latin typeface="Helvetica" pitchFamily="2" charset="0"/>
              </a:rPr>
              <a:t>  </a:t>
            </a:r>
            <a:r>
              <a:rPr lang="en-US" altLang="zh-CN" sz="2000" i="1" dirty="0">
                <a:solidFill>
                  <a:srgbClr val="0070C0"/>
                </a:solidFill>
                <a:latin typeface="Helvetica" pitchFamily="2" charset="0"/>
              </a:rPr>
              <a:t>= </a:t>
            </a:r>
            <a:r>
              <a:rPr lang="en-US" altLang="zh-CN" sz="2000" b="1" i="1" dirty="0">
                <a:solidFill>
                  <a:srgbClr val="0070C0"/>
                </a:solidFill>
                <a:latin typeface="Helvetica" pitchFamily="2" charset="0"/>
              </a:rPr>
              <a:t>new</a:t>
            </a:r>
            <a:r>
              <a:rPr lang="en-US" altLang="zh-CN" sz="2000" i="1" dirty="0">
                <a:solidFill>
                  <a:srgbClr val="0070C0"/>
                </a:solidFill>
                <a:latin typeface="Helvetica" pitchFamily="2" charset="0"/>
              </a:rPr>
              <a:t> Scanner(new </a:t>
            </a:r>
            <a:r>
              <a:rPr lang="en-US" altLang="zh-CN" sz="2000" i="1" dirty="0" err="1">
                <a:solidFill>
                  <a:srgbClr val="0070C0"/>
                </a:solidFill>
                <a:latin typeface="Helvetica" pitchFamily="2" charset="0"/>
              </a:rPr>
              <a:t>FileReader</a:t>
            </a:r>
            <a:r>
              <a:rPr lang="en-US" altLang="zh-CN" sz="2000" i="1" dirty="0">
                <a:solidFill>
                  <a:srgbClr val="0070C0"/>
                </a:solidFill>
                <a:latin typeface="Helvetica" pitchFamily="2" charset="0"/>
              </a:rPr>
              <a:t>(path));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9375260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99FF"/>
            </a:gs>
            <a:gs pos="17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17536" y="231490"/>
            <a:ext cx="7992888" cy="50405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000" b="0" kern="0" dirty="0">
                <a:solidFill>
                  <a:srgbClr val="2D499E"/>
                </a:solidFill>
                <a:latin typeface="+mj-ea"/>
              </a:rPr>
              <a:t>用</a:t>
            </a:r>
            <a:r>
              <a:rPr lang="en-US" altLang="zh-CN" sz="2000" b="0" kern="0" dirty="0">
                <a:solidFill>
                  <a:srgbClr val="2D499E"/>
                </a:solidFill>
                <a:latin typeface="+mj-ea"/>
              </a:rPr>
              <a:t>Scanner</a:t>
            </a:r>
            <a:r>
              <a:rPr lang="zh-CN" altLang="en-US" sz="2000" b="0" kern="0" dirty="0">
                <a:solidFill>
                  <a:srgbClr val="2D499E"/>
                </a:solidFill>
                <a:latin typeface="+mj-ea"/>
              </a:rPr>
              <a:t>从</a:t>
            </a:r>
            <a:r>
              <a:rPr lang="en-US" altLang="zh-CN" sz="2000" b="0" kern="0" dirty="0" err="1">
                <a:solidFill>
                  <a:srgbClr val="2D499E"/>
                </a:solidFill>
                <a:latin typeface="+mj-ea"/>
              </a:rPr>
              <a:t>FileReader</a:t>
            </a:r>
            <a:r>
              <a:rPr lang="zh-CN" altLang="en-US" sz="2000" b="0" kern="0" dirty="0">
                <a:solidFill>
                  <a:srgbClr val="2D499E"/>
                </a:solidFill>
                <a:latin typeface="+mj-ea"/>
              </a:rPr>
              <a:t>流读取字符</a:t>
            </a:r>
            <a:endParaRPr lang="en-US" altLang="zh-CN" sz="2000" b="0" kern="0" dirty="0">
              <a:solidFill>
                <a:srgbClr val="2D499E"/>
              </a:solidFill>
              <a:latin typeface="+mj-ea"/>
            </a:endParaRPr>
          </a:p>
          <a:p>
            <a:pPr algn="l"/>
            <a:endParaRPr lang="en-US" altLang="zh-CN" sz="2000" b="0" kern="0" dirty="0">
              <a:solidFill>
                <a:srgbClr val="2D499E"/>
              </a:solidFill>
              <a:latin typeface="+mj-ea"/>
            </a:endParaRPr>
          </a:p>
          <a:p>
            <a:pPr algn="l"/>
            <a:endParaRPr lang="en-US" altLang="zh-CN" sz="2000" b="0" kern="0" dirty="0">
              <a:solidFill>
                <a:srgbClr val="2D499E"/>
              </a:solidFill>
              <a:latin typeface="+mj-ea"/>
            </a:endParaRPr>
          </a:p>
          <a:p>
            <a:pPr algn="l"/>
            <a:endParaRPr lang="en-US" altLang="zh-CN" sz="2000" b="0" kern="0" dirty="0">
              <a:solidFill>
                <a:srgbClr val="2D499E"/>
              </a:solidFill>
              <a:latin typeface="+mj-ea"/>
            </a:endParaRPr>
          </a:p>
          <a:p>
            <a:pPr algn="l"/>
            <a:endParaRPr lang="zh-CN" altLang="en-US" sz="2000" b="0" kern="0" dirty="0">
              <a:solidFill>
                <a:srgbClr val="2D499E"/>
              </a:solidFill>
              <a:latin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23F81B-8F6D-3449-BFD6-999FEE2B40E9}"/>
              </a:ext>
            </a:extLst>
          </p:cNvPr>
          <p:cNvSpPr txBox="1"/>
          <p:nvPr/>
        </p:nvSpPr>
        <p:spPr>
          <a:xfrm>
            <a:off x="251520" y="1059582"/>
            <a:ext cx="403244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1800" dirty="0"/>
              <a:t>用</a:t>
            </a:r>
            <a:r>
              <a:rPr lang="en-US" altLang="zh-CN" sz="1800" dirty="0"/>
              <a:t>Scanner</a:t>
            </a:r>
            <a:r>
              <a:rPr lang="zh-CN" altLang="en-US" sz="1800" dirty="0"/>
              <a:t>类读取文本文件</a:t>
            </a:r>
            <a:endParaRPr lang="en-US" altLang="zh-CN" sz="1800" dirty="0"/>
          </a:p>
          <a:p>
            <a:r>
              <a:rPr lang="zh-CN" altLang="en-US" sz="1800" dirty="0">
                <a:latin typeface="Helvetica" pitchFamily="2" charset="0"/>
              </a:rPr>
              <a:t>     </a:t>
            </a:r>
            <a:r>
              <a:rPr lang="en-US" altLang="zh-CN" sz="1400" dirty="0">
                <a:latin typeface="Helvetica" pitchFamily="2" charset="0"/>
              </a:rPr>
              <a:t>Scanner in</a:t>
            </a:r>
          </a:p>
          <a:p>
            <a:r>
              <a:rPr lang="zh-CN" altLang="en-US" sz="1400" dirty="0">
                <a:latin typeface="Helvetica" pitchFamily="2" charset="0"/>
              </a:rPr>
              <a:t>       </a:t>
            </a:r>
            <a:r>
              <a:rPr lang="en-US" altLang="zh-CN" sz="1400" dirty="0">
                <a:latin typeface="Helvetica" pitchFamily="2" charset="0"/>
              </a:rPr>
              <a:t>= </a:t>
            </a:r>
            <a:r>
              <a:rPr lang="en-US" altLang="zh-CN" sz="1400" b="1" dirty="0">
                <a:latin typeface="Helvetica" pitchFamily="2" charset="0"/>
              </a:rPr>
              <a:t>new</a:t>
            </a:r>
            <a:r>
              <a:rPr lang="en-US" altLang="zh-CN" sz="1400" dirty="0">
                <a:latin typeface="Helvetica" pitchFamily="2" charset="0"/>
              </a:rPr>
              <a:t> Scanner(</a:t>
            </a:r>
            <a:r>
              <a:rPr lang="en-US" altLang="zh-CN" sz="1400" b="1" dirty="0">
                <a:latin typeface="Helvetica" pitchFamily="2" charset="0"/>
              </a:rPr>
              <a:t>new</a:t>
            </a:r>
            <a:r>
              <a:rPr lang="en-US" altLang="zh-CN" sz="1400" dirty="0">
                <a:latin typeface="Helvetica" pitchFamily="2" charset="0"/>
              </a:rPr>
              <a:t> </a:t>
            </a:r>
            <a:r>
              <a:rPr lang="en-US" altLang="zh-CN" sz="1400" dirty="0" err="1">
                <a:latin typeface="Helvetica" pitchFamily="2" charset="0"/>
              </a:rPr>
              <a:t>FileReader</a:t>
            </a:r>
            <a:r>
              <a:rPr lang="en-US" altLang="zh-CN" sz="1400" dirty="0">
                <a:latin typeface="Helvetica" pitchFamily="2" charset="0"/>
              </a:rPr>
              <a:t>(path));</a:t>
            </a:r>
          </a:p>
          <a:p>
            <a:endParaRPr kumimoji="1" lang="en-US" altLang="zh-CN" sz="1800" dirty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1800" dirty="0"/>
              <a:t>对象 </a:t>
            </a:r>
            <a:r>
              <a:rPr lang="en-US" altLang="zh-CN" sz="1800" dirty="0"/>
              <a:t>in</a:t>
            </a:r>
            <a:r>
              <a:rPr lang="zh-CN" altLang="en-US" sz="1800" dirty="0"/>
              <a:t> 以文件为输入源，以</a:t>
            </a:r>
            <a:r>
              <a:rPr lang="en-US" altLang="zh-CN" sz="1800" dirty="0"/>
              <a:t>token</a:t>
            </a:r>
            <a:r>
              <a:rPr lang="zh-CN" altLang="en-US" sz="1800" dirty="0"/>
              <a:t>为单位读入数据；</a:t>
            </a:r>
            <a:endParaRPr lang="en-US" altLang="zh-CN" sz="1800" dirty="0"/>
          </a:p>
          <a:p>
            <a:endParaRPr lang="en-US" altLang="zh-CN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411438-EE0F-4244-829D-F608AD3DB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627534"/>
            <a:ext cx="5076056" cy="4515966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D68C26F6-97D2-A441-9351-AF52C2B5E033}"/>
              </a:ext>
            </a:extLst>
          </p:cNvPr>
          <p:cNvGrpSpPr/>
          <p:nvPr/>
        </p:nvGrpSpPr>
        <p:grpSpPr>
          <a:xfrm>
            <a:off x="467544" y="2787774"/>
            <a:ext cx="3384376" cy="2304256"/>
            <a:chOff x="611560" y="3003798"/>
            <a:chExt cx="3168352" cy="1938992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AC976BA-D84B-6F49-AFDE-A30A285296C7}"/>
                </a:ext>
              </a:extLst>
            </p:cNvPr>
            <p:cNvSpPr txBox="1"/>
            <p:nvPr/>
          </p:nvSpPr>
          <p:spPr>
            <a:xfrm>
              <a:off x="611560" y="3003798"/>
              <a:ext cx="3168352" cy="193899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  <a:latin typeface="Helvetica" pitchFamily="2" charset="0"/>
                </a:rPr>
                <a:t>t</a:t>
              </a:r>
              <a:r>
                <a:rPr kumimoji="1" lang="en-US" altLang="zh-CN" dirty="0">
                  <a:solidFill>
                    <a:srgbClr val="C00000"/>
                  </a:solidFill>
                  <a:latin typeface="Helvetica" pitchFamily="2" charset="0"/>
                </a:rPr>
                <a:t>ry{</a:t>
              </a:r>
            </a:p>
            <a:p>
              <a:r>
                <a:rPr lang="zh-CN" altLang="en-US" dirty="0">
                  <a:solidFill>
                    <a:srgbClr val="C00000"/>
                  </a:solidFill>
                  <a:latin typeface="Helvetica" pitchFamily="2" charset="0"/>
                </a:rPr>
                <a:t>   </a:t>
              </a:r>
              <a:r>
                <a:rPr lang="en-US" altLang="zh-CN" dirty="0">
                  <a:solidFill>
                    <a:srgbClr val="C00000"/>
                  </a:solidFill>
                  <a:latin typeface="Helvetica" pitchFamily="2" charset="0"/>
                </a:rPr>
                <a:t>…..</a:t>
              </a:r>
              <a:endParaRPr kumimoji="1" lang="en-US" altLang="zh-CN" dirty="0">
                <a:solidFill>
                  <a:srgbClr val="C00000"/>
                </a:solidFill>
                <a:latin typeface="Helvetica" pitchFamily="2" charset="0"/>
              </a:endParaRPr>
            </a:p>
            <a:p>
              <a:r>
                <a:rPr kumimoji="1" lang="en-US" altLang="zh-CN" dirty="0">
                  <a:solidFill>
                    <a:srgbClr val="C00000"/>
                  </a:solidFill>
                  <a:latin typeface="Helvetica" pitchFamily="2" charset="0"/>
                </a:rPr>
                <a:t>}catch( …. ){</a:t>
              </a:r>
            </a:p>
            <a:p>
              <a:r>
                <a:rPr lang="en-US" altLang="zh-CN" dirty="0">
                  <a:solidFill>
                    <a:srgbClr val="C00000"/>
                  </a:solidFill>
                  <a:latin typeface="Helvetica" pitchFamily="2" charset="0"/>
                </a:rPr>
                <a:t>   ….</a:t>
              </a:r>
              <a:endParaRPr kumimoji="1" lang="en-US" altLang="zh-CN" dirty="0">
                <a:solidFill>
                  <a:srgbClr val="C00000"/>
                </a:solidFill>
                <a:latin typeface="Helvetica" pitchFamily="2" charset="0"/>
              </a:endParaRPr>
            </a:p>
            <a:p>
              <a:r>
                <a:rPr lang="en-US" altLang="zh-CN" dirty="0">
                  <a:solidFill>
                    <a:srgbClr val="C00000"/>
                  </a:solidFill>
                  <a:latin typeface="Helvetica" pitchFamily="2" charset="0"/>
                </a:rPr>
                <a:t>}</a:t>
              </a:r>
              <a:endParaRPr kumimoji="1" lang="zh-CN" alt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9FBD9F1-EE62-E149-AD62-27B00B08C165}"/>
                </a:ext>
              </a:extLst>
            </p:cNvPr>
            <p:cNvSpPr txBox="1"/>
            <p:nvPr/>
          </p:nvSpPr>
          <p:spPr>
            <a:xfrm>
              <a:off x="2292132" y="305743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捕获异常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0703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99FF"/>
            </a:gs>
            <a:gs pos="17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15516" y="289459"/>
            <a:ext cx="7992888" cy="50405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000" b="0" kern="0" dirty="0">
                <a:solidFill>
                  <a:srgbClr val="2D499E"/>
                </a:solidFill>
                <a:latin typeface="+mj-ea"/>
              </a:rPr>
              <a:t>用</a:t>
            </a:r>
            <a:r>
              <a:rPr lang="en-US" altLang="zh-CN" sz="2000" b="0" kern="0" dirty="0">
                <a:solidFill>
                  <a:srgbClr val="2D499E"/>
                </a:solidFill>
                <a:latin typeface="+mj-ea"/>
              </a:rPr>
              <a:t>Scanner</a:t>
            </a:r>
            <a:r>
              <a:rPr lang="zh-CN" altLang="en-US" sz="2000" b="0" kern="0" dirty="0">
                <a:solidFill>
                  <a:srgbClr val="2D499E"/>
                </a:solidFill>
                <a:latin typeface="+mj-ea"/>
              </a:rPr>
              <a:t>从</a:t>
            </a:r>
            <a:r>
              <a:rPr lang="en-US" altLang="zh-CN" sz="2000" b="0" kern="0" dirty="0" err="1">
                <a:solidFill>
                  <a:srgbClr val="2D499E"/>
                </a:solidFill>
                <a:latin typeface="+mj-ea"/>
              </a:rPr>
              <a:t>FileReader</a:t>
            </a:r>
            <a:r>
              <a:rPr lang="zh-CN" altLang="en-US" sz="2000" b="0" kern="0" dirty="0">
                <a:solidFill>
                  <a:srgbClr val="2D499E"/>
                </a:solidFill>
                <a:latin typeface="+mj-ea"/>
              </a:rPr>
              <a:t>流读取字符</a:t>
            </a:r>
            <a:endParaRPr lang="en-US" altLang="zh-CN" sz="2000" b="0" kern="0" dirty="0">
              <a:solidFill>
                <a:srgbClr val="2D499E"/>
              </a:solidFill>
              <a:latin typeface="+mj-ea"/>
            </a:endParaRPr>
          </a:p>
          <a:p>
            <a:pPr algn="l"/>
            <a:endParaRPr lang="en-US" altLang="zh-CN" sz="2000" b="0" kern="0" dirty="0">
              <a:solidFill>
                <a:srgbClr val="2D499E"/>
              </a:solidFill>
              <a:latin typeface="+mj-ea"/>
            </a:endParaRPr>
          </a:p>
          <a:p>
            <a:pPr algn="l"/>
            <a:endParaRPr lang="en-US" altLang="zh-CN" sz="2000" b="0" kern="0" dirty="0">
              <a:solidFill>
                <a:srgbClr val="2D499E"/>
              </a:solidFill>
              <a:latin typeface="+mj-ea"/>
            </a:endParaRPr>
          </a:p>
          <a:p>
            <a:pPr algn="l"/>
            <a:endParaRPr lang="en-US" altLang="zh-CN" sz="2000" b="0" kern="0" dirty="0">
              <a:solidFill>
                <a:srgbClr val="2D499E"/>
              </a:solidFill>
              <a:latin typeface="+mj-ea"/>
            </a:endParaRPr>
          </a:p>
          <a:p>
            <a:pPr algn="l"/>
            <a:endParaRPr lang="zh-CN" altLang="en-US" sz="2000" b="0" kern="0" dirty="0">
              <a:solidFill>
                <a:srgbClr val="2D499E"/>
              </a:solidFill>
              <a:latin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411438-EE0F-4244-829D-F608AD3DB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644" y="915566"/>
            <a:ext cx="4488802" cy="36768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D08103E-593B-472A-1FE6-FC2EBB4A7F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088167"/>
            <a:ext cx="4527522" cy="2203663"/>
          </a:xfrm>
          <a:prstGeom prst="rect">
            <a:avLst/>
          </a:prstGeom>
        </p:spPr>
      </p:pic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7D58D31D-E8B2-F11D-229B-F1F722E3FD48}"/>
              </a:ext>
            </a:extLst>
          </p:cNvPr>
          <p:cNvCxnSpPr/>
          <p:nvPr/>
        </p:nvCxnSpPr>
        <p:spPr bwMode="auto">
          <a:xfrm flipV="1">
            <a:off x="3563888" y="2139702"/>
            <a:ext cx="4104456" cy="576064"/>
          </a:xfrm>
          <a:prstGeom prst="curvedConnector3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6E5B573-E35A-49A8-66C3-F9FF68F6785F}"/>
              </a:ext>
            </a:extLst>
          </p:cNvPr>
          <p:cNvSpPr txBox="1"/>
          <p:nvPr/>
        </p:nvSpPr>
        <p:spPr>
          <a:xfrm>
            <a:off x="753249" y="3939902"/>
            <a:ext cx="295465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方法声明会抛出异常</a:t>
            </a:r>
            <a:endParaRPr kumimoji="1" lang="zh-CN" altLang="en-US" dirty="0"/>
          </a:p>
        </p:txBody>
      </p:sp>
      <p:cxnSp>
        <p:nvCxnSpPr>
          <p:cNvPr id="14" name="曲线连接符 13">
            <a:extLst>
              <a:ext uri="{FF2B5EF4-FFF2-40B4-BE49-F238E27FC236}">
                <a16:creationId xmlns:a16="http://schemas.microsoft.com/office/drawing/2014/main" id="{FB8545C3-2D2A-2035-7734-E0B6FEE24FC3}"/>
              </a:ext>
            </a:extLst>
          </p:cNvPr>
          <p:cNvCxnSpPr>
            <a:stCxn id="12" idx="0"/>
          </p:cNvCxnSpPr>
          <p:nvPr/>
        </p:nvCxnSpPr>
        <p:spPr bwMode="auto">
          <a:xfrm rot="5400000" flipH="1" flipV="1">
            <a:off x="2053670" y="3152091"/>
            <a:ext cx="964718" cy="610904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B94950EF-54C5-1E3D-E6C1-5E3340489008}"/>
              </a:ext>
            </a:extLst>
          </p:cNvPr>
          <p:cNvSpPr/>
          <p:nvPr/>
        </p:nvSpPr>
        <p:spPr bwMode="auto">
          <a:xfrm>
            <a:off x="5292080" y="3147814"/>
            <a:ext cx="2592288" cy="288032"/>
          </a:xfrm>
          <a:prstGeom prst="roundRect">
            <a:avLst/>
          </a:prstGeom>
          <a:noFill/>
          <a:ln>
            <a:solidFill>
              <a:schemeClr val="accent1">
                <a:alpha val="89915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7203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99FF"/>
            </a:gs>
            <a:gs pos="17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51520" y="551049"/>
            <a:ext cx="7992888" cy="50405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000" b="0" kern="0" dirty="0">
                <a:solidFill>
                  <a:srgbClr val="2D499E"/>
                </a:solidFill>
                <a:latin typeface="+mj-ea"/>
              </a:rPr>
              <a:t>例子：用</a:t>
            </a:r>
            <a:r>
              <a:rPr lang="en-US" altLang="zh-CN" sz="2000" b="0" kern="0" dirty="0">
                <a:solidFill>
                  <a:srgbClr val="2D499E"/>
                </a:solidFill>
                <a:latin typeface="+mj-ea"/>
              </a:rPr>
              <a:t>Scanner</a:t>
            </a:r>
            <a:r>
              <a:rPr lang="zh-CN" altLang="en-US" sz="2000" b="0" kern="0" dirty="0">
                <a:solidFill>
                  <a:srgbClr val="2D499E"/>
                </a:solidFill>
                <a:latin typeface="+mj-ea"/>
              </a:rPr>
              <a:t>从</a:t>
            </a:r>
            <a:r>
              <a:rPr lang="en-US" altLang="zh-CN" sz="2000" b="0" kern="0" dirty="0" err="1">
                <a:solidFill>
                  <a:srgbClr val="2D499E"/>
                </a:solidFill>
                <a:latin typeface="+mj-ea"/>
              </a:rPr>
              <a:t>FileReader</a:t>
            </a:r>
            <a:r>
              <a:rPr lang="zh-CN" altLang="en-US" sz="2000" b="0" kern="0" dirty="0">
                <a:solidFill>
                  <a:srgbClr val="2D499E"/>
                </a:solidFill>
                <a:latin typeface="+mj-ea"/>
              </a:rPr>
              <a:t>流读取字符</a:t>
            </a:r>
            <a:endParaRPr lang="en-US" altLang="zh-CN" sz="2000" b="0" kern="0" dirty="0">
              <a:solidFill>
                <a:srgbClr val="2D499E"/>
              </a:solidFill>
              <a:latin typeface="+mj-ea"/>
            </a:endParaRPr>
          </a:p>
          <a:p>
            <a:pPr algn="l"/>
            <a:endParaRPr lang="en-US" altLang="zh-CN" sz="2000" b="0" kern="0" dirty="0">
              <a:solidFill>
                <a:srgbClr val="2D499E"/>
              </a:solidFill>
              <a:latin typeface="+mj-ea"/>
            </a:endParaRPr>
          </a:p>
          <a:p>
            <a:pPr algn="l"/>
            <a:endParaRPr lang="en-US" altLang="zh-CN" sz="2000" b="0" kern="0" dirty="0">
              <a:solidFill>
                <a:srgbClr val="2D499E"/>
              </a:solidFill>
              <a:latin typeface="+mj-ea"/>
            </a:endParaRPr>
          </a:p>
          <a:p>
            <a:pPr algn="l"/>
            <a:endParaRPr lang="en-US" altLang="zh-CN" sz="2000" b="0" kern="0" dirty="0">
              <a:solidFill>
                <a:srgbClr val="2D499E"/>
              </a:solidFill>
              <a:latin typeface="+mj-ea"/>
            </a:endParaRPr>
          </a:p>
          <a:p>
            <a:pPr algn="l"/>
            <a:endParaRPr lang="zh-CN" altLang="en-US" sz="2000" b="0" kern="0" dirty="0">
              <a:solidFill>
                <a:srgbClr val="2D499E"/>
              </a:solidFill>
              <a:latin typeface="+mj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6E6A7FA-EF40-8E4D-8BD8-D5B077927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966" y="1035260"/>
            <a:ext cx="5124696" cy="3912754"/>
          </a:xfrm>
          <a:prstGeom prst="rect">
            <a:avLst/>
          </a:prstGeom>
        </p:spPr>
      </p:pic>
      <p:sp>
        <p:nvSpPr>
          <p:cNvPr id="11" name="折角形 10">
            <a:extLst>
              <a:ext uri="{FF2B5EF4-FFF2-40B4-BE49-F238E27FC236}">
                <a16:creationId xmlns:a16="http://schemas.microsoft.com/office/drawing/2014/main" id="{1481BBDA-9A7B-B148-80EC-28B3B40A6904}"/>
              </a:ext>
            </a:extLst>
          </p:cNvPr>
          <p:cNvSpPr/>
          <p:nvPr/>
        </p:nvSpPr>
        <p:spPr bwMode="auto">
          <a:xfrm>
            <a:off x="539552" y="2921572"/>
            <a:ext cx="1872208" cy="1569660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How are you!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F6C36B-EB62-F743-8B6C-28CED989EA64}"/>
              </a:ext>
            </a:extLst>
          </p:cNvPr>
          <p:cNvSpPr/>
          <p:nvPr/>
        </p:nvSpPr>
        <p:spPr>
          <a:xfrm>
            <a:off x="342338" y="1064067"/>
            <a:ext cx="277351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/>
              <a:t>java </a:t>
            </a:r>
            <a:r>
              <a:rPr lang="en-US" altLang="zh-CN" dirty="0" err="1"/>
              <a:t>FileIO</a:t>
            </a:r>
            <a:r>
              <a:rPr lang="en-US" altLang="zh-CN" dirty="0"/>
              <a:t> </a:t>
            </a:r>
            <a:r>
              <a:rPr lang="en-US" altLang="zh-CN" dirty="0" err="1"/>
              <a:t>my.txt</a:t>
            </a:r>
            <a:endParaRPr lang="en-US" altLang="zh-CN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/>
              <a:t>How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/>
              <a:t>are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dirty="0"/>
              <a:t>you!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45DFBA-8A42-924F-B6B6-7E6EA5A07725}"/>
              </a:ext>
            </a:extLst>
          </p:cNvPr>
          <p:cNvSpPr txBox="1"/>
          <p:nvPr/>
        </p:nvSpPr>
        <p:spPr>
          <a:xfrm>
            <a:off x="864045" y="4576579"/>
            <a:ext cx="958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</a:t>
            </a:r>
            <a:r>
              <a:rPr kumimoji="1" lang="en-US" altLang="zh-CN" dirty="0" err="1"/>
              <a:t>y.txt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4908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99FF"/>
            </a:gs>
            <a:gs pos="17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51520" y="551049"/>
            <a:ext cx="7992888" cy="50405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000" b="0" kern="0" dirty="0">
                <a:solidFill>
                  <a:srgbClr val="2D499E"/>
                </a:solidFill>
                <a:latin typeface="+mj-ea"/>
              </a:rPr>
              <a:t>文件输出：文件写入器类 </a:t>
            </a:r>
            <a:r>
              <a:rPr lang="en-US" altLang="zh-CN" sz="2000" b="0" kern="0" dirty="0" err="1">
                <a:solidFill>
                  <a:srgbClr val="2D499E"/>
                </a:solidFill>
                <a:latin typeface="+mj-ea"/>
              </a:rPr>
              <a:t>FileWriter</a:t>
            </a:r>
            <a:endParaRPr lang="en-US" altLang="zh-CN" sz="2000" b="0" kern="0" dirty="0">
              <a:solidFill>
                <a:srgbClr val="2D499E"/>
              </a:solidFill>
              <a:latin typeface="+mj-ea"/>
            </a:endParaRPr>
          </a:p>
          <a:p>
            <a:pPr algn="l"/>
            <a:endParaRPr lang="en-US" altLang="zh-CN" sz="2000" b="0" kern="0" dirty="0">
              <a:solidFill>
                <a:srgbClr val="2D499E"/>
              </a:solidFill>
              <a:latin typeface="+mj-ea"/>
            </a:endParaRPr>
          </a:p>
          <a:p>
            <a:pPr algn="l"/>
            <a:endParaRPr lang="en-US" altLang="zh-CN" sz="2000" b="0" kern="0" dirty="0">
              <a:solidFill>
                <a:srgbClr val="2D499E"/>
              </a:solidFill>
              <a:latin typeface="+mj-ea"/>
            </a:endParaRPr>
          </a:p>
          <a:p>
            <a:pPr algn="l"/>
            <a:endParaRPr lang="en-US" altLang="zh-CN" sz="2000" b="0" kern="0" dirty="0">
              <a:solidFill>
                <a:srgbClr val="2D499E"/>
              </a:solidFill>
              <a:latin typeface="+mj-ea"/>
            </a:endParaRPr>
          </a:p>
          <a:p>
            <a:pPr algn="l"/>
            <a:endParaRPr lang="zh-CN" altLang="en-US" sz="2000" b="0" kern="0" dirty="0">
              <a:solidFill>
                <a:srgbClr val="2D499E"/>
              </a:solidFill>
              <a:latin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23F81B-8F6D-3449-BFD6-999FEE2B40E9}"/>
              </a:ext>
            </a:extLst>
          </p:cNvPr>
          <p:cNvSpPr txBox="1"/>
          <p:nvPr/>
        </p:nvSpPr>
        <p:spPr>
          <a:xfrm>
            <a:off x="251520" y="1059582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9BDA82-22CF-D24D-AEE0-E7F3CC8AF4F6}"/>
              </a:ext>
            </a:extLst>
          </p:cNvPr>
          <p:cNvSpPr txBox="1"/>
          <p:nvPr/>
        </p:nvSpPr>
        <p:spPr>
          <a:xfrm>
            <a:off x="251520" y="1275606"/>
            <a:ext cx="69127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1800" dirty="0">
                <a:latin typeface="+mn-ea"/>
                <a:ea typeface="+mn-ea"/>
              </a:rPr>
              <a:t>类</a:t>
            </a:r>
            <a:r>
              <a:rPr lang="en-US" altLang="zh-CN" sz="1800" dirty="0" err="1">
                <a:latin typeface="+mn-ea"/>
                <a:ea typeface="+mn-ea"/>
              </a:rPr>
              <a:t>FileWriter</a:t>
            </a:r>
            <a:r>
              <a:rPr lang="en-US" altLang="zh-CN" sz="1800" dirty="0">
                <a:latin typeface="+mn-ea"/>
                <a:ea typeface="+mn-ea"/>
              </a:rPr>
              <a:t>, </a:t>
            </a:r>
            <a:r>
              <a:rPr lang="zh-CN" altLang="en-US" sz="1800" dirty="0">
                <a:latin typeface="+mn-ea"/>
                <a:ea typeface="+mn-ea"/>
              </a:rPr>
              <a:t>文本文件的输出流类。包： </a:t>
            </a:r>
            <a:r>
              <a:rPr lang="en-US" altLang="zh-CN" sz="1800" dirty="0" err="1">
                <a:latin typeface="+mn-ea"/>
                <a:ea typeface="+mn-ea"/>
              </a:rPr>
              <a:t>java.io</a:t>
            </a:r>
            <a:r>
              <a:rPr lang="en-US" altLang="zh-CN" sz="1800" dirty="0">
                <a:latin typeface="+mn-ea"/>
                <a:ea typeface="+mn-ea"/>
              </a:rPr>
              <a:t>;</a:t>
            </a:r>
          </a:p>
          <a:p>
            <a:endParaRPr lang="en-US" altLang="zh-CN" sz="1800" dirty="0">
              <a:latin typeface="+mn-ea"/>
              <a:ea typeface="+mn-ea"/>
            </a:endParaRPr>
          </a:p>
          <a:p>
            <a:r>
              <a:rPr lang="zh-CN" altLang="en-US" sz="1800" dirty="0">
                <a:latin typeface="+mn-ea"/>
                <a:ea typeface="+mn-ea"/>
              </a:rPr>
              <a:t> </a:t>
            </a:r>
            <a:r>
              <a:rPr lang="en-US" altLang="zh-CN" sz="1800" dirty="0">
                <a:latin typeface="+mn-ea"/>
                <a:ea typeface="+mn-ea"/>
              </a:rPr>
              <a:t>     </a:t>
            </a:r>
            <a:r>
              <a:rPr lang="en-US" altLang="zh-CN" sz="1800" dirty="0" err="1">
                <a:latin typeface="+mn-ea"/>
                <a:ea typeface="+mn-ea"/>
              </a:rPr>
              <a:t>FileWriter</a:t>
            </a:r>
            <a:r>
              <a:rPr lang="en-US" altLang="zh-CN" sz="1800" dirty="0">
                <a:latin typeface="+mn-ea"/>
                <a:ea typeface="+mn-ea"/>
              </a:rPr>
              <a:t> </a:t>
            </a:r>
            <a:r>
              <a:rPr lang="en-US" altLang="zh-CN" sz="1800" dirty="0" err="1">
                <a:latin typeface="+mn-ea"/>
                <a:ea typeface="+mn-ea"/>
              </a:rPr>
              <a:t>fw</a:t>
            </a:r>
            <a:r>
              <a:rPr lang="en-US" altLang="zh-CN" sz="1800" dirty="0">
                <a:latin typeface="+mn-ea"/>
                <a:ea typeface="+mn-ea"/>
              </a:rPr>
              <a:t> = </a:t>
            </a:r>
            <a:r>
              <a:rPr lang="en-US" altLang="zh-CN" sz="1800" b="1" dirty="0">
                <a:latin typeface="+mn-ea"/>
                <a:ea typeface="+mn-ea"/>
              </a:rPr>
              <a:t>new</a:t>
            </a:r>
            <a:r>
              <a:rPr lang="en-US" altLang="zh-CN" sz="1800" dirty="0">
                <a:latin typeface="+mn-ea"/>
                <a:ea typeface="+mn-ea"/>
              </a:rPr>
              <a:t> </a:t>
            </a:r>
            <a:r>
              <a:rPr lang="en-US" altLang="zh-CN" sz="1800" dirty="0" err="1">
                <a:latin typeface="+mn-ea"/>
                <a:ea typeface="+mn-ea"/>
              </a:rPr>
              <a:t>FileWriter</a:t>
            </a:r>
            <a:r>
              <a:rPr lang="en-US" altLang="zh-CN" sz="1800" dirty="0">
                <a:latin typeface="+mn-ea"/>
                <a:ea typeface="+mn-ea"/>
              </a:rPr>
              <a:t>(filename);</a:t>
            </a:r>
          </a:p>
          <a:p>
            <a:endParaRPr kumimoji="1" lang="en-US" altLang="zh-CN" sz="1800" dirty="0">
              <a:latin typeface="+mn-ea"/>
              <a:ea typeface="+mn-ea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1800" dirty="0">
                <a:latin typeface="+mn-ea"/>
                <a:ea typeface="+mn-ea"/>
              </a:rPr>
              <a:t>filename </a:t>
            </a:r>
            <a:r>
              <a:rPr lang="zh-CN" altLang="en-US" sz="1800" dirty="0">
                <a:latin typeface="+mn-ea"/>
                <a:ea typeface="+mn-ea"/>
              </a:rPr>
              <a:t>为一个字符串，代表文件的相对</a:t>
            </a:r>
            <a:r>
              <a:rPr lang="en-US" altLang="zh-CN" sz="1800" dirty="0">
                <a:latin typeface="+mn-ea"/>
                <a:ea typeface="+mn-ea"/>
              </a:rPr>
              <a:t>(</a:t>
            </a:r>
            <a:r>
              <a:rPr lang="zh-CN" altLang="en-US" sz="1800" dirty="0">
                <a:latin typeface="+mn-ea"/>
                <a:ea typeface="+mn-ea"/>
              </a:rPr>
              <a:t>绝对</a:t>
            </a:r>
            <a:r>
              <a:rPr lang="en-US" altLang="zh-CN" sz="1800" dirty="0">
                <a:latin typeface="+mn-ea"/>
                <a:ea typeface="+mn-ea"/>
              </a:rPr>
              <a:t>)</a:t>
            </a:r>
            <a:r>
              <a:rPr lang="zh-CN" altLang="en-US" sz="1800" dirty="0">
                <a:latin typeface="+mn-ea"/>
                <a:ea typeface="+mn-ea"/>
              </a:rPr>
              <a:t>路径；</a:t>
            </a:r>
            <a:endParaRPr lang="en-US" altLang="zh-CN" sz="1800" dirty="0">
              <a:latin typeface="+mn-ea"/>
              <a:ea typeface="+mn-ea"/>
            </a:endParaRPr>
          </a:p>
          <a:p>
            <a:r>
              <a:rPr lang="en-US" altLang="zh-CN" sz="1800" dirty="0">
                <a:latin typeface="+mn-ea"/>
                <a:ea typeface="+mn-ea"/>
              </a:rPr>
              <a:t>      </a:t>
            </a:r>
            <a:r>
              <a:rPr lang="zh-CN" altLang="en-US" sz="1800" dirty="0">
                <a:latin typeface="+mn-ea"/>
                <a:ea typeface="+mn-ea"/>
              </a:rPr>
              <a:t>如： </a:t>
            </a:r>
            <a:r>
              <a:rPr lang="en-US" altLang="zh-CN" sz="1800" dirty="0">
                <a:latin typeface="+mn-ea"/>
                <a:ea typeface="+mn-ea"/>
              </a:rPr>
              <a:t>C:\\</a:t>
            </a:r>
            <a:r>
              <a:rPr lang="en-US" altLang="zh-CN" sz="1800" dirty="0" err="1">
                <a:latin typeface="+mn-ea"/>
                <a:ea typeface="+mn-ea"/>
              </a:rPr>
              <a:t>my.txt</a:t>
            </a:r>
            <a:r>
              <a:rPr lang="zh-CN" altLang="en-US" sz="1800" dirty="0">
                <a:latin typeface="+mn-ea"/>
                <a:ea typeface="+mn-ea"/>
              </a:rPr>
              <a:t>  （</a:t>
            </a:r>
            <a:r>
              <a:rPr lang="en-US" altLang="zh-CN" sz="1800" dirty="0">
                <a:latin typeface="+mn-ea"/>
                <a:ea typeface="+mn-ea"/>
              </a:rPr>
              <a:t>windows</a:t>
            </a:r>
            <a:r>
              <a:rPr lang="zh-CN" altLang="en-US" sz="1800" dirty="0">
                <a:latin typeface="+mn-ea"/>
                <a:ea typeface="+mn-ea"/>
              </a:rPr>
              <a:t>）</a:t>
            </a:r>
            <a:endParaRPr lang="en-US" altLang="zh-CN" sz="1800" dirty="0">
              <a:latin typeface="+mn-ea"/>
              <a:ea typeface="+mn-ea"/>
            </a:endParaRPr>
          </a:p>
          <a:p>
            <a:r>
              <a:rPr lang="zh-CN" altLang="en-US" sz="1800" dirty="0">
                <a:latin typeface="+mn-ea"/>
                <a:ea typeface="+mn-ea"/>
              </a:rPr>
              <a:t>               </a:t>
            </a:r>
            <a:r>
              <a:rPr lang="en-US" altLang="zh-CN" sz="1800" dirty="0">
                <a:latin typeface="+mn-ea"/>
                <a:ea typeface="+mn-ea"/>
              </a:rPr>
              <a:t>/</a:t>
            </a:r>
            <a:r>
              <a:rPr lang="en-US" altLang="zh-CN" sz="1800" dirty="0" err="1">
                <a:latin typeface="+mn-ea"/>
                <a:ea typeface="+mn-ea"/>
              </a:rPr>
              <a:t>usr</a:t>
            </a:r>
            <a:r>
              <a:rPr lang="en-US" altLang="zh-CN" sz="1800" dirty="0">
                <a:latin typeface="+mn-ea"/>
                <a:ea typeface="+mn-ea"/>
              </a:rPr>
              <a:t>/local/</a:t>
            </a:r>
            <a:r>
              <a:rPr lang="en-US" altLang="zh-CN" sz="1800" dirty="0" err="1">
                <a:latin typeface="+mn-ea"/>
                <a:ea typeface="+mn-ea"/>
              </a:rPr>
              <a:t>my.txt</a:t>
            </a:r>
            <a:r>
              <a:rPr lang="en-US" altLang="zh-CN" sz="1800" dirty="0">
                <a:latin typeface="+mn-ea"/>
                <a:ea typeface="+mn-ea"/>
              </a:rPr>
              <a:t>  (Linux)</a:t>
            </a:r>
          </a:p>
          <a:p>
            <a:endParaRPr lang="en-US" altLang="zh-CN" sz="1800" dirty="0">
              <a:latin typeface="+mn-ea"/>
              <a:ea typeface="+mn-ea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1800" dirty="0">
                <a:latin typeface="+mn-ea"/>
                <a:ea typeface="+mn-ea"/>
              </a:rPr>
              <a:t> </a:t>
            </a:r>
            <a:r>
              <a:rPr lang="zh-CN" altLang="en-US" sz="1800" dirty="0">
                <a:latin typeface="+mn-ea"/>
                <a:ea typeface="+mn-ea"/>
              </a:rPr>
              <a:t>如果</a:t>
            </a:r>
            <a:r>
              <a:rPr lang="en-US" altLang="zh-CN" sz="1800" dirty="0">
                <a:latin typeface="+mn-ea"/>
                <a:ea typeface="+mn-ea"/>
              </a:rPr>
              <a:t>filename</a:t>
            </a:r>
            <a:r>
              <a:rPr lang="zh-CN" altLang="en-US" sz="1800" dirty="0">
                <a:latin typeface="+mn-ea"/>
                <a:ea typeface="+mn-ea"/>
              </a:rPr>
              <a:t>文件不存在，则创建一个新的文件</a:t>
            </a:r>
            <a:endParaRPr lang="en-US" altLang="zh-CN" sz="1800" dirty="0">
              <a:latin typeface="+mn-ea"/>
              <a:ea typeface="+mn-ea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sz="1800" dirty="0">
              <a:latin typeface="+mn-ea"/>
              <a:ea typeface="+mn-ea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1800" dirty="0">
                <a:latin typeface="+mn-ea"/>
                <a:ea typeface="+mn-ea"/>
              </a:rPr>
              <a:t>写方法：</a:t>
            </a:r>
            <a:r>
              <a:rPr lang="en-US" altLang="zh-CN" sz="1800" dirty="0">
                <a:latin typeface="+mn-ea"/>
                <a:ea typeface="+mn-ea"/>
              </a:rPr>
              <a:t>write(int)</a:t>
            </a:r>
            <a:r>
              <a:rPr lang="zh-CN" altLang="en-US" sz="1800" dirty="0">
                <a:latin typeface="+mn-ea"/>
                <a:ea typeface="+mn-ea"/>
              </a:rPr>
              <a:t>，</a:t>
            </a:r>
            <a:r>
              <a:rPr lang="en-US" altLang="zh-CN" sz="1800" dirty="0">
                <a:latin typeface="+mn-ea"/>
                <a:ea typeface="+mn-ea"/>
              </a:rPr>
              <a:t>write(String), write(cha[]) (</a:t>
            </a:r>
            <a:r>
              <a:rPr lang="zh-CN" altLang="en-US" sz="1800" dirty="0">
                <a:latin typeface="+mn-ea"/>
                <a:ea typeface="+mn-ea"/>
              </a:rPr>
              <a:t>不方便</a:t>
            </a:r>
            <a:r>
              <a:rPr lang="en-US" altLang="zh-CN" sz="1800" dirty="0">
                <a:latin typeface="+mn-ea"/>
                <a:ea typeface="+mn-ea"/>
              </a:rPr>
              <a:t>)</a:t>
            </a:r>
          </a:p>
          <a:p>
            <a:endParaRPr lang="en-US" altLang="zh-CN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38855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99FF"/>
            </a:gs>
            <a:gs pos="17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51520" y="551049"/>
            <a:ext cx="7992888" cy="50405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000" b="0" kern="0" dirty="0">
                <a:solidFill>
                  <a:srgbClr val="2D499E"/>
                </a:solidFill>
                <a:latin typeface="+mj-ea"/>
              </a:rPr>
              <a:t>格式化文件输出类：</a:t>
            </a:r>
            <a:r>
              <a:rPr lang="en-US" altLang="zh-CN" sz="2000" b="0" kern="0" dirty="0" err="1">
                <a:solidFill>
                  <a:srgbClr val="2D499E"/>
                </a:solidFill>
                <a:latin typeface="+mj-ea"/>
              </a:rPr>
              <a:t>PrintWriter</a:t>
            </a:r>
            <a:endParaRPr lang="en-US" altLang="zh-CN" sz="2000" b="0" kern="0" dirty="0">
              <a:solidFill>
                <a:srgbClr val="2D499E"/>
              </a:solidFill>
              <a:latin typeface="+mj-ea"/>
            </a:endParaRPr>
          </a:p>
          <a:p>
            <a:pPr algn="l"/>
            <a:endParaRPr lang="en-US" altLang="zh-CN" sz="2000" b="0" kern="0" dirty="0">
              <a:solidFill>
                <a:srgbClr val="2D499E"/>
              </a:solidFill>
              <a:latin typeface="+mj-ea"/>
            </a:endParaRPr>
          </a:p>
          <a:p>
            <a:pPr algn="l"/>
            <a:endParaRPr lang="en-US" altLang="zh-CN" sz="2000" b="0" kern="0" dirty="0">
              <a:solidFill>
                <a:srgbClr val="2D499E"/>
              </a:solidFill>
              <a:latin typeface="+mj-ea"/>
            </a:endParaRPr>
          </a:p>
          <a:p>
            <a:pPr algn="l"/>
            <a:endParaRPr lang="en-US" altLang="zh-CN" sz="2000" b="0" kern="0" dirty="0">
              <a:solidFill>
                <a:srgbClr val="2D499E"/>
              </a:solidFill>
              <a:latin typeface="+mj-ea"/>
            </a:endParaRPr>
          </a:p>
          <a:p>
            <a:pPr algn="l"/>
            <a:endParaRPr lang="zh-CN" altLang="en-US" sz="2000" b="0" kern="0" dirty="0">
              <a:solidFill>
                <a:srgbClr val="2D499E"/>
              </a:solidFill>
              <a:latin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23F81B-8F6D-3449-BFD6-999FEE2B40E9}"/>
              </a:ext>
            </a:extLst>
          </p:cNvPr>
          <p:cNvSpPr txBox="1"/>
          <p:nvPr/>
        </p:nvSpPr>
        <p:spPr>
          <a:xfrm>
            <a:off x="251520" y="1059582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9BDA82-22CF-D24D-AEE0-E7F3CC8AF4F6}"/>
              </a:ext>
            </a:extLst>
          </p:cNvPr>
          <p:cNvSpPr txBox="1"/>
          <p:nvPr/>
        </p:nvSpPr>
        <p:spPr>
          <a:xfrm>
            <a:off x="384549" y="1275606"/>
            <a:ext cx="772683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2000" kern="0" dirty="0" err="1">
                <a:latin typeface="+mn-ea"/>
                <a:ea typeface="+mn-ea"/>
              </a:rPr>
              <a:t>PrintWriter</a:t>
            </a:r>
            <a:r>
              <a:rPr lang="zh-CN" altLang="en-US" sz="2000" kern="0" dirty="0">
                <a:latin typeface="+mn-ea"/>
                <a:ea typeface="+mn-ea"/>
              </a:rPr>
              <a:t> 以类似</a:t>
            </a:r>
            <a:r>
              <a:rPr lang="en-US" altLang="zh-CN" sz="2000" kern="0" dirty="0" err="1">
                <a:latin typeface="+mn-ea"/>
                <a:ea typeface="+mn-ea"/>
              </a:rPr>
              <a:t>System.out</a:t>
            </a:r>
            <a:r>
              <a:rPr lang="en-US" altLang="zh-CN" sz="2000" kern="0" dirty="0">
                <a:latin typeface="+mn-ea"/>
                <a:ea typeface="+mn-ea"/>
              </a:rPr>
              <a:t> </a:t>
            </a:r>
            <a:r>
              <a:rPr lang="zh-CN" altLang="en-US" sz="2000" kern="0" dirty="0">
                <a:latin typeface="+mn-ea"/>
                <a:ea typeface="+mn-ea"/>
              </a:rPr>
              <a:t>的方式向</a:t>
            </a:r>
            <a:r>
              <a:rPr lang="zh-CN" altLang="en-US" sz="2000" dirty="0">
                <a:latin typeface="+mn-ea"/>
                <a:ea typeface="+mn-ea"/>
              </a:rPr>
              <a:t>文件的输出文本。包： </a:t>
            </a:r>
            <a:r>
              <a:rPr lang="en-US" altLang="zh-CN" sz="2000" dirty="0" err="1">
                <a:latin typeface="+mn-ea"/>
                <a:ea typeface="+mn-ea"/>
              </a:rPr>
              <a:t>java.io</a:t>
            </a:r>
            <a:r>
              <a:rPr lang="en-US" altLang="zh-CN" sz="2000" dirty="0">
                <a:latin typeface="+mn-ea"/>
                <a:ea typeface="+mn-ea"/>
              </a:rPr>
              <a:t>;</a:t>
            </a:r>
          </a:p>
          <a:p>
            <a:endParaRPr lang="en-US" altLang="zh-CN" sz="2000" dirty="0">
              <a:latin typeface="+mn-ea"/>
              <a:ea typeface="+mn-ea"/>
            </a:endParaRPr>
          </a:p>
          <a:p>
            <a:r>
              <a:rPr lang="zh-CN" altLang="en-US" sz="1800" dirty="0">
                <a:latin typeface="+mn-ea"/>
                <a:ea typeface="+mn-ea"/>
              </a:rPr>
              <a:t> </a:t>
            </a:r>
            <a:r>
              <a:rPr lang="en-US" altLang="zh-CN" sz="1800" dirty="0">
                <a:latin typeface="+mn-ea"/>
                <a:ea typeface="+mn-ea"/>
              </a:rPr>
              <a:t>         </a:t>
            </a:r>
            <a:r>
              <a:rPr lang="en-US" altLang="zh-CN" sz="1800" dirty="0" err="1">
                <a:latin typeface="+mn-ea"/>
                <a:ea typeface="+mn-ea"/>
              </a:rPr>
              <a:t>PrintWriter</a:t>
            </a:r>
            <a:r>
              <a:rPr lang="en-US" altLang="zh-CN" sz="1800" dirty="0">
                <a:latin typeface="+mn-ea"/>
                <a:ea typeface="+mn-ea"/>
              </a:rPr>
              <a:t> out= new </a:t>
            </a:r>
            <a:r>
              <a:rPr lang="en-US" altLang="zh-CN" sz="1800" dirty="0" err="1">
                <a:latin typeface="+mn-ea"/>
                <a:ea typeface="+mn-ea"/>
              </a:rPr>
              <a:t>PrintWriter</a:t>
            </a:r>
            <a:r>
              <a:rPr lang="en-US" altLang="zh-CN" sz="1800" dirty="0">
                <a:latin typeface="+mn-ea"/>
                <a:ea typeface="+mn-ea"/>
              </a:rPr>
              <a:t>(new </a:t>
            </a:r>
            <a:r>
              <a:rPr lang="en-US" altLang="zh-CN" sz="1800" dirty="0" err="1">
                <a:latin typeface="+mn-ea"/>
                <a:ea typeface="+mn-ea"/>
              </a:rPr>
              <a:t>FileWriter</a:t>
            </a:r>
            <a:r>
              <a:rPr lang="en-US" altLang="zh-CN" sz="1800" dirty="0">
                <a:latin typeface="+mn-ea"/>
                <a:ea typeface="+mn-ea"/>
              </a:rPr>
              <a:t>(filename));</a:t>
            </a:r>
          </a:p>
          <a:p>
            <a:endParaRPr kumimoji="1" lang="en-US" altLang="zh-CN" sz="2000" dirty="0">
              <a:latin typeface="+mn-ea"/>
              <a:ea typeface="+mn-ea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err="1">
                <a:latin typeface="+mn-ea"/>
                <a:ea typeface="+mn-ea"/>
              </a:rPr>
              <a:t>PrintWriter</a:t>
            </a:r>
            <a:r>
              <a:rPr lang="en-US" altLang="zh-CN" sz="2000" dirty="0">
                <a:latin typeface="+mn-ea"/>
                <a:ea typeface="+mn-ea"/>
              </a:rPr>
              <a:t> </a:t>
            </a:r>
            <a:r>
              <a:rPr lang="zh-CN" altLang="en-US" sz="2000" dirty="0">
                <a:latin typeface="+mn-ea"/>
                <a:ea typeface="+mn-ea"/>
              </a:rPr>
              <a:t>的方法；</a:t>
            </a:r>
            <a:endParaRPr lang="en-US" altLang="zh-CN" sz="2000" dirty="0">
              <a:latin typeface="+mn-ea"/>
              <a:ea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ea"/>
                <a:ea typeface="+mn-ea"/>
              </a:rPr>
              <a:t>print(int x); print(String s);…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+mn-ea"/>
                <a:ea typeface="+mn-ea"/>
              </a:rPr>
              <a:t>println</a:t>
            </a:r>
            <a:r>
              <a:rPr lang="en-US" altLang="zh-CN" sz="2000" dirty="0">
                <a:latin typeface="+mn-ea"/>
                <a:ea typeface="+mn-ea"/>
              </a:rPr>
              <a:t>(int x); </a:t>
            </a:r>
            <a:r>
              <a:rPr lang="en-US" altLang="zh-CN" sz="2000" dirty="0" err="1">
                <a:latin typeface="+mn-ea"/>
                <a:ea typeface="+mn-ea"/>
              </a:rPr>
              <a:t>println</a:t>
            </a:r>
            <a:r>
              <a:rPr lang="en-US" altLang="zh-CN" sz="2000" dirty="0">
                <a:latin typeface="+mn-ea"/>
                <a:ea typeface="+mn-ea"/>
              </a:rPr>
              <a:t>(String s);…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ea"/>
                <a:ea typeface="+mn-ea"/>
              </a:rPr>
              <a:t>close(); //</a:t>
            </a:r>
            <a:r>
              <a:rPr lang="zh-CN" altLang="en-US" sz="2000" dirty="0">
                <a:latin typeface="+mn-ea"/>
                <a:ea typeface="+mn-ea"/>
              </a:rPr>
              <a:t>关闭输出流；</a:t>
            </a:r>
            <a:endParaRPr lang="en-US" altLang="zh-CN" sz="2000" dirty="0">
              <a:latin typeface="+mn-ea"/>
              <a:ea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ea"/>
                <a:ea typeface="+mn-ea"/>
              </a:rPr>
              <a:t>flush</a:t>
            </a:r>
            <a:r>
              <a:rPr lang="zh-CN" altLang="en-US" sz="2000" dirty="0">
                <a:latin typeface="+mn-ea"/>
                <a:ea typeface="+mn-ea"/>
              </a:rPr>
              <a:t>；</a:t>
            </a:r>
            <a:r>
              <a:rPr lang="en-US" altLang="zh-CN" sz="2000" dirty="0">
                <a:latin typeface="+mn-ea"/>
                <a:ea typeface="+mn-ea"/>
              </a:rPr>
              <a:t>//</a:t>
            </a:r>
            <a:r>
              <a:rPr lang="zh-CN" altLang="en-US" sz="2000" dirty="0">
                <a:latin typeface="+mn-ea"/>
                <a:ea typeface="+mn-ea"/>
              </a:rPr>
              <a:t>强制清空缓冲区</a:t>
            </a:r>
            <a:endParaRPr lang="en-US" altLang="zh-CN" sz="2000" dirty="0">
              <a:latin typeface="+mn-ea"/>
              <a:ea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ea"/>
                <a:ea typeface="+mn-ea"/>
              </a:rPr>
              <a:t>…</a:t>
            </a: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5834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99FF"/>
            </a:gs>
            <a:gs pos="17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423F81B-8F6D-3449-BFD6-999FEE2B40E9}"/>
              </a:ext>
            </a:extLst>
          </p:cNvPr>
          <p:cNvSpPr txBox="1"/>
          <p:nvPr/>
        </p:nvSpPr>
        <p:spPr>
          <a:xfrm>
            <a:off x="251520" y="1059582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329E5E-739F-564D-82EF-7515B1BAC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17996"/>
            <a:ext cx="5760640" cy="370627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8248047-E976-2D4C-9444-06DD6AD6B205}"/>
              </a:ext>
            </a:extLst>
          </p:cNvPr>
          <p:cNvSpPr txBox="1"/>
          <p:nvPr/>
        </p:nvSpPr>
        <p:spPr>
          <a:xfrm>
            <a:off x="467544" y="597917"/>
            <a:ext cx="298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&gt; </a:t>
            </a:r>
            <a:r>
              <a:rPr lang="en-US" altLang="zh-CN" dirty="0" err="1"/>
              <a:t>j</a:t>
            </a:r>
            <a:r>
              <a:rPr kumimoji="1" lang="en-US" altLang="zh-CN" dirty="0" err="1"/>
              <a:t>avac</a:t>
            </a:r>
            <a:r>
              <a:rPr kumimoji="1" lang="en-US" altLang="zh-CN" dirty="0"/>
              <a:t> FileIO2 </a:t>
            </a:r>
            <a:r>
              <a:rPr kumimoji="1" lang="en-US" altLang="zh-CN" dirty="0" err="1"/>
              <a:t>out.txt</a:t>
            </a:r>
            <a:endParaRPr kumimoji="1"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7F1E11C-F4CB-B843-A4DD-2548DB2E1A27}"/>
              </a:ext>
            </a:extLst>
          </p:cNvPr>
          <p:cNvGrpSpPr/>
          <p:nvPr/>
        </p:nvGrpSpPr>
        <p:grpSpPr>
          <a:xfrm>
            <a:off x="6516216" y="1317996"/>
            <a:ext cx="2304256" cy="3018016"/>
            <a:chOff x="6516216" y="1317996"/>
            <a:chExt cx="2304256" cy="3018016"/>
          </a:xfrm>
        </p:grpSpPr>
        <p:sp>
          <p:nvSpPr>
            <p:cNvPr id="11" name="折角形 10">
              <a:extLst>
                <a:ext uri="{FF2B5EF4-FFF2-40B4-BE49-F238E27FC236}">
                  <a16:creationId xmlns:a16="http://schemas.microsoft.com/office/drawing/2014/main" id="{1481BBDA-9A7B-B148-80EC-28B3B40A6904}"/>
                </a:ext>
              </a:extLst>
            </p:cNvPr>
            <p:cNvSpPr/>
            <p:nvPr/>
          </p:nvSpPr>
          <p:spPr bwMode="auto">
            <a:xfrm>
              <a:off x="6516216" y="1317996"/>
              <a:ext cx="2304256" cy="2592288"/>
            </a:xfrm>
            <a:prstGeom prst="foldedCorner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/>
                <a:t>How are you!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6104E340-DC00-CA48-A606-2591D7DC6A4A}"/>
                </a:ext>
              </a:extLst>
            </p:cNvPr>
            <p:cNvSpPr txBox="1"/>
            <p:nvPr/>
          </p:nvSpPr>
          <p:spPr>
            <a:xfrm>
              <a:off x="7179267" y="3874347"/>
              <a:ext cx="978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out.txt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69931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-57121"/>
            <a:ext cx="4209775" cy="584775"/>
            <a:chOff x="0" y="-57121"/>
            <a:chExt cx="4209775" cy="584775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763957" cy="504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" name="矩形 5"/>
            <p:cNvSpPr/>
            <p:nvPr/>
          </p:nvSpPr>
          <p:spPr>
            <a:xfrm>
              <a:off x="993144" y="0"/>
              <a:ext cx="114593" cy="504000"/>
            </a:xfrm>
            <a:prstGeom prst="rect">
              <a:avLst/>
            </a:prstGeom>
            <a:solidFill>
              <a:srgbClr val="036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87624" y="-57121"/>
              <a:ext cx="10801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47631" y="51945"/>
              <a:ext cx="1862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343413"/>
            <a:ext cx="752104" cy="141716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136C414-F877-824E-9232-A7C6C9DCF3CD}"/>
              </a:ext>
            </a:extLst>
          </p:cNvPr>
          <p:cNvSpPr txBox="1"/>
          <p:nvPr/>
        </p:nvSpPr>
        <p:spPr>
          <a:xfrm>
            <a:off x="1187624" y="1186755"/>
            <a:ext cx="42915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000" dirty="0">
                <a:latin typeface="+mn-ea"/>
                <a:ea typeface="+mn-ea"/>
              </a:rPr>
              <a:t>常用输入输出：标准</a:t>
            </a:r>
            <a:r>
              <a:rPr kumimoji="1" lang="en-US" altLang="zh-CN" sz="2000" dirty="0">
                <a:latin typeface="+mn-ea"/>
                <a:ea typeface="+mn-ea"/>
              </a:rPr>
              <a:t>IO</a:t>
            </a:r>
            <a:r>
              <a:rPr kumimoji="1" lang="zh-CN" altLang="en-US" sz="2000" dirty="0">
                <a:latin typeface="+mn-ea"/>
                <a:ea typeface="+mn-ea"/>
              </a:rPr>
              <a:t>，文件</a:t>
            </a:r>
            <a:r>
              <a:rPr kumimoji="1" lang="en-US" altLang="zh-CN" sz="2000" dirty="0">
                <a:latin typeface="+mn-ea"/>
                <a:ea typeface="+mn-ea"/>
              </a:rPr>
              <a:t>IO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kumimoji="1" lang="zh-CN" altLang="en-US" sz="2000" dirty="0">
                <a:latin typeface="+mn-ea"/>
                <a:ea typeface="+mn-ea"/>
              </a:rPr>
              <a:t>容器类</a:t>
            </a:r>
            <a:r>
              <a:rPr kumimoji="1" lang="en-US" altLang="zh-CN" sz="2000" dirty="0" err="1">
                <a:latin typeface="+mn-ea"/>
                <a:ea typeface="+mn-ea"/>
              </a:rPr>
              <a:t>ArrayList</a:t>
            </a:r>
            <a:r>
              <a:rPr kumimoji="1" lang="zh-CN" altLang="en-US" sz="2000" dirty="0">
                <a:latin typeface="+mn-ea"/>
                <a:ea typeface="+mn-ea"/>
              </a:rPr>
              <a:t>与迭代器</a:t>
            </a:r>
            <a:endParaRPr kumimoji="1" lang="en-US" altLang="zh-CN" sz="2000" dirty="0">
              <a:latin typeface="+mn-ea"/>
              <a:ea typeface="+mn-ea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000" dirty="0">
                <a:latin typeface="+mn-ea"/>
                <a:ea typeface="+mn-ea"/>
              </a:rPr>
              <a:t>小型作业</a:t>
            </a:r>
            <a:endParaRPr kumimoji="1" lang="zh-CN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550356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99FF"/>
            </a:gs>
            <a:gs pos="17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4151286-7691-644E-8D5C-9A51842DC704}"/>
              </a:ext>
            </a:extLst>
          </p:cNvPr>
          <p:cNvSpPr txBox="1"/>
          <p:nvPr/>
        </p:nvSpPr>
        <p:spPr>
          <a:xfrm>
            <a:off x="2043103" y="1617643"/>
            <a:ext cx="505779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>
                <a:latin typeface="+mn-ea"/>
                <a:ea typeface="+mn-ea"/>
              </a:rPr>
              <a:t>Java</a:t>
            </a:r>
            <a:r>
              <a:rPr kumimoji="1" lang="zh-CN" altLang="en-US" sz="2800" dirty="0">
                <a:latin typeface="+mn-ea"/>
                <a:ea typeface="+mn-ea"/>
              </a:rPr>
              <a:t>容器类</a:t>
            </a:r>
            <a:endParaRPr kumimoji="1" lang="en-US" altLang="zh-CN" sz="2800" dirty="0">
              <a:latin typeface="+mn-ea"/>
              <a:ea typeface="+mn-ea"/>
            </a:endParaRPr>
          </a:p>
          <a:p>
            <a:pPr algn="ctr"/>
            <a:endParaRPr kumimoji="1" lang="en-US" altLang="zh-CN" sz="2800" dirty="0">
              <a:latin typeface="+mn-ea"/>
              <a:ea typeface="+mn-ea"/>
            </a:endParaRPr>
          </a:p>
          <a:p>
            <a:pPr algn="ctr"/>
            <a:r>
              <a:rPr lang="zh-CN" altLang="en-US" sz="2000" i="1" dirty="0">
                <a:latin typeface="+mn-ea"/>
                <a:ea typeface="+mn-ea"/>
              </a:rPr>
              <a:t>容器：一种数据结构，用来存储其他对象。</a:t>
            </a:r>
            <a:endParaRPr kumimoji="1" lang="zh-CN" altLang="en-US" sz="2000" i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998722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99FF"/>
            </a:gs>
            <a:gs pos="17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1D479E1-5801-4F43-8490-2FDAE9CF2235}"/>
              </a:ext>
            </a:extLst>
          </p:cNvPr>
          <p:cNvSpPr txBox="1"/>
          <p:nvPr/>
        </p:nvSpPr>
        <p:spPr>
          <a:xfrm>
            <a:off x="395536" y="26749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+mn-ea"/>
                <a:ea typeface="+mn-ea"/>
              </a:rPr>
              <a:t>ArrayList</a:t>
            </a:r>
            <a:r>
              <a:rPr kumimoji="1" lang="zh-CN" altLang="en-US" dirty="0">
                <a:latin typeface="+mn-ea"/>
                <a:ea typeface="+mn-ea"/>
              </a:rPr>
              <a:t> 数组列表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FCD808-5440-104B-923C-0DAB9AD7D982}"/>
              </a:ext>
            </a:extLst>
          </p:cNvPr>
          <p:cNvSpPr txBox="1"/>
          <p:nvPr/>
        </p:nvSpPr>
        <p:spPr>
          <a:xfrm>
            <a:off x="611560" y="1125056"/>
            <a:ext cx="44214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+mn-ea"/>
                <a:ea typeface="+mn-ea"/>
              </a:rPr>
              <a:t>数组</a:t>
            </a:r>
            <a:r>
              <a:rPr kumimoji="1" lang="en-US" altLang="zh-CN" sz="2000" dirty="0">
                <a:latin typeface="+mn-ea"/>
                <a:ea typeface="+mn-ea"/>
              </a:rPr>
              <a:t>Array</a:t>
            </a:r>
            <a:r>
              <a:rPr kumimoji="1" lang="zh-CN" altLang="en-US" sz="2000" dirty="0">
                <a:latin typeface="+mn-ea"/>
                <a:ea typeface="+mn-ea"/>
              </a:rPr>
              <a:t>是固定长度的；  </a:t>
            </a:r>
            <a:endParaRPr lang="en-US" altLang="zh-CN" sz="2000" dirty="0">
              <a:latin typeface="+mn-ea"/>
              <a:ea typeface="+mn-ea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>
                <a:latin typeface="+mn-ea"/>
                <a:ea typeface="+mn-ea"/>
              </a:rPr>
              <a:t>列表</a:t>
            </a:r>
            <a:r>
              <a:rPr kumimoji="1" lang="en-US" altLang="zh-CN" sz="2000" dirty="0">
                <a:latin typeface="+mn-ea"/>
                <a:ea typeface="+mn-ea"/>
              </a:rPr>
              <a:t>List</a:t>
            </a:r>
            <a:r>
              <a:rPr kumimoji="1" lang="zh-CN" altLang="en-US" sz="2000" dirty="0">
                <a:latin typeface="+mn-ea"/>
                <a:ea typeface="+mn-ea"/>
              </a:rPr>
              <a:t>是长度不受限的；</a:t>
            </a:r>
            <a:endParaRPr kumimoji="1" lang="en-US" altLang="zh-CN" sz="2000" dirty="0">
              <a:latin typeface="+mn-ea"/>
              <a:ea typeface="+mn-ea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err="1">
                <a:latin typeface="+mn-ea"/>
                <a:ea typeface="+mn-ea"/>
              </a:rPr>
              <a:t>ArrayList</a:t>
            </a:r>
            <a:r>
              <a:rPr lang="zh-CN" altLang="en-US" sz="2000" dirty="0">
                <a:latin typeface="+mn-ea"/>
                <a:ea typeface="+mn-ea"/>
              </a:rPr>
              <a:t>可以看作是变长的数组；</a:t>
            </a:r>
            <a:endParaRPr kumimoji="1" lang="zh-CN" altLang="en-US" sz="2000" dirty="0"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B744A2-5004-7C4D-BEC9-41F892D4064A}"/>
              </a:ext>
            </a:extLst>
          </p:cNvPr>
          <p:cNvSpPr txBox="1"/>
          <p:nvPr/>
        </p:nvSpPr>
        <p:spPr>
          <a:xfrm>
            <a:off x="243156" y="2248585"/>
            <a:ext cx="86576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1800" dirty="0">
                <a:latin typeface="Helvetica" pitchFamily="2" charset="0"/>
              </a:rPr>
              <a:t>创建一个 </a:t>
            </a:r>
            <a:r>
              <a:rPr kumimoji="1" lang="en-US" altLang="zh-CN" sz="1800" dirty="0" err="1">
                <a:latin typeface="Helvetica" pitchFamily="2" charset="0"/>
              </a:rPr>
              <a:t>ArrayList</a:t>
            </a:r>
            <a:r>
              <a:rPr kumimoji="1" lang="zh-CN" altLang="en-US" sz="1800" dirty="0">
                <a:latin typeface="Helvetica" pitchFamily="2" charset="0"/>
              </a:rPr>
              <a:t> 对象，（导入包</a:t>
            </a:r>
            <a:r>
              <a:rPr kumimoji="1" lang="en-US" altLang="zh-CN" sz="1800" dirty="0" err="1">
                <a:latin typeface="Helvetica" pitchFamily="2" charset="0"/>
              </a:rPr>
              <a:t>java.util</a:t>
            </a:r>
            <a:r>
              <a:rPr kumimoji="1" lang="en-US" altLang="zh-CN" sz="1800" dirty="0">
                <a:latin typeface="Helvetica" pitchFamily="2" charset="0"/>
              </a:rPr>
              <a:t>.*</a:t>
            </a:r>
            <a:r>
              <a:rPr kumimoji="1" lang="zh-CN" altLang="en-US" sz="1800" dirty="0">
                <a:latin typeface="Helvetica" pitchFamily="2" charset="0"/>
              </a:rPr>
              <a:t>） ：</a:t>
            </a:r>
            <a:endParaRPr kumimoji="1" lang="en-US" altLang="zh-CN" sz="1800" dirty="0">
              <a:latin typeface="Helvetica" pitchFamily="2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sz="1800" dirty="0">
              <a:latin typeface="Helvetica" pitchFamily="2" charset="0"/>
            </a:endParaRPr>
          </a:p>
          <a:p>
            <a:pPr lvl="1"/>
            <a:r>
              <a:rPr kumimoji="1" lang="en-US" altLang="zh-CN" sz="1800" dirty="0" err="1">
                <a:solidFill>
                  <a:srgbClr val="0000FF"/>
                </a:solidFill>
                <a:latin typeface="Helvetica" pitchFamily="2" charset="0"/>
              </a:rPr>
              <a:t>ArrayList</a:t>
            </a:r>
            <a:r>
              <a:rPr kumimoji="1" lang="en-US" altLang="zh-CN" sz="1800" dirty="0">
                <a:solidFill>
                  <a:srgbClr val="0000FF"/>
                </a:solidFill>
                <a:latin typeface="Helvetica" pitchFamily="2" charset="0"/>
              </a:rPr>
              <a:t>&lt;</a:t>
            </a:r>
            <a:r>
              <a:rPr kumimoji="1" lang="en-US" altLang="zh-CN" sz="1800" dirty="0" err="1">
                <a:solidFill>
                  <a:srgbClr val="FF0000"/>
                </a:solidFill>
                <a:latin typeface="Helvetica" pitchFamily="2" charset="0"/>
              </a:rPr>
              <a:t>class</a:t>
            </a:r>
            <a:r>
              <a:rPr lang="en-US" altLang="zh-CN" sz="1800" dirty="0" err="1">
                <a:solidFill>
                  <a:srgbClr val="FF0000"/>
                </a:solidFill>
                <a:latin typeface="Helvetica" pitchFamily="2" charset="0"/>
              </a:rPr>
              <a:t>T</a:t>
            </a:r>
            <a:r>
              <a:rPr kumimoji="1" lang="en-US" altLang="zh-CN" sz="1800" dirty="0" err="1">
                <a:solidFill>
                  <a:srgbClr val="FF0000"/>
                </a:solidFill>
                <a:latin typeface="Helvetica" pitchFamily="2" charset="0"/>
              </a:rPr>
              <a:t>ype</a:t>
            </a:r>
            <a:r>
              <a:rPr kumimoji="1" lang="en-US" altLang="zh-CN" sz="1800" dirty="0">
                <a:solidFill>
                  <a:srgbClr val="0000FF"/>
                </a:solidFill>
                <a:latin typeface="Helvetica" pitchFamily="2" charset="0"/>
              </a:rPr>
              <a:t>&gt;  </a:t>
            </a:r>
            <a:r>
              <a:rPr kumimoji="1" lang="en-US" altLang="zh-CN" sz="1800" dirty="0">
                <a:latin typeface="Helvetica" pitchFamily="2" charset="0"/>
              </a:rPr>
              <a:t>list=new </a:t>
            </a:r>
            <a:r>
              <a:rPr lang="en-US" altLang="zh-CN" sz="1800" dirty="0" err="1">
                <a:solidFill>
                  <a:srgbClr val="00B050"/>
                </a:solidFill>
                <a:latin typeface="Helvetica" pitchFamily="2" charset="0"/>
              </a:rPr>
              <a:t>ArrayList</a:t>
            </a:r>
            <a:r>
              <a:rPr lang="en-US" altLang="zh-CN" sz="1800" dirty="0">
                <a:solidFill>
                  <a:srgbClr val="00B050"/>
                </a:solidFill>
                <a:latin typeface="Helvetica" pitchFamily="2" charset="0"/>
              </a:rPr>
              <a:t>&lt;</a:t>
            </a:r>
            <a:r>
              <a:rPr lang="en-US" altLang="zh-CN" sz="1800" dirty="0" err="1">
                <a:solidFill>
                  <a:srgbClr val="FF0000"/>
                </a:solidFill>
                <a:latin typeface="Helvetica" pitchFamily="2" charset="0"/>
              </a:rPr>
              <a:t>classType</a:t>
            </a:r>
            <a:r>
              <a:rPr lang="en-US" altLang="zh-CN" sz="1800" dirty="0">
                <a:solidFill>
                  <a:srgbClr val="00B050"/>
                </a:solidFill>
                <a:latin typeface="Helvetica" pitchFamily="2" charset="0"/>
              </a:rPr>
              <a:t>&gt; ();</a:t>
            </a:r>
          </a:p>
          <a:p>
            <a:pPr lvl="1"/>
            <a:endParaRPr lang="en-US" altLang="zh-CN" sz="1800" dirty="0">
              <a:solidFill>
                <a:srgbClr val="00B050"/>
              </a:solidFill>
              <a:latin typeface="Helvetica" pitchFamily="2" charset="0"/>
            </a:endParaRPr>
          </a:p>
          <a:p>
            <a:pPr lvl="1"/>
            <a:r>
              <a:rPr lang="en-US" altLang="zh-CN" sz="1800" b="1" dirty="0" err="1">
                <a:latin typeface="Helvetica" pitchFamily="2" charset="0"/>
              </a:rPr>
              <a:t>classType</a:t>
            </a:r>
            <a:r>
              <a:rPr lang="en-US" altLang="zh-CN" sz="1800" b="1" dirty="0">
                <a:latin typeface="Helvetica" pitchFamily="2" charset="0"/>
              </a:rPr>
              <a:t> </a:t>
            </a:r>
            <a:r>
              <a:rPr lang="zh-CN" altLang="en-US" sz="1800" b="1" dirty="0">
                <a:latin typeface="Helvetica" pitchFamily="2" charset="0"/>
              </a:rPr>
              <a:t>必须是类类型（不是</a:t>
            </a:r>
            <a:r>
              <a:rPr lang="en-US" altLang="zh-CN" sz="1800" b="1" dirty="0">
                <a:latin typeface="Helvetica" pitchFamily="2" charset="0"/>
              </a:rPr>
              <a:t>  int </a:t>
            </a:r>
            <a:r>
              <a:rPr lang="zh-CN" altLang="en-US" sz="1800" b="1" dirty="0">
                <a:latin typeface="Helvetica" pitchFamily="2" charset="0"/>
              </a:rPr>
              <a:t>、</a:t>
            </a:r>
            <a:r>
              <a:rPr lang="en-US" altLang="zh-CN" sz="1800" b="1" dirty="0">
                <a:latin typeface="Helvetica" pitchFamily="2" charset="0"/>
              </a:rPr>
              <a:t>float</a:t>
            </a:r>
            <a:r>
              <a:rPr lang="zh-CN" altLang="en-US" sz="1800" b="1" dirty="0">
                <a:latin typeface="Helvetica" pitchFamily="2" charset="0"/>
              </a:rPr>
              <a:t>等基本类型）</a:t>
            </a:r>
            <a:endParaRPr lang="en-US" altLang="zh-CN" sz="1800" b="1" dirty="0">
              <a:latin typeface="Helvetica" pitchFamily="2" charset="0"/>
            </a:endParaRPr>
          </a:p>
          <a:p>
            <a:pPr lvl="1"/>
            <a:endParaRPr kumimoji="1" lang="en-US" altLang="zh-CN" sz="1800" dirty="0">
              <a:solidFill>
                <a:srgbClr val="00B050"/>
              </a:solidFill>
              <a:latin typeface="Helvetic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 dirty="0" err="1">
                <a:latin typeface="Helvetica" pitchFamily="2" charset="0"/>
              </a:rPr>
              <a:t>ArrayList</a:t>
            </a:r>
            <a:r>
              <a:rPr lang="en-US" altLang="zh-CN" sz="1800" dirty="0">
                <a:latin typeface="Helvetica" pitchFamily="2" charset="0"/>
              </a:rPr>
              <a:t>&lt;String&gt; </a:t>
            </a:r>
            <a:r>
              <a:rPr lang="en-US" altLang="zh-CN" sz="1800" dirty="0" err="1">
                <a:latin typeface="Helvetica" pitchFamily="2" charset="0"/>
              </a:rPr>
              <a:t>strList</a:t>
            </a:r>
            <a:r>
              <a:rPr lang="en-US" altLang="zh-CN" sz="1800" dirty="0">
                <a:latin typeface="Helvetica" pitchFamily="2" charset="0"/>
              </a:rPr>
              <a:t>=</a:t>
            </a:r>
            <a:r>
              <a:rPr lang="en-US" altLang="zh-CN" sz="1800" b="1" dirty="0">
                <a:latin typeface="Helvetica" pitchFamily="2" charset="0"/>
              </a:rPr>
              <a:t>new</a:t>
            </a:r>
            <a:r>
              <a:rPr lang="en-US" altLang="zh-CN" sz="1800" dirty="0">
                <a:latin typeface="Helvetica" pitchFamily="2" charset="0"/>
              </a:rPr>
              <a:t> </a:t>
            </a:r>
            <a:r>
              <a:rPr lang="en-US" altLang="zh-CN" sz="1800" dirty="0" err="1">
                <a:latin typeface="Helvetica" pitchFamily="2" charset="0"/>
              </a:rPr>
              <a:t>ArrayList</a:t>
            </a:r>
            <a:r>
              <a:rPr lang="en-US" altLang="zh-CN" sz="1800" dirty="0">
                <a:latin typeface="Helvetica" pitchFamily="2" charset="0"/>
              </a:rPr>
              <a:t>&lt;String&gt;();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 i="1" dirty="0" err="1">
                <a:solidFill>
                  <a:srgbClr val="FF3399"/>
                </a:solidFill>
                <a:latin typeface="Helvetica" pitchFamily="2" charset="0"/>
              </a:rPr>
              <a:t>ArrayList</a:t>
            </a:r>
            <a:r>
              <a:rPr lang="en-US" altLang="zh-CN" sz="1800" i="1" dirty="0">
                <a:solidFill>
                  <a:srgbClr val="FF3399"/>
                </a:solidFill>
                <a:latin typeface="Helvetica" pitchFamily="2" charset="0"/>
              </a:rPr>
              <a:t>&lt;int&gt; </a:t>
            </a:r>
            <a:r>
              <a:rPr lang="en-US" altLang="zh-CN" sz="1800" i="1" dirty="0" err="1">
                <a:solidFill>
                  <a:srgbClr val="FF3399"/>
                </a:solidFill>
                <a:latin typeface="Helvetica" pitchFamily="2" charset="0"/>
              </a:rPr>
              <a:t>intList</a:t>
            </a:r>
            <a:r>
              <a:rPr lang="en-US" altLang="zh-CN" sz="1800" i="1" dirty="0">
                <a:solidFill>
                  <a:srgbClr val="FF3399"/>
                </a:solidFill>
                <a:latin typeface="Helvetica" pitchFamily="2" charset="0"/>
              </a:rPr>
              <a:t>=</a:t>
            </a:r>
            <a:r>
              <a:rPr lang="en-US" altLang="zh-CN" sz="1800" b="1" i="1" dirty="0">
                <a:solidFill>
                  <a:srgbClr val="FF3399"/>
                </a:solidFill>
                <a:latin typeface="Helvetica" pitchFamily="2" charset="0"/>
              </a:rPr>
              <a:t>new</a:t>
            </a:r>
            <a:r>
              <a:rPr lang="en-US" altLang="zh-CN" sz="1800" i="1" dirty="0">
                <a:solidFill>
                  <a:srgbClr val="FF3399"/>
                </a:solidFill>
                <a:latin typeface="Helvetica" pitchFamily="2" charset="0"/>
              </a:rPr>
              <a:t> </a:t>
            </a:r>
            <a:r>
              <a:rPr lang="en-US" altLang="zh-CN" sz="1800" i="1" dirty="0" err="1">
                <a:solidFill>
                  <a:srgbClr val="FF3399"/>
                </a:solidFill>
                <a:latin typeface="Helvetica" pitchFamily="2" charset="0"/>
              </a:rPr>
              <a:t>ArrayList</a:t>
            </a:r>
            <a:r>
              <a:rPr lang="en-US" altLang="zh-CN" sz="1800" i="1" dirty="0">
                <a:solidFill>
                  <a:srgbClr val="FF3399"/>
                </a:solidFill>
                <a:latin typeface="Helvetica" pitchFamily="2" charset="0"/>
              </a:rPr>
              <a:t>&lt;int&gt;(); //</a:t>
            </a:r>
            <a:r>
              <a:rPr lang="zh-CN" altLang="en-US" sz="1800" i="1" dirty="0">
                <a:solidFill>
                  <a:srgbClr val="FF3399"/>
                </a:solidFill>
                <a:latin typeface="Helvetica" pitchFamily="2" charset="0"/>
              </a:rPr>
              <a:t>不合法，</a:t>
            </a:r>
            <a:r>
              <a:rPr lang="en-US" altLang="zh-CN" sz="1800" i="1" dirty="0">
                <a:solidFill>
                  <a:srgbClr val="FF3399"/>
                </a:solidFill>
                <a:latin typeface="Helvetica" pitchFamily="2" charset="0"/>
              </a:rPr>
              <a:t>int </a:t>
            </a:r>
            <a:r>
              <a:rPr lang="zh-CN" altLang="en-US" sz="1800" i="1" dirty="0">
                <a:solidFill>
                  <a:srgbClr val="FF3399"/>
                </a:solidFill>
                <a:latin typeface="Helvetica" pitchFamily="2" charset="0"/>
              </a:rPr>
              <a:t>不是类类型</a:t>
            </a:r>
            <a:endParaRPr lang="en-US" altLang="zh-CN" sz="1800" i="1" dirty="0">
              <a:solidFill>
                <a:srgbClr val="FF3399"/>
              </a:solidFill>
              <a:latin typeface="Helvetic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 dirty="0" err="1">
                <a:latin typeface="Helvetica" pitchFamily="2" charset="0"/>
              </a:rPr>
              <a:t>ArrayList</a:t>
            </a:r>
            <a:r>
              <a:rPr lang="en-US" altLang="zh-CN" sz="1800" dirty="0">
                <a:latin typeface="Helvetica" pitchFamily="2" charset="0"/>
              </a:rPr>
              <a:t>&lt;Integer&gt; </a:t>
            </a:r>
            <a:r>
              <a:rPr lang="en-US" altLang="zh-CN" sz="1800" dirty="0" err="1">
                <a:latin typeface="Helvetica" pitchFamily="2" charset="0"/>
              </a:rPr>
              <a:t>intList</a:t>
            </a:r>
            <a:r>
              <a:rPr lang="en-US" altLang="zh-CN" sz="1800" dirty="0">
                <a:latin typeface="Helvetica" pitchFamily="2" charset="0"/>
              </a:rPr>
              <a:t>=</a:t>
            </a:r>
            <a:r>
              <a:rPr lang="en-US" altLang="zh-CN" sz="1800" b="1" dirty="0">
                <a:latin typeface="Helvetica" pitchFamily="2" charset="0"/>
              </a:rPr>
              <a:t>new</a:t>
            </a:r>
            <a:r>
              <a:rPr lang="en-US" altLang="zh-CN" sz="1800" dirty="0">
                <a:latin typeface="Helvetica" pitchFamily="2" charset="0"/>
              </a:rPr>
              <a:t> </a:t>
            </a:r>
            <a:r>
              <a:rPr lang="en-US" altLang="zh-CN" sz="1800" dirty="0" err="1">
                <a:latin typeface="Helvetica" pitchFamily="2" charset="0"/>
              </a:rPr>
              <a:t>ArrayList</a:t>
            </a:r>
            <a:r>
              <a:rPr lang="en-US" altLang="zh-CN" sz="1800" dirty="0">
                <a:latin typeface="Helvetica" pitchFamily="2" charset="0"/>
              </a:rPr>
              <a:t>&lt; Integer &gt;();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 dirty="0" err="1">
                <a:latin typeface="Helvetica" pitchFamily="2" charset="0"/>
              </a:rPr>
              <a:t>ArrayList</a:t>
            </a:r>
            <a:r>
              <a:rPr lang="en-US" altLang="zh-CN" sz="1800" dirty="0">
                <a:latin typeface="Helvetica" pitchFamily="2" charset="0"/>
              </a:rPr>
              <a:t>&lt;</a:t>
            </a:r>
            <a:r>
              <a:rPr lang="en-US" altLang="zh-CN" sz="1800" dirty="0" err="1">
                <a:latin typeface="Helvetica" pitchFamily="2" charset="0"/>
              </a:rPr>
              <a:t>ElectricalOven</a:t>
            </a:r>
            <a:r>
              <a:rPr lang="en-US" altLang="zh-CN" sz="1800" dirty="0">
                <a:latin typeface="Helvetica" pitchFamily="2" charset="0"/>
              </a:rPr>
              <a:t>&gt; </a:t>
            </a:r>
            <a:r>
              <a:rPr lang="en-US" altLang="zh-CN" sz="1800" dirty="0" err="1">
                <a:latin typeface="Helvetica" pitchFamily="2" charset="0"/>
              </a:rPr>
              <a:t>ovenList</a:t>
            </a:r>
            <a:r>
              <a:rPr lang="en-US" altLang="zh-CN" sz="1800" dirty="0">
                <a:latin typeface="Helvetica" pitchFamily="2" charset="0"/>
              </a:rPr>
              <a:t>=</a:t>
            </a:r>
            <a:r>
              <a:rPr lang="en-US" altLang="zh-CN" sz="1800" b="1" dirty="0">
                <a:latin typeface="Helvetica" pitchFamily="2" charset="0"/>
              </a:rPr>
              <a:t>new</a:t>
            </a:r>
            <a:r>
              <a:rPr lang="en-US" altLang="zh-CN" sz="1800" dirty="0">
                <a:latin typeface="Helvetica" pitchFamily="2" charset="0"/>
              </a:rPr>
              <a:t> </a:t>
            </a:r>
            <a:r>
              <a:rPr lang="en-US" altLang="zh-CN" sz="1800" dirty="0" err="1">
                <a:latin typeface="Helvetica" pitchFamily="2" charset="0"/>
              </a:rPr>
              <a:t>ArrayList</a:t>
            </a:r>
            <a:r>
              <a:rPr lang="en-US" altLang="zh-CN" sz="1800" dirty="0">
                <a:latin typeface="Helvetica" pitchFamily="2" charset="0"/>
              </a:rPr>
              <a:t>&lt;</a:t>
            </a:r>
            <a:r>
              <a:rPr lang="en-US" altLang="zh-CN" sz="1800" dirty="0" err="1">
                <a:latin typeface="Helvetica" pitchFamily="2" charset="0"/>
              </a:rPr>
              <a:t>ElectricalOven</a:t>
            </a:r>
            <a:r>
              <a:rPr lang="en-US" altLang="zh-CN" sz="1800" dirty="0">
                <a:latin typeface="Helvetica" pitchFamily="2" charset="0"/>
              </a:rPr>
              <a:t>&gt;();</a:t>
            </a:r>
          </a:p>
          <a:p>
            <a:endParaRPr lang="en-US" altLang="zh-CN" sz="1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038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99FF"/>
            </a:gs>
            <a:gs pos="17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1D479E1-5801-4F43-8490-2FDAE9CF2235}"/>
              </a:ext>
            </a:extLst>
          </p:cNvPr>
          <p:cNvSpPr txBox="1"/>
          <p:nvPr/>
        </p:nvSpPr>
        <p:spPr>
          <a:xfrm>
            <a:off x="395536" y="555526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+mn-ea"/>
                <a:ea typeface="+mn-ea"/>
              </a:rPr>
              <a:t>ArrayList</a:t>
            </a:r>
            <a:r>
              <a:rPr kumimoji="1" lang="zh-CN" altLang="en-US" dirty="0">
                <a:latin typeface="+mn-ea"/>
                <a:ea typeface="+mn-ea"/>
              </a:rPr>
              <a:t> 方法</a:t>
            </a:r>
            <a:r>
              <a:rPr kumimoji="1" lang="en-US" altLang="zh-CN" dirty="0">
                <a:latin typeface="+mn-ea"/>
                <a:ea typeface="+mn-ea"/>
              </a:rPr>
              <a:t>: add, get</a:t>
            </a:r>
            <a:endParaRPr kumimoji="1" lang="zh-CN" altLang="en-US" dirty="0"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FCD808-5440-104B-923C-0DAB9AD7D982}"/>
              </a:ext>
            </a:extLst>
          </p:cNvPr>
          <p:cNvSpPr txBox="1"/>
          <p:nvPr/>
        </p:nvSpPr>
        <p:spPr>
          <a:xfrm>
            <a:off x="539552" y="1203598"/>
            <a:ext cx="789850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>
                <a:latin typeface="+mn-ea"/>
                <a:ea typeface="+mn-ea"/>
              </a:rPr>
              <a:t>add(</a:t>
            </a:r>
            <a:r>
              <a:rPr lang="en-US" altLang="zh-CN" sz="2000" dirty="0" err="1">
                <a:latin typeface="+mn-ea"/>
                <a:ea typeface="+mn-ea"/>
              </a:rPr>
              <a:t>classType</a:t>
            </a:r>
            <a:r>
              <a:rPr lang="en-US" altLang="zh-CN" sz="2000" dirty="0">
                <a:latin typeface="+mn-ea"/>
                <a:ea typeface="+mn-ea"/>
              </a:rPr>
              <a:t> obj): </a:t>
            </a:r>
            <a:r>
              <a:rPr lang="zh-CN" altLang="en-US" sz="2000" dirty="0">
                <a:latin typeface="+mn-ea"/>
                <a:ea typeface="+mn-ea"/>
              </a:rPr>
              <a:t>将</a:t>
            </a:r>
            <a:r>
              <a:rPr lang="en-US" altLang="zh-CN" sz="2000" dirty="0">
                <a:latin typeface="+mn-ea"/>
                <a:ea typeface="+mn-ea"/>
              </a:rPr>
              <a:t>obj</a:t>
            </a:r>
            <a:r>
              <a:rPr lang="zh-CN" altLang="en-US" sz="2000" dirty="0">
                <a:latin typeface="+mn-ea"/>
                <a:ea typeface="+mn-ea"/>
              </a:rPr>
              <a:t>加入到数组中</a:t>
            </a:r>
            <a:r>
              <a:rPr lang="en-US" altLang="zh-CN" sz="2000" dirty="0">
                <a:latin typeface="+mn-ea"/>
                <a:ea typeface="+mn-ea"/>
              </a:rPr>
              <a:t>,  </a:t>
            </a:r>
            <a:r>
              <a:rPr lang="zh-CN" altLang="en-US" sz="2000" dirty="0">
                <a:latin typeface="+mn-ea"/>
                <a:ea typeface="+mn-ea"/>
              </a:rPr>
              <a:t>新加的元素在最后；</a:t>
            </a:r>
            <a:endParaRPr lang="en-US" altLang="zh-CN" sz="2000" dirty="0">
              <a:latin typeface="+mn-ea"/>
              <a:ea typeface="+mn-ea"/>
            </a:endParaRPr>
          </a:p>
          <a:p>
            <a:pPr lvl="1"/>
            <a:r>
              <a:rPr lang="en-US" altLang="zh-CN" sz="1800" dirty="0" err="1">
                <a:latin typeface="Helvetica" pitchFamily="2" charset="0"/>
              </a:rPr>
              <a:t>ArrayList</a:t>
            </a:r>
            <a:r>
              <a:rPr lang="en-US" altLang="zh-CN" sz="1800" dirty="0">
                <a:latin typeface="Helvetica" pitchFamily="2" charset="0"/>
              </a:rPr>
              <a:t>&lt;String&gt; </a:t>
            </a:r>
            <a:r>
              <a:rPr lang="en-US" altLang="zh-CN" sz="1800" dirty="0" err="1">
                <a:latin typeface="Helvetica" pitchFamily="2" charset="0"/>
              </a:rPr>
              <a:t>strList</a:t>
            </a:r>
            <a:r>
              <a:rPr lang="en-US" altLang="zh-CN" sz="1800" dirty="0">
                <a:latin typeface="Helvetica" pitchFamily="2" charset="0"/>
              </a:rPr>
              <a:t>=</a:t>
            </a:r>
            <a:r>
              <a:rPr lang="en-US" altLang="zh-CN" sz="1800" b="1" dirty="0">
                <a:latin typeface="Helvetica" pitchFamily="2" charset="0"/>
              </a:rPr>
              <a:t>new</a:t>
            </a:r>
            <a:r>
              <a:rPr lang="en-US" altLang="zh-CN" sz="1800" dirty="0">
                <a:latin typeface="Helvetica" pitchFamily="2" charset="0"/>
              </a:rPr>
              <a:t> </a:t>
            </a:r>
            <a:r>
              <a:rPr lang="en-US" altLang="zh-CN" sz="1800" dirty="0" err="1">
                <a:latin typeface="Helvetica" pitchFamily="2" charset="0"/>
              </a:rPr>
              <a:t>ArrayList</a:t>
            </a:r>
            <a:r>
              <a:rPr lang="en-US" altLang="zh-CN" sz="1800" dirty="0">
                <a:latin typeface="Helvetica" pitchFamily="2" charset="0"/>
              </a:rPr>
              <a:t>&lt;String&gt;();</a:t>
            </a:r>
          </a:p>
          <a:p>
            <a:pPr lvl="1"/>
            <a:r>
              <a:rPr lang="en-US" altLang="zh-CN" sz="1800" dirty="0" err="1">
                <a:latin typeface="Helvetica" pitchFamily="2" charset="0"/>
              </a:rPr>
              <a:t>strList.add</a:t>
            </a:r>
            <a:r>
              <a:rPr lang="en-US" altLang="zh-CN" sz="1800" dirty="0">
                <a:latin typeface="Helvetica" pitchFamily="2" charset="0"/>
              </a:rPr>
              <a:t>("China");</a:t>
            </a:r>
          </a:p>
          <a:p>
            <a:pPr lvl="1"/>
            <a:r>
              <a:rPr lang="en-US" altLang="zh-CN" sz="1800" dirty="0" err="1">
                <a:latin typeface="Helvetica" pitchFamily="2" charset="0"/>
              </a:rPr>
              <a:t>strList.add</a:t>
            </a:r>
            <a:r>
              <a:rPr lang="en-US" altLang="zh-CN" sz="1800" dirty="0">
                <a:latin typeface="Helvetica" pitchFamily="2" charset="0"/>
              </a:rPr>
              <a:t>(”Japan");</a:t>
            </a:r>
          </a:p>
          <a:p>
            <a:pPr lvl="1"/>
            <a:r>
              <a:rPr lang="en-US" altLang="zh-CN" sz="1800" dirty="0">
                <a:latin typeface="Helvetica" pitchFamily="2" charset="0"/>
              </a:rPr>
              <a:t>String s=“Thailand”;</a:t>
            </a:r>
          </a:p>
          <a:p>
            <a:pPr lvl="1"/>
            <a:r>
              <a:rPr lang="en-US" altLang="zh-CN" sz="1800" dirty="0" err="1">
                <a:latin typeface="Helvetica" pitchFamily="2" charset="0"/>
              </a:rPr>
              <a:t>strList.add</a:t>
            </a:r>
            <a:r>
              <a:rPr lang="en-US" altLang="zh-CN" sz="1800" dirty="0">
                <a:latin typeface="Helvetica" pitchFamily="2" charset="0"/>
              </a:rPr>
              <a:t>(s);</a:t>
            </a:r>
          </a:p>
          <a:p>
            <a:pPr lvl="1"/>
            <a:endParaRPr lang="en-US" altLang="zh-CN" sz="1800" dirty="0"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sz="1800" dirty="0">
                <a:latin typeface="Helvetica" pitchFamily="2" charset="0"/>
              </a:rPr>
              <a:t>get(int index): </a:t>
            </a:r>
            <a:r>
              <a:rPr lang="zh-CN" altLang="en-US" sz="1800" dirty="0">
                <a:latin typeface="Helvetica" pitchFamily="2" charset="0"/>
              </a:rPr>
              <a:t>获取下标为</a:t>
            </a:r>
            <a:r>
              <a:rPr lang="en-US" altLang="zh-CN" sz="1800" dirty="0">
                <a:latin typeface="Helvetica" pitchFamily="2" charset="0"/>
              </a:rPr>
              <a:t>index</a:t>
            </a:r>
            <a:r>
              <a:rPr lang="zh-CN" altLang="en-US" sz="1800" dirty="0">
                <a:latin typeface="Helvetica" pitchFamily="2" charset="0"/>
              </a:rPr>
              <a:t>的元素，返回</a:t>
            </a:r>
            <a:r>
              <a:rPr lang="en-US" altLang="zh-CN" sz="1800" dirty="0" err="1">
                <a:latin typeface="Helvetica" pitchFamily="2" charset="0"/>
              </a:rPr>
              <a:t>classType</a:t>
            </a:r>
            <a:r>
              <a:rPr lang="zh-CN" altLang="en-US" sz="1800" dirty="0">
                <a:latin typeface="Helvetica" pitchFamily="2" charset="0"/>
              </a:rPr>
              <a:t>类型的对象引用；</a:t>
            </a:r>
            <a:endParaRPr lang="en-US" altLang="zh-CN" sz="1800" dirty="0">
              <a:latin typeface="Helvetica" pitchFamily="2" charset="0"/>
            </a:endParaRPr>
          </a:p>
          <a:p>
            <a:pPr lvl="1"/>
            <a:r>
              <a:rPr lang="en-US" altLang="zh-CN" sz="1800" dirty="0">
                <a:latin typeface="Helvetica" pitchFamily="2" charset="0"/>
              </a:rPr>
              <a:t>String s1=</a:t>
            </a:r>
            <a:r>
              <a:rPr lang="en-US" altLang="zh-CN" sz="1800" dirty="0" err="1">
                <a:latin typeface="Helvetica" pitchFamily="2" charset="0"/>
              </a:rPr>
              <a:t>strList.get</a:t>
            </a:r>
            <a:r>
              <a:rPr lang="en-US" altLang="zh-CN" sz="1800" dirty="0">
                <a:latin typeface="Helvetica" pitchFamily="2" charset="0"/>
              </a:rPr>
              <a:t>(0);</a:t>
            </a:r>
          </a:p>
          <a:p>
            <a:pPr lvl="1"/>
            <a:r>
              <a:rPr lang="en-US" altLang="zh-CN" sz="1800" dirty="0">
                <a:latin typeface="Helvetica" pitchFamily="2" charset="0"/>
              </a:rPr>
              <a:t>String s2=</a:t>
            </a:r>
            <a:r>
              <a:rPr lang="en-US" altLang="zh-CN" sz="1800" dirty="0" err="1">
                <a:latin typeface="Helvetica" pitchFamily="2" charset="0"/>
              </a:rPr>
              <a:t>strList.get</a:t>
            </a:r>
            <a:r>
              <a:rPr lang="en-US" altLang="zh-CN" sz="1800" dirty="0">
                <a:latin typeface="Helvetica" pitchFamily="2" charset="0"/>
              </a:rPr>
              <a:t>(1);</a:t>
            </a:r>
          </a:p>
          <a:p>
            <a:pPr lvl="1"/>
            <a:r>
              <a:rPr lang="en-US" altLang="zh-CN" sz="1800" dirty="0">
                <a:latin typeface="Helvetica" pitchFamily="2" charset="0"/>
              </a:rPr>
              <a:t>String s3=</a:t>
            </a:r>
            <a:r>
              <a:rPr lang="en-US" altLang="zh-CN" sz="1800" dirty="0" err="1">
                <a:latin typeface="Helvetica" pitchFamily="2" charset="0"/>
              </a:rPr>
              <a:t>strList.get</a:t>
            </a:r>
            <a:r>
              <a:rPr lang="en-US" altLang="zh-CN" sz="1800" dirty="0">
                <a:latin typeface="Helvetica" pitchFamily="2" charset="0"/>
              </a:rPr>
              <a:t>(2);</a:t>
            </a:r>
            <a:endParaRPr lang="en-US" altLang="zh-CN" dirty="0"/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7060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99FF"/>
            </a:gs>
            <a:gs pos="17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1D479E1-5801-4F43-8490-2FDAE9CF2235}"/>
              </a:ext>
            </a:extLst>
          </p:cNvPr>
          <p:cNvSpPr txBox="1"/>
          <p:nvPr/>
        </p:nvSpPr>
        <p:spPr>
          <a:xfrm>
            <a:off x="395536" y="555526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+mn-ea"/>
                <a:ea typeface="+mn-ea"/>
              </a:rPr>
              <a:t>ArrayList</a:t>
            </a:r>
            <a:r>
              <a:rPr kumimoji="1" lang="zh-CN" altLang="en-US" dirty="0">
                <a:latin typeface="+mn-ea"/>
                <a:ea typeface="+mn-ea"/>
              </a:rPr>
              <a:t> 方法</a:t>
            </a:r>
            <a:r>
              <a:rPr kumimoji="1" lang="en-US" altLang="zh-CN" dirty="0">
                <a:latin typeface="+mn-ea"/>
                <a:ea typeface="+mn-ea"/>
              </a:rPr>
              <a:t>: size </a:t>
            </a:r>
            <a:endParaRPr kumimoji="1" lang="zh-CN" altLang="en-US" dirty="0"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FCD808-5440-104B-923C-0DAB9AD7D982}"/>
              </a:ext>
            </a:extLst>
          </p:cNvPr>
          <p:cNvSpPr txBox="1"/>
          <p:nvPr/>
        </p:nvSpPr>
        <p:spPr>
          <a:xfrm>
            <a:off x="539552" y="1203598"/>
            <a:ext cx="574407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>
                <a:latin typeface="+mn-ea"/>
                <a:ea typeface="+mn-ea"/>
              </a:rPr>
              <a:t>size():</a:t>
            </a:r>
            <a:r>
              <a:rPr lang="zh-CN" altLang="en-US" sz="2000" dirty="0">
                <a:latin typeface="+mn-ea"/>
                <a:ea typeface="+mn-ea"/>
              </a:rPr>
              <a:t>返回数组中的元素个数。</a:t>
            </a:r>
            <a:endParaRPr lang="en-US" altLang="zh-CN" sz="2000" dirty="0">
              <a:latin typeface="+mn-ea"/>
              <a:ea typeface="+mn-ea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sz="2000" dirty="0">
              <a:latin typeface="+mn-ea"/>
              <a:ea typeface="+mn-ea"/>
            </a:endParaRPr>
          </a:p>
          <a:p>
            <a:pPr lvl="1"/>
            <a:r>
              <a:rPr lang="en-US" altLang="zh-CN" sz="1800" dirty="0" err="1">
                <a:latin typeface="Helvetica" pitchFamily="2" charset="0"/>
              </a:rPr>
              <a:t>ArrayList</a:t>
            </a:r>
            <a:r>
              <a:rPr lang="en-US" altLang="zh-CN" sz="1800" dirty="0">
                <a:latin typeface="Helvetica" pitchFamily="2" charset="0"/>
              </a:rPr>
              <a:t>&lt;String&gt; </a:t>
            </a:r>
            <a:r>
              <a:rPr lang="en-US" altLang="zh-CN" sz="1800" dirty="0" err="1">
                <a:latin typeface="Helvetica" pitchFamily="2" charset="0"/>
              </a:rPr>
              <a:t>strList</a:t>
            </a:r>
            <a:r>
              <a:rPr lang="en-US" altLang="zh-CN" sz="1800" dirty="0">
                <a:latin typeface="Helvetica" pitchFamily="2" charset="0"/>
              </a:rPr>
              <a:t>=</a:t>
            </a:r>
            <a:r>
              <a:rPr lang="en-US" altLang="zh-CN" sz="1800" b="1" dirty="0">
                <a:latin typeface="Helvetica" pitchFamily="2" charset="0"/>
              </a:rPr>
              <a:t>new</a:t>
            </a:r>
            <a:r>
              <a:rPr lang="en-US" altLang="zh-CN" sz="1800" dirty="0">
                <a:latin typeface="Helvetica" pitchFamily="2" charset="0"/>
              </a:rPr>
              <a:t> </a:t>
            </a:r>
            <a:r>
              <a:rPr lang="en-US" altLang="zh-CN" sz="1800" dirty="0" err="1">
                <a:latin typeface="Helvetica" pitchFamily="2" charset="0"/>
              </a:rPr>
              <a:t>ArrayList</a:t>
            </a:r>
            <a:r>
              <a:rPr lang="en-US" altLang="zh-CN" sz="1800" dirty="0">
                <a:latin typeface="Helvetica" pitchFamily="2" charset="0"/>
              </a:rPr>
              <a:t>&lt;String&gt;();</a:t>
            </a:r>
          </a:p>
          <a:p>
            <a:pPr lvl="1"/>
            <a:r>
              <a:rPr lang="en-US" altLang="zh-CN" sz="1800" dirty="0" err="1">
                <a:latin typeface="Helvetica" pitchFamily="2" charset="0"/>
              </a:rPr>
              <a:t>strList.add</a:t>
            </a:r>
            <a:r>
              <a:rPr lang="en-US" altLang="zh-CN" sz="1800" dirty="0">
                <a:latin typeface="Helvetica" pitchFamily="2" charset="0"/>
              </a:rPr>
              <a:t>("China");</a:t>
            </a:r>
          </a:p>
          <a:p>
            <a:pPr lvl="1"/>
            <a:r>
              <a:rPr lang="en-US" altLang="zh-CN" sz="1800" dirty="0" err="1">
                <a:latin typeface="Helvetica" pitchFamily="2" charset="0"/>
              </a:rPr>
              <a:t>strList.add</a:t>
            </a:r>
            <a:r>
              <a:rPr lang="en-US" altLang="zh-CN" sz="1800" dirty="0">
                <a:latin typeface="Helvetica" pitchFamily="2" charset="0"/>
              </a:rPr>
              <a:t>(”Japan");</a:t>
            </a:r>
          </a:p>
          <a:p>
            <a:pPr lvl="1"/>
            <a:r>
              <a:rPr lang="en-US" altLang="zh-CN" sz="1800" dirty="0">
                <a:latin typeface="Helvetica" pitchFamily="2" charset="0"/>
              </a:rPr>
              <a:t>int count=</a:t>
            </a:r>
            <a:r>
              <a:rPr lang="en-US" altLang="zh-CN" sz="1800" dirty="0" err="1">
                <a:latin typeface="Helvetica" pitchFamily="2" charset="0"/>
              </a:rPr>
              <a:t>strList.size</a:t>
            </a:r>
            <a:r>
              <a:rPr lang="en-US" altLang="zh-CN" sz="1800" dirty="0">
                <a:latin typeface="Helvetica" pitchFamily="2" charset="0"/>
              </a:rPr>
              <a:t>(); // count = ?</a:t>
            </a:r>
          </a:p>
          <a:p>
            <a:pPr lvl="1"/>
            <a:endParaRPr lang="en-US" altLang="zh-CN" sz="1800" dirty="0">
              <a:latin typeface="Helvetica" pitchFamily="2" charset="0"/>
            </a:endParaRPr>
          </a:p>
          <a:p>
            <a:r>
              <a:rPr kumimoji="1" lang="en-US" altLang="zh-CN" sz="1800" dirty="0">
                <a:latin typeface="Helvetica" pitchFamily="2" charset="0"/>
                <a:ea typeface="+mn-ea"/>
              </a:rPr>
              <a:t>      for(int </a:t>
            </a:r>
            <a:r>
              <a:rPr kumimoji="1" lang="en-US" altLang="zh-CN" sz="1800" dirty="0" err="1">
                <a:latin typeface="Helvetica" pitchFamily="2" charset="0"/>
                <a:ea typeface="+mn-ea"/>
              </a:rPr>
              <a:t>i</a:t>
            </a:r>
            <a:r>
              <a:rPr kumimoji="1" lang="en-US" altLang="zh-CN" sz="1800" dirty="0">
                <a:latin typeface="Helvetica" pitchFamily="2" charset="0"/>
                <a:ea typeface="+mn-ea"/>
              </a:rPr>
              <a:t>=0;i&lt;</a:t>
            </a:r>
            <a:r>
              <a:rPr kumimoji="1" lang="en-US" altLang="zh-CN" sz="1800" dirty="0" err="1">
                <a:latin typeface="Helvetica" pitchFamily="2" charset="0"/>
                <a:ea typeface="+mn-ea"/>
              </a:rPr>
              <a:t>strList.size</a:t>
            </a:r>
            <a:r>
              <a:rPr kumimoji="1" lang="en-US" altLang="zh-CN" sz="1800" dirty="0">
                <a:latin typeface="Helvetica" pitchFamily="2" charset="0"/>
                <a:ea typeface="+mn-ea"/>
              </a:rPr>
              <a:t>();</a:t>
            </a:r>
            <a:r>
              <a:rPr kumimoji="1" lang="en-US" altLang="zh-CN" sz="1800" dirty="0" err="1">
                <a:latin typeface="Helvetica" pitchFamily="2" charset="0"/>
                <a:ea typeface="+mn-ea"/>
              </a:rPr>
              <a:t>i</a:t>
            </a:r>
            <a:r>
              <a:rPr kumimoji="1" lang="en-US" altLang="zh-CN" sz="1800" dirty="0">
                <a:latin typeface="Helvetica" pitchFamily="2" charset="0"/>
                <a:ea typeface="+mn-ea"/>
              </a:rPr>
              <a:t>++)</a:t>
            </a:r>
          </a:p>
          <a:p>
            <a:r>
              <a:rPr lang="en-US" altLang="zh-CN" sz="1800" dirty="0">
                <a:latin typeface="Helvetica" pitchFamily="2" charset="0"/>
                <a:ea typeface="+mn-ea"/>
              </a:rPr>
              <a:t>          </a:t>
            </a:r>
            <a:r>
              <a:rPr lang="en-US" altLang="zh-CN" sz="1800" dirty="0" err="1">
                <a:latin typeface="Helvetica" pitchFamily="2" charset="0"/>
                <a:ea typeface="+mn-ea"/>
              </a:rPr>
              <a:t>System.out.println</a:t>
            </a:r>
            <a:r>
              <a:rPr lang="en-US" altLang="zh-CN" sz="1800" dirty="0">
                <a:latin typeface="Helvetica" pitchFamily="2" charset="0"/>
                <a:ea typeface="+mn-ea"/>
              </a:rPr>
              <a:t>(</a:t>
            </a:r>
            <a:r>
              <a:rPr lang="en-US" altLang="zh-CN" sz="1800" dirty="0" err="1">
                <a:latin typeface="Helvetica" pitchFamily="2" charset="0"/>
                <a:ea typeface="+mn-ea"/>
              </a:rPr>
              <a:t>strList.get</a:t>
            </a:r>
            <a:r>
              <a:rPr lang="en-US" altLang="zh-CN" sz="1800" dirty="0">
                <a:latin typeface="Helvetica" pitchFamily="2" charset="0"/>
                <a:ea typeface="+mn-ea"/>
              </a:rPr>
              <a:t>(</a:t>
            </a:r>
            <a:r>
              <a:rPr lang="en-US" altLang="zh-CN" sz="1800" dirty="0" err="1">
                <a:latin typeface="Helvetica" pitchFamily="2" charset="0"/>
                <a:ea typeface="+mn-ea"/>
              </a:rPr>
              <a:t>i</a:t>
            </a:r>
            <a:r>
              <a:rPr lang="en-US" altLang="zh-CN" sz="1800" dirty="0">
                <a:latin typeface="Helvetica" pitchFamily="2" charset="0"/>
                <a:ea typeface="+mn-ea"/>
              </a:rPr>
              <a:t>));</a:t>
            </a:r>
          </a:p>
          <a:p>
            <a:endParaRPr kumimoji="1" lang="en-US" altLang="zh-CN" sz="1800" dirty="0">
              <a:latin typeface="Helvetica" pitchFamily="2" charset="0"/>
              <a:ea typeface="+mn-ea"/>
            </a:endParaRPr>
          </a:p>
          <a:p>
            <a:r>
              <a:rPr lang="zh-CN" altLang="en-US" sz="1800" dirty="0">
                <a:latin typeface="Helvetica" pitchFamily="2" charset="0"/>
                <a:ea typeface="+mn-ea"/>
              </a:rPr>
              <a:t>      </a:t>
            </a:r>
            <a:r>
              <a:rPr lang="en-US" altLang="zh-CN" sz="1800" dirty="0">
                <a:latin typeface="Helvetica" pitchFamily="2" charset="0"/>
                <a:ea typeface="+mn-ea"/>
              </a:rPr>
              <a:t>for(String str: </a:t>
            </a:r>
            <a:r>
              <a:rPr lang="en-US" altLang="zh-CN" sz="1800" dirty="0" err="1">
                <a:latin typeface="Helvetica" pitchFamily="2" charset="0"/>
                <a:ea typeface="+mn-ea"/>
              </a:rPr>
              <a:t>strList</a:t>
            </a:r>
            <a:r>
              <a:rPr lang="en-US" altLang="zh-CN" sz="1800" dirty="0">
                <a:latin typeface="Helvetica" pitchFamily="2" charset="0"/>
                <a:ea typeface="+mn-ea"/>
              </a:rPr>
              <a:t>)</a:t>
            </a:r>
          </a:p>
          <a:p>
            <a:r>
              <a:rPr lang="en-US" altLang="zh-CN" sz="1800" dirty="0">
                <a:latin typeface="Helvetica" pitchFamily="2" charset="0"/>
                <a:ea typeface="+mn-ea"/>
              </a:rPr>
              <a:t>          </a:t>
            </a:r>
            <a:r>
              <a:rPr lang="en-US" altLang="zh-CN" sz="1800" dirty="0" err="1">
                <a:latin typeface="Helvetica" pitchFamily="2" charset="0"/>
                <a:ea typeface="+mn-ea"/>
              </a:rPr>
              <a:t>System.out.println</a:t>
            </a:r>
            <a:r>
              <a:rPr lang="en-US" altLang="zh-CN" sz="1800" dirty="0">
                <a:latin typeface="Helvetica" pitchFamily="2" charset="0"/>
                <a:ea typeface="+mn-ea"/>
              </a:rPr>
              <a:t>(str);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A245BE-03EA-3AB8-00F6-D45B877A1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07654"/>
            <a:ext cx="8208912" cy="343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70374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99FF"/>
            </a:gs>
            <a:gs pos="17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1D479E1-5801-4F43-8490-2FDAE9CF2235}"/>
              </a:ext>
            </a:extLst>
          </p:cNvPr>
          <p:cNvSpPr txBox="1"/>
          <p:nvPr/>
        </p:nvSpPr>
        <p:spPr>
          <a:xfrm>
            <a:off x="395536" y="555526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+mn-ea"/>
                <a:ea typeface="+mn-ea"/>
              </a:rPr>
              <a:t>ArrayList</a:t>
            </a:r>
            <a:r>
              <a:rPr kumimoji="1" lang="zh-CN" altLang="en-US" dirty="0">
                <a:latin typeface="+mn-ea"/>
                <a:ea typeface="+mn-ea"/>
              </a:rPr>
              <a:t> 方法</a:t>
            </a:r>
            <a:r>
              <a:rPr kumimoji="1" lang="en-US" altLang="zh-CN" dirty="0">
                <a:latin typeface="+mn-ea"/>
                <a:ea typeface="+mn-ea"/>
              </a:rPr>
              <a:t>: remove </a:t>
            </a:r>
            <a:endParaRPr kumimoji="1" lang="zh-CN" altLang="en-US" dirty="0"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FCD808-5440-104B-923C-0DAB9AD7D982}"/>
              </a:ext>
            </a:extLst>
          </p:cNvPr>
          <p:cNvSpPr txBox="1"/>
          <p:nvPr/>
        </p:nvSpPr>
        <p:spPr>
          <a:xfrm>
            <a:off x="539552" y="1203598"/>
            <a:ext cx="5947013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>
                <a:latin typeface="+mn-ea"/>
                <a:ea typeface="+mn-ea"/>
              </a:rPr>
              <a:t>remove(index): </a:t>
            </a:r>
            <a:r>
              <a:rPr lang="zh-CN" altLang="en-US" sz="2000" dirty="0">
                <a:latin typeface="+mn-ea"/>
                <a:ea typeface="+mn-ea"/>
              </a:rPr>
              <a:t>移除指定下标的元素。</a:t>
            </a:r>
            <a:endParaRPr lang="en-US" altLang="zh-CN" sz="2000" dirty="0">
              <a:latin typeface="+mn-ea"/>
              <a:ea typeface="+mn-ea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>
                <a:latin typeface="+mn-ea"/>
                <a:ea typeface="+mn-ea"/>
              </a:rPr>
              <a:t>remove(obj): </a:t>
            </a:r>
            <a:r>
              <a:rPr lang="zh-CN" altLang="en-US" sz="2000" dirty="0">
                <a:latin typeface="+mn-ea"/>
                <a:ea typeface="+mn-ea"/>
              </a:rPr>
              <a:t>移除指定的元素。</a:t>
            </a:r>
            <a:endParaRPr lang="en-US" altLang="zh-CN" sz="2000" dirty="0">
              <a:latin typeface="+mn-ea"/>
              <a:ea typeface="+mn-ea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sz="2000" dirty="0">
              <a:latin typeface="+mn-ea"/>
              <a:ea typeface="+mn-ea"/>
            </a:endParaRPr>
          </a:p>
          <a:p>
            <a:pPr lvl="1"/>
            <a:r>
              <a:rPr lang="en-US" altLang="zh-CN" sz="1800" dirty="0" err="1">
                <a:latin typeface="Helvetica" pitchFamily="2" charset="0"/>
              </a:rPr>
              <a:t>ArrayList</a:t>
            </a:r>
            <a:r>
              <a:rPr lang="en-US" altLang="zh-CN" sz="1800" dirty="0">
                <a:latin typeface="Helvetica" pitchFamily="2" charset="0"/>
              </a:rPr>
              <a:t>&lt;String&gt; </a:t>
            </a:r>
            <a:r>
              <a:rPr lang="en-US" altLang="zh-CN" sz="1800" dirty="0" err="1">
                <a:latin typeface="Helvetica" pitchFamily="2" charset="0"/>
              </a:rPr>
              <a:t>strList</a:t>
            </a:r>
            <a:r>
              <a:rPr lang="en-US" altLang="zh-CN" sz="1800" dirty="0">
                <a:latin typeface="Helvetica" pitchFamily="2" charset="0"/>
              </a:rPr>
              <a:t>=</a:t>
            </a:r>
            <a:r>
              <a:rPr lang="en-US" altLang="zh-CN" sz="1800" b="1" dirty="0">
                <a:latin typeface="Helvetica" pitchFamily="2" charset="0"/>
              </a:rPr>
              <a:t>new</a:t>
            </a:r>
            <a:r>
              <a:rPr lang="en-US" altLang="zh-CN" sz="1800" dirty="0">
                <a:latin typeface="Helvetica" pitchFamily="2" charset="0"/>
              </a:rPr>
              <a:t> </a:t>
            </a:r>
            <a:r>
              <a:rPr lang="en-US" altLang="zh-CN" sz="1800" dirty="0" err="1">
                <a:latin typeface="Helvetica" pitchFamily="2" charset="0"/>
              </a:rPr>
              <a:t>ArrayList</a:t>
            </a:r>
            <a:r>
              <a:rPr lang="en-US" altLang="zh-CN" sz="1800" dirty="0">
                <a:latin typeface="Helvetica" pitchFamily="2" charset="0"/>
              </a:rPr>
              <a:t>&lt;String&gt;();</a:t>
            </a:r>
          </a:p>
          <a:p>
            <a:pPr lvl="1"/>
            <a:r>
              <a:rPr lang="en-US" altLang="zh-CN" sz="1800" dirty="0" err="1">
                <a:latin typeface="Helvetica" pitchFamily="2" charset="0"/>
              </a:rPr>
              <a:t>strList.add</a:t>
            </a:r>
            <a:r>
              <a:rPr lang="en-US" altLang="zh-CN" sz="1800" dirty="0">
                <a:latin typeface="Helvetica" pitchFamily="2" charset="0"/>
              </a:rPr>
              <a:t>("China");</a:t>
            </a:r>
          </a:p>
          <a:p>
            <a:pPr lvl="1"/>
            <a:r>
              <a:rPr lang="en-US" altLang="zh-CN" sz="1800" dirty="0" err="1">
                <a:latin typeface="Helvetica" pitchFamily="2" charset="0"/>
              </a:rPr>
              <a:t>strList.add</a:t>
            </a:r>
            <a:r>
              <a:rPr lang="en-US" altLang="zh-CN" sz="1800" dirty="0">
                <a:latin typeface="Helvetica" pitchFamily="2" charset="0"/>
              </a:rPr>
              <a:t>(”Japan");</a:t>
            </a:r>
          </a:p>
          <a:p>
            <a:pPr lvl="1"/>
            <a:r>
              <a:rPr lang="en-US" altLang="zh-CN" sz="1800" dirty="0" err="1">
                <a:latin typeface="Helvetica" pitchFamily="2" charset="0"/>
              </a:rPr>
              <a:t>strList.add</a:t>
            </a:r>
            <a:r>
              <a:rPr lang="en-US" altLang="zh-CN" sz="1800" dirty="0">
                <a:latin typeface="Helvetica" pitchFamily="2" charset="0"/>
              </a:rPr>
              <a:t>(”Thailand");</a:t>
            </a:r>
          </a:p>
          <a:p>
            <a:pPr lvl="1"/>
            <a:endParaRPr lang="en-US" altLang="zh-CN" sz="1800" dirty="0">
              <a:latin typeface="Helvetica" pitchFamily="2" charset="0"/>
            </a:endParaRPr>
          </a:p>
          <a:p>
            <a:pPr lvl="1"/>
            <a:r>
              <a:rPr lang="en-US" altLang="zh-CN" sz="1800" dirty="0" err="1">
                <a:latin typeface="Helvetica" pitchFamily="2" charset="0"/>
              </a:rPr>
              <a:t>strList.remove</a:t>
            </a:r>
            <a:r>
              <a:rPr lang="en-US" altLang="zh-CN" sz="1800" dirty="0">
                <a:latin typeface="Helvetica" pitchFamily="2" charset="0"/>
              </a:rPr>
              <a:t>(1); </a:t>
            </a:r>
          </a:p>
          <a:p>
            <a:pPr lvl="1"/>
            <a:r>
              <a:rPr lang="en-US" altLang="zh-CN" sz="1800" dirty="0" err="1">
                <a:latin typeface="Helvetica" pitchFamily="2" charset="0"/>
              </a:rPr>
              <a:t>strList.remove</a:t>
            </a:r>
            <a:r>
              <a:rPr lang="en-US" altLang="zh-CN" sz="1800" dirty="0">
                <a:latin typeface="Helvetica" pitchFamily="2" charset="0"/>
              </a:rPr>
              <a:t>(“China”);</a:t>
            </a:r>
          </a:p>
          <a:p>
            <a:pPr lvl="1"/>
            <a:endParaRPr lang="en-US" altLang="zh-CN" sz="1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032105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99FF"/>
            </a:gs>
            <a:gs pos="17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1D479E1-5801-4F43-8490-2FDAE9CF2235}"/>
              </a:ext>
            </a:extLst>
          </p:cNvPr>
          <p:cNvSpPr txBox="1"/>
          <p:nvPr/>
        </p:nvSpPr>
        <p:spPr>
          <a:xfrm>
            <a:off x="323528" y="267494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+mn-ea"/>
                <a:ea typeface="+mn-ea"/>
              </a:rPr>
              <a:t>ArrayList</a:t>
            </a:r>
            <a:r>
              <a:rPr kumimoji="1" lang="zh-CN" altLang="en-US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kumimoji="1" lang="en-US" altLang="zh-CN" dirty="0">
                <a:latin typeface="+mn-ea"/>
                <a:ea typeface="+mn-ea"/>
              </a:rPr>
              <a:t>remove </a:t>
            </a:r>
            <a:r>
              <a:rPr kumimoji="1" lang="zh-CN" altLang="en-US" dirty="0">
                <a:latin typeface="+mn-ea"/>
                <a:ea typeface="+mn-ea"/>
              </a:rPr>
              <a:t>内部实现</a:t>
            </a:r>
            <a:r>
              <a:rPr kumimoji="1" lang="en-US" altLang="zh-CN" dirty="0">
                <a:latin typeface="+mn-ea"/>
                <a:ea typeface="+mn-ea"/>
              </a:rPr>
              <a:t> </a:t>
            </a:r>
            <a:endParaRPr kumimoji="1" lang="zh-CN" altLang="en-US" dirty="0">
              <a:latin typeface="+mn-ea"/>
              <a:ea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CFA1DA8-8982-A148-A1D0-509CFA874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974" y="1368949"/>
            <a:ext cx="3168352" cy="24056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7457AB-D5D5-0A3B-CA97-975B62766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4" y="1059582"/>
            <a:ext cx="5782726" cy="396044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7D228C3-9F68-6780-017F-B8F01F8D1737}"/>
              </a:ext>
            </a:extLst>
          </p:cNvPr>
          <p:cNvSpPr txBox="1"/>
          <p:nvPr/>
        </p:nvSpPr>
        <p:spPr>
          <a:xfrm>
            <a:off x="5364088" y="4094613"/>
            <a:ext cx="357020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移除第一个相等的对象！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17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99FF"/>
            </a:gs>
            <a:gs pos="17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5FCD808-5440-104B-923C-0DAB9AD7D982}"/>
              </a:ext>
            </a:extLst>
          </p:cNvPr>
          <p:cNvSpPr txBox="1"/>
          <p:nvPr/>
        </p:nvSpPr>
        <p:spPr>
          <a:xfrm>
            <a:off x="395536" y="483518"/>
            <a:ext cx="4636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+mn-ea"/>
                <a:ea typeface="+mn-ea"/>
              </a:rPr>
              <a:t>Array</a:t>
            </a:r>
            <a:r>
              <a:rPr lang="en-US" altLang="zh-CN" dirty="0" err="1">
                <a:latin typeface="+mn-ea"/>
                <a:ea typeface="+mn-ea"/>
              </a:rPr>
              <a:t>List</a:t>
            </a:r>
            <a:r>
              <a:rPr lang="zh-CN" altLang="en-US" dirty="0">
                <a:latin typeface="+mn-ea"/>
                <a:ea typeface="+mn-ea"/>
              </a:rPr>
              <a:t> </a:t>
            </a:r>
            <a:r>
              <a:rPr kumimoji="1" lang="zh-CN" altLang="en-US" dirty="0">
                <a:latin typeface="+mn-ea"/>
                <a:ea typeface="+mn-ea"/>
              </a:rPr>
              <a:t>移除所有</a:t>
            </a:r>
            <a:r>
              <a:rPr lang="zh-CN" altLang="en-US" dirty="0">
                <a:latin typeface="+mn-ea"/>
                <a:ea typeface="+mn-ea"/>
              </a:rPr>
              <a:t>（指定）</a:t>
            </a:r>
            <a:r>
              <a:rPr kumimoji="1" lang="zh-CN" altLang="en-US" dirty="0">
                <a:latin typeface="+mn-ea"/>
                <a:ea typeface="+mn-ea"/>
              </a:rPr>
              <a:t>元素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EB60DA-6A01-D14F-920B-B5F58DD1C4E6}"/>
              </a:ext>
            </a:extLst>
          </p:cNvPr>
          <p:cNvSpPr txBox="1"/>
          <p:nvPr/>
        </p:nvSpPr>
        <p:spPr>
          <a:xfrm>
            <a:off x="279454" y="1131590"/>
            <a:ext cx="5744073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CN" sz="1800" dirty="0" err="1">
                <a:latin typeface="Helvetica" pitchFamily="2" charset="0"/>
              </a:rPr>
              <a:t>ArrayList</a:t>
            </a:r>
            <a:r>
              <a:rPr lang="en-US" altLang="zh-CN" sz="1800" dirty="0">
                <a:latin typeface="Helvetica" pitchFamily="2" charset="0"/>
              </a:rPr>
              <a:t>&lt;String&gt; </a:t>
            </a:r>
            <a:r>
              <a:rPr lang="en-US" altLang="zh-CN" sz="1800" dirty="0" err="1">
                <a:latin typeface="Helvetica" pitchFamily="2" charset="0"/>
              </a:rPr>
              <a:t>strList</a:t>
            </a:r>
            <a:r>
              <a:rPr lang="en-US" altLang="zh-CN" sz="1800" dirty="0">
                <a:latin typeface="Helvetica" pitchFamily="2" charset="0"/>
              </a:rPr>
              <a:t>=</a:t>
            </a:r>
            <a:r>
              <a:rPr lang="en-US" altLang="zh-CN" sz="1800" b="1" dirty="0">
                <a:latin typeface="Helvetica" pitchFamily="2" charset="0"/>
              </a:rPr>
              <a:t>new</a:t>
            </a:r>
            <a:r>
              <a:rPr lang="en-US" altLang="zh-CN" sz="1800" dirty="0">
                <a:latin typeface="Helvetica" pitchFamily="2" charset="0"/>
              </a:rPr>
              <a:t> </a:t>
            </a:r>
            <a:r>
              <a:rPr lang="en-US" altLang="zh-CN" sz="1800" dirty="0" err="1">
                <a:latin typeface="Helvetica" pitchFamily="2" charset="0"/>
              </a:rPr>
              <a:t>ArrayList</a:t>
            </a:r>
            <a:r>
              <a:rPr lang="en-US" altLang="zh-CN" sz="1800" dirty="0">
                <a:latin typeface="Helvetica" pitchFamily="2" charset="0"/>
              </a:rPr>
              <a:t>&lt;String&gt;();</a:t>
            </a:r>
          </a:p>
          <a:p>
            <a:pPr lvl="1"/>
            <a:r>
              <a:rPr lang="en-US" altLang="zh-CN" sz="1800" dirty="0" err="1">
                <a:latin typeface="Helvetica" pitchFamily="2" charset="0"/>
              </a:rPr>
              <a:t>strList.add</a:t>
            </a:r>
            <a:r>
              <a:rPr lang="en-US" altLang="zh-CN" sz="1800" dirty="0">
                <a:latin typeface="Helvetica" pitchFamily="2" charset="0"/>
              </a:rPr>
              <a:t>("China");</a:t>
            </a:r>
          </a:p>
          <a:p>
            <a:pPr lvl="1"/>
            <a:r>
              <a:rPr lang="en-US" altLang="zh-CN" sz="1800" dirty="0" err="1">
                <a:latin typeface="Helvetica" pitchFamily="2" charset="0"/>
              </a:rPr>
              <a:t>strList.add</a:t>
            </a:r>
            <a:r>
              <a:rPr lang="en-US" altLang="zh-CN" sz="1800" dirty="0">
                <a:latin typeface="Helvetica" pitchFamily="2" charset="0"/>
              </a:rPr>
              <a:t>(”Japan");</a:t>
            </a:r>
          </a:p>
          <a:p>
            <a:pPr lvl="1"/>
            <a:r>
              <a:rPr lang="en-US" altLang="zh-CN" sz="1800" dirty="0" err="1">
                <a:latin typeface="Helvetica" pitchFamily="2" charset="0"/>
              </a:rPr>
              <a:t>strList.add</a:t>
            </a:r>
            <a:r>
              <a:rPr lang="en-US" altLang="zh-CN" sz="1800" dirty="0">
                <a:latin typeface="Helvetica" pitchFamily="2" charset="0"/>
              </a:rPr>
              <a:t>(”Thailand");</a:t>
            </a:r>
          </a:p>
          <a:p>
            <a:pPr lvl="1"/>
            <a:endParaRPr lang="en-US" altLang="zh-CN" sz="1800" dirty="0">
              <a:latin typeface="Helvetica" pitchFamily="2" charset="0"/>
            </a:endParaRPr>
          </a:p>
          <a:p>
            <a:pPr lvl="1"/>
            <a:r>
              <a:rPr lang="en-US" altLang="zh-CN" sz="1800" dirty="0">
                <a:latin typeface="Helvetica" pitchFamily="2" charset="0"/>
              </a:rPr>
              <a:t>for(int </a:t>
            </a:r>
            <a:r>
              <a:rPr lang="en-US" altLang="zh-CN" sz="1800" dirty="0" err="1">
                <a:latin typeface="Helvetica" pitchFamily="2" charset="0"/>
              </a:rPr>
              <a:t>i</a:t>
            </a:r>
            <a:r>
              <a:rPr lang="en-US" altLang="zh-CN" sz="1800" dirty="0">
                <a:latin typeface="Helvetica" pitchFamily="2" charset="0"/>
              </a:rPr>
              <a:t>=0;i&lt;</a:t>
            </a:r>
            <a:r>
              <a:rPr lang="en-US" altLang="zh-CN" sz="1800" dirty="0" err="1">
                <a:latin typeface="Helvetica" pitchFamily="2" charset="0"/>
              </a:rPr>
              <a:t>strList.size</a:t>
            </a:r>
            <a:r>
              <a:rPr lang="en-US" altLang="zh-CN" sz="1800" dirty="0">
                <a:latin typeface="Helvetica" pitchFamily="2" charset="0"/>
              </a:rPr>
              <a:t>();</a:t>
            </a:r>
            <a:r>
              <a:rPr lang="en-US" altLang="zh-CN" sz="1800" dirty="0" err="1">
                <a:latin typeface="Helvetica" pitchFamily="2" charset="0"/>
              </a:rPr>
              <a:t>i</a:t>
            </a:r>
            <a:r>
              <a:rPr lang="en-US" altLang="zh-CN" sz="1800" dirty="0">
                <a:latin typeface="Helvetica" pitchFamily="2" charset="0"/>
              </a:rPr>
              <a:t>++)</a:t>
            </a:r>
          </a:p>
          <a:p>
            <a:pPr lvl="1"/>
            <a:r>
              <a:rPr lang="en-US" altLang="zh-CN" sz="1800" dirty="0">
                <a:latin typeface="Helvetica" pitchFamily="2" charset="0"/>
              </a:rPr>
              <a:t>     </a:t>
            </a:r>
            <a:r>
              <a:rPr lang="en-US" altLang="zh-CN" sz="1800" dirty="0" err="1">
                <a:latin typeface="Helvetica" pitchFamily="2" charset="0"/>
              </a:rPr>
              <a:t>strList.remove</a:t>
            </a:r>
            <a:r>
              <a:rPr lang="en-US" altLang="zh-CN" sz="1800" dirty="0">
                <a:latin typeface="Helvetica" pitchFamily="2" charset="0"/>
              </a:rPr>
              <a:t>(</a:t>
            </a:r>
            <a:r>
              <a:rPr lang="en-US" altLang="zh-CN" sz="1800" dirty="0" err="1">
                <a:latin typeface="Helvetica" pitchFamily="2" charset="0"/>
              </a:rPr>
              <a:t>strList.get</a:t>
            </a:r>
            <a:r>
              <a:rPr lang="en-US" altLang="zh-CN" sz="1800" dirty="0">
                <a:latin typeface="Helvetica" pitchFamily="2" charset="0"/>
              </a:rPr>
              <a:t>(</a:t>
            </a:r>
            <a:r>
              <a:rPr lang="en-US" altLang="zh-CN" sz="1800" dirty="0" err="1">
                <a:latin typeface="Helvetica" pitchFamily="2" charset="0"/>
              </a:rPr>
              <a:t>i</a:t>
            </a:r>
            <a:r>
              <a:rPr lang="en-US" altLang="zh-CN" sz="1800" dirty="0">
                <a:latin typeface="Helvetica" pitchFamily="2" charset="0"/>
              </a:rPr>
              <a:t>));</a:t>
            </a:r>
          </a:p>
          <a:p>
            <a:pPr lvl="1"/>
            <a:endParaRPr lang="en-US" altLang="zh-CN" sz="1800" dirty="0">
              <a:latin typeface="Helvetica" pitchFamily="2" charset="0"/>
            </a:endParaRPr>
          </a:p>
          <a:p>
            <a:pPr lvl="1"/>
            <a:r>
              <a:rPr lang="en-US" altLang="zh-CN" sz="1800" dirty="0">
                <a:latin typeface="Helvetica" pitchFamily="2" charset="0"/>
              </a:rPr>
              <a:t>for(int </a:t>
            </a:r>
            <a:r>
              <a:rPr lang="en-US" altLang="zh-CN" sz="1800" dirty="0" err="1">
                <a:latin typeface="Helvetica" pitchFamily="2" charset="0"/>
              </a:rPr>
              <a:t>i</a:t>
            </a:r>
            <a:r>
              <a:rPr lang="en-US" altLang="zh-CN" sz="1800" dirty="0">
                <a:latin typeface="Helvetica" pitchFamily="2" charset="0"/>
              </a:rPr>
              <a:t>=0;i&lt;</a:t>
            </a:r>
            <a:r>
              <a:rPr lang="en-US" altLang="zh-CN" sz="1800" dirty="0" err="1">
                <a:latin typeface="Helvetica" pitchFamily="2" charset="0"/>
              </a:rPr>
              <a:t>strList.size</a:t>
            </a:r>
            <a:r>
              <a:rPr lang="en-US" altLang="zh-CN" sz="1800" dirty="0">
                <a:latin typeface="Helvetica" pitchFamily="2" charset="0"/>
              </a:rPr>
              <a:t>();</a:t>
            </a:r>
            <a:r>
              <a:rPr lang="en-US" altLang="zh-CN" sz="1800" dirty="0" err="1">
                <a:latin typeface="Helvetica" pitchFamily="2" charset="0"/>
              </a:rPr>
              <a:t>i</a:t>
            </a:r>
            <a:r>
              <a:rPr lang="en-US" altLang="zh-CN" sz="1800" dirty="0">
                <a:latin typeface="Helvetica" pitchFamily="2" charset="0"/>
              </a:rPr>
              <a:t>++)</a:t>
            </a:r>
          </a:p>
          <a:p>
            <a:pPr lvl="1"/>
            <a:r>
              <a:rPr lang="en-US" altLang="zh-CN" sz="1800" dirty="0">
                <a:latin typeface="Helvetica" pitchFamily="2" charset="0"/>
              </a:rPr>
              <a:t>     </a:t>
            </a:r>
            <a:r>
              <a:rPr lang="en-US" altLang="zh-CN" sz="1800" dirty="0" err="1">
                <a:latin typeface="Helvetica" pitchFamily="2" charset="0"/>
              </a:rPr>
              <a:t>System.</a:t>
            </a:r>
            <a:r>
              <a:rPr lang="en-US" altLang="zh-CN" sz="1800" i="1" dirty="0" err="1">
                <a:latin typeface="Helvetica" pitchFamily="2" charset="0"/>
              </a:rPr>
              <a:t>out</a:t>
            </a:r>
            <a:r>
              <a:rPr lang="en-US" altLang="zh-CN" sz="1800" dirty="0" err="1">
                <a:latin typeface="Helvetica" pitchFamily="2" charset="0"/>
              </a:rPr>
              <a:t>.println</a:t>
            </a:r>
            <a:r>
              <a:rPr lang="en-US" altLang="zh-CN" sz="1800" dirty="0">
                <a:latin typeface="Helvetica" pitchFamily="2" charset="0"/>
              </a:rPr>
              <a:t>(</a:t>
            </a:r>
            <a:r>
              <a:rPr lang="en-US" altLang="zh-CN" sz="1800" dirty="0" err="1">
                <a:latin typeface="Helvetica" pitchFamily="2" charset="0"/>
              </a:rPr>
              <a:t>strList.get</a:t>
            </a:r>
            <a:r>
              <a:rPr lang="en-US" altLang="zh-CN" sz="1800" dirty="0">
                <a:latin typeface="Helvetica" pitchFamily="2" charset="0"/>
              </a:rPr>
              <a:t>(</a:t>
            </a:r>
            <a:r>
              <a:rPr lang="en-US" altLang="zh-CN" sz="1800" dirty="0" err="1">
                <a:latin typeface="Helvetica" pitchFamily="2" charset="0"/>
              </a:rPr>
              <a:t>i</a:t>
            </a:r>
            <a:r>
              <a:rPr lang="en-US" altLang="zh-CN" sz="1800" dirty="0">
                <a:latin typeface="Helvetica" pitchFamily="2" charset="0"/>
              </a:rPr>
              <a:t>));</a:t>
            </a:r>
          </a:p>
          <a:p>
            <a:pPr lvl="1"/>
            <a:endParaRPr lang="en-US" altLang="zh-CN" sz="1800" dirty="0">
              <a:latin typeface="Helvetica" pitchFamily="2" charset="0"/>
            </a:endParaRPr>
          </a:p>
          <a:p>
            <a:pPr lvl="1"/>
            <a:endParaRPr lang="en-US" altLang="zh-CN" sz="1800" dirty="0">
              <a:latin typeface="Helvetica" pitchFamily="2" charset="0"/>
            </a:endParaRPr>
          </a:p>
          <a:p>
            <a:pPr lvl="1"/>
            <a:endParaRPr lang="en-US" altLang="zh-CN" sz="1800" dirty="0">
              <a:latin typeface="Helvetica" pitchFamily="2" charset="0"/>
            </a:endParaRP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51517A-4B29-C244-9720-0D5617EFD24F}"/>
              </a:ext>
            </a:extLst>
          </p:cNvPr>
          <p:cNvSpPr txBox="1"/>
          <p:nvPr/>
        </p:nvSpPr>
        <p:spPr>
          <a:xfrm>
            <a:off x="971600" y="4443958"/>
            <a:ext cx="4359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+mn-ea"/>
                <a:ea typeface="+mn-ea"/>
              </a:rPr>
              <a:t>strList</a:t>
            </a:r>
            <a:r>
              <a:rPr lang="zh-CN" altLang="en-US" dirty="0">
                <a:latin typeface="+mn-ea"/>
                <a:ea typeface="+mn-ea"/>
              </a:rPr>
              <a:t>仍然包含元素</a:t>
            </a:r>
            <a:r>
              <a:rPr lang="en-US" altLang="zh-CN" dirty="0">
                <a:latin typeface="+mn-ea"/>
                <a:ea typeface="+mn-ea"/>
              </a:rPr>
              <a:t>”Japan”</a:t>
            </a:r>
            <a:endParaRPr kumimoji="1" lang="zh-CN" altLang="en-US" dirty="0">
              <a:latin typeface="+mn-ea"/>
              <a:ea typeface="+mn-ea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BA29415-49E7-7644-8270-5BBC8DD85701}"/>
              </a:ext>
            </a:extLst>
          </p:cNvPr>
          <p:cNvGrpSpPr/>
          <p:nvPr/>
        </p:nvGrpSpPr>
        <p:grpSpPr>
          <a:xfrm>
            <a:off x="5360811" y="2248756"/>
            <a:ext cx="3299043" cy="914159"/>
            <a:chOff x="5360811" y="2248756"/>
            <a:chExt cx="3299043" cy="914159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5899E6C-6A63-304D-9CEC-E86B26A0D8D8}"/>
                </a:ext>
              </a:extLst>
            </p:cNvPr>
            <p:cNvGrpSpPr/>
            <p:nvPr/>
          </p:nvGrpSpPr>
          <p:grpSpPr>
            <a:xfrm>
              <a:off x="5360811" y="2248756"/>
              <a:ext cx="3299043" cy="360040"/>
              <a:chOff x="5360811" y="2248756"/>
              <a:chExt cx="3299043" cy="360040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7C3C38F-A16B-4344-8865-72EB9C7C003B}"/>
                  </a:ext>
                </a:extLst>
              </p:cNvPr>
              <p:cNvSpPr/>
              <p:nvPr/>
            </p:nvSpPr>
            <p:spPr bwMode="auto">
              <a:xfrm>
                <a:off x="5360811" y="2248756"/>
                <a:ext cx="1008112" cy="36004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China</a:t>
                </a:r>
                <a:endParaRPr kumimoji="1" lang="zh-CN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C27E538-F7F5-3B46-BE97-5080792DDBF4}"/>
                  </a:ext>
                </a:extLst>
              </p:cNvPr>
              <p:cNvSpPr/>
              <p:nvPr/>
            </p:nvSpPr>
            <p:spPr bwMode="auto">
              <a:xfrm>
                <a:off x="6368923" y="2248756"/>
                <a:ext cx="1008112" cy="36004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Japan</a:t>
                </a:r>
                <a:endParaRPr kumimoji="1" lang="zh-CN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737A939-2CCE-264F-A44C-773BBD64B7C2}"/>
                  </a:ext>
                </a:extLst>
              </p:cNvPr>
              <p:cNvSpPr/>
              <p:nvPr/>
            </p:nvSpPr>
            <p:spPr bwMode="auto">
              <a:xfrm>
                <a:off x="7380312" y="2248756"/>
                <a:ext cx="1279542" cy="36004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Thailand</a:t>
                </a:r>
                <a:endParaRPr kumimoji="1" lang="zh-CN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8C753DD-34E6-1D41-8A63-518F54CD0AF8}"/>
                </a:ext>
              </a:extLst>
            </p:cNvPr>
            <p:cNvSpPr txBox="1"/>
            <p:nvPr/>
          </p:nvSpPr>
          <p:spPr>
            <a:xfrm>
              <a:off x="5695590" y="270125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0CE823F-F0DE-8B49-AA6A-910524954E42}"/>
                </a:ext>
              </a:extLst>
            </p:cNvPr>
            <p:cNvSpPr txBox="1"/>
            <p:nvPr/>
          </p:nvSpPr>
          <p:spPr>
            <a:xfrm>
              <a:off x="6703702" y="269088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359D256-7DBF-A54D-B229-646218C51B65}"/>
                </a:ext>
              </a:extLst>
            </p:cNvPr>
            <p:cNvSpPr txBox="1"/>
            <p:nvPr/>
          </p:nvSpPr>
          <p:spPr>
            <a:xfrm>
              <a:off x="7867408" y="270125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9177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99FF"/>
            </a:gs>
            <a:gs pos="17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5FCD808-5440-104B-923C-0DAB9AD7D982}"/>
              </a:ext>
            </a:extLst>
          </p:cNvPr>
          <p:cNvSpPr txBox="1"/>
          <p:nvPr/>
        </p:nvSpPr>
        <p:spPr>
          <a:xfrm>
            <a:off x="395536" y="483518"/>
            <a:ext cx="4730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+mn-ea"/>
                <a:ea typeface="+mn-ea"/>
              </a:rPr>
              <a:t>Array</a:t>
            </a:r>
            <a:r>
              <a:rPr lang="en-US" altLang="zh-CN" dirty="0" err="1">
                <a:latin typeface="+mn-ea"/>
                <a:ea typeface="+mn-ea"/>
              </a:rPr>
              <a:t>List</a:t>
            </a:r>
            <a:r>
              <a:rPr lang="zh-CN" altLang="en-US" dirty="0">
                <a:latin typeface="+mn-ea"/>
                <a:ea typeface="+mn-ea"/>
              </a:rPr>
              <a:t> </a:t>
            </a:r>
            <a:r>
              <a:rPr kumimoji="1" lang="zh-CN" altLang="en-US" dirty="0">
                <a:latin typeface="+mn-ea"/>
                <a:ea typeface="+mn-ea"/>
              </a:rPr>
              <a:t>移除所有（指定）元素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C58A0A9-A3CF-8C4C-A578-957B2AF7FD25}"/>
              </a:ext>
            </a:extLst>
          </p:cNvPr>
          <p:cNvSpPr txBox="1"/>
          <p:nvPr/>
        </p:nvSpPr>
        <p:spPr>
          <a:xfrm>
            <a:off x="455826" y="1059582"/>
            <a:ext cx="5744073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>
                <a:latin typeface="+mn-ea"/>
                <a:ea typeface="+mn-ea"/>
              </a:rPr>
              <a:t>clear(): </a:t>
            </a:r>
            <a:r>
              <a:rPr lang="zh-CN" altLang="en-US" sz="2000" dirty="0">
                <a:latin typeface="+mn-ea"/>
                <a:ea typeface="+mn-ea"/>
              </a:rPr>
              <a:t>清空所有元素：</a:t>
            </a:r>
            <a:r>
              <a:rPr lang="en-US" altLang="zh-CN" sz="2000" dirty="0" err="1">
                <a:latin typeface="Helvetica" pitchFamily="2" charset="0"/>
              </a:rPr>
              <a:t>strList.clear</a:t>
            </a:r>
            <a:r>
              <a:rPr lang="en-US" altLang="zh-CN" sz="2000" dirty="0">
                <a:latin typeface="Helvetica" pitchFamily="2" charset="0"/>
              </a:rPr>
              <a:t>();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CN" sz="2000" dirty="0">
              <a:latin typeface="+mn-ea"/>
              <a:ea typeface="+mn-ea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>
                <a:latin typeface="+mn-ea"/>
                <a:ea typeface="+mn-ea"/>
              </a:rPr>
              <a:t>移除指定的元素：</a:t>
            </a:r>
            <a:endParaRPr lang="en-US" altLang="zh-CN" sz="2000" dirty="0">
              <a:latin typeface="+mn-ea"/>
              <a:ea typeface="+mn-ea"/>
            </a:endParaRPr>
          </a:p>
          <a:p>
            <a:pPr lvl="1"/>
            <a:r>
              <a:rPr lang="en-US" altLang="zh-CN" sz="1800" dirty="0" err="1">
                <a:latin typeface="Helvetica" pitchFamily="2" charset="0"/>
              </a:rPr>
              <a:t>ArrayList</a:t>
            </a:r>
            <a:r>
              <a:rPr lang="en-US" altLang="zh-CN" sz="1800" dirty="0">
                <a:latin typeface="Helvetica" pitchFamily="2" charset="0"/>
              </a:rPr>
              <a:t>&lt;String&gt; </a:t>
            </a:r>
            <a:r>
              <a:rPr lang="en-US" altLang="zh-CN" sz="1800" dirty="0" err="1">
                <a:latin typeface="Helvetica" pitchFamily="2" charset="0"/>
              </a:rPr>
              <a:t>strList</a:t>
            </a:r>
            <a:r>
              <a:rPr lang="en-US" altLang="zh-CN" sz="1800" dirty="0">
                <a:latin typeface="Helvetica" pitchFamily="2" charset="0"/>
              </a:rPr>
              <a:t>=</a:t>
            </a:r>
            <a:r>
              <a:rPr lang="en-US" altLang="zh-CN" sz="1800" b="1" dirty="0">
                <a:latin typeface="Helvetica" pitchFamily="2" charset="0"/>
              </a:rPr>
              <a:t>new</a:t>
            </a:r>
            <a:r>
              <a:rPr lang="en-US" altLang="zh-CN" sz="1800" dirty="0">
                <a:latin typeface="Helvetica" pitchFamily="2" charset="0"/>
              </a:rPr>
              <a:t> </a:t>
            </a:r>
            <a:r>
              <a:rPr lang="en-US" altLang="zh-CN" sz="1800" dirty="0" err="1">
                <a:latin typeface="Helvetica" pitchFamily="2" charset="0"/>
              </a:rPr>
              <a:t>ArrayList</a:t>
            </a:r>
            <a:r>
              <a:rPr lang="en-US" altLang="zh-CN" sz="1800" dirty="0">
                <a:latin typeface="Helvetica" pitchFamily="2" charset="0"/>
              </a:rPr>
              <a:t>&lt;String&gt;();</a:t>
            </a:r>
          </a:p>
          <a:p>
            <a:pPr lvl="1"/>
            <a:r>
              <a:rPr lang="en-US" altLang="zh-CN" sz="1800" dirty="0" err="1">
                <a:latin typeface="Helvetica" pitchFamily="2" charset="0"/>
              </a:rPr>
              <a:t>strList.add</a:t>
            </a:r>
            <a:r>
              <a:rPr lang="en-US" altLang="zh-CN" sz="1800" dirty="0">
                <a:latin typeface="Helvetica" pitchFamily="2" charset="0"/>
              </a:rPr>
              <a:t>("China");</a:t>
            </a:r>
          </a:p>
          <a:p>
            <a:pPr lvl="1"/>
            <a:r>
              <a:rPr lang="en-US" altLang="zh-CN" sz="1800" dirty="0" err="1">
                <a:latin typeface="Helvetica" pitchFamily="2" charset="0"/>
              </a:rPr>
              <a:t>strList.add</a:t>
            </a:r>
            <a:r>
              <a:rPr lang="en-US" altLang="zh-CN" sz="1800" dirty="0">
                <a:latin typeface="Helvetica" pitchFamily="2" charset="0"/>
              </a:rPr>
              <a:t>(”Japan");</a:t>
            </a:r>
          </a:p>
          <a:p>
            <a:pPr lvl="1"/>
            <a:r>
              <a:rPr lang="en-US" altLang="zh-CN" sz="1800" dirty="0" err="1">
                <a:latin typeface="Helvetica" pitchFamily="2" charset="0"/>
              </a:rPr>
              <a:t>strList.add</a:t>
            </a:r>
            <a:r>
              <a:rPr lang="en-US" altLang="zh-CN" sz="1800" dirty="0">
                <a:latin typeface="Helvetica" pitchFamily="2" charset="0"/>
              </a:rPr>
              <a:t>(”Japan");</a:t>
            </a:r>
          </a:p>
          <a:p>
            <a:pPr lvl="1"/>
            <a:r>
              <a:rPr lang="en-US" altLang="zh-CN" sz="1800" dirty="0" err="1">
                <a:latin typeface="Helvetica" pitchFamily="2" charset="0"/>
              </a:rPr>
              <a:t>strList.add</a:t>
            </a:r>
            <a:r>
              <a:rPr lang="en-US" altLang="zh-CN" sz="1800" dirty="0">
                <a:latin typeface="Helvetica" pitchFamily="2" charset="0"/>
              </a:rPr>
              <a:t>(”Thailand");</a:t>
            </a:r>
          </a:p>
          <a:p>
            <a:pPr lvl="1"/>
            <a:r>
              <a:rPr lang="en-US" altLang="zh-CN" sz="1800" dirty="0">
                <a:latin typeface="Helvetica" pitchFamily="2" charset="0"/>
              </a:rPr>
              <a:t>for(int </a:t>
            </a:r>
            <a:r>
              <a:rPr lang="en-US" altLang="zh-CN" sz="1800" dirty="0" err="1">
                <a:latin typeface="Helvetica" pitchFamily="2" charset="0"/>
              </a:rPr>
              <a:t>i</a:t>
            </a:r>
            <a:r>
              <a:rPr lang="en-US" altLang="zh-CN" sz="1800" dirty="0">
                <a:latin typeface="Helvetica" pitchFamily="2" charset="0"/>
              </a:rPr>
              <a:t>=0;i&lt;</a:t>
            </a:r>
            <a:r>
              <a:rPr lang="en-US" altLang="zh-CN" sz="1800" dirty="0" err="1">
                <a:latin typeface="Helvetica" pitchFamily="2" charset="0"/>
              </a:rPr>
              <a:t>strList.size</a:t>
            </a:r>
            <a:r>
              <a:rPr lang="en-US" altLang="zh-CN" sz="1800" dirty="0">
                <a:latin typeface="Helvetica" pitchFamily="2" charset="0"/>
              </a:rPr>
              <a:t>();</a:t>
            </a:r>
            <a:r>
              <a:rPr lang="en-US" altLang="zh-CN" sz="1800" dirty="0" err="1">
                <a:latin typeface="Helvetica" pitchFamily="2" charset="0"/>
              </a:rPr>
              <a:t>i</a:t>
            </a:r>
            <a:r>
              <a:rPr lang="en-US" altLang="zh-CN" sz="1800" dirty="0">
                <a:latin typeface="Helvetica" pitchFamily="2" charset="0"/>
              </a:rPr>
              <a:t>++){</a:t>
            </a:r>
          </a:p>
          <a:p>
            <a:pPr lvl="1"/>
            <a:r>
              <a:rPr lang="zh-CN" altLang="en-US" sz="1800" dirty="0">
                <a:latin typeface="Helvetica" pitchFamily="2" charset="0"/>
              </a:rPr>
              <a:t>     </a:t>
            </a:r>
            <a:r>
              <a:rPr lang="en-US" altLang="zh-CN" sz="1800" dirty="0">
                <a:latin typeface="Helvetica" pitchFamily="2" charset="0"/>
              </a:rPr>
              <a:t>string</a:t>
            </a:r>
            <a:r>
              <a:rPr lang="zh-CN" altLang="en-US" sz="1800" dirty="0">
                <a:latin typeface="Helvetica" pitchFamily="2" charset="0"/>
              </a:rPr>
              <a:t> </a:t>
            </a:r>
            <a:r>
              <a:rPr lang="en-US" altLang="zh-CN" sz="1800" dirty="0">
                <a:latin typeface="Helvetica" pitchFamily="2" charset="0"/>
              </a:rPr>
              <a:t>e=</a:t>
            </a:r>
            <a:r>
              <a:rPr lang="en-US" altLang="zh-CN" sz="1800" dirty="0" err="1">
                <a:latin typeface="Helvetica" pitchFamily="2" charset="0"/>
              </a:rPr>
              <a:t>strList.get</a:t>
            </a:r>
            <a:r>
              <a:rPr lang="en-US" altLang="zh-CN" sz="1800" dirty="0">
                <a:latin typeface="Helvetica" pitchFamily="2" charset="0"/>
              </a:rPr>
              <a:t>(</a:t>
            </a:r>
            <a:r>
              <a:rPr lang="en-US" altLang="zh-CN" sz="1800" dirty="0" err="1">
                <a:latin typeface="Helvetica" pitchFamily="2" charset="0"/>
              </a:rPr>
              <a:t>i</a:t>
            </a:r>
            <a:r>
              <a:rPr lang="en-US" altLang="zh-CN" sz="1800" dirty="0">
                <a:latin typeface="Helvetica" pitchFamily="2" charset="0"/>
              </a:rPr>
              <a:t>);</a:t>
            </a:r>
          </a:p>
          <a:p>
            <a:pPr lvl="1"/>
            <a:r>
              <a:rPr lang="en-US" altLang="zh-CN" sz="1800" dirty="0">
                <a:latin typeface="Helvetica" pitchFamily="2" charset="0"/>
              </a:rPr>
              <a:t>     if(</a:t>
            </a:r>
            <a:r>
              <a:rPr lang="en-US" altLang="zh-CN" sz="1800" dirty="0" err="1">
                <a:latin typeface="Helvetica" pitchFamily="2" charset="0"/>
              </a:rPr>
              <a:t>e.equals</a:t>
            </a:r>
            <a:r>
              <a:rPr lang="en-US" altLang="zh-CN" sz="1800" dirty="0">
                <a:latin typeface="Helvetica" pitchFamily="2" charset="0"/>
              </a:rPr>
              <a:t>(“Japan”))</a:t>
            </a:r>
          </a:p>
          <a:p>
            <a:pPr lvl="1"/>
            <a:r>
              <a:rPr lang="en-US" altLang="zh-CN" sz="1800" dirty="0">
                <a:latin typeface="Helvetica" pitchFamily="2" charset="0"/>
              </a:rPr>
              <a:t>           </a:t>
            </a:r>
            <a:r>
              <a:rPr lang="en-US" altLang="zh-CN" sz="1800" dirty="0" err="1">
                <a:latin typeface="Helvetica" pitchFamily="2" charset="0"/>
              </a:rPr>
              <a:t>strList.remove</a:t>
            </a:r>
            <a:r>
              <a:rPr lang="en-US" altLang="zh-CN" sz="1800" dirty="0">
                <a:latin typeface="Helvetica" pitchFamily="2" charset="0"/>
              </a:rPr>
              <a:t>(e);</a:t>
            </a:r>
          </a:p>
          <a:p>
            <a:pPr lvl="1"/>
            <a:r>
              <a:rPr lang="en-US" altLang="zh-CN" sz="1800" dirty="0">
                <a:latin typeface="Helvetica" pitchFamily="2" charset="0"/>
              </a:rPr>
              <a:t>}</a:t>
            </a:r>
          </a:p>
          <a:p>
            <a:pPr lvl="1"/>
            <a:endParaRPr lang="en-US" altLang="zh-CN" sz="1800" dirty="0">
              <a:latin typeface="Helvetica" pitchFamily="2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3A7AFC6-2FCB-1143-8929-17940D18E435}"/>
              </a:ext>
            </a:extLst>
          </p:cNvPr>
          <p:cNvSpPr txBox="1"/>
          <p:nvPr/>
        </p:nvSpPr>
        <p:spPr>
          <a:xfrm>
            <a:off x="4486302" y="3291830"/>
            <a:ext cx="4667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+mn-ea"/>
                <a:ea typeface="+mn-ea"/>
              </a:rPr>
              <a:t>strList</a:t>
            </a:r>
            <a:r>
              <a:rPr lang="zh-CN" altLang="en-US" dirty="0">
                <a:latin typeface="+mn-ea"/>
                <a:ea typeface="+mn-ea"/>
              </a:rPr>
              <a:t>仍然包含第二个</a:t>
            </a:r>
            <a:r>
              <a:rPr lang="en-US" altLang="zh-CN" dirty="0">
                <a:latin typeface="+mn-ea"/>
                <a:ea typeface="+mn-ea"/>
              </a:rPr>
              <a:t>”Japan”</a:t>
            </a:r>
            <a:endParaRPr kumimoji="1"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6766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99FF"/>
            </a:gs>
            <a:gs pos="17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5FCD808-5440-104B-923C-0DAB9AD7D982}"/>
              </a:ext>
            </a:extLst>
          </p:cNvPr>
          <p:cNvSpPr txBox="1"/>
          <p:nvPr/>
        </p:nvSpPr>
        <p:spPr>
          <a:xfrm>
            <a:off x="395536" y="483518"/>
            <a:ext cx="3746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+mn-ea"/>
                <a:ea typeface="+mn-ea"/>
              </a:rPr>
              <a:t>Array</a:t>
            </a:r>
            <a:r>
              <a:rPr lang="en-US" altLang="zh-CN" dirty="0" err="1">
                <a:latin typeface="+mn-ea"/>
                <a:ea typeface="+mn-ea"/>
              </a:rPr>
              <a:t>List</a:t>
            </a:r>
            <a:r>
              <a:rPr lang="zh-CN" altLang="en-US" dirty="0">
                <a:latin typeface="+mn-ea"/>
                <a:ea typeface="+mn-ea"/>
              </a:rPr>
              <a:t> 迭代器  </a:t>
            </a:r>
            <a:r>
              <a:rPr lang="en-US" altLang="zh-CN" dirty="0">
                <a:latin typeface="+mn-ea"/>
                <a:ea typeface="+mn-ea"/>
              </a:rPr>
              <a:t>iterator</a:t>
            </a:r>
            <a:endParaRPr kumimoji="1" lang="zh-CN" altLang="en-US" dirty="0">
              <a:latin typeface="+mn-ea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C58A0A9-A3CF-8C4C-A578-957B2AF7FD25}"/>
              </a:ext>
            </a:extLst>
          </p:cNvPr>
          <p:cNvSpPr txBox="1"/>
          <p:nvPr/>
        </p:nvSpPr>
        <p:spPr>
          <a:xfrm>
            <a:off x="455826" y="1059582"/>
            <a:ext cx="822063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>
                <a:latin typeface="+mn-ea"/>
                <a:ea typeface="+mn-ea"/>
              </a:rPr>
              <a:t>Iterator</a:t>
            </a:r>
            <a:r>
              <a:rPr lang="zh-CN" altLang="en-US" sz="2000" dirty="0">
                <a:latin typeface="+mn-ea"/>
                <a:ea typeface="+mn-ea"/>
              </a:rPr>
              <a:t> 类</a:t>
            </a:r>
            <a:r>
              <a:rPr lang="en-US" altLang="zh-CN" sz="2000" dirty="0">
                <a:latin typeface="+mn-ea"/>
                <a:ea typeface="+mn-ea"/>
              </a:rPr>
              <a:t>: </a:t>
            </a:r>
            <a:r>
              <a:rPr lang="zh-CN" altLang="en-US" sz="2000" dirty="0">
                <a:latin typeface="+mn-ea"/>
                <a:ea typeface="+mn-ea"/>
              </a:rPr>
              <a:t>一种遍历集合类数据结构通过方式，每个容器对象都包含一个</a:t>
            </a:r>
            <a:r>
              <a:rPr lang="en-US" altLang="zh-CN" sz="2000" dirty="0">
                <a:latin typeface="+mn-ea"/>
                <a:ea typeface="+mn-ea"/>
              </a:rPr>
              <a:t>Iterator</a:t>
            </a:r>
            <a:r>
              <a:rPr lang="zh-CN" altLang="en-US" sz="2000" dirty="0">
                <a:latin typeface="+mn-ea"/>
                <a:ea typeface="+mn-ea"/>
              </a:rPr>
              <a:t>对象，用于遍历自身。</a:t>
            </a:r>
            <a:endParaRPr lang="en-US" altLang="zh-CN" sz="2000" dirty="0">
              <a:latin typeface="+mn-ea"/>
              <a:ea typeface="+mn-ea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sz="2000" dirty="0">
              <a:latin typeface="+mn-ea"/>
              <a:ea typeface="+mn-ea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>
                <a:latin typeface="Helvetica" pitchFamily="2" charset="0"/>
                <a:ea typeface="+mn-ea"/>
              </a:rPr>
              <a:t>Iterator&lt;String&gt; it=</a:t>
            </a:r>
            <a:r>
              <a:rPr lang="en-US" altLang="zh-CN" sz="2000" dirty="0">
                <a:latin typeface="Helvetica" pitchFamily="2" charset="0"/>
              </a:rPr>
              <a:t> </a:t>
            </a:r>
            <a:r>
              <a:rPr lang="en-US" altLang="zh-CN" sz="2000" dirty="0" err="1">
                <a:latin typeface="Helvetica" pitchFamily="2" charset="0"/>
              </a:rPr>
              <a:t>strList.iterator</a:t>
            </a:r>
            <a:r>
              <a:rPr lang="en-US" altLang="zh-CN" sz="2000" dirty="0">
                <a:latin typeface="Helvetica" pitchFamily="2" charset="0"/>
              </a:rPr>
              <a:t>();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CN" sz="2000" dirty="0">
              <a:latin typeface="Helvetica" pitchFamily="2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sz="2000" dirty="0">
              <a:latin typeface="Helvetica" pitchFamily="2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altLang="zh-CN" sz="2000" dirty="0">
              <a:latin typeface="Helvetica" pitchFamily="2" charset="0"/>
            </a:endParaRPr>
          </a:p>
          <a:p>
            <a:endParaRPr lang="en-US" altLang="zh-CN" sz="2000" dirty="0">
              <a:latin typeface="Helvetica" pitchFamily="2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 err="1">
                <a:latin typeface="Helvetica" pitchFamily="2" charset="0"/>
              </a:rPr>
              <a:t>hasNext</a:t>
            </a:r>
            <a:r>
              <a:rPr lang="en-US" altLang="zh-CN" sz="2000" dirty="0">
                <a:latin typeface="Helvetica" pitchFamily="2" charset="0"/>
              </a:rPr>
              <a:t>(): </a:t>
            </a:r>
            <a:r>
              <a:rPr lang="zh-CN" altLang="en-US" sz="2000" dirty="0">
                <a:latin typeface="Helvetica" pitchFamily="2" charset="0"/>
              </a:rPr>
              <a:t>判断是否有下一个元素；</a:t>
            </a:r>
            <a:endParaRPr lang="en-US" altLang="zh-CN" sz="2000" dirty="0">
              <a:latin typeface="Helvetica" pitchFamily="2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>
                <a:latin typeface="Helvetica" pitchFamily="2" charset="0"/>
              </a:rPr>
              <a:t>next(): </a:t>
            </a:r>
            <a:r>
              <a:rPr lang="zh-CN" altLang="en-US" sz="2000" dirty="0">
                <a:latin typeface="Helvetica" pitchFamily="2" charset="0"/>
              </a:rPr>
              <a:t>返回下一个元素；</a:t>
            </a:r>
            <a:endParaRPr lang="en-US" altLang="zh-CN" sz="2000" dirty="0">
              <a:latin typeface="Helvetica" pitchFamily="2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>
                <a:latin typeface="Helvetica" pitchFamily="2" charset="0"/>
              </a:rPr>
              <a:t>remove(): </a:t>
            </a:r>
            <a:r>
              <a:rPr lang="zh-CN" altLang="en-US" sz="2000" dirty="0">
                <a:latin typeface="Helvetica" pitchFamily="2" charset="0"/>
              </a:rPr>
              <a:t>删除当前元素；</a:t>
            </a:r>
            <a:endParaRPr lang="en-US" altLang="zh-CN" sz="2000" dirty="0">
              <a:latin typeface="Helvetica" pitchFamily="2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893762B-F2A2-EF4E-84AB-C8520CAC17FA}"/>
              </a:ext>
            </a:extLst>
          </p:cNvPr>
          <p:cNvSpPr txBox="1"/>
          <p:nvPr/>
        </p:nvSpPr>
        <p:spPr>
          <a:xfrm>
            <a:off x="755576" y="2283718"/>
            <a:ext cx="61670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Helvetica" pitchFamily="2" charset="0"/>
              </a:rPr>
              <a:t>      for(Iterator&lt;String&gt; it=</a:t>
            </a:r>
            <a:r>
              <a:rPr lang="en-US" altLang="zh-CN" sz="1800" dirty="0" err="1">
                <a:latin typeface="Helvetica" pitchFamily="2" charset="0"/>
              </a:rPr>
              <a:t>strList.iterator</a:t>
            </a:r>
            <a:r>
              <a:rPr lang="en-US" altLang="zh-CN" sz="1800" dirty="0">
                <a:latin typeface="Helvetica" pitchFamily="2" charset="0"/>
              </a:rPr>
              <a:t>()</a:t>
            </a:r>
            <a:r>
              <a:rPr lang="zh-CN" altLang="en-US" sz="1800" dirty="0">
                <a:latin typeface="Helvetica" pitchFamily="2" charset="0"/>
              </a:rPr>
              <a:t> </a:t>
            </a:r>
            <a:r>
              <a:rPr lang="en-US" altLang="zh-CN" sz="1800" dirty="0">
                <a:latin typeface="Helvetica" pitchFamily="2" charset="0"/>
              </a:rPr>
              <a:t>;</a:t>
            </a:r>
            <a:r>
              <a:rPr lang="zh-CN" altLang="en-US" sz="1800" dirty="0">
                <a:latin typeface="Helvetica" pitchFamily="2" charset="0"/>
              </a:rPr>
              <a:t> </a:t>
            </a:r>
            <a:r>
              <a:rPr lang="en-US" altLang="zh-CN" sz="1800" dirty="0" err="1">
                <a:latin typeface="Helvetica" pitchFamily="2" charset="0"/>
              </a:rPr>
              <a:t>it.hasNext</a:t>
            </a:r>
            <a:r>
              <a:rPr lang="en-US" altLang="zh-CN" sz="1800" dirty="0">
                <a:latin typeface="Helvetica" pitchFamily="2" charset="0"/>
              </a:rPr>
              <a:t>()</a:t>
            </a:r>
            <a:r>
              <a:rPr lang="zh-CN" altLang="en-US" sz="1800" dirty="0">
                <a:latin typeface="Helvetica" pitchFamily="2" charset="0"/>
              </a:rPr>
              <a:t> </a:t>
            </a:r>
            <a:r>
              <a:rPr lang="en-US" altLang="zh-CN" sz="1800" dirty="0">
                <a:latin typeface="Helvetica" pitchFamily="2" charset="0"/>
              </a:rPr>
              <a:t>;</a:t>
            </a:r>
            <a:r>
              <a:rPr lang="zh-CN" altLang="en-US" sz="1800" dirty="0">
                <a:latin typeface="Helvetica" pitchFamily="2" charset="0"/>
              </a:rPr>
              <a:t> </a:t>
            </a:r>
            <a:r>
              <a:rPr lang="en-US" altLang="zh-CN" sz="1800" dirty="0">
                <a:latin typeface="Helvetica" pitchFamily="2" charset="0"/>
              </a:rPr>
              <a:t>) {</a:t>
            </a:r>
          </a:p>
          <a:p>
            <a:pPr lvl="1"/>
            <a:r>
              <a:rPr lang="en-US" altLang="zh-CN" sz="1800" dirty="0">
                <a:latin typeface="Helvetica" pitchFamily="2" charset="0"/>
              </a:rPr>
              <a:t>      String e=</a:t>
            </a:r>
            <a:r>
              <a:rPr lang="en-US" altLang="zh-CN" sz="1800" dirty="0" err="1">
                <a:latin typeface="Helvetica" pitchFamily="2" charset="0"/>
              </a:rPr>
              <a:t>it.next</a:t>
            </a:r>
            <a:r>
              <a:rPr lang="en-US" altLang="zh-CN" sz="1800" dirty="0">
                <a:latin typeface="Helvetica" pitchFamily="2" charset="0"/>
              </a:rPr>
              <a:t>();</a:t>
            </a:r>
          </a:p>
          <a:p>
            <a:pPr lvl="1"/>
            <a:r>
              <a:rPr lang="en-US" altLang="zh-CN" sz="1800" dirty="0">
                <a:latin typeface="Helvetica" pitchFamily="2" charset="0"/>
              </a:rPr>
              <a:t>      </a:t>
            </a:r>
            <a:r>
              <a:rPr lang="en-US" altLang="zh-CN" sz="1800" dirty="0" err="1">
                <a:latin typeface="Helvetica" pitchFamily="2" charset="0"/>
              </a:rPr>
              <a:t>System.out.println</a:t>
            </a:r>
            <a:r>
              <a:rPr lang="en-US" altLang="zh-CN" sz="1800" dirty="0">
                <a:latin typeface="Helvetica" pitchFamily="2" charset="0"/>
              </a:rPr>
              <a:t>(e);            </a:t>
            </a:r>
          </a:p>
          <a:p>
            <a:pPr lvl="1"/>
            <a:r>
              <a:rPr lang="en-US" altLang="zh-CN" sz="1800" dirty="0">
                <a:latin typeface="Helvetica" pitchFamily="2" charset="0"/>
              </a:rPr>
              <a:t>}</a:t>
            </a:r>
          </a:p>
          <a:p>
            <a:endParaRPr kumimoji="1" lang="zh-CN" altLang="en-US" sz="1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219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99FF"/>
            </a:gs>
            <a:gs pos="17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5FCD808-5440-104B-923C-0DAB9AD7D982}"/>
              </a:ext>
            </a:extLst>
          </p:cNvPr>
          <p:cNvSpPr txBox="1"/>
          <p:nvPr/>
        </p:nvSpPr>
        <p:spPr>
          <a:xfrm>
            <a:off x="395536" y="483518"/>
            <a:ext cx="3746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+mn-ea"/>
                <a:ea typeface="+mn-ea"/>
              </a:rPr>
              <a:t>Array</a:t>
            </a:r>
            <a:r>
              <a:rPr lang="en-US" altLang="zh-CN" dirty="0" err="1">
                <a:latin typeface="+mn-ea"/>
                <a:ea typeface="+mn-ea"/>
              </a:rPr>
              <a:t>List</a:t>
            </a:r>
            <a:r>
              <a:rPr lang="zh-CN" altLang="en-US" dirty="0">
                <a:latin typeface="+mn-ea"/>
                <a:ea typeface="+mn-ea"/>
              </a:rPr>
              <a:t> 迭代器  </a:t>
            </a:r>
            <a:r>
              <a:rPr lang="en-US" altLang="zh-CN" dirty="0">
                <a:latin typeface="+mn-ea"/>
                <a:ea typeface="+mn-ea"/>
              </a:rPr>
              <a:t>iterator</a:t>
            </a:r>
            <a:endParaRPr kumimoji="1" lang="zh-CN" altLang="en-US" dirty="0">
              <a:latin typeface="+mn-ea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C58A0A9-A3CF-8C4C-A578-957B2AF7FD25}"/>
              </a:ext>
            </a:extLst>
          </p:cNvPr>
          <p:cNvSpPr txBox="1"/>
          <p:nvPr/>
        </p:nvSpPr>
        <p:spPr>
          <a:xfrm>
            <a:off x="455826" y="1059582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>
                <a:latin typeface="+mn-ea"/>
                <a:ea typeface="+mn-ea"/>
              </a:rPr>
              <a:t>删除特定元素</a:t>
            </a:r>
            <a:endParaRPr lang="en-US" altLang="zh-CN" sz="2000" dirty="0">
              <a:latin typeface="+mn-ea"/>
              <a:ea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893762B-F2A2-EF4E-84AB-C8520CAC17FA}"/>
              </a:ext>
            </a:extLst>
          </p:cNvPr>
          <p:cNvSpPr txBox="1"/>
          <p:nvPr/>
        </p:nvSpPr>
        <p:spPr>
          <a:xfrm>
            <a:off x="899592" y="1574091"/>
            <a:ext cx="777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>
                <a:latin typeface="Helvetica" pitchFamily="2" charset="0"/>
              </a:rPr>
              <a:t>ArrayList</a:t>
            </a:r>
            <a:r>
              <a:rPr lang="en-US" altLang="zh-CN" sz="1800" dirty="0">
                <a:latin typeface="Helvetica" pitchFamily="2" charset="0"/>
              </a:rPr>
              <a:t>&lt;String&gt; </a:t>
            </a:r>
            <a:r>
              <a:rPr lang="en-US" altLang="zh-CN" sz="1800" dirty="0" err="1">
                <a:latin typeface="Helvetica" pitchFamily="2" charset="0"/>
              </a:rPr>
              <a:t>strList</a:t>
            </a:r>
            <a:r>
              <a:rPr lang="en-US" altLang="zh-CN" sz="1800" dirty="0">
                <a:latin typeface="Helvetica" pitchFamily="2" charset="0"/>
              </a:rPr>
              <a:t>=</a:t>
            </a:r>
            <a:r>
              <a:rPr lang="en-US" altLang="zh-CN" sz="1800" b="1" dirty="0">
                <a:latin typeface="Helvetica" pitchFamily="2" charset="0"/>
              </a:rPr>
              <a:t>new</a:t>
            </a:r>
            <a:r>
              <a:rPr lang="en-US" altLang="zh-CN" sz="1800" dirty="0">
                <a:latin typeface="Helvetica" pitchFamily="2" charset="0"/>
              </a:rPr>
              <a:t> </a:t>
            </a:r>
            <a:r>
              <a:rPr lang="en-US" altLang="zh-CN" sz="1800" dirty="0" err="1">
                <a:latin typeface="Helvetica" pitchFamily="2" charset="0"/>
              </a:rPr>
              <a:t>ArrayList</a:t>
            </a:r>
            <a:r>
              <a:rPr lang="en-US" altLang="zh-CN" sz="1800" dirty="0">
                <a:latin typeface="Helvetica" pitchFamily="2" charset="0"/>
              </a:rPr>
              <a:t>&lt;String&gt;();</a:t>
            </a:r>
          </a:p>
          <a:p>
            <a:r>
              <a:rPr lang="en-US" altLang="zh-CN" sz="1800" dirty="0" err="1">
                <a:latin typeface="Helvetica" pitchFamily="2" charset="0"/>
              </a:rPr>
              <a:t>strList.add</a:t>
            </a:r>
            <a:r>
              <a:rPr lang="en-US" altLang="zh-CN" sz="1800" dirty="0">
                <a:latin typeface="Helvetica" pitchFamily="2" charset="0"/>
              </a:rPr>
              <a:t>("China");</a:t>
            </a:r>
          </a:p>
          <a:p>
            <a:r>
              <a:rPr lang="en-US" altLang="zh-CN" sz="1800" dirty="0" err="1">
                <a:latin typeface="Helvetica" pitchFamily="2" charset="0"/>
              </a:rPr>
              <a:t>strList.add</a:t>
            </a:r>
            <a:r>
              <a:rPr lang="en-US" altLang="zh-CN" sz="1800" dirty="0">
                <a:latin typeface="Helvetica" pitchFamily="2" charset="0"/>
              </a:rPr>
              <a:t>("Japan");</a:t>
            </a:r>
          </a:p>
          <a:p>
            <a:r>
              <a:rPr lang="en-US" altLang="zh-CN" sz="1800" dirty="0" err="1">
                <a:latin typeface="Helvetica" pitchFamily="2" charset="0"/>
              </a:rPr>
              <a:t>strList.add</a:t>
            </a:r>
            <a:r>
              <a:rPr lang="en-US" altLang="zh-CN" sz="1800" dirty="0">
                <a:latin typeface="Helvetica" pitchFamily="2" charset="0"/>
              </a:rPr>
              <a:t>("Japan");</a:t>
            </a:r>
          </a:p>
          <a:p>
            <a:r>
              <a:rPr lang="en-US" altLang="zh-CN" sz="1800" dirty="0" err="1">
                <a:latin typeface="Helvetica" pitchFamily="2" charset="0"/>
              </a:rPr>
              <a:t>strList.add</a:t>
            </a:r>
            <a:r>
              <a:rPr lang="en-US" altLang="zh-CN" sz="1800" dirty="0">
                <a:latin typeface="Helvetica" pitchFamily="2" charset="0"/>
              </a:rPr>
              <a:t>("Thailand");</a:t>
            </a:r>
          </a:p>
          <a:p>
            <a:r>
              <a:rPr lang="en-US" altLang="zh-CN" sz="1800" dirty="0">
                <a:latin typeface="Helvetica" pitchFamily="2" charset="0"/>
              </a:rPr>
              <a:t>      </a:t>
            </a:r>
          </a:p>
          <a:p>
            <a:r>
              <a:rPr lang="en-US" altLang="zh-CN" sz="1800" dirty="0">
                <a:latin typeface="Helvetica" pitchFamily="2" charset="0"/>
              </a:rPr>
              <a:t>for(Iterator&lt;String&gt; it=</a:t>
            </a:r>
            <a:r>
              <a:rPr lang="en-US" altLang="zh-CN" sz="1800" dirty="0" err="1">
                <a:latin typeface="Helvetica" pitchFamily="2" charset="0"/>
              </a:rPr>
              <a:t>strList.iterator</a:t>
            </a:r>
            <a:r>
              <a:rPr lang="en-US" altLang="zh-CN" sz="1800" dirty="0">
                <a:latin typeface="Helvetica" pitchFamily="2" charset="0"/>
              </a:rPr>
              <a:t>()</a:t>
            </a:r>
            <a:r>
              <a:rPr lang="zh-CN" altLang="en-US" sz="1800" dirty="0">
                <a:latin typeface="Helvetica" pitchFamily="2" charset="0"/>
              </a:rPr>
              <a:t> </a:t>
            </a:r>
            <a:r>
              <a:rPr lang="en-US" altLang="zh-CN" sz="1800" dirty="0">
                <a:latin typeface="Helvetica" pitchFamily="2" charset="0"/>
              </a:rPr>
              <a:t>;</a:t>
            </a:r>
            <a:r>
              <a:rPr lang="zh-CN" altLang="en-US" sz="1800" dirty="0">
                <a:latin typeface="Helvetica" pitchFamily="2" charset="0"/>
              </a:rPr>
              <a:t> </a:t>
            </a:r>
            <a:r>
              <a:rPr lang="en-US" altLang="zh-CN" sz="1800" dirty="0" err="1">
                <a:latin typeface="Helvetica" pitchFamily="2" charset="0"/>
              </a:rPr>
              <a:t>it.hasNext</a:t>
            </a:r>
            <a:r>
              <a:rPr lang="en-US" altLang="zh-CN" sz="1800" dirty="0">
                <a:latin typeface="Helvetica" pitchFamily="2" charset="0"/>
              </a:rPr>
              <a:t>()</a:t>
            </a:r>
            <a:r>
              <a:rPr lang="zh-CN" altLang="en-US" sz="1800" dirty="0">
                <a:latin typeface="Helvetica" pitchFamily="2" charset="0"/>
              </a:rPr>
              <a:t> </a:t>
            </a:r>
            <a:r>
              <a:rPr lang="en-US" altLang="zh-CN" sz="1800" dirty="0">
                <a:latin typeface="Helvetica" pitchFamily="2" charset="0"/>
              </a:rPr>
              <a:t>;</a:t>
            </a:r>
            <a:r>
              <a:rPr lang="zh-CN" altLang="en-US" sz="1800" dirty="0">
                <a:latin typeface="Helvetica" pitchFamily="2" charset="0"/>
              </a:rPr>
              <a:t> </a:t>
            </a:r>
            <a:r>
              <a:rPr lang="en-US" altLang="zh-CN" sz="1800" dirty="0">
                <a:latin typeface="Helvetica" pitchFamily="2" charset="0"/>
              </a:rPr>
              <a:t>) {</a:t>
            </a:r>
          </a:p>
          <a:p>
            <a:r>
              <a:rPr lang="en-US" altLang="zh-CN" sz="1800" dirty="0">
                <a:latin typeface="Helvetica" pitchFamily="2" charset="0"/>
              </a:rPr>
              <a:t>       String e=</a:t>
            </a:r>
            <a:r>
              <a:rPr lang="en-US" altLang="zh-CN" sz="1800" dirty="0" err="1">
                <a:latin typeface="Helvetica" pitchFamily="2" charset="0"/>
              </a:rPr>
              <a:t>it.next</a:t>
            </a:r>
            <a:r>
              <a:rPr lang="en-US" altLang="zh-CN" sz="1800" dirty="0">
                <a:latin typeface="Helvetica" pitchFamily="2" charset="0"/>
              </a:rPr>
              <a:t>();</a:t>
            </a:r>
          </a:p>
          <a:p>
            <a:r>
              <a:rPr lang="en-US" altLang="zh-CN" sz="1800" dirty="0">
                <a:latin typeface="Helvetica" pitchFamily="2" charset="0"/>
              </a:rPr>
              <a:t>       if(</a:t>
            </a:r>
            <a:r>
              <a:rPr lang="en-US" altLang="zh-CN" sz="1800" dirty="0" err="1">
                <a:latin typeface="Helvetica" pitchFamily="2" charset="0"/>
              </a:rPr>
              <a:t>e.equals</a:t>
            </a:r>
            <a:r>
              <a:rPr lang="en-US" altLang="zh-CN" sz="1800" dirty="0">
                <a:latin typeface="Helvetica" pitchFamily="2" charset="0"/>
              </a:rPr>
              <a:t>("Japan"))</a:t>
            </a:r>
          </a:p>
          <a:p>
            <a:r>
              <a:rPr lang="en-US" altLang="zh-CN" sz="1800" dirty="0">
                <a:latin typeface="Helvetica" pitchFamily="2" charset="0"/>
              </a:rPr>
              <a:t>         </a:t>
            </a:r>
            <a:r>
              <a:rPr lang="en-US" altLang="zh-CN" sz="1800" dirty="0" err="1">
                <a:latin typeface="Helvetica" pitchFamily="2" charset="0"/>
              </a:rPr>
              <a:t>it.remove</a:t>
            </a:r>
            <a:r>
              <a:rPr lang="en-US" altLang="zh-CN" sz="1800" dirty="0">
                <a:latin typeface="Helvetica" pitchFamily="2" charset="0"/>
              </a:rPr>
              <a:t>();</a:t>
            </a:r>
          </a:p>
          <a:p>
            <a:r>
              <a:rPr lang="en-US" altLang="zh-CN" sz="1800" dirty="0">
                <a:latin typeface="Helvetica" pitchFamily="2" charset="0"/>
              </a:rPr>
              <a:t>}</a:t>
            </a:r>
          </a:p>
          <a:p>
            <a:endParaRPr kumimoji="1" lang="zh-CN" altLang="en-US" sz="1800" dirty="0">
              <a:latin typeface="Helvetica" pitchFamily="2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514DD37-C6A8-D441-808E-359B41E4CF18}"/>
              </a:ext>
            </a:extLst>
          </p:cNvPr>
          <p:cNvGrpSpPr/>
          <p:nvPr/>
        </p:nvGrpSpPr>
        <p:grpSpPr>
          <a:xfrm>
            <a:off x="3635896" y="3507854"/>
            <a:ext cx="4967372" cy="1017404"/>
            <a:chOff x="3635896" y="3507854"/>
            <a:chExt cx="4967372" cy="1017404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9DD6432-55D0-3A41-ADA7-B1793DEBC762}"/>
                </a:ext>
              </a:extLst>
            </p:cNvPr>
            <p:cNvSpPr txBox="1"/>
            <p:nvPr/>
          </p:nvSpPr>
          <p:spPr>
            <a:xfrm>
              <a:off x="4597043" y="4155926"/>
              <a:ext cx="4006225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800" dirty="0"/>
                <a:t>初始时</a:t>
              </a:r>
              <a:r>
                <a:rPr lang="en-US" altLang="zh-CN" sz="1800" dirty="0"/>
                <a:t>it</a:t>
              </a:r>
              <a:r>
                <a:rPr lang="zh-CN" altLang="en-US" sz="1800" dirty="0"/>
                <a:t>指向第一个元素的前一个位置</a:t>
              </a:r>
              <a:endParaRPr kumimoji="1" lang="zh-CN" altLang="en-US" sz="1800" dirty="0"/>
            </a:p>
          </p:txBody>
        </p:sp>
        <p:cxnSp>
          <p:nvCxnSpPr>
            <p:cNvPr id="6" name="直线箭头连接符 5">
              <a:extLst>
                <a:ext uri="{FF2B5EF4-FFF2-40B4-BE49-F238E27FC236}">
                  <a16:creationId xmlns:a16="http://schemas.microsoft.com/office/drawing/2014/main" id="{40E3577D-1291-4648-BADD-4FD66A8E6F6E}"/>
                </a:ext>
              </a:extLst>
            </p:cNvPr>
            <p:cNvCxnSpPr/>
            <p:nvPr/>
          </p:nvCxnSpPr>
          <p:spPr bwMode="auto">
            <a:xfrm flipH="1" flipV="1">
              <a:off x="3635896" y="3507854"/>
              <a:ext cx="1440160" cy="5760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2527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3606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686" y="3936464"/>
            <a:ext cx="5400675" cy="1020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3607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09433"/>
            <a:ext cx="5688632" cy="945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642340"/>
            <a:ext cx="7578293" cy="1394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rgbClr val="036EB8"/>
              </a:buClr>
              <a:buNone/>
            </a:pPr>
            <a:r>
              <a:rPr lang="zh-CN" altLang="en-US" sz="1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输入流：</a:t>
            </a:r>
            <a:endParaRPr lang="en-US" altLang="zh-CN" sz="1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36EB8"/>
              </a:buClr>
              <a:buFont typeface="Wingdings" panose="05000000000000000000" pitchFamily="2" charset="2"/>
              <a:buChar char="Ø"/>
            </a:pPr>
            <a:r>
              <a:rPr lang="zh-CN" altLang="en-US" sz="18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从信息源获取信息</a:t>
            </a:r>
            <a:r>
              <a:rPr lang="zh-CN" altLang="en-US" sz="18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，程序打开一个输入流，程序可从输入流读取信息</a:t>
            </a:r>
            <a:endParaRPr lang="en-US" altLang="zh-CN" sz="18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4806" y="2558801"/>
            <a:ext cx="7632848" cy="1394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rgbClr val="036EB8"/>
              </a:buClr>
              <a:buNone/>
            </a:pPr>
            <a:r>
              <a:rPr lang="zh-CN" altLang="en-US" sz="1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输出流：</a:t>
            </a:r>
            <a:endParaRPr lang="en-US" altLang="zh-CN" sz="180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36EB8"/>
              </a:buClr>
              <a:buFont typeface="Wingdings" panose="05000000000000000000" pitchFamily="2" charset="2"/>
              <a:buChar char="Ø"/>
            </a:pPr>
            <a:r>
              <a:rPr lang="zh-CN" altLang="en-US" sz="18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当程序需要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向目标位置写信息</a:t>
            </a:r>
            <a:r>
              <a:rPr lang="zh-CN" altLang="en-US" sz="18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时，便需要打开一个输出流，程序通过输出流向这个目标位置写信息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95536" y="141804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输入输出流</a:t>
            </a:r>
          </a:p>
        </p:txBody>
      </p:sp>
    </p:spTree>
    <p:extLst>
      <p:ext uri="{BB962C8B-B14F-4D97-AF65-F5344CB8AC3E}">
        <p14:creationId xmlns:p14="http://schemas.microsoft.com/office/powerpoint/2010/main" val="1779397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936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93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93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936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93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93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25007B-7FF5-C94F-BF22-B220DCBA5D9E}"/>
              </a:ext>
            </a:extLst>
          </p:cNvPr>
          <p:cNvSpPr txBox="1"/>
          <p:nvPr/>
        </p:nvSpPr>
        <p:spPr>
          <a:xfrm>
            <a:off x="323528" y="195486"/>
            <a:ext cx="750499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+mn-ea"/>
                <a:ea typeface="+mn-ea"/>
              </a:rPr>
              <a:t>作业：小型的图书管理程序 </a:t>
            </a:r>
            <a:r>
              <a:rPr lang="en-US" altLang="zh-CN" sz="1800" dirty="0">
                <a:latin typeface="+mn-ea"/>
                <a:ea typeface="+mn-ea"/>
              </a:rPr>
              <a:t>BMS</a:t>
            </a:r>
          </a:p>
          <a:p>
            <a:endParaRPr kumimoji="1" lang="en-US" altLang="zh-CN" sz="1800" dirty="0">
              <a:latin typeface="+mn-ea"/>
              <a:ea typeface="+mn-ea"/>
            </a:endParaRPr>
          </a:p>
          <a:p>
            <a:r>
              <a:rPr lang="zh-CN" altLang="en-US" sz="1800" dirty="0">
                <a:latin typeface="+mn-ea"/>
                <a:ea typeface="+mn-ea"/>
              </a:rPr>
              <a:t>该程序可以管理你的图书，实现图书的添加、删除和查询功能。</a:t>
            </a:r>
            <a:endParaRPr lang="en-US" altLang="zh-CN" sz="1800" dirty="0">
              <a:latin typeface="+mn-ea"/>
              <a:ea typeface="+mn-ea"/>
            </a:endParaRPr>
          </a:p>
          <a:p>
            <a:endParaRPr lang="en-US" altLang="zh-CN" sz="1800" dirty="0">
              <a:latin typeface="+mn-ea"/>
              <a:ea typeface="+mn-ea"/>
            </a:endParaRPr>
          </a:p>
          <a:p>
            <a:r>
              <a:rPr lang="zh-CN" altLang="en-US" sz="1800" dirty="0">
                <a:latin typeface="+mn-ea"/>
                <a:ea typeface="+mn-ea"/>
              </a:rPr>
              <a:t>要求：</a:t>
            </a:r>
            <a:endParaRPr lang="en-US" altLang="zh-CN" sz="1800" dirty="0">
              <a:latin typeface="+mn-ea"/>
              <a:ea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800" dirty="0">
                <a:latin typeface="+mn-ea"/>
                <a:ea typeface="+mn-ea"/>
              </a:rPr>
              <a:t>设计一个</a:t>
            </a:r>
            <a:r>
              <a:rPr lang="en-US" altLang="zh-CN" sz="1800" dirty="0">
                <a:latin typeface="+mn-ea"/>
                <a:ea typeface="+mn-ea"/>
              </a:rPr>
              <a:t>book</a:t>
            </a:r>
            <a:r>
              <a:rPr lang="zh-CN" altLang="en-US" sz="1800" dirty="0">
                <a:latin typeface="+mn-ea"/>
                <a:ea typeface="+mn-ea"/>
              </a:rPr>
              <a:t>类来表示书对象。该对象应包括：书名、作者、出版社、出版日期，</a:t>
            </a:r>
            <a:r>
              <a:rPr lang="en-US" altLang="zh-CN" sz="1800" dirty="0">
                <a:latin typeface="+mn-ea"/>
                <a:ea typeface="+mn-ea"/>
              </a:rPr>
              <a:t>ISBN</a:t>
            </a:r>
            <a:r>
              <a:rPr lang="zh-CN" altLang="en-US" sz="1800" dirty="0">
                <a:latin typeface="+mn-ea"/>
                <a:ea typeface="+mn-ea"/>
              </a:rPr>
              <a:t>等信息；</a:t>
            </a:r>
            <a:endParaRPr lang="en-US" altLang="zh-CN" sz="1800" dirty="0">
              <a:latin typeface="+mn-ea"/>
              <a:ea typeface="+mn-ea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CN" sz="1800" dirty="0">
              <a:latin typeface="+mn-ea"/>
              <a:ea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800" dirty="0">
                <a:latin typeface="+mn-ea"/>
                <a:ea typeface="+mn-ea"/>
              </a:rPr>
              <a:t>所有的图书在程序中用一个</a:t>
            </a:r>
            <a:r>
              <a:rPr lang="en-US" altLang="zh-CN" sz="1800" dirty="0" err="1">
                <a:latin typeface="+mn-ea"/>
                <a:ea typeface="+mn-ea"/>
              </a:rPr>
              <a:t>ArrayList</a:t>
            </a:r>
            <a:r>
              <a:rPr lang="en-US" altLang="zh-CN" sz="1800" dirty="0">
                <a:latin typeface="+mn-ea"/>
                <a:ea typeface="+mn-ea"/>
              </a:rPr>
              <a:t>&lt;book&gt; </a:t>
            </a:r>
            <a:r>
              <a:rPr lang="zh-CN" altLang="en-US" sz="1800" dirty="0">
                <a:latin typeface="+mn-ea"/>
                <a:ea typeface="+mn-ea"/>
              </a:rPr>
              <a:t>存储管理；</a:t>
            </a:r>
            <a:endParaRPr lang="en-US" altLang="zh-CN" sz="1800" dirty="0">
              <a:latin typeface="+mn-ea"/>
              <a:ea typeface="+mn-ea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CN" sz="1800" dirty="0">
              <a:latin typeface="+mn-ea"/>
              <a:ea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800" dirty="0">
                <a:latin typeface="+mn-ea"/>
                <a:ea typeface="+mn-ea"/>
              </a:rPr>
              <a:t>当程序启动时，从一个指定的文件</a:t>
            </a:r>
            <a:r>
              <a:rPr lang="en-US" altLang="zh-CN" sz="1800" dirty="0">
                <a:latin typeface="+mn-ea"/>
                <a:ea typeface="+mn-ea"/>
              </a:rPr>
              <a:t>(</a:t>
            </a:r>
            <a:r>
              <a:rPr lang="en-US" altLang="zh-CN" sz="1800" dirty="0" err="1">
                <a:latin typeface="+mn-ea"/>
                <a:ea typeface="+mn-ea"/>
              </a:rPr>
              <a:t>bookList.txt</a:t>
            </a:r>
            <a:r>
              <a:rPr lang="en-US" altLang="zh-CN" sz="1800" dirty="0">
                <a:latin typeface="+mn-ea"/>
                <a:ea typeface="+mn-ea"/>
              </a:rPr>
              <a:t>)</a:t>
            </a:r>
            <a:r>
              <a:rPr lang="zh-CN" altLang="en-US" sz="1800" dirty="0">
                <a:latin typeface="+mn-ea"/>
                <a:ea typeface="+mn-ea"/>
              </a:rPr>
              <a:t>中读入全部已录入的图书信息；</a:t>
            </a:r>
            <a:endParaRPr lang="en-US" altLang="zh-CN" sz="1800" dirty="0">
              <a:latin typeface="+mn-ea"/>
              <a:ea typeface="+mn-ea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CN" sz="1800" dirty="0">
              <a:latin typeface="+mn-ea"/>
              <a:ea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800" dirty="0">
                <a:latin typeface="+mn-ea"/>
                <a:ea typeface="+mn-ea"/>
              </a:rPr>
              <a:t>程序退出时，所有的图书存入指定的文件</a:t>
            </a:r>
            <a:r>
              <a:rPr lang="en-US" altLang="zh-CN" sz="1800" dirty="0">
                <a:latin typeface="+mn-ea"/>
              </a:rPr>
              <a:t>(</a:t>
            </a:r>
            <a:r>
              <a:rPr lang="en-US" altLang="zh-CN" sz="1800" dirty="0" err="1">
                <a:latin typeface="+mn-ea"/>
              </a:rPr>
              <a:t>bookList.txt</a:t>
            </a:r>
            <a:r>
              <a:rPr lang="en-US" altLang="zh-CN" sz="1800" dirty="0">
                <a:latin typeface="+mn-ea"/>
              </a:rPr>
              <a:t>) </a:t>
            </a:r>
            <a:r>
              <a:rPr lang="en-US" altLang="zh-CN" sz="1800" dirty="0">
                <a:latin typeface="+mn-ea"/>
                <a:ea typeface="+mn-ea"/>
              </a:rPr>
              <a:t>;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CN" sz="1800" dirty="0">
              <a:latin typeface="+mn-ea"/>
              <a:ea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800" dirty="0">
                <a:latin typeface="+mn-ea"/>
                <a:ea typeface="+mn-ea"/>
              </a:rPr>
              <a:t>提供一个菜单，执行添加、删除、查询功能。</a:t>
            </a:r>
            <a:endParaRPr lang="en-US" altLang="zh-CN" sz="1800" dirty="0">
              <a:latin typeface="+mn-ea"/>
              <a:ea typeface="+mn-ea"/>
            </a:endParaRPr>
          </a:p>
          <a:p>
            <a:pPr lvl="1"/>
            <a:endParaRPr lang="en-US" altLang="zh-CN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9887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B31BACD-DE41-E713-6F50-80C5C3EDB110}"/>
              </a:ext>
            </a:extLst>
          </p:cNvPr>
          <p:cNvSpPr txBox="1"/>
          <p:nvPr/>
        </p:nvSpPr>
        <p:spPr>
          <a:xfrm>
            <a:off x="251520" y="19548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主菜单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ECDA14-8BD4-8BB5-FFE9-AF94C5139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915566"/>
            <a:ext cx="55245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70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B31BACD-DE41-E713-6F50-80C5C3EDB110}"/>
              </a:ext>
            </a:extLst>
          </p:cNvPr>
          <p:cNvSpPr txBox="1"/>
          <p:nvPr/>
        </p:nvSpPr>
        <p:spPr>
          <a:xfrm>
            <a:off x="251520" y="267494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 pitchFamily="2" charset="0"/>
              </a:rPr>
              <a:t>1  Add New Book (N)</a:t>
            </a:r>
            <a:r>
              <a:rPr lang="zh-CN" altLang="zh-CN" dirty="0">
                <a:latin typeface="Courier" pitchFamily="2" charset="0"/>
              </a:rPr>
              <a:t> </a:t>
            </a:r>
            <a:endParaRPr kumimoji="1" lang="zh-CN" altLang="en-US" dirty="0">
              <a:latin typeface="Courier" pitchFamily="2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BAA872-68BD-417D-4E0D-69B6A9D56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747775"/>
            <a:ext cx="7772400" cy="43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6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B31BACD-DE41-E713-6F50-80C5C3EDB110}"/>
              </a:ext>
            </a:extLst>
          </p:cNvPr>
          <p:cNvSpPr txBox="1"/>
          <p:nvPr/>
        </p:nvSpPr>
        <p:spPr>
          <a:xfrm>
            <a:off x="367821" y="267494"/>
            <a:ext cx="350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 pitchFamily="2" charset="0"/>
              </a:rPr>
              <a:t>2 Delete Book (D)</a:t>
            </a:r>
            <a:r>
              <a:rPr lang="zh-CN" altLang="zh-CN" dirty="0">
                <a:latin typeface="Courier" pitchFamily="2" charset="0"/>
              </a:rPr>
              <a:t> </a:t>
            </a:r>
            <a:endParaRPr kumimoji="1" lang="zh-CN" altLang="en-US" dirty="0">
              <a:latin typeface="Courier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16E43A-BD74-7EAA-B5C9-83FCA0106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45183"/>
            <a:ext cx="6624736" cy="401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10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B31BACD-DE41-E713-6F50-80C5C3EDB110}"/>
              </a:ext>
            </a:extLst>
          </p:cNvPr>
          <p:cNvSpPr txBox="1"/>
          <p:nvPr/>
        </p:nvSpPr>
        <p:spPr>
          <a:xfrm>
            <a:off x="251520" y="195486"/>
            <a:ext cx="350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 pitchFamily="2" charset="0"/>
              </a:rPr>
              <a:t>3 Query Books (Q)</a:t>
            </a:r>
            <a:r>
              <a:rPr lang="zh-CN" altLang="zh-CN" dirty="0">
                <a:latin typeface="Courier" pitchFamily="2" charset="0"/>
              </a:rPr>
              <a:t> </a:t>
            </a:r>
            <a:endParaRPr kumimoji="1" lang="zh-CN" altLang="en-US" dirty="0">
              <a:latin typeface="Courier" pitchFamily="2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A8D2CBF-1214-9386-CBF5-9E85A1FA8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78159"/>
            <a:ext cx="8424936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94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B31BACD-DE41-E713-6F50-80C5C3EDB110}"/>
              </a:ext>
            </a:extLst>
          </p:cNvPr>
          <p:cNvSpPr txBox="1"/>
          <p:nvPr/>
        </p:nvSpPr>
        <p:spPr>
          <a:xfrm>
            <a:off x="179512" y="267494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 pitchFamily="2" charset="0"/>
              </a:rPr>
              <a:t>4 List All  (L)</a:t>
            </a:r>
            <a:endParaRPr kumimoji="1" lang="zh-CN" altLang="en-US" dirty="0">
              <a:latin typeface="Courier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524944-EE49-BCB6-6F47-3940E9B7C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87" y="1023644"/>
            <a:ext cx="8784976" cy="408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420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B31BACD-DE41-E713-6F50-80C5C3EDB110}"/>
              </a:ext>
            </a:extLst>
          </p:cNvPr>
          <p:cNvSpPr txBox="1"/>
          <p:nvPr/>
        </p:nvSpPr>
        <p:spPr>
          <a:xfrm>
            <a:off x="323528" y="262060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  Save (S)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9FA054-DA41-20FE-B872-323F048B7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15566"/>
            <a:ext cx="7772400" cy="392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924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B31BACD-DE41-E713-6F50-80C5C3EDB110}"/>
              </a:ext>
            </a:extLst>
          </p:cNvPr>
          <p:cNvSpPr txBox="1"/>
          <p:nvPr/>
        </p:nvSpPr>
        <p:spPr>
          <a:xfrm>
            <a:off x="323528" y="262060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  Save (S)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C338D2-B88E-95A6-1301-4EE5ED4C0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87574"/>
            <a:ext cx="2095500" cy="1130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D658DC3-4056-818C-2741-F73975700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059582"/>
            <a:ext cx="7196336" cy="445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9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99FF"/>
            </a:gs>
            <a:gs pos="17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-324544" y="555526"/>
            <a:ext cx="7992888" cy="50405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000" b="0" kern="0" dirty="0">
                <a:solidFill>
                  <a:srgbClr val="2D499E"/>
                </a:solidFill>
                <a:latin typeface="+mj-ea"/>
              </a:rPr>
              <a:t>输入 </a:t>
            </a:r>
            <a:r>
              <a:rPr lang="en-US" altLang="zh-CN" sz="2000" b="0" kern="0" dirty="0">
                <a:solidFill>
                  <a:srgbClr val="2D499E"/>
                </a:solidFill>
                <a:latin typeface="+mj-ea"/>
              </a:rPr>
              <a:t>Input</a:t>
            </a:r>
            <a:r>
              <a:rPr lang="zh-CN" altLang="en-US" sz="2000" b="0" kern="0" dirty="0">
                <a:solidFill>
                  <a:srgbClr val="2D499E"/>
                </a:solidFill>
                <a:latin typeface="+mj-ea"/>
              </a:rPr>
              <a:t>、输出 </a:t>
            </a:r>
            <a:r>
              <a:rPr lang="en-US" altLang="zh-CN" sz="2000" b="0" kern="0" dirty="0">
                <a:solidFill>
                  <a:srgbClr val="2D499E"/>
                </a:solidFill>
                <a:latin typeface="+mj-ea"/>
              </a:rPr>
              <a:t>output</a:t>
            </a:r>
            <a:r>
              <a:rPr lang="zh-CN" altLang="en-US" sz="2000" b="0" kern="0" dirty="0">
                <a:solidFill>
                  <a:srgbClr val="2D499E"/>
                </a:solidFill>
                <a:latin typeface="+mj-ea"/>
              </a:rPr>
              <a:t>： 数据输入出源，抽象的概念</a:t>
            </a:r>
            <a:endParaRPr lang="en-US" altLang="zh-CN" sz="2000" b="0" kern="0" dirty="0">
              <a:solidFill>
                <a:srgbClr val="2D499E"/>
              </a:solidFill>
              <a:latin typeface="+mj-ea"/>
            </a:endParaRPr>
          </a:p>
          <a:p>
            <a:endParaRPr lang="en-US" altLang="zh-CN" sz="2000" b="0" kern="0" dirty="0">
              <a:solidFill>
                <a:srgbClr val="2D499E"/>
              </a:solidFill>
              <a:latin typeface="+mj-ea"/>
            </a:endParaRPr>
          </a:p>
          <a:p>
            <a:endParaRPr lang="en-US" altLang="zh-CN" sz="2000" b="0" kern="0" dirty="0">
              <a:solidFill>
                <a:srgbClr val="2D499E"/>
              </a:solidFill>
              <a:latin typeface="+mj-ea"/>
            </a:endParaRPr>
          </a:p>
          <a:p>
            <a:endParaRPr lang="en-US" altLang="zh-CN" sz="2000" b="0" kern="0" dirty="0">
              <a:solidFill>
                <a:srgbClr val="2D499E"/>
              </a:solidFill>
              <a:latin typeface="+mj-ea"/>
            </a:endParaRPr>
          </a:p>
          <a:p>
            <a:endParaRPr lang="zh-CN" altLang="en-US" sz="2000" b="0" kern="0" dirty="0">
              <a:solidFill>
                <a:srgbClr val="2D499E"/>
              </a:solidFill>
              <a:latin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A10422-127D-824A-B1F4-75FE7227049D}"/>
              </a:ext>
            </a:extLst>
          </p:cNvPr>
          <p:cNvSpPr txBox="1"/>
          <p:nvPr/>
        </p:nvSpPr>
        <p:spPr>
          <a:xfrm>
            <a:off x="598920" y="1506226"/>
            <a:ext cx="3865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/>
              <a:t>标准输入出：控制台，终端；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514742-560E-9644-8725-BD5BBEF97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275606"/>
            <a:ext cx="3242885" cy="100431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FA368FC-CD9A-AC43-B3C0-58BA2C9EB424}"/>
              </a:ext>
            </a:extLst>
          </p:cNvPr>
          <p:cNvSpPr txBox="1"/>
          <p:nvPr/>
        </p:nvSpPr>
        <p:spPr>
          <a:xfrm>
            <a:off x="598919" y="2201124"/>
            <a:ext cx="3865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/>
              <a:t>文件</a:t>
            </a:r>
            <a:r>
              <a:rPr kumimoji="1" lang="zh-CN" altLang="en-US" sz="2000" dirty="0"/>
              <a:t>输入出：文件目录、文件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B07952E-4CE9-BB42-A4B6-425392BE1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1" y="2876201"/>
            <a:ext cx="3242885" cy="100431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31195C9-7134-5F48-A066-6356751EDFDE}"/>
              </a:ext>
            </a:extLst>
          </p:cNvPr>
          <p:cNvSpPr txBox="1"/>
          <p:nvPr/>
        </p:nvSpPr>
        <p:spPr>
          <a:xfrm>
            <a:off x="598919" y="2876201"/>
            <a:ext cx="4326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000" dirty="0"/>
              <a:t>网络输入出：网卡，套接字 </a:t>
            </a:r>
            <a:r>
              <a:rPr kumimoji="1" lang="en-US" altLang="zh-CN" sz="2000" dirty="0"/>
              <a:t>socket</a:t>
            </a:r>
            <a:endParaRPr kumimoji="1"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61570A-F0DF-3143-9924-D1508C8E8995}"/>
              </a:ext>
            </a:extLst>
          </p:cNvPr>
          <p:cNvSpPr txBox="1"/>
          <p:nvPr/>
        </p:nvSpPr>
        <p:spPr>
          <a:xfrm>
            <a:off x="598919" y="3571099"/>
            <a:ext cx="3929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/>
              <a:t>内存缓冲区</a:t>
            </a:r>
            <a:r>
              <a:rPr kumimoji="1" lang="zh-CN" altLang="en-US" sz="2000" dirty="0"/>
              <a:t>：数组，</a:t>
            </a:r>
            <a:r>
              <a:rPr lang="zh-CN" altLang="en-US" sz="2000" dirty="0"/>
              <a:t>字符串</a:t>
            </a:r>
            <a:r>
              <a:rPr lang="en-US" altLang="zh-CN" sz="2000" dirty="0"/>
              <a:t>….</a:t>
            </a:r>
            <a:endParaRPr kumimoji="1"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D1B89C-799B-EA44-98CC-6B910B8D4C2B}"/>
              </a:ext>
            </a:extLst>
          </p:cNvPr>
          <p:cNvSpPr txBox="1"/>
          <p:nvPr/>
        </p:nvSpPr>
        <p:spPr>
          <a:xfrm>
            <a:off x="6237822" y="2204160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terminal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1801B1-610A-994A-B63C-6200CBB4318E}"/>
              </a:ext>
            </a:extLst>
          </p:cNvPr>
          <p:cNvSpPr txBox="1"/>
          <p:nvPr/>
        </p:nvSpPr>
        <p:spPr>
          <a:xfrm>
            <a:off x="6484684" y="3740376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files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244483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6041" y="771550"/>
            <a:ext cx="8064896" cy="3816424"/>
          </a:xfrm>
          <a:ln>
            <a:solidFill>
              <a:srgbClr val="00B0F0"/>
            </a:solidFill>
          </a:ln>
        </p:spPr>
        <p:txBody>
          <a:bodyPr/>
          <a:lstStyle/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采用数据流方式的优点：</a:t>
            </a:r>
            <a:endParaRPr lang="en-US" altLang="zh-CN" sz="18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统一的处理方式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通过流的方式允许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程序使用相同的方式来访问不同的输入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输出源，使得程序员在处理不同的数据或数据存储时，更加方便、鲜明和统一。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简化程序的编写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输入数据流（程序是数据流的终点），一旦数据流建立完成后，程序可以不必关心数据流的起点是什么，只要读取自己需要的数据即可；对于输出数据流（程序是数据流的起点），一旦建立起数据流后，程序只负责提供数据，而不必理会数据流的目的地具体是什么（可能是显示器、打印机、文件、网络中的远端客户等）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06896F-54FE-637F-B602-CCCBD2D4620C}"/>
              </a:ext>
            </a:extLst>
          </p:cNvPr>
          <p:cNvSpPr txBox="1">
            <a:spLocks/>
          </p:cNvSpPr>
          <p:nvPr/>
        </p:nvSpPr>
        <p:spPr>
          <a:xfrm>
            <a:off x="395536" y="163144"/>
            <a:ext cx="7992888" cy="50405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000" kern="0" dirty="0">
                <a:solidFill>
                  <a:schemeClr val="tx1"/>
                </a:solidFill>
                <a:latin typeface="+mj-ea"/>
              </a:rPr>
              <a:t>数据流</a:t>
            </a:r>
            <a:endParaRPr lang="en-US" altLang="zh-CN" sz="2000" kern="0" dirty="0">
              <a:solidFill>
                <a:schemeClr val="tx1"/>
              </a:solidFill>
              <a:latin typeface="+mj-ea"/>
            </a:endParaRPr>
          </a:p>
          <a:p>
            <a:endParaRPr lang="en-US" altLang="zh-CN" sz="2000" kern="0" dirty="0">
              <a:solidFill>
                <a:schemeClr val="tx1"/>
              </a:solidFill>
              <a:latin typeface="+mj-ea"/>
            </a:endParaRPr>
          </a:p>
          <a:p>
            <a:endParaRPr lang="en-US" altLang="zh-CN" sz="2000" kern="0" dirty="0">
              <a:solidFill>
                <a:schemeClr val="tx1"/>
              </a:solidFill>
              <a:latin typeface="+mj-ea"/>
            </a:endParaRPr>
          </a:p>
          <a:p>
            <a:endParaRPr lang="en-US" altLang="zh-CN" sz="2000" kern="0" dirty="0">
              <a:solidFill>
                <a:schemeClr val="tx1"/>
              </a:solidFill>
              <a:latin typeface="+mj-ea"/>
            </a:endParaRPr>
          </a:p>
          <a:p>
            <a:endParaRPr lang="zh-CN" altLang="en-US" sz="2000" kern="0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09655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8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8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8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8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8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8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8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8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8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8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6965" y="616931"/>
            <a:ext cx="7683467" cy="1110786"/>
          </a:xfrm>
          <a:ln>
            <a:solidFill>
              <a:srgbClr val="66CCFF"/>
            </a:solidFill>
          </a:ln>
        </p:spPr>
        <p:txBody>
          <a:bodyPr/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ava I/O系统负责处理程序的输入和输出，I/O类库位于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java.io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包中,它对各种输入流和输出流进行了抽象。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I/O类库两个输入-输出流类型</a:t>
            </a:r>
            <a:r>
              <a:rPr lang="zh-CN" altLang="en-US" sz="16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：字节流和字符流</a:t>
            </a:r>
            <a:endParaRPr lang="en-US" altLang="zh-CN" sz="1600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40000"/>
              </a:lnSpc>
              <a:buNone/>
            </a:pP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62656" y="1892593"/>
            <a:ext cx="7697776" cy="2659190"/>
          </a:xfrm>
          <a:prstGeom prst="rect">
            <a:avLst/>
          </a:prstGeom>
          <a:noFill/>
          <a:ln w="9525" cap="flat" cmpd="sng" algn="ctr">
            <a:solidFill>
              <a:srgbClr val="66CCFF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>
              <a:lnSpc>
                <a:spcPct val="150000"/>
              </a:lnSpc>
              <a:buClr>
                <a:srgbClr val="036EB8"/>
              </a:buClr>
              <a:buNone/>
            </a:pP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按照最小的数据单元，可以把流分为：</a:t>
            </a:r>
          </a:p>
          <a:p>
            <a:pPr lvl="1">
              <a:lnSpc>
                <a:spcPct val="150000"/>
              </a:lnSpc>
              <a:buClr>
                <a:srgbClr val="036EB8"/>
              </a:buClr>
              <a:buFont typeface="Wingdings" panose="05000000000000000000" pitchFamily="2" charset="2"/>
              <a:buChar char="Ø"/>
            </a:pP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字节流 ：</a:t>
            </a:r>
            <a:r>
              <a:rPr lang="zh-CN" altLang="en-US" sz="16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抽象父类是</a:t>
            </a:r>
            <a:r>
              <a:rPr lang="zh-CN" altLang="en-US" sz="1600" b="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输入流 </a:t>
            </a:r>
            <a:r>
              <a:rPr lang="zh-CN" altLang="en-US" sz="16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InputStream </a:t>
            </a:r>
            <a:r>
              <a:rPr lang="zh-CN" altLang="en-US" sz="16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zh-CN" altLang="en-US" sz="1600" b="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输出流 </a:t>
            </a:r>
            <a:r>
              <a:rPr lang="zh-CN" altLang="en-US" sz="16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OutputStream</a:t>
            </a:r>
            <a:endParaRPr lang="en-US" altLang="zh-CN" sz="1600" b="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>
                <a:srgbClr val="036EB8"/>
              </a:buClr>
              <a:buNone/>
            </a:pPr>
            <a:r>
              <a:rPr lang="en-US" altLang="zh-CN" sz="16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用于一般目的，以字节（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位）为单位传输；数据源或目标中含有非字符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>
                <a:srgbClr val="036EB8"/>
              </a:buClr>
              <a:buNone/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数据，必须用字节流来输入/输出。</a:t>
            </a:r>
            <a:endParaRPr lang="zh-CN" altLang="en-US" sz="1600" b="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36EB8"/>
              </a:buClr>
              <a:buFont typeface="Wingdings" panose="05000000000000000000" pitchFamily="2" charset="2"/>
              <a:buChar char="Ø"/>
            </a:pPr>
            <a:r>
              <a:rPr lang="zh-CN" altLang="en-US" sz="1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字符流：</a:t>
            </a:r>
            <a:r>
              <a:rPr lang="zh-CN" altLang="en-US" sz="16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抽象父类是</a:t>
            </a:r>
            <a:r>
              <a:rPr lang="zh-CN" altLang="en-US" sz="1600" b="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输入流 </a:t>
            </a:r>
            <a:r>
              <a:rPr lang="zh-CN" altLang="en-US" sz="16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Reader</a:t>
            </a:r>
            <a:r>
              <a:rPr lang="zh-CN" altLang="en-US" sz="16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和 </a:t>
            </a:r>
            <a:r>
              <a:rPr lang="zh-CN" altLang="en-US" sz="1600" b="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输出流 </a:t>
            </a:r>
            <a:r>
              <a:rPr lang="zh-CN" altLang="en-US" sz="16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Writer</a:t>
            </a:r>
            <a:endParaRPr lang="en-US" altLang="zh-CN" sz="1600" b="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>
                <a:srgbClr val="036EB8"/>
              </a:buClr>
              <a:buNone/>
            </a:pPr>
            <a:r>
              <a:rPr lang="en-US" altLang="zh-CN" sz="16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专门用于字符数据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以字符（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位）为单位传输。</a:t>
            </a:r>
            <a:endParaRPr lang="en-US" altLang="zh-CN" sz="1600" b="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7504" y="134383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两种输入输出流</a:t>
            </a:r>
          </a:p>
        </p:txBody>
      </p:sp>
    </p:spTree>
    <p:extLst>
      <p:ext uri="{BB962C8B-B14F-4D97-AF65-F5344CB8AC3E}">
        <p14:creationId xmlns:p14="http://schemas.microsoft.com/office/powerpoint/2010/main" val="1556534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99FF"/>
            </a:gs>
            <a:gs pos="17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25541" y="217403"/>
            <a:ext cx="3240360" cy="50405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0" kern="0" dirty="0">
                <a:solidFill>
                  <a:srgbClr val="2D499E"/>
                </a:solidFill>
                <a:latin typeface="+mj-ea"/>
              </a:rPr>
              <a:t>Java IO</a:t>
            </a:r>
            <a:r>
              <a:rPr lang="zh-CN" altLang="en-US" sz="2000" b="0" kern="0" dirty="0">
                <a:solidFill>
                  <a:srgbClr val="2D499E"/>
                </a:solidFill>
                <a:latin typeface="+mj-ea"/>
              </a:rPr>
              <a:t>抽象： 输入输出流</a:t>
            </a:r>
            <a:endParaRPr lang="en-US" altLang="zh-CN" sz="2000" b="0" kern="0" dirty="0">
              <a:solidFill>
                <a:srgbClr val="2D499E"/>
              </a:solidFill>
              <a:latin typeface="+mj-ea"/>
            </a:endParaRPr>
          </a:p>
          <a:p>
            <a:pPr algn="l"/>
            <a:endParaRPr lang="en-US" altLang="zh-CN" sz="2000" b="0" kern="0" dirty="0">
              <a:solidFill>
                <a:srgbClr val="2D499E"/>
              </a:solidFill>
              <a:latin typeface="+mj-ea"/>
            </a:endParaRPr>
          </a:p>
          <a:p>
            <a:pPr algn="l"/>
            <a:endParaRPr lang="en-US" altLang="zh-CN" sz="2000" b="0" kern="0" dirty="0">
              <a:solidFill>
                <a:srgbClr val="2D499E"/>
              </a:solidFill>
              <a:latin typeface="+mj-ea"/>
            </a:endParaRPr>
          </a:p>
          <a:p>
            <a:pPr algn="l"/>
            <a:endParaRPr lang="en-US" altLang="zh-CN" sz="2000" b="0" kern="0" dirty="0">
              <a:solidFill>
                <a:srgbClr val="2D499E"/>
              </a:solidFill>
              <a:latin typeface="+mj-ea"/>
            </a:endParaRPr>
          </a:p>
          <a:p>
            <a:pPr algn="l"/>
            <a:endParaRPr lang="zh-CN" altLang="en-US" sz="2000" b="0" kern="0" dirty="0">
              <a:solidFill>
                <a:srgbClr val="2D499E"/>
              </a:solidFill>
              <a:latin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E41B6E-E527-A342-AF27-2CC6F8FFB53C}"/>
              </a:ext>
            </a:extLst>
          </p:cNvPr>
          <p:cNvSpPr txBox="1"/>
          <p:nvPr/>
        </p:nvSpPr>
        <p:spPr>
          <a:xfrm>
            <a:off x="1458752" y="1302334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面向字节</a:t>
            </a:r>
            <a:r>
              <a:rPr kumimoji="1" lang="en-US" altLang="zh-CN" dirty="0"/>
              <a:t>byte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3C3CD0D-ECA0-2C46-8DF1-DF5604FA014B}"/>
              </a:ext>
            </a:extLst>
          </p:cNvPr>
          <p:cNvSpPr/>
          <p:nvPr/>
        </p:nvSpPr>
        <p:spPr bwMode="auto">
          <a:xfrm>
            <a:off x="673873" y="2139702"/>
            <a:ext cx="1656184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InputStream</a:t>
            </a:r>
            <a:endParaRPr kumimoji="1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E564008-79FF-F140-9282-468DEC986564}"/>
              </a:ext>
            </a:extLst>
          </p:cNvPr>
          <p:cNvSpPr/>
          <p:nvPr/>
        </p:nvSpPr>
        <p:spPr bwMode="auto">
          <a:xfrm>
            <a:off x="2546081" y="2139702"/>
            <a:ext cx="1734048" cy="4616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err="1"/>
              <a:t>Output</a:t>
            </a:r>
            <a:r>
              <a:rPr kumimoji="1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Stream</a:t>
            </a:r>
            <a:endParaRPr kumimoji="1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4E2BC6-4B0A-1447-BBAE-C52922115104}"/>
              </a:ext>
            </a:extLst>
          </p:cNvPr>
          <p:cNvSpPr txBox="1"/>
          <p:nvPr/>
        </p:nvSpPr>
        <p:spPr>
          <a:xfrm>
            <a:off x="5964088" y="1397376"/>
            <a:ext cx="201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面向字符</a:t>
            </a:r>
            <a:r>
              <a:rPr lang="en-US" altLang="zh-CN" dirty="0"/>
              <a:t>Char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D7E0619-5688-C644-81B6-1207600C2E23}"/>
              </a:ext>
            </a:extLst>
          </p:cNvPr>
          <p:cNvSpPr/>
          <p:nvPr/>
        </p:nvSpPr>
        <p:spPr bwMode="auto">
          <a:xfrm>
            <a:off x="5484069" y="2139702"/>
            <a:ext cx="960038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Reader</a:t>
            </a:r>
            <a:endParaRPr kumimoji="1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334ED81-A9DE-5940-BAC1-075FC9347CF4}"/>
              </a:ext>
            </a:extLst>
          </p:cNvPr>
          <p:cNvSpPr/>
          <p:nvPr/>
        </p:nvSpPr>
        <p:spPr bwMode="auto">
          <a:xfrm>
            <a:off x="7425307" y="2139702"/>
            <a:ext cx="960038" cy="4616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/>
              <a:t>Writer</a:t>
            </a:r>
            <a:endParaRPr kumimoji="1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905AA7A-3DCA-2A4F-80C9-CBD68B631CD8}"/>
              </a:ext>
            </a:extLst>
          </p:cNvPr>
          <p:cNvSpPr/>
          <p:nvPr/>
        </p:nvSpPr>
        <p:spPr bwMode="auto">
          <a:xfrm>
            <a:off x="107504" y="3404653"/>
            <a:ext cx="1882452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FileInputStream</a:t>
            </a:r>
            <a:endParaRPr kumimoji="1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829BCF8-1B2F-7A45-94C1-28E60081B069}"/>
              </a:ext>
            </a:extLst>
          </p:cNvPr>
          <p:cNvSpPr/>
          <p:nvPr/>
        </p:nvSpPr>
        <p:spPr bwMode="auto">
          <a:xfrm>
            <a:off x="2546081" y="3378713"/>
            <a:ext cx="1882452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FileOutputStream</a:t>
            </a:r>
            <a:endParaRPr kumimoji="1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1430E02-F3E4-7C49-8DE6-6E9043E56FA3}"/>
              </a:ext>
            </a:extLst>
          </p:cNvPr>
          <p:cNvSpPr/>
          <p:nvPr/>
        </p:nvSpPr>
        <p:spPr bwMode="auto">
          <a:xfrm>
            <a:off x="5057611" y="3378713"/>
            <a:ext cx="1386496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FileReader</a:t>
            </a:r>
            <a:endParaRPr kumimoji="1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D372D84-F7A1-C74F-A698-72329F9BDFC6}"/>
              </a:ext>
            </a:extLst>
          </p:cNvPr>
          <p:cNvSpPr/>
          <p:nvPr/>
        </p:nvSpPr>
        <p:spPr bwMode="auto">
          <a:xfrm>
            <a:off x="7444119" y="3363838"/>
            <a:ext cx="1386597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FileWriter</a:t>
            </a:r>
            <a:endParaRPr kumimoji="1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5FCAEC21-EC37-644E-991F-BFEFB001E29C}"/>
              </a:ext>
            </a:extLst>
          </p:cNvPr>
          <p:cNvCxnSpPr>
            <a:stCxn id="17" idx="0"/>
            <a:endCxn id="12" idx="2"/>
          </p:cNvCxnSpPr>
          <p:nvPr/>
        </p:nvCxnSpPr>
        <p:spPr bwMode="auto">
          <a:xfrm flipV="1">
            <a:off x="1048730" y="2571750"/>
            <a:ext cx="453235" cy="8329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312AB142-6122-5F42-88BA-360A41F2CEB6}"/>
              </a:ext>
            </a:extLst>
          </p:cNvPr>
          <p:cNvCxnSpPr>
            <a:stCxn id="18" idx="0"/>
          </p:cNvCxnSpPr>
          <p:nvPr/>
        </p:nvCxnSpPr>
        <p:spPr bwMode="auto">
          <a:xfrm flipH="1" flipV="1">
            <a:off x="3403515" y="2586559"/>
            <a:ext cx="83792" cy="7921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30C4DB8-8AAD-BF4E-9B21-1A8CE5593ED7}"/>
              </a:ext>
            </a:extLst>
          </p:cNvPr>
          <p:cNvSpPr/>
          <p:nvPr/>
        </p:nvSpPr>
        <p:spPr bwMode="auto">
          <a:xfrm>
            <a:off x="529857" y="4189025"/>
            <a:ext cx="2245472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StringBufferInputStream</a:t>
            </a:r>
            <a:endParaRPr kumimoji="1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A779B16-CF5E-4347-85A8-7BF918705AA1}"/>
              </a:ext>
            </a:extLst>
          </p:cNvPr>
          <p:cNvSpPr/>
          <p:nvPr/>
        </p:nvSpPr>
        <p:spPr bwMode="auto">
          <a:xfrm>
            <a:off x="3050137" y="4184367"/>
            <a:ext cx="216024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err="1"/>
              <a:t>ByteArrayOutputStream</a:t>
            </a:r>
            <a:endParaRPr lang="zh-CN" altLang="en-US" sz="1600" dirty="0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7E5AF449-FC3A-1D4E-A126-530B79487D0C}"/>
              </a:ext>
            </a:extLst>
          </p:cNvPr>
          <p:cNvCxnSpPr>
            <a:stCxn id="27" idx="0"/>
            <a:endCxn id="12" idx="2"/>
          </p:cNvCxnSpPr>
          <p:nvPr/>
        </p:nvCxnSpPr>
        <p:spPr bwMode="auto">
          <a:xfrm flipH="1" flipV="1">
            <a:off x="1501965" y="2571750"/>
            <a:ext cx="150628" cy="16172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3F513B5F-CE2C-8C47-8FFB-4950D92A2C07}"/>
              </a:ext>
            </a:extLst>
          </p:cNvPr>
          <p:cNvCxnSpPr>
            <a:stCxn id="30" idx="0"/>
          </p:cNvCxnSpPr>
          <p:nvPr/>
        </p:nvCxnSpPr>
        <p:spPr bwMode="auto">
          <a:xfrm flipH="1" flipV="1">
            <a:off x="3410177" y="2601367"/>
            <a:ext cx="720080" cy="1583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C7064BF5-0311-1943-A032-BCBD2220FEA2}"/>
              </a:ext>
            </a:extLst>
          </p:cNvPr>
          <p:cNvCxnSpPr>
            <a:stCxn id="19" idx="0"/>
            <a:endCxn id="15" idx="2"/>
          </p:cNvCxnSpPr>
          <p:nvPr/>
        </p:nvCxnSpPr>
        <p:spPr bwMode="auto">
          <a:xfrm flipV="1">
            <a:off x="5750859" y="2571750"/>
            <a:ext cx="213229" cy="8069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B9B277AB-0F81-2242-93C4-086B3376E1E1}"/>
              </a:ext>
            </a:extLst>
          </p:cNvPr>
          <p:cNvCxnSpPr>
            <a:stCxn id="20" idx="0"/>
            <a:endCxn id="16" idx="2"/>
          </p:cNvCxnSpPr>
          <p:nvPr/>
        </p:nvCxnSpPr>
        <p:spPr bwMode="auto">
          <a:xfrm flipH="1" flipV="1">
            <a:off x="7905326" y="2601366"/>
            <a:ext cx="232092" cy="762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0612109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99FF"/>
            </a:gs>
            <a:gs pos="17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23528" y="612659"/>
            <a:ext cx="3240360" cy="50405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2000" b="0" kern="0" dirty="0">
                <a:solidFill>
                  <a:srgbClr val="2D499E"/>
                </a:solidFill>
                <a:latin typeface="+mj-ea"/>
              </a:rPr>
              <a:t>Java </a:t>
            </a:r>
            <a:r>
              <a:rPr lang="zh-CN" altLang="en-US" sz="2000" b="0" kern="0" dirty="0">
                <a:solidFill>
                  <a:srgbClr val="2D499E"/>
                </a:solidFill>
                <a:latin typeface="+mj-ea"/>
              </a:rPr>
              <a:t>输入输出流类</a:t>
            </a:r>
            <a:endParaRPr lang="en-US" altLang="zh-CN" sz="2000" b="0" kern="0" dirty="0">
              <a:solidFill>
                <a:srgbClr val="2D499E"/>
              </a:solidFill>
              <a:latin typeface="+mj-ea"/>
            </a:endParaRPr>
          </a:p>
          <a:p>
            <a:pPr algn="l"/>
            <a:endParaRPr lang="en-US" altLang="zh-CN" sz="2000" b="0" kern="0" dirty="0">
              <a:solidFill>
                <a:srgbClr val="2D499E"/>
              </a:solidFill>
              <a:latin typeface="+mj-ea"/>
            </a:endParaRPr>
          </a:p>
          <a:p>
            <a:pPr algn="l"/>
            <a:endParaRPr lang="en-US" altLang="zh-CN" sz="2000" b="0" kern="0" dirty="0">
              <a:solidFill>
                <a:srgbClr val="2D499E"/>
              </a:solidFill>
              <a:latin typeface="+mj-ea"/>
            </a:endParaRPr>
          </a:p>
          <a:p>
            <a:pPr algn="l"/>
            <a:endParaRPr lang="en-US" altLang="zh-CN" sz="2000" b="0" kern="0" dirty="0">
              <a:solidFill>
                <a:srgbClr val="2D499E"/>
              </a:solidFill>
              <a:latin typeface="+mj-ea"/>
            </a:endParaRPr>
          </a:p>
          <a:p>
            <a:pPr algn="l"/>
            <a:endParaRPr lang="zh-CN" altLang="en-US" sz="2000" b="0" kern="0" dirty="0">
              <a:solidFill>
                <a:srgbClr val="2D499E"/>
              </a:solidFill>
              <a:latin typeface="+mj-ea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887D182-17A3-964A-9348-98976825B0C8}"/>
              </a:ext>
            </a:extLst>
          </p:cNvPr>
          <p:cNvGrpSpPr/>
          <p:nvPr/>
        </p:nvGrpSpPr>
        <p:grpSpPr>
          <a:xfrm>
            <a:off x="467544" y="1347614"/>
            <a:ext cx="8064896" cy="3240360"/>
            <a:chOff x="706997" y="771550"/>
            <a:chExt cx="7488832" cy="3797142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D170048C-B8D6-DB45-B7FE-F1813CBE4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710" b="23445"/>
            <a:stretch/>
          </p:blipFill>
          <p:spPr>
            <a:xfrm>
              <a:off x="706997" y="771550"/>
              <a:ext cx="7488832" cy="3797142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C350D765-4CAE-DF45-8962-E9B6EB669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23728" y="1132783"/>
              <a:ext cx="720080" cy="200022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7246FC78-1FBD-1A4F-A64F-76CA48215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7904" y="1151702"/>
              <a:ext cx="864096" cy="1745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087899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99FF"/>
            </a:gs>
            <a:gs pos="17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BC4B21A-9D82-AB7C-C091-2C35BB583BBC}"/>
              </a:ext>
            </a:extLst>
          </p:cNvPr>
          <p:cNvSpPr txBox="1"/>
          <p:nvPr/>
        </p:nvSpPr>
        <p:spPr>
          <a:xfrm>
            <a:off x="179512" y="195486"/>
            <a:ext cx="8496944" cy="3904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None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个内置的标准流对象：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None/>
            </a:pP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标准输入流 </a:t>
            </a:r>
            <a:r>
              <a:rPr lang="en-US" altLang="zh-CN" sz="2400" b="0" dirty="0" err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System.in</a:t>
            </a:r>
            <a:r>
              <a:rPr lang="en-US" altLang="zh-CN" sz="2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用来读取用户从键盘的输入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标准输出流 </a:t>
            </a:r>
            <a:r>
              <a:rPr lang="en-US" altLang="zh-CN" sz="2400" b="0" dirty="0" err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</a:t>
            </a:r>
            <a:r>
              <a:rPr lang="en-US" altLang="zh-CN" sz="2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用来在屏幕上显示信息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标准输出流 </a:t>
            </a:r>
            <a:r>
              <a:rPr lang="en-US" altLang="zh-CN" sz="2400" b="0" dirty="0" err="1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System.err</a:t>
            </a:r>
            <a:r>
              <a:rPr lang="en-US" altLang="zh-CN" sz="2400" b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用来显示出错信息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5442595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chap3.6"/>
</p:tagLst>
</file>

<file path=ppt/theme/theme1.xml><?xml version="1.0" encoding="utf-8"?>
<a:theme xmlns:a="http://schemas.openxmlformats.org/drawingml/2006/main" name="sj">
  <a:themeElements>
    <a:clrScheme name="sj 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66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j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FF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FF0066"/>
        </a:hlink>
        <a:folHlink>
          <a:srgbClr val="FF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FF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G:\Documents and Settings\sj\Application Data\Microsoft\Templates\sj.pot</Template>
  <TotalTime>8251</TotalTime>
  <Words>2171</Words>
  <Application>Microsoft Macintosh PowerPoint</Application>
  <PresentationFormat>全屏显示(16:9)</PresentationFormat>
  <Paragraphs>346</Paragraphs>
  <Slides>37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方正姚体</vt:lpstr>
      <vt:lpstr>微软雅黑</vt:lpstr>
      <vt:lpstr>Arial</vt:lpstr>
      <vt:lpstr>Courier</vt:lpstr>
      <vt:lpstr>Helvetica</vt:lpstr>
      <vt:lpstr>Times New Roman</vt:lpstr>
      <vt:lpstr>Trebuchet MS</vt:lpstr>
      <vt:lpstr>Wingdings</vt:lpstr>
      <vt:lpstr>sj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chap3.6</dc:title>
  <dc:creator>sj</dc:creator>
  <cp:lastModifiedBy>Microsoft Office User</cp:lastModifiedBy>
  <cp:revision>585</cp:revision>
  <cp:lastPrinted>2014-09-03T11:32:20Z</cp:lastPrinted>
  <dcterms:created xsi:type="dcterms:W3CDTF">2003-08-02T07:43:01Z</dcterms:created>
  <dcterms:modified xsi:type="dcterms:W3CDTF">2024-05-07T02:12:47Z</dcterms:modified>
</cp:coreProperties>
</file>