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notesMasterIdLst>
    <p:notesMasterId r:id="rId13"/>
  </p:notes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608" autoAdjust="0"/>
  </p:normalViewPr>
  <p:slideViewPr>
    <p:cSldViewPr>
      <p:cViewPr varScale="1">
        <p:scale>
          <a:sx n="65" d="100"/>
          <a:sy n="65" d="100"/>
        </p:scale>
        <p:origin x="13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C670F-B0B3-4324-AF46-03AAD4BC522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7ADFE-B753-4832-812C-16DF9A32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Application</a:t>
            </a:r>
            <a:r>
              <a:rPr lang="en-US" sz="12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lang="en-US" sz="12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-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 handling customer data, as data breaches pose significant risks. </a:t>
            </a:r>
          </a:p>
          <a:p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Access</a:t>
            </a:r>
            <a:r>
              <a:rPr lang="en-US" sz="12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control</a:t>
            </a:r>
            <a:r>
              <a:rPr lang="en-US" sz="1200" b="1" spc="-35" dirty="0">
                <a:solidFill>
                  <a:srgbClr val="565656"/>
                </a:solidFill>
                <a:latin typeface="Calibri"/>
                <a:cs typeface="Calibri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by verifying various login credentials, which can include usernames and passwords, PINs, biometric scans, and security tokens.</a:t>
            </a:r>
          </a:p>
          <a:p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Business</a:t>
            </a:r>
            <a:r>
              <a:rPr lang="en-US" sz="1200" b="1" u="sng" spc="-5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continuity</a:t>
            </a:r>
            <a:r>
              <a:rPr lang="en-US" sz="12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and</a:t>
            </a:r>
            <a:r>
              <a:rPr lang="en-US" sz="12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disaster</a:t>
            </a:r>
            <a:r>
              <a:rPr lang="en-US" sz="12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recovery</a:t>
            </a:r>
            <a:r>
              <a:rPr lang="en-US" sz="12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(BCDR</a:t>
            </a:r>
            <a:r>
              <a:rPr lang="en-US" sz="12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or</a:t>
            </a:r>
            <a:r>
              <a:rPr lang="en-US" sz="12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BC/DR)</a:t>
            </a:r>
            <a:r>
              <a:rPr lang="en-US" sz="12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 because while the two processes share many steps, there are also key differences in how organizations build, implement and test the plans.</a:t>
            </a:r>
          </a:p>
          <a:p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Governance,</a:t>
            </a:r>
            <a:r>
              <a:rPr lang="en-US" sz="12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risk</a:t>
            </a:r>
            <a:r>
              <a:rPr lang="en-US" sz="12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and</a:t>
            </a:r>
            <a:r>
              <a:rPr lang="en-US" sz="12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compliance</a:t>
            </a:r>
            <a:r>
              <a:rPr lang="en-US" sz="12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(GRC)</a:t>
            </a:r>
            <a:r>
              <a:rPr lang="en-US" sz="1200" b="1" u="sng" spc="-3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increases the effectiveness of people, business processes, decision-making, technology, facilities and other important business elements.</a:t>
            </a:r>
          </a:p>
          <a:p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Legal,</a:t>
            </a:r>
            <a:r>
              <a:rPr lang="en-US" sz="12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Regulations,</a:t>
            </a:r>
            <a:r>
              <a:rPr lang="en-US" sz="12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Investigations</a:t>
            </a:r>
            <a:r>
              <a:rPr lang="en-US" sz="1200" b="1" u="sng" spc="-6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and</a:t>
            </a:r>
            <a:r>
              <a:rPr lang="en-US" sz="12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Compliance</a:t>
            </a:r>
            <a:r>
              <a:rPr lang="en-US" sz="1200" b="1" u="sng" spc="-7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-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establishes the frameworks,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the specific rules from authorities that must be followed,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Compliance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process of meeting these rules, 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Investigations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formal reviews triggered by suspected misconduct to determine if regulations have been violated and what actions to take.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7ADFE-B753-4832-812C-16DF9A324E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lang="en-US" sz="1200" b="1" u="sng" spc="-3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architecture</a:t>
            </a:r>
            <a:r>
              <a:rPr lang="en-US" sz="12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and</a:t>
            </a:r>
            <a:r>
              <a:rPr lang="en-US" sz="1200" b="1" u="sng" spc="-3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design</a:t>
            </a:r>
            <a:r>
              <a:rPr lang="en-US" sz="1200" b="1" spc="-35" dirty="0">
                <a:solidFill>
                  <a:srgbClr val="565656"/>
                </a:solidFill>
                <a:latin typeface="Calibri"/>
                <a:cs typeface="Calibri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proactive practice of embedding security into the fundamental structures of IT systems, policies, and processes to protect data and systems from threats</a:t>
            </a:r>
          </a:p>
          <a:p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Network</a:t>
            </a:r>
            <a:r>
              <a:rPr lang="en-US" sz="1200" b="1" u="sng" spc="-6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lang="en-US" sz="1200" b="1" u="sng" spc="-5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security is the protection of the underlying networking infrastructure from unauthorized access, misuse, or theft. It involves creating a secure infrastructure for devices, applications, users, and applications to work in a secure manner.</a:t>
            </a:r>
          </a:p>
          <a:p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Physical</a:t>
            </a:r>
            <a:r>
              <a:rPr lang="en-US" sz="1200" b="1" u="sng" spc="-6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lang="en-US" sz="1200" b="1" spc="-50" dirty="0">
                <a:solidFill>
                  <a:srgbClr val="565656"/>
                </a:solidFill>
                <a:latin typeface="Calibri"/>
                <a:cs typeface="Calibri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Physical security measures complement your security measures in other areas, such as personnel, information handling, communications, and ICT.</a:t>
            </a:r>
          </a:p>
          <a:p>
            <a:r>
              <a:rPr lang="en-US" sz="1200" b="1" u="sng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Operations</a:t>
            </a:r>
            <a:r>
              <a:rPr lang="en-US" sz="12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lang="en-US" sz="1200" b="1" u="sng" spc="-3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lang="en-US" sz="12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(OPSEC)</a:t>
            </a:r>
            <a:r>
              <a:rPr lang="en-US" sz="1200" b="1" spc="-35" dirty="0">
                <a:solidFill>
                  <a:srgbClr val="565656"/>
                </a:solidFill>
                <a:latin typeface="Calibri"/>
                <a:cs typeface="Calibri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prevents sensitive information from getting into the wrong hands. </a:t>
            </a:r>
          </a:p>
          <a:p>
            <a:r>
              <a:rPr lang="en-US" sz="1200" b="1" u="sng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Cryptography-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 algorithms to obscure information so that only people with the permission and ability to decrypt it can read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7ADFE-B753-4832-812C-16DF9A324E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4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69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813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0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88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69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50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27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5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3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1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9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32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7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oonline.com/article/3251714/what-is-access-control-a-key-component-of-data-security.html" TargetMode="External"/><Relationship Id="rId2" Type="http://schemas.openxmlformats.org/officeDocument/2006/relationships/hyperlink" Target="http://www.vmware.com/topics/glossary/content/application-secur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io.com/article/3206607/what-is-grc-and-why-do-you-need-it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topics/it-secur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topics/cybersecur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think/topics/data-secur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01152" y="2654300"/>
            <a:ext cx="9447847" cy="1864036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700" marR="5080" algn="ctr">
              <a:lnSpc>
                <a:spcPct val="79700"/>
              </a:lnSpc>
              <a:spcBef>
                <a:spcPts val="1705"/>
              </a:spcBef>
            </a:pPr>
            <a:r>
              <a:rPr sz="6600" dirty="0">
                <a:solidFill>
                  <a:schemeClr val="tx2"/>
                </a:solidFill>
                <a:latin typeface="Calibri"/>
                <a:cs typeface="Calibri"/>
              </a:rPr>
              <a:t>Getting</a:t>
            </a:r>
            <a:r>
              <a:rPr sz="6600" spc="-31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6600" dirty="0">
                <a:solidFill>
                  <a:schemeClr val="tx2"/>
                </a:solidFill>
                <a:latin typeface="Calibri"/>
                <a:cs typeface="Calibri"/>
              </a:rPr>
              <a:t>Started</a:t>
            </a:r>
            <a:r>
              <a:rPr sz="6600" spc="-32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6600" spc="-25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sz="6600" spc="-10" dirty="0">
                <a:solidFill>
                  <a:schemeClr val="tx2"/>
                </a:solidFill>
                <a:latin typeface="Calibri"/>
                <a:cs typeface="Calibri"/>
              </a:rPr>
              <a:t>Information</a:t>
            </a:r>
            <a:r>
              <a:rPr sz="6600" spc="-30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6600" spc="-10" dirty="0">
                <a:solidFill>
                  <a:schemeClr val="tx2"/>
                </a:solidFill>
                <a:latin typeface="Calibri"/>
                <a:cs typeface="Calibri"/>
              </a:rPr>
              <a:t>Security</a:t>
            </a:r>
            <a:endParaRPr sz="66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1152" y="5010403"/>
            <a:ext cx="510444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Assurance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SPCC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626" y="959823"/>
            <a:ext cx="960119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NIST</a:t>
            </a:r>
            <a:r>
              <a:rPr sz="4000" spc="-75" dirty="0"/>
              <a:t> </a:t>
            </a:r>
            <a:r>
              <a:rPr sz="4000" dirty="0"/>
              <a:t>SP</a:t>
            </a:r>
            <a:r>
              <a:rPr sz="4000" spc="-85" dirty="0"/>
              <a:t> </a:t>
            </a:r>
            <a:r>
              <a:rPr sz="4000" spc="-25" dirty="0"/>
              <a:t>800-</a:t>
            </a:r>
            <a:r>
              <a:rPr sz="4000" dirty="0"/>
              <a:t>100</a:t>
            </a:r>
            <a:r>
              <a:rPr sz="4000" spc="-80" dirty="0"/>
              <a:t> </a:t>
            </a:r>
            <a:r>
              <a:rPr sz="4000" dirty="0"/>
              <a:t>PROGRAM</a:t>
            </a:r>
            <a:r>
              <a:rPr sz="4000" spc="-75" dirty="0"/>
              <a:t> </a:t>
            </a:r>
            <a:r>
              <a:rPr sz="4000" spc="-10" dirty="0"/>
              <a:t>ELEMENT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0" y="1828800"/>
            <a:ext cx="6323648" cy="4219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indent="-219075">
              <a:lnSpc>
                <a:spcPct val="100000"/>
              </a:lnSpc>
              <a:spcBef>
                <a:spcPts val="100"/>
              </a:spcBef>
              <a:buChar char="•"/>
              <a:tabLst>
                <a:tab pos="231775" algn="l"/>
              </a:tabLst>
            </a:pP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Governance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buChar char="•"/>
              <a:tabLst>
                <a:tab pos="231775" algn="l"/>
              </a:tabLst>
            </a:pP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Development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Life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Cycle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spcBef>
                <a:spcPts val="20"/>
              </a:spcBef>
              <a:buChar char="•"/>
              <a:tabLst>
                <a:tab pos="231775" algn="l"/>
              </a:tabLst>
            </a:pPr>
            <a:r>
              <a:rPr sz="2000" spc="-10" dirty="0">
                <a:latin typeface="Calibri"/>
                <a:cs typeface="Calibri"/>
              </a:rPr>
              <a:t>Awareness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Training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spcBef>
                <a:spcPts val="25"/>
              </a:spcBef>
              <a:buChar char="•"/>
              <a:tabLst>
                <a:tab pos="231775" algn="l"/>
              </a:tabLst>
            </a:pPr>
            <a:r>
              <a:rPr sz="2000" dirty="0">
                <a:latin typeface="Calibri"/>
                <a:cs typeface="Calibri"/>
              </a:rPr>
              <a:t>Capital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Planning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Investment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ts val="2845"/>
              </a:lnSpc>
              <a:spcBef>
                <a:spcPts val="25"/>
              </a:spcBef>
              <a:buChar char="•"/>
              <a:tabLst>
                <a:tab pos="231775" algn="l"/>
              </a:tabLst>
            </a:pPr>
            <a:r>
              <a:rPr sz="2000" spc="-10" dirty="0">
                <a:latin typeface="Calibri"/>
                <a:cs typeface="Calibri"/>
              </a:rPr>
              <a:t>Interconnecting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Systems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ts val="2845"/>
              </a:lnSpc>
              <a:buChar char="•"/>
              <a:tabLst>
                <a:tab pos="231775" algn="l"/>
              </a:tabLst>
            </a:pP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Measures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buChar char="•"/>
              <a:tabLst>
                <a:tab pos="231775" algn="l"/>
              </a:tabLst>
            </a:pP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Planning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spcBef>
                <a:spcPts val="25"/>
              </a:spcBef>
              <a:buChar char="•"/>
              <a:tabLst>
                <a:tab pos="23177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Contingency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Planning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spcBef>
                <a:spcPts val="25"/>
              </a:spcBef>
              <a:buChar char="•"/>
              <a:tabLst>
                <a:tab pos="231775" algn="l"/>
              </a:tabLst>
            </a:pPr>
            <a:r>
              <a:rPr sz="2000" dirty="0">
                <a:latin typeface="Calibri"/>
                <a:cs typeface="Calibri"/>
              </a:rPr>
              <a:t>Risk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ts val="2845"/>
              </a:lnSpc>
              <a:spcBef>
                <a:spcPts val="25"/>
              </a:spcBef>
              <a:buChar char="•"/>
              <a:tabLst>
                <a:tab pos="231775" algn="l"/>
              </a:tabLst>
            </a:pPr>
            <a:r>
              <a:rPr sz="2000" dirty="0">
                <a:latin typeface="Calibri"/>
                <a:cs typeface="Calibri"/>
              </a:rPr>
              <a:t>Certification,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Accreditation,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Assessments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ts val="2845"/>
              </a:lnSpc>
              <a:buChar char="•"/>
              <a:tabLst>
                <a:tab pos="231775" algn="l"/>
              </a:tabLst>
            </a:pP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Acquisition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buChar char="•"/>
              <a:tabLst>
                <a:tab pos="231775" algn="l"/>
              </a:tabLst>
            </a:pPr>
            <a:r>
              <a:rPr sz="2000" dirty="0">
                <a:latin typeface="Calibri"/>
                <a:cs typeface="Calibri"/>
              </a:rPr>
              <a:t>Incident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</a:t>
            </a:r>
            <a:endParaRPr sz="2000" dirty="0">
              <a:latin typeface="Calibri"/>
              <a:cs typeface="Calibri"/>
            </a:endParaRPr>
          </a:p>
          <a:p>
            <a:pPr marL="231775" indent="-219075">
              <a:lnSpc>
                <a:spcPct val="100000"/>
              </a:lnSpc>
              <a:spcBef>
                <a:spcPts val="20"/>
              </a:spcBef>
              <a:buChar char="•"/>
              <a:tabLst>
                <a:tab pos="231775" algn="l"/>
              </a:tabLst>
            </a:pPr>
            <a:r>
              <a:rPr sz="2000" spc="-10" dirty="0">
                <a:latin typeface="Calibri"/>
                <a:cs typeface="Calibri"/>
              </a:rPr>
              <a:t>Configuration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https://</a:t>
            </a:r>
            <a:r>
              <a:rPr spc="-25" dirty="0">
                <a:hlinkClick r:id="rId2"/>
              </a:rPr>
              <a:t>www.vmware.com/topics/glossary/content/application-</a:t>
            </a:r>
            <a:r>
              <a:rPr spc="-10" dirty="0">
                <a:hlinkClick r:id="rId2"/>
              </a:rPr>
              <a:t>security</a:t>
            </a:r>
          </a:p>
          <a:p>
            <a:pPr marL="12700" marR="5080" indent="24130">
              <a:lnSpc>
                <a:spcPts val="3720"/>
              </a:lnSpc>
              <a:spcBef>
                <a:spcPts val="260"/>
              </a:spcBef>
            </a:pPr>
            <a:r>
              <a:rPr spc="-20" dirty="0"/>
              <a:t>https://</a:t>
            </a:r>
            <a:r>
              <a:rPr spc="-20" dirty="0">
                <a:hlinkClick r:id="rId3"/>
              </a:rPr>
              <a:t>www.csoonline.com/article/3251714/what-</a:t>
            </a:r>
            <a:r>
              <a:rPr spc="-10" dirty="0">
                <a:hlinkClick r:id="rId3"/>
              </a:rPr>
              <a:t>is-access-</a:t>
            </a:r>
            <a:r>
              <a:rPr spc="-20" dirty="0">
                <a:hlinkClick r:id="rId3"/>
              </a:rPr>
              <a:t>control-</a:t>
            </a:r>
            <a:r>
              <a:rPr spc="-10" dirty="0">
                <a:hlinkClick r:id="rId3"/>
              </a:rPr>
              <a:t>a-</a:t>
            </a:r>
            <a:r>
              <a:rPr spc="-40" dirty="0">
                <a:hlinkClick r:id="rId3"/>
              </a:rPr>
              <a:t>key-</a:t>
            </a:r>
            <a:r>
              <a:rPr spc="-25" dirty="0">
                <a:hlinkClick r:id="rId3"/>
              </a:rPr>
              <a:t>component-</a:t>
            </a:r>
            <a:r>
              <a:rPr spc="-30" dirty="0">
                <a:hlinkClick r:id="rId3"/>
              </a:rPr>
              <a:t>of-</a:t>
            </a:r>
            <a:r>
              <a:rPr spc="-25" dirty="0">
                <a:hlinkClick r:id="rId3"/>
              </a:rPr>
              <a:t>data-</a:t>
            </a:r>
            <a:r>
              <a:rPr spc="-10" dirty="0">
                <a:hlinkClick r:id="rId3"/>
              </a:rPr>
              <a:t>security.html</a:t>
            </a:r>
            <a:r>
              <a:rPr spc="-10" dirty="0"/>
              <a:t> </a:t>
            </a:r>
            <a:r>
              <a:rPr spc="-25" dirty="0"/>
              <a:t>https://</a:t>
            </a:r>
            <a:r>
              <a:rPr spc="-25" dirty="0">
                <a:hlinkClick r:id="rId4"/>
              </a:rPr>
              <a:t>www.cio.com/article/3206607/what-</a:t>
            </a:r>
            <a:r>
              <a:rPr spc="-10" dirty="0">
                <a:hlinkClick r:id="rId4"/>
              </a:rPr>
              <a:t>is-</a:t>
            </a:r>
            <a:r>
              <a:rPr spc="-20" dirty="0">
                <a:hlinkClick r:id="rId4"/>
              </a:rPr>
              <a:t>grc-</a:t>
            </a:r>
            <a:r>
              <a:rPr spc="-10" dirty="0">
                <a:hlinkClick r:id="rId4"/>
              </a:rPr>
              <a:t>and-</a:t>
            </a:r>
            <a:r>
              <a:rPr spc="-35" dirty="0">
                <a:hlinkClick r:id="rId4"/>
              </a:rPr>
              <a:t>why-</a:t>
            </a:r>
            <a:r>
              <a:rPr spc="-20" dirty="0">
                <a:hlinkClick r:id="rId4"/>
              </a:rPr>
              <a:t>do-</a:t>
            </a:r>
            <a:r>
              <a:rPr spc="-10" dirty="0">
                <a:hlinkClick r:id="rId4"/>
              </a:rPr>
              <a:t>you-need-it.html</a:t>
            </a:r>
          </a:p>
          <a:p>
            <a:pPr marL="36830">
              <a:lnSpc>
                <a:spcPct val="100000"/>
              </a:lnSpc>
              <a:spcBef>
                <a:spcPts val="1560"/>
              </a:spcBef>
            </a:pPr>
            <a:r>
              <a:rPr spc="-10" dirty="0"/>
              <a:t>https://nvlpubs.nist.gov/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572F75-E9C3-0156-208F-41A07C3D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solidFill>
                  <a:schemeClr val="tx2"/>
                </a:solidFill>
                <a:latin typeface="Calibri"/>
                <a:cs typeface="Calibri"/>
              </a:rPr>
              <a:t>Information</a:t>
            </a:r>
            <a:r>
              <a:rPr lang="en-US" spc="-305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chemeClr val="tx2"/>
                </a:solidFill>
                <a:latin typeface="Calibri"/>
                <a:cs typeface="Calibri"/>
              </a:rPr>
              <a:t>Security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DFF2F-6E9C-2B65-A116-83900079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security (InfoSec) is the protection of important information against unauthorized access, disclosure, use, alteration or disruption. </a:t>
            </a:r>
          </a:p>
          <a:p>
            <a:r>
              <a:rPr lang="en-US" dirty="0"/>
              <a:t> It helps ensure that sensitive organizational data is available to authorized users, remains confidential and maintains its integrity.</a:t>
            </a:r>
          </a:p>
          <a:p>
            <a:r>
              <a:rPr lang="en-US" dirty="0"/>
              <a:t>Information security is an umbrella term that covers an organization's efforts to protect information. It includes physical IT </a:t>
            </a:r>
            <a:r>
              <a:rPr lang="en-US" b="1" dirty="0"/>
              <a:t>asset security, endpoint security, data encryption, network security 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3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ED1D-C170-FEAE-24F8-8F012313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6F36-A8A8-F117-3AAA-6A3EDC5E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hlinkClick r:id="rId2"/>
              </a:rPr>
              <a:t>IT security</a:t>
            </a:r>
            <a:r>
              <a:rPr lang="en-US" sz="2800" dirty="0"/>
              <a:t> is also concerned with protecting physical and digital IT assets and data centers but does not include protection for the storage of paper files and other media.</a:t>
            </a:r>
          </a:p>
          <a:p>
            <a:r>
              <a:rPr lang="en-US" sz="2800" dirty="0"/>
              <a:t> It focuses on the technology assets rather than the information itself.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480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8171-1CA0-B50F-0562-172CC4DE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6A97-D687-9DB6-8521-8F366904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hlinkClick r:id="rId2"/>
              </a:rPr>
              <a:t>Cybersecurity</a:t>
            </a:r>
            <a:r>
              <a:rPr lang="en-US" sz="2800" dirty="0"/>
              <a:t> focuses on securing digital information systems. The goal is to help protect digital data and assets from cyberthreats. </a:t>
            </a:r>
          </a:p>
          <a:p>
            <a:r>
              <a:rPr lang="en-US" sz="2800" dirty="0"/>
              <a:t>While an enormous undertaking, cybersecurity has a narrow scope, as it is not </a:t>
            </a:r>
            <a:r>
              <a:rPr lang="en-US" sz="2800" b="1" dirty="0"/>
              <a:t>concerned with protecting paper or analog data.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531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2891-457D-8B7C-C2FC-D4AF85F2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114A-A7B7-49CF-EC51-2599C6F8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hlinkClick r:id="rId2"/>
              </a:rPr>
              <a:t>Data security</a:t>
            </a:r>
            <a:r>
              <a:rPr lang="en-US" sz="2800" dirty="0"/>
              <a:t> is the practice of protecting digital information from unauthorized access, corruption or theft throughout its entire lifecycle. </a:t>
            </a:r>
          </a:p>
          <a:p>
            <a:r>
              <a:rPr lang="en-US" sz="2800" dirty="0"/>
              <a:t>It includes the </a:t>
            </a:r>
            <a:r>
              <a:rPr lang="en-US" sz="2800" b="1" dirty="0"/>
              <a:t>physical security of hardware and storage devices</a:t>
            </a:r>
            <a:r>
              <a:rPr lang="en-US" sz="2800" dirty="0"/>
              <a:t>, along with administrative and access controls. It also covers the logical security of software applications and organizational policies and procedures.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41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90" dirty="0"/>
              <a:t> </a:t>
            </a:r>
            <a:r>
              <a:rPr dirty="0"/>
              <a:t>Many</a:t>
            </a:r>
            <a:r>
              <a:rPr spc="-90" dirty="0"/>
              <a:t> </a:t>
            </a:r>
            <a:r>
              <a:rPr dirty="0"/>
              <a:t>Areas</a:t>
            </a:r>
            <a:r>
              <a:rPr spc="-8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Information</a:t>
            </a:r>
            <a:r>
              <a:rPr spc="-80" dirty="0"/>
              <a:t> </a:t>
            </a:r>
            <a:r>
              <a:rPr spc="-10" dirty="0"/>
              <a:t>Security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2590800"/>
            <a:ext cx="5770883" cy="346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2" y="592688"/>
            <a:ext cx="96011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The</a:t>
            </a:r>
            <a:r>
              <a:rPr sz="3200" spc="-90" dirty="0"/>
              <a:t> </a:t>
            </a:r>
            <a:r>
              <a:rPr sz="3200" dirty="0"/>
              <a:t>Many</a:t>
            </a:r>
            <a:r>
              <a:rPr sz="3200" spc="-90" dirty="0"/>
              <a:t> </a:t>
            </a:r>
            <a:r>
              <a:rPr sz="3200" dirty="0"/>
              <a:t>Areas</a:t>
            </a:r>
            <a:r>
              <a:rPr sz="3200" spc="-80" dirty="0"/>
              <a:t> </a:t>
            </a:r>
            <a:r>
              <a:rPr sz="3200" dirty="0"/>
              <a:t>of</a:t>
            </a:r>
            <a:r>
              <a:rPr sz="3200" spc="-90" dirty="0"/>
              <a:t> </a:t>
            </a:r>
            <a:r>
              <a:rPr sz="3200" spc="-10" dirty="0"/>
              <a:t>Information</a:t>
            </a:r>
            <a:r>
              <a:rPr sz="3200" spc="-80" dirty="0"/>
              <a:t> </a:t>
            </a:r>
            <a:r>
              <a:rPr sz="3200" spc="-10" dirty="0"/>
              <a:t>Security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7445" y="1181278"/>
            <a:ext cx="4133850" cy="36673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2995" y="1014633"/>
            <a:ext cx="10775315" cy="511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510" marR="5165725">
              <a:lnSpc>
                <a:spcPct val="99400"/>
              </a:lnSpc>
              <a:spcBef>
                <a:spcPts val="110"/>
              </a:spcBef>
            </a:pP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Application</a:t>
            </a:r>
            <a:r>
              <a:rPr sz="18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sz="18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describes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security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measures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at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application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level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aim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prevent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data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code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within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app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from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stolen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hijacked.</a:t>
            </a:r>
            <a:endParaRPr sz="1800" dirty="0">
              <a:latin typeface="Calibri"/>
              <a:cs typeface="Calibri"/>
            </a:endParaRPr>
          </a:p>
          <a:p>
            <a:pPr marL="12700" marR="4961255" algn="just">
              <a:lnSpc>
                <a:spcPct val="100000"/>
              </a:lnSpc>
              <a:spcBef>
                <a:spcPts val="1920"/>
              </a:spcBef>
            </a:pP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Access</a:t>
            </a:r>
            <a:r>
              <a:rPr sz="18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control</a:t>
            </a:r>
            <a:r>
              <a:rPr sz="1800" b="1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method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guaranteeing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users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who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they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say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they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they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have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appropriate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access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company</a:t>
            </a:r>
            <a:r>
              <a:rPr sz="1800" spc="-9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656"/>
                </a:solidFill>
                <a:latin typeface="Calibri"/>
                <a:cs typeface="Calibri"/>
              </a:rPr>
              <a:t>data.</a:t>
            </a:r>
            <a:endParaRPr sz="1800" dirty="0">
              <a:latin typeface="Calibri"/>
              <a:cs typeface="Calibri"/>
            </a:endParaRPr>
          </a:p>
          <a:p>
            <a:pPr marL="12700" marR="4853305">
              <a:lnSpc>
                <a:spcPts val="2090"/>
              </a:lnSpc>
              <a:spcBef>
                <a:spcPts val="1595"/>
              </a:spcBef>
            </a:pP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Business</a:t>
            </a:r>
            <a:r>
              <a:rPr sz="1800" b="1" u="sng" spc="-5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continuity</a:t>
            </a:r>
            <a:r>
              <a:rPr sz="18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and</a:t>
            </a:r>
            <a:r>
              <a:rPr sz="18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disaster</a:t>
            </a:r>
            <a:r>
              <a:rPr sz="18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recovery</a:t>
            </a:r>
            <a:r>
              <a:rPr sz="18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(BCDR</a:t>
            </a:r>
            <a:r>
              <a:rPr sz="18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or</a:t>
            </a:r>
            <a:r>
              <a:rPr sz="18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BC/DR)</a:t>
            </a:r>
            <a:r>
              <a:rPr sz="18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a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set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processes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techniques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used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help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an</a:t>
            </a:r>
            <a:endParaRPr sz="1800" dirty="0">
              <a:latin typeface="Calibri"/>
              <a:cs typeface="Calibri"/>
            </a:endParaRPr>
          </a:p>
          <a:p>
            <a:pPr marL="12700" marR="5138420">
              <a:lnSpc>
                <a:spcPts val="2210"/>
              </a:lnSpc>
              <a:spcBef>
                <a:spcPts val="20"/>
              </a:spcBef>
            </a:pP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organization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recover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from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disaster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continue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or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resume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routine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business</a:t>
            </a:r>
            <a:r>
              <a:rPr sz="1800" spc="-6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operations.</a:t>
            </a:r>
            <a:endParaRPr sz="1800" dirty="0">
              <a:latin typeface="Calibri"/>
              <a:cs typeface="Calibri"/>
            </a:endParaRPr>
          </a:p>
          <a:p>
            <a:pPr marL="12700" marR="4933950" algn="just">
              <a:lnSpc>
                <a:spcPct val="99400"/>
              </a:lnSpc>
              <a:spcBef>
                <a:spcPts val="1365"/>
              </a:spcBef>
            </a:pP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Governance,</a:t>
            </a:r>
            <a:r>
              <a:rPr sz="18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risk</a:t>
            </a:r>
            <a:r>
              <a:rPr sz="18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and</a:t>
            </a:r>
            <a:r>
              <a:rPr sz="18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compliance</a:t>
            </a:r>
            <a:r>
              <a:rPr sz="18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(GRC)</a:t>
            </a:r>
            <a:r>
              <a:rPr sz="1800" b="1" u="sng" spc="-3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656"/>
                </a:solidFill>
                <a:latin typeface="Calibri"/>
                <a:cs typeface="Calibri"/>
              </a:rPr>
              <a:t>refers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strategy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managing</a:t>
            </a:r>
            <a:r>
              <a:rPr sz="1800" spc="-6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organization's</a:t>
            </a:r>
            <a:r>
              <a:rPr sz="1800" spc="-6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overall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governance,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enterprise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656"/>
                </a:solidFill>
                <a:latin typeface="Calibri"/>
                <a:cs typeface="Calibri"/>
              </a:rPr>
              <a:t>risk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management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compliance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with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regulations.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  <a:spcBef>
                <a:spcPts val="720"/>
              </a:spcBef>
            </a:pP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Legal,</a:t>
            </a:r>
            <a:r>
              <a:rPr sz="18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Regulations,</a:t>
            </a:r>
            <a:r>
              <a:rPr sz="18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Investigations</a:t>
            </a:r>
            <a:r>
              <a:rPr sz="1800" b="1" u="sng" spc="-6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and</a:t>
            </a:r>
            <a:r>
              <a:rPr sz="1800" b="1" u="sng" spc="-5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Compliance</a:t>
            </a:r>
            <a:r>
              <a:rPr sz="1800" b="1" u="sng" spc="-7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domain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addresses</a:t>
            </a:r>
            <a:r>
              <a:rPr sz="1800" spc="-6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ethical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behavior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compliance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regulatory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frameworks.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It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includes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investigative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measures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techniques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656"/>
                </a:solidFill>
                <a:latin typeface="Calibri"/>
                <a:cs typeface="Calibri"/>
              </a:rPr>
              <a:t>used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determine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if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crime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has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been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committed,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methods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used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gather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evidence.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44681"/>
            <a:ext cx="960119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The</a:t>
            </a:r>
            <a:r>
              <a:rPr sz="3200" spc="-90" dirty="0"/>
              <a:t> </a:t>
            </a:r>
            <a:r>
              <a:rPr sz="3200" dirty="0"/>
              <a:t>Many</a:t>
            </a:r>
            <a:r>
              <a:rPr sz="3200" spc="-90" dirty="0"/>
              <a:t> </a:t>
            </a:r>
            <a:r>
              <a:rPr sz="3200" dirty="0"/>
              <a:t>Areas</a:t>
            </a:r>
            <a:r>
              <a:rPr sz="3200" spc="-80" dirty="0"/>
              <a:t> </a:t>
            </a:r>
            <a:r>
              <a:rPr sz="3200" dirty="0"/>
              <a:t>of</a:t>
            </a:r>
            <a:r>
              <a:rPr sz="3200" spc="-90" dirty="0"/>
              <a:t> </a:t>
            </a:r>
            <a:r>
              <a:rPr sz="3200" spc="-10" dirty="0"/>
              <a:t>Information</a:t>
            </a:r>
            <a:r>
              <a:rPr sz="3200" spc="-80" dirty="0"/>
              <a:t> </a:t>
            </a:r>
            <a:r>
              <a:rPr sz="3200" spc="-10" dirty="0"/>
              <a:t>Security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1145032"/>
            <a:ext cx="3215419" cy="35793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9599" y="1286932"/>
            <a:ext cx="11130915" cy="5125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2729" marR="5080">
              <a:lnSpc>
                <a:spcPct val="100400"/>
              </a:lnSpc>
              <a:spcBef>
                <a:spcPts val="90"/>
              </a:spcBef>
            </a:pP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sz="1800" b="1" u="sng" spc="-3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architecture</a:t>
            </a:r>
            <a:r>
              <a:rPr sz="18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and</a:t>
            </a:r>
            <a:r>
              <a:rPr sz="1800" b="1" u="sng" spc="-3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design</a:t>
            </a:r>
            <a:r>
              <a:rPr sz="1800" b="1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looks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at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how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information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security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controls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safeguards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implemented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IT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systems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order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protect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the </a:t>
            </a:r>
            <a:r>
              <a:rPr sz="18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</a:t>
            </a:r>
            <a:r>
              <a:rPr sz="1800" spc="-20" dirty="0">
                <a:solidFill>
                  <a:srgbClr val="565656"/>
                </a:solidFill>
                <a:latin typeface="Calibri"/>
                <a:cs typeface="Calibri"/>
              </a:rPr>
              <a:t>onfidentiality,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565656"/>
                </a:solidFill>
                <a:latin typeface="Calibri"/>
                <a:cs typeface="Calibri"/>
              </a:rPr>
              <a:t>ntegrity,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vailability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data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are</a:t>
            </a:r>
            <a:r>
              <a:rPr sz="1800" spc="-2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used,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processed,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stored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those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systems.</a:t>
            </a:r>
            <a:endParaRPr sz="1800" dirty="0">
              <a:latin typeface="Calibri"/>
              <a:cs typeface="Calibri"/>
            </a:endParaRPr>
          </a:p>
          <a:p>
            <a:pPr marL="4076700" marR="59690">
              <a:lnSpc>
                <a:spcPct val="99400"/>
              </a:lnSpc>
              <a:spcBef>
                <a:spcPts val="495"/>
              </a:spcBef>
            </a:pP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Network</a:t>
            </a:r>
            <a:r>
              <a:rPr sz="1800" b="1" u="sng" spc="-6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sz="1800" b="1" u="sng" spc="-5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consists</a:t>
            </a:r>
            <a:r>
              <a:rPr sz="1800" spc="-6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policies,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processes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practices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adopted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to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prevent,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detect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monitor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unauthorized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access,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misuse,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modification,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or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denial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computer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network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 network-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accessible</a:t>
            </a:r>
            <a:endParaRPr sz="1800" dirty="0">
              <a:latin typeface="Calibri"/>
              <a:cs typeface="Calibri"/>
            </a:endParaRPr>
          </a:p>
          <a:p>
            <a:pPr marL="4061460" marR="406400">
              <a:lnSpc>
                <a:spcPct val="99400"/>
              </a:lnSpc>
              <a:spcBef>
                <a:spcPts val="969"/>
              </a:spcBef>
            </a:pP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Physical</a:t>
            </a:r>
            <a:r>
              <a:rPr sz="1800" b="1" u="sng" spc="-6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sz="1800" b="1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describes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security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measures</a:t>
            </a:r>
            <a:r>
              <a:rPr sz="1800" spc="-6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that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are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designed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656"/>
                </a:solidFill>
                <a:latin typeface="Calibri"/>
                <a:cs typeface="Calibri"/>
              </a:rPr>
              <a:t>deny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unauthorized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access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facilities,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equipment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resources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protect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personnel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property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from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damage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or</a:t>
            </a:r>
            <a:r>
              <a:rPr sz="1800" spc="-5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harm.</a:t>
            </a:r>
            <a:endParaRPr sz="1800" dirty="0">
              <a:latin typeface="Calibri"/>
              <a:cs typeface="Calibri"/>
            </a:endParaRPr>
          </a:p>
          <a:p>
            <a:pPr marL="4061460" marR="42545">
              <a:lnSpc>
                <a:spcPct val="100400"/>
              </a:lnSpc>
              <a:spcBef>
                <a:spcPts val="1215"/>
              </a:spcBef>
            </a:pPr>
            <a:r>
              <a:rPr sz="1800" b="1" u="sng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Operations</a:t>
            </a:r>
            <a:r>
              <a:rPr sz="1800" b="1" u="sng" spc="-4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security</a:t>
            </a:r>
            <a:r>
              <a:rPr sz="1800" b="1" u="sng" spc="-35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(OPSEC)</a:t>
            </a:r>
            <a:r>
              <a:rPr sz="1800" b="1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process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identifies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critical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information</a:t>
            </a:r>
            <a:r>
              <a:rPr sz="18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to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determine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if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friendly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actions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observed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enemy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intelligence,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determines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if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information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obtained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by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adversaries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could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65656"/>
                </a:solidFill>
                <a:latin typeface="Calibri"/>
                <a:cs typeface="Calibri"/>
              </a:rPr>
              <a:t>interpreted</a:t>
            </a:r>
            <a:r>
              <a:rPr sz="18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65656"/>
                </a:solidFill>
                <a:latin typeface="Calibri"/>
                <a:cs typeface="Calibri"/>
              </a:rPr>
              <a:t>be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useful</a:t>
            </a:r>
            <a:r>
              <a:rPr sz="1800" spc="-5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65656"/>
                </a:solidFill>
                <a:latin typeface="Calibri"/>
                <a:cs typeface="Calibri"/>
              </a:rPr>
              <a:t>them</a:t>
            </a:r>
            <a:r>
              <a:rPr lang="en-US" sz="1800" spc="-20" dirty="0">
                <a:solidFill>
                  <a:srgbClr val="565656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2700" marR="171450">
              <a:lnSpc>
                <a:spcPct val="99400"/>
              </a:lnSpc>
              <a:spcBef>
                <a:spcPts val="805"/>
              </a:spcBef>
            </a:pPr>
            <a:r>
              <a:rPr sz="1600" b="1" u="sng" spc="-1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Cryptography</a:t>
            </a:r>
            <a:r>
              <a:rPr sz="1600" b="1" u="sng" spc="-40" dirty="0">
                <a:solidFill>
                  <a:srgbClr val="565656"/>
                </a:solidFill>
                <a:uFill>
                  <a:solidFill>
                    <a:srgbClr val="565656"/>
                  </a:solidFill>
                </a:u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is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study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secure</a:t>
            </a:r>
            <a:r>
              <a:rPr sz="16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65656"/>
                </a:solidFill>
                <a:latin typeface="Calibri"/>
                <a:cs typeface="Calibri"/>
              </a:rPr>
              <a:t>communications</a:t>
            </a:r>
            <a:r>
              <a:rPr sz="16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techniques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that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allow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only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sender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intended</a:t>
            </a:r>
            <a:r>
              <a:rPr sz="16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recipient</a:t>
            </a:r>
            <a:r>
              <a:rPr sz="16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565656"/>
                </a:solidFill>
                <a:latin typeface="Calibri"/>
                <a:cs typeface="Calibri"/>
              </a:rPr>
              <a:t>a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message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view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its</a:t>
            </a:r>
            <a:r>
              <a:rPr sz="16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65656"/>
                </a:solidFill>
                <a:latin typeface="Calibri"/>
                <a:cs typeface="Calibri"/>
              </a:rPr>
              <a:t>contents.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...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When</a:t>
            </a:r>
            <a:r>
              <a:rPr sz="16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65656"/>
                </a:solidFill>
                <a:latin typeface="Calibri"/>
                <a:cs typeface="Calibri"/>
              </a:rPr>
              <a:t>transmitting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electronic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data,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most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common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use</a:t>
            </a:r>
            <a:r>
              <a:rPr sz="16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of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65656"/>
                </a:solidFill>
                <a:latin typeface="Calibri"/>
                <a:cs typeface="Calibri"/>
              </a:rPr>
              <a:t>cryptography</a:t>
            </a:r>
            <a:r>
              <a:rPr sz="16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is</a:t>
            </a:r>
            <a:r>
              <a:rPr sz="1600" spc="-4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65656"/>
                </a:solidFill>
                <a:latin typeface="Calibri"/>
                <a:cs typeface="Calibri"/>
              </a:rPr>
              <a:t>encrypt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600" spc="-2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decrypt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email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and</a:t>
            </a:r>
            <a:r>
              <a:rPr sz="1600" spc="-2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other</a:t>
            </a:r>
            <a:r>
              <a:rPr sz="1600" spc="-30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65656"/>
                </a:solidFill>
                <a:latin typeface="Calibri"/>
                <a:cs typeface="Calibri"/>
              </a:rPr>
              <a:t>plain-</a:t>
            </a:r>
            <a:r>
              <a:rPr sz="1600" dirty="0">
                <a:solidFill>
                  <a:srgbClr val="565656"/>
                </a:solidFill>
                <a:latin typeface="Calibri"/>
                <a:cs typeface="Calibri"/>
              </a:rPr>
              <a:t>text</a:t>
            </a:r>
            <a:r>
              <a:rPr sz="1600" spc="-35" dirty="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65656"/>
                </a:solidFill>
                <a:latin typeface="Calibri"/>
                <a:cs typeface="Calibri"/>
              </a:rPr>
              <a:t>messages.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84312"/>
            <a:ext cx="10305415" cy="945131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3200" dirty="0"/>
              <a:t>NIST</a:t>
            </a:r>
            <a:r>
              <a:rPr sz="3200" spc="-50" dirty="0"/>
              <a:t> </a:t>
            </a:r>
            <a:r>
              <a:rPr sz="3200" dirty="0"/>
              <a:t>SP</a:t>
            </a:r>
            <a:r>
              <a:rPr sz="3200" spc="-55" dirty="0"/>
              <a:t> </a:t>
            </a:r>
            <a:r>
              <a:rPr sz="3200" spc="-25" dirty="0"/>
              <a:t>800-</a:t>
            </a:r>
            <a:r>
              <a:rPr sz="3200" dirty="0"/>
              <a:t>100</a:t>
            </a:r>
            <a:r>
              <a:rPr sz="3200" spc="-50" dirty="0"/>
              <a:t> </a:t>
            </a:r>
            <a:r>
              <a:rPr sz="3200" spc="-10" dirty="0"/>
              <a:t>OVERVIEW</a:t>
            </a:r>
          </a:p>
          <a:p>
            <a:pPr marL="240665">
              <a:lnSpc>
                <a:spcPct val="100000"/>
              </a:lnSpc>
              <a:spcBef>
                <a:spcPts val="575"/>
              </a:spcBef>
            </a:pPr>
            <a:r>
              <a:rPr sz="1200" b="0" dirty="0">
                <a:solidFill>
                  <a:srgbClr val="000000"/>
                </a:solidFill>
                <a:latin typeface="Calibri"/>
                <a:cs typeface="Calibri"/>
              </a:rPr>
              <a:t>National</a:t>
            </a:r>
            <a:r>
              <a:rPr sz="12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000000"/>
                </a:solidFill>
                <a:latin typeface="Calibri"/>
                <a:cs typeface="Calibri"/>
              </a:rPr>
              <a:t>Institute</a:t>
            </a:r>
            <a:r>
              <a:rPr sz="12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12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Calibri"/>
                <a:cs typeface="Calibri"/>
              </a:rPr>
              <a:t>Standards</a:t>
            </a:r>
            <a:r>
              <a:rPr sz="12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12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spc="-20" dirty="0">
                <a:solidFill>
                  <a:srgbClr val="000000"/>
                </a:solidFill>
                <a:latin typeface="Calibri"/>
                <a:cs typeface="Calibri"/>
              </a:rPr>
              <a:t>Technology</a:t>
            </a:r>
            <a:r>
              <a:rPr sz="12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000000"/>
                </a:solidFill>
                <a:latin typeface="Calibri"/>
                <a:cs typeface="Calibri"/>
              </a:rPr>
              <a:t>(NIST)</a:t>
            </a:r>
            <a:r>
              <a:rPr sz="12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000000"/>
                </a:solidFill>
                <a:latin typeface="Calibri"/>
                <a:cs typeface="Calibri"/>
              </a:rPr>
              <a:t>Special</a:t>
            </a:r>
            <a:r>
              <a:rPr sz="12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Calibri"/>
                <a:cs typeface="Calibri"/>
              </a:rPr>
              <a:t>Publication</a:t>
            </a:r>
            <a:r>
              <a:rPr sz="12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000000"/>
                </a:solidFill>
                <a:latin typeface="Calibri"/>
                <a:cs typeface="Calibri"/>
              </a:rPr>
              <a:t>(SP)</a:t>
            </a:r>
            <a:r>
              <a:rPr sz="1200" b="0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Calibri"/>
                <a:cs typeface="Calibri"/>
              </a:rPr>
              <a:t>800-</a:t>
            </a:r>
            <a:r>
              <a:rPr sz="1200" b="0" dirty="0">
                <a:solidFill>
                  <a:srgbClr val="000000"/>
                </a:solidFill>
                <a:latin typeface="Calibri"/>
                <a:cs typeface="Calibri"/>
              </a:rPr>
              <a:t>100:</a:t>
            </a:r>
            <a:r>
              <a:rPr sz="12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sz="1200" b="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Calibri"/>
                <a:cs typeface="Calibri"/>
              </a:rPr>
              <a:t>Security: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305635"/>
            <a:ext cx="10912475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indent="-166370">
              <a:lnSpc>
                <a:spcPct val="100000"/>
              </a:lnSpc>
              <a:spcBef>
                <a:spcPts val="100"/>
              </a:spcBef>
              <a:buChar char="•"/>
              <a:tabLst>
                <a:tab pos="179070" algn="l"/>
              </a:tabLst>
            </a:pPr>
            <a:r>
              <a:rPr b="1" spc="-10" dirty="0">
                <a:latin typeface="Calibri"/>
                <a:cs typeface="Calibri"/>
              </a:rPr>
              <a:t>Overview:</a:t>
            </a:r>
            <a:endParaRPr dirty="0">
              <a:latin typeface="Calibri"/>
              <a:cs typeface="Calibri"/>
            </a:endParaRPr>
          </a:p>
          <a:p>
            <a:pPr marL="12700" marR="419100">
              <a:lnSpc>
                <a:spcPts val="2110"/>
              </a:lnSpc>
              <a:spcBef>
                <a:spcPts val="160"/>
              </a:spcBef>
            </a:pPr>
            <a:r>
              <a:rPr dirty="0">
                <a:latin typeface="Calibri"/>
                <a:cs typeface="Calibri"/>
              </a:rPr>
              <a:t>Provides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broad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overview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information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security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program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elements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assist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managers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understanding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how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to </a:t>
            </a:r>
            <a:r>
              <a:rPr spc="-10" dirty="0">
                <a:latin typeface="Calibri"/>
                <a:cs typeface="Calibri"/>
              </a:rPr>
              <a:t>establish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implement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information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security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program.</a:t>
            </a:r>
            <a:endParaRPr dirty="0">
              <a:latin typeface="Calibri"/>
              <a:cs typeface="Calibri"/>
            </a:endParaRPr>
          </a:p>
          <a:p>
            <a:pPr marL="179070" indent="-166370">
              <a:lnSpc>
                <a:spcPct val="100000"/>
              </a:lnSpc>
              <a:spcBef>
                <a:spcPts val="2075"/>
              </a:spcBef>
              <a:buChar char="•"/>
              <a:tabLst>
                <a:tab pos="179070" algn="l"/>
              </a:tabLst>
            </a:pPr>
            <a:r>
              <a:rPr b="1" spc="-10" dirty="0">
                <a:latin typeface="Calibri"/>
                <a:cs typeface="Calibri"/>
              </a:rPr>
              <a:t>Purpose:</a:t>
            </a:r>
            <a:endParaRPr dirty="0">
              <a:latin typeface="Calibri"/>
              <a:cs typeface="Calibri"/>
            </a:endParaRPr>
          </a:p>
          <a:p>
            <a:pPr marL="12700" marR="20955">
              <a:lnSpc>
                <a:spcPct val="99700"/>
              </a:lnSpc>
              <a:spcBef>
                <a:spcPts val="30"/>
              </a:spcBef>
            </a:pPr>
            <a:r>
              <a:rPr dirty="0">
                <a:latin typeface="Calibri"/>
                <a:cs typeface="Calibri"/>
              </a:rPr>
              <a:t>Inform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members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information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security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management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team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about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various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aspects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information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security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that </a:t>
            </a:r>
            <a:r>
              <a:rPr dirty="0">
                <a:latin typeface="Calibri"/>
                <a:cs typeface="Calibri"/>
              </a:rPr>
              <a:t>they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will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expected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implement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oversee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their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respective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organizations.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addition,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handbook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provides </a:t>
            </a:r>
            <a:r>
              <a:rPr dirty="0">
                <a:latin typeface="Calibri"/>
                <a:cs typeface="Calibri"/>
              </a:rPr>
              <a:t>guidance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for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facilitating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more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consistent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approach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information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security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programs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across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federal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government. </a:t>
            </a:r>
            <a:r>
              <a:rPr dirty="0">
                <a:latin typeface="Calibri"/>
                <a:cs typeface="Calibri"/>
              </a:rPr>
              <a:t>Even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though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terminology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this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document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geared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toward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federal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sector,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handbook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also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provide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guidance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variety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other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governmental,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organizational,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or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institutional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security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requirements.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latin typeface="Calibri"/>
              <a:cs typeface="Calibri"/>
            </a:endParaRPr>
          </a:p>
          <a:p>
            <a:pPr marL="179070" indent="-166370">
              <a:lnSpc>
                <a:spcPts val="2135"/>
              </a:lnSpc>
              <a:buChar char="•"/>
              <a:tabLst>
                <a:tab pos="179070" algn="l"/>
              </a:tabLst>
            </a:pPr>
            <a:r>
              <a:rPr b="1" spc="-10" dirty="0">
                <a:latin typeface="Calibri"/>
                <a:cs typeface="Calibri"/>
              </a:rPr>
              <a:t>Audience: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intended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audience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includes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agency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heads,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CIOs,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CISOs,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security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managers.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handbook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provides</a:t>
            </a:r>
            <a:endParaRPr dirty="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135"/>
              </a:spcBef>
            </a:pPr>
            <a:r>
              <a:rPr spc="-10" dirty="0">
                <a:latin typeface="Calibri"/>
                <a:cs typeface="Calibri"/>
              </a:rPr>
              <a:t>information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that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audience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building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their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information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security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program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strategy.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handbook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useful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manager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who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requires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broad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overview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information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security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practices.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299</TotalTime>
  <Words>1191</Words>
  <Application>Microsoft Office PowerPoint</Application>
  <PresentationFormat>Widescreen</PresentationFormat>
  <Paragraphs>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Garamond</vt:lpstr>
      <vt:lpstr>Organic</vt:lpstr>
      <vt:lpstr>PowerPoint Presentation</vt:lpstr>
      <vt:lpstr>Information Security</vt:lpstr>
      <vt:lpstr>PowerPoint Presentation</vt:lpstr>
      <vt:lpstr>PowerPoint Presentation</vt:lpstr>
      <vt:lpstr>PowerPoint Presentation</vt:lpstr>
      <vt:lpstr>The Many Areas of Information Security</vt:lpstr>
      <vt:lpstr>The Many Areas of Information Security</vt:lpstr>
      <vt:lpstr>The Many Areas of Information Security</vt:lpstr>
      <vt:lpstr>NIST SP 800-100 OVERVIEW National Institute of Standards and Technology (NIST) Special Publication (SP) 800-100: Information Security:</vt:lpstr>
      <vt:lpstr>NIST SP 800-100 PROGRAM ELEMENT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RAYMUND M. DIOSES</cp:lastModifiedBy>
  <cp:revision>10</cp:revision>
  <dcterms:created xsi:type="dcterms:W3CDTF">2025-08-22T01:17:08Z</dcterms:created>
  <dcterms:modified xsi:type="dcterms:W3CDTF">2025-09-03T13:26:02Z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2021-09-12T00:00:00Z</vt:filetime>
  </property>
  <property fmtid="{D5CDD505-2E9C-101B-9397-08002B2CF9AE}" pid="3" name="LastSaved">
    <vt:filetime>2025-08-22T00:00:00Z</vt:filetime>
  </property>
  <property fmtid="{D5CDD505-2E9C-101B-9397-08002B2CF9AE}" pid="4" name="Producer">
    <vt:lpwstr>macOS Version 11.4 (Build 20F71) Quartz PDFContext</vt:lpwstr>
  </property>
</Properties>
</file>