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7.xml"/><Relationship Id="rId33" Type="http://schemas.openxmlformats.org/officeDocument/2006/relationships/font" Target="fonts/Lato-bold.fntdata"/><Relationship Id="rId10" Type="http://schemas.openxmlformats.org/officeDocument/2006/relationships/slide" Target="slides/slide6.xml"/><Relationship Id="rId32" Type="http://schemas.openxmlformats.org/officeDocument/2006/relationships/font" Target="fonts/Lato-regular.fntdata"/><Relationship Id="rId13" Type="http://schemas.openxmlformats.org/officeDocument/2006/relationships/slide" Target="slides/slide9.xml"/><Relationship Id="rId35" Type="http://schemas.openxmlformats.org/officeDocument/2006/relationships/font" Target="fonts/Lato-boldItalic.fntdata"/><Relationship Id="rId12" Type="http://schemas.openxmlformats.org/officeDocument/2006/relationships/slide" Target="slides/slide8.xml"/><Relationship Id="rId34" Type="http://schemas.openxmlformats.org/officeDocument/2006/relationships/font" Target="fonts/Lato-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ox.com/science-and-health/2017/8/28/16211392/100-500-year-flood-meaning" TargetMode="External"/><Relationship Id="rId3" Type="http://schemas.openxmlformats.org/officeDocument/2006/relationships/hyperlink" Target="https://www.vox.com/policy-and-politics/2017/8/29/16214558/trump-federal-standards-infrastructure-project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t>SUSAN</a:t>
            </a:r>
          </a:p>
          <a:p>
            <a:pPr lvl="0" rtl="0">
              <a:lnSpc>
                <a:spcPct val="115000"/>
              </a:lnSpc>
              <a:spcBef>
                <a:spcPts val="0"/>
              </a:spcBef>
              <a:buNone/>
            </a:pPr>
            <a:r>
              <a:rPr lang="en"/>
              <a:t>This past summer, the Atlantic had 16 tropical storms, and 6 major hurricanes, which includes Hurricane Harvey, Irma, and Maria that had huge impacts in Houston, Florida, and Puerto Rico, largely with flooding. </a:t>
            </a:r>
          </a:p>
          <a:p>
            <a:pPr lvl="0" rtl="0">
              <a:lnSpc>
                <a:spcPct val="115000"/>
              </a:lnSpc>
              <a:spcBef>
                <a:spcPts val="0"/>
              </a:spcBef>
              <a:buNone/>
            </a:pPr>
            <a:r>
              <a:rPr lang="en"/>
              <a:t>Every year, the US government allocates federal money to the Federal Emergency Management Agency (FEMA). FEMA is an agency of the United States Department of Homeland Security, where their primary purpose is to coordinate the response to a disaster that has occurred in the US that overwhelms the resources of local and state authorities. The governor of the state in which the disaster occurs must declare a state of emergency and formally request from the president for FEMA and the federal government response to the disaster</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sz="1150">
                <a:solidFill>
                  <a:srgbClr val="5C5D5E"/>
                </a:solidFill>
                <a:highlight>
                  <a:srgbClr val="FFFFFF"/>
                </a:highlight>
              </a:rPr>
              <a:t>Has there been an increase in extreme weather events?</a:t>
            </a:r>
          </a:p>
          <a:p>
            <a:pPr lvl="0" rtl="0">
              <a:lnSpc>
                <a:spcPct val="115000"/>
              </a:lnSpc>
              <a:spcBef>
                <a:spcPts val="0"/>
              </a:spcBef>
              <a:buNone/>
            </a:pPr>
            <a:r>
              <a:rPr b="1" lang="en" sz="1150">
                <a:solidFill>
                  <a:srgbClr val="5C5D5E"/>
                </a:solidFill>
                <a:highlight>
                  <a:srgbClr val="FFFFFF"/>
                </a:highlight>
              </a:rPr>
              <a:t> </a:t>
            </a:r>
          </a:p>
          <a:p>
            <a:pPr lvl="0" rtl="0">
              <a:lnSpc>
                <a:spcPct val="115000"/>
              </a:lnSpc>
              <a:spcBef>
                <a:spcPts val="0"/>
              </a:spcBef>
              <a:buNone/>
            </a:pPr>
            <a:r>
              <a:rPr lang="en" sz="1150">
                <a:solidFill>
                  <a:srgbClr val="5C5D5E"/>
                </a:solidFill>
                <a:highlight>
                  <a:srgbClr val="FFFFFF"/>
                </a:highlight>
              </a:rPr>
              <a:t>According to our chart “Extreme One Day Precipitation Events from 1910-2015”, extreme precipitation events have filled an increased surface area of land. This could possibly mean that increased precipitation has led to more natural disasters.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Ebony &amp; Susan will take turns explaining our charts and findings. </a:t>
            </a:r>
          </a:p>
          <a:p>
            <a:pPr indent="-317500" lvl="0" marL="457200" rtl="0">
              <a:spcBef>
                <a:spcPts val="0"/>
              </a:spcBef>
              <a:spcAft>
                <a:spcPts val="0"/>
              </a:spcAft>
              <a:buSzPct val="100000"/>
            </a:pPr>
            <a:r>
              <a:rPr lang="en" sz="1400"/>
              <a:t>Data came from </a:t>
            </a:r>
            <a:r>
              <a:rPr lang="en" sz="1300"/>
              <a:t>“Climate Change Indicators: Heavy Precipitation” chart from the EPA website.</a:t>
            </a:r>
          </a:p>
          <a:p>
            <a:pPr indent="-317500" lvl="0" marL="457200" rtl="0">
              <a:spcBef>
                <a:spcPts val="0"/>
              </a:spcBef>
              <a:spcAft>
                <a:spcPts val="0"/>
              </a:spcAft>
              <a:buSzPct val="100000"/>
            </a:pPr>
            <a:r>
              <a:rPr lang="en" sz="1400"/>
              <a:t>Units of measurement, percent of land area.</a:t>
            </a:r>
          </a:p>
          <a:p>
            <a:pPr indent="-317500" lvl="0" marL="457200">
              <a:spcBef>
                <a:spcPts val="0"/>
              </a:spcBef>
              <a:buSzPct val="100000"/>
            </a:pPr>
            <a:r>
              <a:rPr lang="en" sz="1400"/>
              <a:t>Main take away since 1990s the land area affected by extreme precipitation has been increasing.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sz="1150">
                <a:solidFill>
                  <a:srgbClr val="5C5D5E"/>
                </a:solidFill>
                <a:highlight>
                  <a:srgbClr val="FFFFFF"/>
                </a:highlight>
              </a:rPr>
              <a:t>Has the temperature overtime been increasing?</a:t>
            </a:r>
          </a:p>
          <a:p>
            <a:pPr lvl="0" rtl="0">
              <a:lnSpc>
                <a:spcPct val="115000"/>
              </a:lnSpc>
              <a:spcBef>
                <a:spcPts val="0"/>
              </a:spcBef>
              <a:buNone/>
            </a:pPr>
            <a:r>
              <a:rPr b="1" lang="en" sz="1150">
                <a:solidFill>
                  <a:srgbClr val="5C5D5E"/>
                </a:solidFill>
                <a:highlight>
                  <a:srgbClr val="FFFFFF"/>
                </a:highlight>
              </a:rPr>
              <a:t> </a:t>
            </a:r>
          </a:p>
          <a:p>
            <a:pPr lvl="0" rtl="0">
              <a:lnSpc>
                <a:spcPct val="115000"/>
              </a:lnSpc>
              <a:spcBef>
                <a:spcPts val="0"/>
              </a:spcBef>
              <a:buNone/>
            </a:pPr>
            <a:r>
              <a:rPr lang="en" sz="1150">
                <a:solidFill>
                  <a:srgbClr val="5C5D5E"/>
                </a:solidFill>
                <a:highlight>
                  <a:srgbClr val="FFFFFF"/>
                </a:highlight>
              </a:rPr>
              <a:t>In our graphs showing temperature anomalies we have notice a trend of temperatures being consistently above average. In the 1996 to 2015 timeframe, each year the temperature has been above the 1901-2015 period average. This is even more stark when you look at our bar graph “Tends in Annual Average Temperatures 1901-2015”.</a:t>
            </a:r>
          </a:p>
          <a:p>
            <a:pPr lvl="0" rtl="0">
              <a:lnSpc>
                <a:spcPct val="115000"/>
              </a:lnSpc>
              <a:spcBef>
                <a:spcPts val="0"/>
              </a:spcBef>
              <a:buNone/>
            </a:pPr>
            <a:r>
              <a:rPr lang="en" sz="1150">
                <a:solidFill>
                  <a:srgbClr val="5C5D5E"/>
                </a:solidFill>
                <a:highlight>
                  <a:srgbClr val="FFFFFF"/>
                </a:highlight>
              </a:rP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sz="1150">
                <a:solidFill>
                  <a:srgbClr val="5C5D5E"/>
                </a:solidFill>
                <a:highlight>
                  <a:srgbClr val="FFFFFF"/>
                </a:highlight>
              </a:rPr>
              <a:t>Has the temperature overtime been increasing?</a:t>
            </a:r>
          </a:p>
          <a:p>
            <a:pPr lvl="0" rtl="0">
              <a:lnSpc>
                <a:spcPct val="115000"/>
              </a:lnSpc>
              <a:spcBef>
                <a:spcPts val="0"/>
              </a:spcBef>
              <a:buNone/>
            </a:pPr>
            <a:r>
              <a:rPr b="1" lang="en" sz="1150">
                <a:solidFill>
                  <a:srgbClr val="5C5D5E"/>
                </a:solidFill>
                <a:highlight>
                  <a:srgbClr val="FFFFFF"/>
                </a:highlight>
              </a:rPr>
              <a:t> </a:t>
            </a:r>
          </a:p>
          <a:p>
            <a:pPr lvl="0" rtl="0">
              <a:lnSpc>
                <a:spcPct val="115000"/>
              </a:lnSpc>
              <a:spcBef>
                <a:spcPts val="0"/>
              </a:spcBef>
              <a:buNone/>
            </a:pPr>
            <a:r>
              <a:rPr lang="en" sz="1150">
                <a:solidFill>
                  <a:srgbClr val="5C5D5E"/>
                </a:solidFill>
                <a:highlight>
                  <a:srgbClr val="FFFFFF"/>
                </a:highlight>
              </a:rPr>
              <a:t>This graph shows how annual average temperature in the contiguous 48 states from 1901 to 2015. The graph uses the average from 1901-2000 as a baseline to show anomalies in average temperature.</a:t>
            </a:r>
          </a:p>
          <a:p>
            <a:pPr lvl="0" rtl="0">
              <a:lnSpc>
                <a:spcPct val="115000"/>
              </a:lnSpc>
              <a:spcBef>
                <a:spcPts val="0"/>
              </a:spcBef>
              <a:buNone/>
            </a:pPr>
            <a:r>
              <a:rPr lang="en" sz="1150">
                <a:solidFill>
                  <a:srgbClr val="5C5D5E"/>
                </a:solidFill>
                <a:highlight>
                  <a:srgbClr val="FFFFFF"/>
                </a:highlight>
              </a:rPr>
              <a:t>In our graphs showing temperature anomalies we have notice a trend of temperatures being consistently above average. In the 1996 to 2015 timeframe, each year the temperature has been above the 1901-2015 period average. This is even more stark when you look at our bar graph “Tends in Annual Average Temperatures 1901-2015”.</a:t>
            </a:r>
          </a:p>
          <a:p>
            <a:pPr lvl="0" rtl="0">
              <a:lnSpc>
                <a:spcPct val="115000"/>
              </a:lnSpc>
              <a:spcBef>
                <a:spcPts val="0"/>
              </a:spcBef>
              <a:buNone/>
            </a:pPr>
            <a:r>
              <a:rPr lang="en" sz="1150">
                <a:solidFill>
                  <a:srgbClr val="5C5D5E"/>
                </a:solidFill>
                <a:highlight>
                  <a:srgbClr val="FFFFFF"/>
                </a:highlight>
              </a:rPr>
              <a:t> </a:t>
            </a: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SzPct val="100000"/>
            </a:pPr>
            <a:r>
              <a:rPr lang="en" sz="1400"/>
              <a:t>Our line and the bar graph show the trend in the average temperature from 1901-2015.</a:t>
            </a:r>
          </a:p>
          <a:p>
            <a:pPr indent="-317500" lvl="0" marL="457200">
              <a:spcBef>
                <a:spcPts val="0"/>
              </a:spcBef>
              <a:buSzPct val="100000"/>
            </a:pPr>
            <a:r>
              <a:rPr lang="en" sz="1400"/>
              <a:t>From 1980-2015 there has been a trend of increasing average temperature.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a:t>What is the trend of</a:t>
            </a:r>
            <a:r>
              <a:rPr b="1" lang="en"/>
              <a:t> natural disaster occurrences over the past years?</a:t>
            </a:r>
          </a:p>
          <a:p>
            <a:pPr indent="457200" lvl="0" rtl="0">
              <a:lnSpc>
                <a:spcPct val="115000"/>
              </a:lnSpc>
              <a:spcBef>
                <a:spcPts val="0"/>
              </a:spcBef>
              <a:spcAft>
                <a:spcPts val="1600"/>
              </a:spcAft>
              <a:buNone/>
            </a:pPr>
            <a:r>
              <a:rPr lang="en" sz="1200">
                <a:latin typeface="Calibri"/>
                <a:ea typeface="Calibri"/>
                <a:cs typeface="Calibri"/>
                <a:sym typeface="Calibri"/>
              </a:rPr>
              <a:t>Disaster declarations are federally declared disasters that have occurred, which includes common natural disasters like hurricanes and earthquakes, but also includes human caused disasters such as terrorism and chemical spills.</a:t>
            </a:r>
            <a:br>
              <a:rPr lang="en" sz="1200">
                <a:latin typeface="Calibri"/>
                <a:ea typeface="Calibri"/>
                <a:cs typeface="Calibri"/>
                <a:sym typeface="Calibri"/>
              </a:rPr>
            </a:br>
            <a:r>
              <a:rPr lang="en" sz="1200">
                <a:latin typeface="Calibri"/>
                <a:ea typeface="Calibri"/>
                <a:cs typeface="Calibri"/>
                <a:sym typeface="Calibri"/>
              </a:rPr>
              <a:t>	As seen in this graph, the number of disaster declarations has increased over the past decades. The beginning few years between 1950s to 1970s may not accurately represent the number of natural disasters that have occurred due to lack of data collected. Regardless, we can see that the number of disasters have increased over the years. The line is the regression line relative to the x and y variables and the shaded area shows the 95% confidence interval for that regression.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sz="700"/>
              <a:t> </a:t>
            </a:r>
            <a:r>
              <a:rPr b="1" lang="en"/>
              <a:t>Is there a correlation between temperature, precipitation, and natural disasters?</a:t>
            </a:r>
            <a:r>
              <a:rPr b="1" lang="en" sz="700"/>
              <a:t>  </a:t>
            </a:r>
            <a:r>
              <a:rPr b="1" lang="en"/>
              <a:t>What is the weather and natural disaster trend over the past five years?</a:t>
            </a:r>
          </a:p>
          <a:p>
            <a:pPr lvl="0" rtl="0">
              <a:lnSpc>
                <a:spcPct val="115000"/>
              </a:lnSpc>
              <a:spcBef>
                <a:spcPts val="0"/>
              </a:spcBef>
              <a:buNone/>
            </a:pPr>
            <a:r>
              <a:t/>
            </a:r>
            <a:endParaRPr/>
          </a:p>
          <a:p>
            <a:pPr lvl="0" rtl="0">
              <a:lnSpc>
                <a:spcPct val="115000"/>
              </a:lnSpc>
              <a:spcBef>
                <a:spcPts val="0"/>
              </a:spcBef>
              <a:spcAft>
                <a:spcPts val="1600"/>
              </a:spcAft>
              <a:buNone/>
            </a:pPr>
            <a:r>
              <a:rPr lang="en" sz="1200">
                <a:latin typeface="Calibri"/>
                <a:ea typeface="Calibri"/>
                <a:cs typeface="Calibri"/>
                <a:sym typeface="Calibri"/>
              </a:rPr>
              <a:t>By comparing our precipitation and temperature data with our disaster declaration data, we can see that there is a positive trend for all three graphs from around 1960 to present. The number of disaster declarations have been steadily increasing over time as temperature and precipitation.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sz="1150">
                <a:solidFill>
                  <a:srgbClr val="5C5D5E"/>
                </a:solidFill>
                <a:highlight>
                  <a:srgbClr val="FFFFFF"/>
                </a:highlight>
              </a:rPr>
              <a:t>What are the trends in FEMA disaster declarations?</a:t>
            </a:r>
          </a:p>
          <a:p>
            <a:pPr lvl="0" rtl="0">
              <a:lnSpc>
                <a:spcPct val="115000"/>
              </a:lnSpc>
              <a:spcBef>
                <a:spcPts val="0"/>
              </a:spcBef>
              <a:buNone/>
            </a:pPr>
            <a:r>
              <a:rPr b="1" lang="en" sz="1150">
                <a:solidFill>
                  <a:srgbClr val="5C5D5E"/>
                </a:solidFill>
                <a:highlight>
                  <a:srgbClr val="FFFFFF"/>
                </a:highlight>
              </a:rPr>
              <a:t> </a:t>
            </a:r>
          </a:p>
          <a:p>
            <a:pPr lvl="0" rtl="0">
              <a:lnSpc>
                <a:spcPct val="115000"/>
              </a:lnSpc>
              <a:spcBef>
                <a:spcPts val="0"/>
              </a:spcBef>
              <a:buNone/>
            </a:pPr>
            <a:r>
              <a:rPr lang="en" sz="1150">
                <a:solidFill>
                  <a:srgbClr val="5C5D5E"/>
                </a:solidFill>
                <a:highlight>
                  <a:srgbClr val="FFFFFF"/>
                </a:highlight>
              </a:rPr>
              <a:t>According to our data the vast majority of the disaster declarations made by FEMA have been for severe storms and hurricanes. There also has been a very clear increase in disaster declared by FEMA over the years.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b="1" lang="en"/>
              <a:t>Has there been a trend on the number of claims closed with payment from the </a:t>
            </a:r>
            <a:r>
              <a:rPr b="1" lang="en"/>
              <a:t>National Flood Insurance Program (NFIP)?</a:t>
            </a:r>
          </a:p>
          <a:p>
            <a:pPr lvl="0">
              <a:spcBef>
                <a:spcPts val="0"/>
              </a:spcBef>
              <a:buNone/>
            </a:pPr>
            <a:r>
              <a:t/>
            </a:r>
            <a:endParaRPr/>
          </a:p>
          <a:p>
            <a:pPr lvl="0" rtl="0">
              <a:lnSpc>
                <a:spcPct val="115000"/>
              </a:lnSpc>
              <a:spcBef>
                <a:spcPts val="0"/>
              </a:spcBef>
              <a:spcAft>
                <a:spcPts val="1600"/>
              </a:spcAft>
              <a:buNone/>
            </a:pPr>
            <a:r>
              <a:rPr lang="en" sz="1200">
                <a:latin typeface="Calibri"/>
                <a:ea typeface="Calibri"/>
                <a:cs typeface="Calibri"/>
                <a:sym typeface="Calibri"/>
              </a:rPr>
              <a:t>Severe storms, hurricanes, and flooding are the top three FEMA disaster declarations, so we looked at NFIP. NFIP is designed to provide an insurance alternative to disaster assistance to meet the escalating costs of repairing damage to buildings and their contents caused by floods. </a:t>
            </a:r>
          </a:p>
          <a:p>
            <a:pPr lvl="0" rtl="0">
              <a:lnSpc>
                <a:spcPct val="115000"/>
              </a:lnSpc>
              <a:spcBef>
                <a:spcPts val="0"/>
              </a:spcBef>
              <a:spcAft>
                <a:spcPts val="1600"/>
              </a:spcAft>
              <a:buNone/>
            </a:pPr>
            <a:r>
              <a:rPr lang="en" sz="1200">
                <a:latin typeface="Calibri"/>
                <a:ea typeface="Calibri"/>
                <a:cs typeface="Calibri"/>
                <a:sym typeface="Calibri"/>
              </a:rPr>
              <a:t>There are outliers in the number of claims closed, but overall, we found that y is not significantly related to x as the slope is closer to zero. The number of claims closed for NFIP has not significantly increased over time.</a:t>
            </a:r>
          </a:p>
          <a:p>
            <a:pPr lvl="0">
              <a:spcBef>
                <a:spcPts val="0"/>
              </a:spcBef>
              <a:buNone/>
            </a:pPr>
            <a:r>
              <a:t/>
            </a:r>
            <a:endParaRPr/>
          </a:p>
          <a:p>
            <a:pPr lvl="0">
              <a:spcBef>
                <a:spcPts val="0"/>
              </a:spcBef>
              <a:buNone/>
            </a:pPr>
            <a:r>
              <a:rPr lang="en"/>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a:t>What are the projections of FEMA budget each year vs how much money they actually spent? Can we find out how they got into debt?</a:t>
            </a:r>
          </a:p>
          <a:p>
            <a:pPr lvl="0" rtl="0">
              <a:lnSpc>
                <a:spcPct val="115000"/>
              </a:lnSpc>
              <a:spcBef>
                <a:spcPts val="0"/>
              </a:spcBef>
              <a:buNone/>
            </a:pPr>
            <a:r>
              <a:rPr b="1" lang="en" sz="700"/>
              <a:t> </a:t>
            </a:r>
            <a:r>
              <a:rPr b="1" lang="en"/>
              <a:t>Is there a correlation between natural disasters and US government spending on disaster relief?</a:t>
            </a:r>
          </a:p>
          <a:p>
            <a:pPr lvl="0">
              <a:spcBef>
                <a:spcPts val="0"/>
              </a:spcBef>
              <a:buNone/>
            </a:pPr>
            <a:r>
              <a:t/>
            </a:r>
            <a:endParaRPr b="1"/>
          </a:p>
          <a:p>
            <a:pPr lvl="0" rtl="0">
              <a:lnSpc>
                <a:spcPct val="115000"/>
              </a:lnSpc>
              <a:spcBef>
                <a:spcPts val="0"/>
              </a:spcBef>
              <a:spcAft>
                <a:spcPts val="1600"/>
              </a:spcAft>
              <a:buNone/>
            </a:pPr>
            <a:r>
              <a:rPr lang="en" sz="1200">
                <a:latin typeface="Calibri"/>
                <a:ea typeface="Calibri"/>
                <a:cs typeface="Calibri"/>
                <a:sym typeface="Calibri"/>
              </a:rPr>
              <a:t>Each fiscal year, FEMA and the Office of Management and Budget (OMB) submit a request to the President for the amount of funding the two agencies determine they should receive, which is show by the blue bar. We see that the administration’s requests are underestimations of the actual appropriations enacted and supplemented (green bars). The red is the Emergency supplemental funding that is in addition to what was previously enacted through the regular appropriations process.</a:t>
            </a:r>
          </a:p>
          <a:p>
            <a:pPr lvl="0" rtl="0">
              <a:lnSpc>
                <a:spcPct val="115000"/>
              </a:lnSpc>
              <a:spcBef>
                <a:spcPts val="0"/>
              </a:spcBef>
              <a:spcAft>
                <a:spcPts val="1600"/>
              </a:spcAft>
              <a:buNone/>
            </a:pPr>
            <a:r>
              <a:rPr lang="en" sz="1200">
                <a:latin typeface="Calibri"/>
                <a:ea typeface="Calibri"/>
                <a:cs typeface="Calibri"/>
                <a:sym typeface="Calibri"/>
              </a:rPr>
              <a:t>I would like to point out that in the previous graph, it was only the NFIP budget, and this is the entire FEMA budget.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SUSAN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a:t>What are the projections of FEMA budget each year vs how much money they actually spent? Can we find out how they got into debt?</a:t>
            </a:r>
          </a:p>
          <a:p>
            <a:pPr lvl="0" rtl="0">
              <a:lnSpc>
                <a:spcPct val="115000"/>
              </a:lnSpc>
              <a:spcBef>
                <a:spcPts val="0"/>
              </a:spcBef>
              <a:buNone/>
            </a:pPr>
            <a:r>
              <a:rPr b="1" lang="en" sz="700"/>
              <a:t> </a:t>
            </a:r>
            <a:r>
              <a:rPr b="1" lang="en"/>
              <a:t>Is there a correlation between natural disasters and US government spending on disaster relief?</a:t>
            </a:r>
          </a:p>
          <a:p>
            <a:pPr lvl="0">
              <a:spcBef>
                <a:spcPts val="0"/>
              </a:spcBef>
              <a:buNone/>
            </a:pPr>
            <a:r>
              <a:t/>
            </a:r>
            <a:endParaRPr/>
          </a:p>
          <a:p>
            <a:pPr lvl="0" rtl="0">
              <a:lnSpc>
                <a:spcPct val="115000"/>
              </a:lnSpc>
              <a:spcBef>
                <a:spcPts val="0"/>
              </a:spcBef>
              <a:spcAft>
                <a:spcPts val="1600"/>
              </a:spcAft>
              <a:buNone/>
            </a:pPr>
            <a:r>
              <a:rPr lang="en" sz="1200">
                <a:latin typeface="Calibri"/>
                <a:ea typeface="Calibri"/>
                <a:cs typeface="Calibri"/>
                <a:sym typeface="Calibri"/>
              </a:rPr>
              <a:t>The enacted budget of FEMA exceeds the total paid on NFIP closed claims. </a:t>
            </a:r>
            <a:br>
              <a:rPr lang="en" sz="1200">
                <a:latin typeface="Calibri"/>
                <a:ea typeface="Calibri"/>
                <a:cs typeface="Calibri"/>
                <a:sym typeface="Calibri"/>
              </a:rPr>
            </a:br>
            <a:r>
              <a:rPr lang="en" sz="1200">
                <a:latin typeface="Calibri"/>
                <a:ea typeface="Calibri"/>
                <a:cs typeface="Calibri"/>
                <a:sym typeface="Calibri"/>
              </a:rPr>
              <a:t>However, in 2005 when Hurricane Katrina happened, we see that the NFIP claims exceeded the enacted budget greatly. NFIP is within the FEMA budget, and with just one year of 2005, FEMA has gone into debt. </a:t>
            </a:r>
            <a:br>
              <a:rPr lang="en" sz="1200">
                <a:latin typeface="Calibri"/>
                <a:ea typeface="Calibri"/>
                <a:cs typeface="Calibri"/>
                <a:sym typeface="Calibri"/>
              </a:rPr>
            </a:br>
            <a:r>
              <a:rPr lang="en" sz="1200">
                <a:latin typeface="Calibri"/>
                <a:ea typeface="Calibri"/>
                <a:cs typeface="Calibri"/>
                <a:sym typeface="Calibri"/>
              </a:rPr>
              <a:t>Even when the expected claims exceeds FEMA budget, we can also see that the proximate years’ budgets have not been impacted. </a:t>
            </a:r>
            <a:br>
              <a:rPr lang="en" sz="1200">
                <a:latin typeface="Calibri"/>
                <a:ea typeface="Calibri"/>
                <a:cs typeface="Calibri"/>
                <a:sym typeface="Calibri"/>
              </a:rPr>
            </a:br>
            <a:r>
              <a:rPr lang="en" sz="1200">
                <a:latin typeface="Calibri"/>
                <a:ea typeface="Calibri"/>
                <a:cs typeface="Calibri"/>
                <a:sym typeface="Calibri"/>
              </a:rPr>
              <a:t>With this year with Hurricane Harvey, Maria and Irma, FEMA will further go into debt due to the NFIP.</a:t>
            </a:r>
          </a:p>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The effect of global warming can be observed through our data sets.  All indicators trends upward </a:t>
            </a:r>
            <a:r>
              <a:rPr lang="en"/>
              <a:t>steadily</a:t>
            </a:r>
            <a:r>
              <a:rPr lang="en"/>
              <a:t> year over year.  Which is what we have expected before the project.  </a:t>
            </a:r>
          </a:p>
          <a:p>
            <a:pPr lvl="0">
              <a:spcBef>
                <a:spcPts val="0"/>
              </a:spcBef>
              <a:buNone/>
            </a:pPr>
            <a:r>
              <a:t/>
            </a:r>
            <a:endParaRPr/>
          </a:p>
          <a:p>
            <a:pPr lvl="0">
              <a:spcBef>
                <a:spcPts val="0"/>
              </a:spcBef>
              <a:buNone/>
            </a:pPr>
            <a:r>
              <a:rPr lang="en"/>
              <a:t>What is very unexpected is the stability of both annual disaster claims and real cost per claim.  The trendline is almost horizontal with outliers like 2005 (hurricane Katrina).  </a:t>
            </a:r>
          </a:p>
          <a:p>
            <a:pPr lvl="0">
              <a:spcBef>
                <a:spcPts val="0"/>
              </a:spcBef>
              <a:buNone/>
            </a:pPr>
            <a:r>
              <a:t/>
            </a:r>
            <a:endParaRPr/>
          </a:p>
          <a:p>
            <a:pPr lvl="0">
              <a:spcBef>
                <a:spcPts val="0"/>
              </a:spcBef>
              <a:buNone/>
            </a:pPr>
            <a:r>
              <a:rPr lang="en"/>
              <a:t>We believe the strength of U.S. logistic, military, and social infrastructure contribute greatly to the stability of the trend.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We tried to collaborate remotely through Github by branching and merging from the origin master, and encountered numerous and </a:t>
            </a:r>
            <a:r>
              <a:rPr lang="en"/>
              <a:t>unforeseen</a:t>
            </a:r>
            <a:r>
              <a:rPr lang="en"/>
              <a:t> difficulties, much thanks to our inexperience with Github in general.  Google drive, sheet and slides came to the rescued.  We collaborated in real time and have only one personal push to the origin master on Github.  Comments work just as good as branching for Project One. </a:t>
            </a:r>
          </a:p>
          <a:p>
            <a:pPr lvl="0">
              <a:spcBef>
                <a:spcPts val="0"/>
              </a:spcBef>
              <a:buNone/>
            </a:pPr>
            <a:r>
              <a:t/>
            </a:r>
            <a:endParaRPr/>
          </a:p>
          <a:p>
            <a:pPr lvl="0">
              <a:spcBef>
                <a:spcPts val="0"/>
              </a:spcBef>
              <a:buNone/>
            </a:pPr>
            <a:r>
              <a:rPr lang="en"/>
              <a:t>(Susan) </a:t>
            </a:r>
          </a:p>
          <a:p>
            <a:pPr indent="-298450" lvl="0" marL="457200" rtl="0">
              <a:spcBef>
                <a:spcPts val="0"/>
              </a:spcBef>
              <a:spcAft>
                <a:spcPts val="0"/>
              </a:spcAft>
              <a:buSzPct val="100000"/>
              <a:buChar char="-"/>
            </a:pPr>
            <a:r>
              <a:rPr lang="en"/>
              <a:t>Finding data that span the same time period</a:t>
            </a:r>
          </a:p>
          <a:p>
            <a:pPr indent="-298450" lvl="0" marL="457200" rtl="0">
              <a:spcBef>
                <a:spcPts val="0"/>
              </a:spcBef>
              <a:spcAft>
                <a:spcPts val="0"/>
              </a:spcAft>
              <a:buSzPct val="100000"/>
              <a:buChar char="-"/>
            </a:pPr>
            <a:r>
              <a:rPr lang="en"/>
              <a:t>A lot of more useful data from FEMA were not in a format that could be pulled easily since some were in a report form. </a:t>
            </a:r>
          </a:p>
          <a:p>
            <a:pPr indent="-298450" lvl="0" marL="457200" rtl="0">
              <a:spcBef>
                <a:spcPts val="0"/>
              </a:spcBef>
              <a:spcAft>
                <a:spcPts val="0"/>
              </a:spcAft>
              <a:buSzPct val="100000"/>
              <a:buChar char="-"/>
            </a:pPr>
            <a:r>
              <a:rPr lang="en"/>
              <a:t>FEMA was created in the late 1970s. Data from earlier years may not be always accurate and/or be representative of the entire US. </a:t>
            </a:r>
          </a:p>
          <a:p>
            <a:pPr indent="-298450" lvl="0" marL="457200" rtl="0">
              <a:spcBef>
                <a:spcPts val="0"/>
              </a:spcBef>
              <a:buSzPct val="100000"/>
              <a:buChar char="-"/>
            </a:pPr>
            <a:r>
              <a:rPr lang="en"/>
              <a:t>Finding yearly averages of precipitation and temperature for the entire US were hard to find without finding the average for ourselves, which would have taken a long time.</a:t>
            </a:r>
          </a:p>
          <a:p>
            <a:pPr lvl="0">
              <a:spcBef>
                <a:spcPts val="0"/>
              </a:spcBef>
              <a:buNone/>
            </a:pPr>
            <a:r>
              <a:t/>
            </a:r>
            <a:endParaRPr/>
          </a:p>
          <a:p>
            <a:pPr lvl="0">
              <a:spcBef>
                <a:spcPts val="0"/>
              </a:spcBef>
              <a:buNone/>
            </a:pPr>
            <a:r>
              <a:rPr lang="en"/>
              <a:t>What’s next if two more weeks:</a:t>
            </a:r>
          </a:p>
          <a:p>
            <a:pPr lvl="0">
              <a:spcBef>
                <a:spcPts val="0"/>
              </a:spcBef>
              <a:buNone/>
            </a:pPr>
            <a:r>
              <a:rPr lang="en"/>
              <a:t>The intensity of media coverage on Terrorism compare to Natural disaster in dollar amount, there is a </a:t>
            </a:r>
            <a:r>
              <a:rPr lang="en"/>
              <a:t>discrepancy</a:t>
            </a:r>
            <a:r>
              <a:rPr lang="en"/>
              <a:t>. </a:t>
            </a:r>
          </a:p>
          <a:p>
            <a:pPr lvl="0">
              <a:spcBef>
                <a:spcPts val="0"/>
              </a:spcBef>
              <a:buNone/>
            </a:pPr>
            <a:r>
              <a:rPr lang="en"/>
              <a:t>Data scrub on social media(FB, twitter…</a:t>
            </a:r>
          </a:p>
          <a:p>
            <a:pPr lvl="0">
              <a:spcBef>
                <a:spcPts val="0"/>
              </a:spcBef>
              <a:buNone/>
            </a:pPr>
            <a:r>
              <a:rPr lang="en"/>
              <a:t>Live interviews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t>SUSAN</a:t>
            </a:r>
          </a:p>
          <a:p>
            <a:pPr lvl="0" rtl="0">
              <a:lnSpc>
                <a:spcPct val="115000"/>
              </a:lnSpc>
              <a:spcBef>
                <a:spcPts val="0"/>
              </a:spcBef>
              <a:buNone/>
            </a:pPr>
            <a:r>
              <a:rPr lang="en"/>
              <a:t>With a lot of media coverage on the hurricanes that impacted Houston and Puerto Rico, we learned that there were a lot of problems not only with the PR government, but also with the National Flood Insurance Program (NFIP).</a:t>
            </a:r>
          </a:p>
          <a:p>
            <a:pPr lvl="0" rtl="0">
              <a:lnSpc>
                <a:spcPct val="115000"/>
              </a:lnSpc>
              <a:spcBef>
                <a:spcPts val="0"/>
              </a:spcBef>
              <a:buNone/>
            </a:pPr>
            <a:r>
              <a:rPr lang="en"/>
              <a:t>NFIP is a program within FEMA, where it p</a:t>
            </a:r>
            <a:r>
              <a:rPr lang="en"/>
              <a:t>rovides affordable insurance to property owners, encourages communities to adopt and enforce floodplain management regulations, and more. </a:t>
            </a:r>
          </a:p>
          <a:p>
            <a:pPr lvl="0" rtl="0">
              <a:lnSpc>
                <a:spcPct val="115000"/>
              </a:lnSpc>
              <a:spcBef>
                <a:spcPts val="0"/>
              </a:spcBef>
              <a:buNone/>
            </a:pPr>
            <a:r>
              <a:rPr lang="en"/>
              <a:t>However, there were a lot of news coverage that NFIP has accumulated $25 billions of dollars in debt over the past years. As the frequency and intensity of natural disasters like storms, fires, and hurricanes increase over the years, more assistance will be needed to provide relief for Americans who are affected by current and future disasters. So we wanted to know first, what has been the weather and natural disaster trend over the past decades? </a:t>
            </a:r>
          </a:p>
          <a:p>
            <a:pPr lvl="0" rtl="0">
              <a:lnSpc>
                <a:spcPct val="115000"/>
              </a:lnSpc>
              <a:spcBef>
                <a:spcPts val="0"/>
              </a:spcBef>
              <a:buNone/>
            </a:pPr>
            <a:r>
              <a:rPr lang="en"/>
              <a:t>What has our government, Federal Emergency Management Agency (FEMA) specifically, have done to combat natural disasters?</a:t>
            </a:r>
          </a:p>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sz="1150">
                <a:solidFill>
                  <a:srgbClr val="5C5D5E"/>
                </a:solidFill>
                <a:highlight>
                  <a:srgbClr val="FFFFFF"/>
                </a:highlight>
              </a:rPr>
              <a:t>With the destruction wreaked upon the United States from natural disasters from hurricanes to wildfires it is very important to analyze the number of natural disasters and the response of our government to such events. We wanted to see if the number of natural disasters increases over time and if there was a correlation between temperature and natural disasters.</a:t>
            </a:r>
          </a:p>
          <a:p>
            <a:pPr lvl="0" rtl="0">
              <a:lnSpc>
                <a:spcPct val="115000"/>
              </a:lnSpc>
              <a:spcBef>
                <a:spcPts val="0"/>
              </a:spcBef>
              <a:buNone/>
            </a:pPr>
            <a:r>
              <a:rPr lang="en" sz="1150">
                <a:solidFill>
                  <a:srgbClr val="5C5D5E"/>
                </a:solidFill>
                <a:highlight>
                  <a:srgbClr val="FFFFFF"/>
                </a:highlight>
              </a:rPr>
              <a:t> </a:t>
            </a:r>
          </a:p>
          <a:p>
            <a:pPr lvl="0" rtl="0">
              <a:lnSpc>
                <a:spcPct val="115000"/>
              </a:lnSpc>
              <a:spcBef>
                <a:spcPts val="0"/>
              </a:spcBef>
              <a:buNone/>
            </a:pPr>
            <a:r>
              <a:rPr lang="en" sz="1150">
                <a:solidFill>
                  <a:srgbClr val="5C5D5E"/>
                </a:solidFill>
                <a:highlight>
                  <a:srgbClr val="FFFFFF"/>
                </a:highlight>
              </a:rPr>
              <a:t>  We needed data on trends on natural disasters, and trends on precipitation and temperature over time. We also wanted to analyze if the U.S. government was properly responding to natural disasters across the country.</a:t>
            </a:r>
          </a:p>
          <a:p>
            <a:pPr lvl="0" rtl="0">
              <a:lnSpc>
                <a:spcPct val="115000"/>
              </a:lnSpc>
              <a:spcBef>
                <a:spcPts val="0"/>
              </a:spcBef>
              <a:buNone/>
            </a:pPr>
            <a:r>
              <a:rPr lang="en" sz="1150">
                <a:solidFill>
                  <a:srgbClr val="5C5D5E"/>
                </a:solidFill>
                <a:highlight>
                  <a:srgbClr val="FFFFFF"/>
                </a:highlight>
              </a:rPr>
              <a:t> </a:t>
            </a:r>
          </a:p>
          <a:p>
            <a:pPr lvl="0" rtl="0">
              <a:lnSpc>
                <a:spcPct val="115000"/>
              </a:lnSpc>
              <a:spcBef>
                <a:spcPts val="0"/>
              </a:spcBef>
              <a:buNone/>
            </a:pPr>
            <a:r>
              <a:rPr lang="en" sz="1150">
                <a:solidFill>
                  <a:srgbClr val="5C5D5E"/>
                </a:solidFill>
                <a:highlight>
                  <a:srgbClr val="FFFFFF"/>
                </a:highlight>
              </a:rPr>
              <a:t>We used data from the Environmental Protection Agency, (EPA) and the Federal Emergency Management Agency, (FEMA). We needed data on trends on precipitation, temperature, the number of natural disasters that occurred over time, and the FEMA’s fiscal response to natural disasters that have occurred.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400"/>
              <a:t>Data that we needed:</a:t>
            </a:r>
          </a:p>
          <a:p>
            <a:pPr indent="-317500" lvl="0" marL="457200" rtl="0">
              <a:spcBef>
                <a:spcPts val="0"/>
              </a:spcBef>
              <a:spcAft>
                <a:spcPts val="0"/>
              </a:spcAft>
              <a:buSzPct val="100000"/>
            </a:pPr>
            <a:r>
              <a:rPr lang="en" sz="1400"/>
              <a:t>Data on average temperature.</a:t>
            </a:r>
          </a:p>
          <a:p>
            <a:pPr indent="-317500" lvl="0" marL="457200" rtl="0">
              <a:spcBef>
                <a:spcPts val="0"/>
              </a:spcBef>
              <a:spcAft>
                <a:spcPts val="0"/>
              </a:spcAft>
              <a:buSzPct val="100000"/>
            </a:pPr>
            <a:r>
              <a:rPr lang="en" sz="1400"/>
              <a:t>Extreme precipitation trends.</a:t>
            </a:r>
          </a:p>
          <a:p>
            <a:pPr indent="-317500" lvl="0" marL="457200" rtl="0">
              <a:spcBef>
                <a:spcPts val="0"/>
              </a:spcBef>
              <a:spcAft>
                <a:spcPts val="0"/>
              </a:spcAft>
              <a:buSzPct val="100000"/>
            </a:pPr>
            <a:r>
              <a:rPr lang="en" sz="1400"/>
              <a:t>Information on natural disasters.</a:t>
            </a:r>
          </a:p>
          <a:p>
            <a:pPr indent="-317500" lvl="0" marL="457200" rtl="0">
              <a:spcBef>
                <a:spcPts val="0"/>
              </a:spcBef>
              <a:spcAft>
                <a:spcPts val="0"/>
              </a:spcAft>
              <a:buSzPct val="100000"/>
            </a:pPr>
            <a:r>
              <a:rPr lang="en" sz="1400"/>
              <a:t>Information on claims paid by FEMA.</a:t>
            </a:r>
          </a:p>
          <a:p>
            <a:pPr indent="-317500" lvl="0" marL="457200" rtl="0">
              <a:spcBef>
                <a:spcPts val="0"/>
              </a:spcBef>
              <a:spcAft>
                <a:spcPts val="0"/>
              </a:spcAft>
              <a:buSzPct val="100000"/>
            </a:pPr>
            <a:r>
              <a:rPr lang="en" sz="1400"/>
              <a:t>Information on FEMA funding.</a:t>
            </a:r>
          </a:p>
          <a:p>
            <a:pPr indent="-317500" lvl="0" marL="457200">
              <a:spcBef>
                <a:spcPts val="0"/>
              </a:spcBef>
              <a:buSzPct val="100000"/>
            </a:pPr>
            <a:r>
              <a:rPr lang="en" sz="1400"/>
              <a:t>Flood risk data.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400"/>
              <a:t>The majority of our data came from the FEMA and EPA websites.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b="1" lang="en" sz="1000"/>
              <a:t>Describe the exploration and cleanup process</a:t>
            </a:r>
          </a:p>
          <a:p>
            <a:pPr lvl="0" rtl="0">
              <a:lnSpc>
                <a:spcPct val="115000"/>
              </a:lnSpc>
              <a:spcBef>
                <a:spcPts val="0"/>
              </a:spcBef>
              <a:buNone/>
            </a:pPr>
            <a:r>
              <a:rPr lang="en" sz="1000"/>
              <a:t>1.Declare discrepancy</a:t>
            </a:r>
          </a:p>
          <a:p>
            <a:pPr lvl="0" rtl="0">
              <a:lnSpc>
                <a:spcPct val="115000"/>
              </a:lnSpc>
              <a:spcBef>
                <a:spcPts val="0"/>
              </a:spcBef>
              <a:buNone/>
            </a:pPr>
            <a:r>
              <a:rPr lang="en" sz="1000"/>
              <a:t>2.Set filepath</a:t>
            </a:r>
          </a:p>
          <a:p>
            <a:pPr lvl="0" rtl="0">
              <a:lnSpc>
                <a:spcPct val="115000"/>
              </a:lnSpc>
              <a:spcBef>
                <a:spcPts val="0"/>
              </a:spcBef>
              <a:buNone/>
            </a:pPr>
            <a:r>
              <a:rPr lang="en" sz="1000"/>
              <a:t>3.Set table</a:t>
            </a:r>
          </a:p>
          <a:p>
            <a:pPr lvl="0" rtl="0">
              <a:lnSpc>
                <a:spcPct val="115000"/>
              </a:lnSpc>
              <a:spcBef>
                <a:spcPts val="0"/>
              </a:spcBef>
              <a:buNone/>
            </a:pPr>
            <a:r>
              <a:rPr lang="en" sz="1000"/>
              <a:t>4.Group by data mainly by years</a:t>
            </a:r>
          </a:p>
          <a:p>
            <a:pPr lvl="0" rtl="0">
              <a:lnSpc>
                <a:spcPct val="115000"/>
              </a:lnSpc>
              <a:spcBef>
                <a:spcPts val="0"/>
              </a:spcBef>
              <a:buNone/>
            </a:pPr>
            <a:r>
              <a:rPr lang="en" sz="1000"/>
              <a:t>5.Set DataFrame distinguished by type of disasters. </a:t>
            </a:r>
          </a:p>
          <a:p>
            <a:pPr lvl="0" rtl="0">
              <a:lnSpc>
                <a:spcPct val="115000"/>
              </a:lnSpc>
              <a:spcBef>
                <a:spcPts val="0"/>
              </a:spcBef>
              <a:buNone/>
            </a:pPr>
            <a:r>
              <a:t/>
            </a:r>
            <a:endParaRPr sz="1000"/>
          </a:p>
          <a:p>
            <a:pPr lvl="0" rtl="0">
              <a:lnSpc>
                <a:spcPct val="100000"/>
              </a:lnSpc>
              <a:spcBef>
                <a:spcPts val="0"/>
              </a:spcBef>
              <a:spcAft>
                <a:spcPts val="1600"/>
              </a:spcAft>
              <a:buNone/>
            </a:pPr>
            <a:r>
              <a:rPr b="1" lang="en" sz="1000"/>
              <a:t>Discuss insights you had while exploring the data that you didn't anticipate</a:t>
            </a:r>
          </a:p>
          <a:p>
            <a:pPr lvl="0" rtl="0">
              <a:lnSpc>
                <a:spcPct val="100000"/>
              </a:lnSpc>
              <a:spcBef>
                <a:spcPts val="0"/>
              </a:spcBef>
              <a:spcAft>
                <a:spcPts val="1600"/>
              </a:spcAft>
              <a:buNone/>
            </a:pPr>
            <a:r>
              <a:rPr lang="en" sz="1000"/>
              <a:t>With inflation adjusted data on total paid on closed claims, on average per disaster costs US taxpayer $14k.  </a:t>
            </a:r>
          </a:p>
          <a:p>
            <a:pPr lvl="0" rtl="0">
              <a:lnSpc>
                <a:spcPct val="100000"/>
              </a:lnSpc>
              <a:spcBef>
                <a:spcPts val="0"/>
              </a:spcBef>
              <a:spcAft>
                <a:spcPts val="1600"/>
              </a:spcAft>
              <a:buNone/>
            </a:pPr>
            <a:r>
              <a:rPr lang="en" sz="1000"/>
              <a:t>Floor prevention is trending more and more positive while clearly one day precipitation and annual average temperatures is trending upward.  This is a testament to the strength of  US infrastructures   </a:t>
            </a:r>
          </a:p>
          <a:p>
            <a:pPr lvl="0" rtl="0">
              <a:lnSpc>
                <a:spcPct val="115000"/>
              </a:lnSpc>
              <a:spcBef>
                <a:spcPts val="0"/>
              </a:spcBef>
              <a:buNone/>
            </a:pPr>
            <a:r>
              <a:rPr lang="en" sz="1350">
                <a:solidFill>
                  <a:srgbClr val="4C4E4D"/>
                </a:solidFill>
                <a:highlight>
                  <a:srgbClr val="FFFFFF"/>
                </a:highlight>
              </a:rPr>
              <a:t> the Federal Flood Risk Mitigation Standard tried to reduce flood risk with a three-pronged approach:</a:t>
            </a:r>
          </a:p>
          <a:p>
            <a:pPr indent="-304800" lvl="0" marL="457200" rtl="0">
              <a:lnSpc>
                <a:spcPct val="115000"/>
              </a:lnSpc>
              <a:spcBef>
                <a:spcPts val="0"/>
              </a:spcBef>
              <a:buClr>
                <a:srgbClr val="4C4E4D"/>
              </a:buClr>
              <a:buSzPct val="100000"/>
            </a:pPr>
            <a:r>
              <a:rPr lang="en" sz="1200">
                <a:solidFill>
                  <a:srgbClr val="4C4E4D"/>
                </a:solidFill>
                <a:highlight>
                  <a:srgbClr val="FFFFFF"/>
                </a:highlight>
              </a:rPr>
              <a:t>It encouraged new projects to be built on higher ground, away from flood-prone areas.</a:t>
            </a:r>
          </a:p>
          <a:p>
            <a:pPr indent="-304800" lvl="0" marL="457200" rtl="0">
              <a:lnSpc>
                <a:spcPct val="115000"/>
              </a:lnSpc>
              <a:spcBef>
                <a:spcPts val="0"/>
              </a:spcBef>
              <a:buClr>
                <a:srgbClr val="4C4E4D"/>
              </a:buClr>
              <a:buSzPct val="100000"/>
            </a:pPr>
            <a:r>
              <a:rPr lang="en" sz="1200">
                <a:solidFill>
                  <a:srgbClr val="4C4E4D"/>
                </a:solidFill>
                <a:highlight>
                  <a:srgbClr val="FFFFFF"/>
                </a:highlight>
              </a:rPr>
              <a:t>New infrastructure projects also had to be flood-proofed — new roads and railways would have to be 2 feet above the 100-year flood elevation standard and new hospitals 3 feet above.</a:t>
            </a:r>
          </a:p>
          <a:p>
            <a:pPr indent="-304800" lvl="0" marL="457200" rtl="0">
              <a:lnSpc>
                <a:spcPct val="115000"/>
              </a:lnSpc>
              <a:spcBef>
                <a:spcPts val="0"/>
              </a:spcBef>
              <a:buClr>
                <a:srgbClr val="4C4E4D"/>
              </a:buClr>
              <a:buSzPct val="100000"/>
            </a:pPr>
            <a:r>
              <a:rPr lang="en" sz="1200">
                <a:solidFill>
                  <a:srgbClr val="4C4E4D"/>
                </a:solidFill>
                <a:highlight>
                  <a:srgbClr val="FFFFFF"/>
                </a:highlight>
              </a:rPr>
              <a:t>Infrastructure projects also had the option to build to standards so they would be safe from a </a:t>
            </a:r>
            <a:r>
              <a:rPr lang="en" sz="1200" u="sng">
                <a:solidFill>
                  <a:srgbClr val="4F7177"/>
                </a:solidFill>
                <a:highlight>
                  <a:srgbClr val="FFFFFF"/>
                </a:highlight>
                <a:hlinkClick r:id="rId2"/>
              </a:rPr>
              <a:t>500-year flood</a:t>
            </a:r>
            <a:r>
              <a:rPr lang="en" sz="1200">
                <a:solidFill>
                  <a:srgbClr val="4C4E4D"/>
                </a:solidFill>
                <a:highlight>
                  <a:srgbClr val="FFFFFF"/>
                </a:highlight>
              </a:rPr>
              <a:t> — an extreme but low-probability event on the scale of Hurricane Harvey.</a:t>
            </a:r>
          </a:p>
          <a:p>
            <a:pPr lvl="0" rtl="0">
              <a:lnSpc>
                <a:spcPct val="100000"/>
              </a:lnSpc>
              <a:spcBef>
                <a:spcPts val="0"/>
              </a:spcBef>
              <a:spcAft>
                <a:spcPts val="1600"/>
              </a:spcAft>
              <a:buNone/>
            </a:pPr>
            <a:r>
              <a:t/>
            </a:r>
            <a:endParaRPr sz="1000"/>
          </a:p>
          <a:p>
            <a:pPr lvl="0" rtl="0">
              <a:lnSpc>
                <a:spcPct val="100000"/>
              </a:lnSpc>
              <a:spcBef>
                <a:spcPts val="0"/>
              </a:spcBef>
              <a:spcAft>
                <a:spcPts val="1600"/>
              </a:spcAft>
              <a:buNone/>
            </a:pPr>
            <a:r>
              <a:rPr lang="en" sz="1000" u="sng">
                <a:solidFill>
                  <a:schemeClr val="hlink"/>
                </a:solidFill>
                <a:hlinkClick r:id="rId3"/>
              </a:rPr>
              <a:t>https://www.vox.com/policy-and-politics/2017/8/29/16214558/trump-federal-standards-infrastructure-projects</a:t>
            </a:r>
          </a:p>
          <a:p>
            <a:pPr lvl="0" rtl="0">
              <a:lnSpc>
                <a:spcPct val="100000"/>
              </a:lnSpc>
              <a:spcBef>
                <a:spcPts val="0"/>
              </a:spcBef>
              <a:spcAft>
                <a:spcPts val="1600"/>
              </a:spcAft>
              <a:buNone/>
            </a:pPr>
            <a:r>
              <a:rPr lang="en" sz="1000"/>
              <a:t>Gloomier days is ahead: on August 15, President Trump rolled back the Federal Flood Risk Mitigation Standard, which requires public infrastructure projects that received taxpayer dollars to do more planning for floods, including elevating their structures to avoid future water damage and alleviate the burden on taxpayers.</a:t>
            </a:r>
          </a:p>
          <a:p>
            <a:pPr lvl="0" rtl="0">
              <a:lnSpc>
                <a:spcPct val="100000"/>
              </a:lnSpc>
              <a:spcBef>
                <a:spcPts val="0"/>
              </a:spcBef>
              <a:spcAft>
                <a:spcPts val="1600"/>
              </a:spcAft>
              <a:buNone/>
            </a:pPr>
            <a:r>
              <a:t/>
            </a:r>
            <a:endParaRPr>
              <a:solidFill>
                <a:schemeClr val="accent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457200" lvl="0">
              <a:spcBef>
                <a:spcPts val="0"/>
              </a:spcBef>
              <a:buNone/>
            </a:pPr>
            <a:r>
              <a:rPr lang="en"/>
              <a:t>The data set in different ranges; for example, the dataset from FEMA Fundings only goes from 2000 to 2010, yet FEMA Declarations of Disasters goes back to the 1950s.  The team filtered and the group the data mainly by years and looking out for trends in  their own data terms.  Finally we tried to compare trends and patterns by the overlapped ranges.  </a:t>
            </a:r>
          </a:p>
          <a:p>
            <a:pPr lvl="0">
              <a:spcBef>
                <a:spcPts val="0"/>
              </a:spcBef>
              <a:buNone/>
            </a:pPr>
            <a:r>
              <a:t/>
            </a:r>
            <a:endParaRPr/>
          </a:p>
          <a:p>
            <a:pPr lvl="0">
              <a:spcBef>
                <a:spcPts val="0"/>
              </a:spcBef>
              <a:buNone/>
            </a:pPr>
            <a:r>
              <a:rPr lang="en"/>
              <a:t>   	</a:t>
            </a:r>
            <a:r>
              <a:rPr lang="en" sz="1000"/>
              <a:t>Federal Flood Risk Mitigation Standard requires federal taxpayer backed projects to secure additional funds and measures to prevent future disasters, as you can see both total paid on closed claims and emergency supplemental funding spiked right after Hurricane Katrina in 2005.  Unfortunately, after the rollback of the FFRMS, disaster relieved areas such as Puerto Rico may see a sharp drop in funding for future disaster preventions.  </a:t>
            </a:r>
          </a:p>
          <a:p>
            <a:pPr lvl="0">
              <a:spcBef>
                <a:spcPts val="0"/>
              </a:spcBef>
              <a:buNone/>
            </a:pPr>
            <a:r>
              <a:t/>
            </a:r>
            <a:endParaRPr sz="1000"/>
          </a:p>
          <a:p>
            <a:pPr lvl="0">
              <a:spcBef>
                <a:spcPts val="0"/>
              </a:spcBef>
              <a:buNone/>
            </a:pPr>
            <a:r>
              <a:rPr lang="en" sz="1000"/>
              <a:t>	Also, the threat of terrorism in the U.S. has been greatly exaggerated compared to other Disaster Incidents.  Salute to the troop, who kept America safe and strong.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
              <a:t>FEMA and Natural Disaster Preparedness</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rtl="0">
              <a:spcBef>
                <a:spcPts val="0"/>
              </a:spcBef>
              <a:buNone/>
            </a:pPr>
            <a:r>
              <a:rPr lang="en"/>
              <a:t>Susan Lee, Ebony Plummer, Xiao Yu</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603200" y="413850"/>
            <a:ext cx="8022225" cy="430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 Analysis</a:t>
            </a:r>
          </a:p>
        </p:txBody>
      </p:sp>
      <p:sp>
        <p:nvSpPr>
          <p:cNvPr id="149" name="Shape 149"/>
          <p:cNvSpPr txBox="1"/>
          <p:nvPr/>
        </p:nvSpPr>
        <p:spPr>
          <a:xfrm>
            <a:off x="140425" y="1980550"/>
            <a:ext cx="7342800" cy="2882400"/>
          </a:xfrm>
          <a:prstGeom prst="rect">
            <a:avLst/>
          </a:prstGeom>
          <a:noFill/>
          <a:ln>
            <a:noFill/>
          </a:ln>
        </p:spPr>
        <p:txBody>
          <a:bodyPr anchorCtr="0" anchor="t" bIns="91425" lIns="91425" rIns="91425" wrap="square" tIns="91425">
            <a:noAutofit/>
          </a:bodyPr>
          <a:lstStyle/>
          <a:p>
            <a:pPr lvl="0">
              <a:spcBef>
                <a:spcPts val="0"/>
              </a:spcBef>
              <a:buNone/>
            </a:pPr>
            <a:r>
              <a:rPr b="1" lang="en" sz="1800"/>
              <a:t>Trends in Precipitation</a:t>
            </a:r>
          </a:p>
          <a:p>
            <a:pPr lvl="0">
              <a:spcBef>
                <a:spcPts val="0"/>
              </a:spcBef>
              <a:buNone/>
            </a:pPr>
            <a:r>
              <a:t/>
            </a:r>
            <a:endParaRPr b="1" sz="1800"/>
          </a:p>
          <a:p>
            <a:pPr indent="-317500" lvl="0" marL="457200" rtl="0">
              <a:spcBef>
                <a:spcPts val="0"/>
              </a:spcBef>
              <a:buSzPct val="100000"/>
              <a:buChar char="●"/>
            </a:pPr>
            <a:r>
              <a:rPr lang="en"/>
              <a:t>We got our data on extreme precipitation from the data used for the “Climate Change Indicators: Heavy Precipitation” chart from the EPA website.</a:t>
            </a:r>
          </a:p>
          <a:p>
            <a:pPr lvl="0" rtl="0">
              <a:spcBef>
                <a:spcPts val="0"/>
              </a:spcBef>
              <a:buNone/>
            </a:pPr>
            <a:r>
              <a:t/>
            </a:r>
            <a:endParaRPr/>
          </a:p>
          <a:p>
            <a:pPr indent="-317500" lvl="0" marL="457200" rtl="0">
              <a:spcBef>
                <a:spcPts val="0"/>
              </a:spcBef>
              <a:buSzPct val="100000"/>
              <a:buChar char="●"/>
            </a:pPr>
            <a:r>
              <a:rPr lang="en"/>
              <a:t>The units used in this data set was the percentage of land area that was affected by the extreme precipitation events.</a:t>
            </a:r>
          </a:p>
          <a:p>
            <a:pPr lvl="0" rtl="0">
              <a:spcBef>
                <a:spcPts val="0"/>
              </a:spcBef>
              <a:buNone/>
            </a:pPr>
            <a:r>
              <a:t/>
            </a:r>
            <a:endParaRPr/>
          </a:p>
          <a:p>
            <a:pPr indent="-317500" lvl="0" marL="457200" rtl="0">
              <a:spcBef>
                <a:spcPts val="0"/>
              </a:spcBef>
              <a:buSzPct val="100000"/>
              <a:buChar char="●"/>
            </a:pPr>
            <a:r>
              <a:rPr lang="en"/>
              <a:t>The main take away from this graph is that since the 1990s, the percentage of land area affected by extreme precipitation events has been increasing.</a:t>
            </a:r>
          </a:p>
          <a:p>
            <a:pPr lvl="0" rtl="0">
              <a:spcBef>
                <a:spcPts val="0"/>
              </a:spcBef>
              <a:buNone/>
            </a:pPr>
            <a:r>
              <a:t/>
            </a:r>
            <a:endParaRPr sz="1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3" name="Shape 153"/>
        <p:cNvGrpSpPr/>
        <p:nvPr/>
      </p:nvGrpSpPr>
      <p:grpSpPr>
        <a:xfrm>
          <a:off x="0" y="0"/>
          <a:ext cx="0" cy="0"/>
          <a:chOff x="0" y="0"/>
          <a:chExt cx="0" cy="0"/>
        </a:xfrm>
      </p:grpSpPr>
      <p:pic>
        <p:nvPicPr>
          <p:cNvPr descr="Trends in Annual Average Temperatures 1901-2015.png" id="154" name="Shape 154"/>
          <p:cNvPicPr preferRelativeResize="0"/>
          <p:nvPr/>
        </p:nvPicPr>
        <p:blipFill>
          <a:blip r:embed="rId3">
            <a:alphaModFix/>
          </a:blip>
          <a:stretch>
            <a:fillRect/>
          </a:stretch>
        </p:blipFill>
        <p:spPr>
          <a:xfrm>
            <a:off x="676100" y="407362"/>
            <a:ext cx="7791776" cy="4328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58" name="Shape 158"/>
        <p:cNvGrpSpPr/>
        <p:nvPr/>
      </p:nvGrpSpPr>
      <p:grpSpPr>
        <a:xfrm>
          <a:off x="0" y="0"/>
          <a:ext cx="0" cy="0"/>
          <a:chOff x="0" y="0"/>
          <a:chExt cx="0" cy="0"/>
        </a:xfrm>
      </p:grpSpPr>
      <p:pic>
        <p:nvPicPr>
          <p:cNvPr descr="Trends in Average Temperature 1901-2015-Bar Graph  (1).png" id="159" name="Shape 159"/>
          <p:cNvPicPr preferRelativeResize="0"/>
          <p:nvPr/>
        </p:nvPicPr>
        <p:blipFill rotWithShape="1">
          <a:blip r:embed="rId3">
            <a:alphaModFix/>
          </a:blip>
          <a:srcRect b="5361" l="7827" r="7556" t="8020"/>
          <a:stretch/>
        </p:blipFill>
        <p:spPr>
          <a:xfrm>
            <a:off x="352713" y="412275"/>
            <a:ext cx="8438576" cy="4318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lang="en"/>
              <a:t>Data Analysis</a:t>
            </a:r>
          </a:p>
        </p:txBody>
      </p:sp>
      <p:sp>
        <p:nvSpPr>
          <p:cNvPr id="165" name="Shape 165"/>
          <p:cNvSpPr txBox="1"/>
          <p:nvPr/>
        </p:nvSpPr>
        <p:spPr>
          <a:xfrm>
            <a:off x="354725" y="1980550"/>
            <a:ext cx="8365500" cy="2941200"/>
          </a:xfrm>
          <a:prstGeom prst="rect">
            <a:avLst/>
          </a:prstGeom>
          <a:noFill/>
          <a:ln>
            <a:noFill/>
          </a:ln>
        </p:spPr>
        <p:txBody>
          <a:bodyPr anchorCtr="0" anchor="t" bIns="91425" lIns="91425" rIns="91425" wrap="square" tIns="91425">
            <a:noAutofit/>
          </a:bodyPr>
          <a:lstStyle/>
          <a:p>
            <a:pPr lvl="0">
              <a:spcBef>
                <a:spcPts val="0"/>
              </a:spcBef>
              <a:buNone/>
            </a:pPr>
            <a:r>
              <a:rPr b="1" lang="en" sz="1800"/>
              <a:t>Trend in Average Surface Temperature</a:t>
            </a:r>
          </a:p>
          <a:p>
            <a:pPr lvl="0">
              <a:spcBef>
                <a:spcPts val="0"/>
              </a:spcBef>
              <a:buNone/>
            </a:pPr>
            <a:r>
              <a:t/>
            </a:r>
            <a:endParaRPr b="1" sz="1800"/>
          </a:p>
          <a:p>
            <a:pPr indent="-317500" lvl="0" marL="457200" rtl="0">
              <a:lnSpc>
                <a:spcPct val="100000"/>
              </a:lnSpc>
              <a:spcBef>
                <a:spcPts val="0"/>
              </a:spcBef>
              <a:spcAft>
                <a:spcPts val="0"/>
              </a:spcAft>
              <a:buSzPct val="100000"/>
              <a:buChar char="●"/>
            </a:pPr>
            <a:r>
              <a:rPr lang="en"/>
              <a:t>We got our data on extreme precipitation from the data used for the “Climate Change indicators: U.S. and Global Temperature” chart from the EPA website.</a:t>
            </a:r>
          </a:p>
          <a:p>
            <a:pPr lvl="0" rtl="0">
              <a:lnSpc>
                <a:spcPct val="100000"/>
              </a:lnSpc>
              <a:spcBef>
                <a:spcPts val="0"/>
              </a:spcBef>
              <a:spcAft>
                <a:spcPts val="0"/>
              </a:spcAft>
              <a:buNone/>
            </a:pPr>
            <a:r>
              <a:t/>
            </a:r>
            <a:endParaRPr/>
          </a:p>
          <a:p>
            <a:pPr indent="-317500" lvl="0" marL="457200" rtl="0">
              <a:lnSpc>
                <a:spcPct val="100000"/>
              </a:lnSpc>
              <a:spcBef>
                <a:spcPts val="0"/>
              </a:spcBef>
              <a:spcAft>
                <a:spcPts val="0"/>
              </a:spcAft>
              <a:buSzPct val="100000"/>
              <a:buChar char="●"/>
            </a:pPr>
            <a:r>
              <a:rPr lang="en"/>
              <a:t>The both the line and bar graphs show how average temperatures have changes in the united states from 1901-2015. The graph uses the mean temperature from 1901-2000 as a baseline to depict change in average temperature.</a:t>
            </a:r>
          </a:p>
          <a:p>
            <a:pPr lvl="0" rtl="0">
              <a:lnSpc>
                <a:spcPct val="100000"/>
              </a:lnSpc>
              <a:spcBef>
                <a:spcPts val="0"/>
              </a:spcBef>
              <a:spcAft>
                <a:spcPts val="0"/>
              </a:spcAft>
              <a:buNone/>
            </a:pPr>
            <a:r>
              <a:t/>
            </a:r>
            <a:endParaRPr/>
          </a:p>
          <a:p>
            <a:pPr indent="-317500" lvl="0" marL="457200" rtl="0">
              <a:lnSpc>
                <a:spcPct val="100000"/>
              </a:lnSpc>
              <a:spcBef>
                <a:spcPts val="0"/>
              </a:spcBef>
              <a:spcAft>
                <a:spcPts val="0"/>
              </a:spcAft>
              <a:buSzPct val="100000"/>
              <a:buChar char="●"/>
            </a:pPr>
            <a:r>
              <a:rPr lang="en"/>
              <a:t>The key takeaway from these graphs is from 1980 to 2015 the end of our timeframe the average temperature has been over the 1901-2000 mean ever most years.</a:t>
            </a:r>
          </a:p>
          <a:p>
            <a:pPr lvl="0" rtl="0">
              <a:lnSpc>
                <a:spcPct val="100000"/>
              </a:lnSpc>
              <a:spcBef>
                <a:spcPts val="0"/>
              </a:spcBef>
              <a:spcAft>
                <a:spcPts val="0"/>
              </a:spcAft>
              <a:buNone/>
            </a:pPr>
            <a:r>
              <a:t/>
            </a:r>
            <a:endParaRPr b="1" sz="1600"/>
          </a:p>
          <a:p>
            <a:pPr lvl="0" rtl="0">
              <a:lnSpc>
                <a:spcPct val="100000"/>
              </a:lnSpc>
              <a:spcBef>
                <a:spcPts val="0"/>
              </a:spcBef>
              <a:spcAft>
                <a:spcPts val="0"/>
              </a:spcAft>
              <a:buNone/>
            </a:pPr>
            <a:r>
              <a:t/>
            </a:r>
            <a:endParaRPr b="1"/>
          </a:p>
          <a:p>
            <a:pPr lvl="0">
              <a:spcBef>
                <a:spcPts val="0"/>
              </a:spcBef>
              <a:buNone/>
            </a:pPr>
            <a:r>
              <a:t/>
            </a:r>
            <a:endParaRPr b="1"/>
          </a:p>
          <a:p>
            <a:pPr lvl="0">
              <a:spcBef>
                <a:spcPts val="0"/>
              </a:spcBef>
              <a:buNone/>
            </a:pPr>
            <a:r>
              <a:t/>
            </a:r>
            <a:endParaRPr b="1" sz="1800"/>
          </a:p>
          <a:p>
            <a:pPr lvl="0">
              <a:spcBef>
                <a:spcPts val="0"/>
              </a:spcBef>
              <a:buNone/>
            </a:pPr>
            <a:r>
              <a:t/>
            </a:r>
            <a:endParaRPr b="1" sz="1800"/>
          </a:p>
          <a:p>
            <a:pPr lvl="0">
              <a:spcBef>
                <a:spcPts val="0"/>
              </a:spcBef>
              <a:buNone/>
            </a:pPr>
            <a:r>
              <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69" name="Shape 169"/>
        <p:cNvGrpSpPr/>
        <p:nvPr/>
      </p:nvGrpSpPr>
      <p:grpSpPr>
        <a:xfrm>
          <a:off x="0" y="0"/>
          <a:ext cx="0" cy="0"/>
          <a:chOff x="0" y="0"/>
          <a:chExt cx="0" cy="0"/>
        </a:xfrm>
      </p:grpSpPr>
      <p:pic>
        <p:nvPicPr>
          <p:cNvPr descr="DisasterDeclarations.png" id="170" name="Shape 170"/>
          <p:cNvPicPr preferRelativeResize="0"/>
          <p:nvPr/>
        </p:nvPicPr>
        <p:blipFill>
          <a:blip r:embed="rId3">
            <a:alphaModFix/>
          </a:blip>
          <a:stretch>
            <a:fillRect/>
          </a:stretch>
        </p:blipFill>
        <p:spPr>
          <a:xfrm>
            <a:off x="1174550" y="306788"/>
            <a:ext cx="6794900" cy="4529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74" name="Shape 174"/>
        <p:cNvGrpSpPr/>
        <p:nvPr/>
      </p:nvGrpSpPr>
      <p:grpSpPr>
        <a:xfrm>
          <a:off x="0" y="0"/>
          <a:ext cx="0" cy="0"/>
          <a:chOff x="0" y="0"/>
          <a:chExt cx="0" cy="0"/>
        </a:xfrm>
      </p:grpSpPr>
      <p:pic>
        <p:nvPicPr>
          <p:cNvPr descr="Extreme on-day Precipitation Events from 1910 to 2015.png" id="175" name="Shape 175"/>
          <p:cNvPicPr preferRelativeResize="0"/>
          <p:nvPr/>
        </p:nvPicPr>
        <p:blipFill>
          <a:blip r:embed="rId3">
            <a:alphaModFix/>
          </a:blip>
          <a:stretch>
            <a:fillRect/>
          </a:stretch>
        </p:blipFill>
        <p:spPr>
          <a:xfrm>
            <a:off x="372694" y="241900"/>
            <a:ext cx="4113149" cy="2285100"/>
          </a:xfrm>
          <a:prstGeom prst="rect">
            <a:avLst/>
          </a:prstGeom>
          <a:noFill/>
          <a:ln>
            <a:noFill/>
          </a:ln>
        </p:spPr>
      </p:pic>
      <p:pic>
        <p:nvPicPr>
          <p:cNvPr descr="Trends in Annual Average Temperatures 1901-2015.png" id="176" name="Shape 176"/>
          <p:cNvPicPr preferRelativeResize="0"/>
          <p:nvPr/>
        </p:nvPicPr>
        <p:blipFill>
          <a:blip r:embed="rId4">
            <a:alphaModFix/>
          </a:blip>
          <a:stretch>
            <a:fillRect/>
          </a:stretch>
        </p:blipFill>
        <p:spPr>
          <a:xfrm>
            <a:off x="372700" y="2617325"/>
            <a:ext cx="4113149" cy="2285092"/>
          </a:xfrm>
          <a:prstGeom prst="rect">
            <a:avLst/>
          </a:prstGeom>
          <a:noFill/>
          <a:ln>
            <a:noFill/>
          </a:ln>
        </p:spPr>
      </p:pic>
      <p:sp>
        <p:nvSpPr>
          <p:cNvPr id="177" name="Shape 177"/>
          <p:cNvSpPr/>
          <p:nvPr/>
        </p:nvSpPr>
        <p:spPr>
          <a:xfrm>
            <a:off x="2306725" y="547375"/>
            <a:ext cx="1894500" cy="19044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8" name="Shape 178"/>
          <p:cNvSpPr/>
          <p:nvPr/>
        </p:nvSpPr>
        <p:spPr>
          <a:xfrm>
            <a:off x="2283375" y="2922800"/>
            <a:ext cx="1894500" cy="19044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pic>
        <p:nvPicPr>
          <p:cNvPr descr="DisasterDeclarations.png" id="179" name="Shape 179"/>
          <p:cNvPicPr preferRelativeResize="0"/>
          <p:nvPr/>
        </p:nvPicPr>
        <p:blipFill>
          <a:blip r:embed="rId5">
            <a:alphaModFix/>
          </a:blip>
          <a:stretch>
            <a:fillRect/>
          </a:stretch>
        </p:blipFill>
        <p:spPr>
          <a:xfrm>
            <a:off x="3066650" y="617225"/>
            <a:ext cx="5863549" cy="390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3" name="Shape 183"/>
        <p:cNvGrpSpPr/>
        <p:nvPr/>
      </p:nvGrpSpPr>
      <p:grpSpPr>
        <a:xfrm>
          <a:off x="0" y="0"/>
          <a:ext cx="0" cy="0"/>
          <a:chOff x="0" y="0"/>
          <a:chExt cx="0" cy="0"/>
        </a:xfrm>
      </p:grpSpPr>
      <p:pic>
        <p:nvPicPr>
          <p:cNvPr descr="FEMA Disaster Declarations 1953-2015 (1).png" id="184" name="Shape 184"/>
          <p:cNvPicPr preferRelativeResize="0"/>
          <p:nvPr/>
        </p:nvPicPr>
        <p:blipFill>
          <a:blip r:embed="rId3">
            <a:alphaModFix/>
          </a:blip>
          <a:stretch>
            <a:fillRect/>
          </a:stretch>
        </p:blipFill>
        <p:spPr>
          <a:xfrm>
            <a:off x="410225" y="490862"/>
            <a:ext cx="8323550" cy="416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8" name="Shape 188"/>
        <p:cNvGrpSpPr/>
        <p:nvPr/>
      </p:nvGrpSpPr>
      <p:grpSpPr>
        <a:xfrm>
          <a:off x="0" y="0"/>
          <a:ext cx="0" cy="0"/>
          <a:chOff x="0" y="0"/>
          <a:chExt cx="0" cy="0"/>
        </a:xfrm>
      </p:grpSpPr>
      <p:pic>
        <p:nvPicPr>
          <p:cNvPr descr="Number of Claims Closed.png" id="189" name="Shape 189"/>
          <p:cNvPicPr preferRelativeResize="0"/>
          <p:nvPr/>
        </p:nvPicPr>
        <p:blipFill rotWithShape="1">
          <a:blip r:embed="rId3">
            <a:alphaModFix/>
          </a:blip>
          <a:srcRect b="0" l="3544" r="5810" t="0"/>
          <a:stretch/>
        </p:blipFill>
        <p:spPr>
          <a:xfrm>
            <a:off x="201625" y="506225"/>
            <a:ext cx="8775251" cy="4131050"/>
          </a:xfrm>
          <a:prstGeom prst="rect">
            <a:avLst/>
          </a:prstGeom>
          <a:noFill/>
          <a:ln>
            <a:noFill/>
          </a:ln>
        </p:spPr>
      </p:pic>
      <p:pic>
        <p:nvPicPr>
          <p:cNvPr descr="Number of Claims Closed.png" id="190" name="Shape 190"/>
          <p:cNvPicPr preferRelativeResize="0"/>
          <p:nvPr/>
        </p:nvPicPr>
        <p:blipFill rotWithShape="1">
          <a:blip r:embed="rId4">
            <a:alphaModFix/>
          </a:blip>
          <a:srcRect b="0" l="0" r="0" t="-1286"/>
          <a:stretch/>
        </p:blipFill>
        <p:spPr>
          <a:xfrm>
            <a:off x="201625" y="349700"/>
            <a:ext cx="8775250" cy="4444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94" name="Shape 194"/>
        <p:cNvGrpSpPr/>
        <p:nvPr/>
      </p:nvGrpSpPr>
      <p:grpSpPr>
        <a:xfrm>
          <a:off x="0" y="0"/>
          <a:ext cx="0" cy="0"/>
          <a:chOff x="0" y="0"/>
          <a:chExt cx="0" cy="0"/>
        </a:xfrm>
      </p:grpSpPr>
      <p:pic>
        <p:nvPicPr>
          <p:cNvPr descr="FEMAFunding (1).png" id="195" name="Shape 195"/>
          <p:cNvPicPr preferRelativeResize="0"/>
          <p:nvPr/>
        </p:nvPicPr>
        <p:blipFill rotWithShape="1">
          <a:blip r:embed="rId3">
            <a:alphaModFix/>
          </a:blip>
          <a:srcRect b="0" l="3493" r="3836" t="5392"/>
          <a:stretch/>
        </p:blipFill>
        <p:spPr>
          <a:xfrm>
            <a:off x="649800" y="269937"/>
            <a:ext cx="7844392" cy="460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Presentation Outline</a:t>
            </a:r>
          </a:p>
        </p:txBody>
      </p:sp>
      <p:sp>
        <p:nvSpPr>
          <p:cNvPr id="93" name="Shape 93"/>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indent="-311150" lvl="0" marL="457200" rtl="0">
              <a:spcBef>
                <a:spcPts val="0"/>
              </a:spcBef>
              <a:spcAft>
                <a:spcPts val="0"/>
              </a:spcAft>
              <a:buSzPct val="100000"/>
              <a:buAutoNum type="arabicPeriod"/>
            </a:pPr>
            <a:r>
              <a:rPr lang="en"/>
              <a:t>What is our project about?</a:t>
            </a:r>
          </a:p>
          <a:p>
            <a:pPr indent="-311150" lvl="0" marL="457200" rtl="0">
              <a:spcBef>
                <a:spcPts val="0"/>
              </a:spcBef>
              <a:spcAft>
                <a:spcPts val="0"/>
              </a:spcAft>
              <a:buSzPct val="100000"/>
              <a:buAutoNum type="arabicPeriod"/>
            </a:pPr>
            <a:r>
              <a:rPr lang="en"/>
              <a:t>What questions do we want solve?</a:t>
            </a:r>
          </a:p>
          <a:p>
            <a:pPr indent="-311150" lvl="0" marL="457200" rtl="0">
              <a:spcBef>
                <a:spcPts val="0"/>
              </a:spcBef>
              <a:spcAft>
                <a:spcPts val="0"/>
              </a:spcAft>
              <a:buSzPct val="100000"/>
              <a:buAutoNum type="arabicPeriod"/>
            </a:pPr>
            <a:r>
              <a:rPr lang="en"/>
              <a:t>Where did we retrieve our data from?</a:t>
            </a:r>
          </a:p>
          <a:p>
            <a:pPr indent="-311150" lvl="0" marL="457200" rtl="0">
              <a:spcBef>
                <a:spcPts val="0"/>
              </a:spcBef>
              <a:spcAft>
                <a:spcPts val="0"/>
              </a:spcAft>
              <a:buSzPct val="100000"/>
              <a:buAutoNum type="arabicPeriod"/>
            </a:pPr>
            <a:r>
              <a:rPr lang="en"/>
              <a:t>How did we analyze our data?</a:t>
            </a:r>
          </a:p>
          <a:p>
            <a:pPr indent="-311150" lvl="0" marL="457200" rtl="0">
              <a:spcBef>
                <a:spcPts val="0"/>
              </a:spcBef>
              <a:spcAft>
                <a:spcPts val="0"/>
              </a:spcAft>
              <a:buSzPct val="100000"/>
              <a:buAutoNum type="arabicPeriod"/>
            </a:pPr>
            <a:r>
              <a:rPr lang="en"/>
              <a:t>What were our findings?</a:t>
            </a:r>
          </a:p>
          <a:p>
            <a:pPr indent="-311150" lvl="0" marL="457200" rtl="0">
              <a:spcBef>
                <a:spcPts val="0"/>
              </a:spcBef>
              <a:spcAft>
                <a:spcPts val="0"/>
              </a:spcAft>
              <a:buSzPct val="100000"/>
              <a:buAutoNum type="arabicPeriod"/>
            </a:pPr>
            <a:r>
              <a:rPr lang="en"/>
              <a:t>How can we improve our analysis?</a:t>
            </a:r>
          </a:p>
          <a:p>
            <a:pPr indent="-311150" lvl="0" marL="457200">
              <a:spcBef>
                <a:spcPts val="0"/>
              </a:spcBef>
              <a:buSzPct val="100000"/>
              <a:buAutoNum type="arabicPeriod"/>
            </a:pPr>
            <a:r>
              <a:rPr lang="en"/>
              <a:t>Questions?</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pic>
        <p:nvPicPr>
          <p:cNvPr descr="CompareBudgetofFema.png" id="200" name="Shape 200"/>
          <p:cNvPicPr preferRelativeResize="0"/>
          <p:nvPr/>
        </p:nvPicPr>
        <p:blipFill>
          <a:blip r:embed="rId3">
            <a:alphaModFix/>
          </a:blip>
          <a:stretch>
            <a:fillRect/>
          </a:stretch>
        </p:blipFill>
        <p:spPr>
          <a:xfrm>
            <a:off x="470275" y="293013"/>
            <a:ext cx="8203450" cy="4557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206" name="Shape 20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Post Mortem</a:t>
            </a:r>
          </a:p>
        </p:txBody>
      </p:sp>
      <p:sp>
        <p:nvSpPr>
          <p:cNvPr id="212" name="Shape 21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729450" y="864300"/>
            <a:ext cx="7021200" cy="2985000"/>
          </a:xfrm>
          <a:prstGeom prst="rect">
            <a:avLst/>
          </a:prstGeom>
        </p:spPr>
        <p:txBody>
          <a:bodyPr anchorCtr="0" anchor="ctr" bIns="91425" lIns="91425" rIns="91425" wrap="square"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30000" y="1318650"/>
            <a:ext cx="3300900" cy="1687200"/>
          </a:xfrm>
          <a:prstGeom prst="rect">
            <a:avLst/>
          </a:prstGeom>
        </p:spPr>
        <p:txBody>
          <a:bodyPr anchorCtr="0" anchor="t" bIns="91425" lIns="91425" rIns="91425" wrap="square" tIns="91425">
            <a:noAutofit/>
          </a:bodyPr>
          <a:lstStyle/>
          <a:p>
            <a:pPr lvl="0">
              <a:spcBef>
                <a:spcPts val="0"/>
              </a:spcBef>
              <a:buNone/>
            </a:pPr>
            <a:r>
              <a:rPr lang="en"/>
              <a:t>Project Summary</a:t>
            </a:r>
          </a:p>
        </p:txBody>
      </p:sp>
      <p:pic>
        <p:nvPicPr>
          <p:cNvPr id="99" name="Shape 99"/>
          <p:cNvPicPr preferRelativeResize="0"/>
          <p:nvPr/>
        </p:nvPicPr>
        <p:blipFill>
          <a:blip r:embed="rId3">
            <a:alphaModFix/>
          </a:blip>
          <a:stretch>
            <a:fillRect/>
          </a:stretch>
        </p:blipFill>
        <p:spPr>
          <a:xfrm>
            <a:off x="5496500" y="529623"/>
            <a:ext cx="2831226" cy="1002750"/>
          </a:xfrm>
          <a:prstGeom prst="rect">
            <a:avLst/>
          </a:prstGeom>
          <a:noFill/>
          <a:ln>
            <a:noFill/>
          </a:ln>
        </p:spPr>
      </p:pic>
      <p:pic>
        <p:nvPicPr>
          <p:cNvPr id="100" name="Shape 100"/>
          <p:cNvPicPr preferRelativeResize="0"/>
          <p:nvPr/>
        </p:nvPicPr>
        <p:blipFill>
          <a:blip r:embed="rId4">
            <a:alphaModFix/>
          </a:blip>
          <a:stretch>
            <a:fillRect/>
          </a:stretch>
        </p:blipFill>
        <p:spPr>
          <a:xfrm>
            <a:off x="5064500" y="1704251"/>
            <a:ext cx="3695224" cy="2464676"/>
          </a:xfrm>
          <a:prstGeom prst="rect">
            <a:avLst/>
          </a:prstGeom>
          <a:noFill/>
          <a:ln>
            <a:noFill/>
          </a:ln>
        </p:spPr>
      </p:pic>
      <p:sp>
        <p:nvSpPr>
          <p:cNvPr id="101" name="Shape 101"/>
          <p:cNvSpPr txBox="1"/>
          <p:nvPr>
            <p:ph idx="1" type="subTitle"/>
          </p:nvPr>
        </p:nvSpPr>
        <p:spPr>
          <a:xfrm>
            <a:off x="724950" y="2280425"/>
            <a:ext cx="3300900" cy="18885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rPr lang="en" sz="1400"/>
              <a:t>What has been the weather and natural disaster trend over the past decades? </a:t>
            </a:r>
          </a:p>
          <a:p>
            <a:pPr lvl="0" rtl="0">
              <a:lnSpc>
                <a:spcPct val="115000"/>
              </a:lnSpc>
              <a:spcBef>
                <a:spcPts val="0"/>
              </a:spcBef>
              <a:spcAft>
                <a:spcPts val="1600"/>
              </a:spcAft>
              <a:buNone/>
            </a:pPr>
            <a:r>
              <a:rPr lang="en" sz="1400"/>
              <a:t>What has our government, Federal Emergency Management Agency (FEMA) specifically, have done to combat natural disasters?</a:t>
            </a:r>
          </a:p>
        </p:txBody>
      </p:sp>
      <p:pic>
        <p:nvPicPr>
          <p:cNvPr id="102" name="Shape 102"/>
          <p:cNvPicPr preferRelativeResize="0"/>
          <p:nvPr/>
        </p:nvPicPr>
        <p:blipFill>
          <a:blip r:embed="rId5">
            <a:alphaModFix/>
          </a:blip>
          <a:stretch>
            <a:fillRect/>
          </a:stretch>
        </p:blipFill>
        <p:spPr>
          <a:xfrm>
            <a:off x="7689699" y="3797350"/>
            <a:ext cx="1243351" cy="1068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spcBef>
                <a:spcPts val="0"/>
              </a:spcBef>
              <a:buNone/>
            </a:pPr>
            <a:r>
              <a:rPr lang="en"/>
              <a:t>Questions &amp; Data</a:t>
            </a:r>
          </a:p>
        </p:txBody>
      </p:sp>
      <p:sp>
        <p:nvSpPr>
          <p:cNvPr id="108" name="Shape 108"/>
          <p:cNvSpPr txBox="1"/>
          <p:nvPr>
            <p:ph idx="1" type="body"/>
          </p:nvPr>
        </p:nvSpPr>
        <p:spPr>
          <a:xfrm>
            <a:off x="729450" y="1926475"/>
            <a:ext cx="7688700" cy="3113700"/>
          </a:xfrm>
          <a:prstGeom prst="rect">
            <a:avLst/>
          </a:prstGeom>
        </p:spPr>
        <p:txBody>
          <a:bodyPr anchorCtr="0" anchor="t" bIns="91425" lIns="91425" rIns="91425" wrap="square" tIns="91425">
            <a:noAutofit/>
          </a:bodyPr>
          <a:lstStyle/>
          <a:p>
            <a:pPr indent="-304800" lvl="0" marL="457200" rtl="0">
              <a:spcBef>
                <a:spcPts val="0"/>
              </a:spcBef>
              <a:spcAft>
                <a:spcPts val="0"/>
              </a:spcAft>
              <a:buSzPct val="100000"/>
              <a:buAutoNum type="arabicPeriod"/>
            </a:pPr>
            <a:r>
              <a:rPr lang="en" sz="1200"/>
              <a:t>Has there been an increase in extreme weather events?</a:t>
            </a:r>
          </a:p>
          <a:p>
            <a:pPr indent="-304800" lvl="0" marL="457200" rtl="0">
              <a:spcBef>
                <a:spcPts val="0"/>
              </a:spcBef>
              <a:spcAft>
                <a:spcPts val="0"/>
              </a:spcAft>
              <a:buSzPct val="100000"/>
              <a:buAutoNum type="arabicPeriod"/>
            </a:pPr>
            <a:r>
              <a:rPr lang="en" sz="1200"/>
              <a:t>Has the temperature overtime been increasing?</a:t>
            </a:r>
          </a:p>
          <a:p>
            <a:pPr indent="-304800" lvl="0" marL="457200" rtl="0">
              <a:spcBef>
                <a:spcPts val="0"/>
              </a:spcBef>
              <a:spcAft>
                <a:spcPts val="0"/>
              </a:spcAft>
              <a:buSzPct val="100000"/>
              <a:buAutoNum type="arabicPeriod"/>
            </a:pPr>
            <a:r>
              <a:rPr lang="en" sz="1200"/>
              <a:t>What is the trend of natural disaster occurrences over the past years?</a:t>
            </a:r>
          </a:p>
          <a:p>
            <a:pPr indent="-304800" lvl="0" marL="457200" rtl="0">
              <a:spcBef>
                <a:spcPts val="0"/>
              </a:spcBef>
              <a:spcAft>
                <a:spcPts val="0"/>
              </a:spcAft>
              <a:buSzPct val="100000"/>
              <a:buAutoNum type="arabicPeriod"/>
            </a:pPr>
            <a:r>
              <a:rPr lang="en" sz="1200"/>
              <a:t>Is there a correlation between temperature, precipitation, and natural disasters?  What is the weather and natural disaster trend over the past five years?</a:t>
            </a:r>
          </a:p>
          <a:p>
            <a:pPr indent="-304800" lvl="0" marL="457200" rtl="0">
              <a:spcBef>
                <a:spcPts val="0"/>
              </a:spcBef>
              <a:spcAft>
                <a:spcPts val="0"/>
              </a:spcAft>
              <a:buSzPct val="100000"/>
              <a:buAutoNum type="arabicPeriod"/>
            </a:pPr>
            <a:r>
              <a:rPr lang="en" sz="1200"/>
              <a:t>What are the most frequent natural disasters?</a:t>
            </a:r>
          </a:p>
          <a:p>
            <a:pPr indent="-304800" lvl="0" marL="457200" rtl="0">
              <a:spcBef>
                <a:spcPts val="0"/>
              </a:spcBef>
              <a:spcAft>
                <a:spcPts val="0"/>
              </a:spcAft>
              <a:buSzPct val="100000"/>
              <a:buAutoNum type="arabicPeriod"/>
            </a:pPr>
            <a:r>
              <a:rPr lang="en" sz="1200"/>
              <a:t>Has there been a trend on the number of claims closed with payment from the National Flood Insurance Program (NFIP)?</a:t>
            </a:r>
          </a:p>
          <a:p>
            <a:pPr indent="-304800" lvl="0" marL="457200" rtl="0">
              <a:spcBef>
                <a:spcPts val="0"/>
              </a:spcBef>
              <a:buSzPct val="100000"/>
              <a:buAutoNum type="arabicPeriod"/>
            </a:pPr>
            <a:r>
              <a:rPr lang="en" sz="1200"/>
              <a:t>What are the projections of FEMA budget each year vs how much money they actually spent? Can we find out how they got into debt?</a:t>
            </a:r>
            <a:br>
              <a:rPr lang="en" sz="1200"/>
            </a:br>
            <a:r>
              <a:rPr lang="en" sz="1200"/>
              <a:t>Is there a correlation between natural disasters and US government spending on disaster relief?</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The Data Needed for our Analysis</a:t>
            </a:r>
          </a:p>
        </p:txBody>
      </p:sp>
      <p:sp>
        <p:nvSpPr>
          <p:cNvPr id="114" name="Shape 114"/>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b="1" lang="en" sz="1800"/>
              <a:t>We needed the following data:</a:t>
            </a:r>
          </a:p>
          <a:p>
            <a:pPr indent="-317500" lvl="0" marL="914400" rtl="0">
              <a:spcBef>
                <a:spcPts val="0"/>
              </a:spcBef>
              <a:spcAft>
                <a:spcPts val="0"/>
              </a:spcAft>
              <a:buSzPct val="100000"/>
            </a:pPr>
            <a:r>
              <a:rPr lang="en" sz="1400"/>
              <a:t>Trends in  average temperature.</a:t>
            </a:r>
          </a:p>
          <a:p>
            <a:pPr indent="-317500" lvl="0" marL="914400" rtl="0">
              <a:spcBef>
                <a:spcPts val="0"/>
              </a:spcBef>
              <a:spcAft>
                <a:spcPts val="0"/>
              </a:spcAft>
              <a:buSzPct val="100000"/>
            </a:pPr>
            <a:r>
              <a:rPr lang="en" sz="1400"/>
              <a:t>Extreme precipitation trends over time.</a:t>
            </a:r>
          </a:p>
          <a:p>
            <a:pPr indent="-317500" lvl="0" marL="914400" rtl="0">
              <a:spcBef>
                <a:spcPts val="0"/>
              </a:spcBef>
              <a:spcAft>
                <a:spcPts val="0"/>
              </a:spcAft>
              <a:buSzPct val="100000"/>
            </a:pPr>
            <a:r>
              <a:rPr lang="en" sz="1400"/>
              <a:t>Number of natural disasters declared over time by FEMA.</a:t>
            </a:r>
          </a:p>
          <a:p>
            <a:pPr indent="-317500" lvl="0" marL="914400" rtl="0">
              <a:spcBef>
                <a:spcPts val="0"/>
              </a:spcBef>
              <a:spcAft>
                <a:spcPts val="0"/>
              </a:spcAft>
              <a:buSzPct val="100000"/>
            </a:pPr>
            <a:r>
              <a:rPr lang="en" sz="1400"/>
              <a:t>Claims paid by FEMA.</a:t>
            </a:r>
          </a:p>
          <a:p>
            <a:pPr indent="-317500" lvl="0" marL="914400" rtl="0">
              <a:spcBef>
                <a:spcPts val="0"/>
              </a:spcBef>
              <a:spcAft>
                <a:spcPts val="0"/>
              </a:spcAft>
              <a:buSzPct val="100000"/>
            </a:pPr>
            <a:r>
              <a:rPr lang="en" sz="1400"/>
              <a:t>FEMA funding.</a:t>
            </a:r>
          </a:p>
          <a:p>
            <a:pPr indent="-317500" lvl="0" marL="914400" rtl="0">
              <a:spcBef>
                <a:spcPts val="0"/>
              </a:spcBef>
              <a:buSzPct val="100000"/>
            </a:pPr>
            <a:r>
              <a:rPr lang="en" sz="1400"/>
              <a:t>Flood risk data.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Where We Found Our Data</a:t>
            </a:r>
          </a:p>
        </p:txBody>
      </p:sp>
      <p:sp>
        <p:nvSpPr>
          <p:cNvPr id="120" name="Shape 120"/>
          <p:cNvSpPr txBox="1"/>
          <p:nvPr>
            <p:ph idx="1" type="body"/>
          </p:nvPr>
        </p:nvSpPr>
        <p:spPr>
          <a:xfrm>
            <a:off x="729450" y="2078875"/>
            <a:ext cx="7688700" cy="2591700"/>
          </a:xfrm>
          <a:prstGeom prst="rect">
            <a:avLst/>
          </a:prstGeom>
        </p:spPr>
        <p:txBody>
          <a:bodyPr anchorCtr="0" anchor="t" bIns="91425" lIns="91425" rIns="91425" wrap="square" tIns="91425">
            <a:noAutofit/>
          </a:bodyPr>
          <a:lstStyle/>
          <a:p>
            <a:pPr lvl="0">
              <a:spcBef>
                <a:spcPts val="0"/>
              </a:spcBef>
              <a:buNone/>
            </a:pPr>
            <a:r>
              <a:rPr lang="en" sz="1400"/>
              <a:t>Our data came mostly from the </a:t>
            </a:r>
            <a:r>
              <a:rPr lang="en" sz="1400"/>
              <a:t>Environmental</a:t>
            </a:r>
            <a:r>
              <a:rPr lang="en" sz="1400"/>
              <a:t> Protection Agency (EPA) and the Federal Emergency Management Agency, (FEMA). The following is a list of the the sources we used for our data:</a:t>
            </a:r>
          </a:p>
          <a:p>
            <a:pPr indent="-317500" lvl="0" marL="457200" rtl="0">
              <a:spcBef>
                <a:spcPts val="0"/>
              </a:spcBef>
              <a:spcAft>
                <a:spcPts val="0"/>
              </a:spcAft>
              <a:buSzPct val="100000"/>
            </a:pPr>
            <a:r>
              <a:rPr lang="en" sz="1400"/>
              <a:t>Summary of Disasters and Grants-FEMA</a:t>
            </a:r>
          </a:p>
          <a:p>
            <a:pPr indent="-317500" lvl="0" marL="457200" rtl="0">
              <a:spcBef>
                <a:spcPts val="0"/>
              </a:spcBef>
              <a:spcAft>
                <a:spcPts val="0"/>
              </a:spcAft>
              <a:buSzPct val="100000"/>
            </a:pPr>
            <a:r>
              <a:rPr lang="en" sz="1400"/>
              <a:t>Disaster Aid Spending: FEMA’s Track Record-Mercatus Center</a:t>
            </a:r>
          </a:p>
          <a:p>
            <a:pPr indent="-317500" lvl="0" marL="457200" rtl="0">
              <a:spcBef>
                <a:spcPts val="0"/>
              </a:spcBef>
              <a:spcAft>
                <a:spcPts val="0"/>
              </a:spcAft>
              <a:buSzPct val="100000"/>
            </a:pPr>
            <a:r>
              <a:rPr lang="en" sz="1400"/>
              <a:t>Climate Change Indicators: Heavy Precipitation-EPA</a:t>
            </a:r>
          </a:p>
          <a:p>
            <a:pPr indent="-317500" lvl="0" marL="457200" rtl="0">
              <a:spcBef>
                <a:spcPts val="0"/>
              </a:spcBef>
              <a:spcAft>
                <a:spcPts val="0"/>
              </a:spcAft>
              <a:buSzPct val="100000"/>
            </a:pPr>
            <a:r>
              <a:rPr lang="en" sz="1400"/>
              <a:t>Climate Change Indicators: U.S. and Global Temperature-EPA</a:t>
            </a:r>
          </a:p>
          <a:p>
            <a:pPr indent="-317500" lvl="0" marL="457200" rtl="0">
              <a:spcBef>
                <a:spcPts val="0"/>
              </a:spcBef>
              <a:spcAft>
                <a:spcPts val="0"/>
              </a:spcAft>
              <a:buSzPct val="100000"/>
            </a:pPr>
            <a:r>
              <a:rPr lang="en" sz="1400"/>
              <a:t>FEMA Disaster Declarations Summary- Open Government Dataset-FEMA</a:t>
            </a:r>
          </a:p>
          <a:p>
            <a:pPr indent="-317500" lvl="0" marL="457200" rtl="0">
              <a:spcBef>
                <a:spcPts val="0"/>
              </a:spcBef>
              <a:buSzPct val="100000"/>
            </a:pPr>
            <a:r>
              <a:rPr lang="en" sz="1400"/>
              <a:t>Historical Flood Risks and Costs-FEMA</a:t>
            </a: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 Cleanup &amp; Exploration</a:t>
            </a:r>
            <a:br>
              <a:rPr lang="en"/>
            </a:br>
          </a:p>
        </p:txBody>
      </p:sp>
      <p:sp>
        <p:nvSpPr>
          <p:cNvPr id="126" name="Shape 126"/>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spcBef>
                <a:spcPts val="0"/>
              </a:spcBef>
              <a:buNone/>
            </a:pPr>
            <a:r>
              <a:rPr lang="en" sz="1400"/>
              <a:t>1.Declare discrepancy</a:t>
            </a:r>
            <a:br>
              <a:rPr lang="en" sz="1400"/>
            </a:br>
            <a:r>
              <a:rPr lang="en" sz="1400"/>
              <a:t>2.Set filepath</a:t>
            </a:r>
            <a:br>
              <a:rPr lang="en" sz="1400"/>
            </a:br>
            <a:r>
              <a:rPr lang="en" sz="1400"/>
              <a:t>3.Set table</a:t>
            </a:r>
            <a:br>
              <a:rPr lang="en" sz="1400"/>
            </a:br>
            <a:r>
              <a:rPr lang="en" sz="1400"/>
              <a:t>4.Group by data mainly by years</a:t>
            </a:r>
            <a:br>
              <a:rPr lang="en" sz="1400"/>
            </a:br>
            <a:r>
              <a:rPr lang="en" sz="1400"/>
              <a:t>5.Set DataFrame distinguished by type of disasters.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 Cleanup &amp; Exploration (contin.)</a:t>
            </a:r>
          </a:p>
        </p:txBody>
      </p:sp>
      <p:sp>
        <p:nvSpPr>
          <p:cNvPr id="132" name="Shape 132"/>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a:spcBef>
                <a:spcPts val="0"/>
              </a:spcBef>
              <a:buNone/>
            </a:pPr>
            <a:r>
              <a:rPr lang="en"/>
              <a:t>Data Analysis</a:t>
            </a:r>
          </a:p>
        </p:txBody>
      </p:sp>
      <p:sp>
        <p:nvSpPr>
          <p:cNvPr id="138" name="Shape 138"/>
          <p:cNvSpPr txBox="1"/>
          <p:nvPr>
            <p:ph idx="1" type="body"/>
          </p:nvPr>
        </p:nvSpPr>
        <p:spPr>
          <a:xfrm>
            <a:off x="729450" y="1853850"/>
            <a:ext cx="7688700" cy="2486100"/>
          </a:xfrm>
          <a:prstGeom prst="rect">
            <a:avLst/>
          </a:prstGeom>
        </p:spPr>
        <p:txBody>
          <a:bodyPr anchorCtr="0" anchor="t" bIns="91425" lIns="91425" rIns="91425" wrap="square" tIns="91425">
            <a:noAutofit/>
          </a:bodyPr>
          <a:lstStyle/>
          <a:p>
            <a:pPr indent="-317500" lvl="0" marL="457200" marR="0" rtl="0" algn="l">
              <a:lnSpc>
                <a:spcPct val="115000"/>
              </a:lnSpc>
              <a:spcBef>
                <a:spcPts val="0"/>
              </a:spcBef>
              <a:spcAft>
                <a:spcPts val="0"/>
              </a:spcAft>
              <a:buSzPct val="100000"/>
            </a:pPr>
            <a:r>
              <a:rPr lang="en" sz="1400"/>
              <a:t>The following are the graphs we created based on our data:</a:t>
            </a:r>
          </a:p>
          <a:p>
            <a:pPr indent="-317500" lvl="0" marL="914400" marR="0" rtl="0" algn="l">
              <a:lnSpc>
                <a:spcPct val="115000"/>
              </a:lnSpc>
              <a:spcBef>
                <a:spcPts val="0"/>
              </a:spcBef>
              <a:spcAft>
                <a:spcPts val="0"/>
              </a:spcAft>
              <a:buSzPct val="100000"/>
            </a:pPr>
            <a:r>
              <a:rPr lang="en" sz="1400"/>
              <a:t>Extreme One Day Precipitation Events from 1910-2015</a:t>
            </a:r>
          </a:p>
          <a:p>
            <a:pPr indent="-317500" lvl="0" marL="914400" rtl="0">
              <a:spcBef>
                <a:spcPts val="0"/>
              </a:spcBef>
              <a:spcAft>
                <a:spcPts val="0"/>
              </a:spcAft>
              <a:buSzPct val="100000"/>
            </a:pPr>
            <a:r>
              <a:rPr lang="en" sz="1400"/>
              <a:t>Trends in Annual Average Temperature 1901-2015-Line Graph</a:t>
            </a:r>
          </a:p>
          <a:p>
            <a:pPr indent="-317500" lvl="0" marL="914400" rtl="0">
              <a:spcBef>
                <a:spcPts val="0"/>
              </a:spcBef>
              <a:spcAft>
                <a:spcPts val="0"/>
              </a:spcAft>
              <a:buSzPct val="100000"/>
            </a:pPr>
            <a:r>
              <a:rPr lang="en" sz="1400"/>
              <a:t>Trends in Annual Average Temperature 1901-2015-Bar Graph</a:t>
            </a:r>
          </a:p>
          <a:p>
            <a:pPr indent="-317500" lvl="0" marL="914400" rtl="0">
              <a:spcBef>
                <a:spcPts val="0"/>
              </a:spcBef>
              <a:spcAft>
                <a:spcPts val="0"/>
              </a:spcAft>
              <a:buSzPct val="100000"/>
            </a:pPr>
            <a:r>
              <a:rPr lang="en" sz="1400"/>
              <a:t>Number of Disaster Declarations vs. Year</a:t>
            </a:r>
          </a:p>
          <a:p>
            <a:pPr indent="-317500" lvl="0" marL="914400" rtl="0">
              <a:spcBef>
                <a:spcPts val="0"/>
              </a:spcBef>
              <a:spcAft>
                <a:spcPts val="0"/>
              </a:spcAft>
              <a:buSzPct val="100000"/>
            </a:pPr>
            <a:r>
              <a:rPr lang="en" sz="1400"/>
              <a:t>Number of Disaster Incidents by Type 1953-2015</a:t>
            </a:r>
          </a:p>
          <a:p>
            <a:pPr indent="-317500" lvl="0" marL="914400" rtl="0">
              <a:spcBef>
                <a:spcPts val="0"/>
              </a:spcBef>
              <a:spcAft>
                <a:spcPts val="0"/>
              </a:spcAft>
              <a:buSzPct val="100000"/>
            </a:pPr>
            <a:r>
              <a:rPr lang="en" sz="1400"/>
              <a:t>Claims Closed with Payment for National Flood Insurance Plan.</a:t>
            </a:r>
          </a:p>
          <a:p>
            <a:pPr indent="-317500" lvl="0" marL="914400" rtl="0">
              <a:spcBef>
                <a:spcPts val="0"/>
              </a:spcBef>
              <a:spcAft>
                <a:spcPts val="0"/>
              </a:spcAft>
              <a:buSzPct val="100000"/>
            </a:pPr>
            <a:r>
              <a:rPr lang="en" sz="1400"/>
              <a:t>FEMA Funding in Billions of Real 2010 Dollars</a:t>
            </a:r>
          </a:p>
          <a:p>
            <a:pPr indent="-317500" lvl="0" marL="914400" rtl="0">
              <a:spcBef>
                <a:spcPts val="0"/>
              </a:spcBef>
              <a:buSzPct val="100000"/>
            </a:pPr>
            <a:r>
              <a:rPr lang="en" sz="1400"/>
              <a:t>Enacted FEMA Budget vs. Total Paid NFIP Closed Claims</a:t>
            </a: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