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58" r:id="rId7"/>
    <p:sldId id="262" r:id="rId8"/>
    <p:sldId id="263" r:id="rId9"/>
    <p:sldId id="268" r:id="rId10"/>
    <p:sldId id="264" r:id="rId11"/>
    <p:sldId id="265" r:id="rId12"/>
    <p:sldId id="276" r:id="rId13"/>
    <p:sldId id="266" r:id="rId14"/>
    <p:sldId id="267" r:id="rId15"/>
    <p:sldId id="269" r:id="rId16"/>
    <p:sldId id="260" r:id="rId17"/>
    <p:sldId id="270" r:id="rId18"/>
    <p:sldId id="272" r:id="rId19"/>
    <p:sldId id="277" r:id="rId20"/>
    <p:sldId id="278" r:id="rId21"/>
    <p:sldId id="273" r:id="rId22"/>
    <p:sldId id="279" r:id="rId23"/>
    <p:sldId id="280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59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40B49-6156-42FE-AD5A-B9AF2E033A21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5A05C-BC03-43D9-8FD1-9336BE8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do we use trees?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helps in storing data sequentially. Because the more data that we store the more time it consumes so we use tree as it is faster and it retains its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BST is 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special type of binary tree where the nodes are organized in a way that allows for efficient searching and insertion.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 1 has a degree of 2 because it has two children (Nodes 2 and 3).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 2 has a degree of 2 because it has two children (Nodes 4 and 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 3 has a degree of 0 because it has no children (it's a leaf node).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 4 has a degree of 0 because it has no children (it's a leaf node).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Node 5 has a degree of 0 because it has no children (it's a leaf node).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item/parent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either 0 or 2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1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Lest start bottom up</a:t>
            </a:r>
          </a:p>
          <a:p>
            <a:r>
              <a:rPr lang="en-US" dirty="0"/>
              <a:t>Node 4 and 5 doesn’t have any child node so 0-0 is zero</a:t>
            </a:r>
          </a:p>
          <a:p>
            <a:r>
              <a:rPr lang="en-US" dirty="0"/>
              <a:t>Node 2 has two child node 1-1 is 0</a:t>
            </a:r>
          </a:p>
          <a:p>
            <a:r>
              <a:rPr lang="en-US" dirty="0"/>
              <a:t>Node 3 has no child so 0</a:t>
            </a:r>
          </a:p>
          <a:p>
            <a:r>
              <a:rPr lang="en-US" dirty="0"/>
              <a:t>Node 1 if you check the left tree height is 2, the right tree base it at levels, node 3 height is considered as 1 so 2-1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follow an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5A05C-BC03-43D9-8FD1-9336BE82A2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41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49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79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957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69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17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075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6C7B3B14-DFFA-4954-AB31-6A1745B3F0EC}" type="datetimeFigureOut">
              <a:rPr lang="en-PH" smtClean="0"/>
              <a:t>06/11/2023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16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6E6A8-DA18-4FD2-A31A-3FEF9BCD36A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971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E767-6D77-49FD-8F27-341B37A06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E683-33D4-45B0-B179-9DCDAC861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</a:t>
            </a:r>
            <a:r>
              <a:rPr lang="en-US" dirty="0"/>
              <a:t>4</a:t>
            </a:r>
          </a:p>
          <a:p>
            <a:r>
              <a:rPr lang="en-US" dirty="0"/>
              <a:t>CC4 Data Structures and Algorithms</a:t>
            </a:r>
          </a:p>
          <a:p>
            <a:r>
              <a:rPr lang="en-US" dirty="0"/>
              <a:t>Lovely Jenn A. Reformado</a:t>
            </a:r>
          </a:p>
        </p:txBody>
      </p:sp>
    </p:spTree>
    <p:extLst>
      <p:ext uri="{BB962C8B-B14F-4D97-AF65-F5344CB8AC3E}">
        <p14:creationId xmlns:p14="http://schemas.microsoft.com/office/powerpoint/2010/main" val="168148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71E0-345C-424C-9750-608E3A9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on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019-F1CC-43EB-9DA1-37CC311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92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Node Height, Node Depth, and Tree Height</a:t>
            </a:r>
          </a:p>
          <a:p>
            <a:r>
              <a:rPr lang="en-PH" b="1" dirty="0"/>
              <a:t>Node Height – </a:t>
            </a:r>
            <a:r>
              <a:rPr lang="en-US" dirty="0"/>
              <a:t>Number of edges from the node to the deepest leaf (i.e. longest path of nodes)</a:t>
            </a:r>
          </a:p>
          <a:p>
            <a:r>
              <a:rPr lang="en-PH" b="1" dirty="0"/>
              <a:t>Node Depth – </a:t>
            </a:r>
            <a:r>
              <a:rPr lang="en-PH" dirty="0"/>
              <a:t>Number of edges from the root to the node</a:t>
            </a:r>
          </a:p>
          <a:p>
            <a:r>
              <a:rPr lang="en-PH" b="1" dirty="0"/>
              <a:t>Tree Height – </a:t>
            </a:r>
            <a:r>
              <a:rPr lang="en-PH" dirty="0"/>
              <a:t>Height of root node </a:t>
            </a:r>
          </a:p>
        </p:txBody>
      </p:sp>
      <p:pic>
        <p:nvPicPr>
          <p:cNvPr id="2050" name="Picture 2" descr="Height and depth of each node in a tree">
            <a:extLst>
              <a:ext uri="{FF2B5EF4-FFF2-40B4-BE49-F238E27FC236}">
                <a16:creationId xmlns:a16="http://schemas.microsoft.com/office/drawing/2014/main" id="{0BEAD234-FBD4-43F8-A9DB-D46BBB5E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25" y="1690692"/>
            <a:ext cx="5171577" cy="480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7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71E0-345C-424C-9750-608E3A9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on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019-F1CC-43EB-9DA1-37CC311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Degree of Node and Forest</a:t>
            </a:r>
          </a:p>
          <a:p>
            <a:r>
              <a:rPr lang="en-US" b="1" dirty="0"/>
              <a:t>Degree of a Node – </a:t>
            </a:r>
            <a:r>
              <a:rPr lang="en-US" dirty="0"/>
              <a:t>Total number of branches of a node</a:t>
            </a:r>
          </a:p>
          <a:p>
            <a:r>
              <a:rPr lang="en-US" b="1" dirty="0"/>
              <a:t>Forest – </a:t>
            </a:r>
            <a:r>
              <a:rPr lang="en-US" dirty="0"/>
              <a:t>Collection of disjoint trees cut from the root</a:t>
            </a:r>
          </a:p>
          <a:p>
            <a:endParaRPr lang="en-PH" dirty="0"/>
          </a:p>
        </p:txBody>
      </p:sp>
      <p:pic>
        <p:nvPicPr>
          <p:cNvPr id="3074" name="Picture 2" descr="Forest in data structure">
            <a:extLst>
              <a:ext uri="{FF2B5EF4-FFF2-40B4-BE49-F238E27FC236}">
                <a16:creationId xmlns:a16="http://schemas.microsoft.com/office/drawing/2014/main" id="{9C5A192A-DBB8-4956-BE62-5678160E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86" y="3081397"/>
            <a:ext cx="8165628" cy="377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1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E11-32D7-494D-907E-10D43FC5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4EC9-EF4A-4329-8CA2-E7C7D51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Binary</a:t>
            </a:r>
          </a:p>
          <a:p>
            <a:pPr lvl="1"/>
            <a:r>
              <a:rPr lang="en-US" dirty="0"/>
              <a:t>Each parent node can have at most two children</a:t>
            </a:r>
          </a:p>
          <a:p>
            <a:r>
              <a:rPr lang="en-US" b="1" dirty="0"/>
              <a:t>Binary Search</a:t>
            </a:r>
          </a:p>
          <a:p>
            <a:pPr lvl="1"/>
            <a:r>
              <a:rPr lang="en-US" dirty="0"/>
              <a:t>Application of binary trees that can quickly maintain a sorted list of numbers</a:t>
            </a:r>
          </a:p>
          <a:p>
            <a:r>
              <a:rPr lang="en-US" b="1" dirty="0"/>
              <a:t>AVL (Adelson-</a:t>
            </a:r>
            <a:r>
              <a:rPr lang="en-US" b="1" dirty="0" err="1"/>
              <a:t>Velsky</a:t>
            </a:r>
            <a:r>
              <a:rPr lang="en-US" b="1" dirty="0"/>
              <a:t> and Landis)</a:t>
            </a:r>
          </a:p>
          <a:p>
            <a:pPr lvl="1"/>
            <a:r>
              <a:rPr lang="en-US" dirty="0"/>
              <a:t>Self-balancing binary search tree which contains extra information for balancing</a:t>
            </a:r>
          </a:p>
          <a:p>
            <a:r>
              <a:rPr lang="en-US" b="1" dirty="0"/>
              <a:t>B-Tree</a:t>
            </a:r>
          </a:p>
          <a:p>
            <a:pPr lvl="1"/>
            <a:r>
              <a:rPr lang="en-US" dirty="0"/>
              <a:t>Self-balancing tree where each node can contain more than one key and can have more than two children nodes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381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F155-7701-4734-9A68-2B943A6C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Binary Trees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587E-F1EA-4136-83DB-ED9916D2F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binary tree? | Types of binary trees | What is a binary search tree?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848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A43E-53E5-4E52-9241-5BB9E24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Binary Tree?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D5686-0A62-47C5-86D7-2C52F3525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860851"/>
          </a:xfrm>
        </p:spPr>
        <p:txBody>
          <a:bodyPr>
            <a:normAutofit/>
          </a:bodyPr>
          <a:lstStyle/>
          <a:p>
            <a:r>
              <a:rPr lang="en-US" dirty="0"/>
              <a:t>Data structure where each parent node can have at most two children</a:t>
            </a:r>
          </a:p>
          <a:p>
            <a:r>
              <a:rPr lang="en-US" dirty="0"/>
              <a:t>There are three nodes: data item, left child, and right child</a:t>
            </a:r>
          </a:p>
        </p:txBody>
      </p:sp>
      <p:pic>
        <p:nvPicPr>
          <p:cNvPr id="1026" name="Picture 2" descr="Binary Tree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18580" r="7077" b="15728"/>
          <a:stretch/>
        </p:blipFill>
        <p:spPr bwMode="auto">
          <a:xfrm>
            <a:off x="1856071" y="3609473"/>
            <a:ext cx="8479857" cy="285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0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Full Binary Tree</a:t>
            </a:r>
            <a:endParaRPr lang="en-US" i="1" dirty="0"/>
          </a:p>
          <a:p>
            <a:r>
              <a:rPr lang="en-US" dirty="0"/>
              <a:t>Every parent node/internal node has either two or no children</a:t>
            </a:r>
          </a:p>
          <a:p>
            <a:r>
              <a:rPr lang="en-US" dirty="0"/>
              <a:t>There must be no parent node that only has one child</a:t>
            </a:r>
          </a:p>
        </p:txBody>
      </p:sp>
      <p:pic>
        <p:nvPicPr>
          <p:cNvPr id="3074" name="Picture 2" descr="Full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204" y="1690692"/>
            <a:ext cx="3884596" cy="52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556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Perfect Binary Tree</a:t>
            </a:r>
          </a:p>
          <a:p>
            <a:r>
              <a:rPr lang="en-US" dirty="0"/>
              <a:t>Every internal node has exactly two child nodes </a:t>
            </a:r>
          </a:p>
          <a:p>
            <a:r>
              <a:rPr lang="en-US" dirty="0"/>
              <a:t>All of the leaf nodes are at the same level</a:t>
            </a:r>
          </a:p>
          <a:p>
            <a:r>
              <a:rPr lang="en-US" dirty="0"/>
              <a:t>Each side (left / right) must have the exact same number of nodes</a:t>
            </a:r>
          </a:p>
        </p:txBody>
      </p:sp>
      <p:pic>
        <p:nvPicPr>
          <p:cNvPr id="4098" name="Picture 2" descr="Perfect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6" y="1690692"/>
            <a:ext cx="5981694" cy="448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0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Complete Binary Tree</a:t>
            </a:r>
          </a:p>
          <a:p>
            <a:r>
              <a:rPr lang="en-US" dirty="0"/>
              <a:t>Similar to a full binary tree, but:</a:t>
            </a:r>
          </a:p>
          <a:p>
            <a:pPr lvl="1"/>
            <a:r>
              <a:rPr lang="en-US" dirty="0"/>
              <a:t>Every level must be completely filled</a:t>
            </a:r>
          </a:p>
          <a:p>
            <a:pPr lvl="1"/>
            <a:r>
              <a:rPr lang="en-US" dirty="0"/>
              <a:t>All leaf elements must lean towards the left</a:t>
            </a:r>
          </a:p>
          <a:p>
            <a:pPr lvl="1"/>
            <a:r>
              <a:rPr lang="en-US" dirty="0"/>
              <a:t>The last leaf element might not have a right sibling</a:t>
            </a:r>
            <a:endParaRPr lang="en-PH" dirty="0"/>
          </a:p>
        </p:txBody>
      </p:sp>
      <p:pic>
        <p:nvPicPr>
          <p:cNvPr id="5122" name="Picture 2" descr="Complete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3" y="1825625"/>
            <a:ext cx="5241758" cy="496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890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Degenerate / Pathological Binary Tree</a:t>
            </a:r>
          </a:p>
          <a:p>
            <a:r>
              <a:rPr lang="en-US" dirty="0"/>
              <a:t>Tree having a single child either left or right</a:t>
            </a:r>
          </a:p>
          <a:p>
            <a:r>
              <a:rPr lang="en-US" dirty="0"/>
              <a:t>Every parent node must have only one child node</a:t>
            </a:r>
          </a:p>
        </p:txBody>
      </p:sp>
      <p:pic>
        <p:nvPicPr>
          <p:cNvPr id="6146" name="Picture 2" descr="Degenerate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17" y="1270301"/>
            <a:ext cx="3422583" cy="570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8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61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Skewed Binary Tree</a:t>
            </a:r>
          </a:p>
          <a:p>
            <a:r>
              <a:rPr lang="en-US" dirty="0"/>
              <a:t>Tree is either dominated by left or right nodes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Left-skewed binary tree</a:t>
            </a:r>
          </a:p>
          <a:p>
            <a:pPr lvl="1"/>
            <a:r>
              <a:rPr lang="en-US" dirty="0"/>
              <a:t>Right-skewed binary tree</a:t>
            </a:r>
          </a:p>
        </p:txBody>
      </p:sp>
      <p:pic>
        <p:nvPicPr>
          <p:cNvPr id="7170" name="Picture 2" descr="Skewed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95" y="1690692"/>
            <a:ext cx="6882705" cy="45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7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571-0434-4E71-A83E-6336732A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E3D56-51C0-47A8-98DF-0770F880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Introduction to the binary tree</a:t>
            </a:r>
          </a:p>
        </p:txBody>
      </p:sp>
    </p:spTree>
    <p:extLst>
      <p:ext uri="{BB962C8B-B14F-4D97-AF65-F5344CB8AC3E}">
        <p14:creationId xmlns:p14="http://schemas.microsoft.com/office/powerpoint/2010/main" val="388189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070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Balanced Binary Tree</a:t>
            </a:r>
          </a:p>
          <a:p>
            <a:r>
              <a:rPr lang="en-US" dirty="0"/>
              <a:t>Difference between the height of the left and the right subtree for each node is 0 or 1</a:t>
            </a:r>
            <a:endParaRPr lang="en-PH" dirty="0"/>
          </a:p>
        </p:txBody>
      </p:sp>
      <p:pic>
        <p:nvPicPr>
          <p:cNvPr id="8194" name="Picture 2" descr="Balanced Binary Tre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84" y="1825625"/>
            <a:ext cx="6063916" cy="435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41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Binary Search Tree?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that quickly allows us to maintain a sorted list of numbers</a:t>
            </a:r>
          </a:p>
          <a:p>
            <a:r>
              <a:rPr lang="en-US" dirty="0"/>
              <a:t>Based off the binary tree, but:</a:t>
            </a:r>
          </a:p>
          <a:p>
            <a:pPr lvl="1"/>
            <a:r>
              <a:rPr lang="en-US" dirty="0"/>
              <a:t>All nodes of left subtree are less than the root node</a:t>
            </a:r>
          </a:p>
          <a:p>
            <a:pPr lvl="1"/>
            <a:r>
              <a:rPr lang="en-US" dirty="0"/>
              <a:t>All nodes of right subtree are more than the root node</a:t>
            </a:r>
          </a:p>
          <a:p>
            <a:pPr lvl="1"/>
            <a:r>
              <a:rPr lang="en-US" dirty="0"/>
              <a:t>Both subtrees of each node are also BSTs i.e. they have the above two properties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51361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Binary Search Tree?</a:t>
            </a:r>
            <a:endParaRPr lang="en-PH" dirty="0"/>
          </a:p>
        </p:txBody>
      </p:sp>
      <p:pic>
        <p:nvPicPr>
          <p:cNvPr id="2050" name="Picture 2" descr="A tree having a right subtree with one value smaller than the root is shown to demonstrate that it is not a valid binary search tre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25" y="1825625"/>
            <a:ext cx="70903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5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61CE-7B42-4FD5-8EAD-CA6A598D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  <a:endParaRPr lang="en-P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212E-351C-4E38-A257-0B088DABC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tree? | Why trees? | Concepts on trees | Types of trees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2144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8639-4C2B-4745-8107-B629E382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5794-CB3A-4128-8B79-2A088160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data structure that is similar to a structure of a graph – nodes connected to edges</a:t>
            </a:r>
          </a:p>
          <a:p>
            <a:r>
              <a:rPr lang="en-US" dirty="0"/>
              <a:t>Used for data that has no key or reference value</a:t>
            </a:r>
          </a:p>
          <a:p>
            <a:r>
              <a:rPr lang="en-US" dirty="0"/>
              <a:t>Two main parts:</a:t>
            </a:r>
          </a:p>
          <a:p>
            <a:pPr lvl="1"/>
            <a:r>
              <a:rPr lang="en-US" dirty="0"/>
              <a:t>Node – Entity that contains a key or value</a:t>
            </a:r>
          </a:p>
          <a:p>
            <a:pPr lvl="1"/>
            <a:r>
              <a:rPr lang="en-US" dirty="0"/>
              <a:t>Edge – Link between any two nodes</a:t>
            </a:r>
          </a:p>
          <a:p>
            <a:r>
              <a:rPr lang="en-US" dirty="0"/>
              <a:t>Two types of nodes:</a:t>
            </a:r>
          </a:p>
          <a:p>
            <a:pPr lvl="1"/>
            <a:r>
              <a:rPr lang="en-US" dirty="0"/>
              <a:t>Parent – Node containing other nodes </a:t>
            </a:r>
          </a:p>
          <a:p>
            <a:pPr lvl="1"/>
            <a:r>
              <a:rPr lang="en-US" dirty="0"/>
              <a:t>Child – Node that is under another node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00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1F32-F6B7-4B50-8125-9BC8963B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4EF8-08FD-4406-A22F-61A154DC3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data sequentially:</a:t>
            </a:r>
          </a:p>
          <a:p>
            <a:pPr lvl="1"/>
            <a:r>
              <a:rPr lang="en-US" dirty="0"/>
              <a:t>In most data structures, it requires the data to be stored sequentially</a:t>
            </a:r>
          </a:p>
          <a:p>
            <a:pPr lvl="1"/>
            <a:r>
              <a:rPr lang="en-US" dirty="0"/>
              <a:t>The more data there is, the time complexity increases</a:t>
            </a:r>
          </a:p>
          <a:p>
            <a:pPr lvl="1"/>
            <a:r>
              <a:rPr lang="en-US" dirty="0"/>
              <a:t>Higher time complexity = not recommended</a:t>
            </a:r>
          </a:p>
          <a:p>
            <a:pPr lvl="1"/>
            <a:r>
              <a:rPr lang="en-US" dirty="0"/>
              <a:t>Would also require to have the smaller and largest data stored specifically</a:t>
            </a:r>
          </a:p>
          <a:p>
            <a:r>
              <a:rPr lang="en-US" dirty="0"/>
              <a:t>Organizing data in a sequential manner would be faster and retain its complexity</a:t>
            </a:r>
          </a:p>
        </p:txBody>
      </p:sp>
    </p:spTree>
    <p:extLst>
      <p:ext uri="{BB962C8B-B14F-4D97-AF65-F5344CB8AC3E}">
        <p14:creationId xmlns:p14="http://schemas.microsoft.com/office/powerpoint/2010/main" val="74032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8889-D7B5-457D-9F02-F43D5E9C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B6914-E0B5-4B04-868F-26C000DD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Applications of Trees</a:t>
            </a:r>
          </a:p>
          <a:p>
            <a:r>
              <a:rPr lang="en-US" b="1" dirty="0"/>
              <a:t>Binary search tree – </a:t>
            </a:r>
            <a:r>
              <a:rPr lang="en-US" dirty="0"/>
              <a:t>Quickly check whether an element is present in a set or not</a:t>
            </a:r>
          </a:p>
          <a:p>
            <a:r>
              <a:rPr lang="en-US" b="1" dirty="0"/>
              <a:t>Heap sort –</a:t>
            </a:r>
            <a:r>
              <a:rPr lang="en-US" dirty="0"/>
              <a:t> Or other examples of sorting algorithms</a:t>
            </a:r>
          </a:p>
          <a:p>
            <a:r>
              <a:rPr lang="en-US" b="1" dirty="0"/>
              <a:t>Tries – </a:t>
            </a:r>
            <a:r>
              <a:rPr lang="en-US" dirty="0"/>
              <a:t>Variation of trees that store routing information</a:t>
            </a:r>
          </a:p>
          <a:p>
            <a:r>
              <a:rPr lang="en-US" b="1" dirty="0"/>
              <a:t>B-Trees and T-Trees – </a:t>
            </a:r>
            <a:r>
              <a:rPr lang="en-US" dirty="0"/>
              <a:t>Used for storing data and </a:t>
            </a:r>
            <a:r>
              <a:rPr lang="en-US" dirty="0" err="1"/>
              <a:t>databasing</a:t>
            </a:r>
            <a:endParaRPr lang="en-US" dirty="0"/>
          </a:p>
          <a:p>
            <a:r>
              <a:rPr lang="en-US" b="1" dirty="0"/>
              <a:t>Syntax Tree – </a:t>
            </a:r>
            <a:r>
              <a:rPr lang="en-US" dirty="0"/>
              <a:t>Validation of a syntax in code, particularly on arrangement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2087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4CDE-5B3D-4167-99A6-C0A0825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on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68F2-169F-4FF0-A4A4-D79659C3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Nodes, root, and edges</a:t>
            </a:r>
          </a:p>
          <a:p>
            <a:r>
              <a:rPr lang="en-US" dirty="0"/>
              <a:t>Terms in identifying nodes</a:t>
            </a:r>
          </a:p>
          <a:p>
            <a:r>
              <a:rPr lang="en-US" dirty="0"/>
              <a:t>Node height, node depth, and tree height</a:t>
            </a:r>
          </a:p>
          <a:p>
            <a:r>
              <a:rPr lang="en-US" dirty="0"/>
              <a:t>Degree of node and forest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84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71E0-345C-424C-9750-608E3A9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on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019-F1CC-43EB-9DA1-37CC311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Nodes, Root, and Edges</a:t>
            </a:r>
            <a:endParaRPr lang="en-PH" b="1" i="1" dirty="0"/>
          </a:p>
          <a:p>
            <a:r>
              <a:rPr lang="en-PH" b="1" dirty="0"/>
              <a:t>Node – </a:t>
            </a:r>
            <a:r>
              <a:rPr lang="en-PH" dirty="0"/>
              <a:t>Entity that contains a key or value</a:t>
            </a:r>
          </a:p>
          <a:p>
            <a:pPr lvl="1"/>
            <a:r>
              <a:rPr lang="en-US" b="1" dirty="0"/>
              <a:t>Root – </a:t>
            </a:r>
            <a:r>
              <a:rPr lang="en-US" dirty="0"/>
              <a:t>topmost node of a tree; must not be a child node</a:t>
            </a:r>
            <a:endParaRPr lang="en-PH" dirty="0"/>
          </a:p>
          <a:p>
            <a:r>
              <a:rPr lang="en-PH" b="1" dirty="0"/>
              <a:t>Edge – </a:t>
            </a:r>
            <a:r>
              <a:rPr lang="en-PH" dirty="0"/>
              <a:t>Link between nodes</a:t>
            </a:r>
          </a:p>
        </p:txBody>
      </p:sp>
      <p:pic>
        <p:nvPicPr>
          <p:cNvPr id="1026" name="Picture 2" descr="Nodes and edges of a tree">
            <a:extLst>
              <a:ext uri="{FF2B5EF4-FFF2-40B4-BE49-F238E27FC236}">
                <a16:creationId xmlns:a16="http://schemas.microsoft.com/office/drawing/2014/main" id="{CB41BBFA-BDD7-4ABA-AFFC-D74D3985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81" y="1960556"/>
            <a:ext cx="584834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71E0-345C-424C-9750-608E3A9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on Trees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019-F1CC-43EB-9DA1-37CC3114F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11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Terms in Identifying Nodes</a:t>
            </a:r>
            <a:endParaRPr lang="en-PH" b="1" i="1" dirty="0"/>
          </a:p>
          <a:p>
            <a:r>
              <a:rPr lang="en-PH" b="1" dirty="0"/>
              <a:t>Child – </a:t>
            </a:r>
            <a:r>
              <a:rPr lang="en-PH" dirty="0"/>
              <a:t>General term used for a node that has a parent node</a:t>
            </a:r>
          </a:p>
          <a:p>
            <a:r>
              <a:rPr lang="en-US" b="1" dirty="0"/>
              <a:t>Subtree – </a:t>
            </a:r>
            <a:r>
              <a:rPr lang="en-US" dirty="0"/>
              <a:t>Child node that is also a parent node</a:t>
            </a:r>
          </a:p>
          <a:p>
            <a:r>
              <a:rPr lang="en-US" b="1" dirty="0"/>
              <a:t>External / Leaf – </a:t>
            </a:r>
            <a:r>
              <a:rPr lang="en-US" dirty="0"/>
              <a:t>Child node that does not have any child nodes under it</a:t>
            </a:r>
            <a:endParaRPr lang="en-PH" dirty="0"/>
          </a:p>
        </p:txBody>
      </p:sp>
      <p:pic>
        <p:nvPicPr>
          <p:cNvPr id="1026" name="Picture 2" descr="Nodes and edges of a tree">
            <a:extLst>
              <a:ext uri="{FF2B5EF4-FFF2-40B4-BE49-F238E27FC236}">
                <a16:creationId xmlns:a16="http://schemas.microsoft.com/office/drawing/2014/main" id="{CB41BBFA-BDD7-4ABA-AFFC-D74D3985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81" y="1960556"/>
            <a:ext cx="5848349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50099"/>
      </p:ext>
    </p:extLst>
  </p:cSld>
  <p:clrMapOvr>
    <a:masterClrMapping/>
  </p:clrMapOvr>
</p:sld>
</file>

<file path=ppt/theme/theme1.xml><?xml version="1.0" encoding="utf-8"?>
<a:theme xmlns:a="http://schemas.openxmlformats.org/drawingml/2006/main" name="CITCS v2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8">
      <a:majorFont>
        <a:latin typeface="Tempus Sans ITC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CS v2" id="{5C2ECAB3-FCBF-46B9-9E97-757C3BE318BC}" vid="{231B2122-CC8D-42AE-9D18-9ED347C71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b0fb7d-08e3-4c16-85bc-ace31e3f553c" xsi:nil="true"/>
    <lcf76f155ced4ddcb4097134ff3c332f xmlns="06b7f5a4-dd8f-440a-a25f-f55878e6d63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C1A34B751D543B0A1C01EC904D629" ma:contentTypeVersion="22" ma:contentTypeDescription="Create a new document." ma:contentTypeScope="" ma:versionID="a98f90e6ccef0c3a13f8f3ca74a3cbb7">
  <xsd:schema xmlns:xsd="http://www.w3.org/2001/XMLSchema" xmlns:xs="http://www.w3.org/2001/XMLSchema" xmlns:p="http://schemas.microsoft.com/office/2006/metadata/properties" xmlns:ns2="06b7f5a4-dd8f-440a-a25f-f55878e6d63a" xmlns:ns3="c2b0fb7d-08e3-4c16-85bc-ace31e3f553c" targetNamespace="http://schemas.microsoft.com/office/2006/metadata/properties" ma:root="true" ma:fieldsID="6aa8e991e4edbda53ce4409548dd09dc" ns2:_="" ns3:_="">
    <xsd:import namespace="06b7f5a4-dd8f-440a-a25f-f55878e6d63a"/>
    <xsd:import namespace="c2b0fb7d-08e3-4c16-85bc-ace31e3f55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7f5a4-dd8f-440a-a25f-f55878e6d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42c61e3-17e8-461f-93d5-1b4c8e6aec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b0fb7d-08e3-4c16-85bc-ace31e3f553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23b65a4-13e4-443e-9def-aae49adbcb93}" ma:internalName="TaxCatchAll" ma:showField="CatchAllData" ma:web="c2b0fb7d-08e3-4c16-85bc-ace31e3f55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2BAAB3-49F0-428E-B03B-D2F9740AE7C1}">
  <ds:schemaRefs>
    <ds:schemaRef ds:uri="http://schemas.microsoft.com/office/2006/metadata/properties"/>
    <ds:schemaRef ds:uri="http://schemas.microsoft.com/office/infopath/2007/PartnerControls"/>
    <ds:schemaRef ds:uri="c2b0fb7d-08e3-4c16-85bc-ace31e3f553c"/>
    <ds:schemaRef ds:uri="06b7f5a4-dd8f-440a-a25f-f55878e6d63a"/>
  </ds:schemaRefs>
</ds:datastoreItem>
</file>

<file path=customXml/itemProps2.xml><?xml version="1.0" encoding="utf-8"?>
<ds:datastoreItem xmlns:ds="http://schemas.openxmlformats.org/officeDocument/2006/customXml" ds:itemID="{48FBFCCF-B0FA-499D-91DF-76600673B0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b7f5a4-dd8f-440a-a25f-f55878e6d63a"/>
    <ds:schemaRef ds:uri="c2b0fb7d-08e3-4c16-85bc-ace31e3f55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7A9269-C16E-4899-9066-9BC62CED56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CITCS v2</Template>
  <TotalTime>687</TotalTime>
  <Words>1054</Words>
  <Application>Microsoft Office PowerPoint</Application>
  <PresentationFormat>Widescreen</PresentationFormat>
  <Paragraphs>130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Poppins</vt:lpstr>
      <vt:lpstr>Söhne</vt:lpstr>
      <vt:lpstr>Tw Cen MT</vt:lpstr>
      <vt:lpstr>CITCS v2</vt:lpstr>
      <vt:lpstr>Binary Trees</vt:lpstr>
      <vt:lpstr>Table of Contents</vt:lpstr>
      <vt:lpstr>Introduction to Trees</vt:lpstr>
      <vt:lpstr>What is a Tree?</vt:lpstr>
      <vt:lpstr>Why Trees?</vt:lpstr>
      <vt:lpstr>Why Trees?</vt:lpstr>
      <vt:lpstr>Concepts on Trees</vt:lpstr>
      <vt:lpstr>Concepts on Trees</vt:lpstr>
      <vt:lpstr>Concepts on Trees</vt:lpstr>
      <vt:lpstr>Concepts on Trees</vt:lpstr>
      <vt:lpstr>Concepts on Trees</vt:lpstr>
      <vt:lpstr>Types of Trees</vt:lpstr>
      <vt:lpstr>Introduction to Binary Trees</vt:lpstr>
      <vt:lpstr>What is a Binary Tree?</vt:lpstr>
      <vt:lpstr>Types of Binary Trees</vt:lpstr>
      <vt:lpstr>Types of Binary Trees</vt:lpstr>
      <vt:lpstr>Types of Binary Trees</vt:lpstr>
      <vt:lpstr>Types of Binary Trees</vt:lpstr>
      <vt:lpstr>Types of Binary Trees</vt:lpstr>
      <vt:lpstr>Types of Binary Trees</vt:lpstr>
      <vt:lpstr>What is a Binary Search Tree?</vt:lpstr>
      <vt:lpstr>What is a Binary Search Tree?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Lovely Jenn Reformado</dc:creator>
  <cp:lastModifiedBy>Christine Gonzales</cp:lastModifiedBy>
  <cp:revision>10</cp:revision>
  <dcterms:created xsi:type="dcterms:W3CDTF">2022-02-06T20:23:53Z</dcterms:created>
  <dcterms:modified xsi:type="dcterms:W3CDTF">2023-11-06T09:37:57Z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0x010100787C1A34B751D543B0A1C01EC904D629</vt:lpwstr>
  </property>
</Properties>
</file>