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x="12192000" cy="6858000"/>
  <p:notesSz cx="6858000" cy="9144000"/>
  <p:embeddedFontLst>
    <p:embeddedFont>
      <p:font typeface="Century Gothic" panose="020B0502020202020204" pitchFamily="34" charset="0"/>
      <p:regular r:id="rId69"/>
      <p:bold r:id="rId70"/>
      <p:italic r:id="rId71"/>
      <p:boldItalic r:id="rId72"/>
    </p:embeddedFont>
    <p:embeddedFont>
      <p:font typeface="Poppins" panose="00000500000000000000" pitchFamily="2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7" roundtripDataSignature="AMtx7mg9KWDZqWXpfxIcPz4IsPX1WXG3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2C89FA-F367-4DDB-9BF3-0FE8D475F143}">
  <a:tblStyle styleId="{F12C89FA-F367-4DDB-9BF3-0FE8D475F143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6.fntdata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1.fntdata"/><Relationship Id="rId77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4.fntdata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5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8.fntdata"/><Relationship Id="rId7" Type="http://schemas.openxmlformats.org/officeDocument/2006/relationships/slide" Target="slides/slide3.xml"/><Relationship Id="rId71" Type="http://schemas.openxmlformats.org/officeDocument/2006/relationships/font" Target="fonts/font3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5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65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5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7"/>
          <p:cNvSpPr txBox="1"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7"/>
          <p:cNvSpPr txBox="1"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67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7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9" name="Google Shape;29;p6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9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6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9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69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8" name="Google Shape;38;p69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0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3" name="Google Shape;43;p70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0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7" name="Google Shape;47;p71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1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2"/>
          <p:cNvSpPr txBox="1">
            <a:spLocks noGrp="1"/>
          </p:cNvSpPr>
          <p:nvPr>
            <p:ph type="body" idx="1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3"/>
          <p:cNvSpPr>
            <a:spLocks noGrp="1"/>
          </p:cNvSpPr>
          <p:nvPr>
            <p:ph type="pic" idx="2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  <a:defRPr sz="4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8" name="Google Shape;8;p6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64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/>
              <a:t>Introduction to Graphs</a:t>
            </a:r>
            <a:endParaRPr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Unit 6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CC4 Data Structures and Algorithms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Lovely Jenn A. Reformado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Representations of Graphs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Adjacency list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Adjacency matrix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Indicence matrix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Representations of Graphs</a:t>
            </a:r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23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Adjacency List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Linked representation through linked lists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vertex maintains a list of its neighbors</a:t>
            </a:r>
            <a:endParaRPr/>
          </a:p>
        </p:txBody>
      </p:sp>
      <p:grpSp>
        <p:nvGrpSpPr>
          <p:cNvPr id="161" name="Google Shape;161;p11"/>
          <p:cNvGrpSpPr/>
          <p:nvPr/>
        </p:nvGrpSpPr>
        <p:grpSpPr>
          <a:xfrm>
            <a:off x="7476422" y="1690692"/>
            <a:ext cx="2355209" cy="1790933"/>
            <a:chOff x="1682818" y="4312297"/>
            <a:chExt cx="2355209" cy="1790933"/>
          </a:xfrm>
        </p:grpSpPr>
        <p:sp>
          <p:nvSpPr>
            <p:cNvPr id="162" name="Google Shape;162;p11"/>
            <p:cNvSpPr/>
            <p:nvPr/>
          </p:nvSpPr>
          <p:spPr>
            <a:xfrm>
              <a:off x="1682818" y="4312297"/>
              <a:ext cx="828000" cy="828000"/>
            </a:xfrm>
            <a:prstGeom prst="ellipse">
              <a:avLst/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</a:t>
              </a:r>
              <a:endPara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2382027" y="5275230"/>
              <a:ext cx="828000" cy="828000"/>
            </a:xfrm>
            <a:prstGeom prst="ellipse">
              <a:avLst/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</a:t>
              </a:r>
              <a:endPara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3210027" y="4312297"/>
              <a:ext cx="828000" cy="828000"/>
            </a:xfrm>
            <a:prstGeom prst="ellipse">
              <a:avLst/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</a:t>
              </a:r>
              <a:endPara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5" name="Google Shape;165;p11"/>
            <p:cNvCxnSpPr>
              <a:stCxn id="162" idx="6"/>
              <a:endCxn id="164" idx="2"/>
            </p:cNvCxnSpPr>
            <p:nvPr/>
          </p:nvCxnSpPr>
          <p:spPr>
            <a:xfrm>
              <a:off x="2510818" y="4726297"/>
              <a:ext cx="699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11"/>
            <p:cNvCxnSpPr>
              <a:stCxn id="164" idx="4"/>
              <a:endCxn id="163" idx="6"/>
            </p:cNvCxnSpPr>
            <p:nvPr/>
          </p:nvCxnSpPr>
          <p:spPr>
            <a:xfrm flipH="1">
              <a:off x="3210027" y="5140297"/>
              <a:ext cx="414000" cy="5490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aphicFrame>
        <p:nvGraphicFramePr>
          <p:cNvPr id="167" name="Google Shape;167;p11"/>
          <p:cNvGraphicFramePr/>
          <p:nvPr/>
        </p:nvGraphicFramePr>
        <p:xfrm>
          <a:off x="6582533" y="395598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6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" name="Google Shape;168;p11"/>
          <p:cNvGraphicFramePr/>
          <p:nvPr/>
        </p:nvGraphicFramePr>
        <p:xfrm>
          <a:off x="6582533" y="46903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6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p11"/>
          <p:cNvGraphicFramePr/>
          <p:nvPr/>
        </p:nvGraphicFramePr>
        <p:xfrm>
          <a:off x="6582533" y="542198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6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Google Shape;170;p11"/>
          <p:cNvGraphicFramePr/>
          <p:nvPr/>
        </p:nvGraphicFramePr>
        <p:xfrm>
          <a:off x="7963529" y="468309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6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Google Shape;171;p11"/>
          <p:cNvGraphicFramePr/>
          <p:nvPr/>
        </p:nvGraphicFramePr>
        <p:xfrm>
          <a:off x="9646346" y="468309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6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2" name="Google Shape;172;p11"/>
          <p:cNvGraphicFramePr/>
          <p:nvPr/>
        </p:nvGraphicFramePr>
        <p:xfrm>
          <a:off x="7963529" y="541476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6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p11"/>
          <p:cNvGraphicFramePr/>
          <p:nvPr/>
        </p:nvGraphicFramePr>
        <p:xfrm>
          <a:off x="7963529" y="394876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69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4" name="Google Shape;174;p11"/>
          <p:cNvCxnSpPr/>
          <p:nvPr/>
        </p:nvCxnSpPr>
        <p:spPr>
          <a:xfrm rot="10800000" flipH="1">
            <a:off x="7273031" y="4177383"/>
            <a:ext cx="690600" cy="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5" name="Google Shape;175;p11"/>
          <p:cNvCxnSpPr/>
          <p:nvPr/>
        </p:nvCxnSpPr>
        <p:spPr>
          <a:xfrm rot="10800000" flipH="1">
            <a:off x="7273031" y="4911716"/>
            <a:ext cx="690600" cy="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p11"/>
          <p:cNvCxnSpPr/>
          <p:nvPr/>
        </p:nvCxnSpPr>
        <p:spPr>
          <a:xfrm>
            <a:off x="9344525" y="4911697"/>
            <a:ext cx="301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11"/>
          <p:cNvCxnSpPr/>
          <p:nvPr/>
        </p:nvCxnSpPr>
        <p:spPr>
          <a:xfrm rot="10800000" flipH="1">
            <a:off x="7273031" y="5643382"/>
            <a:ext cx="690600" cy="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Representations of Graphs</a:t>
            </a:r>
            <a:endParaRPr/>
          </a:p>
        </p:txBody>
      </p:sp>
      <p:sp>
        <p:nvSpPr>
          <p:cNvPr id="183" name="Google Shape;18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286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Adjacency Matrix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Sequential representation through a table / matrix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to represent which nodes are adjacent to each other</a:t>
            </a:r>
            <a:endParaRPr/>
          </a:p>
        </p:txBody>
      </p:sp>
      <p:grpSp>
        <p:nvGrpSpPr>
          <p:cNvPr id="184" name="Google Shape;184;p12"/>
          <p:cNvGrpSpPr/>
          <p:nvPr/>
        </p:nvGrpSpPr>
        <p:grpSpPr>
          <a:xfrm>
            <a:off x="7476422" y="1690692"/>
            <a:ext cx="2355209" cy="1790933"/>
            <a:chOff x="1682818" y="4312297"/>
            <a:chExt cx="2355209" cy="1790933"/>
          </a:xfrm>
        </p:grpSpPr>
        <p:sp>
          <p:nvSpPr>
            <p:cNvPr id="185" name="Google Shape;185;p12"/>
            <p:cNvSpPr/>
            <p:nvPr/>
          </p:nvSpPr>
          <p:spPr>
            <a:xfrm>
              <a:off x="1682818" y="4312297"/>
              <a:ext cx="828000" cy="828000"/>
            </a:xfrm>
            <a:prstGeom prst="ellipse">
              <a:avLst/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</a:t>
              </a:r>
              <a:endPara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2382027" y="5275230"/>
              <a:ext cx="828000" cy="828000"/>
            </a:xfrm>
            <a:prstGeom prst="ellipse">
              <a:avLst/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</a:t>
              </a:r>
              <a:endPara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3210027" y="4312297"/>
              <a:ext cx="828000" cy="828000"/>
            </a:xfrm>
            <a:prstGeom prst="ellipse">
              <a:avLst/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</a:t>
              </a:r>
              <a:endPara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88" name="Google Shape;188;p12"/>
            <p:cNvCxnSpPr>
              <a:stCxn id="185" idx="6"/>
              <a:endCxn id="187" idx="2"/>
            </p:cNvCxnSpPr>
            <p:nvPr/>
          </p:nvCxnSpPr>
          <p:spPr>
            <a:xfrm>
              <a:off x="2510818" y="4726297"/>
              <a:ext cx="699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" name="Google Shape;189;p12"/>
            <p:cNvCxnSpPr>
              <a:stCxn id="187" idx="4"/>
              <a:endCxn id="186" idx="6"/>
            </p:cNvCxnSpPr>
            <p:nvPr/>
          </p:nvCxnSpPr>
          <p:spPr>
            <a:xfrm flipH="1">
              <a:off x="3210027" y="5140297"/>
              <a:ext cx="414000" cy="5490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aphicFrame>
        <p:nvGraphicFramePr>
          <p:cNvPr id="190" name="Google Shape;190;p12"/>
          <p:cNvGraphicFramePr/>
          <p:nvPr/>
        </p:nvGraphicFramePr>
        <p:xfrm>
          <a:off x="5948412" y="370451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3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Representations of Graphs</a:t>
            </a:r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6274869" cy="432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Incidence Matrix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Uses a matrix of the size with total number of vertices by total number of edges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Filled with: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0 – row edge not connected to column vertex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1 – row edge connected as outgoing edge to column vertex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-1 – row edge connected as incoming edge to column vertex</a:t>
            </a:r>
            <a:endParaRPr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8631454" y="1825625"/>
            <a:ext cx="2355209" cy="1790933"/>
            <a:chOff x="1682818" y="4312297"/>
            <a:chExt cx="2355209" cy="1790933"/>
          </a:xfrm>
        </p:grpSpPr>
        <p:sp>
          <p:nvSpPr>
            <p:cNvPr id="198" name="Google Shape;198;p13"/>
            <p:cNvSpPr/>
            <p:nvPr/>
          </p:nvSpPr>
          <p:spPr>
            <a:xfrm>
              <a:off x="1682818" y="4312297"/>
              <a:ext cx="828000" cy="828000"/>
            </a:xfrm>
            <a:prstGeom prst="ellipse">
              <a:avLst/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</a:t>
              </a:r>
              <a:endPara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2382027" y="5275230"/>
              <a:ext cx="828000" cy="828000"/>
            </a:xfrm>
            <a:prstGeom prst="ellipse">
              <a:avLst/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</a:t>
              </a:r>
              <a:endPara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3210027" y="4312297"/>
              <a:ext cx="828000" cy="828000"/>
            </a:xfrm>
            <a:prstGeom prst="ellipse">
              <a:avLst/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</a:t>
              </a:r>
              <a:endPara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01" name="Google Shape;201;p13"/>
            <p:cNvCxnSpPr>
              <a:stCxn id="198" idx="6"/>
              <a:endCxn id="200" idx="2"/>
            </p:cNvCxnSpPr>
            <p:nvPr/>
          </p:nvCxnSpPr>
          <p:spPr>
            <a:xfrm>
              <a:off x="2510818" y="4726297"/>
              <a:ext cx="699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13"/>
            <p:cNvCxnSpPr>
              <a:stCxn id="200" idx="4"/>
              <a:endCxn id="199" idx="6"/>
            </p:cNvCxnSpPr>
            <p:nvPr/>
          </p:nvCxnSpPr>
          <p:spPr>
            <a:xfrm flipH="1">
              <a:off x="3210027" y="5140297"/>
              <a:ext cx="414000" cy="5490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aphicFrame>
        <p:nvGraphicFramePr>
          <p:cNvPr id="203" name="Google Shape;203;p13"/>
          <p:cNvGraphicFramePr/>
          <p:nvPr/>
        </p:nvGraphicFramePr>
        <p:xfrm>
          <a:off x="7299759" y="384425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35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p13"/>
          <p:cNvSpPr txBox="1"/>
          <p:nvPr/>
        </p:nvSpPr>
        <p:spPr>
          <a:xfrm>
            <a:off x="9622351" y="1802827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800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10417011" y="28332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800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/>
              <a:t>Introduction to Graph Traversals</a:t>
            </a:r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What is graph transversal? | Algorithms of graph transversals | Concepts in graph transversals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What is Graph Transversal?</a:t>
            </a: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 focusing on exploring vertices in a graph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ways: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Visitation – from one vertex going to another vertex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Exploration – from one vertex, check all of the vertices connected to it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Classified based on the order of visiting vertices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Algorithms of Graph Traversals</a:t>
            </a:r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7434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i="1" dirty="0"/>
              <a:t>Breadth First Search (BFS)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Exploration of all vertices of a selected vertex first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i="1" dirty="0"/>
              <a:t>Depth First Search (DFS)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Visitation of new vertex from a defined vertex</a:t>
            </a:r>
            <a:endParaRPr dirty="0"/>
          </a:p>
        </p:txBody>
      </p:sp>
      <p:pic>
        <p:nvPicPr>
          <p:cNvPr id="224" name="Google Shape;224;p16" descr="Getting Started With Graphs 📈. A Beginner&amp;#39;s Intro into Graphs and the… |  by ABHISHEK | The Startup | Medium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47385" y="1974038"/>
            <a:ext cx="6300537" cy="3769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Concepts in Graph Traversals</a:t>
            </a:r>
            <a:endParaRPr/>
          </a:p>
        </p:txBody>
      </p:sp>
      <p:sp>
        <p:nvSpPr>
          <p:cNvPr id="230" name="Google Shape;23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i="1"/>
              <a:t>Stacks and Queues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Tracks the arrangement of vertices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Queue – breadth first search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Stack – depth first search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i="1"/>
              <a:t>Spanning Tree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 of tree that represents a graph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Shows all the vertices covered with minimum possible number of edges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Concepts in Graph Traversals</a:t>
            </a:r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i="1"/>
              <a:t>Reference Vertex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term for the vertex where the graph transversal starts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no rule; choose any vertex to start with graph transversal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i="1"/>
              <a:t>Order of Visitation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there are two or more vertices connected to the vertex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no order; choose any vertex to continue given the rules of the BFS and DFS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What is breadth first search? | Steps |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 to graphs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Breadth first search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Depth first search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What is Breadth First Search?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Graph transversal algorithm for a finite graph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Visit all vertices adjacent / connected to the selected vertex before moving onto visiting the child vertices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to find the shortest path from one vertex to another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Queue is used in the search process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queue is empty, then the BFS process is complete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Steps – Breadth First Search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 the first vertex that must be visited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Place first vertex on queue; assign as root node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Visit all vertices connected to first vertex; place on queue; assign as child nodes to the root node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all vertices has been explored (placed on the queue); go to the next vertex as stated in the queue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Repeat previous two steps until all vertices have been explored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260" name="Google Shape;260;p22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" name="Google Shape;261;p22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7" name="Google Shape;267;p22"/>
          <p:cNvCxnSpPr>
            <a:stCxn id="266" idx="4"/>
            <a:endCxn id="261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22"/>
          <p:cNvCxnSpPr>
            <a:stCxn id="261" idx="6"/>
            <a:endCxn id="262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22"/>
          <p:cNvCxnSpPr>
            <a:stCxn id="262" idx="6"/>
            <a:endCxn id="263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22"/>
          <p:cNvCxnSpPr>
            <a:stCxn id="263" idx="0"/>
            <a:endCxn id="264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22"/>
          <p:cNvCxnSpPr>
            <a:stCxn id="262" idx="4"/>
            <a:endCxn id="265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p22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22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Select a vertex to start. In this example, B shall be the first vertex visited.</a:t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4344714" y="3899600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76" name="Google Shape;276;p22"/>
          <p:cNvCxnSpPr>
            <a:stCxn id="263" idx="4"/>
            <a:endCxn id="265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282" name="Google Shape;282;p23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3" name="Google Shape;283;p23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9" name="Google Shape;289;p23"/>
          <p:cNvCxnSpPr>
            <a:stCxn id="288" idx="4"/>
            <a:endCxn id="283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0" name="Google Shape;290;p23"/>
          <p:cNvCxnSpPr>
            <a:stCxn id="283" idx="6"/>
            <a:endCxn id="284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1" name="Google Shape;291;p23"/>
          <p:cNvCxnSpPr>
            <a:stCxn id="284" idx="6"/>
            <a:endCxn id="285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2" name="Google Shape;292;p23"/>
          <p:cNvCxnSpPr>
            <a:stCxn id="285" idx="0"/>
            <a:endCxn id="286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3" name="Google Shape;293;p23"/>
          <p:cNvCxnSpPr>
            <a:stCxn id="284" idx="4"/>
            <a:endCxn id="287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4" name="Google Shape;294;p23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23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Place B on the first value on the queue. Assign B as the root node in the spanning tree.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4344714" y="3899600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" name="Google Shape;298;p23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9" name="Google Shape;299;p23"/>
          <p:cNvCxnSpPr>
            <a:stCxn id="287" idx="6"/>
            <a:endCxn id="285" idx="4"/>
          </p:cNvCxnSpPr>
          <p:nvPr/>
        </p:nvCxnSpPr>
        <p:spPr>
          <a:xfrm rot="10800000" flipH="1">
            <a:off x="5261234" y="4823786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305" name="Google Shape;305;p24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" name="Google Shape;306;p24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24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2" name="Google Shape;312;p24"/>
          <p:cNvCxnSpPr>
            <a:stCxn id="311" idx="4"/>
            <a:endCxn id="306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3" name="Google Shape;313;p24"/>
          <p:cNvCxnSpPr>
            <a:stCxn id="306" idx="6"/>
            <a:endCxn id="307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" name="Google Shape;314;p24"/>
          <p:cNvCxnSpPr>
            <a:stCxn id="307" idx="6"/>
            <a:endCxn id="308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5" name="Google Shape;315;p24"/>
          <p:cNvCxnSpPr>
            <a:stCxn id="308" idx="0"/>
            <a:endCxn id="309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6" name="Google Shape;316;p24"/>
          <p:cNvCxnSpPr>
            <a:stCxn id="307" idx="4"/>
            <a:endCxn id="310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7" name="Google Shape;317;p24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Explore all of the possible vertices of B. Right now, there is A, C, and D.</a:t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24"/>
          <p:cNvSpPr/>
          <p:nvPr/>
        </p:nvSpPr>
        <p:spPr>
          <a:xfrm>
            <a:off x="4256194" y="1427263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3071999" y="3906931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23" name="Google Shape;323;p24"/>
          <p:cNvCxnSpPr>
            <a:stCxn id="308" idx="4"/>
            <a:endCxn id="310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4" name="Google Shape;324;p24"/>
          <p:cNvSpPr/>
          <p:nvPr/>
        </p:nvSpPr>
        <p:spPr>
          <a:xfrm>
            <a:off x="4344714" y="4958945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5593480" y="3899599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331" name="Google Shape;331;p25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2" name="Google Shape;332;p25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38" name="Google Shape;338;p25"/>
          <p:cNvCxnSpPr>
            <a:stCxn id="337" idx="4"/>
            <a:endCxn id="332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9" name="Google Shape;339;p25"/>
          <p:cNvCxnSpPr>
            <a:stCxn id="332" idx="6"/>
            <a:endCxn id="333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0" name="Google Shape;340;p25"/>
          <p:cNvCxnSpPr>
            <a:stCxn id="333" idx="6"/>
            <a:endCxn id="334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1" name="Google Shape;341;p25"/>
          <p:cNvCxnSpPr>
            <a:stCxn id="334" idx="0"/>
            <a:endCxn id="335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2" name="Google Shape;342;p25"/>
          <p:cNvCxnSpPr>
            <a:stCxn id="333" idx="4"/>
            <a:endCxn id="336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3" name="Google Shape;343;p25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p25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25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Place all vertices of B in the queue in any order. Assign them as child nodes in the spanning tree.</a:t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4256194" y="1427263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5593480" y="3899599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9" name="Google Shape;349;p25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50" name="Google Shape;350;p25"/>
          <p:cNvCxnSpPr>
            <a:stCxn id="346" idx="3"/>
            <a:endCxn id="349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1" name="Google Shape;351;p25"/>
          <p:cNvCxnSpPr>
            <a:stCxn id="334" idx="4"/>
            <a:endCxn id="336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357" name="Google Shape;357;p26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" name="Google Shape;358;p26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p26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p26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64" name="Google Shape;364;p26"/>
          <p:cNvCxnSpPr>
            <a:stCxn id="363" idx="4"/>
            <a:endCxn id="358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5" name="Google Shape;365;p26"/>
          <p:cNvCxnSpPr>
            <a:stCxn id="358" idx="6"/>
            <a:endCxn id="359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6" name="Google Shape;366;p26"/>
          <p:cNvCxnSpPr>
            <a:stCxn id="359" idx="6"/>
            <a:endCxn id="360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7" name="Google Shape;367;p26"/>
          <p:cNvCxnSpPr>
            <a:stCxn id="360" idx="0"/>
            <a:endCxn id="361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8" name="Google Shape;368;p26"/>
          <p:cNvCxnSpPr>
            <a:stCxn id="359" idx="4"/>
            <a:endCxn id="362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9" name="Google Shape;369;p26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p26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Place all vertices of B in the queue in any order. Assign them as child nodes in the spanning tree.</a:t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4256194" y="1427263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4344714" y="4956548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5" name="Google Shape;375;p26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6" name="Google Shape;376;p26"/>
          <p:cNvCxnSpPr>
            <a:stCxn id="372" idx="3"/>
            <a:endCxn id="375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7" name="Google Shape;377;p26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8" name="Google Shape;378;p26"/>
          <p:cNvCxnSpPr>
            <a:stCxn id="372" idx="4"/>
            <a:endCxn id="377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9" name="Google Shape;379;p26"/>
          <p:cNvCxnSpPr>
            <a:stCxn id="360" idx="4"/>
            <a:endCxn id="362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385" name="Google Shape;385;p27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6" name="Google Shape;386;p27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92" name="Google Shape;392;p27"/>
          <p:cNvCxnSpPr>
            <a:stCxn id="391" idx="4"/>
            <a:endCxn id="386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3" name="Google Shape;393;p27"/>
          <p:cNvCxnSpPr>
            <a:stCxn id="386" idx="6"/>
            <a:endCxn id="387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4" name="Google Shape;394;p27"/>
          <p:cNvCxnSpPr>
            <a:stCxn id="387" idx="6"/>
            <a:endCxn id="388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5" name="Google Shape;395;p27"/>
          <p:cNvCxnSpPr>
            <a:stCxn id="388" idx="0"/>
            <a:endCxn id="389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6" name="Google Shape;396;p27"/>
          <p:cNvCxnSpPr>
            <a:stCxn id="387" idx="4"/>
            <a:endCxn id="390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7" name="Google Shape;397;p27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27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p27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Place all vertices of B in the queue in any order. Assign them as child nodes in the spanning tree.</a:t>
            </a:r>
            <a:endParaRPr/>
          </a:p>
        </p:txBody>
      </p:sp>
      <p:sp>
        <p:nvSpPr>
          <p:cNvPr id="400" name="Google Shape;400;p27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4256194" y="1427263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2" name="Google Shape;402;p27"/>
          <p:cNvSpPr/>
          <p:nvPr/>
        </p:nvSpPr>
        <p:spPr>
          <a:xfrm>
            <a:off x="3075784" y="3899600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3" name="Google Shape;403;p27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4" name="Google Shape;404;p27"/>
          <p:cNvCxnSpPr>
            <a:stCxn id="400" idx="3"/>
            <a:endCxn id="403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5" name="Google Shape;405;p27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6" name="Google Shape;406;p27"/>
          <p:cNvCxnSpPr>
            <a:stCxn id="400" idx="4"/>
            <a:endCxn id="405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7" name="Google Shape;407;p27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08" name="Google Shape;408;p27"/>
          <p:cNvCxnSpPr>
            <a:stCxn id="400" idx="5"/>
            <a:endCxn id="407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9" name="Google Shape;409;p27"/>
          <p:cNvCxnSpPr>
            <a:stCxn id="388" idx="4"/>
            <a:endCxn id="390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415" name="Google Shape;415;p28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6" name="Google Shape;416;p28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p28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8" name="Google Shape;418;p28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" name="Google Shape;419;p28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p28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22" name="Google Shape;422;p28"/>
          <p:cNvCxnSpPr>
            <a:stCxn id="421" idx="4"/>
            <a:endCxn id="416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3" name="Google Shape;423;p28"/>
          <p:cNvCxnSpPr>
            <a:stCxn id="416" idx="6"/>
            <a:endCxn id="417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4" name="Google Shape;424;p28"/>
          <p:cNvCxnSpPr>
            <a:stCxn id="417" idx="6"/>
            <a:endCxn id="418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5" name="Google Shape;425;p28"/>
          <p:cNvCxnSpPr>
            <a:stCxn id="418" idx="0"/>
            <a:endCxn id="419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6" name="Google Shape;426;p28"/>
          <p:cNvCxnSpPr>
            <a:stCxn id="417" idx="4"/>
            <a:endCxn id="420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7" name="Google Shape;427;p28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28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28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Now that all of the vertices beside B has been visited; visit the vertex that is next at the queue – C.</a:t>
            </a: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28"/>
          <p:cNvSpPr/>
          <p:nvPr/>
        </p:nvSpPr>
        <p:spPr>
          <a:xfrm>
            <a:off x="5481699" y="1435622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5613643" y="3899599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3" name="Google Shape;433;p28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4" name="Google Shape;434;p28"/>
          <p:cNvCxnSpPr>
            <a:stCxn id="430" idx="3"/>
            <a:endCxn id="433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5" name="Google Shape;435;p28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6" name="Google Shape;436;p28"/>
          <p:cNvCxnSpPr>
            <a:stCxn id="430" idx="4"/>
            <a:endCxn id="435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7" name="Google Shape;437;p28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8" name="Google Shape;438;p28"/>
          <p:cNvCxnSpPr>
            <a:stCxn id="430" idx="5"/>
            <a:endCxn id="437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9" name="Google Shape;439;p28"/>
          <p:cNvSpPr/>
          <p:nvPr/>
        </p:nvSpPr>
        <p:spPr>
          <a:xfrm>
            <a:off x="4367572" y="1503214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40" name="Google Shape;440;p28"/>
          <p:cNvCxnSpPr>
            <a:stCxn id="418" idx="4"/>
            <a:endCxn id="420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446" name="Google Shape;446;p29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7" name="Google Shape;447;p29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8" name="Google Shape;448;p29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p29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53" name="Google Shape;453;p29"/>
          <p:cNvCxnSpPr>
            <a:stCxn id="452" idx="4"/>
            <a:endCxn id="447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4" name="Google Shape;454;p29"/>
          <p:cNvCxnSpPr>
            <a:stCxn id="447" idx="6"/>
            <a:endCxn id="448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5" name="Google Shape;455;p29"/>
          <p:cNvCxnSpPr>
            <a:stCxn id="448" idx="6"/>
            <a:endCxn id="449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6" name="Google Shape;456;p29"/>
          <p:cNvCxnSpPr>
            <a:stCxn id="449" idx="0"/>
            <a:endCxn id="450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7" name="Google Shape;457;p29"/>
          <p:cNvCxnSpPr>
            <a:stCxn id="448" idx="4"/>
            <a:endCxn id="451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8" name="Google Shape;458;p29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" name="Google Shape;459;p29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0" name="Google Shape;460;p29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three vertices connec-ted to C are B, D, and F.</a:t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p29"/>
          <p:cNvSpPr/>
          <p:nvPr/>
        </p:nvSpPr>
        <p:spPr>
          <a:xfrm>
            <a:off x="5481699" y="1435622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3" name="Google Shape;463;p29"/>
          <p:cNvSpPr/>
          <p:nvPr/>
        </p:nvSpPr>
        <p:spPr>
          <a:xfrm>
            <a:off x="5613644" y="2823864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4" name="Google Shape;464;p29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65" name="Google Shape;465;p29"/>
          <p:cNvCxnSpPr>
            <a:stCxn id="461" idx="3"/>
            <a:endCxn id="464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6" name="Google Shape;466;p29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67" name="Google Shape;467;p29"/>
          <p:cNvCxnSpPr>
            <a:stCxn id="461" idx="4"/>
            <a:endCxn id="466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8" name="Google Shape;468;p29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69" name="Google Shape;469;p29"/>
          <p:cNvCxnSpPr>
            <a:stCxn id="461" idx="5"/>
            <a:endCxn id="468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0" name="Google Shape;470;p29"/>
          <p:cNvSpPr/>
          <p:nvPr/>
        </p:nvSpPr>
        <p:spPr>
          <a:xfrm>
            <a:off x="4367572" y="1503214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71" name="Google Shape;471;p29"/>
          <p:cNvCxnSpPr>
            <a:stCxn id="449" idx="4"/>
            <a:endCxn id="451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2" name="Google Shape;472;p29"/>
          <p:cNvSpPr/>
          <p:nvPr/>
        </p:nvSpPr>
        <p:spPr>
          <a:xfrm>
            <a:off x="4349912" y="3899600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3" name="Google Shape;473;p29"/>
          <p:cNvSpPr/>
          <p:nvPr/>
        </p:nvSpPr>
        <p:spPr>
          <a:xfrm>
            <a:off x="4337860" y="4938212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/>
              <a:t>Introduction to Graphs</a:t>
            </a:r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What is a graph? | Why graphs? | Applications of graphs | Types of graphs | Representations of graphs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479" name="Google Shape;479;p30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0" name="Google Shape;480;p30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Google Shape;481;p30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2" name="Google Shape;482;p30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p30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4" name="Google Shape;484;p30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p30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86" name="Google Shape;486;p30"/>
          <p:cNvCxnSpPr>
            <a:stCxn id="485" idx="4"/>
            <a:endCxn id="480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7" name="Google Shape;487;p30"/>
          <p:cNvCxnSpPr>
            <a:stCxn id="480" idx="6"/>
            <a:endCxn id="481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8" name="Google Shape;488;p30"/>
          <p:cNvCxnSpPr>
            <a:stCxn id="481" idx="6"/>
            <a:endCxn id="482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9" name="Google Shape;489;p30"/>
          <p:cNvCxnSpPr>
            <a:stCxn id="482" idx="0"/>
            <a:endCxn id="483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0" name="Google Shape;490;p30"/>
          <p:cNvCxnSpPr>
            <a:stCxn id="481" idx="4"/>
            <a:endCxn id="484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1" name="Google Shape;491;p30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2" name="Google Shape;492;p30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3" name="Google Shape;493;p30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 has already been explored and finished in the queue.</a:t>
            </a:r>
            <a:endParaRPr/>
          </a:p>
        </p:txBody>
      </p:sp>
      <p:sp>
        <p:nvSpPr>
          <p:cNvPr id="494" name="Google Shape;494;p30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p30"/>
          <p:cNvSpPr/>
          <p:nvPr/>
        </p:nvSpPr>
        <p:spPr>
          <a:xfrm>
            <a:off x="5481699" y="1435622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6" name="Google Shape;496;p30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97" name="Google Shape;497;p30"/>
          <p:cNvCxnSpPr>
            <a:stCxn id="494" idx="3"/>
            <a:endCxn id="496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8" name="Google Shape;498;p30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99" name="Google Shape;499;p30"/>
          <p:cNvCxnSpPr>
            <a:stCxn id="494" idx="4"/>
            <a:endCxn id="498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0" name="Google Shape;500;p30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01" name="Google Shape;501;p30"/>
          <p:cNvCxnSpPr>
            <a:stCxn id="494" idx="5"/>
            <a:endCxn id="500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2" name="Google Shape;502;p30"/>
          <p:cNvSpPr/>
          <p:nvPr/>
        </p:nvSpPr>
        <p:spPr>
          <a:xfrm>
            <a:off x="4367572" y="1503214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03" name="Google Shape;503;p30"/>
          <p:cNvCxnSpPr>
            <a:stCxn id="482" idx="4"/>
            <a:endCxn id="484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4" name="Google Shape;504;p30"/>
          <p:cNvSpPr/>
          <p:nvPr/>
        </p:nvSpPr>
        <p:spPr>
          <a:xfrm>
            <a:off x="4349912" y="3899600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510" name="Google Shape;510;p31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1" name="Google Shape;511;p31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p31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3" name="Google Shape;513;p31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4" name="Google Shape;514;p31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5" name="Google Shape;515;p31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6" name="Google Shape;516;p31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17" name="Google Shape;517;p31"/>
          <p:cNvCxnSpPr>
            <a:stCxn id="516" idx="4"/>
            <a:endCxn id="511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8" name="Google Shape;518;p31"/>
          <p:cNvCxnSpPr>
            <a:stCxn id="511" idx="6"/>
            <a:endCxn id="512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9" name="Google Shape;519;p31"/>
          <p:cNvCxnSpPr>
            <a:stCxn id="512" idx="6"/>
            <a:endCxn id="513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0" name="Google Shape;520;p31"/>
          <p:cNvCxnSpPr>
            <a:stCxn id="513" idx="0"/>
            <a:endCxn id="514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1" name="Google Shape;521;p31"/>
          <p:cNvCxnSpPr>
            <a:stCxn id="512" idx="4"/>
            <a:endCxn id="515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2" name="Google Shape;522;p31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3" name="Google Shape;523;p31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4" name="Google Shape;524;p31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Add F to the queue and assign as a child node for C in the spanning tree.</a:t>
            </a:r>
            <a:endParaRPr/>
          </a:p>
        </p:txBody>
      </p:sp>
      <p:sp>
        <p:nvSpPr>
          <p:cNvPr id="525" name="Google Shape;525;p31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6" name="Google Shape;526;p31"/>
          <p:cNvSpPr/>
          <p:nvPr/>
        </p:nvSpPr>
        <p:spPr>
          <a:xfrm>
            <a:off x="5481699" y="1435622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7" name="Google Shape;527;p31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28" name="Google Shape;528;p31"/>
          <p:cNvCxnSpPr>
            <a:stCxn id="525" idx="3"/>
            <a:endCxn id="527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9" name="Google Shape;529;p31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30" name="Google Shape;530;p31"/>
          <p:cNvCxnSpPr>
            <a:stCxn id="525" idx="4"/>
            <a:endCxn id="529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1" name="Google Shape;531;p31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32" name="Google Shape;532;p31"/>
          <p:cNvCxnSpPr>
            <a:stCxn id="525" idx="5"/>
            <a:endCxn id="531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3" name="Google Shape;533;p31"/>
          <p:cNvSpPr/>
          <p:nvPr/>
        </p:nvSpPr>
        <p:spPr>
          <a:xfrm>
            <a:off x="4367572" y="1503214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34" name="Google Shape;534;p31"/>
          <p:cNvCxnSpPr>
            <a:stCxn id="513" idx="4"/>
            <a:endCxn id="515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5" name="Google Shape;535;p31"/>
          <p:cNvSpPr/>
          <p:nvPr/>
        </p:nvSpPr>
        <p:spPr>
          <a:xfrm>
            <a:off x="5611159" y="2809629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8311527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37" name="Google Shape;537;p31"/>
          <p:cNvCxnSpPr>
            <a:stCxn id="527" idx="4"/>
            <a:endCxn id="536" idx="0"/>
          </p:cNvCxnSpPr>
          <p:nvPr/>
        </p:nvCxnSpPr>
        <p:spPr>
          <a:xfrm>
            <a:off x="8725527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543" name="Google Shape;543;p32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4" name="Google Shape;544;p32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5" name="Google Shape;545;p32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6" name="Google Shape;546;p32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7" name="Google Shape;547;p32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8" name="Google Shape;548;p32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9" name="Google Shape;549;p32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50" name="Google Shape;550;p32"/>
          <p:cNvCxnSpPr>
            <a:stCxn id="549" idx="4"/>
            <a:endCxn id="544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1" name="Google Shape;551;p32"/>
          <p:cNvCxnSpPr>
            <a:stCxn id="544" idx="6"/>
            <a:endCxn id="545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2" name="Google Shape;552;p32"/>
          <p:cNvCxnSpPr>
            <a:stCxn id="545" idx="6"/>
            <a:endCxn id="546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3" name="Google Shape;553;p32"/>
          <p:cNvCxnSpPr>
            <a:stCxn id="546" idx="0"/>
            <a:endCxn id="547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4" name="Google Shape;554;p32"/>
          <p:cNvCxnSpPr>
            <a:stCxn id="545" idx="4"/>
            <a:endCxn id="548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5" name="Google Shape;555;p32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6" name="Google Shape;556;p32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7" name="Google Shape;557;p32"/>
          <p:cNvSpPr txBox="1">
            <a:spLocks noGrp="1"/>
          </p:cNvSpPr>
          <p:nvPr>
            <p:ph type="body" idx="1"/>
          </p:nvPr>
        </p:nvSpPr>
        <p:spPr>
          <a:xfrm>
            <a:off x="838200" y="1576575"/>
            <a:ext cx="2291100" cy="4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 is already at the queue, but there is a need to specify their relationship by connecting them with </a:t>
            </a:r>
            <a:r>
              <a:rPr lang="en-US" b="1"/>
              <a:t>broken lines.</a:t>
            </a:r>
            <a:endParaRPr b="1"/>
          </a:p>
        </p:txBody>
      </p:sp>
      <p:sp>
        <p:nvSpPr>
          <p:cNvPr id="558" name="Google Shape;558;p32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9" name="Google Shape;559;p32"/>
          <p:cNvSpPr/>
          <p:nvPr/>
        </p:nvSpPr>
        <p:spPr>
          <a:xfrm>
            <a:off x="5481699" y="1435622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0" name="Google Shape;560;p32"/>
          <p:cNvSpPr/>
          <p:nvPr/>
        </p:nvSpPr>
        <p:spPr>
          <a:xfrm>
            <a:off x="79293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61" name="Google Shape;561;p32"/>
          <p:cNvCxnSpPr>
            <a:stCxn id="558" idx="3"/>
            <a:endCxn id="560" idx="0"/>
          </p:cNvCxnSpPr>
          <p:nvPr/>
        </p:nvCxnSpPr>
        <p:spPr>
          <a:xfrm flipH="1">
            <a:off x="8343199" y="3626744"/>
            <a:ext cx="10143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2" name="Google Shape;562;p32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63" name="Google Shape;563;p32"/>
          <p:cNvCxnSpPr>
            <a:stCxn id="558" idx="4"/>
            <a:endCxn id="562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4" name="Google Shape;564;p32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65" name="Google Shape;565;p32"/>
          <p:cNvCxnSpPr>
            <a:stCxn id="558" idx="5"/>
            <a:endCxn id="564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6" name="Google Shape;566;p32"/>
          <p:cNvSpPr/>
          <p:nvPr/>
        </p:nvSpPr>
        <p:spPr>
          <a:xfrm>
            <a:off x="4367572" y="1503214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67" name="Google Shape;567;p32"/>
          <p:cNvCxnSpPr>
            <a:stCxn id="546" idx="4"/>
            <a:endCxn id="548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8" name="Google Shape;568;p32"/>
          <p:cNvSpPr/>
          <p:nvPr/>
        </p:nvSpPr>
        <p:spPr>
          <a:xfrm>
            <a:off x="4344714" y="4956546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9" name="Google Shape;569;p32"/>
          <p:cNvSpPr/>
          <p:nvPr/>
        </p:nvSpPr>
        <p:spPr>
          <a:xfrm>
            <a:off x="8311527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70" name="Google Shape;570;p32"/>
          <p:cNvCxnSpPr>
            <a:stCxn id="560" idx="4"/>
            <a:endCxn id="569" idx="0"/>
          </p:cNvCxnSpPr>
          <p:nvPr/>
        </p:nvCxnSpPr>
        <p:spPr>
          <a:xfrm>
            <a:off x="8343327" y="4823739"/>
            <a:ext cx="38220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1" name="Google Shape;571;p32"/>
          <p:cNvCxnSpPr>
            <a:stCxn id="560" idx="6"/>
            <a:endCxn id="562" idx="2"/>
          </p:cNvCxnSpPr>
          <p:nvPr/>
        </p:nvCxnSpPr>
        <p:spPr>
          <a:xfrm>
            <a:off x="8757327" y="4409739"/>
            <a:ext cx="478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577" name="Google Shape;577;p33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8" name="Google Shape;578;p33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9" name="Google Shape;579;p33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0" name="Google Shape;580;p33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1" name="Google Shape;581;p33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2" name="Google Shape;582;p33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3" name="Google Shape;583;p33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84" name="Google Shape;584;p33"/>
          <p:cNvCxnSpPr>
            <a:stCxn id="583" idx="4"/>
            <a:endCxn id="578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5" name="Google Shape;585;p33"/>
          <p:cNvCxnSpPr>
            <a:stCxn id="578" idx="6"/>
            <a:endCxn id="579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6" name="Google Shape;586;p33"/>
          <p:cNvCxnSpPr>
            <a:stCxn id="579" idx="6"/>
            <a:endCxn id="580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7" name="Google Shape;587;p33"/>
          <p:cNvCxnSpPr>
            <a:stCxn id="580" idx="0"/>
            <a:endCxn id="581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8" name="Google Shape;588;p33"/>
          <p:cNvCxnSpPr>
            <a:stCxn id="579" idx="4"/>
            <a:endCxn id="582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9" name="Google Shape;589;p33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0" name="Google Shape;590;p33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1" name="Google Shape;591;p33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Now that all of the vertices beside C has been visited; visit the vertex that is next at the queue – D.</a:t>
            </a: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6657279" y="1419400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4" name="Google Shape;594;p33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95" name="Google Shape;595;p33"/>
          <p:cNvCxnSpPr>
            <a:stCxn id="592" idx="3"/>
            <a:endCxn id="594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6" name="Google Shape;596;p33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97" name="Google Shape;597;p33"/>
          <p:cNvCxnSpPr>
            <a:stCxn id="592" idx="4"/>
            <a:endCxn id="596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8" name="Google Shape;598;p33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99" name="Google Shape;599;p33"/>
          <p:cNvCxnSpPr>
            <a:stCxn id="592" idx="5"/>
            <a:endCxn id="598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0" name="Google Shape;600;p33"/>
          <p:cNvSpPr/>
          <p:nvPr/>
        </p:nvSpPr>
        <p:spPr>
          <a:xfrm>
            <a:off x="4367572" y="1503214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01" name="Google Shape;601;p33"/>
          <p:cNvCxnSpPr>
            <a:stCxn id="580" idx="4"/>
            <a:endCxn id="582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2" name="Google Shape;602;p33"/>
          <p:cNvSpPr/>
          <p:nvPr/>
        </p:nvSpPr>
        <p:spPr>
          <a:xfrm>
            <a:off x="4344714" y="4956546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3" name="Google Shape;603;p33"/>
          <p:cNvSpPr/>
          <p:nvPr/>
        </p:nvSpPr>
        <p:spPr>
          <a:xfrm>
            <a:off x="8311527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04" name="Google Shape;604;p33"/>
          <p:cNvCxnSpPr>
            <a:stCxn id="594" idx="4"/>
            <a:endCxn id="603" idx="0"/>
          </p:cNvCxnSpPr>
          <p:nvPr/>
        </p:nvCxnSpPr>
        <p:spPr>
          <a:xfrm>
            <a:off x="8725527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5" name="Google Shape;605;p33"/>
          <p:cNvCxnSpPr>
            <a:stCxn id="594" idx="6"/>
            <a:endCxn id="596" idx="2"/>
          </p:cNvCxnSpPr>
          <p:nvPr/>
        </p:nvCxnSpPr>
        <p:spPr>
          <a:xfrm>
            <a:off x="9139527" y="4409739"/>
            <a:ext cx="96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6" name="Google Shape;606;p33"/>
          <p:cNvSpPr/>
          <p:nvPr/>
        </p:nvSpPr>
        <p:spPr>
          <a:xfrm>
            <a:off x="5572976" y="1503213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612" name="Google Shape;612;p34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3" name="Google Shape;613;p34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4" name="Google Shape;614;p34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5" name="Google Shape;615;p34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6" name="Google Shape;616;p34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7" name="Google Shape;617;p34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8" name="Google Shape;618;p34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19" name="Google Shape;619;p34"/>
          <p:cNvCxnSpPr>
            <a:stCxn id="618" idx="4"/>
            <a:endCxn id="613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0" name="Google Shape;620;p34"/>
          <p:cNvCxnSpPr>
            <a:stCxn id="613" idx="6"/>
            <a:endCxn id="614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1" name="Google Shape;621;p34"/>
          <p:cNvCxnSpPr>
            <a:stCxn id="614" idx="6"/>
            <a:endCxn id="615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2" name="Google Shape;622;p34"/>
          <p:cNvCxnSpPr>
            <a:stCxn id="615" idx="0"/>
            <a:endCxn id="616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3" name="Google Shape;623;p34"/>
          <p:cNvCxnSpPr>
            <a:stCxn id="614" idx="4"/>
            <a:endCxn id="617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4" name="Google Shape;624;p34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5" name="Google Shape;625;p34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6" name="Google Shape;626;p34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All vertices connected to D – B and C – are already part of the queue and relation-ships have been identified in the spanning tree. </a:t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8" name="Google Shape;628;p34"/>
          <p:cNvSpPr/>
          <p:nvPr/>
        </p:nvSpPr>
        <p:spPr>
          <a:xfrm>
            <a:off x="6657279" y="1419400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9" name="Google Shape;629;p34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30" name="Google Shape;630;p34"/>
          <p:cNvCxnSpPr>
            <a:stCxn id="627" idx="3"/>
            <a:endCxn id="629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1" name="Google Shape;631;p34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32" name="Google Shape;632;p34"/>
          <p:cNvCxnSpPr>
            <a:stCxn id="627" idx="4"/>
            <a:endCxn id="631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3" name="Google Shape;633;p34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34" name="Google Shape;634;p34"/>
          <p:cNvCxnSpPr>
            <a:stCxn id="627" idx="5"/>
            <a:endCxn id="633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5" name="Google Shape;635;p34"/>
          <p:cNvSpPr/>
          <p:nvPr/>
        </p:nvSpPr>
        <p:spPr>
          <a:xfrm>
            <a:off x="4367572" y="1503214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36" name="Google Shape;636;p34"/>
          <p:cNvCxnSpPr>
            <a:stCxn id="615" idx="4"/>
            <a:endCxn id="617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7" name="Google Shape;637;p34"/>
          <p:cNvSpPr/>
          <p:nvPr/>
        </p:nvSpPr>
        <p:spPr>
          <a:xfrm>
            <a:off x="4344714" y="3917935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8" name="Google Shape;638;p34"/>
          <p:cNvSpPr/>
          <p:nvPr/>
        </p:nvSpPr>
        <p:spPr>
          <a:xfrm>
            <a:off x="8311527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39" name="Google Shape;639;p34"/>
          <p:cNvCxnSpPr>
            <a:stCxn id="629" idx="4"/>
            <a:endCxn id="638" idx="0"/>
          </p:cNvCxnSpPr>
          <p:nvPr/>
        </p:nvCxnSpPr>
        <p:spPr>
          <a:xfrm>
            <a:off x="8725527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0" name="Google Shape;640;p34"/>
          <p:cNvCxnSpPr>
            <a:stCxn id="629" idx="6"/>
            <a:endCxn id="631" idx="2"/>
          </p:cNvCxnSpPr>
          <p:nvPr/>
        </p:nvCxnSpPr>
        <p:spPr>
          <a:xfrm>
            <a:off x="9139527" y="4409739"/>
            <a:ext cx="96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1" name="Google Shape;641;p34"/>
          <p:cNvSpPr/>
          <p:nvPr/>
        </p:nvSpPr>
        <p:spPr>
          <a:xfrm>
            <a:off x="5572976" y="1503213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2" name="Google Shape;642;p34"/>
          <p:cNvSpPr/>
          <p:nvPr/>
        </p:nvSpPr>
        <p:spPr>
          <a:xfrm>
            <a:off x="5594788" y="3899599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5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648" name="Google Shape;648;p35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9" name="Google Shape;649;p35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0" name="Google Shape;650;p35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1" name="Google Shape;651;p35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2" name="Google Shape;652;p35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3" name="Google Shape;653;p35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4" name="Google Shape;654;p35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55" name="Google Shape;655;p35"/>
          <p:cNvCxnSpPr>
            <a:stCxn id="654" idx="4"/>
            <a:endCxn id="649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6" name="Google Shape;656;p35"/>
          <p:cNvCxnSpPr>
            <a:stCxn id="649" idx="6"/>
            <a:endCxn id="650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7" name="Google Shape;657;p35"/>
          <p:cNvCxnSpPr>
            <a:stCxn id="650" idx="6"/>
            <a:endCxn id="651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8" name="Google Shape;658;p35"/>
          <p:cNvCxnSpPr>
            <a:stCxn id="651" idx="0"/>
            <a:endCxn id="652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9" name="Google Shape;659;p35"/>
          <p:cNvCxnSpPr>
            <a:stCxn id="650" idx="4"/>
            <a:endCxn id="653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0" name="Google Shape;660;p35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1" name="Google Shape;661;p35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Now that all of the vertices beside D has been visited; visit the vertex that is next at the queue – A.</a:t>
            </a:r>
            <a:endParaRPr/>
          </a:p>
        </p:txBody>
      </p:sp>
      <p:sp>
        <p:nvSpPr>
          <p:cNvPr id="663" name="Google Shape;663;p35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4" name="Google Shape;664;p35"/>
          <p:cNvSpPr/>
          <p:nvPr/>
        </p:nvSpPr>
        <p:spPr>
          <a:xfrm>
            <a:off x="7851109" y="1399987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65" name="Google Shape;665;p35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66" name="Google Shape;666;p35"/>
          <p:cNvCxnSpPr>
            <a:stCxn id="663" idx="3"/>
            <a:endCxn id="665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7" name="Google Shape;667;p35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68" name="Google Shape;668;p35"/>
          <p:cNvCxnSpPr>
            <a:stCxn id="663" idx="4"/>
            <a:endCxn id="667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9" name="Google Shape;669;p35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70" name="Google Shape;670;p35"/>
          <p:cNvCxnSpPr>
            <a:stCxn id="663" idx="5"/>
            <a:endCxn id="669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1" name="Google Shape;671;p35"/>
          <p:cNvSpPr/>
          <p:nvPr/>
        </p:nvSpPr>
        <p:spPr>
          <a:xfrm>
            <a:off x="4367572" y="1503214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72" name="Google Shape;672;p35"/>
          <p:cNvCxnSpPr>
            <a:stCxn id="651" idx="4"/>
            <a:endCxn id="653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3" name="Google Shape;673;p35"/>
          <p:cNvSpPr/>
          <p:nvPr/>
        </p:nvSpPr>
        <p:spPr>
          <a:xfrm>
            <a:off x="3086763" y="3917935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4" name="Google Shape;674;p35"/>
          <p:cNvSpPr/>
          <p:nvPr/>
        </p:nvSpPr>
        <p:spPr>
          <a:xfrm>
            <a:off x="8311527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75" name="Google Shape;675;p35"/>
          <p:cNvCxnSpPr>
            <a:stCxn id="665" idx="4"/>
            <a:endCxn id="674" idx="0"/>
          </p:cNvCxnSpPr>
          <p:nvPr/>
        </p:nvCxnSpPr>
        <p:spPr>
          <a:xfrm>
            <a:off x="8725527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6" name="Google Shape;676;p35"/>
          <p:cNvCxnSpPr>
            <a:stCxn id="665" idx="6"/>
            <a:endCxn id="667" idx="2"/>
          </p:cNvCxnSpPr>
          <p:nvPr/>
        </p:nvCxnSpPr>
        <p:spPr>
          <a:xfrm>
            <a:off x="9139527" y="4409739"/>
            <a:ext cx="96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7" name="Google Shape;677;p35"/>
          <p:cNvSpPr/>
          <p:nvPr/>
        </p:nvSpPr>
        <p:spPr>
          <a:xfrm>
            <a:off x="5572976" y="1503213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8" name="Google Shape;678;p35"/>
          <p:cNvSpPr/>
          <p:nvPr/>
        </p:nvSpPr>
        <p:spPr>
          <a:xfrm>
            <a:off x="6767037" y="1520261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684" name="Google Shape;684;p36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5" name="Google Shape;685;p36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6" name="Google Shape;686;p36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7" name="Google Shape;687;p36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8" name="Google Shape;688;p36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9" name="Google Shape;689;p36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0" name="Google Shape;690;p36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91" name="Google Shape;691;p36"/>
          <p:cNvCxnSpPr>
            <a:stCxn id="690" idx="4"/>
            <a:endCxn id="685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2" name="Google Shape;692;p36"/>
          <p:cNvCxnSpPr>
            <a:stCxn id="685" idx="6"/>
            <a:endCxn id="686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3" name="Google Shape;693;p36"/>
          <p:cNvCxnSpPr>
            <a:stCxn id="686" idx="6"/>
            <a:endCxn id="687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4" name="Google Shape;694;p36"/>
          <p:cNvCxnSpPr>
            <a:stCxn id="687" idx="0"/>
            <a:endCxn id="688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5" name="Google Shape;695;p36"/>
          <p:cNvCxnSpPr>
            <a:stCxn id="686" idx="4"/>
            <a:endCxn id="689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6" name="Google Shape;696;p36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8" name="Google Shape;698;p36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There are two vertices connec-ted to A, which is B and E. B has already been explored.</a:t>
            </a: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0" name="Google Shape;700;p36"/>
          <p:cNvSpPr/>
          <p:nvPr/>
        </p:nvSpPr>
        <p:spPr>
          <a:xfrm>
            <a:off x="7851109" y="1399987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1" name="Google Shape;701;p36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02" name="Google Shape;702;p36"/>
          <p:cNvCxnSpPr>
            <a:stCxn id="699" idx="3"/>
            <a:endCxn id="701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3" name="Google Shape;703;p36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04" name="Google Shape;704;p36"/>
          <p:cNvCxnSpPr>
            <a:stCxn id="699" idx="4"/>
            <a:endCxn id="703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5" name="Google Shape;705;p36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06" name="Google Shape;706;p36"/>
          <p:cNvCxnSpPr>
            <a:stCxn id="699" idx="5"/>
            <a:endCxn id="705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7" name="Google Shape;707;p36"/>
          <p:cNvSpPr/>
          <p:nvPr/>
        </p:nvSpPr>
        <p:spPr>
          <a:xfrm>
            <a:off x="4367572" y="1503214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708" name="Google Shape;708;p36"/>
          <p:cNvCxnSpPr>
            <a:stCxn id="687" idx="4"/>
            <a:endCxn id="689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9" name="Google Shape;709;p36"/>
          <p:cNvSpPr/>
          <p:nvPr/>
        </p:nvSpPr>
        <p:spPr>
          <a:xfrm>
            <a:off x="3075784" y="2823863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8311527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11" name="Google Shape;711;p36"/>
          <p:cNvCxnSpPr>
            <a:stCxn id="701" idx="4"/>
            <a:endCxn id="710" idx="0"/>
          </p:cNvCxnSpPr>
          <p:nvPr/>
        </p:nvCxnSpPr>
        <p:spPr>
          <a:xfrm>
            <a:off x="8725527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2" name="Google Shape;712;p36"/>
          <p:cNvCxnSpPr>
            <a:stCxn id="701" idx="6"/>
            <a:endCxn id="703" idx="2"/>
          </p:cNvCxnSpPr>
          <p:nvPr/>
        </p:nvCxnSpPr>
        <p:spPr>
          <a:xfrm>
            <a:off x="9139527" y="4409739"/>
            <a:ext cx="96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3" name="Google Shape;713;p36"/>
          <p:cNvSpPr/>
          <p:nvPr/>
        </p:nvSpPr>
        <p:spPr>
          <a:xfrm>
            <a:off x="5572976" y="1503213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4" name="Google Shape;714;p36"/>
          <p:cNvSpPr/>
          <p:nvPr/>
        </p:nvSpPr>
        <p:spPr>
          <a:xfrm>
            <a:off x="6767037" y="1520261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5" name="Google Shape;715;p36"/>
          <p:cNvSpPr/>
          <p:nvPr/>
        </p:nvSpPr>
        <p:spPr>
          <a:xfrm>
            <a:off x="4344714" y="3917935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7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721" name="Google Shape;721;p37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2" name="Google Shape;722;p37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3" name="Google Shape;723;p37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4" name="Google Shape;724;p37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5" name="Google Shape;725;p37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6" name="Google Shape;726;p37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7" name="Google Shape;727;p37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28" name="Google Shape;728;p37"/>
          <p:cNvCxnSpPr>
            <a:stCxn id="727" idx="4"/>
            <a:endCxn id="722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9" name="Google Shape;729;p37"/>
          <p:cNvCxnSpPr>
            <a:stCxn id="722" idx="6"/>
            <a:endCxn id="723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0" name="Google Shape;730;p37"/>
          <p:cNvCxnSpPr>
            <a:stCxn id="723" idx="6"/>
            <a:endCxn id="724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1" name="Google Shape;731;p37"/>
          <p:cNvCxnSpPr>
            <a:stCxn id="724" idx="0"/>
            <a:endCxn id="725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2" name="Google Shape;732;p37"/>
          <p:cNvCxnSpPr>
            <a:stCxn id="723" idx="4"/>
            <a:endCxn id="726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3" name="Google Shape;733;p37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4" name="Google Shape;734;p37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5" name="Google Shape;735;p37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A’s other vertex, E, is placed on the queue and is assigned as a child node of A.</a:t>
            </a:r>
            <a:endParaRPr/>
          </a:p>
        </p:txBody>
      </p:sp>
      <p:sp>
        <p:nvSpPr>
          <p:cNvPr id="736" name="Google Shape;736;p37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7" name="Google Shape;737;p37"/>
          <p:cNvSpPr/>
          <p:nvPr/>
        </p:nvSpPr>
        <p:spPr>
          <a:xfrm>
            <a:off x="7851109" y="1399987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8" name="Google Shape;738;p37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39" name="Google Shape;739;p37"/>
          <p:cNvCxnSpPr>
            <a:stCxn id="736" idx="3"/>
            <a:endCxn id="738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0" name="Google Shape;740;p37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1" name="Google Shape;741;p37"/>
          <p:cNvCxnSpPr>
            <a:stCxn id="736" idx="4"/>
            <a:endCxn id="740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2" name="Google Shape;742;p37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3" name="Google Shape;743;p37"/>
          <p:cNvCxnSpPr>
            <a:stCxn id="736" idx="5"/>
            <a:endCxn id="742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4" name="Google Shape;744;p37"/>
          <p:cNvSpPr/>
          <p:nvPr/>
        </p:nvSpPr>
        <p:spPr>
          <a:xfrm>
            <a:off x="4367572" y="1503214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745" name="Google Shape;745;p37"/>
          <p:cNvCxnSpPr>
            <a:stCxn id="724" idx="4"/>
            <a:endCxn id="726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6" name="Google Shape;746;p37"/>
          <p:cNvSpPr/>
          <p:nvPr/>
        </p:nvSpPr>
        <p:spPr>
          <a:xfrm>
            <a:off x="3075784" y="2823863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7" name="Google Shape;747;p37"/>
          <p:cNvSpPr/>
          <p:nvPr/>
        </p:nvSpPr>
        <p:spPr>
          <a:xfrm>
            <a:off x="8311527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8" name="Google Shape;748;p37"/>
          <p:cNvCxnSpPr>
            <a:stCxn id="738" idx="4"/>
            <a:endCxn id="747" idx="0"/>
          </p:cNvCxnSpPr>
          <p:nvPr/>
        </p:nvCxnSpPr>
        <p:spPr>
          <a:xfrm>
            <a:off x="8725527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9" name="Google Shape;749;p37"/>
          <p:cNvCxnSpPr>
            <a:stCxn id="738" idx="6"/>
            <a:endCxn id="740" idx="2"/>
          </p:cNvCxnSpPr>
          <p:nvPr/>
        </p:nvCxnSpPr>
        <p:spPr>
          <a:xfrm>
            <a:off x="9139527" y="4409739"/>
            <a:ext cx="96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0" name="Google Shape;750;p37"/>
          <p:cNvSpPr/>
          <p:nvPr/>
        </p:nvSpPr>
        <p:spPr>
          <a:xfrm>
            <a:off x="5572976" y="1503213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1" name="Google Shape;751;p37"/>
          <p:cNvSpPr/>
          <p:nvPr/>
        </p:nvSpPr>
        <p:spPr>
          <a:xfrm>
            <a:off x="6767037" y="1520261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2" name="Google Shape;752;p37"/>
          <p:cNvSpPr/>
          <p:nvPr/>
        </p:nvSpPr>
        <p:spPr>
          <a:xfrm>
            <a:off x="10156483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53" name="Google Shape;753;p37"/>
          <p:cNvCxnSpPr>
            <a:stCxn id="742" idx="4"/>
            <a:endCxn id="752" idx="0"/>
          </p:cNvCxnSpPr>
          <p:nvPr/>
        </p:nvCxnSpPr>
        <p:spPr>
          <a:xfrm>
            <a:off x="10570483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759" name="Google Shape;759;p38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0" name="Google Shape;760;p38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1" name="Google Shape;761;p38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2" name="Google Shape;762;p38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3" name="Google Shape;763;p38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4" name="Google Shape;764;p38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5" name="Google Shape;765;p38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66" name="Google Shape;766;p38"/>
          <p:cNvCxnSpPr>
            <a:stCxn id="765" idx="4"/>
            <a:endCxn id="760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7" name="Google Shape;767;p38"/>
          <p:cNvCxnSpPr>
            <a:stCxn id="760" idx="6"/>
            <a:endCxn id="761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8" name="Google Shape;768;p38"/>
          <p:cNvCxnSpPr>
            <a:stCxn id="761" idx="6"/>
            <a:endCxn id="762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9" name="Google Shape;769;p38"/>
          <p:cNvCxnSpPr>
            <a:stCxn id="762" idx="0"/>
            <a:endCxn id="763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0" name="Google Shape;770;p38"/>
          <p:cNvCxnSpPr>
            <a:stCxn id="761" idx="4"/>
            <a:endCxn id="764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1" name="Google Shape;771;p38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2" name="Google Shape;772;p38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3" name="Google Shape;773;p38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Now that all of the vertices beside A has been visited; visit the vertex that is next at the queue – F.</a:t>
            </a:r>
            <a:endParaRPr/>
          </a:p>
        </p:txBody>
      </p:sp>
      <p:sp>
        <p:nvSpPr>
          <p:cNvPr id="774" name="Google Shape;774;p38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5" name="Google Shape;775;p38"/>
          <p:cNvSpPr/>
          <p:nvPr/>
        </p:nvSpPr>
        <p:spPr>
          <a:xfrm>
            <a:off x="9059201" y="1419399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76" name="Google Shape;776;p38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77" name="Google Shape;777;p38"/>
          <p:cNvCxnSpPr>
            <a:stCxn id="774" idx="3"/>
            <a:endCxn id="776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8" name="Google Shape;778;p38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79" name="Google Shape;779;p38"/>
          <p:cNvCxnSpPr>
            <a:stCxn id="774" idx="4"/>
            <a:endCxn id="778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0" name="Google Shape;780;p38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81" name="Google Shape;781;p38"/>
          <p:cNvCxnSpPr>
            <a:stCxn id="774" idx="5"/>
            <a:endCxn id="780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2" name="Google Shape;782;p38"/>
          <p:cNvSpPr/>
          <p:nvPr/>
        </p:nvSpPr>
        <p:spPr>
          <a:xfrm>
            <a:off x="4367572" y="1503214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783" name="Google Shape;783;p38"/>
          <p:cNvCxnSpPr>
            <a:stCxn id="762" idx="4"/>
            <a:endCxn id="764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4" name="Google Shape;784;p38"/>
          <p:cNvSpPr/>
          <p:nvPr/>
        </p:nvSpPr>
        <p:spPr>
          <a:xfrm>
            <a:off x="5598499" y="2823863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5" name="Google Shape;785;p38"/>
          <p:cNvSpPr/>
          <p:nvPr/>
        </p:nvSpPr>
        <p:spPr>
          <a:xfrm>
            <a:off x="8311527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86" name="Google Shape;786;p38"/>
          <p:cNvCxnSpPr>
            <a:stCxn id="776" idx="4"/>
            <a:endCxn id="785" idx="0"/>
          </p:cNvCxnSpPr>
          <p:nvPr/>
        </p:nvCxnSpPr>
        <p:spPr>
          <a:xfrm>
            <a:off x="8725527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7" name="Google Shape;787;p38"/>
          <p:cNvCxnSpPr>
            <a:stCxn id="776" idx="6"/>
            <a:endCxn id="778" idx="2"/>
          </p:cNvCxnSpPr>
          <p:nvPr/>
        </p:nvCxnSpPr>
        <p:spPr>
          <a:xfrm>
            <a:off x="9139527" y="4409739"/>
            <a:ext cx="96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8" name="Google Shape;788;p38"/>
          <p:cNvSpPr/>
          <p:nvPr/>
        </p:nvSpPr>
        <p:spPr>
          <a:xfrm>
            <a:off x="5572976" y="1503213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9" name="Google Shape;789;p38"/>
          <p:cNvSpPr/>
          <p:nvPr/>
        </p:nvSpPr>
        <p:spPr>
          <a:xfrm>
            <a:off x="6767037" y="1520261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0" name="Google Shape;790;p38"/>
          <p:cNvSpPr/>
          <p:nvPr/>
        </p:nvSpPr>
        <p:spPr>
          <a:xfrm>
            <a:off x="10156483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91" name="Google Shape;791;p38"/>
          <p:cNvCxnSpPr>
            <a:stCxn id="780" idx="4"/>
            <a:endCxn id="790" idx="0"/>
          </p:cNvCxnSpPr>
          <p:nvPr/>
        </p:nvCxnSpPr>
        <p:spPr>
          <a:xfrm>
            <a:off x="10570483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2" name="Google Shape;792;p38"/>
          <p:cNvSpPr/>
          <p:nvPr/>
        </p:nvSpPr>
        <p:spPr>
          <a:xfrm>
            <a:off x="7961098" y="1511457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798" name="Google Shape;798;p39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9" name="Google Shape;799;p39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0" name="Google Shape;800;p39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1" name="Google Shape;801;p39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2" name="Google Shape;802;p39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3" name="Google Shape;803;p39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4" name="Google Shape;804;p39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05" name="Google Shape;805;p39"/>
          <p:cNvCxnSpPr>
            <a:stCxn id="804" idx="4"/>
            <a:endCxn id="799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6" name="Google Shape;806;p39"/>
          <p:cNvCxnSpPr>
            <a:stCxn id="799" idx="6"/>
            <a:endCxn id="800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7" name="Google Shape;807;p39"/>
          <p:cNvCxnSpPr>
            <a:stCxn id="800" idx="6"/>
            <a:endCxn id="801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8" name="Google Shape;808;p39"/>
          <p:cNvCxnSpPr>
            <a:stCxn id="801" idx="0"/>
            <a:endCxn id="802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9" name="Google Shape;809;p39"/>
          <p:cNvCxnSpPr>
            <a:stCxn id="800" idx="4"/>
            <a:endCxn id="803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0" name="Google Shape;810;p39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1" name="Google Shape;811;p39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2" name="Google Shape;812;p39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Vertex C, which is beside A has been visited. Thus, visit the vertex that is next at the queue – E.</a:t>
            </a:r>
            <a:endParaRPr/>
          </a:p>
        </p:txBody>
      </p:sp>
      <p:sp>
        <p:nvSpPr>
          <p:cNvPr id="813" name="Google Shape;813;p39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4" name="Google Shape;814;p39"/>
          <p:cNvSpPr/>
          <p:nvPr/>
        </p:nvSpPr>
        <p:spPr>
          <a:xfrm>
            <a:off x="10256733" y="1409154"/>
            <a:ext cx="1005040" cy="1020277"/>
          </a:xfrm>
          <a:prstGeom prst="ellipse">
            <a:avLst/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15" name="Google Shape;815;p39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16" name="Google Shape;816;p39"/>
          <p:cNvCxnSpPr>
            <a:stCxn id="813" idx="3"/>
            <a:endCxn id="815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7" name="Google Shape;817;p39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18" name="Google Shape;818;p39"/>
          <p:cNvCxnSpPr>
            <a:stCxn id="813" idx="4"/>
            <a:endCxn id="817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9" name="Google Shape;819;p39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20" name="Google Shape;820;p39"/>
          <p:cNvCxnSpPr>
            <a:stCxn id="813" idx="5"/>
            <a:endCxn id="819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1" name="Google Shape;821;p39"/>
          <p:cNvSpPr/>
          <p:nvPr/>
        </p:nvSpPr>
        <p:spPr>
          <a:xfrm>
            <a:off x="4367572" y="1503214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822" name="Google Shape;822;p39"/>
          <p:cNvCxnSpPr>
            <a:stCxn id="801" idx="4"/>
            <a:endCxn id="803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3" name="Google Shape;823;p39"/>
          <p:cNvSpPr/>
          <p:nvPr/>
        </p:nvSpPr>
        <p:spPr>
          <a:xfrm>
            <a:off x="3075784" y="2831509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24" name="Google Shape;824;p39"/>
          <p:cNvSpPr/>
          <p:nvPr/>
        </p:nvSpPr>
        <p:spPr>
          <a:xfrm>
            <a:off x="8311527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25" name="Google Shape;825;p39"/>
          <p:cNvCxnSpPr>
            <a:stCxn id="815" idx="4"/>
            <a:endCxn id="824" idx="0"/>
          </p:cNvCxnSpPr>
          <p:nvPr/>
        </p:nvCxnSpPr>
        <p:spPr>
          <a:xfrm>
            <a:off x="8725527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6" name="Google Shape;826;p39"/>
          <p:cNvCxnSpPr>
            <a:stCxn id="815" idx="6"/>
            <a:endCxn id="817" idx="2"/>
          </p:cNvCxnSpPr>
          <p:nvPr/>
        </p:nvCxnSpPr>
        <p:spPr>
          <a:xfrm>
            <a:off x="9139527" y="4409739"/>
            <a:ext cx="96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7" name="Google Shape;827;p39"/>
          <p:cNvSpPr/>
          <p:nvPr/>
        </p:nvSpPr>
        <p:spPr>
          <a:xfrm>
            <a:off x="5572976" y="1503213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28" name="Google Shape;828;p39"/>
          <p:cNvSpPr/>
          <p:nvPr/>
        </p:nvSpPr>
        <p:spPr>
          <a:xfrm>
            <a:off x="6767037" y="1520261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29" name="Google Shape;829;p39"/>
          <p:cNvSpPr/>
          <p:nvPr/>
        </p:nvSpPr>
        <p:spPr>
          <a:xfrm>
            <a:off x="10156483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30" name="Google Shape;830;p39"/>
          <p:cNvCxnSpPr>
            <a:stCxn id="819" idx="4"/>
            <a:endCxn id="829" idx="0"/>
          </p:cNvCxnSpPr>
          <p:nvPr/>
        </p:nvCxnSpPr>
        <p:spPr>
          <a:xfrm>
            <a:off x="10570483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1" name="Google Shape;831;p39"/>
          <p:cNvSpPr/>
          <p:nvPr/>
        </p:nvSpPr>
        <p:spPr>
          <a:xfrm>
            <a:off x="7980348" y="1492207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32" name="Google Shape;832;p39"/>
          <p:cNvSpPr/>
          <p:nvPr/>
        </p:nvSpPr>
        <p:spPr>
          <a:xfrm>
            <a:off x="9160029" y="1520261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What is a Graph?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Non-linear data structure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Consists of a finite set of vertices connected with edges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Vertex / node – unit that contains a value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Edge / link – connections between vertices</a:t>
            </a:r>
            <a:endParaRPr/>
          </a:p>
        </p:txBody>
      </p:sp>
      <p:pic>
        <p:nvPicPr>
          <p:cNvPr id="87" name="Google Shape;87;p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11598" y="2058381"/>
            <a:ext cx="4344576" cy="3910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838" name="Google Shape;838;p40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9" name="Google Shape;839;p40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0" name="Google Shape;840;p40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1" name="Google Shape;841;p40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2" name="Google Shape;842;p40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3" name="Google Shape;843;p40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4" name="Google Shape;844;p40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45" name="Google Shape;845;p40"/>
          <p:cNvCxnSpPr>
            <a:stCxn id="844" idx="4"/>
            <a:endCxn id="839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6" name="Google Shape;846;p40"/>
          <p:cNvCxnSpPr>
            <a:stCxn id="839" idx="6"/>
            <a:endCxn id="840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7" name="Google Shape;847;p40"/>
          <p:cNvCxnSpPr>
            <a:stCxn id="840" idx="6"/>
            <a:endCxn id="841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8" name="Google Shape;848;p40"/>
          <p:cNvCxnSpPr>
            <a:stCxn id="841" idx="0"/>
            <a:endCxn id="842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9" name="Google Shape;849;p40"/>
          <p:cNvCxnSpPr>
            <a:stCxn id="840" idx="4"/>
            <a:endCxn id="843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0" name="Google Shape;850;p40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1" name="Google Shape;851;p40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2" name="Google Shape;852;p40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Vertex A, which is beside E has been visited.</a:t>
            </a:r>
            <a:endParaRPr/>
          </a:p>
        </p:txBody>
      </p:sp>
      <p:sp>
        <p:nvSpPr>
          <p:cNvPr id="853" name="Google Shape;853;p40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4" name="Google Shape;854;p40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55" name="Google Shape;855;p40"/>
          <p:cNvCxnSpPr>
            <a:stCxn id="853" idx="3"/>
            <a:endCxn id="854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6" name="Google Shape;856;p40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57" name="Google Shape;857;p40"/>
          <p:cNvCxnSpPr>
            <a:stCxn id="853" idx="4"/>
            <a:endCxn id="856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8" name="Google Shape;858;p40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59" name="Google Shape;859;p40"/>
          <p:cNvCxnSpPr>
            <a:stCxn id="853" idx="5"/>
            <a:endCxn id="858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0" name="Google Shape;860;p40"/>
          <p:cNvSpPr/>
          <p:nvPr/>
        </p:nvSpPr>
        <p:spPr>
          <a:xfrm>
            <a:off x="4367572" y="1503214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861" name="Google Shape;861;p40"/>
          <p:cNvCxnSpPr>
            <a:stCxn id="841" idx="4"/>
            <a:endCxn id="843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2" name="Google Shape;862;p40"/>
          <p:cNvSpPr/>
          <p:nvPr/>
        </p:nvSpPr>
        <p:spPr>
          <a:xfrm>
            <a:off x="8311527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63" name="Google Shape;863;p40"/>
          <p:cNvCxnSpPr>
            <a:stCxn id="854" idx="4"/>
            <a:endCxn id="862" idx="0"/>
          </p:cNvCxnSpPr>
          <p:nvPr/>
        </p:nvCxnSpPr>
        <p:spPr>
          <a:xfrm>
            <a:off x="8725527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4" name="Google Shape;864;p40"/>
          <p:cNvCxnSpPr>
            <a:stCxn id="854" idx="6"/>
            <a:endCxn id="856" idx="2"/>
          </p:cNvCxnSpPr>
          <p:nvPr/>
        </p:nvCxnSpPr>
        <p:spPr>
          <a:xfrm>
            <a:off x="9139527" y="4409739"/>
            <a:ext cx="96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5" name="Google Shape;865;p40"/>
          <p:cNvSpPr/>
          <p:nvPr/>
        </p:nvSpPr>
        <p:spPr>
          <a:xfrm>
            <a:off x="5572976" y="1503213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6" name="Google Shape;866;p40"/>
          <p:cNvSpPr/>
          <p:nvPr/>
        </p:nvSpPr>
        <p:spPr>
          <a:xfrm>
            <a:off x="6767037" y="1520261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7" name="Google Shape;867;p40"/>
          <p:cNvSpPr/>
          <p:nvPr/>
        </p:nvSpPr>
        <p:spPr>
          <a:xfrm>
            <a:off x="10156483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68" name="Google Shape;868;p40"/>
          <p:cNvCxnSpPr>
            <a:stCxn id="858" idx="4"/>
            <a:endCxn id="867" idx="0"/>
          </p:cNvCxnSpPr>
          <p:nvPr/>
        </p:nvCxnSpPr>
        <p:spPr>
          <a:xfrm>
            <a:off x="10570483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9" name="Google Shape;869;p40"/>
          <p:cNvSpPr/>
          <p:nvPr/>
        </p:nvSpPr>
        <p:spPr>
          <a:xfrm>
            <a:off x="7980348" y="1492207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70" name="Google Shape;870;p40"/>
          <p:cNvSpPr/>
          <p:nvPr/>
        </p:nvSpPr>
        <p:spPr>
          <a:xfrm>
            <a:off x="9160029" y="1520261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71" name="Google Shape;871;p40"/>
          <p:cNvSpPr/>
          <p:nvPr/>
        </p:nvSpPr>
        <p:spPr>
          <a:xfrm>
            <a:off x="10372595" y="1492207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Breadth First Search</a:t>
            </a:r>
            <a:endParaRPr/>
          </a:p>
        </p:txBody>
      </p:sp>
      <p:graphicFrame>
        <p:nvGraphicFramePr>
          <p:cNvPr id="877" name="Google Shape;877;p41"/>
          <p:cNvGraphicFramePr/>
          <p:nvPr/>
        </p:nvGraphicFramePr>
        <p:xfrm>
          <a:off x="2965798" y="1690692"/>
          <a:ext cx="8387925" cy="45721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8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Queue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</a:t>
                      </a:r>
                      <a:endParaRPr sz="2400" b="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8" name="Google Shape;878;p41"/>
          <p:cNvSpPr/>
          <p:nvPr/>
        </p:nvSpPr>
        <p:spPr>
          <a:xfrm>
            <a:off x="316430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9" name="Google Shape;879;p41"/>
          <p:cNvSpPr/>
          <p:nvPr/>
        </p:nvSpPr>
        <p:spPr>
          <a:xfrm>
            <a:off x="443323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0" name="Google Shape;880;p41"/>
          <p:cNvSpPr/>
          <p:nvPr/>
        </p:nvSpPr>
        <p:spPr>
          <a:xfrm>
            <a:off x="5702164" y="399573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1" name="Google Shape;881;p41"/>
          <p:cNvSpPr/>
          <p:nvPr/>
        </p:nvSpPr>
        <p:spPr>
          <a:xfrm>
            <a:off x="570216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2" name="Google Shape;882;p41"/>
          <p:cNvSpPr/>
          <p:nvPr/>
        </p:nvSpPr>
        <p:spPr>
          <a:xfrm>
            <a:off x="4433234" y="505268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3" name="Google Shape;883;p41"/>
          <p:cNvSpPr/>
          <p:nvPr/>
        </p:nvSpPr>
        <p:spPr>
          <a:xfrm>
            <a:off x="3164304" y="2920002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84" name="Google Shape;884;p41"/>
          <p:cNvCxnSpPr>
            <a:stCxn id="883" idx="4"/>
            <a:endCxn id="878" idx="0"/>
          </p:cNvCxnSpPr>
          <p:nvPr/>
        </p:nvCxnSpPr>
        <p:spPr>
          <a:xfrm>
            <a:off x="3578304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5" name="Google Shape;885;p41"/>
          <p:cNvCxnSpPr>
            <a:stCxn id="878" idx="6"/>
            <a:endCxn id="879" idx="2"/>
          </p:cNvCxnSpPr>
          <p:nvPr/>
        </p:nvCxnSpPr>
        <p:spPr>
          <a:xfrm>
            <a:off x="399230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6" name="Google Shape;886;p41"/>
          <p:cNvCxnSpPr>
            <a:stCxn id="879" idx="6"/>
            <a:endCxn id="880" idx="2"/>
          </p:cNvCxnSpPr>
          <p:nvPr/>
        </p:nvCxnSpPr>
        <p:spPr>
          <a:xfrm>
            <a:off x="5261234" y="4409739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7" name="Google Shape;887;p41"/>
          <p:cNvCxnSpPr>
            <a:stCxn id="880" idx="0"/>
            <a:endCxn id="881" idx="4"/>
          </p:cNvCxnSpPr>
          <p:nvPr/>
        </p:nvCxnSpPr>
        <p:spPr>
          <a:xfrm rot="10800000">
            <a:off x="6116164" y="3747939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8" name="Google Shape;888;p41"/>
          <p:cNvCxnSpPr>
            <a:stCxn id="879" idx="4"/>
            <a:endCxn id="882" idx="0"/>
          </p:cNvCxnSpPr>
          <p:nvPr/>
        </p:nvCxnSpPr>
        <p:spPr>
          <a:xfrm>
            <a:off x="4847234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9" name="Google Shape;889;p41"/>
          <p:cNvSpPr txBox="1"/>
          <p:nvPr/>
        </p:nvSpPr>
        <p:spPr>
          <a:xfrm>
            <a:off x="4212769" y="2408075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0" name="Google Shape;890;p41"/>
          <p:cNvSpPr txBox="1"/>
          <p:nvPr/>
        </p:nvSpPr>
        <p:spPr>
          <a:xfrm>
            <a:off x="8311527" y="2408075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1" name="Google Shape;891;p41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2127598" cy="4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All of the elements in the queue is removed, thus ending the BFS algorithm.</a:t>
            </a:r>
            <a:endParaRPr/>
          </a:p>
        </p:txBody>
      </p:sp>
      <p:sp>
        <p:nvSpPr>
          <p:cNvPr id="892" name="Google Shape;892;p41"/>
          <p:cNvSpPr/>
          <p:nvPr/>
        </p:nvSpPr>
        <p:spPr>
          <a:xfrm>
            <a:off x="9236241" y="2920002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3" name="Google Shape;893;p41"/>
          <p:cNvSpPr/>
          <p:nvPr/>
        </p:nvSpPr>
        <p:spPr>
          <a:xfrm>
            <a:off x="8311527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94" name="Google Shape;894;p41"/>
          <p:cNvCxnSpPr>
            <a:stCxn id="892" idx="3"/>
            <a:endCxn id="893" idx="0"/>
          </p:cNvCxnSpPr>
          <p:nvPr/>
        </p:nvCxnSpPr>
        <p:spPr>
          <a:xfrm flipH="1">
            <a:off x="8725399" y="3626744"/>
            <a:ext cx="6321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5" name="Google Shape;895;p41"/>
          <p:cNvSpPr/>
          <p:nvPr/>
        </p:nvSpPr>
        <p:spPr>
          <a:xfrm>
            <a:off x="9236241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96" name="Google Shape;896;p41"/>
          <p:cNvCxnSpPr>
            <a:stCxn id="892" idx="4"/>
            <a:endCxn id="895" idx="0"/>
          </p:cNvCxnSpPr>
          <p:nvPr/>
        </p:nvCxnSpPr>
        <p:spPr>
          <a:xfrm>
            <a:off x="9650241" y="3748002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7" name="Google Shape;897;p41"/>
          <p:cNvSpPr/>
          <p:nvPr/>
        </p:nvSpPr>
        <p:spPr>
          <a:xfrm>
            <a:off x="10156483" y="3995739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98" name="Google Shape;898;p41"/>
          <p:cNvCxnSpPr>
            <a:stCxn id="892" idx="5"/>
            <a:endCxn id="897" idx="0"/>
          </p:cNvCxnSpPr>
          <p:nvPr/>
        </p:nvCxnSpPr>
        <p:spPr>
          <a:xfrm>
            <a:off x="9942983" y="3626744"/>
            <a:ext cx="627600" cy="36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9" name="Google Shape;899;p41"/>
          <p:cNvSpPr/>
          <p:nvPr/>
        </p:nvSpPr>
        <p:spPr>
          <a:xfrm>
            <a:off x="4367572" y="1503214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900" name="Google Shape;900;p41"/>
          <p:cNvCxnSpPr>
            <a:stCxn id="880" idx="4"/>
            <a:endCxn id="882" idx="6"/>
          </p:cNvCxnSpPr>
          <p:nvPr/>
        </p:nvCxnSpPr>
        <p:spPr>
          <a:xfrm flipH="1">
            <a:off x="5261164" y="4823739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1" name="Google Shape;901;p41"/>
          <p:cNvSpPr/>
          <p:nvPr/>
        </p:nvSpPr>
        <p:spPr>
          <a:xfrm>
            <a:off x="8311527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02" name="Google Shape;902;p41"/>
          <p:cNvCxnSpPr>
            <a:stCxn id="893" idx="4"/>
            <a:endCxn id="901" idx="0"/>
          </p:cNvCxnSpPr>
          <p:nvPr/>
        </p:nvCxnSpPr>
        <p:spPr>
          <a:xfrm>
            <a:off x="8725527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3" name="Google Shape;903;p41"/>
          <p:cNvCxnSpPr>
            <a:stCxn id="893" idx="6"/>
            <a:endCxn id="895" idx="2"/>
          </p:cNvCxnSpPr>
          <p:nvPr/>
        </p:nvCxnSpPr>
        <p:spPr>
          <a:xfrm>
            <a:off x="9139527" y="4409739"/>
            <a:ext cx="96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4" name="Google Shape;904;p41"/>
          <p:cNvSpPr/>
          <p:nvPr/>
        </p:nvSpPr>
        <p:spPr>
          <a:xfrm>
            <a:off x="5572976" y="1503213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5" name="Google Shape;905;p41"/>
          <p:cNvSpPr/>
          <p:nvPr/>
        </p:nvSpPr>
        <p:spPr>
          <a:xfrm>
            <a:off x="6767037" y="1520261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6" name="Google Shape;906;p41"/>
          <p:cNvSpPr/>
          <p:nvPr/>
        </p:nvSpPr>
        <p:spPr>
          <a:xfrm>
            <a:off x="10156483" y="5052686"/>
            <a:ext cx="828000" cy="828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07" name="Google Shape;907;p41"/>
          <p:cNvCxnSpPr>
            <a:stCxn id="897" idx="4"/>
            <a:endCxn id="906" idx="0"/>
          </p:cNvCxnSpPr>
          <p:nvPr/>
        </p:nvCxnSpPr>
        <p:spPr>
          <a:xfrm>
            <a:off x="10570483" y="4823739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8" name="Google Shape;908;p41"/>
          <p:cNvSpPr/>
          <p:nvPr/>
        </p:nvSpPr>
        <p:spPr>
          <a:xfrm>
            <a:off x="7980348" y="1492207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9" name="Google Shape;909;p41"/>
          <p:cNvSpPr/>
          <p:nvPr/>
        </p:nvSpPr>
        <p:spPr>
          <a:xfrm>
            <a:off x="9160029" y="1520261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0" name="Google Shape;910;p41"/>
          <p:cNvSpPr/>
          <p:nvPr/>
        </p:nvSpPr>
        <p:spPr>
          <a:xfrm>
            <a:off x="10372595" y="1492207"/>
            <a:ext cx="785523" cy="852650"/>
          </a:xfrm>
          <a:prstGeom prst="mathMultiply">
            <a:avLst>
              <a:gd name="adj1" fmla="val 23520"/>
            </a:avLst>
          </a:prstGeom>
          <a:solidFill>
            <a:srgbClr val="00B0F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2"/>
          <p:cNvSpPr txBox="1"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en-US"/>
              <a:t>Depth First Search</a:t>
            </a:r>
            <a:endParaRPr/>
          </a:p>
        </p:txBody>
      </p:sp>
      <p:sp>
        <p:nvSpPr>
          <p:cNvPr id="916" name="Google Shape;916;p42"/>
          <p:cNvSpPr txBox="1"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What is depth first search? | Steps | Example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What is Depth First Search?</a:t>
            </a:r>
            <a:endParaRPr/>
          </a:p>
        </p:txBody>
      </p:sp>
      <p:sp>
        <p:nvSpPr>
          <p:cNvPr id="922" name="Google Shape;922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Graph transversal algorithm for a finite graph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reaching a new vertex, visit a new vertex adjacent / beside it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for most graph-related algorithms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Stack is used in the search process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stack is empty, then the DFS is complete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Steps – Depth First Search</a:t>
            </a:r>
            <a:endParaRPr/>
          </a:p>
        </p:txBody>
      </p:sp>
      <p:sp>
        <p:nvSpPr>
          <p:cNvPr id="928" name="Google Shape;928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 the first vertex that must be visited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Place first vertex on stack; assign as root node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Visit a vertex beside the first vertex; push on stack; assign as child node to the root node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Repeat previous step until a vertex does not have any other adjacent vertices not placed on the stack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 top vertex in stack to go back to previous vertex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Repeat previous steps until the stack is empty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5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934" name="Google Shape;934;p45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5" name="Google Shape;935;p45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6" name="Google Shape;936;p45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7" name="Google Shape;937;p45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8" name="Google Shape;938;p45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9" name="Google Shape;939;p45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0" name="Google Shape;940;p45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41" name="Google Shape;941;p45"/>
          <p:cNvCxnSpPr>
            <a:stCxn id="940" idx="4"/>
            <a:endCxn id="935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2" name="Google Shape;942;p45"/>
          <p:cNvCxnSpPr>
            <a:stCxn id="935" idx="6"/>
            <a:endCxn id="936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3" name="Google Shape;943;p45"/>
          <p:cNvCxnSpPr>
            <a:stCxn id="936" idx="6"/>
            <a:endCxn id="937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4" name="Google Shape;944;p45"/>
          <p:cNvCxnSpPr>
            <a:stCxn id="937" idx="0"/>
            <a:endCxn id="938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5" name="Google Shape;945;p45"/>
          <p:cNvCxnSpPr>
            <a:stCxn id="936" idx="4"/>
            <a:endCxn id="939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6" name="Google Shape;946;p45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7" name="Google Shape;947;p45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8" name="Google Shape;948;p45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Select a vertex to start. In this example, C shall be the first vertex visited.</a:t>
            </a:r>
            <a:endParaRPr/>
          </a:p>
        </p:txBody>
      </p:sp>
      <p:cxnSp>
        <p:nvCxnSpPr>
          <p:cNvPr id="949" name="Google Shape;949;p45"/>
          <p:cNvCxnSpPr>
            <a:stCxn id="937" idx="4"/>
            <a:endCxn id="939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0" name="Google Shape;950;p45"/>
          <p:cNvSpPr/>
          <p:nvPr/>
        </p:nvSpPr>
        <p:spPr>
          <a:xfrm>
            <a:off x="3242980" y="4338290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956" name="Google Shape;956;p46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57" name="Google Shape;957;p46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8" name="Google Shape;958;p46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9" name="Google Shape;959;p46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0" name="Google Shape;960;p46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1" name="Google Shape;961;p46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2" name="Google Shape;962;p46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63" name="Google Shape;963;p46"/>
          <p:cNvCxnSpPr>
            <a:stCxn id="962" idx="4"/>
            <a:endCxn id="957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4" name="Google Shape;964;p46"/>
          <p:cNvCxnSpPr>
            <a:stCxn id="957" idx="6"/>
            <a:endCxn id="958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5" name="Google Shape;965;p46"/>
          <p:cNvCxnSpPr>
            <a:stCxn id="958" idx="6"/>
            <a:endCxn id="959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6" name="Google Shape;966;p46"/>
          <p:cNvCxnSpPr>
            <a:stCxn id="959" idx="0"/>
            <a:endCxn id="960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7" name="Google Shape;967;p46"/>
          <p:cNvCxnSpPr>
            <a:stCxn id="958" idx="4"/>
            <a:endCxn id="961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8" name="Google Shape;968;p46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9" name="Google Shape;969;p46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0" name="Google Shape;970;p46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Push C into the stack and assign as a root node.</a:t>
            </a:r>
            <a:endParaRPr/>
          </a:p>
        </p:txBody>
      </p:sp>
      <p:cxnSp>
        <p:nvCxnSpPr>
          <p:cNvPr id="971" name="Google Shape;971;p46"/>
          <p:cNvCxnSpPr>
            <a:stCxn id="959" idx="4"/>
            <a:endCxn id="961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2" name="Google Shape;972;p46"/>
          <p:cNvSpPr/>
          <p:nvPr/>
        </p:nvSpPr>
        <p:spPr>
          <a:xfrm>
            <a:off x="3242980" y="4338290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3" name="Google Shape;973;p46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7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979" name="Google Shape;979;p47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80" name="Google Shape;980;p47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1" name="Google Shape;981;p47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2" name="Google Shape;982;p47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3" name="Google Shape;983;p47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4" name="Google Shape;984;p47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5" name="Google Shape;985;p47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86" name="Google Shape;986;p47"/>
          <p:cNvCxnSpPr>
            <a:stCxn id="985" idx="4"/>
            <a:endCxn id="980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7" name="Google Shape;987;p47"/>
          <p:cNvCxnSpPr>
            <a:stCxn id="980" idx="6"/>
            <a:endCxn id="981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8" name="Google Shape;988;p47"/>
          <p:cNvCxnSpPr>
            <a:stCxn id="981" idx="6"/>
            <a:endCxn id="982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9" name="Google Shape;989;p47"/>
          <p:cNvCxnSpPr>
            <a:stCxn id="982" idx="0"/>
            <a:endCxn id="983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0" name="Google Shape;990;p47"/>
          <p:cNvCxnSpPr>
            <a:stCxn id="981" idx="4"/>
            <a:endCxn id="984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1" name="Google Shape;991;p47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2" name="Google Shape;992;p47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3" name="Google Shape;993;p47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From C, there are three adjacent vertices that can be visited next – either B, D, or F. Choose either of the three.</a:t>
            </a:r>
            <a:endParaRPr/>
          </a:p>
        </p:txBody>
      </p:sp>
      <p:cxnSp>
        <p:nvCxnSpPr>
          <p:cNvPr id="994" name="Google Shape;994;p47"/>
          <p:cNvCxnSpPr>
            <a:stCxn id="982" idx="4"/>
            <a:endCxn id="984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5" name="Google Shape;995;p47"/>
          <p:cNvSpPr/>
          <p:nvPr/>
        </p:nvSpPr>
        <p:spPr>
          <a:xfrm>
            <a:off x="3242980" y="3262554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6" name="Google Shape;996;p47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7" name="Google Shape;997;p47"/>
          <p:cNvSpPr/>
          <p:nvPr/>
        </p:nvSpPr>
        <p:spPr>
          <a:xfrm>
            <a:off x="1974049" y="4338292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8" name="Google Shape;998;p47"/>
          <p:cNvSpPr/>
          <p:nvPr/>
        </p:nvSpPr>
        <p:spPr>
          <a:xfrm>
            <a:off x="1974049" y="5388639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004" name="Google Shape;1004;p48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05" name="Google Shape;1005;p48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6" name="Google Shape;1006;p48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7" name="Google Shape;1007;p48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8" name="Google Shape;1008;p48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9" name="Google Shape;1009;p48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0" name="Google Shape;1010;p48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11" name="Google Shape;1011;p48"/>
          <p:cNvCxnSpPr>
            <a:stCxn id="1010" idx="4"/>
            <a:endCxn id="1005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2" name="Google Shape;1012;p48"/>
          <p:cNvCxnSpPr>
            <a:stCxn id="1005" idx="6"/>
            <a:endCxn id="1006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3" name="Google Shape;1013;p48"/>
          <p:cNvCxnSpPr>
            <a:stCxn id="1006" idx="6"/>
            <a:endCxn id="1007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4" name="Google Shape;1014;p48"/>
          <p:cNvCxnSpPr>
            <a:stCxn id="1007" idx="0"/>
            <a:endCxn id="1008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5" name="Google Shape;1015;p48"/>
          <p:cNvCxnSpPr>
            <a:stCxn id="1006" idx="4"/>
            <a:endCxn id="1009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6" name="Google Shape;1016;p48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7" name="Google Shape;1017;p48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8" name="Google Shape;1018;p48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this example, B is the next vertex. It is pushed onto the stack and is assigned as a child node to C.</a:t>
            </a:r>
            <a:endParaRPr/>
          </a:p>
        </p:txBody>
      </p:sp>
      <p:cxnSp>
        <p:nvCxnSpPr>
          <p:cNvPr id="1019" name="Google Shape;1019;p48"/>
          <p:cNvCxnSpPr>
            <a:stCxn id="1007" idx="4"/>
            <a:endCxn id="1009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0" name="Google Shape;1020;p48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1" name="Google Shape;1021;p48"/>
          <p:cNvSpPr/>
          <p:nvPr/>
        </p:nvSpPr>
        <p:spPr>
          <a:xfrm>
            <a:off x="1974049" y="4338292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22" name="Google Shape;1022;p48"/>
          <p:cNvSpPr/>
          <p:nvPr/>
        </p:nvSpPr>
        <p:spPr>
          <a:xfrm>
            <a:off x="8255576" y="3894430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23" name="Google Shape;1023;p48"/>
          <p:cNvCxnSpPr>
            <a:stCxn id="1020" idx="5"/>
            <a:endCxn id="1022" idx="1"/>
          </p:cNvCxnSpPr>
          <p:nvPr/>
        </p:nvCxnSpPr>
        <p:spPr>
          <a:xfrm>
            <a:off x="8176495" y="3819612"/>
            <a:ext cx="158100" cy="153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029" name="Google Shape;1029;p49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0" name="Google Shape;1030;p49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1" name="Google Shape;1031;p49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2" name="Google Shape;1032;p49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3" name="Google Shape;1033;p49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4" name="Google Shape;1034;p49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5" name="Google Shape;1035;p49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36" name="Google Shape;1036;p49"/>
          <p:cNvCxnSpPr>
            <a:stCxn id="1035" idx="4"/>
            <a:endCxn id="1030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7" name="Google Shape;1037;p49"/>
          <p:cNvCxnSpPr>
            <a:stCxn id="1030" idx="6"/>
            <a:endCxn id="1031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8" name="Google Shape;1038;p49"/>
          <p:cNvCxnSpPr>
            <a:stCxn id="1031" idx="6"/>
            <a:endCxn id="1032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9" name="Google Shape;1039;p49"/>
          <p:cNvCxnSpPr>
            <a:stCxn id="1032" idx="0"/>
            <a:endCxn id="1033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0" name="Google Shape;1040;p49"/>
          <p:cNvCxnSpPr>
            <a:stCxn id="1031" idx="4"/>
            <a:endCxn id="1034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1" name="Google Shape;1041;p49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2" name="Google Shape;1042;p49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3" name="Google Shape;1043;p49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From B, there are two adjacent vertices that can be visited next – either A or D. C is not included since it is currently in the stack.</a:t>
            </a:r>
            <a:endParaRPr/>
          </a:p>
        </p:txBody>
      </p:sp>
      <p:cxnSp>
        <p:nvCxnSpPr>
          <p:cNvPr id="1044" name="Google Shape;1044;p49"/>
          <p:cNvCxnSpPr>
            <a:stCxn id="1032" idx="4"/>
            <a:endCxn id="1034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5" name="Google Shape;1045;p49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6" name="Google Shape;1046;p49"/>
          <p:cNvSpPr/>
          <p:nvPr/>
        </p:nvSpPr>
        <p:spPr>
          <a:xfrm>
            <a:off x="1974050" y="5395237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7" name="Google Shape;1047;p49"/>
          <p:cNvSpPr/>
          <p:nvPr/>
        </p:nvSpPr>
        <p:spPr>
          <a:xfrm>
            <a:off x="8255576" y="3894430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48" name="Google Shape;1048;p49"/>
          <p:cNvCxnSpPr>
            <a:stCxn id="1045" idx="5"/>
            <a:endCxn id="1047" idx="1"/>
          </p:cNvCxnSpPr>
          <p:nvPr/>
        </p:nvCxnSpPr>
        <p:spPr>
          <a:xfrm>
            <a:off x="8176495" y="3819612"/>
            <a:ext cx="158100" cy="153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9" name="Google Shape;1049;p49"/>
          <p:cNvSpPr/>
          <p:nvPr/>
        </p:nvSpPr>
        <p:spPr>
          <a:xfrm>
            <a:off x="717750" y="4338291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Visualizing a Graph</a:t>
            </a:r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76267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hierarchy or order for visualizing graphs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Nodes can be at any order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Ensure that the relationships are clear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Lines are not recommended to be overlapping</a:t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179713" y="178417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5878922" y="274710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6706922" y="1784176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7" name="Google Shape;97;p5"/>
          <p:cNvCxnSpPr>
            <a:stCxn id="94" idx="6"/>
            <a:endCxn id="96" idx="2"/>
          </p:cNvCxnSpPr>
          <p:nvPr/>
        </p:nvCxnSpPr>
        <p:spPr>
          <a:xfrm>
            <a:off x="6007713" y="2198176"/>
            <a:ext cx="699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5"/>
          <p:cNvCxnSpPr>
            <a:stCxn id="96" idx="4"/>
            <a:endCxn id="95" idx="6"/>
          </p:cNvCxnSpPr>
          <p:nvPr/>
        </p:nvCxnSpPr>
        <p:spPr>
          <a:xfrm flipH="1">
            <a:off x="6706922" y="2612176"/>
            <a:ext cx="414000" cy="54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5"/>
          <p:cNvSpPr/>
          <p:nvPr/>
        </p:nvSpPr>
        <p:spPr>
          <a:xfrm>
            <a:off x="8505526" y="274710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10083265" y="2747109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9319778" y="1701684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2" name="Google Shape;102;p5"/>
          <p:cNvCxnSpPr>
            <a:stCxn id="101" idx="2"/>
            <a:endCxn id="99" idx="0"/>
          </p:cNvCxnSpPr>
          <p:nvPr/>
        </p:nvCxnSpPr>
        <p:spPr>
          <a:xfrm flipH="1">
            <a:off x="8919578" y="2115684"/>
            <a:ext cx="400200" cy="6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3" name="Google Shape;103;p5"/>
          <p:cNvCxnSpPr>
            <a:stCxn id="101" idx="6"/>
            <a:endCxn id="100" idx="0"/>
          </p:cNvCxnSpPr>
          <p:nvPr/>
        </p:nvCxnSpPr>
        <p:spPr>
          <a:xfrm>
            <a:off x="10147778" y="2115684"/>
            <a:ext cx="349500" cy="6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" name="Google Shape;104;p5"/>
          <p:cNvSpPr/>
          <p:nvPr/>
        </p:nvSpPr>
        <p:spPr>
          <a:xfrm>
            <a:off x="5100544" y="465967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7517498" y="465967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6309021" y="465967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7" name="Google Shape;107;p5"/>
          <p:cNvCxnSpPr>
            <a:stCxn id="106" idx="2"/>
            <a:endCxn id="104" idx="6"/>
          </p:cNvCxnSpPr>
          <p:nvPr/>
        </p:nvCxnSpPr>
        <p:spPr>
          <a:xfrm rot="10800000">
            <a:off x="5928621" y="5073673"/>
            <a:ext cx="38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5"/>
          <p:cNvCxnSpPr>
            <a:stCxn id="106" idx="6"/>
            <a:endCxn id="105" idx="2"/>
          </p:cNvCxnSpPr>
          <p:nvPr/>
        </p:nvCxnSpPr>
        <p:spPr>
          <a:xfrm>
            <a:off x="7137021" y="5073673"/>
            <a:ext cx="380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5"/>
          <p:cNvSpPr/>
          <p:nvPr/>
        </p:nvSpPr>
        <p:spPr>
          <a:xfrm>
            <a:off x="9333526" y="3881574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9319778" y="5592874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10147778" y="465967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2" name="Google Shape;112;p5"/>
          <p:cNvCxnSpPr>
            <a:stCxn id="111" idx="2"/>
            <a:endCxn id="109" idx="4"/>
          </p:cNvCxnSpPr>
          <p:nvPr/>
        </p:nvCxnSpPr>
        <p:spPr>
          <a:xfrm rot="10800000">
            <a:off x="9747578" y="4709473"/>
            <a:ext cx="400200" cy="364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" name="Google Shape;113;p5"/>
          <p:cNvCxnSpPr>
            <a:stCxn id="111" idx="4"/>
            <a:endCxn id="110" idx="6"/>
          </p:cNvCxnSpPr>
          <p:nvPr/>
        </p:nvCxnSpPr>
        <p:spPr>
          <a:xfrm flipH="1">
            <a:off x="10147778" y="5487673"/>
            <a:ext cx="414000" cy="51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055" name="Google Shape;1055;p50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6" name="Google Shape;1056;p50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7" name="Google Shape;1057;p50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8" name="Google Shape;1058;p50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9" name="Google Shape;1059;p50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0" name="Google Shape;1060;p50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1" name="Google Shape;1061;p50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62" name="Google Shape;1062;p50"/>
          <p:cNvCxnSpPr>
            <a:stCxn id="1061" idx="4"/>
            <a:endCxn id="1056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3" name="Google Shape;1063;p50"/>
          <p:cNvCxnSpPr>
            <a:stCxn id="1056" idx="6"/>
            <a:endCxn id="1057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4" name="Google Shape;1064;p50"/>
          <p:cNvCxnSpPr>
            <a:stCxn id="1057" idx="6"/>
            <a:endCxn id="1058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5" name="Google Shape;1065;p50"/>
          <p:cNvCxnSpPr>
            <a:stCxn id="1058" idx="0"/>
            <a:endCxn id="1059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6" name="Google Shape;1066;p50"/>
          <p:cNvCxnSpPr>
            <a:stCxn id="1057" idx="4"/>
            <a:endCxn id="1060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7" name="Google Shape;1067;p50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8" name="Google Shape;1068;p50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9" name="Google Shape;1069;p50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this example, A is the next visited vertex. It is pushed to the stack and is assigned as the child node of B.</a:t>
            </a:r>
            <a:endParaRPr/>
          </a:p>
        </p:txBody>
      </p:sp>
      <p:cxnSp>
        <p:nvCxnSpPr>
          <p:cNvPr id="1070" name="Google Shape;1070;p50"/>
          <p:cNvCxnSpPr>
            <a:stCxn id="1058" idx="4"/>
            <a:endCxn id="1060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1" name="Google Shape;1071;p50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2" name="Google Shape;1072;p50"/>
          <p:cNvSpPr/>
          <p:nvPr/>
        </p:nvSpPr>
        <p:spPr>
          <a:xfrm>
            <a:off x="8255576" y="389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73" name="Google Shape;1073;p50"/>
          <p:cNvCxnSpPr>
            <a:stCxn id="1071" idx="5"/>
            <a:endCxn id="1072" idx="1"/>
          </p:cNvCxnSpPr>
          <p:nvPr/>
        </p:nvCxnSpPr>
        <p:spPr>
          <a:xfrm>
            <a:off x="8176495" y="381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4" name="Google Shape;1074;p50"/>
          <p:cNvSpPr/>
          <p:nvPr/>
        </p:nvSpPr>
        <p:spPr>
          <a:xfrm>
            <a:off x="702770" y="4343495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5" name="Google Shape;1075;p50"/>
          <p:cNvSpPr/>
          <p:nvPr/>
        </p:nvSpPr>
        <p:spPr>
          <a:xfrm>
            <a:off x="8795576" y="443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76" name="Google Shape;1076;p50"/>
          <p:cNvCxnSpPr>
            <a:stCxn id="1072" idx="5"/>
            <a:endCxn id="1075" idx="1"/>
          </p:cNvCxnSpPr>
          <p:nvPr/>
        </p:nvCxnSpPr>
        <p:spPr>
          <a:xfrm>
            <a:off x="8716495" y="435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082" name="Google Shape;1082;p51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83" name="Google Shape;1083;p51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4" name="Google Shape;1084;p51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5" name="Google Shape;1085;p51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6" name="Google Shape;1086;p51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7" name="Google Shape;1087;p51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8" name="Google Shape;1088;p51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89" name="Google Shape;1089;p51"/>
          <p:cNvCxnSpPr>
            <a:stCxn id="1088" idx="4"/>
            <a:endCxn id="1083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0" name="Google Shape;1090;p51"/>
          <p:cNvCxnSpPr>
            <a:stCxn id="1083" idx="6"/>
            <a:endCxn id="1084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1" name="Google Shape;1091;p51"/>
          <p:cNvCxnSpPr>
            <a:stCxn id="1084" idx="6"/>
            <a:endCxn id="1085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2" name="Google Shape;1092;p51"/>
          <p:cNvCxnSpPr>
            <a:stCxn id="1085" idx="0"/>
            <a:endCxn id="1086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3" name="Google Shape;1093;p51"/>
          <p:cNvCxnSpPr>
            <a:stCxn id="1084" idx="4"/>
            <a:endCxn id="1087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4" name="Google Shape;1094;p51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5" name="Google Shape;1095;p51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6" name="Google Shape;1096;p51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From A, E is the only adjacent vertex that can be visited next. B is not included since it is currently in the stack.</a:t>
            </a:r>
            <a:endParaRPr/>
          </a:p>
        </p:txBody>
      </p:sp>
      <p:cxnSp>
        <p:nvCxnSpPr>
          <p:cNvPr id="1097" name="Google Shape;1097;p51"/>
          <p:cNvCxnSpPr>
            <a:stCxn id="1085" idx="4"/>
            <a:endCxn id="1087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8" name="Google Shape;1098;p51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9" name="Google Shape;1099;p51"/>
          <p:cNvSpPr/>
          <p:nvPr/>
        </p:nvSpPr>
        <p:spPr>
          <a:xfrm>
            <a:off x="8255576" y="389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00" name="Google Shape;1100;p51"/>
          <p:cNvCxnSpPr>
            <a:stCxn id="1098" idx="5"/>
            <a:endCxn id="1099" idx="1"/>
          </p:cNvCxnSpPr>
          <p:nvPr/>
        </p:nvCxnSpPr>
        <p:spPr>
          <a:xfrm>
            <a:off x="8176495" y="381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1" name="Google Shape;1101;p51"/>
          <p:cNvSpPr/>
          <p:nvPr/>
        </p:nvSpPr>
        <p:spPr>
          <a:xfrm>
            <a:off x="705720" y="3262554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02" name="Google Shape;1102;p51"/>
          <p:cNvSpPr/>
          <p:nvPr/>
        </p:nvSpPr>
        <p:spPr>
          <a:xfrm>
            <a:off x="8795576" y="443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03" name="Google Shape;1103;p51"/>
          <p:cNvCxnSpPr>
            <a:stCxn id="1099" idx="5"/>
            <a:endCxn id="1102" idx="1"/>
          </p:cNvCxnSpPr>
          <p:nvPr/>
        </p:nvCxnSpPr>
        <p:spPr>
          <a:xfrm>
            <a:off x="8716495" y="435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5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109" name="Google Shape;1109;p52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10" name="Google Shape;1110;p52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1" name="Google Shape;1111;p52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2" name="Google Shape;1112;p52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3" name="Google Shape;1113;p52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4" name="Google Shape;1114;p52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5" name="Google Shape;1115;p52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16" name="Google Shape;1116;p52"/>
          <p:cNvCxnSpPr>
            <a:stCxn id="1115" idx="4"/>
            <a:endCxn id="1110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7" name="Google Shape;1117;p52"/>
          <p:cNvCxnSpPr>
            <a:stCxn id="1110" idx="6"/>
            <a:endCxn id="1111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8" name="Google Shape;1118;p52"/>
          <p:cNvCxnSpPr>
            <a:stCxn id="1111" idx="6"/>
            <a:endCxn id="1112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9" name="Google Shape;1119;p52"/>
          <p:cNvCxnSpPr>
            <a:stCxn id="1112" idx="0"/>
            <a:endCxn id="1113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0" name="Google Shape;1120;p52"/>
          <p:cNvCxnSpPr>
            <a:stCxn id="1111" idx="4"/>
            <a:endCxn id="1114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1" name="Google Shape;1121;p52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2" name="Google Shape;1122;p52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3" name="Google Shape;1123;p52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 is the next visited vertex. It is pushed to the stack and is assigned as the child node of A.</a:t>
            </a:r>
            <a:endParaRPr/>
          </a:p>
        </p:txBody>
      </p:sp>
      <p:cxnSp>
        <p:nvCxnSpPr>
          <p:cNvPr id="1124" name="Google Shape;1124;p52"/>
          <p:cNvCxnSpPr>
            <a:stCxn id="1112" idx="4"/>
            <a:endCxn id="1114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5" name="Google Shape;1125;p52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6" name="Google Shape;1126;p52"/>
          <p:cNvSpPr/>
          <p:nvPr/>
        </p:nvSpPr>
        <p:spPr>
          <a:xfrm>
            <a:off x="8255576" y="389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27" name="Google Shape;1127;p52"/>
          <p:cNvCxnSpPr>
            <a:stCxn id="1125" idx="5"/>
            <a:endCxn id="1126" idx="1"/>
          </p:cNvCxnSpPr>
          <p:nvPr/>
        </p:nvCxnSpPr>
        <p:spPr>
          <a:xfrm>
            <a:off x="8176495" y="381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8" name="Google Shape;1128;p52"/>
          <p:cNvSpPr/>
          <p:nvPr/>
        </p:nvSpPr>
        <p:spPr>
          <a:xfrm>
            <a:off x="705720" y="3262554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9" name="Google Shape;1129;p52"/>
          <p:cNvSpPr/>
          <p:nvPr/>
        </p:nvSpPr>
        <p:spPr>
          <a:xfrm>
            <a:off x="8795576" y="443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30" name="Google Shape;1130;p52"/>
          <p:cNvCxnSpPr>
            <a:stCxn id="1126" idx="5"/>
            <a:endCxn id="1129" idx="1"/>
          </p:cNvCxnSpPr>
          <p:nvPr/>
        </p:nvCxnSpPr>
        <p:spPr>
          <a:xfrm>
            <a:off x="8716495" y="435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1" name="Google Shape;1131;p52"/>
          <p:cNvSpPr/>
          <p:nvPr/>
        </p:nvSpPr>
        <p:spPr>
          <a:xfrm>
            <a:off x="9335576" y="497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32" name="Google Shape;1132;p52"/>
          <p:cNvCxnSpPr>
            <a:stCxn id="1131" idx="1"/>
            <a:endCxn id="1129" idx="5"/>
          </p:cNvCxnSpPr>
          <p:nvPr/>
        </p:nvCxnSpPr>
        <p:spPr>
          <a:xfrm rot="10800000">
            <a:off x="9256557" y="4899674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138" name="Google Shape;1138;p53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9" name="Google Shape;1139;p53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0" name="Google Shape;1140;p53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1" name="Google Shape;1141;p53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2" name="Google Shape;1142;p53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3" name="Google Shape;1143;p53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4" name="Google Shape;1144;p53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45" name="Google Shape;1145;p53"/>
          <p:cNvCxnSpPr>
            <a:stCxn id="1144" idx="4"/>
            <a:endCxn id="1139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6" name="Google Shape;1146;p53"/>
          <p:cNvCxnSpPr>
            <a:stCxn id="1139" idx="6"/>
            <a:endCxn id="1140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7" name="Google Shape;1147;p53"/>
          <p:cNvCxnSpPr>
            <a:stCxn id="1140" idx="6"/>
            <a:endCxn id="1141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8" name="Google Shape;1148;p53"/>
          <p:cNvCxnSpPr>
            <a:stCxn id="1141" idx="0"/>
            <a:endCxn id="1142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9" name="Google Shape;1149;p53"/>
          <p:cNvCxnSpPr>
            <a:stCxn id="1140" idx="4"/>
            <a:endCxn id="1143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0" name="Google Shape;1150;p53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1" name="Google Shape;1151;p53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2" name="Google Shape;1152;p53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 does not have any more vertices that can be explored. So, one must go back to the previous vertex.</a:t>
            </a:r>
            <a:endParaRPr/>
          </a:p>
        </p:txBody>
      </p:sp>
      <p:cxnSp>
        <p:nvCxnSpPr>
          <p:cNvPr id="1153" name="Google Shape;1153;p53"/>
          <p:cNvCxnSpPr>
            <a:stCxn id="1141" idx="4"/>
            <a:endCxn id="1143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4" name="Google Shape;1154;p53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5" name="Google Shape;1155;p53"/>
          <p:cNvSpPr/>
          <p:nvPr/>
        </p:nvSpPr>
        <p:spPr>
          <a:xfrm>
            <a:off x="8255576" y="389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56" name="Google Shape;1156;p53"/>
          <p:cNvCxnSpPr>
            <a:stCxn id="1154" idx="5"/>
            <a:endCxn id="1155" idx="1"/>
          </p:cNvCxnSpPr>
          <p:nvPr/>
        </p:nvCxnSpPr>
        <p:spPr>
          <a:xfrm>
            <a:off x="8176495" y="381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7" name="Google Shape;1157;p53"/>
          <p:cNvSpPr/>
          <p:nvPr/>
        </p:nvSpPr>
        <p:spPr>
          <a:xfrm>
            <a:off x="705720" y="3262554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8" name="Google Shape;1158;p53"/>
          <p:cNvSpPr/>
          <p:nvPr/>
        </p:nvSpPr>
        <p:spPr>
          <a:xfrm>
            <a:off x="8795576" y="443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59" name="Google Shape;1159;p53"/>
          <p:cNvCxnSpPr>
            <a:stCxn id="1155" idx="5"/>
            <a:endCxn id="1158" idx="1"/>
          </p:cNvCxnSpPr>
          <p:nvPr/>
        </p:nvCxnSpPr>
        <p:spPr>
          <a:xfrm>
            <a:off x="8716495" y="435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0" name="Google Shape;1160;p53"/>
          <p:cNvSpPr/>
          <p:nvPr/>
        </p:nvSpPr>
        <p:spPr>
          <a:xfrm>
            <a:off x="9335576" y="497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61" name="Google Shape;1161;p53"/>
          <p:cNvCxnSpPr>
            <a:stCxn id="1160" idx="1"/>
            <a:endCxn id="1158" idx="5"/>
          </p:cNvCxnSpPr>
          <p:nvPr/>
        </p:nvCxnSpPr>
        <p:spPr>
          <a:xfrm rot="10800000">
            <a:off x="9256557" y="4899674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167" name="Google Shape;1167;p54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68" name="Google Shape;1168;p54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9" name="Google Shape;1169;p54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0" name="Google Shape;1170;p54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1" name="Google Shape;1171;p54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2" name="Google Shape;1172;p54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3" name="Google Shape;1173;p54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74" name="Google Shape;1174;p54"/>
          <p:cNvCxnSpPr>
            <a:stCxn id="1173" idx="4"/>
            <a:endCxn id="1168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5" name="Google Shape;1175;p54"/>
          <p:cNvCxnSpPr>
            <a:stCxn id="1168" idx="6"/>
            <a:endCxn id="1169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6" name="Google Shape;1176;p54"/>
          <p:cNvCxnSpPr>
            <a:stCxn id="1169" idx="6"/>
            <a:endCxn id="1170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7" name="Google Shape;1177;p54"/>
          <p:cNvCxnSpPr>
            <a:stCxn id="1170" idx="0"/>
            <a:endCxn id="1171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8" name="Google Shape;1178;p54"/>
          <p:cNvCxnSpPr>
            <a:stCxn id="1169" idx="4"/>
            <a:endCxn id="1172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9" name="Google Shape;1179;p54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0" name="Google Shape;1180;p54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1" name="Google Shape;1181;p54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 is removed from the stack. A is at the top of the stack, which means that its other vertices must be explored next.</a:t>
            </a:r>
            <a:endParaRPr/>
          </a:p>
        </p:txBody>
      </p:sp>
      <p:cxnSp>
        <p:nvCxnSpPr>
          <p:cNvPr id="1182" name="Google Shape;1182;p54"/>
          <p:cNvCxnSpPr>
            <a:stCxn id="1170" idx="4"/>
            <a:endCxn id="1172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3" name="Google Shape;1183;p54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4" name="Google Shape;1184;p54"/>
          <p:cNvSpPr/>
          <p:nvPr/>
        </p:nvSpPr>
        <p:spPr>
          <a:xfrm>
            <a:off x="8255576" y="389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85" name="Google Shape;1185;p54"/>
          <p:cNvCxnSpPr>
            <a:stCxn id="1183" idx="5"/>
            <a:endCxn id="1184" idx="1"/>
          </p:cNvCxnSpPr>
          <p:nvPr/>
        </p:nvCxnSpPr>
        <p:spPr>
          <a:xfrm>
            <a:off x="8176495" y="381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6" name="Google Shape;1186;p54"/>
          <p:cNvSpPr/>
          <p:nvPr/>
        </p:nvSpPr>
        <p:spPr>
          <a:xfrm>
            <a:off x="697600" y="4350448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7" name="Google Shape;1187;p54"/>
          <p:cNvSpPr/>
          <p:nvPr/>
        </p:nvSpPr>
        <p:spPr>
          <a:xfrm>
            <a:off x="8795576" y="443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88" name="Google Shape;1188;p54"/>
          <p:cNvCxnSpPr>
            <a:stCxn id="1184" idx="5"/>
            <a:endCxn id="1187" idx="1"/>
          </p:cNvCxnSpPr>
          <p:nvPr/>
        </p:nvCxnSpPr>
        <p:spPr>
          <a:xfrm>
            <a:off x="8716495" y="435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9" name="Google Shape;1189;p54"/>
          <p:cNvSpPr/>
          <p:nvPr/>
        </p:nvSpPr>
        <p:spPr>
          <a:xfrm>
            <a:off x="9335576" y="497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90" name="Google Shape;1190;p54"/>
          <p:cNvCxnSpPr>
            <a:stCxn id="1189" idx="1"/>
            <a:endCxn id="1187" idx="5"/>
          </p:cNvCxnSpPr>
          <p:nvPr/>
        </p:nvCxnSpPr>
        <p:spPr>
          <a:xfrm rot="10800000">
            <a:off x="9256557" y="4899674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5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196" name="Google Shape;1196;p55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97" name="Google Shape;1197;p55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8" name="Google Shape;1198;p55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9" name="Google Shape;1199;p55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0" name="Google Shape;1200;p55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1" name="Google Shape;1201;p55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2" name="Google Shape;1202;p55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03" name="Google Shape;1203;p55"/>
          <p:cNvCxnSpPr>
            <a:stCxn id="1202" idx="4"/>
            <a:endCxn id="1197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4" name="Google Shape;1204;p55"/>
          <p:cNvCxnSpPr>
            <a:stCxn id="1197" idx="6"/>
            <a:endCxn id="1198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5" name="Google Shape;1205;p55"/>
          <p:cNvCxnSpPr>
            <a:stCxn id="1198" idx="6"/>
            <a:endCxn id="1199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6" name="Google Shape;1206;p55"/>
          <p:cNvCxnSpPr>
            <a:stCxn id="1199" idx="0"/>
            <a:endCxn id="1200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7" name="Google Shape;1207;p55"/>
          <p:cNvCxnSpPr>
            <a:stCxn id="1198" idx="4"/>
            <a:endCxn id="1201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8" name="Google Shape;1208;p55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9" name="Google Shape;1209;p55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0" name="Google Shape;1210;p55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does not have any more vertices that can be explored. A is removed from the stack. B is at the top of the stack; its other vertices must be explored next.</a:t>
            </a:r>
            <a:endParaRPr/>
          </a:p>
        </p:txBody>
      </p:sp>
      <p:cxnSp>
        <p:nvCxnSpPr>
          <p:cNvPr id="1211" name="Google Shape;1211;p55"/>
          <p:cNvCxnSpPr>
            <a:stCxn id="1199" idx="4"/>
            <a:endCxn id="1201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2" name="Google Shape;1212;p55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3" name="Google Shape;1213;p55"/>
          <p:cNvSpPr/>
          <p:nvPr/>
        </p:nvSpPr>
        <p:spPr>
          <a:xfrm>
            <a:off x="8255576" y="389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14" name="Google Shape;1214;p55"/>
          <p:cNvCxnSpPr>
            <a:stCxn id="1212" idx="5"/>
            <a:endCxn id="1213" idx="1"/>
          </p:cNvCxnSpPr>
          <p:nvPr/>
        </p:nvCxnSpPr>
        <p:spPr>
          <a:xfrm>
            <a:off x="8176495" y="381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5" name="Google Shape;1215;p55"/>
          <p:cNvSpPr/>
          <p:nvPr/>
        </p:nvSpPr>
        <p:spPr>
          <a:xfrm>
            <a:off x="1973399" y="4338291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16" name="Google Shape;1216;p55"/>
          <p:cNvSpPr/>
          <p:nvPr/>
        </p:nvSpPr>
        <p:spPr>
          <a:xfrm>
            <a:off x="8795576" y="443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17" name="Google Shape;1217;p55"/>
          <p:cNvCxnSpPr>
            <a:stCxn id="1213" idx="5"/>
            <a:endCxn id="1216" idx="1"/>
          </p:cNvCxnSpPr>
          <p:nvPr/>
        </p:nvCxnSpPr>
        <p:spPr>
          <a:xfrm>
            <a:off x="8716495" y="435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8" name="Google Shape;1218;p55"/>
          <p:cNvSpPr/>
          <p:nvPr/>
        </p:nvSpPr>
        <p:spPr>
          <a:xfrm>
            <a:off x="9335576" y="497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19" name="Google Shape;1219;p55"/>
          <p:cNvCxnSpPr>
            <a:stCxn id="1218" idx="1"/>
            <a:endCxn id="1216" idx="5"/>
          </p:cNvCxnSpPr>
          <p:nvPr/>
        </p:nvCxnSpPr>
        <p:spPr>
          <a:xfrm rot="10800000">
            <a:off x="9256557" y="4899674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225" name="Google Shape;1225;p56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26" name="Google Shape;1226;p56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7" name="Google Shape;1227;p56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8" name="Google Shape;1228;p56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9" name="Google Shape;1229;p56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0" name="Google Shape;1230;p56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1" name="Google Shape;1231;p56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32" name="Google Shape;1232;p56"/>
          <p:cNvCxnSpPr>
            <a:stCxn id="1231" idx="4"/>
            <a:endCxn id="1226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3" name="Google Shape;1233;p56"/>
          <p:cNvCxnSpPr>
            <a:stCxn id="1226" idx="6"/>
            <a:endCxn id="1227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4" name="Google Shape;1234;p56"/>
          <p:cNvCxnSpPr>
            <a:stCxn id="1227" idx="6"/>
            <a:endCxn id="1228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5" name="Google Shape;1235;p56"/>
          <p:cNvCxnSpPr>
            <a:stCxn id="1228" idx="0"/>
            <a:endCxn id="1229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6" name="Google Shape;1236;p56"/>
          <p:cNvCxnSpPr>
            <a:stCxn id="1227" idx="4"/>
            <a:endCxn id="1230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7" name="Google Shape;1237;p56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8" name="Google Shape;1238;p56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9" name="Google Shape;1239;p56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From B, D is the only adjacent vertex that can be visited next. B is not included since it is currently in the stack. It is pushed to the stack and is assigned as the child node of B.</a:t>
            </a:r>
            <a:endParaRPr/>
          </a:p>
        </p:txBody>
      </p:sp>
      <p:cxnSp>
        <p:nvCxnSpPr>
          <p:cNvPr id="1240" name="Google Shape;1240;p56"/>
          <p:cNvCxnSpPr>
            <a:stCxn id="1228" idx="4"/>
            <a:endCxn id="1230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1" name="Google Shape;1241;p56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2" name="Google Shape;1242;p56"/>
          <p:cNvSpPr/>
          <p:nvPr/>
        </p:nvSpPr>
        <p:spPr>
          <a:xfrm>
            <a:off x="8255576" y="389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43" name="Google Shape;1243;p56"/>
          <p:cNvCxnSpPr>
            <a:stCxn id="1241" idx="5"/>
            <a:endCxn id="1242" idx="1"/>
          </p:cNvCxnSpPr>
          <p:nvPr/>
        </p:nvCxnSpPr>
        <p:spPr>
          <a:xfrm>
            <a:off x="8176495" y="381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4" name="Google Shape;1244;p56"/>
          <p:cNvSpPr/>
          <p:nvPr/>
        </p:nvSpPr>
        <p:spPr>
          <a:xfrm>
            <a:off x="1974050" y="5395237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5" name="Google Shape;1245;p56"/>
          <p:cNvSpPr/>
          <p:nvPr/>
        </p:nvSpPr>
        <p:spPr>
          <a:xfrm>
            <a:off x="8795576" y="443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46" name="Google Shape;1246;p56"/>
          <p:cNvCxnSpPr>
            <a:stCxn id="1242" idx="5"/>
            <a:endCxn id="1245" idx="1"/>
          </p:cNvCxnSpPr>
          <p:nvPr/>
        </p:nvCxnSpPr>
        <p:spPr>
          <a:xfrm>
            <a:off x="8716495" y="435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7" name="Google Shape;1247;p56"/>
          <p:cNvSpPr/>
          <p:nvPr/>
        </p:nvSpPr>
        <p:spPr>
          <a:xfrm>
            <a:off x="9335576" y="497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48" name="Google Shape;1248;p56"/>
          <p:cNvCxnSpPr>
            <a:stCxn id="1247" idx="1"/>
            <a:endCxn id="1245" idx="5"/>
          </p:cNvCxnSpPr>
          <p:nvPr/>
        </p:nvCxnSpPr>
        <p:spPr>
          <a:xfrm rot="10800000">
            <a:off x="9256557" y="4899674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9" name="Google Shape;1249;p56"/>
          <p:cNvSpPr/>
          <p:nvPr/>
        </p:nvSpPr>
        <p:spPr>
          <a:xfrm>
            <a:off x="7715576" y="4517774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50" name="Google Shape;1250;p56"/>
          <p:cNvCxnSpPr>
            <a:stCxn id="1249" idx="7"/>
            <a:endCxn id="1242" idx="3"/>
          </p:cNvCxnSpPr>
          <p:nvPr/>
        </p:nvCxnSpPr>
        <p:spPr>
          <a:xfrm rot="10800000" flipH="1">
            <a:off x="8176495" y="4359555"/>
            <a:ext cx="158100" cy="23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7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256" name="Google Shape;1256;p57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57" name="Google Shape;1257;p57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8" name="Google Shape;1258;p57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9" name="Google Shape;1259;p57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0" name="Google Shape;1260;p57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1" name="Google Shape;1261;p57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2" name="Google Shape;1262;p57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63" name="Google Shape;1263;p57"/>
          <p:cNvCxnSpPr>
            <a:stCxn id="1262" idx="4"/>
            <a:endCxn id="1257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4" name="Google Shape;1264;p57"/>
          <p:cNvCxnSpPr>
            <a:stCxn id="1257" idx="6"/>
            <a:endCxn id="1258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5" name="Google Shape;1265;p57"/>
          <p:cNvCxnSpPr>
            <a:stCxn id="1258" idx="6"/>
            <a:endCxn id="1259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6" name="Google Shape;1266;p57"/>
          <p:cNvCxnSpPr>
            <a:stCxn id="1259" idx="0"/>
            <a:endCxn id="1260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7" name="Google Shape;1267;p57"/>
          <p:cNvCxnSpPr>
            <a:stCxn id="1258" idx="4"/>
            <a:endCxn id="1261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8" name="Google Shape;1268;p57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9" name="Google Shape;1269;p57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0" name="Google Shape;1270;p57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There are no more vertices connected to D that is not in the spanning tree, but there is an edge connecting C to D. A broken line is used to connect these two.</a:t>
            </a:r>
            <a:endParaRPr/>
          </a:p>
        </p:txBody>
      </p:sp>
      <p:cxnSp>
        <p:nvCxnSpPr>
          <p:cNvPr id="1271" name="Google Shape;1271;p57"/>
          <p:cNvCxnSpPr>
            <a:stCxn id="1259" idx="4"/>
            <a:endCxn id="1261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2" name="Google Shape;1272;p57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3" name="Google Shape;1273;p57"/>
          <p:cNvSpPr/>
          <p:nvPr/>
        </p:nvSpPr>
        <p:spPr>
          <a:xfrm>
            <a:off x="8255576" y="389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74" name="Google Shape;1274;p57"/>
          <p:cNvCxnSpPr>
            <a:stCxn id="1272" idx="5"/>
            <a:endCxn id="1273" idx="1"/>
          </p:cNvCxnSpPr>
          <p:nvPr/>
        </p:nvCxnSpPr>
        <p:spPr>
          <a:xfrm>
            <a:off x="8176495" y="381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5" name="Google Shape;1275;p57"/>
          <p:cNvSpPr/>
          <p:nvPr/>
        </p:nvSpPr>
        <p:spPr>
          <a:xfrm>
            <a:off x="1974050" y="5395237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76" name="Google Shape;1276;p57"/>
          <p:cNvSpPr/>
          <p:nvPr/>
        </p:nvSpPr>
        <p:spPr>
          <a:xfrm>
            <a:off x="8795576" y="443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77" name="Google Shape;1277;p57"/>
          <p:cNvCxnSpPr>
            <a:stCxn id="1273" idx="5"/>
            <a:endCxn id="1276" idx="1"/>
          </p:cNvCxnSpPr>
          <p:nvPr/>
        </p:nvCxnSpPr>
        <p:spPr>
          <a:xfrm>
            <a:off x="8716495" y="435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8" name="Google Shape;1278;p57"/>
          <p:cNvSpPr/>
          <p:nvPr/>
        </p:nvSpPr>
        <p:spPr>
          <a:xfrm>
            <a:off x="9335576" y="497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79" name="Google Shape;1279;p57"/>
          <p:cNvCxnSpPr>
            <a:stCxn id="1278" idx="1"/>
            <a:endCxn id="1276" idx="5"/>
          </p:cNvCxnSpPr>
          <p:nvPr/>
        </p:nvCxnSpPr>
        <p:spPr>
          <a:xfrm rot="10800000">
            <a:off x="9256557" y="4899674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0" name="Google Shape;1280;p57"/>
          <p:cNvSpPr/>
          <p:nvPr/>
        </p:nvSpPr>
        <p:spPr>
          <a:xfrm>
            <a:off x="7715576" y="4517774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81" name="Google Shape;1281;p57"/>
          <p:cNvCxnSpPr>
            <a:stCxn id="1280" idx="7"/>
            <a:endCxn id="1273" idx="3"/>
          </p:cNvCxnSpPr>
          <p:nvPr/>
        </p:nvCxnSpPr>
        <p:spPr>
          <a:xfrm rot="10800000" flipH="1">
            <a:off x="8176495" y="4359555"/>
            <a:ext cx="158100" cy="23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2" name="Google Shape;1282;p57"/>
          <p:cNvSpPr/>
          <p:nvPr/>
        </p:nvSpPr>
        <p:spPr>
          <a:xfrm>
            <a:off x="3242980" y="4338292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283" name="Google Shape;1283;p57"/>
          <p:cNvCxnSpPr>
            <a:stCxn id="1272" idx="4"/>
            <a:endCxn id="1280" idx="0"/>
          </p:cNvCxnSpPr>
          <p:nvPr/>
        </p:nvCxnSpPr>
        <p:spPr>
          <a:xfrm>
            <a:off x="7985576" y="3898693"/>
            <a:ext cx="0" cy="619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289" name="Google Shape;1289;p58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90" name="Google Shape;1290;p58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1" name="Google Shape;1291;p58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2" name="Google Shape;1292;p58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3" name="Google Shape;1293;p58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4" name="Google Shape;1294;p58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5" name="Google Shape;1295;p58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96" name="Google Shape;1296;p58"/>
          <p:cNvCxnSpPr>
            <a:stCxn id="1295" idx="4"/>
            <a:endCxn id="1290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7" name="Google Shape;1297;p58"/>
          <p:cNvCxnSpPr>
            <a:stCxn id="1290" idx="6"/>
            <a:endCxn id="1291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8" name="Google Shape;1298;p58"/>
          <p:cNvCxnSpPr>
            <a:stCxn id="1291" idx="6"/>
            <a:endCxn id="1292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9" name="Google Shape;1299;p58"/>
          <p:cNvCxnSpPr>
            <a:stCxn id="1292" idx="0"/>
            <a:endCxn id="1293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0" name="Google Shape;1300;p58"/>
          <p:cNvCxnSpPr>
            <a:stCxn id="1291" idx="4"/>
            <a:endCxn id="1294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1" name="Google Shape;1301;p58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2" name="Google Shape;1302;p58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3" name="Google Shape;1303;p58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 does not have any more vertices that can be explored. D is removed from the stack. B is at the top of the stack; its other vertices must be explored next.</a:t>
            </a:r>
            <a:endParaRPr/>
          </a:p>
        </p:txBody>
      </p:sp>
      <p:cxnSp>
        <p:nvCxnSpPr>
          <p:cNvPr id="1304" name="Google Shape;1304;p58"/>
          <p:cNvCxnSpPr>
            <a:stCxn id="1292" idx="4"/>
            <a:endCxn id="1294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5" name="Google Shape;1305;p58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6" name="Google Shape;1306;p58"/>
          <p:cNvSpPr/>
          <p:nvPr/>
        </p:nvSpPr>
        <p:spPr>
          <a:xfrm>
            <a:off x="8255576" y="389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07" name="Google Shape;1307;p58"/>
          <p:cNvCxnSpPr>
            <a:stCxn id="1305" idx="5"/>
            <a:endCxn id="1306" idx="1"/>
          </p:cNvCxnSpPr>
          <p:nvPr/>
        </p:nvCxnSpPr>
        <p:spPr>
          <a:xfrm>
            <a:off x="8176495" y="381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8" name="Google Shape;1308;p58"/>
          <p:cNvSpPr/>
          <p:nvPr/>
        </p:nvSpPr>
        <p:spPr>
          <a:xfrm>
            <a:off x="1974050" y="4338292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9" name="Google Shape;1309;p58"/>
          <p:cNvSpPr/>
          <p:nvPr/>
        </p:nvSpPr>
        <p:spPr>
          <a:xfrm>
            <a:off x="8795576" y="443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10" name="Google Shape;1310;p58"/>
          <p:cNvCxnSpPr>
            <a:stCxn id="1306" idx="5"/>
            <a:endCxn id="1309" idx="1"/>
          </p:cNvCxnSpPr>
          <p:nvPr/>
        </p:nvCxnSpPr>
        <p:spPr>
          <a:xfrm>
            <a:off x="8716495" y="435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1" name="Google Shape;1311;p58"/>
          <p:cNvSpPr/>
          <p:nvPr/>
        </p:nvSpPr>
        <p:spPr>
          <a:xfrm>
            <a:off x="9335576" y="497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12" name="Google Shape;1312;p58"/>
          <p:cNvCxnSpPr>
            <a:stCxn id="1311" idx="1"/>
            <a:endCxn id="1309" idx="5"/>
          </p:cNvCxnSpPr>
          <p:nvPr/>
        </p:nvCxnSpPr>
        <p:spPr>
          <a:xfrm rot="10800000">
            <a:off x="9256557" y="4899674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3" name="Google Shape;1313;p58"/>
          <p:cNvSpPr/>
          <p:nvPr/>
        </p:nvSpPr>
        <p:spPr>
          <a:xfrm>
            <a:off x="7715576" y="4517774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14" name="Google Shape;1314;p58"/>
          <p:cNvCxnSpPr>
            <a:stCxn id="1313" idx="7"/>
            <a:endCxn id="1306" idx="3"/>
          </p:cNvCxnSpPr>
          <p:nvPr/>
        </p:nvCxnSpPr>
        <p:spPr>
          <a:xfrm rot="10800000" flipH="1">
            <a:off x="8176495" y="4359555"/>
            <a:ext cx="158100" cy="23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5" name="Google Shape;1315;p58"/>
          <p:cNvCxnSpPr>
            <a:stCxn id="1305" idx="4"/>
            <a:endCxn id="1313" idx="0"/>
          </p:cNvCxnSpPr>
          <p:nvPr/>
        </p:nvCxnSpPr>
        <p:spPr>
          <a:xfrm>
            <a:off x="7985576" y="3898693"/>
            <a:ext cx="0" cy="619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321" name="Google Shape;1321;p59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22" name="Google Shape;1322;p59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3" name="Google Shape;1323;p59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4" name="Google Shape;1324;p59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5" name="Google Shape;1325;p59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6" name="Google Shape;1326;p59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7" name="Google Shape;1327;p59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28" name="Google Shape;1328;p59"/>
          <p:cNvCxnSpPr>
            <a:stCxn id="1327" idx="4"/>
            <a:endCxn id="1322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9" name="Google Shape;1329;p59"/>
          <p:cNvCxnSpPr>
            <a:stCxn id="1322" idx="6"/>
            <a:endCxn id="1323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0" name="Google Shape;1330;p59"/>
          <p:cNvCxnSpPr>
            <a:stCxn id="1323" idx="6"/>
            <a:endCxn id="1324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1" name="Google Shape;1331;p59"/>
          <p:cNvCxnSpPr>
            <a:stCxn id="1324" idx="0"/>
            <a:endCxn id="1325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2" name="Google Shape;1332;p59"/>
          <p:cNvCxnSpPr>
            <a:stCxn id="1323" idx="4"/>
            <a:endCxn id="1326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3" name="Google Shape;1333;p59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4" name="Google Shape;1334;p59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5" name="Google Shape;1335;p59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B does not have any more vertices that can be explored. B is removed from the stack. C is at the top of the stack; its other vertices must be explored next.</a:t>
            </a:r>
            <a:endParaRPr dirty="0"/>
          </a:p>
        </p:txBody>
      </p:sp>
      <p:cxnSp>
        <p:nvCxnSpPr>
          <p:cNvPr id="1336" name="Google Shape;1336;p59"/>
          <p:cNvCxnSpPr>
            <a:stCxn id="1324" idx="4"/>
            <a:endCxn id="1326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7" name="Google Shape;1337;p59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8" name="Google Shape;1338;p59"/>
          <p:cNvSpPr/>
          <p:nvPr/>
        </p:nvSpPr>
        <p:spPr>
          <a:xfrm>
            <a:off x="8255576" y="389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39" name="Google Shape;1339;p59"/>
          <p:cNvCxnSpPr>
            <a:stCxn id="1337" idx="5"/>
            <a:endCxn id="1338" idx="1"/>
          </p:cNvCxnSpPr>
          <p:nvPr/>
        </p:nvCxnSpPr>
        <p:spPr>
          <a:xfrm>
            <a:off x="8176495" y="381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0" name="Google Shape;1340;p59"/>
          <p:cNvSpPr/>
          <p:nvPr/>
        </p:nvSpPr>
        <p:spPr>
          <a:xfrm>
            <a:off x="3240920" y="4334673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41" name="Google Shape;1341;p59"/>
          <p:cNvSpPr/>
          <p:nvPr/>
        </p:nvSpPr>
        <p:spPr>
          <a:xfrm>
            <a:off x="8795576" y="443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42" name="Google Shape;1342;p59"/>
          <p:cNvCxnSpPr>
            <a:stCxn id="1338" idx="5"/>
            <a:endCxn id="1341" idx="1"/>
          </p:cNvCxnSpPr>
          <p:nvPr/>
        </p:nvCxnSpPr>
        <p:spPr>
          <a:xfrm>
            <a:off x="8716495" y="435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3" name="Google Shape;1343;p59"/>
          <p:cNvSpPr/>
          <p:nvPr/>
        </p:nvSpPr>
        <p:spPr>
          <a:xfrm>
            <a:off x="9335576" y="497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44" name="Google Shape;1344;p59"/>
          <p:cNvCxnSpPr>
            <a:stCxn id="1343" idx="1"/>
            <a:endCxn id="1341" idx="5"/>
          </p:cNvCxnSpPr>
          <p:nvPr/>
        </p:nvCxnSpPr>
        <p:spPr>
          <a:xfrm rot="10800000">
            <a:off x="9256557" y="4899674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5" name="Google Shape;1345;p59"/>
          <p:cNvSpPr/>
          <p:nvPr/>
        </p:nvSpPr>
        <p:spPr>
          <a:xfrm>
            <a:off x="7715576" y="4517774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46" name="Google Shape;1346;p59"/>
          <p:cNvCxnSpPr>
            <a:stCxn id="1345" idx="7"/>
            <a:endCxn id="1338" idx="3"/>
          </p:cNvCxnSpPr>
          <p:nvPr/>
        </p:nvCxnSpPr>
        <p:spPr>
          <a:xfrm rot="10800000" flipH="1">
            <a:off x="8176495" y="4359555"/>
            <a:ext cx="158100" cy="23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7" name="Google Shape;1347;p59"/>
          <p:cNvCxnSpPr>
            <a:stCxn id="1337" idx="4"/>
            <a:endCxn id="1345" idx="0"/>
          </p:cNvCxnSpPr>
          <p:nvPr/>
        </p:nvCxnSpPr>
        <p:spPr>
          <a:xfrm>
            <a:off x="7985576" y="3898693"/>
            <a:ext cx="0" cy="619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Why Graphs?</a:t>
            </a:r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to represent relationships between objects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Edges can be unidirectional or contain no direction at all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Very helpful for indicating relationships for objects that belong to an unorganized space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to represent networks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connections to determine proximity between objects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Allows for easier access between objects using their connections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idea of “six degrees of separation”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353" name="Google Shape;1353;p60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54" name="Google Shape;1354;p60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5" name="Google Shape;1355;p60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6" name="Google Shape;1356;p60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7" name="Google Shape;1357;p60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8" name="Google Shape;1358;p60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9" name="Google Shape;1359;p60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60" name="Google Shape;1360;p60"/>
          <p:cNvCxnSpPr>
            <a:stCxn id="1359" idx="4"/>
            <a:endCxn id="1354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1" name="Google Shape;1361;p60"/>
          <p:cNvCxnSpPr>
            <a:stCxn id="1354" idx="6"/>
            <a:endCxn id="1355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2" name="Google Shape;1362;p60"/>
          <p:cNvCxnSpPr>
            <a:stCxn id="1355" idx="6"/>
            <a:endCxn id="1356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3" name="Google Shape;1363;p60"/>
          <p:cNvCxnSpPr>
            <a:stCxn id="1356" idx="0"/>
            <a:endCxn id="1357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4" name="Google Shape;1364;p60"/>
          <p:cNvCxnSpPr>
            <a:stCxn id="1355" idx="4"/>
            <a:endCxn id="1358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5" name="Google Shape;1365;p60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6" name="Google Shape;1366;p60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7" name="Google Shape;1367;p60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only vertex that has not been explored is F. It is pushed to the stack and assigned as a child node of C.</a:t>
            </a:r>
            <a:endParaRPr/>
          </a:p>
        </p:txBody>
      </p:sp>
      <p:cxnSp>
        <p:nvCxnSpPr>
          <p:cNvPr id="1368" name="Google Shape;1368;p60"/>
          <p:cNvCxnSpPr>
            <a:stCxn id="1356" idx="4"/>
            <a:endCxn id="1358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9" name="Google Shape;1369;p60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0" name="Google Shape;1370;p60"/>
          <p:cNvSpPr/>
          <p:nvPr/>
        </p:nvSpPr>
        <p:spPr>
          <a:xfrm>
            <a:off x="8255576" y="389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71" name="Google Shape;1371;p60"/>
          <p:cNvCxnSpPr>
            <a:stCxn id="1369" idx="5"/>
            <a:endCxn id="1370" idx="1"/>
          </p:cNvCxnSpPr>
          <p:nvPr/>
        </p:nvCxnSpPr>
        <p:spPr>
          <a:xfrm>
            <a:off x="8176495" y="381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2" name="Google Shape;1372;p60"/>
          <p:cNvSpPr/>
          <p:nvPr/>
        </p:nvSpPr>
        <p:spPr>
          <a:xfrm>
            <a:off x="3242980" y="3290284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3" name="Google Shape;1373;p60"/>
          <p:cNvSpPr/>
          <p:nvPr/>
        </p:nvSpPr>
        <p:spPr>
          <a:xfrm>
            <a:off x="8795576" y="443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74" name="Google Shape;1374;p60"/>
          <p:cNvCxnSpPr>
            <a:stCxn id="1370" idx="5"/>
            <a:endCxn id="1373" idx="1"/>
          </p:cNvCxnSpPr>
          <p:nvPr/>
        </p:nvCxnSpPr>
        <p:spPr>
          <a:xfrm>
            <a:off x="8716495" y="435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5" name="Google Shape;1375;p60"/>
          <p:cNvSpPr/>
          <p:nvPr/>
        </p:nvSpPr>
        <p:spPr>
          <a:xfrm>
            <a:off x="9335576" y="497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76" name="Google Shape;1376;p60"/>
          <p:cNvCxnSpPr>
            <a:stCxn id="1375" idx="1"/>
            <a:endCxn id="1373" idx="5"/>
          </p:cNvCxnSpPr>
          <p:nvPr/>
        </p:nvCxnSpPr>
        <p:spPr>
          <a:xfrm rot="10800000">
            <a:off x="9256557" y="4899674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7" name="Google Shape;1377;p60"/>
          <p:cNvSpPr/>
          <p:nvPr/>
        </p:nvSpPr>
        <p:spPr>
          <a:xfrm>
            <a:off x="7715576" y="4517774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78" name="Google Shape;1378;p60"/>
          <p:cNvCxnSpPr>
            <a:stCxn id="1377" idx="7"/>
            <a:endCxn id="1370" idx="3"/>
          </p:cNvCxnSpPr>
          <p:nvPr/>
        </p:nvCxnSpPr>
        <p:spPr>
          <a:xfrm rot="10800000" flipH="1">
            <a:off x="8176495" y="4359555"/>
            <a:ext cx="158100" cy="23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9" name="Google Shape;1379;p60"/>
          <p:cNvCxnSpPr>
            <a:stCxn id="1369" idx="4"/>
            <a:endCxn id="1377" idx="0"/>
          </p:cNvCxnSpPr>
          <p:nvPr/>
        </p:nvCxnSpPr>
        <p:spPr>
          <a:xfrm>
            <a:off x="7985576" y="3898693"/>
            <a:ext cx="0" cy="619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380" name="Google Shape;1380;p60"/>
          <p:cNvSpPr/>
          <p:nvPr/>
        </p:nvSpPr>
        <p:spPr>
          <a:xfrm>
            <a:off x="7175576" y="393823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81" name="Google Shape;1381;p60"/>
          <p:cNvCxnSpPr>
            <a:stCxn id="1369" idx="3"/>
            <a:endCxn id="1380" idx="7"/>
          </p:cNvCxnSpPr>
          <p:nvPr/>
        </p:nvCxnSpPr>
        <p:spPr>
          <a:xfrm flipH="1">
            <a:off x="7636557" y="3819612"/>
            <a:ext cx="158100" cy="197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1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387" name="Google Shape;1387;p61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0" u="none" strike="noStrike" cap="non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</a:t>
                      </a: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88" name="Google Shape;1388;p61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9" name="Google Shape;1389;p61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0" name="Google Shape;1390;p61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1" name="Google Shape;1391;p61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2" name="Google Shape;1392;p61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3" name="Google Shape;1393;p61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94" name="Google Shape;1394;p61"/>
          <p:cNvCxnSpPr>
            <a:stCxn id="1393" idx="4"/>
            <a:endCxn id="1388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5" name="Google Shape;1395;p61"/>
          <p:cNvCxnSpPr>
            <a:stCxn id="1388" idx="6"/>
            <a:endCxn id="1389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6" name="Google Shape;1396;p61"/>
          <p:cNvCxnSpPr>
            <a:stCxn id="1389" idx="6"/>
            <a:endCxn id="1390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7" name="Google Shape;1397;p61"/>
          <p:cNvCxnSpPr>
            <a:stCxn id="1390" idx="0"/>
            <a:endCxn id="1391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8" name="Google Shape;1398;p61"/>
          <p:cNvCxnSpPr>
            <a:stCxn id="1389" idx="4"/>
            <a:endCxn id="1392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9" name="Google Shape;1399;p61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0" name="Google Shape;1400;p61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1" name="Google Shape;1401;p61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does not have any more vertices that can be explored. F is removed from the stack. C is at the top of the stack.</a:t>
            </a:r>
            <a:endParaRPr/>
          </a:p>
        </p:txBody>
      </p:sp>
      <p:cxnSp>
        <p:nvCxnSpPr>
          <p:cNvPr id="1402" name="Google Shape;1402;p61"/>
          <p:cNvCxnSpPr>
            <a:stCxn id="1390" idx="4"/>
            <a:endCxn id="1392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3" name="Google Shape;1403;p61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4" name="Google Shape;1404;p61"/>
          <p:cNvSpPr/>
          <p:nvPr/>
        </p:nvSpPr>
        <p:spPr>
          <a:xfrm>
            <a:off x="8255576" y="389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05" name="Google Shape;1405;p61"/>
          <p:cNvCxnSpPr>
            <a:stCxn id="1403" idx="5"/>
            <a:endCxn id="1404" idx="1"/>
          </p:cNvCxnSpPr>
          <p:nvPr/>
        </p:nvCxnSpPr>
        <p:spPr>
          <a:xfrm>
            <a:off x="8176495" y="381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6" name="Google Shape;1406;p61"/>
          <p:cNvSpPr/>
          <p:nvPr/>
        </p:nvSpPr>
        <p:spPr>
          <a:xfrm>
            <a:off x="3232431" y="4339916"/>
            <a:ext cx="1005040" cy="1020277"/>
          </a:xfrm>
          <a:prstGeom prst="ellipse">
            <a:avLst/>
          </a:prstGeom>
          <a:solidFill>
            <a:srgbClr val="FF0000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7" name="Google Shape;1407;p61"/>
          <p:cNvSpPr/>
          <p:nvPr/>
        </p:nvSpPr>
        <p:spPr>
          <a:xfrm>
            <a:off x="8795576" y="443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08" name="Google Shape;1408;p61"/>
          <p:cNvCxnSpPr>
            <a:stCxn id="1404" idx="5"/>
            <a:endCxn id="1407" idx="1"/>
          </p:cNvCxnSpPr>
          <p:nvPr/>
        </p:nvCxnSpPr>
        <p:spPr>
          <a:xfrm>
            <a:off x="8716495" y="435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9" name="Google Shape;1409;p61"/>
          <p:cNvSpPr/>
          <p:nvPr/>
        </p:nvSpPr>
        <p:spPr>
          <a:xfrm>
            <a:off x="9335576" y="497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10" name="Google Shape;1410;p61"/>
          <p:cNvCxnSpPr>
            <a:stCxn id="1409" idx="1"/>
            <a:endCxn id="1407" idx="5"/>
          </p:cNvCxnSpPr>
          <p:nvPr/>
        </p:nvCxnSpPr>
        <p:spPr>
          <a:xfrm rot="10800000">
            <a:off x="9256557" y="4899674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1" name="Google Shape;1411;p61"/>
          <p:cNvSpPr/>
          <p:nvPr/>
        </p:nvSpPr>
        <p:spPr>
          <a:xfrm>
            <a:off x="7715576" y="4517774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12" name="Google Shape;1412;p61"/>
          <p:cNvCxnSpPr>
            <a:stCxn id="1411" idx="7"/>
            <a:endCxn id="1404" idx="3"/>
          </p:cNvCxnSpPr>
          <p:nvPr/>
        </p:nvCxnSpPr>
        <p:spPr>
          <a:xfrm rot="10800000" flipH="1">
            <a:off x="8176495" y="4359555"/>
            <a:ext cx="158100" cy="23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3" name="Google Shape;1413;p61"/>
          <p:cNvCxnSpPr>
            <a:stCxn id="1403" idx="4"/>
            <a:endCxn id="1411" idx="0"/>
          </p:cNvCxnSpPr>
          <p:nvPr/>
        </p:nvCxnSpPr>
        <p:spPr>
          <a:xfrm>
            <a:off x="7985576" y="3898693"/>
            <a:ext cx="0" cy="619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414" name="Google Shape;1414;p61"/>
          <p:cNvSpPr/>
          <p:nvPr/>
        </p:nvSpPr>
        <p:spPr>
          <a:xfrm>
            <a:off x="7175576" y="393823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15" name="Google Shape;1415;p61"/>
          <p:cNvCxnSpPr>
            <a:stCxn id="1403" idx="3"/>
            <a:endCxn id="1414" idx="7"/>
          </p:cNvCxnSpPr>
          <p:nvPr/>
        </p:nvCxnSpPr>
        <p:spPr>
          <a:xfrm flipH="1">
            <a:off x="7636557" y="3819612"/>
            <a:ext cx="158100" cy="197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6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421" name="Google Shape;1421;p62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22" name="Google Shape;1422;p62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3" name="Google Shape;1423;p62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4" name="Google Shape;1424;p62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5" name="Google Shape;1425;p62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6" name="Google Shape;1426;p62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7" name="Google Shape;1427;p62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28" name="Google Shape;1428;p62"/>
          <p:cNvCxnSpPr>
            <a:stCxn id="1427" idx="4"/>
            <a:endCxn id="1422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9" name="Google Shape;1429;p62"/>
          <p:cNvCxnSpPr>
            <a:stCxn id="1422" idx="6"/>
            <a:endCxn id="1423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0" name="Google Shape;1430;p62"/>
          <p:cNvCxnSpPr>
            <a:stCxn id="1423" idx="6"/>
            <a:endCxn id="1424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1" name="Google Shape;1431;p62"/>
          <p:cNvCxnSpPr>
            <a:stCxn id="1424" idx="0"/>
            <a:endCxn id="1425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2" name="Google Shape;1432;p62"/>
          <p:cNvCxnSpPr>
            <a:stCxn id="1423" idx="4"/>
            <a:endCxn id="1426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3" name="Google Shape;1433;p62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4" name="Google Shape;1434;p62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5" name="Google Shape;1435;p62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 does not have any more vertices that can be explored. C is removed from the stack. The stack is now empty.</a:t>
            </a:r>
            <a:endParaRPr/>
          </a:p>
        </p:txBody>
      </p:sp>
      <p:cxnSp>
        <p:nvCxnSpPr>
          <p:cNvPr id="1436" name="Google Shape;1436;p62"/>
          <p:cNvCxnSpPr>
            <a:stCxn id="1424" idx="4"/>
            <a:endCxn id="1426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7" name="Google Shape;1437;p62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8" name="Google Shape;1438;p62"/>
          <p:cNvSpPr/>
          <p:nvPr/>
        </p:nvSpPr>
        <p:spPr>
          <a:xfrm>
            <a:off x="8255576" y="389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39" name="Google Shape;1439;p62"/>
          <p:cNvCxnSpPr>
            <a:stCxn id="1437" idx="5"/>
            <a:endCxn id="1438" idx="1"/>
          </p:cNvCxnSpPr>
          <p:nvPr/>
        </p:nvCxnSpPr>
        <p:spPr>
          <a:xfrm>
            <a:off x="8176495" y="381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0" name="Google Shape;1440;p62"/>
          <p:cNvSpPr/>
          <p:nvPr/>
        </p:nvSpPr>
        <p:spPr>
          <a:xfrm>
            <a:off x="8795576" y="443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41" name="Google Shape;1441;p62"/>
          <p:cNvCxnSpPr>
            <a:stCxn id="1438" idx="5"/>
            <a:endCxn id="1440" idx="1"/>
          </p:cNvCxnSpPr>
          <p:nvPr/>
        </p:nvCxnSpPr>
        <p:spPr>
          <a:xfrm>
            <a:off x="8716495" y="435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2" name="Google Shape;1442;p62"/>
          <p:cNvSpPr/>
          <p:nvPr/>
        </p:nvSpPr>
        <p:spPr>
          <a:xfrm>
            <a:off x="9335576" y="497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43" name="Google Shape;1443;p62"/>
          <p:cNvCxnSpPr>
            <a:stCxn id="1442" idx="1"/>
            <a:endCxn id="1440" idx="5"/>
          </p:cNvCxnSpPr>
          <p:nvPr/>
        </p:nvCxnSpPr>
        <p:spPr>
          <a:xfrm rot="10800000">
            <a:off x="9256557" y="4899674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4" name="Google Shape;1444;p62"/>
          <p:cNvSpPr/>
          <p:nvPr/>
        </p:nvSpPr>
        <p:spPr>
          <a:xfrm>
            <a:off x="7715576" y="4517774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45" name="Google Shape;1445;p62"/>
          <p:cNvCxnSpPr>
            <a:stCxn id="1444" idx="7"/>
            <a:endCxn id="1438" idx="3"/>
          </p:cNvCxnSpPr>
          <p:nvPr/>
        </p:nvCxnSpPr>
        <p:spPr>
          <a:xfrm rot="10800000" flipH="1">
            <a:off x="8176495" y="4359555"/>
            <a:ext cx="158100" cy="23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6" name="Google Shape;1446;p62"/>
          <p:cNvCxnSpPr>
            <a:stCxn id="1437" idx="4"/>
            <a:endCxn id="1444" idx="0"/>
          </p:cNvCxnSpPr>
          <p:nvPr/>
        </p:nvCxnSpPr>
        <p:spPr>
          <a:xfrm>
            <a:off x="7985576" y="3898693"/>
            <a:ext cx="0" cy="619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447" name="Google Shape;1447;p62"/>
          <p:cNvSpPr/>
          <p:nvPr/>
        </p:nvSpPr>
        <p:spPr>
          <a:xfrm>
            <a:off x="7175576" y="393823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48" name="Google Shape;1448;p62"/>
          <p:cNvCxnSpPr>
            <a:stCxn id="1437" idx="3"/>
            <a:endCxn id="1447" idx="7"/>
          </p:cNvCxnSpPr>
          <p:nvPr/>
        </p:nvCxnSpPr>
        <p:spPr>
          <a:xfrm flipH="1">
            <a:off x="7636557" y="3819612"/>
            <a:ext cx="158100" cy="197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63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Example – Depth First Search</a:t>
            </a:r>
            <a:endParaRPr/>
          </a:p>
        </p:txBody>
      </p:sp>
      <p:graphicFrame>
        <p:nvGraphicFramePr>
          <p:cNvPr id="1454" name="Google Shape;1454;p63"/>
          <p:cNvGraphicFramePr/>
          <p:nvPr/>
        </p:nvGraphicFramePr>
        <p:xfrm>
          <a:off x="5221430" y="2897028"/>
          <a:ext cx="1198275" cy="3200470"/>
        </p:xfrm>
        <a:graphic>
          <a:graphicData uri="http://schemas.openxmlformats.org/drawingml/2006/table">
            <a:tbl>
              <a:tblPr firstRow="1" bandRow="1">
                <a:noFill/>
                <a:tableStyleId>{F12C89FA-F367-4DDB-9BF3-0FE8D475F143}</a:tableStyleId>
              </a:tblPr>
              <a:tblGrid>
                <a:gridCol w="11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Stack</a:t>
                      </a:r>
                      <a:endParaRPr sz="2400" i="1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0" u="none" strike="noStrike" cap="none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55" name="Google Shape;1455;p63"/>
          <p:cNvSpPr/>
          <p:nvPr/>
        </p:nvSpPr>
        <p:spPr>
          <a:xfrm>
            <a:off x="79364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6" name="Google Shape;1456;p63"/>
          <p:cNvSpPr/>
          <p:nvPr/>
        </p:nvSpPr>
        <p:spPr>
          <a:xfrm>
            <a:off x="206257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7" name="Google Shape;1457;p63"/>
          <p:cNvSpPr/>
          <p:nvPr/>
        </p:nvSpPr>
        <p:spPr>
          <a:xfrm>
            <a:off x="3331500" y="4434430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8" name="Google Shape;1458;p63"/>
          <p:cNvSpPr/>
          <p:nvPr/>
        </p:nvSpPr>
        <p:spPr>
          <a:xfrm>
            <a:off x="333150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9" name="Google Shape;1459;p63"/>
          <p:cNvSpPr/>
          <p:nvPr/>
        </p:nvSpPr>
        <p:spPr>
          <a:xfrm>
            <a:off x="2062570" y="5491377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0" name="Google Shape;1460;p63"/>
          <p:cNvSpPr/>
          <p:nvPr/>
        </p:nvSpPr>
        <p:spPr>
          <a:xfrm>
            <a:off x="793640" y="3358693"/>
            <a:ext cx="828000" cy="82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61" name="Google Shape;1461;p63"/>
          <p:cNvCxnSpPr>
            <a:stCxn id="1460" idx="4"/>
            <a:endCxn id="1455" idx="0"/>
          </p:cNvCxnSpPr>
          <p:nvPr/>
        </p:nvCxnSpPr>
        <p:spPr>
          <a:xfrm>
            <a:off x="1207640" y="4186693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2" name="Google Shape;1462;p63"/>
          <p:cNvCxnSpPr>
            <a:stCxn id="1455" idx="6"/>
            <a:endCxn id="1456" idx="2"/>
          </p:cNvCxnSpPr>
          <p:nvPr/>
        </p:nvCxnSpPr>
        <p:spPr>
          <a:xfrm>
            <a:off x="162164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3" name="Google Shape;1463;p63"/>
          <p:cNvCxnSpPr>
            <a:stCxn id="1456" idx="6"/>
            <a:endCxn id="1457" idx="2"/>
          </p:cNvCxnSpPr>
          <p:nvPr/>
        </p:nvCxnSpPr>
        <p:spPr>
          <a:xfrm>
            <a:off x="2890570" y="4848430"/>
            <a:ext cx="4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4" name="Google Shape;1464;p63"/>
          <p:cNvCxnSpPr>
            <a:stCxn id="1457" idx="0"/>
            <a:endCxn id="1458" idx="4"/>
          </p:cNvCxnSpPr>
          <p:nvPr/>
        </p:nvCxnSpPr>
        <p:spPr>
          <a:xfrm rot="10800000">
            <a:off x="3745500" y="4186630"/>
            <a:ext cx="0" cy="24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5" name="Google Shape;1465;p63"/>
          <p:cNvCxnSpPr>
            <a:stCxn id="1456" idx="4"/>
            <a:endCxn id="1459" idx="0"/>
          </p:cNvCxnSpPr>
          <p:nvPr/>
        </p:nvCxnSpPr>
        <p:spPr>
          <a:xfrm>
            <a:off x="2476570" y="5262430"/>
            <a:ext cx="0" cy="22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6" name="Google Shape;1466;p63"/>
          <p:cNvSpPr txBox="1"/>
          <p:nvPr/>
        </p:nvSpPr>
        <p:spPr>
          <a:xfrm>
            <a:off x="1944690" y="2897028"/>
            <a:ext cx="1152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7" name="Google Shape;1467;p63"/>
          <p:cNvSpPr txBox="1"/>
          <p:nvPr/>
        </p:nvSpPr>
        <p:spPr>
          <a:xfrm>
            <a:off x="8543576" y="2897028"/>
            <a:ext cx="22910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Spanning Tree</a:t>
            </a:r>
            <a:endParaRPr sz="2400"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8" name="Google Shape;1468;p63"/>
          <p:cNvSpPr txBox="1">
            <a:spLocks noGrp="1"/>
          </p:cNvSpPr>
          <p:nvPr>
            <p:ph type="body" idx="1"/>
          </p:nvPr>
        </p:nvSpPr>
        <p:spPr>
          <a:xfrm>
            <a:off x="838200" y="1576566"/>
            <a:ext cx="10515600" cy="12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stack is currently empty, thus ending the DFS algorithm.</a:t>
            </a:r>
            <a:endParaRPr/>
          </a:p>
        </p:txBody>
      </p:sp>
      <p:cxnSp>
        <p:nvCxnSpPr>
          <p:cNvPr id="1469" name="Google Shape;1469;p63"/>
          <p:cNvCxnSpPr>
            <a:stCxn id="1457" idx="4"/>
            <a:endCxn id="1459" idx="6"/>
          </p:cNvCxnSpPr>
          <p:nvPr/>
        </p:nvCxnSpPr>
        <p:spPr>
          <a:xfrm flipH="1">
            <a:off x="2890500" y="5262430"/>
            <a:ext cx="855000" cy="64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0" name="Google Shape;1470;p63"/>
          <p:cNvSpPr/>
          <p:nvPr/>
        </p:nvSpPr>
        <p:spPr>
          <a:xfrm>
            <a:off x="7715576" y="335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1" name="Google Shape;1471;p63"/>
          <p:cNvSpPr/>
          <p:nvPr/>
        </p:nvSpPr>
        <p:spPr>
          <a:xfrm>
            <a:off x="8255576" y="389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72" name="Google Shape;1472;p63"/>
          <p:cNvCxnSpPr>
            <a:stCxn id="1470" idx="5"/>
            <a:endCxn id="1471" idx="1"/>
          </p:cNvCxnSpPr>
          <p:nvPr/>
        </p:nvCxnSpPr>
        <p:spPr>
          <a:xfrm>
            <a:off x="8176495" y="381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3" name="Google Shape;1473;p63"/>
          <p:cNvSpPr/>
          <p:nvPr/>
        </p:nvSpPr>
        <p:spPr>
          <a:xfrm>
            <a:off x="8795576" y="443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74" name="Google Shape;1474;p63"/>
          <p:cNvCxnSpPr>
            <a:stCxn id="1471" idx="5"/>
            <a:endCxn id="1473" idx="1"/>
          </p:cNvCxnSpPr>
          <p:nvPr/>
        </p:nvCxnSpPr>
        <p:spPr>
          <a:xfrm>
            <a:off x="8716495" y="4359612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5" name="Google Shape;1475;p63"/>
          <p:cNvSpPr/>
          <p:nvPr/>
        </p:nvSpPr>
        <p:spPr>
          <a:xfrm>
            <a:off x="9335576" y="497869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76" name="Google Shape;1476;p63"/>
          <p:cNvCxnSpPr>
            <a:stCxn id="1475" idx="1"/>
            <a:endCxn id="1473" idx="5"/>
          </p:cNvCxnSpPr>
          <p:nvPr/>
        </p:nvCxnSpPr>
        <p:spPr>
          <a:xfrm rot="10800000">
            <a:off x="9256557" y="4899674"/>
            <a:ext cx="158100" cy="158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7" name="Google Shape;1477;p63"/>
          <p:cNvSpPr/>
          <p:nvPr/>
        </p:nvSpPr>
        <p:spPr>
          <a:xfrm>
            <a:off x="7715576" y="4517774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78" name="Google Shape;1478;p63"/>
          <p:cNvCxnSpPr>
            <a:stCxn id="1477" idx="7"/>
            <a:endCxn id="1471" idx="3"/>
          </p:cNvCxnSpPr>
          <p:nvPr/>
        </p:nvCxnSpPr>
        <p:spPr>
          <a:xfrm rot="10800000" flipH="1">
            <a:off x="8176495" y="4359555"/>
            <a:ext cx="158100" cy="237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9" name="Google Shape;1479;p63"/>
          <p:cNvCxnSpPr>
            <a:stCxn id="1470" idx="4"/>
            <a:endCxn id="1477" idx="0"/>
          </p:cNvCxnSpPr>
          <p:nvPr/>
        </p:nvCxnSpPr>
        <p:spPr>
          <a:xfrm>
            <a:off x="7985576" y="3898693"/>
            <a:ext cx="0" cy="619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480" name="Google Shape;1480;p63"/>
          <p:cNvSpPr/>
          <p:nvPr/>
        </p:nvSpPr>
        <p:spPr>
          <a:xfrm>
            <a:off x="7175576" y="3938233"/>
            <a:ext cx="540000" cy="540000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81" name="Google Shape;1481;p63"/>
          <p:cNvCxnSpPr>
            <a:stCxn id="1470" idx="3"/>
            <a:endCxn id="1480" idx="7"/>
          </p:cNvCxnSpPr>
          <p:nvPr/>
        </p:nvCxnSpPr>
        <p:spPr>
          <a:xfrm flipH="1">
            <a:off x="7636557" y="3819612"/>
            <a:ext cx="158100" cy="197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Applications of Graphs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Internet and the World Wide Web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webpage represents a vertex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Links in the webpages can direct the user to other webpages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Social networking sites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“Friend who you may know” feature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Suggested posts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Transportation systems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Vertex = intersection of two or more roads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Edge = roads connecting two nodes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Applications of Graphs</a:t>
            </a:r>
            <a:endParaRPr/>
          </a:p>
        </p:txBody>
      </p:sp>
      <p:sp>
        <p:nvSpPr>
          <p:cNvPr id="131" name="Google Shape;1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Resource allocation in operating systems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Vertex = Process / resource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Edge = Drawn from resources to allocated processes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Flow of computation for software programs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Blockchain technologies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Vertex = blocks storing transactions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Edge = connection between blocks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en-US"/>
              <a:t>Types of Graphs</a:t>
            </a: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1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i="1"/>
              <a:t>Directed Graph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Graph that has directional arrows for the edges</a:t>
            </a:r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18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i="1"/>
              <a:t>Undirected Graph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Graph that does not have any directional arrows on the edges</a:t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1742173" y="3667225"/>
            <a:ext cx="990000" cy="991402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3011104" y="5301916"/>
            <a:ext cx="990000" cy="991402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4203033" y="3667225"/>
            <a:ext cx="990000" cy="991402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7072965" y="3667225"/>
            <a:ext cx="990000" cy="991402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8341896" y="5301916"/>
            <a:ext cx="990000" cy="991402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9533825" y="3667225"/>
            <a:ext cx="990000" cy="991402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5" name="Google Shape;145;p9"/>
          <p:cNvCxnSpPr>
            <a:stCxn id="142" idx="6"/>
            <a:endCxn id="144" idx="2"/>
          </p:cNvCxnSpPr>
          <p:nvPr/>
        </p:nvCxnSpPr>
        <p:spPr>
          <a:xfrm>
            <a:off x="8062965" y="4162926"/>
            <a:ext cx="1470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9"/>
          <p:cNvCxnSpPr>
            <a:stCxn id="144" idx="4"/>
            <a:endCxn id="143" idx="6"/>
          </p:cNvCxnSpPr>
          <p:nvPr/>
        </p:nvCxnSpPr>
        <p:spPr>
          <a:xfrm flipH="1">
            <a:off x="9331925" y="4658627"/>
            <a:ext cx="696900" cy="1139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9"/>
          <p:cNvCxnSpPr>
            <a:stCxn id="139" idx="6"/>
            <a:endCxn id="141" idx="2"/>
          </p:cNvCxnSpPr>
          <p:nvPr/>
        </p:nvCxnSpPr>
        <p:spPr>
          <a:xfrm>
            <a:off x="2732173" y="4162926"/>
            <a:ext cx="1470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8" name="Google Shape;148;p9"/>
          <p:cNvCxnSpPr>
            <a:stCxn id="140" idx="6"/>
            <a:endCxn id="141" idx="4"/>
          </p:cNvCxnSpPr>
          <p:nvPr/>
        </p:nvCxnSpPr>
        <p:spPr>
          <a:xfrm rot="10800000" flipH="1">
            <a:off x="4001104" y="4658517"/>
            <a:ext cx="696900" cy="1139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ITCS v2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b0fb7d-08e3-4c16-85bc-ace31e3f553c" xsi:nil="true"/>
    <lcf76f155ced4ddcb4097134ff3c332f xmlns="06b7f5a4-dd8f-440a-a25f-f55878e6d63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C1A34B751D543B0A1C01EC904D629" ma:contentTypeVersion="22" ma:contentTypeDescription="Create a new document." ma:contentTypeScope="" ma:versionID="a98f90e6ccef0c3a13f8f3ca74a3cbb7">
  <xsd:schema xmlns:xsd="http://www.w3.org/2001/XMLSchema" xmlns:xs="http://www.w3.org/2001/XMLSchema" xmlns:p="http://schemas.microsoft.com/office/2006/metadata/properties" xmlns:ns2="06b7f5a4-dd8f-440a-a25f-f55878e6d63a" xmlns:ns3="c2b0fb7d-08e3-4c16-85bc-ace31e3f553c" targetNamespace="http://schemas.microsoft.com/office/2006/metadata/properties" ma:root="true" ma:fieldsID="6aa8e991e4edbda53ce4409548dd09dc" ns2:_="" ns3:_="">
    <xsd:import namespace="06b7f5a4-dd8f-440a-a25f-f55878e6d63a"/>
    <xsd:import namespace="c2b0fb7d-08e3-4c16-85bc-ace31e3f55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b7f5a4-dd8f-440a-a25f-f55878e6d6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42c61e3-17e8-461f-93d5-1b4c8e6aec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0fb7d-08e3-4c16-85bc-ace31e3f553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f23b65a4-13e4-443e-9def-aae49adbcb93}" ma:internalName="TaxCatchAll" ma:showField="CatchAllData" ma:web="c2b0fb7d-08e3-4c16-85bc-ace31e3f55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5A748-0F92-44A4-934E-2AD9BE8F6F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DCF95C-9D48-475F-9ABF-EBB401721EE3}">
  <ds:schemaRefs>
    <ds:schemaRef ds:uri="http://schemas.microsoft.com/office/2006/metadata/properties"/>
    <ds:schemaRef ds:uri="http://schemas.microsoft.com/office/infopath/2007/PartnerControls"/>
    <ds:schemaRef ds:uri="c2b0fb7d-08e3-4c16-85bc-ace31e3f553c"/>
    <ds:schemaRef ds:uri="06b7f5a4-dd8f-440a-a25f-f55878e6d63a"/>
  </ds:schemaRefs>
</ds:datastoreItem>
</file>

<file path=customXml/itemProps3.xml><?xml version="1.0" encoding="utf-8"?>
<ds:datastoreItem xmlns:ds="http://schemas.openxmlformats.org/officeDocument/2006/customXml" ds:itemID="{151D0E8B-D702-4C17-9C67-D9EE9C67E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b7f5a4-dd8f-440a-a25f-f55878e6d63a"/>
    <ds:schemaRef ds:uri="c2b0fb7d-08e3-4c16-85bc-ace31e3f55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2746</Words>
  <Application>Microsoft Office PowerPoint</Application>
  <PresentationFormat>Widescreen</PresentationFormat>
  <Paragraphs>896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Poppins</vt:lpstr>
      <vt:lpstr>Arial</vt:lpstr>
      <vt:lpstr>Twentieth Century</vt:lpstr>
      <vt:lpstr>Century Gothic</vt:lpstr>
      <vt:lpstr>CITCS v2</vt:lpstr>
      <vt:lpstr>Introduction to Graphs</vt:lpstr>
      <vt:lpstr>Table of Contents</vt:lpstr>
      <vt:lpstr>Introduction to Graphs</vt:lpstr>
      <vt:lpstr>What is a Graph?</vt:lpstr>
      <vt:lpstr>Visualizing a Graph</vt:lpstr>
      <vt:lpstr>Why Graphs?</vt:lpstr>
      <vt:lpstr>Applications of Graphs</vt:lpstr>
      <vt:lpstr>Applications of Graphs</vt:lpstr>
      <vt:lpstr>Types of Graphs</vt:lpstr>
      <vt:lpstr>Representations of Graphs</vt:lpstr>
      <vt:lpstr>Representations of Graphs</vt:lpstr>
      <vt:lpstr>Representations of Graphs</vt:lpstr>
      <vt:lpstr>Representations of Graphs</vt:lpstr>
      <vt:lpstr>Introduction to Graph Traversals</vt:lpstr>
      <vt:lpstr>What is Graph Transversal?</vt:lpstr>
      <vt:lpstr>Algorithms of Graph Traversals</vt:lpstr>
      <vt:lpstr>Concepts in Graph Traversals</vt:lpstr>
      <vt:lpstr>Concepts in Graph Traversals</vt:lpstr>
      <vt:lpstr>Breadth First Search</vt:lpstr>
      <vt:lpstr>What is Breadth First Search?</vt:lpstr>
      <vt:lpstr>Steps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Example – Breadth First Search</vt:lpstr>
      <vt:lpstr>Depth First Search</vt:lpstr>
      <vt:lpstr>What is Depth First Search?</vt:lpstr>
      <vt:lpstr>Steps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  <vt:lpstr>Example – Depth First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Graphs</dc:title>
  <dc:creator>Lovely Jenn Reformado</dc:creator>
  <cp:lastModifiedBy>Christine Gonzales</cp:lastModifiedBy>
  <cp:revision>1</cp:revision>
  <dcterms:created xsi:type="dcterms:W3CDTF">2022-02-14T14:27:46Z</dcterms:created>
  <dcterms:modified xsi:type="dcterms:W3CDTF">2023-11-22T08:22:54Z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0x010100787C1A34B751D543B0A1C01EC904D629</vt:lpwstr>
  </property>
</Properties>
</file>