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5" r:id="rId9"/>
    <p:sldId id="264" r:id="rId10"/>
    <p:sldId id="266" r:id="rId11"/>
    <p:sldId id="267" r:id="rId12"/>
    <p:sldId id="268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9C3C-6A89-4B21-BF3F-5A8B0A3F3F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268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3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ACD33C8-FD41-410D-874F-BA6522BF5E35}" type="datetimeFigureOut">
              <a:rPr lang="en-PH" smtClean="0"/>
              <a:t>12/01/2022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9C3C-6A89-4B21-BF3F-5A8B0A3F3F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17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ACD33C8-FD41-410D-874F-BA6522BF5E35}" type="datetimeFigureOut">
              <a:rPr lang="en-PH" smtClean="0"/>
              <a:t>12/01/2022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9C3C-6A89-4B21-BF3F-5A8B0A3F3F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13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ACD33C8-FD41-410D-874F-BA6522BF5E35}" type="datetimeFigureOut">
              <a:rPr lang="en-PH" smtClean="0"/>
              <a:t>12/01/2022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9C3C-6A89-4B21-BF3F-5A8B0A3F3F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40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ACD33C8-FD41-410D-874F-BA6522BF5E35}" type="datetimeFigureOut">
              <a:rPr lang="en-PH" smtClean="0"/>
              <a:t>12/01/2022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9C3C-6A89-4B21-BF3F-5A8B0A3F3F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656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ACD33C8-FD41-410D-874F-BA6522BF5E35}" type="datetimeFigureOut">
              <a:rPr lang="en-PH" smtClean="0"/>
              <a:t>12/01/2022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9C3C-6A89-4B21-BF3F-5A8B0A3F3F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83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ACD33C8-FD41-410D-874F-BA6522BF5E35}" type="datetimeFigureOut">
              <a:rPr lang="en-PH" smtClean="0"/>
              <a:t>12/01/2022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9C3C-6A89-4B21-BF3F-5A8B0A3F3F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93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ACD33C8-FD41-410D-874F-BA6522BF5E35}" type="datetimeFigureOut">
              <a:rPr lang="en-PH" smtClean="0"/>
              <a:t>12/01/2022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9C3C-6A89-4B21-BF3F-5A8B0A3F3F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325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9C3C-6A89-4B21-BF3F-5A8B0A3F3F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480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7200-9BB5-4C27-B56A-1A48DB9E1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Human Computer Interaction	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9117C-22D8-4F52-A1D6-BADFFD0DE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1, Unit 1</a:t>
            </a:r>
          </a:p>
          <a:p>
            <a:r>
              <a:rPr lang="en-US" dirty="0"/>
              <a:t>CC7 Human Computer Interaction</a:t>
            </a:r>
          </a:p>
          <a:p>
            <a:r>
              <a:rPr lang="en-US" dirty="0"/>
              <a:t>Lovely Jenn A. Reformado</a:t>
            </a:r>
          </a:p>
        </p:txBody>
      </p:sp>
    </p:spTree>
    <p:extLst>
      <p:ext uri="{BB962C8B-B14F-4D97-AF65-F5344CB8AC3E}">
        <p14:creationId xmlns:p14="http://schemas.microsoft.com/office/powerpoint/2010/main" val="336565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E777-DE0A-4A5E-95BC-F728D704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HCI?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09B0-3106-4D5F-AF45-8021CE9D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Errors / mistakes in computer technologies still exist today</a:t>
            </a:r>
          </a:p>
          <a:p>
            <a:r>
              <a:rPr lang="en-US" dirty="0"/>
              <a:t>Focus on whether or not the technology works</a:t>
            </a:r>
          </a:p>
          <a:p>
            <a:r>
              <a:rPr lang="en-US" dirty="0"/>
              <a:t>The concept is too cool / groundbreaking</a:t>
            </a:r>
          </a:p>
          <a:p>
            <a:r>
              <a:rPr lang="en-PH" dirty="0"/>
              <a:t>Functions are hard to utilize / process</a:t>
            </a:r>
          </a:p>
          <a:p>
            <a:r>
              <a:rPr lang="en-PH" dirty="0"/>
              <a:t>Specific people use things specifically</a:t>
            </a:r>
          </a:p>
          <a:p>
            <a:r>
              <a:rPr lang="en-PH" dirty="0"/>
              <a:t>Too much safety / security in the technology</a:t>
            </a:r>
          </a:p>
          <a:p>
            <a:r>
              <a:rPr lang="en-PH" dirty="0"/>
              <a:t>Too much focus on the design</a:t>
            </a:r>
          </a:p>
        </p:txBody>
      </p:sp>
    </p:spTree>
    <p:extLst>
      <p:ext uri="{BB962C8B-B14F-4D97-AF65-F5344CB8AC3E}">
        <p14:creationId xmlns:p14="http://schemas.microsoft.com/office/powerpoint/2010/main" val="343703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60B3-6374-4701-B146-3E29530C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HCI?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95A1-DAD8-4A3B-B270-C584AFD6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When creating technologies, it must be:</a:t>
            </a:r>
          </a:p>
          <a:p>
            <a:r>
              <a:rPr lang="en-US" dirty="0"/>
              <a:t>Suitable for the task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Adaptable to the user’s knowledge and experience</a:t>
            </a:r>
          </a:p>
          <a:p>
            <a:r>
              <a:rPr lang="en-PH" dirty="0"/>
              <a:t>Provides feedback on the performance</a:t>
            </a:r>
          </a:p>
          <a:p>
            <a:r>
              <a:rPr lang="en-PH" dirty="0"/>
              <a:t>Displays information in a format and pace understandable to the user</a:t>
            </a:r>
          </a:p>
          <a:p>
            <a:r>
              <a:rPr lang="en-PH" dirty="0"/>
              <a:t>Conforms to the principles of software ergonomics</a:t>
            </a:r>
          </a:p>
        </p:txBody>
      </p:sp>
    </p:spTree>
    <p:extLst>
      <p:ext uri="{BB962C8B-B14F-4D97-AF65-F5344CB8AC3E}">
        <p14:creationId xmlns:p14="http://schemas.microsoft.com/office/powerpoint/2010/main" val="52768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D1E8-AA08-4679-9BDE-B7E77F0E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HCI?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8C26-83DF-428A-8317-7908607D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idea of use is also necessary for HCI:</a:t>
            </a:r>
          </a:p>
          <a:p>
            <a:r>
              <a:rPr lang="en-US" b="1" dirty="0"/>
              <a:t>Useful – </a:t>
            </a:r>
            <a:r>
              <a:rPr lang="en-US" dirty="0"/>
              <a:t>accomplish what is required (play music, cook dinner, format a document)</a:t>
            </a:r>
          </a:p>
          <a:p>
            <a:r>
              <a:rPr lang="en-US" b="1" dirty="0"/>
              <a:t>Usable – </a:t>
            </a:r>
            <a:r>
              <a:rPr lang="en-US" dirty="0"/>
              <a:t>do it easily and naturally, without danger of error</a:t>
            </a:r>
          </a:p>
          <a:p>
            <a:r>
              <a:rPr lang="en-US" b="1" dirty="0"/>
              <a:t>Used – </a:t>
            </a:r>
            <a:r>
              <a:rPr lang="en-US" dirty="0"/>
              <a:t>make people want to use it, be attractive, engaging, fun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9533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9B3B-C281-423C-8944-2A72A71E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Components of HCI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4C8B9-D7EA-4C66-A553-2C69BF567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| Computer | Interaction | Context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763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384D-31CC-44DA-B1FB-0E6FA841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Components of HCI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52A7-E978-4FEF-AA19-E9F945A9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Interaction</a:t>
            </a:r>
          </a:p>
          <a:p>
            <a:r>
              <a:rPr lang="en-US" dirty="0"/>
              <a:t>Context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036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DE14-4DFE-4455-AC0B-6630CF1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620C-D983-4151-B1EE-3CD8D9AA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the user / end-user</a:t>
            </a:r>
          </a:p>
          <a:p>
            <a:r>
              <a:rPr lang="en-US" dirty="0"/>
              <a:t>Limited in their capacity to process information</a:t>
            </a:r>
          </a:p>
          <a:p>
            <a:r>
              <a:rPr lang="en-US" dirty="0"/>
              <a:t>Has important implications for design</a:t>
            </a:r>
          </a:p>
          <a:p>
            <a:r>
              <a:rPr lang="en-US" dirty="0"/>
              <a:t>Focuses on </a:t>
            </a:r>
            <a:r>
              <a:rPr lang="en-US" b="1" dirty="0"/>
              <a:t>who</a:t>
            </a:r>
            <a:r>
              <a:rPr lang="en-US" dirty="0"/>
              <a:t> the HCI is for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3307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93C8-E329-419B-8FED-4E7ACFF9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95E5-78BA-4EE2-B1C3-2766663A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is received and responses given via several input and output channels:</a:t>
            </a:r>
          </a:p>
          <a:p>
            <a:pPr lvl="1"/>
            <a:r>
              <a:rPr lang="en-US" dirty="0"/>
              <a:t>Visual</a:t>
            </a:r>
          </a:p>
          <a:p>
            <a:pPr lvl="1"/>
            <a:r>
              <a:rPr lang="en-US" dirty="0"/>
              <a:t>Auditory</a:t>
            </a:r>
          </a:p>
          <a:p>
            <a:pPr lvl="1"/>
            <a:r>
              <a:rPr lang="en-US" dirty="0"/>
              <a:t>Haptic channel</a:t>
            </a:r>
          </a:p>
          <a:p>
            <a:pPr lvl="1"/>
            <a:r>
              <a:rPr lang="en-US" dirty="0"/>
              <a:t>Movement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5606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7F3B-8533-4DCE-976B-08F7B59B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744F-FA15-49F7-9BE7-099D9975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is stored in memory</a:t>
            </a:r>
          </a:p>
          <a:p>
            <a:pPr lvl="1"/>
            <a:r>
              <a:rPr lang="en-US" dirty="0"/>
              <a:t>Sensory memory </a:t>
            </a:r>
          </a:p>
          <a:p>
            <a:pPr lvl="1"/>
            <a:r>
              <a:rPr lang="en-US" dirty="0"/>
              <a:t>Short-term (working) memory </a:t>
            </a:r>
          </a:p>
          <a:p>
            <a:pPr lvl="1"/>
            <a:r>
              <a:rPr lang="en-US" dirty="0"/>
              <a:t>Long-term memory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407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766B-B89A-4961-B76E-07D512D7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D43E-D55C-4B2B-A411-3483ACD2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is processed and applied:</a:t>
            </a:r>
          </a:p>
          <a:p>
            <a:pPr lvl="1"/>
            <a:r>
              <a:rPr lang="en-US" dirty="0"/>
              <a:t>Reasoning</a:t>
            </a:r>
          </a:p>
          <a:p>
            <a:pPr lvl="1"/>
            <a:r>
              <a:rPr lang="en-US" dirty="0"/>
              <a:t>Problem solving</a:t>
            </a:r>
          </a:p>
          <a:p>
            <a:pPr lvl="1"/>
            <a:r>
              <a:rPr lang="en-US" dirty="0"/>
              <a:t>Skill acquisition</a:t>
            </a:r>
          </a:p>
          <a:p>
            <a:pPr lvl="1"/>
            <a:r>
              <a:rPr lang="en-US" dirty="0"/>
              <a:t>Error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45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2C2B-B208-4237-8999-05024025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ACFF-2F2F-436B-B6F2-20C94A20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Emotion influences human capabilities</a:t>
            </a:r>
          </a:p>
          <a:p>
            <a:r>
              <a:rPr lang="en-US" dirty="0"/>
              <a:t>Users share common capabilities but are individuals with differences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2919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9493-D6C4-4D6C-A3D2-5C2536E1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B0EA-9D53-4A73-A575-89F9AD24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Human Computer Interaction?</a:t>
            </a:r>
          </a:p>
          <a:p>
            <a:r>
              <a:rPr lang="en-US" dirty="0"/>
              <a:t>Four Components of Human Computer Interaction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4571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570C-CFFE-4E18-80CD-2B5AE21A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Computer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6DFC-18B6-4A16-B43A-AED8BE2A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Focuses on </a:t>
            </a:r>
            <a:r>
              <a:rPr lang="en-US" b="1" dirty="0"/>
              <a:t>where</a:t>
            </a:r>
            <a:r>
              <a:rPr lang="en-US" dirty="0"/>
              <a:t> the HCI is found</a:t>
            </a:r>
          </a:p>
          <a:p>
            <a:r>
              <a:rPr lang="en-US" dirty="0"/>
              <a:t>Comprises various elements, each of which affects the user of the system</a:t>
            </a:r>
          </a:p>
          <a:p>
            <a:pPr lvl="1"/>
            <a:r>
              <a:rPr lang="en-US" dirty="0"/>
              <a:t>Input devices</a:t>
            </a:r>
          </a:p>
          <a:p>
            <a:pPr lvl="1"/>
            <a:r>
              <a:rPr lang="en-US" dirty="0"/>
              <a:t>Output display</a:t>
            </a:r>
          </a:p>
          <a:p>
            <a:pPr lvl="1"/>
            <a:r>
              <a:rPr lang="en-US" dirty="0"/>
              <a:t>Virtual reality systems</a:t>
            </a:r>
          </a:p>
          <a:p>
            <a:pPr lvl="1"/>
            <a:r>
              <a:rPr lang="en-US" dirty="0"/>
              <a:t>Various displays (physical controls, haptic dieback, sensors)</a:t>
            </a:r>
          </a:p>
          <a:p>
            <a:pPr lvl="1"/>
            <a:r>
              <a:rPr lang="en-US" dirty="0"/>
              <a:t>Paper output and input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Processing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427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F6CD-58B8-4353-98AD-0C1E3AA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Interaction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B248-3AA4-4CAA-B7FF-038767CA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models help us to understand what is going on in the interaction between user and system</a:t>
            </a:r>
          </a:p>
          <a:p>
            <a:r>
              <a:rPr lang="en-US" dirty="0"/>
              <a:t>Address the translations between what the user wants and what the system does</a:t>
            </a:r>
          </a:p>
          <a:p>
            <a:r>
              <a:rPr lang="en-US" dirty="0"/>
              <a:t>Focuses on </a:t>
            </a:r>
            <a:r>
              <a:rPr lang="en-US" b="1" dirty="0"/>
              <a:t>what</a:t>
            </a:r>
            <a:r>
              <a:rPr lang="en-US" dirty="0"/>
              <a:t> the HCI is</a:t>
            </a:r>
          </a:p>
        </p:txBody>
      </p:sp>
    </p:spTree>
    <p:extLst>
      <p:ext uri="{BB962C8B-B14F-4D97-AF65-F5344CB8AC3E}">
        <p14:creationId xmlns:p14="http://schemas.microsoft.com/office/powerpoint/2010/main" val="10542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131E-CB3F-4EAA-A91F-5F4B3F4A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Interaction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820B-4A43-4235-86EA-3ADEFC21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Ergonomics are physical characteristics of the interaction and how these influence its effectiveness</a:t>
            </a:r>
          </a:p>
          <a:p>
            <a:r>
              <a:rPr lang="en-US" dirty="0"/>
              <a:t>Dialog between user and system is influenced by the style of the interface</a:t>
            </a:r>
          </a:p>
          <a:p>
            <a:r>
              <a:rPr lang="en-US" dirty="0"/>
              <a:t>Interaction takes place within a social and organizational context that affects both user and system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6943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9124-3F19-4E60-8CDE-706D4553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4EBF-C045-4589-98D1-CBBFED08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paradigms</a:t>
            </a:r>
          </a:p>
          <a:p>
            <a:r>
              <a:rPr lang="en-US" dirty="0"/>
              <a:t>Examples of effective strategies for building interactive systems to design usable interactive systems</a:t>
            </a:r>
          </a:p>
          <a:p>
            <a:r>
              <a:rPr lang="en-US" dirty="0"/>
              <a:t>Focuses on </a:t>
            </a:r>
            <a:r>
              <a:rPr lang="en-US" b="1" dirty="0"/>
              <a:t>how</a:t>
            </a:r>
            <a:r>
              <a:rPr lang="en-US" dirty="0"/>
              <a:t> the HCI will be formed</a:t>
            </a:r>
          </a:p>
          <a:p>
            <a:r>
              <a:rPr lang="en-US" dirty="0"/>
              <a:t>Ranges from the introduction of timesharing computers, through the WIMP and web, to ubiquitous and context-aware computing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2023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73DA-FB2B-4DEF-AA11-D6FACC78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Human Computer Interaction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630D9-9E0A-4951-9EF9-FDA4AB0B7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HCI? | Examples of Technologies | Technologies: Good v. Bad | Why HCI?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186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DD0B-0F61-4830-A94C-0180C4D1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Human Computer Interaction (HCI)?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385D-536F-4A76-B374-0C011596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Multidisciplinary field of study on the design of computer technology and interaction between humans and computers</a:t>
            </a:r>
          </a:p>
          <a:p>
            <a:r>
              <a:rPr lang="en-US" dirty="0"/>
              <a:t>Concerned with the physical, psychological, and theoretical aspects of the processes</a:t>
            </a:r>
          </a:p>
          <a:p>
            <a:r>
              <a:rPr lang="en-US" dirty="0"/>
              <a:t>Has since expanded to cover almost all forms of information technology design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791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390-5618-45D4-BC65-39C25B0C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Technologies</a:t>
            </a:r>
            <a:endParaRPr lang="en-P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ECD98B-558C-4AF2-B1B6-087EBAE2AE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3" b="13924"/>
          <a:stretch/>
        </p:blipFill>
        <p:spPr bwMode="auto">
          <a:xfrm>
            <a:off x="959654" y="1690692"/>
            <a:ext cx="10272691" cy="41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5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4579-0454-4795-A873-AB07D257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Technologies</a:t>
            </a:r>
            <a:endParaRPr lang="en-P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34504B-E30B-4A8E-B812-C2C70D64EA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4" b="19278"/>
          <a:stretch/>
        </p:blipFill>
        <p:spPr bwMode="auto">
          <a:xfrm>
            <a:off x="681733" y="1690692"/>
            <a:ext cx="10736790" cy="421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0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1BA8-8DCB-4A60-AAAC-7A1FCA1D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Technologies</a:t>
            </a:r>
            <a:endParaRPr lang="en-PH" dirty="0"/>
          </a:p>
        </p:txBody>
      </p:sp>
      <p:pic>
        <p:nvPicPr>
          <p:cNvPr id="3074" name="Picture 2" descr="I, Glasshole: My Year With Google Glass | WIRED">
            <a:extLst>
              <a:ext uri="{FF2B5EF4-FFF2-40B4-BE49-F238E27FC236}">
                <a16:creationId xmlns:a16="http://schemas.microsoft.com/office/drawing/2014/main" id="{08F76B35-E340-4742-B0E5-766E43BDB6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98" y="1825625"/>
            <a:ext cx="83130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7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3F0-4363-4D4F-9AA5-4900D194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Technologies</a:t>
            </a:r>
            <a:endParaRPr lang="en-PH" dirty="0"/>
          </a:p>
        </p:txBody>
      </p:sp>
      <p:pic>
        <p:nvPicPr>
          <p:cNvPr id="4098" name="Picture 2" descr="Social Media Marketing for Businesses">
            <a:extLst>
              <a:ext uri="{FF2B5EF4-FFF2-40B4-BE49-F238E27FC236}">
                <a16:creationId xmlns:a16="http://schemas.microsoft.com/office/drawing/2014/main" id="{C9B078FE-59A2-4AA6-80DB-05E672CEF8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95" y="1690692"/>
            <a:ext cx="9162352" cy="457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98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D6A8-0114-43A7-BE34-AA08477C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Technologies: Good v. Bad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2113-C3E5-4782-9B44-47EF4CB2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good or bad the right question?</a:t>
            </a:r>
          </a:p>
          <a:p>
            <a:r>
              <a:rPr lang="en-US" dirty="0"/>
              <a:t>What makes a technology good or bad</a:t>
            </a:r>
            <a:r>
              <a:rPr lang="en-PH" dirty="0"/>
              <a:t>?</a:t>
            </a:r>
          </a:p>
          <a:p>
            <a:r>
              <a:rPr lang="en-PH" dirty="0"/>
              <a:t>How can we build good technologies?</a:t>
            </a:r>
          </a:p>
          <a:p>
            <a:r>
              <a:rPr lang="en-PH" dirty="0"/>
              <a:t>How can we verify or validate the goodness of our technologies?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2772"/>
      </p:ext>
    </p:extLst>
  </p:cSld>
  <p:clrMapOvr>
    <a:masterClrMapping/>
  </p:clrMapOvr>
</p:sld>
</file>

<file path=ppt/theme/theme1.xml><?xml version="1.0" encoding="utf-8"?>
<a:theme xmlns:a="http://schemas.openxmlformats.org/drawingml/2006/main" name="CITCS v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empus Sans ITC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 v2" id="{5C2ECAB3-FCBF-46B9-9E97-757C3BE318BC}" vid="{231B2122-CC8D-42AE-9D18-9ED347C715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CITCS v2</Template>
  <TotalTime>34</TotalTime>
  <Words>604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Poppins</vt:lpstr>
      <vt:lpstr>Tw Cen MT</vt:lpstr>
      <vt:lpstr>CITCS v2</vt:lpstr>
      <vt:lpstr>Introduction to Human Computer Interaction </vt:lpstr>
      <vt:lpstr>Table of Contents</vt:lpstr>
      <vt:lpstr>Introduction to Human Computer Interaction</vt:lpstr>
      <vt:lpstr>What is Human Computer Interaction (HCI)?</vt:lpstr>
      <vt:lpstr>Examples of Technologies</vt:lpstr>
      <vt:lpstr>Examples of Technologies</vt:lpstr>
      <vt:lpstr>Examples of Technologies</vt:lpstr>
      <vt:lpstr>Examples of Technologies</vt:lpstr>
      <vt:lpstr>Technologies: Good v. Bad</vt:lpstr>
      <vt:lpstr>Why HCI?</vt:lpstr>
      <vt:lpstr>Why HCI?</vt:lpstr>
      <vt:lpstr>Why HCI?</vt:lpstr>
      <vt:lpstr>Four Components of HCI</vt:lpstr>
      <vt:lpstr>Four Components of HCI</vt:lpstr>
      <vt:lpstr>The Human</vt:lpstr>
      <vt:lpstr>The Human</vt:lpstr>
      <vt:lpstr>The Human</vt:lpstr>
      <vt:lpstr>The Human</vt:lpstr>
      <vt:lpstr>The Human</vt:lpstr>
      <vt:lpstr>The Computer</vt:lpstr>
      <vt:lpstr>The Interaction</vt:lpstr>
      <vt:lpstr>The Interaction</vt:lpstr>
      <vt:lpstr>The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 Computer Interaction </dc:title>
  <dc:creator>Lovely Jenn Reformado</dc:creator>
  <cp:lastModifiedBy>Lovely Jenn Reformado</cp:lastModifiedBy>
  <cp:revision>1</cp:revision>
  <dcterms:created xsi:type="dcterms:W3CDTF">2022-01-11T23:19:16Z</dcterms:created>
  <dcterms:modified xsi:type="dcterms:W3CDTF">2022-01-11T23:54:16Z</dcterms:modified>
</cp:coreProperties>
</file>