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5" r:id="rId27"/>
    <p:sldId id="304" r:id="rId28"/>
    <p:sldId id="306" r:id="rId29"/>
    <p:sldId id="307" r:id="rId30"/>
    <p:sldId id="308" r:id="rId31"/>
    <p:sldId id="309" r:id="rId32"/>
    <p:sldId id="311" r:id="rId33"/>
    <p:sldId id="312" r:id="rId34"/>
    <p:sldId id="313" r:id="rId35"/>
    <p:sldId id="314" r:id="rId36"/>
    <p:sldId id="315" r:id="rId37"/>
    <p:sldId id="31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1" autoAdjust="0"/>
    <p:restoredTop sz="78405" autoAdjust="0"/>
  </p:normalViewPr>
  <p:slideViewPr>
    <p:cSldViewPr snapToGrid="0">
      <p:cViewPr>
        <p:scale>
          <a:sx n="50" d="100"/>
          <a:sy n="50" d="100"/>
        </p:scale>
        <p:origin x="17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F3B05-25A2-4704-801A-C738A9EA3668}" type="datetimeFigureOut">
              <a:rPr lang="en-PH" smtClean="0"/>
              <a:t>08/09/2022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2C5B8-D42C-4428-A831-20485FA0A89F}" type="slidenum">
              <a:rPr lang="en-PH" smtClean="0"/>
              <a:t>‹#›</a:t>
            </a:fld>
            <a:endParaRPr lang="en-PH"/>
          </a:p>
        </p:txBody>
      </p:sp>
    </p:spTree>
    <p:extLst>
      <p:ext uri="{BB962C8B-B14F-4D97-AF65-F5344CB8AC3E}">
        <p14:creationId xmlns:p14="http://schemas.microsoft.com/office/powerpoint/2010/main" val="3190381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nteraction-design.org/encyclopedia/gulf_of_evaluation_and_gulf_of_execution.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erriweather" panose="00000500000000000000" pitchFamily="2" charset="0"/>
              </a:rPr>
              <a:t>Check out the ATM below. </a:t>
            </a:r>
          </a:p>
          <a:p>
            <a:r>
              <a:rPr lang="en-US" b="0" i="0" dirty="0">
                <a:solidFill>
                  <a:srgbClr val="2B2B2B"/>
                </a:solidFill>
                <a:effectLst/>
                <a:latin typeface="Merriweather" panose="00000500000000000000" pitchFamily="2" charset="0"/>
              </a:rPr>
              <a:t>You have to wonder what the designers were drinking before they let this leave the drawing board. </a:t>
            </a:r>
          </a:p>
          <a:p>
            <a:r>
              <a:rPr lang="en-US" b="0" i="0" dirty="0">
                <a:solidFill>
                  <a:srgbClr val="2B2B2B"/>
                </a:solidFill>
                <a:effectLst/>
                <a:latin typeface="Merriweather" panose="00000500000000000000" pitchFamily="2" charset="0"/>
              </a:rPr>
              <a:t>Perhaps, there is an abundance of giants in their neighborhood? </a:t>
            </a:r>
          </a:p>
          <a:p>
            <a:r>
              <a:rPr lang="en-US" b="0" i="0" dirty="0">
                <a:solidFill>
                  <a:srgbClr val="2B2B2B"/>
                </a:solidFill>
                <a:effectLst/>
                <a:latin typeface="Merriweather" panose="00000500000000000000" pitchFamily="2" charset="0"/>
              </a:rPr>
              <a:t>It’s the only reason we can think of for letting this go ahead</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4</a:t>
            </a:fld>
            <a:endParaRPr lang="en-PH"/>
          </a:p>
        </p:txBody>
      </p:sp>
    </p:spTree>
    <p:extLst>
      <p:ext uri="{BB962C8B-B14F-4D97-AF65-F5344CB8AC3E}">
        <p14:creationId xmlns:p14="http://schemas.microsoft.com/office/powerpoint/2010/main" val="97284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CONSTRAINTS</a:t>
            </a:r>
          </a:p>
          <a:p>
            <a:r>
              <a:rPr lang="en-US" b="0" i="0" dirty="0">
                <a:solidFill>
                  <a:srgbClr val="3D3D4E"/>
                </a:solidFill>
                <a:effectLst/>
                <a:latin typeface="Droid Serif"/>
              </a:rPr>
              <a:t>An example of a constraint is an online form that does not allow users to enter letters into a phone number field.</a:t>
            </a:r>
          </a:p>
          <a:p>
            <a:endParaRPr lang="en-US" b="0" i="0" dirty="0">
              <a:solidFill>
                <a:srgbClr val="3D3D4E"/>
              </a:solidFill>
              <a:effectLst/>
              <a:latin typeface="Droid Serif"/>
            </a:endParaRPr>
          </a:p>
          <a:p>
            <a:r>
              <a:rPr lang="en-US" b="0" i="0" dirty="0">
                <a:solidFill>
                  <a:srgbClr val="3D3D4E"/>
                </a:solidFill>
                <a:effectLst/>
                <a:latin typeface="Droid Serif"/>
              </a:rPr>
              <a:t>CONSISTENCY</a:t>
            </a:r>
          </a:p>
          <a:p>
            <a:r>
              <a:rPr lang="en-US" b="0" i="0" dirty="0">
                <a:solidFill>
                  <a:srgbClr val="3D3D4E"/>
                </a:solidFill>
                <a:effectLst/>
                <a:latin typeface="Droid Serif"/>
              </a:rPr>
              <a:t>For example, if a website’s buttons are protruding boxes with labels on them, then all of the website’s buttons should look like that. Similarly, if a backward arrow denotes the back button, then it​ should not be changed to something else because that would be inconsistent with what the user has learned.</a:t>
            </a:r>
          </a:p>
        </p:txBody>
      </p:sp>
      <p:sp>
        <p:nvSpPr>
          <p:cNvPr id="4" name="Slide Number Placeholder 3"/>
          <p:cNvSpPr>
            <a:spLocks noGrp="1"/>
          </p:cNvSpPr>
          <p:nvPr>
            <p:ph type="sldNum" sz="quarter" idx="5"/>
          </p:nvPr>
        </p:nvSpPr>
        <p:spPr/>
        <p:txBody>
          <a:bodyPr/>
          <a:lstStyle/>
          <a:p>
            <a:fld id="{2332C5B8-D42C-4428-A831-20485FA0A89F}" type="slidenum">
              <a:rPr lang="en-PH" smtClean="0"/>
              <a:t>36</a:t>
            </a:fld>
            <a:endParaRPr lang="en-PH"/>
          </a:p>
        </p:txBody>
      </p:sp>
    </p:spTree>
    <p:extLst>
      <p:ext uri="{BB962C8B-B14F-4D97-AF65-F5344CB8AC3E}">
        <p14:creationId xmlns:p14="http://schemas.microsoft.com/office/powerpoint/2010/main" val="178489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25</a:t>
            </a:fld>
            <a:endParaRPr lang="en-PH"/>
          </a:p>
        </p:txBody>
      </p:sp>
    </p:spTree>
    <p:extLst>
      <p:ext uri="{BB962C8B-B14F-4D97-AF65-F5344CB8AC3E}">
        <p14:creationId xmlns:p14="http://schemas.microsoft.com/office/powerpoint/2010/main" val="309500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D7D7D"/>
                </a:solidFill>
                <a:effectLst/>
                <a:latin typeface="Droid Serif"/>
              </a:rPr>
              <a:t>Norman's main idea is that devices, things, computers, and interfaces should be functional, easy to use, and intuitive. </a:t>
            </a:r>
          </a:p>
          <a:p>
            <a:r>
              <a:rPr lang="en-US" b="0" i="0" dirty="0">
                <a:solidFill>
                  <a:srgbClr val="7D7D7D"/>
                </a:solidFill>
                <a:effectLst/>
                <a:latin typeface="Droid Serif"/>
              </a:rPr>
              <a:t>His idea is that there are two gulfs to avoid: the </a:t>
            </a:r>
            <a:r>
              <a:rPr lang="en-US" b="0" i="0" u="none" strike="noStrike" dirty="0">
                <a:solidFill>
                  <a:srgbClr val="222222"/>
                </a:solidFill>
                <a:effectLst/>
                <a:latin typeface="Droid Serif"/>
                <a:hlinkClick r:id="rId3"/>
              </a:rPr>
              <a:t>gulf of execution and the gulf of evaluation</a:t>
            </a:r>
            <a:r>
              <a:rPr lang="en-US" b="0" i="0" dirty="0">
                <a:solidFill>
                  <a:srgbClr val="7D7D7D"/>
                </a:solidFill>
                <a:effectLst/>
                <a:latin typeface="Droid Serif"/>
              </a:rPr>
              <a:t>.</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27</a:t>
            </a:fld>
            <a:endParaRPr lang="en-PH"/>
          </a:p>
        </p:txBody>
      </p:sp>
    </p:spTree>
    <p:extLst>
      <p:ext uri="{BB962C8B-B14F-4D97-AF65-F5344CB8AC3E}">
        <p14:creationId xmlns:p14="http://schemas.microsoft.com/office/powerpoint/2010/main" val="146934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28</a:t>
            </a:fld>
            <a:endParaRPr lang="en-PH"/>
          </a:p>
        </p:txBody>
      </p:sp>
    </p:spTree>
    <p:extLst>
      <p:ext uri="{BB962C8B-B14F-4D97-AF65-F5344CB8AC3E}">
        <p14:creationId xmlns:p14="http://schemas.microsoft.com/office/powerpoint/2010/main" val="56451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b="0" i="0" dirty="0">
                <a:effectLst/>
                <a:latin typeface="Source Serif Pro" panose="02040603050405020204" pitchFamily="18" charset="0"/>
              </a:rPr>
              <a:t>You switch on the fan and you see whether fan is running or not. If you can find out immediately, that means the gulf of execution is small or negligible.</a:t>
            </a:r>
          </a:p>
          <a:p>
            <a:pPr marL="228600" indent="-228600">
              <a:buAutoNum type="alphaLcParenR"/>
            </a:pPr>
            <a:r>
              <a:rPr lang="en-US" b="0" i="0" dirty="0">
                <a:effectLst/>
                <a:latin typeface="Source Serif Pro" panose="02040603050405020204" pitchFamily="18" charset="0"/>
              </a:rPr>
              <a:t> On the other hand, you turn on the heater, it takes a few mins before you can find out whether it is heating or not. This means that gulf of execution in this case is higher.</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29</a:t>
            </a:fld>
            <a:endParaRPr lang="en-PH"/>
          </a:p>
        </p:txBody>
      </p:sp>
    </p:spTree>
    <p:extLst>
      <p:ext uri="{BB962C8B-B14F-4D97-AF65-F5344CB8AC3E}">
        <p14:creationId xmlns:p14="http://schemas.microsoft.com/office/powerpoint/2010/main" val="1397866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ource Serif Pro" panose="02040603050405020204" pitchFamily="18" charset="0"/>
              </a:rPr>
              <a:t>Evaluation means to assess or evaluate something – to find out what is its current state.</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30</a:t>
            </a:fld>
            <a:endParaRPr lang="en-PH"/>
          </a:p>
        </p:txBody>
      </p:sp>
    </p:spTree>
    <p:extLst>
      <p:ext uri="{BB962C8B-B14F-4D97-AF65-F5344CB8AC3E}">
        <p14:creationId xmlns:p14="http://schemas.microsoft.com/office/powerpoint/2010/main" val="1071784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ource Serif Pro" panose="02040603050405020204" pitchFamily="18" charset="0"/>
              </a:rPr>
              <a:t>You look at the fan and you can immediately tell that either the fan is on or off. Hence gulf of evaluation in this case is small.</a:t>
            </a:r>
          </a:p>
          <a:p>
            <a:endParaRPr lang="en-US" b="0" i="0" dirty="0">
              <a:effectLst/>
              <a:latin typeface="Source Serif Pro" panose="02040603050405020204" pitchFamily="18" charset="0"/>
            </a:endParaRPr>
          </a:p>
          <a:p>
            <a:r>
              <a:rPr lang="en-US" b="0" i="0" dirty="0">
                <a:effectLst/>
                <a:latin typeface="Source Serif Pro" panose="02040603050405020204" pitchFamily="18" charset="0"/>
              </a:rPr>
              <a:t>you click on a link on a website. On doing that, it shows a page stating "Loading...." This doesn't give clarity on what’s happening – is the website going to load, will it not load, what is the current state of launching the website. You cannot determine how much time you have to wait before you can find out if the page is loaded or not. In this case the gulf of evaluation is high. </a:t>
            </a:r>
          </a:p>
          <a:p>
            <a:endParaRPr lang="en-US" b="0" i="0" dirty="0">
              <a:effectLst/>
              <a:latin typeface="Source Serif Pro" panose="02040603050405020204" pitchFamily="18" charset="0"/>
            </a:endParaRPr>
          </a:p>
          <a:p>
            <a:r>
              <a:rPr lang="en-US" b="0" i="0" dirty="0">
                <a:effectLst/>
                <a:latin typeface="Source Serif Pro" panose="02040603050405020204" pitchFamily="18" charset="0"/>
              </a:rPr>
              <a:t>Another example, you are talking to your friend. He has recently gone through a setback and you have met him right after that. He is talking to you normally. You know he must not be right but you cannot find out what exactly is his state of mind. This is a huge gulf of evaluation. You can’t figure out what your friend is going through. Is he fine, is he not? Should you be worried? </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31</a:t>
            </a:fld>
            <a:endParaRPr lang="en-PH"/>
          </a:p>
        </p:txBody>
      </p:sp>
    </p:spTree>
    <p:extLst>
      <p:ext uri="{BB962C8B-B14F-4D97-AF65-F5344CB8AC3E}">
        <p14:creationId xmlns:p14="http://schemas.microsoft.com/office/powerpoint/2010/main" val="98711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VISIBILITY</a:t>
            </a:r>
          </a:p>
          <a:p>
            <a:r>
              <a:rPr lang="en-US" b="0" i="0" dirty="0">
                <a:solidFill>
                  <a:srgbClr val="3D3D4E"/>
                </a:solidFill>
                <a:effectLst/>
                <a:latin typeface="Droid Serif"/>
              </a:rPr>
              <a:t>This is particularly important in mobile applications because it is a challenge to make everything visible within the limited screen space; hence, it is essential to include only the options that are needed. For example, a log-in screen only needs information about logging in or signing up, so cluttering it with other information would go against the </a:t>
            </a:r>
            <a:r>
              <a:rPr lang="en-US" b="1" i="0" dirty="0">
                <a:solidFill>
                  <a:srgbClr val="3D3D4E"/>
                </a:solidFill>
                <a:effectLst/>
                <a:latin typeface="Droid Serif"/>
              </a:rPr>
              <a:t>visibility principle</a:t>
            </a:r>
            <a:r>
              <a:rPr lang="en-US" b="0" i="0" dirty="0">
                <a:solidFill>
                  <a:srgbClr val="3D3D4E"/>
                </a:solidFill>
                <a:effectLst/>
                <a:latin typeface="Droid Serif"/>
              </a:rPr>
              <a:t>.</a:t>
            </a:r>
          </a:p>
          <a:p>
            <a:endParaRPr lang="en-US" b="0" i="0" dirty="0">
              <a:solidFill>
                <a:srgbClr val="3D3D4E"/>
              </a:solidFill>
              <a:effectLst/>
              <a:latin typeface="Droid Serif"/>
            </a:endParaRPr>
          </a:p>
          <a:p>
            <a:r>
              <a:rPr lang="en-US" b="0" i="0" dirty="0">
                <a:solidFill>
                  <a:srgbClr val="3D3D4E"/>
                </a:solidFill>
                <a:effectLst/>
                <a:latin typeface="Droid Serif"/>
              </a:rPr>
              <a:t>FEEDBACK</a:t>
            </a:r>
          </a:p>
          <a:p>
            <a:r>
              <a:rPr lang="en-US" b="0" i="0" dirty="0">
                <a:solidFill>
                  <a:srgbClr val="7D7D7D"/>
                </a:solidFill>
                <a:effectLst/>
                <a:latin typeface="Droid Serif"/>
              </a:rPr>
              <a:t>Google Chrome does a great job of this when they're loading pages. The little spinning circle starts as soon as you hit enter, so you know something's happening, and goes faster when the page is about to load, so you know you're about to do something again. It’s simple and effective feedback.</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34</a:t>
            </a:fld>
            <a:endParaRPr lang="en-PH"/>
          </a:p>
        </p:txBody>
      </p:sp>
    </p:spTree>
    <p:extLst>
      <p:ext uri="{BB962C8B-B14F-4D97-AF65-F5344CB8AC3E}">
        <p14:creationId xmlns:p14="http://schemas.microsoft.com/office/powerpoint/2010/main" val="271224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D7D7D"/>
                </a:solidFill>
                <a:effectLst/>
                <a:latin typeface="Droid Serif"/>
              </a:rPr>
              <a:t>AFFORDANCE</a:t>
            </a:r>
          </a:p>
          <a:p>
            <a:r>
              <a:rPr lang="en-US" b="0" i="0" dirty="0">
                <a:solidFill>
                  <a:srgbClr val="7D7D7D"/>
                </a:solidFill>
                <a:effectLst/>
                <a:latin typeface="Droid Serif"/>
              </a:rPr>
              <a:t>For designers, it means that as soon as someone sees something, they have to know how to use it. For example, a mug has high affordance: it's easy to figure out intuitively how to use it. For web designers, affordance is even more important. Users need to be able to tell how to access information they want from a website, or else they’ll just leave.</a:t>
            </a:r>
          </a:p>
          <a:p>
            <a:endParaRPr lang="en-PH" dirty="0"/>
          </a:p>
          <a:p>
            <a:r>
              <a:rPr lang="en-PH" dirty="0"/>
              <a:t>MAPPING</a:t>
            </a:r>
          </a:p>
          <a:p>
            <a:r>
              <a:rPr lang="en-US" b="0" i="0" dirty="0">
                <a:solidFill>
                  <a:srgbClr val="7D7D7D"/>
                </a:solidFill>
                <a:effectLst/>
                <a:latin typeface="Droid Serif"/>
              </a:rPr>
              <a:t>A great example of mapping is the vertical scroll bar. It tells you where you are in a page, and as you drag it down, the page moves down at the same rate; control and effect are closely mapped.</a:t>
            </a:r>
            <a:endParaRPr lang="en-PH" dirty="0"/>
          </a:p>
        </p:txBody>
      </p:sp>
      <p:sp>
        <p:nvSpPr>
          <p:cNvPr id="4" name="Slide Number Placeholder 3"/>
          <p:cNvSpPr>
            <a:spLocks noGrp="1"/>
          </p:cNvSpPr>
          <p:nvPr>
            <p:ph type="sldNum" sz="quarter" idx="5"/>
          </p:nvPr>
        </p:nvSpPr>
        <p:spPr/>
        <p:txBody>
          <a:bodyPr/>
          <a:lstStyle/>
          <a:p>
            <a:fld id="{2332C5B8-D42C-4428-A831-20485FA0A89F}" type="slidenum">
              <a:rPr lang="en-PH" smtClean="0"/>
              <a:t>35</a:t>
            </a:fld>
            <a:endParaRPr lang="en-PH"/>
          </a:p>
        </p:txBody>
      </p:sp>
    </p:spTree>
    <p:extLst>
      <p:ext uri="{BB962C8B-B14F-4D97-AF65-F5344CB8AC3E}">
        <p14:creationId xmlns:p14="http://schemas.microsoft.com/office/powerpoint/2010/main" val="85415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257104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52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337759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80782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98412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90979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29491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321134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6"/>
            <a:ext cx="2743200" cy="365125"/>
          </a:xfrm>
          <a:prstGeom prst="rect">
            <a:avLst/>
          </a:prstGeom>
        </p:spPr>
        <p:txBody>
          <a:bodyPr/>
          <a:lstStyle/>
          <a:p>
            <a:fld id="{A4B13414-8451-417E-96CE-A9E37B0FB764}" type="datetimeFigureOut">
              <a:rPr lang="en-PH" smtClean="0"/>
              <a:t>08/09/2022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02BFC9-34F1-4DC0-9C28-CAC784BA7B54}" type="slidenum">
              <a:rPr lang="en-PH" smtClean="0"/>
              <a:t>‹#›</a:t>
            </a:fld>
            <a:endParaRPr lang="en-PH"/>
          </a:p>
        </p:txBody>
      </p:sp>
    </p:spTree>
    <p:extLst>
      <p:ext uri="{BB962C8B-B14F-4D97-AF65-F5344CB8AC3E}">
        <p14:creationId xmlns:p14="http://schemas.microsoft.com/office/powerpoint/2010/main" val="280638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2BFC9-34F1-4DC0-9C28-CAC784BA7B54}" type="slidenum">
              <a:rPr lang="en-PH" smtClean="0"/>
              <a:t>‹#›</a:t>
            </a:fld>
            <a:endParaRPr lang="en-PH"/>
          </a:p>
        </p:txBody>
      </p:sp>
    </p:spTree>
    <p:extLst>
      <p:ext uri="{BB962C8B-B14F-4D97-AF65-F5344CB8AC3E}">
        <p14:creationId xmlns:p14="http://schemas.microsoft.com/office/powerpoint/2010/main" val="1228178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pulse/gulf-execution-vs-evaluation-nidhi-kohli-pmp-pmi-acp-sfc-itilv3/" TargetMode="External"/><Relationship Id="rId2" Type="http://schemas.openxmlformats.org/officeDocument/2006/relationships/hyperlink" Target="https://www.educative.io/answers/gulf-of-execution-and-gulf-of-evaluation" TargetMode="External"/><Relationship Id="rId1" Type="http://schemas.openxmlformats.org/officeDocument/2006/relationships/slideLayout" Target="../slideLayouts/slideLayout2.xml"/><Relationship Id="rId5" Type="http://schemas.openxmlformats.org/officeDocument/2006/relationships/hyperlink" Target="https://www.educative.io/answers/what-are-normans-design-principles" TargetMode="External"/><Relationship Id="rId4" Type="http://schemas.openxmlformats.org/officeDocument/2006/relationships/hyperlink" Target="https://www.enginess.io/insights/6-principles-design-la-donald-norm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E9D018-0712-B097-56F0-BEA5137510EF}"/>
              </a:ext>
            </a:extLst>
          </p:cNvPr>
          <p:cNvSpPr txBox="1">
            <a:spLocks/>
          </p:cNvSpPr>
          <p:nvPr/>
        </p:nvSpPr>
        <p:spPr>
          <a:xfrm>
            <a:off x="1066800" y="1274763"/>
            <a:ext cx="103632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Poppins" panose="00000500000000000000" pitchFamily="2" charset="0"/>
                <a:ea typeface="+mj-ea"/>
                <a:cs typeface="Poppins" panose="00000500000000000000" pitchFamily="2" charset="0"/>
              </a:defRPr>
            </a:lvl1pPr>
          </a:lstStyle>
          <a:p>
            <a:r>
              <a:rPr lang="en-US" dirty="0"/>
              <a:t>The Design of Everyday Things</a:t>
            </a:r>
            <a:endParaRPr lang="en-PH" dirty="0"/>
          </a:p>
        </p:txBody>
      </p:sp>
      <p:sp>
        <p:nvSpPr>
          <p:cNvPr id="5" name="Subtitle 2">
            <a:extLst>
              <a:ext uri="{FF2B5EF4-FFF2-40B4-BE49-F238E27FC236}">
                <a16:creationId xmlns:a16="http://schemas.microsoft.com/office/drawing/2014/main" id="{CC123EB7-6578-64F1-B8E0-2A2293765752}"/>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Unit 2</a:t>
            </a:r>
          </a:p>
          <a:p>
            <a:r>
              <a:rPr lang="en-US" dirty="0"/>
              <a:t>CC7 Human Computer Interaction</a:t>
            </a:r>
          </a:p>
          <a:p>
            <a:r>
              <a:rPr lang="en-US" dirty="0"/>
              <a:t>Arnemie B. Gayyed</a:t>
            </a:r>
            <a:endParaRPr lang="en-PH" dirty="0"/>
          </a:p>
        </p:txBody>
      </p:sp>
    </p:spTree>
    <p:extLst>
      <p:ext uri="{BB962C8B-B14F-4D97-AF65-F5344CB8AC3E}">
        <p14:creationId xmlns:p14="http://schemas.microsoft.com/office/powerpoint/2010/main" val="57264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A46B-99D9-6512-C14A-8A9152697C3F}"/>
              </a:ext>
            </a:extLst>
          </p:cNvPr>
          <p:cNvSpPr>
            <a:spLocks noGrp="1"/>
          </p:cNvSpPr>
          <p:nvPr>
            <p:ph type="title"/>
          </p:nvPr>
        </p:nvSpPr>
        <p:spPr/>
        <p:txBody>
          <a:bodyPr/>
          <a:lstStyle/>
          <a:p>
            <a:r>
              <a:rPr lang="en-PH" dirty="0"/>
              <a:t>6. A door into the unknown</a:t>
            </a:r>
          </a:p>
        </p:txBody>
      </p:sp>
      <p:pic>
        <p:nvPicPr>
          <p:cNvPr id="7170" name="Picture 2">
            <a:extLst>
              <a:ext uri="{FF2B5EF4-FFF2-40B4-BE49-F238E27FC236}">
                <a16:creationId xmlns:a16="http://schemas.microsoft.com/office/drawing/2014/main" id="{DA8341F4-418D-69C1-5711-66B9AC8BFB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61975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58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582A-998B-DC30-14DA-A9B724F1D50D}"/>
              </a:ext>
            </a:extLst>
          </p:cNvPr>
          <p:cNvSpPr>
            <a:spLocks noGrp="1"/>
          </p:cNvSpPr>
          <p:nvPr>
            <p:ph type="title"/>
          </p:nvPr>
        </p:nvSpPr>
        <p:spPr/>
        <p:txBody>
          <a:bodyPr/>
          <a:lstStyle/>
          <a:p>
            <a:r>
              <a:rPr lang="en-PH" dirty="0"/>
              <a:t>7. In case of fire, please find somewhere else to put it out</a:t>
            </a:r>
          </a:p>
        </p:txBody>
      </p:sp>
      <p:pic>
        <p:nvPicPr>
          <p:cNvPr id="8194" name="Picture 2">
            <a:extLst>
              <a:ext uri="{FF2B5EF4-FFF2-40B4-BE49-F238E27FC236}">
                <a16:creationId xmlns:a16="http://schemas.microsoft.com/office/drawing/2014/main" id="{429BE279-A053-5170-6327-CE9F677F51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1825625"/>
            <a:ext cx="46863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3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123F-DA4C-E444-4679-DFAF97957E96}"/>
              </a:ext>
            </a:extLst>
          </p:cNvPr>
          <p:cNvSpPr>
            <a:spLocks noGrp="1"/>
          </p:cNvSpPr>
          <p:nvPr>
            <p:ph type="title"/>
          </p:nvPr>
        </p:nvSpPr>
        <p:spPr/>
        <p:txBody>
          <a:bodyPr/>
          <a:lstStyle/>
          <a:p>
            <a:r>
              <a:rPr lang="en-PH" dirty="0"/>
              <a:t>8. The serial killer playground</a:t>
            </a:r>
          </a:p>
        </p:txBody>
      </p:sp>
      <p:pic>
        <p:nvPicPr>
          <p:cNvPr id="9218" name="Picture 2">
            <a:extLst>
              <a:ext uri="{FF2B5EF4-FFF2-40B4-BE49-F238E27FC236}">
                <a16:creationId xmlns:a16="http://schemas.microsoft.com/office/drawing/2014/main" id="{B6C8F6D0-4CD5-AC34-AE40-54FB3A5A57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428750"/>
            <a:ext cx="6781799"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3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132F-D4D8-1EA2-B52D-4100DC37AC2A}"/>
              </a:ext>
            </a:extLst>
          </p:cNvPr>
          <p:cNvSpPr>
            <a:spLocks noGrp="1"/>
          </p:cNvSpPr>
          <p:nvPr>
            <p:ph type="title"/>
          </p:nvPr>
        </p:nvSpPr>
        <p:spPr/>
        <p:txBody>
          <a:bodyPr/>
          <a:lstStyle/>
          <a:p>
            <a:r>
              <a:rPr lang="en-PH" dirty="0"/>
              <a:t>9. We’re on the escalator to nowhere, come on and bump.</a:t>
            </a:r>
          </a:p>
        </p:txBody>
      </p:sp>
      <p:pic>
        <p:nvPicPr>
          <p:cNvPr id="10242" name="Picture 2">
            <a:extLst>
              <a:ext uri="{FF2B5EF4-FFF2-40B4-BE49-F238E27FC236}">
                <a16:creationId xmlns:a16="http://schemas.microsoft.com/office/drawing/2014/main" id="{74AB8131-C4D3-91F5-06A3-3A45A2EBC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1828800"/>
            <a:ext cx="68199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2B11-AE1C-8F36-C764-5C8A9D48ED12}"/>
              </a:ext>
            </a:extLst>
          </p:cNvPr>
          <p:cNvSpPr>
            <a:spLocks noGrp="1"/>
          </p:cNvSpPr>
          <p:nvPr>
            <p:ph type="title"/>
          </p:nvPr>
        </p:nvSpPr>
        <p:spPr/>
        <p:txBody>
          <a:bodyPr/>
          <a:lstStyle/>
          <a:p>
            <a:r>
              <a:rPr lang="en-PH" dirty="0"/>
              <a:t>10. Architectural masterpiece</a:t>
            </a:r>
          </a:p>
        </p:txBody>
      </p:sp>
      <p:pic>
        <p:nvPicPr>
          <p:cNvPr id="11266" name="Picture 2">
            <a:extLst>
              <a:ext uri="{FF2B5EF4-FFF2-40B4-BE49-F238E27FC236}">
                <a16:creationId xmlns:a16="http://schemas.microsoft.com/office/drawing/2014/main" id="{AC5301CB-D2AB-C275-EA42-C01DDB3568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1850" y="1462092"/>
            <a:ext cx="6076950" cy="465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8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8FD0-8362-D7D3-8915-75973E620057}"/>
              </a:ext>
            </a:extLst>
          </p:cNvPr>
          <p:cNvSpPr>
            <a:spLocks noGrp="1"/>
          </p:cNvSpPr>
          <p:nvPr>
            <p:ph type="title"/>
          </p:nvPr>
        </p:nvSpPr>
        <p:spPr/>
        <p:txBody>
          <a:bodyPr/>
          <a:lstStyle/>
          <a:p>
            <a:r>
              <a:rPr lang="en-PH" dirty="0"/>
              <a:t>11. All you need now is an all-terrain wheelchair</a:t>
            </a:r>
          </a:p>
        </p:txBody>
      </p:sp>
      <p:pic>
        <p:nvPicPr>
          <p:cNvPr id="12290" name="Picture 2">
            <a:extLst>
              <a:ext uri="{FF2B5EF4-FFF2-40B4-BE49-F238E27FC236}">
                <a16:creationId xmlns:a16="http://schemas.microsoft.com/office/drawing/2014/main" id="{07417DF9-7A77-44F3-DE57-68DDCC6A99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425" y="2291556"/>
            <a:ext cx="6153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1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58FC-2EC7-310B-2F76-77936C3CC679}"/>
              </a:ext>
            </a:extLst>
          </p:cNvPr>
          <p:cNvSpPr>
            <a:spLocks noGrp="1"/>
          </p:cNvSpPr>
          <p:nvPr>
            <p:ph type="title"/>
          </p:nvPr>
        </p:nvSpPr>
        <p:spPr/>
        <p:txBody>
          <a:bodyPr/>
          <a:lstStyle/>
          <a:p>
            <a:r>
              <a:rPr lang="en-PH" dirty="0"/>
              <a:t>12. See no evil</a:t>
            </a:r>
          </a:p>
        </p:txBody>
      </p:sp>
      <p:pic>
        <p:nvPicPr>
          <p:cNvPr id="13314" name="Picture 2">
            <a:extLst>
              <a:ext uri="{FF2B5EF4-FFF2-40B4-BE49-F238E27FC236}">
                <a16:creationId xmlns:a16="http://schemas.microsoft.com/office/drawing/2014/main" id="{21E3D54C-81CE-534E-5C02-899F97AFB8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1466850"/>
            <a:ext cx="80010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8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8D4C-EBD7-629F-E71E-CD2A53F86FE6}"/>
              </a:ext>
            </a:extLst>
          </p:cNvPr>
          <p:cNvSpPr>
            <a:spLocks noGrp="1"/>
          </p:cNvSpPr>
          <p:nvPr>
            <p:ph type="title"/>
          </p:nvPr>
        </p:nvSpPr>
        <p:spPr/>
        <p:txBody>
          <a:bodyPr/>
          <a:lstStyle/>
          <a:p>
            <a:r>
              <a:rPr lang="en-PH" dirty="0"/>
              <a:t>13. Will it be fried eggs or a trip to hospital tonight?</a:t>
            </a:r>
          </a:p>
        </p:txBody>
      </p:sp>
      <p:pic>
        <p:nvPicPr>
          <p:cNvPr id="14338" name="Picture 2">
            <a:extLst>
              <a:ext uri="{FF2B5EF4-FFF2-40B4-BE49-F238E27FC236}">
                <a16:creationId xmlns:a16="http://schemas.microsoft.com/office/drawing/2014/main" id="{D31D03A0-B69F-CB77-6BFD-906B62FFE4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7100" y="1825625"/>
            <a:ext cx="57531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0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128F-FA18-89B4-0F94-7AFB999668C9}"/>
              </a:ext>
            </a:extLst>
          </p:cNvPr>
          <p:cNvSpPr>
            <a:spLocks noGrp="1"/>
          </p:cNvSpPr>
          <p:nvPr>
            <p:ph type="title"/>
          </p:nvPr>
        </p:nvSpPr>
        <p:spPr/>
        <p:txBody>
          <a:bodyPr/>
          <a:lstStyle/>
          <a:p>
            <a:r>
              <a:rPr lang="en-PH" dirty="0"/>
              <a:t>14. Big brother is watching you</a:t>
            </a:r>
          </a:p>
        </p:txBody>
      </p:sp>
      <p:pic>
        <p:nvPicPr>
          <p:cNvPr id="15362" name="Picture 2">
            <a:extLst>
              <a:ext uri="{FF2B5EF4-FFF2-40B4-BE49-F238E27FC236}">
                <a16:creationId xmlns:a16="http://schemas.microsoft.com/office/drawing/2014/main" id="{404E31FA-CF76-FCA6-909B-58072285FA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2043906"/>
            <a:ext cx="52387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6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2ABD-93C9-E811-3A09-FBC3347AF1AB}"/>
              </a:ext>
            </a:extLst>
          </p:cNvPr>
          <p:cNvSpPr>
            <a:spLocks noGrp="1"/>
          </p:cNvSpPr>
          <p:nvPr>
            <p:ph type="title"/>
          </p:nvPr>
        </p:nvSpPr>
        <p:spPr/>
        <p:txBody>
          <a:bodyPr/>
          <a:lstStyle/>
          <a:p>
            <a:r>
              <a:rPr lang="en-PH" dirty="0"/>
              <a:t>15. All they say pride goes before a fall</a:t>
            </a:r>
          </a:p>
        </p:txBody>
      </p:sp>
      <p:pic>
        <p:nvPicPr>
          <p:cNvPr id="16386" name="Picture 2">
            <a:extLst>
              <a:ext uri="{FF2B5EF4-FFF2-40B4-BE49-F238E27FC236}">
                <a16:creationId xmlns:a16="http://schemas.microsoft.com/office/drawing/2014/main" id="{49D9EBCD-0680-4B24-E22B-423CC68F24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9550" y="1219200"/>
            <a:ext cx="5562599" cy="495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4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D4EA-7F14-D34A-B9FD-DD7CF5629BE7}"/>
              </a:ext>
            </a:extLst>
          </p:cNvPr>
          <p:cNvSpPr>
            <a:spLocks noGrp="1"/>
          </p:cNvSpPr>
          <p:nvPr>
            <p:ph type="title"/>
          </p:nvPr>
        </p:nvSpPr>
        <p:spPr/>
        <p:txBody>
          <a:bodyPr/>
          <a:lstStyle/>
          <a:p>
            <a:r>
              <a:rPr lang="en-PH" dirty="0"/>
              <a:t>Table of Contents</a:t>
            </a:r>
          </a:p>
        </p:txBody>
      </p:sp>
      <p:sp>
        <p:nvSpPr>
          <p:cNvPr id="3" name="Content Placeholder 2">
            <a:extLst>
              <a:ext uri="{FF2B5EF4-FFF2-40B4-BE49-F238E27FC236}">
                <a16:creationId xmlns:a16="http://schemas.microsoft.com/office/drawing/2014/main" id="{1F304D9D-4DB6-ED5B-C5AF-4348E0E0356C}"/>
              </a:ext>
            </a:extLst>
          </p:cNvPr>
          <p:cNvSpPr>
            <a:spLocks noGrp="1"/>
          </p:cNvSpPr>
          <p:nvPr>
            <p:ph idx="1"/>
          </p:nvPr>
        </p:nvSpPr>
        <p:spPr/>
        <p:txBody>
          <a:bodyPr/>
          <a:lstStyle/>
          <a:p>
            <a:r>
              <a:rPr lang="en-PH" dirty="0"/>
              <a:t>Fail Designing</a:t>
            </a:r>
          </a:p>
          <a:p>
            <a:r>
              <a:rPr lang="en-PH" dirty="0"/>
              <a:t>Donald A. Norman Principle</a:t>
            </a:r>
          </a:p>
          <a:p>
            <a:r>
              <a:rPr lang="en-PH" dirty="0"/>
              <a:t>Six concepts in designing</a:t>
            </a:r>
          </a:p>
        </p:txBody>
      </p:sp>
    </p:spTree>
    <p:extLst>
      <p:ext uri="{BB962C8B-B14F-4D97-AF65-F5344CB8AC3E}">
        <p14:creationId xmlns:p14="http://schemas.microsoft.com/office/powerpoint/2010/main" val="2308419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42A2-A3A6-0352-D023-DC623AA0CC11}"/>
              </a:ext>
            </a:extLst>
          </p:cNvPr>
          <p:cNvSpPr>
            <a:spLocks noGrp="1"/>
          </p:cNvSpPr>
          <p:nvPr>
            <p:ph type="title"/>
          </p:nvPr>
        </p:nvSpPr>
        <p:spPr/>
        <p:txBody>
          <a:bodyPr/>
          <a:lstStyle/>
          <a:p>
            <a:r>
              <a:rPr lang="en-PH" dirty="0"/>
              <a:t>16. Venn Diagram</a:t>
            </a:r>
          </a:p>
        </p:txBody>
      </p:sp>
      <p:pic>
        <p:nvPicPr>
          <p:cNvPr id="17410" name="Picture 2">
            <a:extLst>
              <a:ext uri="{FF2B5EF4-FFF2-40B4-BE49-F238E27FC236}">
                <a16:creationId xmlns:a16="http://schemas.microsoft.com/office/drawing/2014/main" id="{53C1EA44-C2ED-076A-E4B5-DD2F15047E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0" y="1390650"/>
            <a:ext cx="5490369" cy="478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38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6DA2-1C90-544D-14B0-5425D0F9283A}"/>
              </a:ext>
            </a:extLst>
          </p:cNvPr>
          <p:cNvSpPr>
            <a:spLocks noGrp="1"/>
          </p:cNvSpPr>
          <p:nvPr>
            <p:ph type="title"/>
          </p:nvPr>
        </p:nvSpPr>
        <p:spPr/>
        <p:txBody>
          <a:bodyPr/>
          <a:lstStyle/>
          <a:p>
            <a:r>
              <a:rPr lang="en-PH" dirty="0"/>
              <a:t>17. Take a step into the unknown</a:t>
            </a:r>
          </a:p>
        </p:txBody>
      </p:sp>
      <p:pic>
        <p:nvPicPr>
          <p:cNvPr id="18434" name="Picture 2">
            <a:extLst>
              <a:ext uri="{FF2B5EF4-FFF2-40B4-BE49-F238E27FC236}">
                <a16:creationId xmlns:a16="http://schemas.microsoft.com/office/drawing/2014/main" id="{CB7896F4-BF46-8E7A-314D-479C6712D7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8519" y="1825625"/>
            <a:ext cx="34549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82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ED39-F797-BCA7-8969-1BB42CEC251E}"/>
              </a:ext>
            </a:extLst>
          </p:cNvPr>
          <p:cNvSpPr>
            <a:spLocks noGrp="1"/>
          </p:cNvSpPr>
          <p:nvPr>
            <p:ph type="title"/>
          </p:nvPr>
        </p:nvSpPr>
        <p:spPr/>
        <p:txBody>
          <a:bodyPr/>
          <a:lstStyle/>
          <a:p>
            <a:r>
              <a:rPr lang="en-PH" dirty="0"/>
              <a:t>18. We know few parents who might adopt this slogan</a:t>
            </a:r>
          </a:p>
        </p:txBody>
      </p:sp>
      <p:pic>
        <p:nvPicPr>
          <p:cNvPr id="19458" name="Picture 2">
            <a:extLst>
              <a:ext uri="{FF2B5EF4-FFF2-40B4-BE49-F238E27FC236}">
                <a16:creationId xmlns:a16="http://schemas.microsoft.com/office/drawing/2014/main" id="{898B579A-B7F8-AD2D-9652-64A85E2B22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5150" y="1690692"/>
            <a:ext cx="6438900" cy="474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EC17-43B6-F770-7FE8-30F4E6497C1F}"/>
              </a:ext>
            </a:extLst>
          </p:cNvPr>
          <p:cNvSpPr>
            <a:spLocks noGrp="1"/>
          </p:cNvSpPr>
          <p:nvPr>
            <p:ph type="title"/>
          </p:nvPr>
        </p:nvSpPr>
        <p:spPr/>
        <p:txBody>
          <a:bodyPr/>
          <a:lstStyle/>
          <a:p>
            <a:r>
              <a:rPr lang="en-PH" dirty="0"/>
              <a:t>19. Kevin from Home Alone</a:t>
            </a:r>
          </a:p>
        </p:txBody>
      </p:sp>
      <p:pic>
        <p:nvPicPr>
          <p:cNvPr id="20482" name="Picture 2">
            <a:extLst>
              <a:ext uri="{FF2B5EF4-FFF2-40B4-BE49-F238E27FC236}">
                <a16:creationId xmlns:a16="http://schemas.microsoft.com/office/drawing/2014/main" id="{FDCCA114-264E-1352-3503-0BD8FC1B4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6654" y="1825625"/>
            <a:ext cx="57986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93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EEE3-DCB1-7AE4-FC93-C188E4DEF5D3}"/>
              </a:ext>
            </a:extLst>
          </p:cNvPr>
          <p:cNvSpPr>
            <a:spLocks noGrp="1"/>
          </p:cNvSpPr>
          <p:nvPr>
            <p:ph type="title"/>
          </p:nvPr>
        </p:nvSpPr>
        <p:spPr/>
        <p:txBody>
          <a:bodyPr/>
          <a:lstStyle/>
          <a:p>
            <a:r>
              <a:rPr lang="en-PH" dirty="0"/>
              <a:t>20. The Family that should have bought better life insurance?</a:t>
            </a:r>
          </a:p>
        </p:txBody>
      </p:sp>
      <p:pic>
        <p:nvPicPr>
          <p:cNvPr id="21506" name="Picture 2">
            <a:extLst>
              <a:ext uri="{FF2B5EF4-FFF2-40B4-BE49-F238E27FC236}">
                <a16:creationId xmlns:a16="http://schemas.microsoft.com/office/drawing/2014/main" id="{58A66811-2E04-8356-AC09-5D52A19665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350" y="1538292"/>
            <a:ext cx="7181850" cy="480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21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DFBB-CD50-1F36-D85B-8F1168C37217}"/>
              </a:ext>
            </a:extLst>
          </p:cNvPr>
          <p:cNvSpPr>
            <a:spLocks noGrp="1"/>
          </p:cNvSpPr>
          <p:nvPr>
            <p:ph type="title"/>
          </p:nvPr>
        </p:nvSpPr>
        <p:spPr/>
        <p:txBody>
          <a:bodyPr/>
          <a:lstStyle/>
          <a:p>
            <a:r>
              <a:rPr lang="en-PH" dirty="0"/>
              <a:t>Donald A. Norman </a:t>
            </a:r>
          </a:p>
        </p:txBody>
      </p:sp>
      <p:sp>
        <p:nvSpPr>
          <p:cNvPr id="3" name="Content Placeholder 2">
            <a:extLst>
              <a:ext uri="{FF2B5EF4-FFF2-40B4-BE49-F238E27FC236}">
                <a16:creationId xmlns:a16="http://schemas.microsoft.com/office/drawing/2014/main" id="{4914B261-4F2E-8225-EED3-538438524F39}"/>
              </a:ext>
            </a:extLst>
          </p:cNvPr>
          <p:cNvSpPr>
            <a:spLocks noGrp="1"/>
          </p:cNvSpPr>
          <p:nvPr>
            <p:ph idx="1"/>
          </p:nvPr>
        </p:nvSpPr>
        <p:spPr>
          <a:xfrm>
            <a:off x="533400" y="1452563"/>
            <a:ext cx="6400800" cy="4351338"/>
          </a:xfrm>
        </p:spPr>
        <p:txBody>
          <a:bodyPr/>
          <a:lstStyle/>
          <a:p>
            <a:r>
              <a:rPr lang="en-US" dirty="0"/>
              <a:t>University professor, industry executive, company advisor, and board member;</a:t>
            </a:r>
          </a:p>
          <a:p>
            <a:r>
              <a:rPr lang="en-US" dirty="0"/>
              <a:t>Electrical engineer, psychologist, computer scientist, cognitive scientist, designer;</a:t>
            </a:r>
          </a:p>
          <a:p>
            <a:r>
              <a:rPr lang="en-US" dirty="0"/>
              <a:t>Speaker and author</a:t>
            </a:r>
          </a:p>
          <a:p>
            <a:r>
              <a:rPr lang="en-US" dirty="0"/>
              <a:t>Founder and Director of the Design Lab at the University of California, San Diego</a:t>
            </a:r>
            <a:endParaRPr lang="en-PH" dirty="0"/>
          </a:p>
        </p:txBody>
      </p:sp>
      <p:pic>
        <p:nvPicPr>
          <p:cNvPr id="22530" name="Picture 2">
            <a:extLst>
              <a:ext uri="{FF2B5EF4-FFF2-40B4-BE49-F238E27FC236}">
                <a16:creationId xmlns:a16="http://schemas.microsoft.com/office/drawing/2014/main" id="{3EF0CDEF-7B01-3432-5EE8-56D2736E5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631823"/>
            <a:ext cx="4419600" cy="493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4FF9-E09F-90F0-8853-B85C9681B0AF}"/>
              </a:ext>
            </a:extLst>
          </p:cNvPr>
          <p:cNvSpPr>
            <a:spLocks noGrp="1"/>
          </p:cNvSpPr>
          <p:nvPr>
            <p:ph type="title"/>
          </p:nvPr>
        </p:nvSpPr>
        <p:spPr/>
        <p:txBody>
          <a:bodyPr/>
          <a:lstStyle/>
          <a:p>
            <a:r>
              <a:rPr lang="en-PH" dirty="0"/>
              <a:t>Design for real people</a:t>
            </a:r>
          </a:p>
        </p:txBody>
      </p:sp>
      <p:sp>
        <p:nvSpPr>
          <p:cNvPr id="3" name="Content Placeholder 2">
            <a:extLst>
              <a:ext uri="{FF2B5EF4-FFF2-40B4-BE49-F238E27FC236}">
                <a16:creationId xmlns:a16="http://schemas.microsoft.com/office/drawing/2014/main" id="{D5A53C28-83BF-4A16-20A9-7EE9F158C1CC}"/>
              </a:ext>
            </a:extLst>
          </p:cNvPr>
          <p:cNvSpPr>
            <a:spLocks noGrp="1"/>
          </p:cNvSpPr>
          <p:nvPr>
            <p:ph idx="1"/>
          </p:nvPr>
        </p:nvSpPr>
        <p:spPr/>
        <p:txBody>
          <a:bodyPr>
            <a:normAutofit/>
          </a:bodyPr>
          <a:lstStyle/>
          <a:p>
            <a:pPr marL="0" indent="0" algn="ctr">
              <a:buNone/>
            </a:pPr>
            <a:r>
              <a:rPr lang="en-PH" sz="3600" i="1" dirty="0"/>
              <a:t>“We must design for people the way they are, not the way we wish them to be.</a:t>
            </a:r>
          </a:p>
          <a:p>
            <a:pPr marL="0" indent="0" algn="ctr">
              <a:buNone/>
            </a:pPr>
            <a:r>
              <a:rPr lang="en-PH" sz="3600" i="1" dirty="0"/>
              <a:t>Also, don’t be logical. Half the people in the world are below average”</a:t>
            </a:r>
          </a:p>
          <a:p>
            <a:pPr marL="0" indent="0" algn="ctr">
              <a:buNone/>
            </a:pPr>
            <a:r>
              <a:rPr lang="en-PH" sz="3600" b="1" i="1" dirty="0"/>
              <a:t>-Donald A. Norman-</a:t>
            </a:r>
          </a:p>
        </p:txBody>
      </p:sp>
    </p:spTree>
    <p:extLst>
      <p:ext uri="{BB962C8B-B14F-4D97-AF65-F5344CB8AC3E}">
        <p14:creationId xmlns:p14="http://schemas.microsoft.com/office/powerpoint/2010/main" val="1532859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025F-4CF3-7AFE-94C6-AFE92C71C813}"/>
              </a:ext>
            </a:extLst>
          </p:cNvPr>
          <p:cNvSpPr>
            <a:spLocks noGrp="1"/>
          </p:cNvSpPr>
          <p:nvPr>
            <p:ph type="title"/>
          </p:nvPr>
        </p:nvSpPr>
        <p:spPr>
          <a:xfrm>
            <a:off x="1276350" y="2308229"/>
            <a:ext cx="10515600" cy="1325563"/>
          </a:xfrm>
        </p:spPr>
        <p:txBody>
          <a:bodyPr/>
          <a:lstStyle/>
          <a:p>
            <a:pPr algn="ctr"/>
            <a:r>
              <a:rPr lang="en-PH" dirty="0"/>
              <a:t>Donald A. Norman Principle</a:t>
            </a:r>
          </a:p>
        </p:txBody>
      </p:sp>
    </p:spTree>
    <p:extLst>
      <p:ext uri="{BB962C8B-B14F-4D97-AF65-F5344CB8AC3E}">
        <p14:creationId xmlns:p14="http://schemas.microsoft.com/office/powerpoint/2010/main" val="4119275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7E36-7A2D-3F50-EFD1-BC608552C3D2}"/>
              </a:ext>
            </a:extLst>
          </p:cNvPr>
          <p:cNvSpPr>
            <a:spLocks noGrp="1"/>
          </p:cNvSpPr>
          <p:nvPr>
            <p:ph type="title"/>
          </p:nvPr>
        </p:nvSpPr>
        <p:spPr>
          <a:xfrm>
            <a:off x="838200" y="365129"/>
            <a:ext cx="10515600" cy="1325563"/>
          </a:xfrm>
        </p:spPr>
        <p:txBody>
          <a:bodyPr anchor="ctr">
            <a:normAutofit/>
          </a:bodyPr>
          <a:lstStyle/>
          <a:p>
            <a:r>
              <a:rPr lang="en-PH" dirty="0"/>
              <a:t>Gulf of Execution</a:t>
            </a:r>
          </a:p>
        </p:txBody>
      </p:sp>
      <p:sp>
        <p:nvSpPr>
          <p:cNvPr id="3" name="Content Placeholder 2">
            <a:extLst>
              <a:ext uri="{FF2B5EF4-FFF2-40B4-BE49-F238E27FC236}">
                <a16:creationId xmlns:a16="http://schemas.microsoft.com/office/drawing/2014/main" id="{B64B63CE-62C4-69F7-0E84-93016FDEFED7}"/>
              </a:ext>
            </a:extLst>
          </p:cNvPr>
          <p:cNvSpPr>
            <a:spLocks noGrp="1"/>
          </p:cNvSpPr>
          <p:nvPr>
            <p:ph idx="1"/>
          </p:nvPr>
        </p:nvSpPr>
        <p:spPr>
          <a:xfrm>
            <a:off x="838200" y="1825625"/>
            <a:ext cx="10515600" cy="4351338"/>
          </a:xfrm>
        </p:spPr>
        <p:txBody>
          <a:bodyPr>
            <a:normAutofit/>
          </a:bodyPr>
          <a:lstStyle/>
          <a:p>
            <a:r>
              <a:rPr lang="en-US" dirty="0"/>
              <a:t>Is the difference between the intentions of the users and what the system allows them to do or how well the system supports those actions.</a:t>
            </a:r>
          </a:p>
          <a:p>
            <a:r>
              <a:rPr lang="en-US" dirty="0"/>
              <a:t>In order to design the best interfaces, the gulf must be kept as small as possible</a:t>
            </a:r>
          </a:p>
        </p:txBody>
      </p:sp>
    </p:spTree>
    <p:extLst>
      <p:ext uri="{BB962C8B-B14F-4D97-AF65-F5344CB8AC3E}">
        <p14:creationId xmlns:p14="http://schemas.microsoft.com/office/powerpoint/2010/main" val="906774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6794-420B-09E0-0DAD-EED6751151C8}"/>
              </a:ext>
            </a:extLst>
          </p:cNvPr>
          <p:cNvSpPr>
            <a:spLocks noGrp="1"/>
          </p:cNvSpPr>
          <p:nvPr>
            <p:ph type="title"/>
          </p:nvPr>
        </p:nvSpPr>
        <p:spPr/>
        <p:txBody>
          <a:bodyPr/>
          <a:lstStyle/>
          <a:p>
            <a:r>
              <a:rPr lang="en-PH" dirty="0"/>
              <a:t>Example</a:t>
            </a:r>
          </a:p>
        </p:txBody>
      </p:sp>
      <p:pic>
        <p:nvPicPr>
          <p:cNvPr id="24578" name="Picture 2" descr="No alt text provided for this image">
            <a:extLst>
              <a:ext uri="{FF2B5EF4-FFF2-40B4-BE49-F238E27FC236}">
                <a16:creationId xmlns:a16="http://schemas.microsoft.com/office/drawing/2014/main" id="{25098A77-B6C5-5EB0-A66F-0AFDC66D7B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1" y="1444625"/>
            <a:ext cx="525780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No alt text provided for this image">
            <a:extLst>
              <a:ext uri="{FF2B5EF4-FFF2-40B4-BE49-F238E27FC236}">
                <a16:creationId xmlns:a16="http://schemas.microsoft.com/office/drawing/2014/main" id="{71923537-F24D-7393-7A17-EAB8DBB9E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452561"/>
            <a:ext cx="5430837"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3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19AB-D88D-5957-80E2-27DD2A7C8E65}"/>
              </a:ext>
            </a:extLst>
          </p:cNvPr>
          <p:cNvSpPr>
            <a:spLocks noGrp="1"/>
          </p:cNvSpPr>
          <p:nvPr>
            <p:ph type="title"/>
          </p:nvPr>
        </p:nvSpPr>
        <p:spPr/>
        <p:txBody>
          <a:bodyPr/>
          <a:lstStyle/>
          <a:p>
            <a:r>
              <a:rPr lang="en-PH" dirty="0"/>
              <a:t>Fail Designing</a:t>
            </a:r>
          </a:p>
        </p:txBody>
      </p:sp>
      <p:sp>
        <p:nvSpPr>
          <p:cNvPr id="3" name="Content Placeholder 2">
            <a:extLst>
              <a:ext uri="{FF2B5EF4-FFF2-40B4-BE49-F238E27FC236}">
                <a16:creationId xmlns:a16="http://schemas.microsoft.com/office/drawing/2014/main" id="{3E9C0B22-9969-92E1-EACE-C64511778979}"/>
              </a:ext>
            </a:extLst>
          </p:cNvPr>
          <p:cNvSpPr>
            <a:spLocks noGrp="1"/>
          </p:cNvSpPr>
          <p:nvPr>
            <p:ph idx="1"/>
          </p:nvPr>
        </p:nvSpPr>
        <p:spPr/>
        <p:txBody>
          <a:bodyPr>
            <a:normAutofit/>
          </a:bodyPr>
          <a:lstStyle/>
          <a:p>
            <a:pPr marL="0" indent="0" algn="ctr">
              <a:buNone/>
            </a:pPr>
            <a:r>
              <a:rPr lang="en-PH" sz="4000" dirty="0"/>
              <a:t>Design is not just what it looks like and feels like.</a:t>
            </a:r>
          </a:p>
          <a:p>
            <a:pPr marL="0" indent="0" algn="ctr">
              <a:buNone/>
            </a:pPr>
            <a:r>
              <a:rPr lang="en-PH" sz="4000" dirty="0"/>
              <a:t>Design is how it works</a:t>
            </a:r>
          </a:p>
          <a:p>
            <a:pPr marL="0" indent="0" algn="ctr">
              <a:buNone/>
            </a:pPr>
            <a:r>
              <a:rPr lang="en-PH" sz="4000" b="1" i="1" dirty="0"/>
              <a:t>-Steve Jobs-</a:t>
            </a:r>
          </a:p>
        </p:txBody>
      </p:sp>
    </p:spTree>
    <p:extLst>
      <p:ext uri="{BB962C8B-B14F-4D97-AF65-F5344CB8AC3E}">
        <p14:creationId xmlns:p14="http://schemas.microsoft.com/office/powerpoint/2010/main" val="176148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C611-F56C-26FC-2BFB-8C7631CE16EF}"/>
              </a:ext>
            </a:extLst>
          </p:cNvPr>
          <p:cNvSpPr>
            <a:spLocks noGrp="1"/>
          </p:cNvSpPr>
          <p:nvPr>
            <p:ph type="title"/>
          </p:nvPr>
        </p:nvSpPr>
        <p:spPr/>
        <p:txBody>
          <a:bodyPr/>
          <a:lstStyle/>
          <a:p>
            <a:r>
              <a:rPr lang="en-PH" dirty="0"/>
              <a:t>Gulf of evaluation</a:t>
            </a:r>
          </a:p>
        </p:txBody>
      </p:sp>
      <p:sp>
        <p:nvSpPr>
          <p:cNvPr id="3" name="Content Placeholder 2">
            <a:extLst>
              <a:ext uri="{FF2B5EF4-FFF2-40B4-BE49-F238E27FC236}">
                <a16:creationId xmlns:a16="http://schemas.microsoft.com/office/drawing/2014/main" id="{4EB74FA3-B965-AB4F-BA07-587049832791}"/>
              </a:ext>
            </a:extLst>
          </p:cNvPr>
          <p:cNvSpPr>
            <a:spLocks noGrp="1"/>
          </p:cNvSpPr>
          <p:nvPr>
            <p:ph idx="1"/>
          </p:nvPr>
        </p:nvSpPr>
        <p:spPr/>
        <p:txBody>
          <a:bodyPr/>
          <a:lstStyle/>
          <a:p>
            <a:r>
              <a:rPr lang="en-US" dirty="0"/>
              <a:t>is the degree of ease with which a user can perceive and interpret whether or not the action they performed was successful.</a:t>
            </a:r>
          </a:p>
          <a:p>
            <a:r>
              <a:rPr lang="en-US" dirty="0"/>
              <a:t>the gap in finding out what is the current state of the system. </a:t>
            </a:r>
            <a:endParaRPr lang="en-PH" dirty="0"/>
          </a:p>
        </p:txBody>
      </p:sp>
    </p:spTree>
    <p:extLst>
      <p:ext uri="{BB962C8B-B14F-4D97-AF65-F5344CB8AC3E}">
        <p14:creationId xmlns:p14="http://schemas.microsoft.com/office/powerpoint/2010/main" val="581910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E802-1C0C-26D3-2E54-0DDB2AF36279}"/>
              </a:ext>
            </a:extLst>
          </p:cNvPr>
          <p:cNvSpPr>
            <a:spLocks noGrp="1"/>
          </p:cNvSpPr>
          <p:nvPr>
            <p:ph type="title"/>
          </p:nvPr>
        </p:nvSpPr>
        <p:spPr/>
        <p:txBody>
          <a:bodyPr/>
          <a:lstStyle/>
          <a:p>
            <a:r>
              <a:rPr lang="en-PH" dirty="0"/>
              <a:t>Example</a:t>
            </a:r>
          </a:p>
        </p:txBody>
      </p:sp>
      <p:pic>
        <p:nvPicPr>
          <p:cNvPr id="25602" name="Picture 2" descr="No alt text provided for this image">
            <a:extLst>
              <a:ext uri="{FF2B5EF4-FFF2-40B4-BE49-F238E27FC236}">
                <a16:creationId xmlns:a16="http://schemas.microsoft.com/office/drawing/2014/main" id="{FDCBE6F2-3060-3A87-D66F-0303C81BD3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62250" y="1690692"/>
            <a:ext cx="6667500" cy="373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29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4F66-CD6B-FA82-1EE0-AF1B01F88BDB}"/>
              </a:ext>
            </a:extLst>
          </p:cNvPr>
          <p:cNvSpPr>
            <a:spLocks noGrp="1"/>
          </p:cNvSpPr>
          <p:nvPr>
            <p:ph type="title"/>
          </p:nvPr>
        </p:nvSpPr>
        <p:spPr>
          <a:xfrm>
            <a:off x="1219200" y="2517779"/>
            <a:ext cx="10515600" cy="1325563"/>
          </a:xfrm>
        </p:spPr>
        <p:txBody>
          <a:bodyPr/>
          <a:lstStyle/>
          <a:p>
            <a:r>
              <a:rPr lang="en-PH" dirty="0"/>
              <a:t>How do we avoid the twin gulf?</a:t>
            </a:r>
          </a:p>
        </p:txBody>
      </p:sp>
    </p:spTree>
    <p:extLst>
      <p:ext uri="{BB962C8B-B14F-4D97-AF65-F5344CB8AC3E}">
        <p14:creationId xmlns:p14="http://schemas.microsoft.com/office/powerpoint/2010/main" val="4138286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D5F1-99D5-339C-9684-38C58DDF4E9D}"/>
              </a:ext>
            </a:extLst>
          </p:cNvPr>
          <p:cNvSpPr>
            <a:spLocks noGrp="1"/>
          </p:cNvSpPr>
          <p:nvPr>
            <p:ph type="title"/>
          </p:nvPr>
        </p:nvSpPr>
        <p:spPr/>
        <p:txBody>
          <a:bodyPr/>
          <a:lstStyle/>
          <a:p>
            <a:r>
              <a:rPr lang="en-PH" dirty="0"/>
              <a:t>Six Principles of Design</a:t>
            </a:r>
          </a:p>
        </p:txBody>
      </p:sp>
      <p:sp>
        <p:nvSpPr>
          <p:cNvPr id="3" name="Content Placeholder 2">
            <a:extLst>
              <a:ext uri="{FF2B5EF4-FFF2-40B4-BE49-F238E27FC236}">
                <a16:creationId xmlns:a16="http://schemas.microsoft.com/office/drawing/2014/main" id="{7DAD517C-C93B-5104-EF84-0ECD482D8414}"/>
              </a:ext>
            </a:extLst>
          </p:cNvPr>
          <p:cNvSpPr>
            <a:spLocks noGrp="1"/>
          </p:cNvSpPr>
          <p:nvPr>
            <p:ph idx="1"/>
          </p:nvPr>
        </p:nvSpPr>
        <p:spPr/>
        <p:txBody>
          <a:bodyPr/>
          <a:lstStyle/>
          <a:p>
            <a:r>
              <a:rPr lang="en-PH" dirty="0"/>
              <a:t>Visibility</a:t>
            </a:r>
          </a:p>
          <a:p>
            <a:r>
              <a:rPr lang="en-PH" dirty="0"/>
              <a:t>Feedback </a:t>
            </a:r>
          </a:p>
          <a:p>
            <a:r>
              <a:rPr lang="en-PH" dirty="0"/>
              <a:t>Affordance</a:t>
            </a:r>
          </a:p>
          <a:p>
            <a:r>
              <a:rPr lang="en-PH" dirty="0"/>
              <a:t>Mapping</a:t>
            </a:r>
          </a:p>
          <a:p>
            <a:r>
              <a:rPr lang="en-PH" dirty="0"/>
              <a:t>Constraints</a:t>
            </a:r>
          </a:p>
          <a:p>
            <a:r>
              <a:rPr lang="en-PH" dirty="0"/>
              <a:t>Consistency</a:t>
            </a:r>
          </a:p>
        </p:txBody>
      </p:sp>
    </p:spTree>
    <p:extLst>
      <p:ext uri="{BB962C8B-B14F-4D97-AF65-F5344CB8AC3E}">
        <p14:creationId xmlns:p14="http://schemas.microsoft.com/office/powerpoint/2010/main" val="164533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7C7C-16A6-2AFB-1429-A208E58B8423}"/>
              </a:ext>
            </a:extLst>
          </p:cNvPr>
          <p:cNvSpPr>
            <a:spLocks noGrp="1"/>
          </p:cNvSpPr>
          <p:nvPr>
            <p:ph type="title"/>
          </p:nvPr>
        </p:nvSpPr>
        <p:spPr/>
        <p:txBody>
          <a:bodyPr/>
          <a:lstStyle/>
          <a:p>
            <a:r>
              <a:rPr lang="en-PH" dirty="0"/>
              <a:t>1. Visibility</a:t>
            </a:r>
          </a:p>
        </p:txBody>
      </p:sp>
      <p:sp>
        <p:nvSpPr>
          <p:cNvPr id="3" name="Content Placeholder 2">
            <a:extLst>
              <a:ext uri="{FF2B5EF4-FFF2-40B4-BE49-F238E27FC236}">
                <a16:creationId xmlns:a16="http://schemas.microsoft.com/office/drawing/2014/main" id="{D8F36EE1-D649-38AC-644D-4350088FA9DD}"/>
              </a:ext>
            </a:extLst>
          </p:cNvPr>
          <p:cNvSpPr>
            <a:spLocks noGrp="1"/>
          </p:cNvSpPr>
          <p:nvPr>
            <p:ph idx="1"/>
          </p:nvPr>
        </p:nvSpPr>
        <p:spPr/>
        <p:txBody>
          <a:bodyPr/>
          <a:lstStyle/>
          <a:p>
            <a:r>
              <a:rPr lang="en-US" dirty="0"/>
              <a:t>Users should know, just by looking at an interface, what their options are and how to access them</a:t>
            </a:r>
          </a:p>
          <a:p>
            <a:pPr marL="0" indent="0">
              <a:buNone/>
            </a:pPr>
            <a:endParaRPr lang="en-PH" dirty="0"/>
          </a:p>
        </p:txBody>
      </p:sp>
      <p:sp>
        <p:nvSpPr>
          <p:cNvPr id="4" name="Title 1">
            <a:extLst>
              <a:ext uri="{FF2B5EF4-FFF2-40B4-BE49-F238E27FC236}">
                <a16:creationId xmlns:a16="http://schemas.microsoft.com/office/drawing/2014/main" id="{E1DAC7D3-FCB7-0DCA-7C34-64881B1CEAC2}"/>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a:lstStyle>
          <a:p>
            <a:r>
              <a:rPr lang="en-PH" dirty="0"/>
              <a:t>2. Feedback</a:t>
            </a:r>
          </a:p>
        </p:txBody>
      </p:sp>
      <p:sp>
        <p:nvSpPr>
          <p:cNvPr id="6" name="TextBox 5">
            <a:extLst>
              <a:ext uri="{FF2B5EF4-FFF2-40B4-BE49-F238E27FC236}">
                <a16:creationId xmlns:a16="http://schemas.microsoft.com/office/drawing/2014/main" id="{041755FB-31F0-F569-FD61-20AEA0734646}"/>
              </a:ext>
            </a:extLst>
          </p:cNvPr>
          <p:cNvSpPr txBox="1"/>
          <p:nvPr/>
        </p:nvSpPr>
        <p:spPr>
          <a:xfrm>
            <a:off x="1219200" y="4091781"/>
            <a:ext cx="9677400" cy="138499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entury Gothic" panose="020B0502020202020204" pitchFamily="34" charset="0"/>
              </a:rPr>
              <a:t>Users should know, just by looking at an interface, what their options are and how to access them</a:t>
            </a:r>
          </a:p>
          <a:p>
            <a:pPr marL="0" indent="0">
              <a:buNone/>
            </a:pPr>
            <a:endParaRPr lang="en-PH" sz="2800" dirty="0">
              <a:latin typeface="Century Gothic" panose="020B0502020202020204" pitchFamily="34" charset="0"/>
            </a:endParaRPr>
          </a:p>
        </p:txBody>
      </p:sp>
    </p:spTree>
    <p:extLst>
      <p:ext uri="{BB962C8B-B14F-4D97-AF65-F5344CB8AC3E}">
        <p14:creationId xmlns:p14="http://schemas.microsoft.com/office/powerpoint/2010/main" val="3915564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79B0-0998-DE67-9215-00C6FEEA51EC}"/>
              </a:ext>
            </a:extLst>
          </p:cNvPr>
          <p:cNvSpPr>
            <a:spLocks noGrp="1"/>
          </p:cNvSpPr>
          <p:nvPr>
            <p:ph type="title"/>
          </p:nvPr>
        </p:nvSpPr>
        <p:spPr/>
        <p:txBody>
          <a:bodyPr/>
          <a:lstStyle/>
          <a:p>
            <a:r>
              <a:rPr lang="en-PH" dirty="0"/>
              <a:t>3. Affordance</a:t>
            </a:r>
          </a:p>
        </p:txBody>
      </p:sp>
      <p:sp>
        <p:nvSpPr>
          <p:cNvPr id="3" name="Content Placeholder 2">
            <a:extLst>
              <a:ext uri="{FF2B5EF4-FFF2-40B4-BE49-F238E27FC236}">
                <a16:creationId xmlns:a16="http://schemas.microsoft.com/office/drawing/2014/main" id="{CA6DE014-66F5-7DD6-25C5-6EF6A0280B93}"/>
              </a:ext>
            </a:extLst>
          </p:cNvPr>
          <p:cNvSpPr>
            <a:spLocks noGrp="1"/>
          </p:cNvSpPr>
          <p:nvPr>
            <p:ph idx="1"/>
          </p:nvPr>
        </p:nvSpPr>
        <p:spPr>
          <a:xfrm>
            <a:off x="838200" y="1825625"/>
            <a:ext cx="10515600" cy="1325563"/>
          </a:xfrm>
        </p:spPr>
        <p:txBody>
          <a:bodyPr/>
          <a:lstStyle/>
          <a:p>
            <a:r>
              <a:rPr lang="en-US" dirty="0"/>
              <a:t>is the link between how things look and how they’re used. For example, a coffee mug has high affordance because you instantly know how to hold it just by looking at it</a:t>
            </a:r>
            <a:endParaRPr lang="en-PH" dirty="0"/>
          </a:p>
        </p:txBody>
      </p:sp>
      <p:sp>
        <p:nvSpPr>
          <p:cNvPr id="4" name="Title 1">
            <a:extLst>
              <a:ext uri="{FF2B5EF4-FFF2-40B4-BE49-F238E27FC236}">
                <a16:creationId xmlns:a16="http://schemas.microsoft.com/office/drawing/2014/main" id="{F2F83AF7-F947-8EF7-D9F5-12306F38A28F}"/>
              </a:ext>
            </a:extLst>
          </p:cNvPr>
          <p:cNvSpPr txBox="1">
            <a:spLocks/>
          </p:cNvSpPr>
          <p:nvPr/>
        </p:nvSpPr>
        <p:spPr>
          <a:xfrm>
            <a:off x="838200" y="31511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a:lstStyle>
          <a:p>
            <a:r>
              <a:rPr lang="en-PH" dirty="0"/>
              <a:t>4. Mapping</a:t>
            </a:r>
          </a:p>
        </p:txBody>
      </p:sp>
      <p:sp>
        <p:nvSpPr>
          <p:cNvPr id="5" name="Content Placeholder 2">
            <a:extLst>
              <a:ext uri="{FF2B5EF4-FFF2-40B4-BE49-F238E27FC236}">
                <a16:creationId xmlns:a16="http://schemas.microsoft.com/office/drawing/2014/main" id="{C297BCE1-AAC8-0CE5-21D6-568021E431B3}"/>
              </a:ext>
            </a:extLst>
          </p:cNvPr>
          <p:cNvSpPr txBox="1">
            <a:spLocks/>
          </p:cNvSpPr>
          <p:nvPr/>
        </p:nvSpPr>
        <p:spPr>
          <a:xfrm>
            <a:off x="838200" y="420687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Mapping is the relationship between control and effect. The idea is that with good design, the controls to something will closely resemble what they affect.</a:t>
            </a:r>
            <a:endParaRPr lang="en-PH" dirty="0"/>
          </a:p>
        </p:txBody>
      </p:sp>
    </p:spTree>
    <p:extLst>
      <p:ext uri="{BB962C8B-B14F-4D97-AF65-F5344CB8AC3E}">
        <p14:creationId xmlns:p14="http://schemas.microsoft.com/office/powerpoint/2010/main" val="125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B842-0952-EDD1-607B-9C4786C6C16B}"/>
              </a:ext>
            </a:extLst>
          </p:cNvPr>
          <p:cNvSpPr>
            <a:spLocks noGrp="1"/>
          </p:cNvSpPr>
          <p:nvPr>
            <p:ph type="title"/>
          </p:nvPr>
        </p:nvSpPr>
        <p:spPr/>
        <p:txBody>
          <a:bodyPr/>
          <a:lstStyle/>
          <a:p>
            <a:r>
              <a:rPr lang="en-PH" dirty="0"/>
              <a:t>5. Constraints</a:t>
            </a:r>
          </a:p>
        </p:txBody>
      </p:sp>
      <p:sp>
        <p:nvSpPr>
          <p:cNvPr id="3" name="Content Placeholder 2">
            <a:extLst>
              <a:ext uri="{FF2B5EF4-FFF2-40B4-BE49-F238E27FC236}">
                <a16:creationId xmlns:a16="http://schemas.microsoft.com/office/drawing/2014/main" id="{FC379BBB-8B3A-0337-2BF8-080682A34808}"/>
              </a:ext>
            </a:extLst>
          </p:cNvPr>
          <p:cNvSpPr>
            <a:spLocks noGrp="1"/>
          </p:cNvSpPr>
          <p:nvPr>
            <p:ph idx="1"/>
          </p:nvPr>
        </p:nvSpPr>
        <p:spPr>
          <a:xfrm>
            <a:off x="838200" y="1825625"/>
            <a:ext cx="10515600" cy="1325563"/>
          </a:xfrm>
        </p:spPr>
        <p:txBody>
          <a:bodyPr/>
          <a:lstStyle/>
          <a:p>
            <a:r>
              <a:rPr lang="en-US" dirty="0"/>
              <a:t>restrict a particular form of user interaction with an interface</a:t>
            </a:r>
            <a:endParaRPr lang="en-PH" dirty="0"/>
          </a:p>
        </p:txBody>
      </p:sp>
      <p:sp>
        <p:nvSpPr>
          <p:cNvPr id="4" name="Title 1">
            <a:extLst>
              <a:ext uri="{FF2B5EF4-FFF2-40B4-BE49-F238E27FC236}">
                <a16:creationId xmlns:a16="http://schemas.microsoft.com/office/drawing/2014/main" id="{22A302B2-21BE-B800-FE69-E7BFCA0E36E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a:lstStyle>
          <a:p>
            <a:r>
              <a:rPr lang="en-PH" dirty="0"/>
              <a:t>6. Consistency</a:t>
            </a:r>
          </a:p>
        </p:txBody>
      </p:sp>
      <p:sp>
        <p:nvSpPr>
          <p:cNvPr id="5" name="Content Placeholder 2">
            <a:extLst>
              <a:ext uri="{FF2B5EF4-FFF2-40B4-BE49-F238E27FC236}">
                <a16:creationId xmlns:a16="http://schemas.microsoft.com/office/drawing/2014/main" id="{9DE4DE7A-112A-7BD6-3E5B-EAA89474B15B}"/>
              </a:ext>
            </a:extLst>
          </p:cNvPr>
          <p:cNvSpPr txBox="1">
            <a:spLocks/>
          </p:cNvSpPr>
          <p:nvPr/>
        </p:nvSpPr>
        <p:spPr>
          <a:xfrm>
            <a:off x="838200" y="4120352"/>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same action has to cause the same reaction, every time.</a:t>
            </a:r>
            <a:endParaRPr lang="en-PH" dirty="0"/>
          </a:p>
        </p:txBody>
      </p:sp>
    </p:spTree>
    <p:extLst>
      <p:ext uri="{BB962C8B-B14F-4D97-AF65-F5344CB8AC3E}">
        <p14:creationId xmlns:p14="http://schemas.microsoft.com/office/powerpoint/2010/main" val="17880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EE08-A4FE-9D65-4565-83338208D83C}"/>
              </a:ext>
            </a:extLst>
          </p:cNvPr>
          <p:cNvSpPr>
            <a:spLocks noGrp="1"/>
          </p:cNvSpPr>
          <p:nvPr>
            <p:ph type="title"/>
          </p:nvPr>
        </p:nvSpPr>
        <p:spPr/>
        <p:txBody>
          <a:bodyPr/>
          <a:lstStyle/>
          <a:p>
            <a:r>
              <a:rPr lang="en-PH" dirty="0"/>
              <a:t>Sources</a:t>
            </a:r>
          </a:p>
        </p:txBody>
      </p:sp>
      <p:sp>
        <p:nvSpPr>
          <p:cNvPr id="3" name="Content Placeholder 2">
            <a:extLst>
              <a:ext uri="{FF2B5EF4-FFF2-40B4-BE49-F238E27FC236}">
                <a16:creationId xmlns:a16="http://schemas.microsoft.com/office/drawing/2014/main" id="{E2770FC2-6829-24B8-67E5-E92FE56C4FD0}"/>
              </a:ext>
            </a:extLst>
          </p:cNvPr>
          <p:cNvSpPr>
            <a:spLocks noGrp="1"/>
          </p:cNvSpPr>
          <p:nvPr>
            <p:ph idx="1"/>
          </p:nvPr>
        </p:nvSpPr>
        <p:spPr/>
        <p:txBody>
          <a:bodyPr>
            <a:normAutofit lnSpcReduction="10000"/>
          </a:bodyPr>
          <a:lstStyle/>
          <a:p>
            <a:r>
              <a:rPr lang="en-PH" dirty="0">
                <a:hlinkClick r:id="rId2"/>
              </a:rPr>
              <a:t>https://www.educative.io/answers/gulf-of-execution-and-gulf-of-evaluation</a:t>
            </a:r>
            <a:endParaRPr lang="en-PH" dirty="0"/>
          </a:p>
          <a:p>
            <a:r>
              <a:rPr lang="en-PH" dirty="0">
                <a:hlinkClick r:id="rId3"/>
              </a:rPr>
              <a:t>https://www.linkedin.com/pulse/gulf-execution-vs-evaluation-nidhi-kohli-pmp-pmi-acp-sfc-itilv3/</a:t>
            </a:r>
            <a:endParaRPr lang="en-PH" dirty="0"/>
          </a:p>
          <a:p>
            <a:r>
              <a:rPr lang="en-PH" dirty="0">
                <a:hlinkClick r:id="rId4"/>
              </a:rPr>
              <a:t>https://www.enginess.io/insights/6-principles-design-la-donald-norman</a:t>
            </a:r>
            <a:r>
              <a:rPr lang="en-PH" dirty="0"/>
              <a:t> </a:t>
            </a:r>
          </a:p>
          <a:p>
            <a:r>
              <a:rPr lang="en-PH" dirty="0">
                <a:hlinkClick r:id="rId5"/>
              </a:rPr>
              <a:t>https://www.educative.io/answers/what-are-normans-design-principles</a:t>
            </a:r>
            <a:endParaRPr lang="en-PH" dirty="0"/>
          </a:p>
          <a:p>
            <a:r>
              <a:rPr lang="en-PH" dirty="0">
                <a:hlinkClick r:id="rId4"/>
              </a:rPr>
              <a:t>https://www.enginess.io/insights/6-principles-design-la-donald-norman</a:t>
            </a:r>
            <a:r>
              <a:rPr lang="en-PH" dirty="0"/>
              <a:t> </a:t>
            </a:r>
          </a:p>
        </p:txBody>
      </p:sp>
    </p:spTree>
    <p:extLst>
      <p:ext uri="{BB962C8B-B14F-4D97-AF65-F5344CB8AC3E}">
        <p14:creationId xmlns:p14="http://schemas.microsoft.com/office/powerpoint/2010/main" val="128999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D67FE82-9DA3-5FA8-249B-B99A977AB8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2036" y="526473"/>
            <a:ext cx="8589819" cy="527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85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E5A6-688C-6097-4187-0E8B107745DE}"/>
              </a:ext>
            </a:extLst>
          </p:cNvPr>
          <p:cNvSpPr>
            <a:spLocks noGrp="1"/>
          </p:cNvSpPr>
          <p:nvPr>
            <p:ph type="title"/>
          </p:nvPr>
        </p:nvSpPr>
        <p:spPr/>
        <p:txBody>
          <a:bodyPr/>
          <a:lstStyle/>
          <a:p>
            <a:r>
              <a:rPr lang="en-PH" dirty="0"/>
              <a:t>1. When you really need to examine the time in three dimension</a:t>
            </a:r>
          </a:p>
        </p:txBody>
      </p:sp>
      <p:pic>
        <p:nvPicPr>
          <p:cNvPr id="2050" name="Picture 2">
            <a:extLst>
              <a:ext uri="{FF2B5EF4-FFF2-40B4-BE49-F238E27FC236}">
                <a16:creationId xmlns:a16="http://schemas.microsoft.com/office/drawing/2014/main" id="{BA4A82F2-4978-7460-2CC0-25DC89187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846" y="1825625"/>
            <a:ext cx="73331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9A4E-8CA8-AC0E-C7A2-4CB74D2411CD}"/>
              </a:ext>
            </a:extLst>
          </p:cNvPr>
          <p:cNvSpPr>
            <a:spLocks noGrp="1"/>
          </p:cNvSpPr>
          <p:nvPr>
            <p:ph type="title"/>
          </p:nvPr>
        </p:nvSpPr>
        <p:spPr/>
        <p:txBody>
          <a:bodyPr/>
          <a:lstStyle/>
          <a:p>
            <a:r>
              <a:rPr lang="en-PH" dirty="0"/>
              <a:t>2. Thou shall not pass</a:t>
            </a:r>
          </a:p>
        </p:txBody>
      </p:sp>
      <p:pic>
        <p:nvPicPr>
          <p:cNvPr id="3074" name="Picture 2">
            <a:extLst>
              <a:ext uri="{FF2B5EF4-FFF2-40B4-BE49-F238E27FC236}">
                <a16:creationId xmlns:a16="http://schemas.microsoft.com/office/drawing/2014/main" id="{B9455822-67F5-5FE8-C16E-182F2E8E46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645" y="1825625"/>
            <a:ext cx="60763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7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C54F-09F5-0605-2D33-773E0036B028}"/>
              </a:ext>
            </a:extLst>
          </p:cNvPr>
          <p:cNvSpPr>
            <a:spLocks noGrp="1"/>
          </p:cNvSpPr>
          <p:nvPr>
            <p:ph type="title"/>
          </p:nvPr>
        </p:nvSpPr>
        <p:spPr/>
        <p:txBody>
          <a:bodyPr/>
          <a:lstStyle/>
          <a:p>
            <a:r>
              <a:rPr lang="en-PH" dirty="0"/>
              <a:t>3. Social media… social toilet?</a:t>
            </a:r>
          </a:p>
        </p:txBody>
      </p:sp>
      <p:pic>
        <p:nvPicPr>
          <p:cNvPr id="4098" name="Picture 2">
            <a:extLst>
              <a:ext uri="{FF2B5EF4-FFF2-40B4-BE49-F238E27FC236}">
                <a16:creationId xmlns:a16="http://schemas.microsoft.com/office/drawing/2014/main" id="{9FEDFCF0-E323-8055-1A76-C787092748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751" y="1690692"/>
            <a:ext cx="54102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3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0F76-4683-59AB-E81B-635AEEBD2E18}"/>
              </a:ext>
            </a:extLst>
          </p:cNvPr>
          <p:cNvSpPr>
            <a:spLocks noGrp="1"/>
          </p:cNvSpPr>
          <p:nvPr>
            <p:ph type="title"/>
          </p:nvPr>
        </p:nvSpPr>
        <p:spPr/>
        <p:txBody>
          <a:bodyPr/>
          <a:lstStyle/>
          <a:p>
            <a:r>
              <a:rPr lang="en-PH" dirty="0"/>
              <a:t>4. Its probably time to take the stairs</a:t>
            </a:r>
          </a:p>
        </p:txBody>
      </p:sp>
      <p:pic>
        <p:nvPicPr>
          <p:cNvPr id="5122" name="Picture 2">
            <a:extLst>
              <a:ext uri="{FF2B5EF4-FFF2-40B4-BE49-F238E27FC236}">
                <a16:creationId xmlns:a16="http://schemas.microsoft.com/office/drawing/2014/main" id="{DD885065-DB56-5BFF-571C-B7A328D7F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2850" y="1352550"/>
            <a:ext cx="4933950" cy="482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0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779F-923D-788F-EF40-3A619B45FB30}"/>
              </a:ext>
            </a:extLst>
          </p:cNvPr>
          <p:cNvSpPr>
            <a:spLocks noGrp="1"/>
          </p:cNvSpPr>
          <p:nvPr>
            <p:ph type="title"/>
          </p:nvPr>
        </p:nvSpPr>
        <p:spPr/>
        <p:txBody>
          <a:bodyPr/>
          <a:lstStyle/>
          <a:p>
            <a:r>
              <a:rPr lang="en-PH" dirty="0"/>
              <a:t>5. These people always see something positive</a:t>
            </a:r>
          </a:p>
        </p:txBody>
      </p:sp>
      <p:pic>
        <p:nvPicPr>
          <p:cNvPr id="6146" name="Picture 2">
            <a:extLst>
              <a:ext uri="{FF2B5EF4-FFF2-40B4-BE49-F238E27FC236}">
                <a16:creationId xmlns:a16="http://schemas.microsoft.com/office/drawing/2014/main" id="{A8289F90-9A5D-2C1F-98E8-D6DF785DE7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825625"/>
            <a:ext cx="63055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91344"/>
      </p:ext>
    </p:extLst>
  </p:cSld>
  <p:clrMapOvr>
    <a:masterClrMapping/>
  </p:clrMapOvr>
</p:sld>
</file>

<file path=ppt/theme/theme1.xml><?xml version="1.0" encoding="utf-8"?>
<a:theme xmlns:a="http://schemas.openxmlformats.org/drawingml/2006/main" name="CITCS v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8">
      <a:majorFont>
        <a:latin typeface="Tempus Sans ITC"/>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CS v2" id="{5C2ECAB3-FCBF-46B9-9E97-757C3BE318BC}" vid="{231B2122-CC8D-42AE-9D18-9ED347C71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CITCS v2</Template>
  <TotalTime>284</TotalTime>
  <Words>1355</Words>
  <Application>Microsoft Office PowerPoint</Application>
  <PresentationFormat>Widescreen</PresentationFormat>
  <Paragraphs>115</Paragraphs>
  <Slides>37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Droid Serif</vt:lpstr>
      <vt:lpstr>Merriweather</vt:lpstr>
      <vt:lpstr>Poppins</vt:lpstr>
      <vt:lpstr>Source Serif Pro</vt:lpstr>
      <vt:lpstr>Tw Cen MT</vt:lpstr>
      <vt:lpstr>CITCS v2</vt:lpstr>
      <vt:lpstr>PowerPoint Presentation</vt:lpstr>
      <vt:lpstr>Table of Contents</vt:lpstr>
      <vt:lpstr>Fail Designing</vt:lpstr>
      <vt:lpstr>PowerPoint Presentation</vt:lpstr>
      <vt:lpstr>1. When you really need to examine the time in three dimension</vt:lpstr>
      <vt:lpstr>2. Thou shall not pass</vt:lpstr>
      <vt:lpstr>3. Social media… social toilet?</vt:lpstr>
      <vt:lpstr>4. Its probably time to take the stairs</vt:lpstr>
      <vt:lpstr>5. These people always see something positive</vt:lpstr>
      <vt:lpstr>6. A door into the unknown</vt:lpstr>
      <vt:lpstr>7. In case of fire, please find somewhere else to put it out</vt:lpstr>
      <vt:lpstr>8. The serial killer playground</vt:lpstr>
      <vt:lpstr>9. We’re on the escalator to nowhere, come on and bump.</vt:lpstr>
      <vt:lpstr>10. Architectural masterpiece</vt:lpstr>
      <vt:lpstr>11. All you need now is an all-terrain wheelchair</vt:lpstr>
      <vt:lpstr>12. See no evil</vt:lpstr>
      <vt:lpstr>13. Will it be fried eggs or a trip to hospital tonight?</vt:lpstr>
      <vt:lpstr>14. Big brother is watching you</vt:lpstr>
      <vt:lpstr>15. All they say pride goes before a fall</vt:lpstr>
      <vt:lpstr>16. Venn Diagram</vt:lpstr>
      <vt:lpstr>17. Take a step into the unknown</vt:lpstr>
      <vt:lpstr>18. We know few parents who might adopt this slogan</vt:lpstr>
      <vt:lpstr>19. Kevin from Home Alone</vt:lpstr>
      <vt:lpstr>20. The Family that should have bought better life insurance?</vt:lpstr>
      <vt:lpstr>Donald A. Norman </vt:lpstr>
      <vt:lpstr>Design for real people</vt:lpstr>
      <vt:lpstr>Donald A. Norman Principle</vt:lpstr>
      <vt:lpstr>Gulf of Execution</vt:lpstr>
      <vt:lpstr>Example</vt:lpstr>
      <vt:lpstr>Gulf of evaluation</vt:lpstr>
      <vt:lpstr>Example</vt:lpstr>
      <vt:lpstr>How do we avoid the twin gulf?</vt:lpstr>
      <vt:lpstr>Six Principles of Design</vt:lpstr>
      <vt:lpstr>1. Visibility</vt:lpstr>
      <vt:lpstr>3. Affordance</vt:lpstr>
      <vt:lpstr>5. Constraints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Orientation CC7 – Human Computer Interaction</dc:title>
  <dc:creator>Lovely Jenn Reformado</dc:creator>
  <cp:lastModifiedBy>ARNEMIE B. GAYYED</cp:lastModifiedBy>
  <cp:revision>9</cp:revision>
  <dcterms:created xsi:type="dcterms:W3CDTF">2022-01-05T16:49:25Z</dcterms:created>
  <dcterms:modified xsi:type="dcterms:W3CDTF">2022-09-08T10:05:06Z</dcterms:modified>
</cp:coreProperties>
</file>