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1" r:id="rId4"/>
    <p:sldId id="282" r:id="rId5"/>
    <p:sldId id="283" r:id="rId6"/>
    <p:sldId id="284" r:id="rId7"/>
    <p:sldId id="285" r:id="rId8"/>
    <p:sldId id="286" r:id="rId9"/>
    <p:sldId id="287" r:id="rId10"/>
    <p:sldId id="288" r:id="rId11"/>
    <p:sldId id="289" r:id="rId12"/>
    <p:sldId id="290" r:id="rId13"/>
    <p:sldId id="291" r:id="rId14"/>
    <p:sldId id="293" r:id="rId15"/>
    <p:sldId id="292" r:id="rId16"/>
    <p:sldId id="294" r:id="rId17"/>
    <p:sldId id="295" r:id="rId18"/>
    <p:sldId id="297" r:id="rId19"/>
    <p:sldId id="298" r:id="rId20"/>
    <p:sldId id="296" r:id="rId21"/>
    <p:sldId id="299" r:id="rId22"/>
    <p:sldId id="300" r:id="rId23"/>
    <p:sldId id="301" r:id="rId24"/>
    <p:sldId id="302" r:id="rId25"/>
    <p:sldId id="303" r:id="rId26"/>
    <p:sldId id="304" r:id="rId27"/>
    <p:sldId id="356" r:id="rId28"/>
    <p:sldId id="360" r:id="rId29"/>
    <p:sldId id="365" r:id="rId30"/>
    <p:sldId id="268" r:id="rId31"/>
    <p:sldId id="269" r:id="rId32"/>
    <p:sldId id="271" r:id="rId33"/>
    <p:sldId id="270" r:id="rId34"/>
    <p:sldId id="272" r:id="rId35"/>
    <p:sldId id="273" r:id="rId36"/>
    <p:sldId id="274" r:id="rId37"/>
    <p:sldId id="275" r:id="rId38"/>
    <p:sldId id="276" r:id="rId39"/>
    <p:sldId id="277" r:id="rId40"/>
    <p:sldId id="278" r:id="rId41"/>
    <p:sldId id="279" r:id="rId42"/>
    <p:sldId id="280" r:id="rId43"/>
    <p:sldId id="258" r:id="rId44"/>
    <p:sldId id="259" r:id="rId45"/>
    <p:sldId id="260" r:id="rId46"/>
    <p:sldId id="261" r:id="rId47"/>
    <p:sldId id="262" r:id="rId48"/>
    <p:sldId id="263" r:id="rId49"/>
    <p:sldId id="264" r:id="rId50"/>
    <p:sldId id="265" r:id="rId51"/>
    <p:sldId id="266" r:id="rId52"/>
    <p:sldId id="26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712" autoAdjust="0"/>
  </p:normalViewPr>
  <p:slideViewPr>
    <p:cSldViewPr snapToGrid="0">
      <p:cViewPr varScale="1">
        <p:scale>
          <a:sx n="60" d="100"/>
          <a:sy n="60" d="100"/>
        </p:scale>
        <p:origin x="72" y="81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C02D9-82B5-4CD0-A6DD-89519A0C7F33}" type="datetimeFigureOut">
              <a:rPr lang="en-PH" smtClean="0"/>
              <a:t>04/06/2023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7A723-D19E-4E0E-90E4-C1A82D648B1B}" type="slidenum">
              <a:rPr lang="en-PH" smtClean="0"/>
              <a:t>‹#›</a:t>
            </a:fld>
            <a:endParaRPr lang="en-PH"/>
          </a:p>
        </p:txBody>
      </p:sp>
    </p:spTree>
    <p:extLst>
      <p:ext uri="{BB962C8B-B14F-4D97-AF65-F5344CB8AC3E}">
        <p14:creationId xmlns:p14="http://schemas.microsoft.com/office/powerpoint/2010/main" val="292516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teraction-design.org/literature/topics/ux-design"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Perception – Ability to hear or become aware of something through the senses</a:t>
            </a:r>
            <a:endParaRPr lang="en-PH" dirty="0"/>
          </a:p>
        </p:txBody>
      </p:sp>
      <p:sp>
        <p:nvSpPr>
          <p:cNvPr id="4" name="Slide Number Placeholder 3"/>
          <p:cNvSpPr>
            <a:spLocks noGrp="1"/>
          </p:cNvSpPr>
          <p:nvPr>
            <p:ph type="sldNum" sz="quarter" idx="5"/>
          </p:nvPr>
        </p:nvSpPr>
        <p:spPr/>
        <p:txBody>
          <a:bodyPr/>
          <a:lstStyle/>
          <a:p>
            <a:fld id="{B9E7A723-D19E-4E0E-90E4-C1A82D648B1B}" type="slidenum">
              <a:rPr lang="en-PH" smtClean="0"/>
              <a:t>7</a:t>
            </a:fld>
            <a:endParaRPr lang="en-PH"/>
          </a:p>
        </p:txBody>
      </p:sp>
    </p:spTree>
    <p:extLst>
      <p:ext uri="{BB962C8B-B14F-4D97-AF65-F5344CB8AC3E}">
        <p14:creationId xmlns:p14="http://schemas.microsoft.com/office/powerpoint/2010/main" val="104087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30567-A583-4829-8B7F-890385CD2DBE}" type="slidenum">
              <a:rPr lang="en-US"/>
              <a:pPr/>
              <a:t>13</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AEC76-4302-4842-A95F-F58C4EC70EB5}" type="slidenum">
              <a:rPr lang="en-US"/>
              <a:pPr/>
              <a:t>27</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2FE5D6-68AF-4043-8B4D-BA979FD12065}" type="slidenum">
              <a:rPr lang="en-US"/>
              <a:pPr/>
              <a:t>28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E6A51-73BD-40BB-9940-2967B6D131C5}" type="slidenum">
              <a:rPr lang="en-US"/>
              <a:pPr/>
              <a:t>29</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erriweather" panose="00000500000000000000" pitchFamily="2" charset="0"/>
              </a:rPr>
              <a:t>What we are essentially referring to here is 'branding'—namely, the act of distinguishing one product from another, not by the tangible benefits it offers the user but by tapping into the users’ </a:t>
            </a:r>
            <a:r>
              <a:rPr lang="en-US" b="0" i="1" dirty="0">
                <a:solidFill>
                  <a:srgbClr val="2B2B2B"/>
                </a:solidFill>
                <a:effectLst/>
                <a:latin typeface="Merriweather" panose="00000500000000000000" pitchFamily="2" charset="0"/>
              </a:rPr>
              <a:t>attitudes</a:t>
            </a:r>
            <a:r>
              <a:rPr lang="en-US" b="0" i="0" dirty="0">
                <a:solidFill>
                  <a:srgbClr val="2B2B2B"/>
                </a:solidFill>
                <a:effectLst/>
                <a:latin typeface="Merriweather" panose="00000500000000000000" pitchFamily="2" charset="0"/>
              </a:rPr>
              <a:t>, </a:t>
            </a:r>
            <a:r>
              <a:rPr lang="en-US" b="0" i="1" dirty="0">
                <a:solidFill>
                  <a:srgbClr val="2B2B2B"/>
                </a:solidFill>
                <a:effectLst/>
                <a:latin typeface="Merriweather" panose="00000500000000000000" pitchFamily="2" charset="0"/>
              </a:rPr>
              <a:t>beliefs</a:t>
            </a:r>
            <a:r>
              <a:rPr lang="en-US" b="0" i="0" dirty="0">
                <a:solidFill>
                  <a:srgbClr val="2B2B2B"/>
                </a:solidFill>
                <a:effectLst/>
                <a:latin typeface="Merriweather" panose="00000500000000000000" pitchFamily="2" charset="0"/>
              </a:rPr>
              <a:t>, </a:t>
            </a:r>
            <a:r>
              <a:rPr lang="en-US" b="0" i="1" dirty="0">
                <a:solidFill>
                  <a:srgbClr val="2B2B2B"/>
                </a:solidFill>
                <a:effectLst/>
                <a:latin typeface="Merriweather" panose="00000500000000000000" pitchFamily="2" charset="0"/>
              </a:rPr>
              <a:t>feelings</a:t>
            </a:r>
            <a:r>
              <a:rPr lang="en-US" b="0" i="0" dirty="0">
                <a:solidFill>
                  <a:srgbClr val="2B2B2B"/>
                </a:solidFill>
                <a:effectLst/>
                <a:latin typeface="Merriweather" panose="00000500000000000000" pitchFamily="2" charset="0"/>
              </a:rPr>
              <a:t>, and how they want to feel, so as to elicit such emotional responses. </a:t>
            </a:r>
          </a:p>
          <a:p>
            <a:endParaRPr lang="en-US" b="0" i="0" dirty="0">
              <a:solidFill>
                <a:srgbClr val="2B2B2B"/>
              </a:solidFill>
              <a:effectLst/>
              <a:latin typeface="Merriweather" panose="00000500000000000000" pitchFamily="2" charset="0"/>
            </a:endParaRPr>
          </a:p>
          <a:p>
            <a:r>
              <a:rPr lang="en-US" b="0" i="0" dirty="0">
                <a:solidFill>
                  <a:srgbClr val="2B2B2B"/>
                </a:solidFill>
                <a:effectLst/>
                <a:latin typeface="Merriweather" panose="00000500000000000000" pitchFamily="2" charset="0"/>
              </a:rPr>
              <a:t>This might be achieved by using pictures of children, animals or cartoon characters to give something the appearance of youthfulness, or by using colors (e.g., red for 'sexy' and black for 'powerful'), shapes (e.g., hard-lined shapes) or even styles (e.g., Art Deco) that are evocative of certain eras. </a:t>
            </a:r>
          </a:p>
          <a:p>
            <a:endParaRPr lang="en-US" b="0" i="0" dirty="0">
              <a:solidFill>
                <a:srgbClr val="2B2B2B"/>
              </a:solidFill>
              <a:effectLst/>
              <a:latin typeface="Merriweather" panose="00000500000000000000" pitchFamily="2" charset="0"/>
            </a:endParaRPr>
          </a:p>
          <a:p>
            <a:r>
              <a:rPr lang="en-US" b="0" i="0" dirty="0">
                <a:solidFill>
                  <a:srgbClr val="2B2B2B"/>
                </a:solidFill>
                <a:effectLst/>
                <a:latin typeface="Merriweather" panose="00000500000000000000" pitchFamily="2" charset="0"/>
              </a:rPr>
              <a:t>Visceral design aims to get inside the user's/customer's/observer's head and tug at his/her emotions either to improve the </a:t>
            </a:r>
            <a:r>
              <a:rPr lang="en-US" b="0" i="0" u="sng" dirty="0">
                <a:effectLst/>
                <a:latin typeface="Merriweather" panose="00000500000000000000" pitchFamily="2" charset="0"/>
                <a:hlinkClick r:id="rId3" tooltip="What is User Experience (UX) Design?"/>
              </a:rPr>
              <a:t>user experience</a:t>
            </a:r>
            <a:r>
              <a:rPr lang="en-US" b="0" i="0" dirty="0">
                <a:solidFill>
                  <a:srgbClr val="2B2B2B"/>
                </a:solidFill>
                <a:effectLst/>
                <a:latin typeface="Merriweather" panose="00000500000000000000" pitchFamily="2" charset="0"/>
              </a:rPr>
              <a:t> (e.g., improving the general visual appeal) or to serve some business interest (e.g., emotionally blackmailing the customer/user/observer to make a purchase, to suit the company's/business's/product owner's objectives).</a:t>
            </a:r>
            <a:endParaRPr lang="en-PH" dirty="0"/>
          </a:p>
        </p:txBody>
      </p:sp>
      <p:sp>
        <p:nvSpPr>
          <p:cNvPr id="4" name="Slide Number Placeholder 3"/>
          <p:cNvSpPr>
            <a:spLocks noGrp="1"/>
          </p:cNvSpPr>
          <p:nvPr>
            <p:ph type="sldNum" sz="quarter" idx="5"/>
          </p:nvPr>
        </p:nvSpPr>
        <p:spPr/>
        <p:txBody>
          <a:bodyPr/>
          <a:lstStyle/>
          <a:p>
            <a:fld id="{B9E7A723-D19E-4E0E-90E4-C1A82D648B1B}" type="slidenum">
              <a:rPr lang="en-PH" smtClean="0"/>
              <a:t>47</a:t>
            </a:fld>
            <a:endParaRPr lang="en-PH"/>
          </a:p>
        </p:txBody>
      </p:sp>
    </p:spTree>
    <p:extLst>
      <p:ext uri="{BB962C8B-B14F-4D97-AF65-F5344CB8AC3E}">
        <p14:creationId xmlns:p14="http://schemas.microsoft.com/office/powerpoint/2010/main" val="406506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erriweather" panose="00000500000000000000" pitchFamily="2" charset="0"/>
              </a:rPr>
              <a:t>Behavioral design (we shall use this term in place of usability from now on) is interested in, </a:t>
            </a:r>
          </a:p>
          <a:p>
            <a:r>
              <a:rPr lang="en-US" b="0" i="0" dirty="0">
                <a:solidFill>
                  <a:srgbClr val="2B2B2B"/>
                </a:solidFill>
                <a:effectLst/>
                <a:latin typeface="Merriweather" panose="00000500000000000000" pitchFamily="2" charset="0"/>
              </a:rPr>
              <a:t>for example, how users carry out their activities,</a:t>
            </a:r>
          </a:p>
          <a:p>
            <a:r>
              <a:rPr lang="en-US" b="0" i="0" dirty="0">
                <a:solidFill>
                  <a:srgbClr val="2B2B2B"/>
                </a:solidFill>
                <a:effectLst/>
                <a:latin typeface="Merriweather" panose="00000500000000000000" pitchFamily="2" charset="0"/>
              </a:rPr>
              <a:t> how quickly and accurately they can achieve their aims and objectives, </a:t>
            </a:r>
          </a:p>
          <a:p>
            <a:r>
              <a:rPr lang="en-US" b="0" i="0" dirty="0">
                <a:solidFill>
                  <a:srgbClr val="2B2B2B"/>
                </a:solidFill>
                <a:effectLst/>
                <a:latin typeface="Merriweather" panose="00000500000000000000" pitchFamily="2" charset="0"/>
              </a:rPr>
              <a:t>how many errors the users make when carrying out certain tasks, </a:t>
            </a:r>
          </a:p>
          <a:p>
            <a:r>
              <a:rPr lang="en-US" b="0" i="0" dirty="0">
                <a:solidFill>
                  <a:srgbClr val="2B2B2B"/>
                </a:solidFill>
                <a:effectLst/>
                <a:latin typeface="Merriweather" panose="00000500000000000000" pitchFamily="2" charset="0"/>
              </a:rPr>
              <a:t>and how well the product accommodates both skilled and inexperienced users.</a:t>
            </a:r>
            <a:endParaRPr lang="en-PH" dirty="0"/>
          </a:p>
        </p:txBody>
      </p:sp>
      <p:sp>
        <p:nvSpPr>
          <p:cNvPr id="4" name="Slide Number Placeholder 3"/>
          <p:cNvSpPr>
            <a:spLocks noGrp="1"/>
          </p:cNvSpPr>
          <p:nvPr>
            <p:ph type="sldNum" sz="quarter" idx="5"/>
          </p:nvPr>
        </p:nvSpPr>
        <p:spPr/>
        <p:txBody>
          <a:bodyPr/>
          <a:lstStyle/>
          <a:p>
            <a:fld id="{B9E7A723-D19E-4E0E-90E4-C1A82D648B1B}" type="slidenum">
              <a:rPr lang="en-PH" smtClean="0"/>
              <a:t>49</a:t>
            </a:fld>
            <a:endParaRPr lang="en-PH"/>
          </a:p>
        </p:txBody>
      </p:sp>
    </p:spTree>
    <p:extLst>
      <p:ext uri="{BB962C8B-B14F-4D97-AF65-F5344CB8AC3E}">
        <p14:creationId xmlns:p14="http://schemas.microsoft.com/office/powerpoint/2010/main" val="383416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erriweather" panose="00000500000000000000" pitchFamily="2" charset="0"/>
              </a:rPr>
              <a:t>This is the highest level of emotional design; </a:t>
            </a:r>
          </a:p>
          <a:p>
            <a:r>
              <a:rPr lang="en-US" b="0" i="0" dirty="0">
                <a:solidFill>
                  <a:srgbClr val="2B2B2B"/>
                </a:solidFill>
                <a:effectLst/>
                <a:latin typeface="Merriweather" panose="00000500000000000000" pitchFamily="2" charset="0"/>
              </a:rPr>
              <a:t>representing the conscious thought layer, where we consciously approach a design;</a:t>
            </a:r>
            <a:endParaRPr lang="en-PH" dirty="0"/>
          </a:p>
        </p:txBody>
      </p:sp>
      <p:sp>
        <p:nvSpPr>
          <p:cNvPr id="4" name="Slide Number Placeholder 3"/>
          <p:cNvSpPr>
            <a:spLocks noGrp="1"/>
          </p:cNvSpPr>
          <p:nvPr>
            <p:ph type="sldNum" sz="quarter" idx="5"/>
          </p:nvPr>
        </p:nvSpPr>
        <p:spPr/>
        <p:txBody>
          <a:bodyPr/>
          <a:lstStyle/>
          <a:p>
            <a:fld id="{B9E7A723-D19E-4E0E-90E4-C1A82D648B1B}" type="slidenum">
              <a:rPr lang="en-PH" smtClean="0"/>
              <a:t>50</a:t>
            </a:fld>
            <a:endParaRPr lang="en-PH"/>
          </a:p>
        </p:txBody>
      </p:sp>
    </p:spTree>
    <p:extLst>
      <p:ext uri="{BB962C8B-B14F-4D97-AF65-F5344CB8AC3E}">
        <p14:creationId xmlns:p14="http://schemas.microsoft.com/office/powerpoint/2010/main" val="146513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erriweather" panose="00000500000000000000" pitchFamily="2" charset="0"/>
              </a:rPr>
              <a:t>What will my friends think when they see me wearing this watch?</a:t>
            </a:r>
            <a:endParaRPr lang="en-PH" dirty="0"/>
          </a:p>
        </p:txBody>
      </p:sp>
      <p:sp>
        <p:nvSpPr>
          <p:cNvPr id="4" name="Slide Number Placeholder 3"/>
          <p:cNvSpPr>
            <a:spLocks noGrp="1"/>
          </p:cNvSpPr>
          <p:nvPr>
            <p:ph type="sldNum" sz="quarter" idx="5"/>
          </p:nvPr>
        </p:nvSpPr>
        <p:spPr/>
        <p:txBody>
          <a:bodyPr/>
          <a:lstStyle/>
          <a:p>
            <a:fld id="{B9E7A723-D19E-4E0E-90E4-C1A82D648B1B}" type="slidenum">
              <a:rPr lang="en-PH" smtClean="0"/>
              <a:t>51</a:t>
            </a:fld>
            <a:endParaRPr lang="en-PH"/>
          </a:p>
        </p:txBody>
      </p:sp>
    </p:spTree>
    <p:extLst>
      <p:ext uri="{BB962C8B-B14F-4D97-AF65-F5344CB8AC3E}">
        <p14:creationId xmlns:p14="http://schemas.microsoft.com/office/powerpoint/2010/main" val="54562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295868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158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2585041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420095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329120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361695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23650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23650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4AD6CD3D-F041-445B-8DAB-6E3D9CD53EDA}" type="datetimeFigureOut">
              <a:rPr lang="en-PH" smtClean="0"/>
              <a:t>04/06/2023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B981DD5-A940-4C89-A41D-EB3007BD3807}" type="slidenum">
              <a:rPr lang="en-PH" smtClean="0"/>
              <a:t>‹#›</a:t>
            </a:fld>
            <a:endParaRPr lang="en-PH"/>
          </a:p>
        </p:txBody>
      </p:sp>
    </p:spTree>
    <p:extLst>
      <p:ext uri="{BB962C8B-B14F-4D97-AF65-F5344CB8AC3E}">
        <p14:creationId xmlns:p14="http://schemas.microsoft.com/office/powerpoint/2010/main" val="395612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81DD5-A940-4C89-A41D-EB3007BD3807}" type="slidenum">
              <a:rPr lang="en-PH" smtClean="0"/>
              <a:t>‹#›</a:t>
            </a:fld>
            <a:endParaRPr lang="en-PH"/>
          </a:p>
        </p:txBody>
      </p:sp>
    </p:spTree>
    <p:extLst>
      <p:ext uri="{BB962C8B-B14F-4D97-AF65-F5344CB8AC3E}">
        <p14:creationId xmlns:p14="http://schemas.microsoft.com/office/powerpoint/2010/main" val="9440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8A6C-9E83-45B7-B1B2-55771C8C6609}"/>
              </a:ext>
            </a:extLst>
          </p:cNvPr>
          <p:cNvSpPr>
            <a:spLocks noGrp="1"/>
          </p:cNvSpPr>
          <p:nvPr>
            <p:ph type="ctrTitle"/>
          </p:nvPr>
        </p:nvSpPr>
        <p:spPr/>
        <p:txBody>
          <a:bodyPr/>
          <a:lstStyle/>
          <a:p>
            <a:r>
              <a:rPr lang="en-US" dirty="0"/>
              <a:t>The Human</a:t>
            </a:r>
            <a:endParaRPr lang="en-PH" dirty="0"/>
          </a:p>
        </p:txBody>
      </p:sp>
      <p:sp>
        <p:nvSpPr>
          <p:cNvPr id="3" name="Subtitle 2">
            <a:extLst>
              <a:ext uri="{FF2B5EF4-FFF2-40B4-BE49-F238E27FC236}">
                <a16:creationId xmlns:a16="http://schemas.microsoft.com/office/drawing/2014/main" id="{6F37FE40-E483-40DA-B145-A981833DD3F6}"/>
              </a:ext>
            </a:extLst>
          </p:cNvPr>
          <p:cNvSpPr>
            <a:spLocks noGrp="1"/>
          </p:cNvSpPr>
          <p:nvPr>
            <p:ph type="subTitle" idx="1"/>
          </p:nvPr>
        </p:nvSpPr>
        <p:spPr/>
        <p:txBody>
          <a:bodyPr/>
          <a:lstStyle/>
          <a:p>
            <a:r>
              <a:rPr lang="en-US"/>
              <a:t>Unit </a:t>
            </a:r>
            <a:r>
              <a:rPr lang="en-US" dirty="0"/>
              <a:t>3</a:t>
            </a:r>
          </a:p>
          <a:p>
            <a:r>
              <a:rPr lang="en-US" dirty="0"/>
              <a:t>CC7 Human Computer Interaction</a:t>
            </a:r>
          </a:p>
          <a:p>
            <a:r>
              <a:rPr lang="en-US" dirty="0"/>
              <a:t>Arnemie Gayyed</a:t>
            </a:r>
            <a:endParaRPr lang="en-PH" dirty="0"/>
          </a:p>
        </p:txBody>
      </p:sp>
    </p:spTree>
    <p:extLst>
      <p:ext uri="{BB962C8B-B14F-4D97-AF65-F5344CB8AC3E}">
        <p14:creationId xmlns:p14="http://schemas.microsoft.com/office/powerpoint/2010/main" val="99343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13E9-1FD2-4D7A-A89E-DFD0C4D27DC8}"/>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1E847470-75F6-473C-B744-3E9047624BE9}"/>
              </a:ext>
            </a:extLst>
          </p:cNvPr>
          <p:cNvSpPr>
            <a:spLocks noGrp="1"/>
          </p:cNvSpPr>
          <p:nvPr>
            <p:ph idx="1"/>
          </p:nvPr>
        </p:nvSpPr>
        <p:spPr/>
        <p:txBody>
          <a:bodyPr/>
          <a:lstStyle/>
          <a:p>
            <a:pPr marL="0" indent="0">
              <a:buNone/>
            </a:pPr>
            <a:r>
              <a:rPr lang="en-US" b="1" dirty="0"/>
              <a:t>Hearing</a:t>
            </a:r>
          </a:p>
          <a:p>
            <a:r>
              <a:rPr lang="en-US" dirty="0"/>
              <a:t>Human beings can hear sounds from 20 Hz to 15 kHz</a:t>
            </a:r>
          </a:p>
          <a:p>
            <a:r>
              <a:rPr lang="en-US" dirty="0"/>
              <a:t>Can distinguish frequency changes of less than 1.5 Hz at low frequencies </a:t>
            </a:r>
          </a:p>
          <a:p>
            <a:r>
              <a:rPr lang="en-US" dirty="0"/>
              <a:t>Less accurate at high frequencies</a:t>
            </a:r>
          </a:p>
          <a:p>
            <a:r>
              <a:rPr lang="en-US" dirty="0"/>
              <a:t>Can be selective</a:t>
            </a:r>
          </a:p>
          <a:p>
            <a:r>
              <a:rPr lang="en-US" dirty="0"/>
              <a:t>Can convey a lot of information</a:t>
            </a:r>
          </a:p>
          <a:p>
            <a:r>
              <a:rPr lang="en-US" dirty="0"/>
              <a:t>Not maximized in interface design</a:t>
            </a:r>
          </a:p>
        </p:txBody>
      </p:sp>
    </p:spTree>
    <p:extLst>
      <p:ext uri="{BB962C8B-B14F-4D97-AF65-F5344CB8AC3E}">
        <p14:creationId xmlns:p14="http://schemas.microsoft.com/office/powerpoint/2010/main" val="212161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BF2C-CD35-4B90-ACFA-2E0C2B76CFD0}"/>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46F47073-48CA-4260-9D56-FD074E6D6347}"/>
              </a:ext>
            </a:extLst>
          </p:cNvPr>
          <p:cNvSpPr>
            <a:spLocks noGrp="1"/>
          </p:cNvSpPr>
          <p:nvPr>
            <p:ph idx="1"/>
          </p:nvPr>
        </p:nvSpPr>
        <p:spPr/>
        <p:txBody>
          <a:bodyPr/>
          <a:lstStyle/>
          <a:p>
            <a:pPr marL="0" indent="0">
              <a:buNone/>
            </a:pPr>
            <a:r>
              <a:rPr lang="en-US" b="1" dirty="0"/>
              <a:t>Touch</a:t>
            </a:r>
          </a:p>
          <a:p>
            <a:r>
              <a:rPr lang="en-US" dirty="0"/>
              <a:t>Haptic perception - important means of feedback</a:t>
            </a:r>
          </a:p>
          <a:p>
            <a:r>
              <a:rPr lang="en-US" dirty="0"/>
              <a:t>If and object is seen but not felt, speed and accuracy of a response is reduced </a:t>
            </a:r>
          </a:p>
          <a:p>
            <a:r>
              <a:rPr lang="en-US" dirty="0"/>
              <a:t>Complaint of VR users</a:t>
            </a:r>
          </a:p>
          <a:p>
            <a:endParaRPr lang="en-US" dirty="0"/>
          </a:p>
          <a:p>
            <a:endParaRPr lang="en-PH" dirty="0"/>
          </a:p>
        </p:txBody>
      </p:sp>
    </p:spTree>
    <p:extLst>
      <p:ext uri="{BB962C8B-B14F-4D97-AF65-F5344CB8AC3E}">
        <p14:creationId xmlns:p14="http://schemas.microsoft.com/office/powerpoint/2010/main" val="178488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994A-98BE-4DAC-ADE1-09A5B68FD995}"/>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66D8922A-6981-4C3F-8168-382A83F21927}"/>
              </a:ext>
            </a:extLst>
          </p:cNvPr>
          <p:cNvSpPr>
            <a:spLocks noGrp="1"/>
          </p:cNvSpPr>
          <p:nvPr>
            <p:ph idx="1"/>
          </p:nvPr>
        </p:nvSpPr>
        <p:spPr/>
        <p:txBody>
          <a:bodyPr/>
          <a:lstStyle/>
          <a:p>
            <a:r>
              <a:rPr lang="en-US" dirty="0"/>
              <a:t>Second part of the model of the human as an information processor</a:t>
            </a:r>
          </a:p>
          <a:p>
            <a:r>
              <a:rPr lang="en-US" dirty="0"/>
              <a:t>Three types:</a:t>
            </a:r>
          </a:p>
          <a:p>
            <a:pPr lvl="1"/>
            <a:r>
              <a:rPr lang="en-US" dirty="0"/>
              <a:t>sensory buffers</a:t>
            </a:r>
          </a:p>
          <a:p>
            <a:pPr lvl="1"/>
            <a:r>
              <a:rPr lang="en-US" dirty="0"/>
              <a:t>short-term memory</a:t>
            </a:r>
          </a:p>
          <a:p>
            <a:pPr lvl="1"/>
            <a:r>
              <a:rPr lang="en-US" dirty="0"/>
              <a:t>long-term memory</a:t>
            </a:r>
          </a:p>
          <a:p>
            <a:endParaRPr lang="en-PH" dirty="0"/>
          </a:p>
        </p:txBody>
      </p:sp>
    </p:spTree>
    <p:extLst>
      <p:ext uri="{BB962C8B-B14F-4D97-AF65-F5344CB8AC3E}">
        <p14:creationId xmlns:p14="http://schemas.microsoft.com/office/powerpoint/2010/main" val="143471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2590800" y="1524000"/>
            <a:ext cx="457200" cy="4419600"/>
          </a:xfrm>
          <a:prstGeom prst="rect">
            <a:avLst/>
          </a:prstGeom>
          <a:solidFill>
            <a:srgbClr val="FFFF99"/>
          </a:solidFill>
          <a:ln w="9525">
            <a:solidFill>
              <a:schemeClr val="tx1"/>
            </a:solidFill>
            <a:miter lim="800000"/>
            <a:headEnd/>
            <a:tailEnd/>
          </a:ln>
          <a:effectLst/>
        </p:spPr>
        <p:txBody>
          <a:bodyPr wrap="none" anchor="ctr"/>
          <a:lstStyle/>
          <a:p>
            <a:pPr algn="ctr"/>
            <a:r>
              <a:rPr lang="en-US" sz="1600"/>
              <a:t>S</a:t>
            </a:r>
          </a:p>
          <a:p>
            <a:pPr algn="ctr"/>
            <a:r>
              <a:rPr lang="en-US" sz="1600"/>
              <a:t>E</a:t>
            </a:r>
          </a:p>
          <a:p>
            <a:pPr algn="ctr"/>
            <a:r>
              <a:rPr lang="en-US" sz="1600"/>
              <a:t>N</a:t>
            </a:r>
          </a:p>
          <a:p>
            <a:pPr algn="ctr"/>
            <a:r>
              <a:rPr lang="en-US" sz="1600"/>
              <a:t>S</a:t>
            </a:r>
          </a:p>
          <a:p>
            <a:pPr algn="ctr"/>
            <a:r>
              <a:rPr lang="en-US" sz="1600"/>
              <a:t>O</a:t>
            </a:r>
          </a:p>
          <a:p>
            <a:pPr algn="ctr"/>
            <a:r>
              <a:rPr lang="en-US" sz="1600"/>
              <a:t>R</a:t>
            </a:r>
          </a:p>
          <a:p>
            <a:pPr algn="ctr"/>
            <a:r>
              <a:rPr lang="en-US" sz="1600"/>
              <a:t>Y</a:t>
            </a:r>
          </a:p>
          <a:p>
            <a:pPr algn="ctr"/>
            <a:endParaRPr lang="en-US" sz="1600"/>
          </a:p>
          <a:p>
            <a:pPr algn="ctr"/>
            <a:r>
              <a:rPr lang="en-US" sz="1600"/>
              <a:t>R</a:t>
            </a:r>
          </a:p>
          <a:p>
            <a:pPr algn="ctr"/>
            <a:r>
              <a:rPr lang="en-US" sz="1600"/>
              <a:t>E</a:t>
            </a:r>
          </a:p>
          <a:p>
            <a:pPr algn="ctr"/>
            <a:r>
              <a:rPr lang="en-US" sz="1600"/>
              <a:t>G</a:t>
            </a:r>
          </a:p>
          <a:p>
            <a:pPr algn="ctr"/>
            <a:r>
              <a:rPr lang="en-US" sz="1600"/>
              <a:t>I</a:t>
            </a:r>
          </a:p>
          <a:p>
            <a:pPr algn="ctr"/>
            <a:r>
              <a:rPr lang="en-US" sz="1600"/>
              <a:t>S</a:t>
            </a:r>
          </a:p>
          <a:p>
            <a:pPr algn="ctr"/>
            <a:r>
              <a:rPr lang="en-US" sz="1600"/>
              <a:t>T</a:t>
            </a:r>
          </a:p>
          <a:p>
            <a:pPr algn="ctr"/>
            <a:r>
              <a:rPr lang="en-US" sz="1600"/>
              <a:t>E</a:t>
            </a:r>
          </a:p>
          <a:p>
            <a:pPr algn="ctr"/>
            <a:r>
              <a:rPr lang="en-US" sz="1600"/>
              <a:t>R</a:t>
            </a:r>
          </a:p>
          <a:p>
            <a:pPr algn="ctr"/>
            <a:r>
              <a:rPr lang="en-US" sz="1600"/>
              <a:t>S</a:t>
            </a:r>
            <a:endParaRPr lang="en-US"/>
          </a:p>
        </p:txBody>
      </p:sp>
      <p:sp>
        <p:nvSpPr>
          <p:cNvPr id="22532" name="Rectangle 4"/>
          <p:cNvSpPr>
            <a:spLocks noChangeArrowheads="1"/>
          </p:cNvSpPr>
          <p:nvPr/>
        </p:nvSpPr>
        <p:spPr bwMode="auto">
          <a:xfrm>
            <a:off x="3810000" y="2133600"/>
            <a:ext cx="57150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t>EXECUTIVE CONTROL PROCESSES</a:t>
            </a:r>
          </a:p>
        </p:txBody>
      </p:sp>
      <p:sp>
        <p:nvSpPr>
          <p:cNvPr id="22533" name="Rectangle 5"/>
          <p:cNvSpPr>
            <a:spLocks noChangeArrowheads="1"/>
          </p:cNvSpPr>
          <p:nvPr/>
        </p:nvSpPr>
        <p:spPr bwMode="auto">
          <a:xfrm>
            <a:off x="3505200" y="5029200"/>
            <a:ext cx="4114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t>Data lost from the system</a:t>
            </a:r>
          </a:p>
        </p:txBody>
      </p:sp>
      <p:sp>
        <p:nvSpPr>
          <p:cNvPr id="22534" name="Rectangle 6"/>
          <p:cNvSpPr>
            <a:spLocks noChangeArrowheads="1"/>
          </p:cNvSpPr>
          <p:nvPr/>
        </p:nvSpPr>
        <p:spPr bwMode="auto">
          <a:xfrm>
            <a:off x="3505200" y="3276600"/>
            <a:ext cx="1828800" cy="1066800"/>
          </a:xfrm>
          <a:prstGeom prst="rect">
            <a:avLst/>
          </a:prstGeom>
          <a:solidFill>
            <a:srgbClr val="FFFF99"/>
          </a:solidFill>
          <a:ln w="9525">
            <a:solidFill>
              <a:schemeClr val="tx1"/>
            </a:solidFill>
            <a:miter lim="800000"/>
            <a:headEnd/>
            <a:tailEnd/>
          </a:ln>
          <a:effectLst/>
        </p:spPr>
        <p:txBody>
          <a:bodyPr wrap="none" anchor="ctr"/>
          <a:lstStyle/>
          <a:p>
            <a:pPr algn="ctr"/>
            <a:r>
              <a:rPr lang="en-US" dirty="0"/>
              <a:t>Short-term </a:t>
            </a:r>
          </a:p>
          <a:p>
            <a:pPr algn="ctr"/>
            <a:r>
              <a:rPr lang="en-US" dirty="0"/>
              <a:t>store (0.5 to </a:t>
            </a:r>
          </a:p>
          <a:p>
            <a:pPr algn="ctr"/>
            <a:r>
              <a:rPr lang="en-US" dirty="0"/>
              <a:t>2.0 seconds)</a:t>
            </a:r>
          </a:p>
        </p:txBody>
      </p:sp>
      <p:sp>
        <p:nvSpPr>
          <p:cNvPr id="22535" name="Rectangle 7"/>
          <p:cNvSpPr>
            <a:spLocks noChangeArrowheads="1"/>
          </p:cNvSpPr>
          <p:nvPr/>
        </p:nvSpPr>
        <p:spPr bwMode="auto">
          <a:xfrm>
            <a:off x="5867400" y="3276600"/>
            <a:ext cx="1828800" cy="1066800"/>
          </a:xfrm>
          <a:prstGeom prst="rect">
            <a:avLst/>
          </a:prstGeom>
          <a:solidFill>
            <a:srgbClr val="FFFF99"/>
          </a:solidFill>
          <a:ln w="9525">
            <a:solidFill>
              <a:schemeClr val="tx1"/>
            </a:solidFill>
            <a:miter lim="800000"/>
            <a:headEnd/>
            <a:tailEnd/>
          </a:ln>
          <a:effectLst/>
        </p:spPr>
        <p:txBody>
          <a:bodyPr wrap="none" anchor="ctr"/>
          <a:lstStyle/>
          <a:p>
            <a:pPr algn="ctr"/>
            <a:r>
              <a:rPr lang="en-US" dirty="0"/>
              <a:t>Short-term</a:t>
            </a:r>
          </a:p>
          <a:p>
            <a:pPr algn="ctr"/>
            <a:r>
              <a:rPr lang="en-US" dirty="0"/>
              <a:t>memory</a:t>
            </a:r>
          </a:p>
          <a:p>
            <a:pPr algn="ctr"/>
            <a:r>
              <a:rPr lang="en-US" dirty="0"/>
              <a:t>(20 seconds)</a:t>
            </a:r>
          </a:p>
        </p:txBody>
      </p:sp>
      <p:sp>
        <p:nvSpPr>
          <p:cNvPr id="22536" name="Rectangle 8"/>
          <p:cNvSpPr>
            <a:spLocks noChangeArrowheads="1"/>
          </p:cNvSpPr>
          <p:nvPr/>
        </p:nvSpPr>
        <p:spPr bwMode="auto">
          <a:xfrm>
            <a:off x="8229600" y="3276600"/>
            <a:ext cx="1828800" cy="1066800"/>
          </a:xfrm>
          <a:prstGeom prst="rect">
            <a:avLst/>
          </a:prstGeom>
          <a:solidFill>
            <a:srgbClr val="FFFF99"/>
          </a:solidFill>
          <a:ln w="9525">
            <a:solidFill>
              <a:schemeClr val="tx1"/>
            </a:solidFill>
            <a:miter lim="800000"/>
            <a:headEnd/>
            <a:tailEnd/>
          </a:ln>
          <a:effectLst/>
        </p:spPr>
        <p:txBody>
          <a:bodyPr wrap="none" anchor="ctr"/>
          <a:lstStyle/>
          <a:p>
            <a:pPr algn="ctr"/>
            <a:r>
              <a:rPr lang="en-US"/>
              <a:t>Long-term </a:t>
            </a:r>
          </a:p>
          <a:p>
            <a:pPr algn="ctr"/>
            <a:r>
              <a:rPr lang="en-US"/>
              <a:t>memory</a:t>
            </a:r>
          </a:p>
        </p:txBody>
      </p:sp>
      <p:sp>
        <p:nvSpPr>
          <p:cNvPr id="22537" name="Line 9"/>
          <p:cNvSpPr>
            <a:spLocks noChangeShapeType="1"/>
          </p:cNvSpPr>
          <p:nvPr/>
        </p:nvSpPr>
        <p:spPr bwMode="auto">
          <a:xfrm>
            <a:off x="2133600" y="20574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38" name="Line 10"/>
          <p:cNvSpPr>
            <a:spLocks noChangeShapeType="1"/>
          </p:cNvSpPr>
          <p:nvPr/>
        </p:nvSpPr>
        <p:spPr bwMode="auto">
          <a:xfrm>
            <a:off x="2133600" y="26670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39" name="Line 11"/>
          <p:cNvSpPr>
            <a:spLocks noChangeShapeType="1"/>
          </p:cNvSpPr>
          <p:nvPr/>
        </p:nvSpPr>
        <p:spPr bwMode="auto">
          <a:xfrm>
            <a:off x="2133600" y="33528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0" name="Line 12"/>
          <p:cNvSpPr>
            <a:spLocks noChangeShapeType="1"/>
          </p:cNvSpPr>
          <p:nvPr/>
        </p:nvSpPr>
        <p:spPr bwMode="auto">
          <a:xfrm>
            <a:off x="2133600" y="41148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1" name="Line 13"/>
          <p:cNvSpPr>
            <a:spLocks noChangeShapeType="1"/>
          </p:cNvSpPr>
          <p:nvPr/>
        </p:nvSpPr>
        <p:spPr bwMode="auto">
          <a:xfrm>
            <a:off x="2133600" y="48768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2" name="Line 14"/>
          <p:cNvSpPr>
            <a:spLocks noChangeShapeType="1"/>
          </p:cNvSpPr>
          <p:nvPr/>
        </p:nvSpPr>
        <p:spPr bwMode="auto">
          <a:xfrm>
            <a:off x="3048000" y="40386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3" name="Line 15"/>
          <p:cNvSpPr>
            <a:spLocks noChangeShapeType="1"/>
          </p:cNvSpPr>
          <p:nvPr/>
        </p:nvSpPr>
        <p:spPr bwMode="auto">
          <a:xfrm>
            <a:off x="3048000" y="35052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4" name="Line 16"/>
          <p:cNvSpPr>
            <a:spLocks noChangeShapeType="1"/>
          </p:cNvSpPr>
          <p:nvPr/>
        </p:nvSpPr>
        <p:spPr bwMode="auto">
          <a:xfrm>
            <a:off x="4038600" y="43434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5" name="Line 17"/>
          <p:cNvSpPr>
            <a:spLocks noChangeShapeType="1"/>
          </p:cNvSpPr>
          <p:nvPr/>
        </p:nvSpPr>
        <p:spPr bwMode="auto">
          <a:xfrm>
            <a:off x="4648200" y="43434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6" name="Line 18"/>
          <p:cNvSpPr>
            <a:spLocks noChangeShapeType="1"/>
          </p:cNvSpPr>
          <p:nvPr/>
        </p:nvSpPr>
        <p:spPr bwMode="auto">
          <a:xfrm>
            <a:off x="6324600" y="43434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7" name="Line 19"/>
          <p:cNvSpPr>
            <a:spLocks noChangeShapeType="1"/>
          </p:cNvSpPr>
          <p:nvPr/>
        </p:nvSpPr>
        <p:spPr bwMode="auto">
          <a:xfrm>
            <a:off x="6934200" y="43434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8" name="Line 20"/>
          <p:cNvSpPr>
            <a:spLocks noChangeShapeType="1"/>
          </p:cNvSpPr>
          <p:nvPr/>
        </p:nvSpPr>
        <p:spPr bwMode="auto">
          <a:xfrm>
            <a:off x="5334000" y="35052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49" name="Line 21"/>
          <p:cNvSpPr>
            <a:spLocks noChangeShapeType="1"/>
          </p:cNvSpPr>
          <p:nvPr/>
        </p:nvSpPr>
        <p:spPr bwMode="auto">
          <a:xfrm>
            <a:off x="5334000" y="40386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0" name="Line 22"/>
          <p:cNvSpPr>
            <a:spLocks noChangeShapeType="1"/>
          </p:cNvSpPr>
          <p:nvPr/>
        </p:nvSpPr>
        <p:spPr bwMode="auto">
          <a:xfrm>
            <a:off x="7696200" y="35052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1" name="Line 23"/>
          <p:cNvSpPr>
            <a:spLocks noChangeShapeType="1"/>
          </p:cNvSpPr>
          <p:nvPr/>
        </p:nvSpPr>
        <p:spPr bwMode="auto">
          <a:xfrm>
            <a:off x="7696200" y="40386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2" name="Line 24"/>
          <p:cNvSpPr>
            <a:spLocks noChangeShapeType="1"/>
          </p:cNvSpPr>
          <p:nvPr/>
        </p:nvSpPr>
        <p:spPr bwMode="auto">
          <a:xfrm>
            <a:off x="40386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3" name="Line 25"/>
          <p:cNvSpPr>
            <a:spLocks noChangeShapeType="1"/>
          </p:cNvSpPr>
          <p:nvPr/>
        </p:nvSpPr>
        <p:spPr bwMode="auto">
          <a:xfrm>
            <a:off x="46482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4" name="Line 26"/>
          <p:cNvSpPr>
            <a:spLocks noChangeShapeType="1"/>
          </p:cNvSpPr>
          <p:nvPr/>
        </p:nvSpPr>
        <p:spPr bwMode="auto">
          <a:xfrm>
            <a:off x="64008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5" name="Line 27"/>
          <p:cNvSpPr>
            <a:spLocks noChangeShapeType="1"/>
          </p:cNvSpPr>
          <p:nvPr/>
        </p:nvSpPr>
        <p:spPr bwMode="auto">
          <a:xfrm>
            <a:off x="70104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6" name="Line 28"/>
          <p:cNvSpPr>
            <a:spLocks noChangeShapeType="1"/>
          </p:cNvSpPr>
          <p:nvPr/>
        </p:nvSpPr>
        <p:spPr bwMode="auto">
          <a:xfrm>
            <a:off x="86868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557" name="Line 29"/>
          <p:cNvSpPr>
            <a:spLocks noChangeShapeType="1"/>
          </p:cNvSpPr>
          <p:nvPr/>
        </p:nvSpPr>
        <p:spPr bwMode="auto">
          <a:xfrm>
            <a:off x="9296400" y="2590800"/>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Title 29"/>
          <p:cNvSpPr>
            <a:spLocks noGrp="1"/>
          </p:cNvSpPr>
          <p:nvPr>
            <p:ph type="title"/>
          </p:nvPr>
        </p:nvSpPr>
        <p:spPr/>
        <p:txBody>
          <a:bodyPr>
            <a:normAutofit/>
          </a:bodyPr>
          <a:lstStyle/>
          <a:p>
            <a:r>
              <a:rPr lang="en-US" dirty="0"/>
              <a:t>Human Memory</a:t>
            </a:r>
          </a:p>
        </p:txBody>
      </p:sp>
    </p:spTree>
    <p:extLst>
      <p:ext uri="{BB962C8B-B14F-4D97-AF65-F5344CB8AC3E}">
        <p14:creationId xmlns:p14="http://schemas.microsoft.com/office/powerpoint/2010/main" val="121865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7D7E9-D1C4-45B0-AAB2-DD77071091F0}"/>
              </a:ext>
            </a:extLst>
          </p:cNvPr>
          <p:cNvSpPr>
            <a:spLocks noGrp="1"/>
          </p:cNvSpPr>
          <p:nvPr>
            <p:ph type="title"/>
          </p:nvPr>
        </p:nvSpPr>
        <p:spPr/>
        <p:txBody>
          <a:bodyPr/>
          <a:lstStyle/>
          <a:p>
            <a:r>
              <a:rPr lang="en-US" dirty="0"/>
              <a:t>Human Memory</a:t>
            </a:r>
            <a:endParaRPr lang="en-PH" dirty="0"/>
          </a:p>
        </p:txBody>
      </p:sp>
      <p:sp>
        <p:nvSpPr>
          <p:cNvPr id="4" name="Content Placeholder 3">
            <a:extLst>
              <a:ext uri="{FF2B5EF4-FFF2-40B4-BE49-F238E27FC236}">
                <a16:creationId xmlns:a16="http://schemas.microsoft.com/office/drawing/2014/main" id="{0CD57D10-50FD-40D2-B84A-6717994B92E1}"/>
              </a:ext>
            </a:extLst>
          </p:cNvPr>
          <p:cNvSpPr>
            <a:spLocks noGrp="1"/>
          </p:cNvSpPr>
          <p:nvPr>
            <p:ph idx="1"/>
          </p:nvPr>
        </p:nvSpPr>
        <p:spPr/>
        <p:txBody>
          <a:bodyPr/>
          <a:lstStyle/>
          <a:p>
            <a:pPr marL="0" indent="0">
              <a:buNone/>
            </a:pPr>
            <a:r>
              <a:rPr lang="en-US" b="1" dirty="0"/>
              <a:t>Sensory Memory</a:t>
            </a:r>
          </a:p>
          <a:p>
            <a:r>
              <a:rPr lang="en-US" dirty="0"/>
              <a:t>Iconic (visual) - persistence of the image after the stimulus has been removed</a:t>
            </a:r>
          </a:p>
          <a:p>
            <a:r>
              <a:rPr lang="en-US" dirty="0"/>
              <a:t>Echoic (aural) - allows a brief “playback”</a:t>
            </a:r>
          </a:p>
          <a:p>
            <a:r>
              <a:rPr lang="en-US" dirty="0"/>
              <a:t>Haptic - touch</a:t>
            </a:r>
          </a:p>
          <a:p>
            <a:endParaRPr lang="en-US" dirty="0"/>
          </a:p>
          <a:p>
            <a:endParaRPr lang="en-US" dirty="0"/>
          </a:p>
          <a:p>
            <a:endParaRPr lang="en-PH" dirty="0"/>
          </a:p>
        </p:txBody>
      </p:sp>
    </p:spTree>
    <p:extLst>
      <p:ext uri="{BB962C8B-B14F-4D97-AF65-F5344CB8AC3E}">
        <p14:creationId xmlns:p14="http://schemas.microsoft.com/office/powerpoint/2010/main" val="389238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7D7E9-D1C4-45B0-AAB2-DD77071091F0}"/>
              </a:ext>
            </a:extLst>
          </p:cNvPr>
          <p:cNvSpPr>
            <a:spLocks noGrp="1"/>
          </p:cNvSpPr>
          <p:nvPr>
            <p:ph type="title"/>
          </p:nvPr>
        </p:nvSpPr>
        <p:spPr/>
        <p:txBody>
          <a:bodyPr/>
          <a:lstStyle/>
          <a:p>
            <a:r>
              <a:rPr lang="en-US" dirty="0"/>
              <a:t>Human Memory</a:t>
            </a:r>
            <a:endParaRPr lang="en-PH" dirty="0"/>
          </a:p>
        </p:txBody>
      </p:sp>
      <p:sp>
        <p:nvSpPr>
          <p:cNvPr id="4" name="Content Placeholder 3">
            <a:extLst>
              <a:ext uri="{FF2B5EF4-FFF2-40B4-BE49-F238E27FC236}">
                <a16:creationId xmlns:a16="http://schemas.microsoft.com/office/drawing/2014/main" id="{0CD57D10-50FD-40D2-B84A-6717994B92E1}"/>
              </a:ext>
            </a:extLst>
          </p:cNvPr>
          <p:cNvSpPr>
            <a:spLocks noGrp="1"/>
          </p:cNvSpPr>
          <p:nvPr>
            <p:ph idx="1"/>
          </p:nvPr>
        </p:nvSpPr>
        <p:spPr/>
        <p:txBody>
          <a:bodyPr/>
          <a:lstStyle/>
          <a:p>
            <a:pPr marL="0" indent="0">
              <a:buNone/>
            </a:pPr>
            <a:r>
              <a:rPr lang="en-US" b="1" dirty="0"/>
              <a:t>Short-Term Memory</a:t>
            </a:r>
          </a:p>
          <a:p>
            <a:r>
              <a:rPr lang="en-US" dirty="0"/>
              <a:t>Scratch-pad for temporary recall</a:t>
            </a:r>
          </a:p>
          <a:p>
            <a:r>
              <a:rPr lang="en-US" dirty="0"/>
              <a:t>Used for information needed fleetingly</a:t>
            </a:r>
          </a:p>
          <a:p>
            <a:r>
              <a:rPr lang="en-US" dirty="0"/>
              <a:t>Rapid access, limited capacity</a:t>
            </a:r>
          </a:p>
          <a:p>
            <a:r>
              <a:rPr lang="en-US" dirty="0"/>
              <a:t>7 +/- 2 chunks of information</a:t>
            </a:r>
          </a:p>
          <a:p>
            <a:r>
              <a:rPr lang="en-US" dirty="0"/>
              <a:t>Patterns are useful memory aids</a:t>
            </a:r>
          </a:p>
          <a:p>
            <a:endParaRPr lang="en-US" dirty="0"/>
          </a:p>
          <a:p>
            <a:endParaRPr lang="en-US" dirty="0"/>
          </a:p>
          <a:p>
            <a:endParaRPr lang="en-PH" dirty="0"/>
          </a:p>
        </p:txBody>
      </p:sp>
    </p:spTree>
    <p:extLst>
      <p:ext uri="{BB962C8B-B14F-4D97-AF65-F5344CB8AC3E}">
        <p14:creationId xmlns:p14="http://schemas.microsoft.com/office/powerpoint/2010/main" val="181814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8E8D-C080-4093-BE99-6A51AD8401E9}"/>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E711D21A-AB57-4F12-983D-0BF53564298E}"/>
              </a:ext>
            </a:extLst>
          </p:cNvPr>
          <p:cNvSpPr>
            <a:spLocks noGrp="1"/>
          </p:cNvSpPr>
          <p:nvPr>
            <p:ph idx="1"/>
          </p:nvPr>
        </p:nvSpPr>
        <p:spPr/>
        <p:txBody>
          <a:bodyPr/>
          <a:lstStyle/>
          <a:p>
            <a:pPr marL="0" indent="0">
              <a:buNone/>
            </a:pPr>
            <a:r>
              <a:rPr lang="en-US" b="1" dirty="0"/>
              <a:t>Long-Term Memory</a:t>
            </a:r>
          </a:p>
          <a:p>
            <a:r>
              <a:rPr lang="en-US" dirty="0"/>
              <a:t>We store everything we “know” - factual information, experiential knowledge, procedural rules of behavior</a:t>
            </a:r>
          </a:p>
          <a:p>
            <a:r>
              <a:rPr lang="en-US" dirty="0"/>
              <a:t>Huge, if not unlimited</a:t>
            </a:r>
          </a:p>
          <a:p>
            <a:r>
              <a:rPr lang="en-US" dirty="0"/>
              <a:t>Relatively slow access time (1/10 second)</a:t>
            </a:r>
          </a:p>
          <a:p>
            <a:r>
              <a:rPr lang="en-US" dirty="0"/>
              <a:t>Forgetting occurs more slowly</a:t>
            </a:r>
          </a:p>
          <a:p>
            <a:endParaRPr lang="en-PH" dirty="0"/>
          </a:p>
        </p:txBody>
      </p:sp>
    </p:spTree>
    <p:extLst>
      <p:ext uri="{BB962C8B-B14F-4D97-AF65-F5344CB8AC3E}">
        <p14:creationId xmlns:p14="http://schemas.microsoft.com/office/powerpoint/2010/main" val="398294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D825-084D-4BF7-80F5-840B81FAE8AA}"/>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A56A8961-9155-40DF-81B7-C34973660AB4}"/>
              </a:ext>
            </a:extLst>
          </p:cNvPr>
          <p:cNvSpPr>
            <a:spLocks noGrp="1"/>
          </p:cNvSpPr>
          <p:nvPr>
            <p:ph idx="1"/>
          </p:nvPr>
        </p:nvSpPr>
        <p:spPr/>
        <p:txBody>
          <a:bodyPr>
            <a:normAutofit/>
          </a:bodyPr>
          <a:lstStyle/>
          <a:p>
            <a:pPr marL="0" indent="0">
              <a:buNone/>
            </a:pPr>
            <a:r>
              <a:rPr lang="en-US" b="1" dirty="0"/>
              <a:t>Long-Term Memory – Structure</a:t>
            </a:r>
          </a:p>
          <a:p>
            <a:r>
              <a:rPr lang="en-US" u="sng" dirty="0"/>
              <a:t>Episodic</a:t>
            </a:r>
            <a:r>
              <a:rPr lang="en-US" dirty="0"/>
              <a:t> – memory of events stored sequentially; can reconstruct actual events</a:t>
            </a:r>
          </a:p>
          <a:p>
            <a:r>
              <a:rPr lang="en-US" u="sng" dirty="0"/>
              <a:t>Semantic</a:t>
            </a:r>
            <a:r>
              <a:rPr lang="en-US" dirty="0"/>
              <a:t> – structure derived from facts, concepts, or skills; derived from episodic memory</a:t>
            </a:r>
          </a:p>
          <a:p>
            <a:r>
              <a:rPr lang="en-US" dirty="0"/>
              <a:t>Can be organized to:</a:t>
            </a:r>
          </a:p>
          <a:p>
            <a:pPr lvl="1"/>
            <a:r>
              <a:rPr lang="en-US" dirty="0"/>
              <a:t>Semantic networks</a:t>
            </a:r>
          </a:p>
          <a:p>
            <a:pPr lvl="1"/>
            <a:r>
              <a:rPr lang="en-US" dirty="0"/>
              <a:t>Frames</a:t>
            </a:r>
          </a:p>
          <a:p>
            <a:pPr lvl="1"/>
            <a:r>
              <a:rPr lang="en-US" dirty="0"/>
              <a:t>Scripts</a:t>
            </a:r>
          </a:p>
          <a:p>
            <a:pPr lvl="1"/>
            <a:r>
              <a:rPr lang="en-US" dirty="0"/>
              <a:t>Production rules</a:t>
            </a:r>
          </a:p>
        </p:txBody>
      </p:sp>
    </p:spTree>
    <p:extLst>
      <p:ext uri="{BB962C8B-B14F-4D97-AF65-F5344CB8AC3E}">
        <p14:creationId xmlns:p14="http://schemas.microsoft.com/office/powerpoint/2010/main" val="2412363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D825-084D-4BF7-80F5-840B81FAE8AA}"/>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A56A8961-9155-40DF-81B7-C34973660AB4}"/>
              </a:ext>
            </a:extLst>
          </p:cNvPr>
          <p:cNvSpPr>
            <a:spLocks noGrp="1"/>
          </p:cNvSpPr>
          <p:nvPr>
            <p:ph idx="1"/>
          </p:nvPr>
        </p:nvSpPr>
        <p:spPr/>
        <p:txBody>
          <a:bodyPr>
            <a:normAutofit/>
          </a:bodyPr>
          <a:lstStyle/>
          <a:p>
            <a:pPr marL="0" indent="0">
              <a:buNone/>
            </a:pPr>
            <a:r>
              <a:rPr lang="en-US" b="1" dirty="0"/>
              <a:t>Long-Term Memory – Structure (Organization)</a:t>
            </a:r>
          </a:p>
          <a:p>
            <a:r>
              <a:rPr lang="en-US" u="sng" dirty="0"/>
              <a:t>Semantic networks</a:t>
            </a:r>
          </a:p>
          <a:p>
            <a:pPr lvl="1"/>
            <a:r>
              <a:rPr lang="en-US" u="sng" dirty="0"/>
              <a:t>I</a:t>
            </a:r>
            <a:r>
              <a:rPr lang="en-US" dirty="0"/>
              <a:t>nterconnections or associations among memories</a:t>
            </a:r>
          </a:p>
          <a:p>
            <a:pPr lvl="1"/>
            <a:r>
              <a:rPr lang="en-US" dirty="0"/>
              <a:t>Does not allow to model the complex objects or events composed of several activities</a:t>
            </a:r>
          </a:p>
          <a:p>
            <a:pPr lvl="1"/>
            <a:r>
              <a:rPr lang="en-US" dirty="0"/>
              <a:t>Example: what are the words currently associated with “dog”?</a:t>
            </a:r>
          </a:p>
        </p:txBody>
      </p:sp>
    </p:spTree>
    <p:extLst>
      <p:ext uri="{BB962C8B-B14F-4D97-AF65-F5344CB8AC3E}">
        <p14:creationId xmlns:p14="http://schemas.microsoft.com/office/powerpoint/2010/main" val="3171306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D825-084D-4BF7-80F5-840B81FAE8AA}"/>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A56A8961-9155-40DF-81B7-C34973660AB4}"/>
              </a:ext>
            </a:extLst>
          </p:cNvPr>
          <p:cNvSpPr>
            <a:spLocks noGrp="1"/>
          </p:cNvSpPr>
          <p:nvPr>
            <p:ph idx="1"/>
          </p:nvPr>
        </p:nvSpPr>
        <p:spPr/>
        <p:txBody>
          <a:bodyPr>
            <a:normAutofit/>
          </a:bodyPr>
          <a:lstStyle/>
          <a:p>
            <a:pPr marL="0" indent="0">
              <a:buNone/>
            </a:pPr>
            <a:r>
              <a:rPr lang="en-US" b="1" dirty="0"/>
              <a:t>Long-Term Memory – Structure (Organization)</a:t>
            </a:r>
          </a:p>
          <a:p>
            <a:r>
              <a:rPr lang="en-US" u="sng" dirty="0"/>
              <a:t>Frames</a:t>
            </a:r>
          </a:p>
          <a:p>
            <a:pPr lvl="1"/>
            <a:r>
              <a:rPr lang="en-US" dirty="0"/>
              <a:t>Objects that contain slots or attributes</a:t>
            </a:r>
          </a:p>
          <a:p>
            <a:pPr lvl="1"/>
            <a:r>
              <a:rPr lang="en-US" dirty="0"/>
              <a:t>Attributes represent default, fixed or variable information</a:t>
            </a:r>
          </a:p>
          <a:p>
            <a:pPr lvl="1"/>
            <a:r>
              <a:rPr lang="en-US" dirty="0"/>
              <a:t>Example: dog</a:t>
            </a:r>
          </a:p>
          <a:p>
            <a:pPr lvl="1"/>
            <a:r>
              <a:rPr lang="en-US" dirty="0"/>
              <a:t>Fixed - Legs: 4</a:t>
            </a:r>
          </a:p>
          <a:p>
            <a:pPr lvl="1"/>
            <a:r>
              <a:rPr lang="en-US" dirty="0"/>
              <a:t>Default - Diet: Carnivorous, Sound: Bark</a:t>
            </a:r>
          </a:p>
          <a:p>
            <a:pPr lvl="1"/>
            <a:r>
              <a:rPr lang="en-US" dirty="0"/>
              <a:t>Variable – Size, Color</a:t>
            </a:r>
          </a:p>
          <a:p>
            <a:pPr lvl="1"/>
            <a:endParaRPr lang="en-US" dirty="0"/>
          </a:p>
        </p:txBody>
      </p:sp>
    </p:spTree>
    <p:extLst>
      <p:ext uri="{BB962C8B-B14F-4D97-AF65-F5344CB8AC3E}">
        <p14:creationId xmlns:p14="http://schemas.microsoft.com/office/powerpoint/2010/main" val="388138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57F4-440C-47F4-8BA5-C0EB4145E474}"/>
              </a:ext>
            </a:extLst>
          </p:cNvPr>
          <p:cNvSpPr>
            <a:spLocks noGrp="1"/>
          </p:cNvSpPr>
          <p:nvPr>
            <p:ph type="title"/>
          </p:nvPr>
        </p:nvSpPr>
        <p:spPr/>
        <p:txBody>
          <a:bodyPr/>
          <a:lstStyle/>
          <a:p>
            <a:r>
              <a:rPr lang="en-US" dirty="0"/>
              <a:t>Table of Contents</a:t>
            </a:r>
            <a:endParaRPr lang="en-PH" dirty="0"/>
          </a:p>
        </p:txBody>
      </p:sp>
      <p:sp>
        <p:nvSpPr>
          <p:cNvPr id="3" name="Content Placeholder 2">
            <a:extLst>
              <a:ext uri="{FF2B5EF4-FFF2-40B4-BE49-F238E27FC236}">
                <a16:creationId xmlns:a16="http://schemas.microsoft.com/office/drawing/2014/main" id="{23BA9378-0839-4051-9F5A-3C79FB71F4E4}"/>
              </a:ext>
            </a:extLst>
          </p:cNvPr>
          <p:cNvSpPr>
            <a:spLocks noGrp="1"/>
          </p:cNvSpPr>
          <p:nvPr>
            <p:ph idx="1"/>
          </p:nvPr>
        </p:nvSpPr>
        <p:spPr/>
        <p:txBody>
          <a:bodyPr/>
          <a:lstStyle/>
          <a:p>
            <a:r>
              <a:rPr lang="en-US" dirty="0"/>
              <a:t>The role of humans in HCI</a:t>
            </a:r>
          </a:p>
          <a:p>
            <a:r>
              <a:rPr lang="en-US" dirty="0"/>
              <a:t>Human error</a:t>
            </a:r>
          </a:p>
          <a:p>
            <a:r>
              <a:rPr lang="en-US" dirty="0"/>
              <a:t>Human emotions</a:t>
            </a:r>
            <a:endParaRPr lang="en-PH" dirty="0"/>
          </a:p>
        </p:txBody>
      </p:sp>
    </p:spTree>
    <p:extLst>
      <p:ext uri="{BB962C8B-B14F-4D97-AF65-F5344CB8AC3E}">
        <p14:creationId xmlns:p14="http://schemas.microsoft.com/office/powerpoint/2010/main" val="628335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D825-084D-4BF7-80F5-840B81FAE8AA}"/>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A56A8961-9155-40DF-81B7-C34973660AB4}"/>
              </a:ext>
            </a:extLst>
          </p:cNvPr>
          <p:cNvSpPr>
            <a:spLocks noGrp="1"/>
          </p:cNvSpPr>
          <p:nvPr>
            <p:ph idx="1"/>
          </p:nvPr>
        </p:nvSpPr>
        <p:spPr/>
        <p:txBody>
          <a:bodyPr>
            <a:normAutofit fontScale="92500" lnSpcReduction="10000"/>
          </a:bodyPr>
          <a:lstStyle/>
          <a:p>
            <a:pPr marL="0" indent="0">
              <a:buNone/>
            </a:pPr>
            <a:r>
              <a:rPr lang="en-US" b="1" dirty="0"/>
              <a:t>Long-Term Memory – Structure (Organization)</a:t>
            </a:r>
          </a:p>
          <a:p>
            <a:r>
              <a:rPr lang="en-US" u="sng" dirty="0"/>
              <a:t>Scripts </a:t>
            </a:r>
          </a:p>
          <a:p>
            <a:pPr lvl="1"/>
            <a:r>
              <a:rPr lang="en-US" dirty="0"/>
              <a:t>Represents default stereotypical information</a:t>
            </a:r>
          </a:p>
          <a:p>
            <a:pPr lvl="1"/>
            <a:r>
              <a:rPr lang="en-US" dirty="0"/>
              <a:t>Contains: entry conditions, results, props, roles, scenes, and tracks</a:t>
            </a:r>
          </a:p>
          <a:p>
            <a:pPr lvl="1"/>
            <a:r>
              <a:rPr lang="en-US" dirty="0"/>
              <a:t>Example:</a:t>
            </a:r>
          </a:p>
          <a:p>
            <a:pPr lvl="1"/>
            <a:r>
              <a:rPr lang="en-US" dirty="0"/>
              <a:t>Goal: To fill my mug with coffee</a:t>
            </a:r>
          </a:p>
          <a:p>
            <a:pPr lvl="1"/>
            <a:r>
              <a:rPr lang="en-US" dirty="0"/>
              <a:t>Entry conditions: My mug must first be empty</a:t>
            </a:r>
          </a:p>
          <a:p>
            <a:pPr lvl="1"/>
            <a:r>
              <a:rPr lang="en-US" dirty="0"/>
              <a:t>Results: My mug is full of coffee</a:t>
            </a:r>
          </a:p>
          <a:p>
            <a:pPr lvl="1"/>
            <a:r>
              <a:rPr lang="en-US" dirty="0"/>
              <a:t>Props: Mug, coffee machine, coffee</a:t>
            </a:r>
          </a:p>
          <a:p>
            <a:pPr lvl="1"/>
            <a:r>
              <a:rPr lang="en-US" dirty="0"/>
              <a:t>Roles: </a:t>
            </a:r>
          </a:p>
          <a:p>
            <a:pPr lvl="2"/>
            <a:r>
              <a:rPr lang="en-US" dirty="0"/>
              <a:t>Secretary makes the coffee</a:t>
            </a:r>
          </a:p>
          <a:p>
            <a:pPr lvl="2"/>
            <a:r>
              <a:rPr lang="en-US" dirty="0"/>
              <a:t>I fill my cup</a:t>
            </a:r>
          </a:p>
          <a:p>
            <a:pPr lvl="1"/>
            <a:endParaRPr lang="en-US" dirty="0"/>
          </a:p>
          <a:p>
            <a:pPr lvl="1"/>
            <a:endParaRPr lang="en-US" dirty="0"/>
          </a:p>
          <a:p>
            <a:endParaRPr lang="en-PH" dirty="0"/>
          </a:p>
        </p:txBody>
      </p:sp>
    </p:spTree>
    <p:extLst>
      <p:ext uri="{BB962C8B-B14F-4D97-AF65-F5344CB8AC3E}">
        <p14:creationId xmlns:p14="http://schemas.microsoft.com/office/powerpoint/2010/main" val="258424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D825-084D-4BF7-80F5-840B81FAE8AA}"/>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A56A8961-9155-40DF-81B7-C34973660AB4}"/>
              </a:ext>
            </a:extLst>
          </p:cNvPr>
          <p:cNvSpPr>
            <a:spLocks noGrp="1"/>
          </p:cNvSpPr>
          <p:nvPr>
            <p:ph idx="1"/>
          </p:nvPr>
        </p:nvSpPr>
        <p:spPr/>
        <p:txBody>
          <a:bodyPr>
            <a:normAutofit/>
          </a:bodyPr>
          <a:lstStyle/>
          <a:p>
            <a:pPr marL="0" indent="0">
              <a:buNone/>
            </a:pPr>
            <a:r>
              <a:rPr lang="en-US" b="1" dirty="0"/>
              <a:t>Long-Term Memory – Structure (Organization)</a:t>
            </a:r>
          </a:p>
          <a:p>
            <a:r>
              <a:rPr lang="en-US" u="sng" dirty="0"/>
              <a:t>Production rules </a:t>
            </a:r>
          </a:p>
          <a:p>
            <a:pPr lvl="1"/>
            <a:r>
              <a:rPr lang="en-US" dirty="0"/>
              <a:t>Series of condition-action (if-then) statements</a:t>
            </a:r>
          </a:p>
          <a:p>
            <a:pPr lvl="1"/>
            <a:r>
              <a:rPr lang="en-US" dirty="0"/>
              <a:t>Examples:</a:t>
            </a:r>
          </a:p>
          <a:p>
            <a:pPr lvl="1"/>
            <a:r>
              <a:rPr lang="en-US" dirty="0"/>
              <a:t>IF it is raining THEN bring an umbrella</a:t>
            </a:r>
          </a:p>
          <a:p>
            <a:pPr lvl="1"/>
            <a:r>
              <a:rPr lang="en-US" dirty="0"/>
              <a:t>IF the high school is being dismissed THEN traffic will be horrible</a:t>
            </a:r>
          </a:p>
          <a:p>
            <a:endParaRPr lang="en-US" dirty="0"/>
          </a:p>
          <a:p>
            <a:endParaRPr lang="en-PH" dirty="0"/>
          </a:p>
        </p:txBody>
      </p:sp>
    </p:spTree>
    <p:extLst>
      <p:ext uri="{BB962C8B-B14F-4D97-AF65-F5344CB8AC3E}">
        <p14:creationId xmlns:p14="http://schemas.microsoft.com/office/powerpoint/2010/main" val="152615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8E3-7128-4832-9A7E-27ED5FC523AE}"/>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CC8452D4-DCEB-4EBC-B9A1-C16D5A410395}"/>
              </a:ext>
            </a:extLst>
          </p:cNvPr>
          <p:cNvSpPr>
            <a:spLocks noGrp="1"/>
          </p:cNvSpPr>
          <p:nvPr>
            <p:ph idx="1"/>
          </p:nvPr>
        </p:nvSpPr>
        <p:spPr/>
        <p:txBody>
          <a:bodyPr/>
          <a:lstStyle/>
          <a:p>
            <a:pPr marL="0" indent="0">
              <a:buNone/>
            </a:pPr>
            <a:r>
              <a:rPr lang="en-US" b="1" dirty="0"/>
              <a:t>Long-Term Memory – Processes</a:t>
            </a:r>
          </a:p>
          <a:p>
            <a:r>
              <a:rPr lang="en-US" u="sng" dirty="0"/>
              <a:t>Storing</a:t>
            </a:r>
          </a:p>
          <a:p>
            <a:pPr lvl="1"/>
            <a:r>
              <a:rPr lang="en-US" dirty="0"/>
              <a:t>Total time hypothesis - amount learned is proportional to amount of time spent</a:t>
            </a:r>
          </a:p>
          <a:p>
            <a:pPr lvl="1"/>
            <a:r>
              <a:rPr lang="en-US" dirty="0"/>
              <a:t>Distribution of practice effect - learning time is most effective if distributed over time</a:t>
            </a:r>
          </a:p>
          <a:p>
            <a:pPr lvl="1"/>
            <a:r>
              <a:rPr lang="en-US" dirty="0"/>
              <a:t>Information must be meaningful for it to be stored</a:t>
            </a:r>
          </a:p>
          <a:p>
            <a:endParaRPr lang="en-PH" dirty="0"/>
          </a:p>
          <a:p>
            <a:endParaRPr lang="en-PH" dirty="0"/>
          </a:p>
        </p:txBody>
      </p:sp>
    </p:spTree>
    <p:extLst>
      <p:ext uri="{BB962C8B-B14F-4D97-AF65-F5344CB8AC3E}">
        <p14:creationId xmlns:p14="http://schemas.microsoft.com/office/powerpoint/2010/main" val="46866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8E3-7128-4832-9A7E-27ED5FC523AE}"/>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CC8452D4-DCEB-4EBC-B9A1-C16D5A410395}"/>
              </a:ext>
            </a:extLst>
          </p:cNvPr>
          <p:cNvSpPr>
            <a:spLocks noGrp="1"/>
          </p:cNvSpPr>
          <p:nvPr>
            <p:ph idx="1"/>
          </p:nvPr>
        </p:nvSpPr>
        <p:spPr/>
        <p:txBody>
          <a:bodyPr/>
          <a:lstStyle/>
          <a:p>
            <a:pPr marL="0" indent="0">
              <a:buNone/>
            </a:pPr>
            <a:r>
              <a:rPr lang="en-US" b="1" dirty="0"/>
              <a:t>Long-Term Memory – Processes</a:t>
            </a:r>
          </a:p>
          <a:p>
            <a:r>
              <a:rPr lang="en-US" u="sng" dirty="0"/>
              <a:t>Forgetting</a:t>
            </a:r>
          </a:p>
          <a:p>
            <a:pPr lvl="1"/>
            <a:r>
              <a:rPr lang="en-US" dirty="0"/>
              <a:t>Decay </a:t>
            </a:r>
          </a:p>
          <a:p>
            <a:pPr lvl="1"/>
            <a:r>
              <a:rPr lang="en-US" dirty="0"/>
              <a:t>Interference - old replaced by new or vice versa</a:t>
            </a:r>
          </a:p>
          <a:p>
            <a:pPr lvl="1"/>
            <a:r>
              <a:rPr lang="en-US" dirty="0"/>
              <a:t>Retroactive interference – new information replaces the old</a:t>
            </a:r>
          </a:p>
          <a:p>
            <a:pPr lvl="1"/>
            <a:r>
              <a:rPr lang="en-US" dirty="0"/>
              <a:t>Proactive inhibition – the old memory interferes with the new information</a:t>
            </a:r>
          </a:p>
          <a:p>
            <a:pPr lvl="1"/>
            <a:endParaRPr lang="en-US" dirty="0"/>
          </a:p>
          <a:p>
            <a:pPr lvl="1"/>
            <a:endParaRPr lang="en-US" dirty="0"/>
          </a:p>
          <a:p>
            <a:endParaRPr lang="en-PH" dirty="0"/>
          </a:p>
          <a:p>
            <a:endParaRPr lang="en-PH" dirty="0"/>
          </a:p>
        </p:txBody>
      </p:sp>
    </p:spTree>
    <p:extLst>
      <p:ext uri="{BB962C8B-B14F-4D97-AF65-F5344CB8AC3E}">
        <p14:creationId xmlns:p14="http://schemas.microsoft.com/office/powerpoint/2010/main" val="59686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8E3-7128-4832-9A7E-27ED5FC523AE}"/>
              </a:ext>
            </a:extLst>
          </p:cNvPr>
          <p:cNvSpPr>
            <a:spLocks noGrp="1"/>
          </p:cNvSpPr>
          <p:nvPr>
            <p:ph type="title"/>
          </p:nvPr>
        </p:nvSpPr>
        <p:spPr/>
        <p:txBody>
          <a:bodyPr/>
          <a:lstStyle/>
          <a:p>
            <a:r>
              <a:rPr lang="en-US" dirty="0"/>
              <a:t>Human Memory</a:t>
            </a:r>
            <a:endParaRPr lang="en-PH" dirty="0"/>
          </a:p>
        </p:txBody>
      </p:sp>
      <p:sp>
        <p:nvSpPr>
          <p:cNvPr id="3" name="Content Placeholder 2">
            <a:extLst>
              <a:ext uri="{FF2B5EF4-FFF2-40B4-BE49-F238E27FC236}">
                <a16:creationId xmlns:a16="http://schemas.microsoft.com/office/drawing/2014/main" id="{CC8452D4-DCEB-4EBC-B9A1-C16D5A410395}"/>
              </a:ext>
            </a:extLst>
          </p:cNvPr>
          <p:cNvSpPr>
            <a:spLocks noGrp="1"/>
          </p:cNvSpPr>
          <p:nvPr>
            <p:ph idx="1"/>
          </p:nvPr>
        </p:nvSpPr>
        <p:spPr/>
        <p:txBody>
          <a:bodyPr/>
          <a:lstStyle/>
          <a:p>
            <a:pPr marL="0" indent="0">
              <a:buNone/>
            </a:pPr>
            <a:r>
              <a:rPr lang="en-US" b="1" dirty="0"/>
              <a:t>Long-Term Memory – Processes</a:t>
            </a:r>
          </a:p>
          <a:p>
            <a:r>
              <a:rPr lang="en-US" u="sng" dirty="0"/>
              <a:t>Remembering</a:t>
            </a:r>
          </a:p>
          <a:p>
            <a:pPr lvl="1"/>
            <a:r>
              <a:rPr lang="en-US" dirty="0"/>
              <a:t>Recall - reproduced from memory</a:t>
            </a:r>
          </a:p>
          <a:p>
            <a:pPr lvl="1"/>
            <a:r>
              <a:rPr lang="en-US" dirty="0"/>
              <a:t>Recognition - the info has been seen before</a:t>
            </a:r>
          </a:p>
          <a:p>
            <a:pPr lvl="1"/>
            <a:endParaRPr lang="en-US" dirty="0"/>
          </a:p>
          <a:p>
            <a:pPr lvl="1"/>
            <a:endParaRPr lang="en-US" dirty="0"/>
          </a:p>
          <a:p>
            <a:endParaRPr lang="en-US" dirty="0"/>
          </a:p>
          <a:p>
            <a:endParaRPr lang="en-PH" dirty="0"/>
          </a:p>
          <a:p>
            <a:endParaRPr lang="en-PH" dirty="0"/>
          </a:p>
        </p:txBody>
      </p:sp>
    </p:spTree>
    <p:extLst>
      <p:ext uri="{BB962C8B-B14F-4D97-AF65-F5344CB8AC3E}">
        <p14:creationId xmlns:p14="http://schemas.microsoft.com/office/powerpoint/2010/main" val="218748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04A2-659A-4A0A-ADDE-6D724212F1E6}"/>
              </a:ext>
            </a:extLst>
          </p:cNvPr>
          <p:cNvSpPr>
            <a:spLocks noGrp="1"/>
          </p:cNvSpPr>
          <p:nvPr>
            <p:ph type="title"/>
          </p:nvPr>
        </p:nvSpPr>
        <p:spPr/>
        <p:txBody>
          <a:bodyPr/>
          <a:lstStyle/>
          <a:p>
            <a:r>
              <a:rPr lang="en-US" dirty="0"/>
              <a:t>Human Thinking</a:t>
            </a:r>
            <a:endParaRPr lang="en-PH" dirty="0"/>
          </a:p>
        </p:txBody>
      </p:sp>
      <p:sp>
        <p:nvSpPr>
          <p:cNvPr id="3" name="Content Placeholder 2">
            <a:extLst>
              <a:ext uri="{FF2B5EF4-FFF2-40B4-BE49-F238E27FC236}">
                <a16:creationId xmlns:a16="http://schemas.microsoft.com/office/drawing/2014/main" id="{4F869FA5-0CCE-4AB1-828B-A7D3C9CA9914}"/>
              </a:ext>
            </a:extLst>
          </p:cNvPr>
          <p:cNvSpPr>
            <a:spLocks noGrp="1"/>
          </p:cNvSpPr>
          <p:nvPr>
            <p:ph idx="1"/>
          </p:nvPr>
        </p:nvSpPr>
        <p:spPr/>
        <p:txBody>
          <a:bodyPr/>
          <a:lstStyle/>
          <a:p>
            <a:pPr marL="0" indent="0">
              <a:buNone/>
            </a:pPr>
            <a:r>
              <a:rPr lang="en-US" b="1" dirty="0"/>
              <a:t>Reasoning</a:t>
            </a:r>
          </a:p>
          <a:p>
            <a:r>
              <a:rPr lang="en-US" dirty="0"/>
              <a:t>Process of deriving new information from what is known</a:t>
            </a:r>
          </a:p>
          <a:p>
            <a:r>
              <a:rPr lang="en-US" dirty="0"/>
              <a:t>Types:</a:t>
            </a:r>
          </a:p>
          <a:p>
            <a:pPr lvl="1"/>
            <a:r>
              <a:rPr lang="en-US" u="sng" dirty="0"/>
              <a:t>Deductive reasoning </a:t>
            </a:r>
            <a:r>
              <a:rPr lang="en-US" dirty="0"/>
              <a:t>– two or more assertions that lead to a conclusion; mathematical certainty</a:t>
            </a:r>
          </a:p>
          <a:p>
            <a:pPr lvl="1"/>
            <a:r>
              <a:rPr lang="en-US" u="sng" dirty="0"/>
              <a:t>Inductive reasoning </a:t>
            </a:r>
            <a:r>
              <a:rPr lang="en-US" dirty="0"/>
              <a:t>- arriving at generalizations from observations we have seen about cases we have not seen</a:t>
            </a:r>
          </a:p>
          <a:p>
            <a:pPr lvl="1"/>
            <a:r>
              <a:rPr lang="en-US" dirty="0"/>
              <a:t>Abductive reasoning - formulation of hypotheses to explain a phenomena</a:t>
            </a:r>
          </a:p>
          <a:p>
            <a:pPr lvl="1"/>
            <a:endParaRPr lang="en-US" dirty="0"/>
          </a:p>
        </p:txBody>
      </p:sp>
    </p:spTree>
    <p:extLst>
      <p:ext uri="{BB962C8B-B14F-4D97-AF65-F5344CB8AC3E}">
        <p14:creationId xmlns:p14="http://schemas.microsoft.com/office/powerpoint/2010/main" val="2093881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04A2-659A-4A0A-ADDE-6D724212F1E6}"/>
              </a:ext>
            </a:extLst>
          </p:cNvPr>
          <p:cNvSpPr>
            <a:spLocks noGrp="1"/>
          </p:cNvSpPr>
          <p:nvPr>
            <p:ph type="title"/>
          </p:nvPr>
        </p:nvSpPr>
        <p:spPr/>
        <p:txBody>
          <a:bodyPr/>
          <a:lstStyle/>
          <a:p>
            <a:r>
              <a:rPr lang="en-US" dirty="0"/>
              <a:t>Human Thinking</a:t>
            </a:r>
            <a:endParaRPr lang="en-PH" dirty="0"/>
          </a:p>
        </p:txBody>
      </p:sp>
      <p:sp>
        <p:nvSpPr>
          <p:cNvPr id="3" name="Content Placeholder 2">
            <a:extLst>
              <a:ext uri="{FF2B5EF4-FFF2-40B4-BE49-F238E27FC236}">
                <a16:creationId xmlns:a16="http://schemas.microsoft.com/office/drawing/2014/main" id="{4F869FA5-0CCE-4AB1-828B-A7D3C9CA9914}"/>
              </a:ext>
            </a:extLst>
          </p:cNvPr>
          <p:cNvSpPr>
            <a:spLocks noGrp="1"/>
          </p:cNvSpPr>
          <p:nvPr>
            <p:ph idx="1"/>
          </p:nvPr>
        </p:nvSpPr>
        <p:spPr/>
        <p:txBody>
          <a:bodyPr/>
          <a:lstStyle/>
          <a:p>
            <a:pPr marL="0" indent="0">
              <a:buNone/>
            </a:pPr>
            <a:r>
              <a:rPr lang="en-US" b="1" dirty="0"/>
              <a:t>Problem Solving</a:t>
            </a:r>
          </a:p>
          <a:p>
            <a:r>
              <a:rPr lang="en-US" dirty="0"/>
              <a:t>Process of finding a solution to an unfamiliar situation</a:t>
            </a:r>
          </a:p>
          <a:p>
            <a:r>
              <a:rPr lang="en-US" dirty="0"/>
              <a:t>Three examples:</a:t>
            </a:r>
          </a:p>
          <a:p>
            <a:pPr lvl="1"/>
            <a:r>
              <a:rPr lang="en-US" dirty="0"/>
              <a:t>Gestalt</a:t>
            </a:r>
          </a:p>
          <a:p>
            <a:pPr lvl="1"/>
            <a:r>
              <a:rPr lang="en-US" dirty="0"/>
              <a:t>Problem space theory</a:t>
            </a:r>
          </a:p>
          <a:p>
            <a:pPr lvl="1"/>
            <a:r>
              <a:rPr lang="en-US" dirty="0"/>
              <a:t>Analogy in problem solving</a:t>
            </a:r>
          </a:p>
          <a:p>
            <a:endParaRPr lang="en-US" dirty="0"/>
          </a:p>
          <a:p>
            <a:endParaRPr lang="en-US" dirty="0"/>
          </a:p>
          <a:p>
            <a:endParaRPr lang="en-PH" dirty="0"/>
          </a:p>
        </p:txBody>
      </p:sp>
    </p:spTree>
    <p:extLst>
      <p:ext uri="{BB962C8B-B14F-4D97-AF65-F5344CB8AC3E}">
        <p14:creationId xmlns:p14="http://schemas.microsoft.com/office/powerpoint/2010/main" val="36658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365129"/>
            <a:ext cx="10515600" cy="1325563"/>
          </a:xfrm>
        </p:spPr>
        <p:txBody>
          <a:bodyPr/>
          <a:lstStyle/>
          <a:p>
            <a:r>
              <a:rPr lang="en-US" dirty="0"/>
              <a:t>Gestalt</a:t>
            </a:r>
          </a:p>
        </p:txBody>
      </p:sp>
      <p:sp>
        <p:nvSpPr>
          <p:cNvPr id="30723" name="Rectangle 3"/>
          <p:cNvSpPr>
            <a:spLocks noGrp="1" noChangeArrowheads="1"/>
          </p:cNvSpPr>
          <p:nvPr>
            <p:ph sz="half" idx="1"/>
          </p:nvPr>
        </p:nvSpPr>
        <p:spPr>
          <a:xfrm>
            <a:off x="838200" y="1825625"/>
            <a:ext cx="5181600" cy="4351338"/>
          </a:xfrm>
        </p:spPr>
        <p:txBody>
          <a:bodyPr>
            <a:normAutofit/>
          </a:bodyPr>
          <a:lstStyle/>
          <a:p>
            <a:r>
              <a:rPr lang="en-US" dirty="0"/>
              <a:t>People draw on previous experiences</a:t>
            </a:r>
          </a:p>
          <a:p>
            <a:r>
              <a:rPr lang="en-US" dirty="0"/>
              <a:t>Have insights</a:t>
            </a:r>
          </a:p>
          <a:p>
            <a:r>
              <a:rPr lang="en-US" dirty="0"/>
              <a:t>People as sense-makers</a:t>
            </a:r>
          </a:p>
          <a:p>
            <a:r>
              <a:rPr lang="en-US" dirty="0"/>
              <a:t>Restructure the problem</a:t>
            </a:r>
          </a:p>
          <a:p>
            <a:r>
              <a:rPr lang="en-US" dirty="0"/>
              <a:t>Theory lacked structure and support</a:t>
            </a:r>
          </a:p>
          <a:p>
            <a:r>
              <a:rPr lang="en-US" dirty="0"/>
              <a:t>Does not explain insight and restructuring</a:t>
            </a:r>
          </a:p>
          <a:p>
            <a:endParaRPr lang="en-US" dirty="0"/>
          </a:p>
        </p:txBody>
      </p:sp>
      <p:sp>
        <p:nvSpPr>
          <p:cNvPr id="30727" name="Rectangle 7"/>
          <p:cNvSpPr>
            <a:spLocks noGrp="1" noChangeArrowheads="1"/>
          </p:cNvSpPr>
          <p:nvPr>
            <p:ph sz="half" idx="2"/>
          </p:nvPr>
        </p:nvSpPr>
        <p:spPr>
          <a:xfrm>
            <a:off x="6172200" y="1825625"/>
            <a:ext cx="5181600" cy="4351338"/>
          </a:xfrm>
        </p:spPr>
        <p:txBody>
          <a:bodyPr>
            <a:normAutofit/>
          </a:bodyPr>
          <a:lstStyle/>
          <a:p>
            <a:r>
              <a:rPr lang="en-US" dirty="0"/>
              <a:t>The whole is greater than the some of its parts</a:t>
            </a:r>
          </a:p>
          <a:p>
            <a:r>
              <a:rPr lang="en-US" dirty="0"/>
              <a:t>People perform based on their understanding general principles of a situation</a:t>
            </a:r>
          </a:p>
          <a:p>
            <a:r>
              <a:rPr lang="en-US" dirty="0"/>
              <a:t>If we perform on memorized facts, we make stupid mistakes</a:t>
            </a:r>
          </a:p>
        </p:txBody>
      </p:sp>
    </p:spTree>
    <p:extLst>
      <p:ext uri="{BB962C8B-B14F-4D97-AF65-F5344CB8AC3E}">
        <p14:creationId xmlns:p14="http://schemas.microsoft.com/office/powerpoint/2010/main" val="200748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US" dirty="0"/>
              <a:t>Problem space theory</a:t>
            </a:r>
          </a:p>
        </p:txBody>
      </p:sp>
      <p:sp>
        <p:nvSpPr>
          <p:cNvPr id="61445" name="Rectangle 5"/>
          <p:cNvSpPr>
            <a:spLocks noGrp="1" noChangeArrowheads="1"/>
          </p:cNvSpPr>
          <p:nvPr>
            <p:ph idx="1"/>
          </p:nvPr>
        </p:nvSpPr>
        <p:spPr/>
        <p:txBody>
          <a:bodyPr/>
          <a:lstStyle/>
          <a:p>
            <a:r>
              <a:rPr lang="en-US" dirty="0"/>
              <a:t>Problem is represented in terms of problem states</a:t>
            </a:r>
          </a:p>
          <a:p>
            <a:r>
              <a:rPr lang="en-US" dirty="0"/>
              <a:t>Heuristics are employed to go from initial to goal state</a:t>
            </a:r>
          </a:p>
          <a:p>
            <a:r>
              <a:rPr lang="en-US" dirty="0"/>
              <a:t>General problem solver works for well-structured domains</a:t>
            </a:r>
          </a:p>
          <a:p>
            <a:r>
              <a:rPr lang="en-US" dirty="0"/>
              <a:t>Real-world problems are more complex</a:t>
            </a:r>
            <a:endParaRPr lang="en-US" sz="3600" dirty="0"/>
          </a:p>
          <a:p>
            <a:endParaRPr lang="en-US" dirty="0"/>
          </a:p>
        </p:txBody>
      </p:sp>
    </p:spTree>
    <p:extLst>
      <p:ext uri="{BB962C8B-B14F-4D97-AF65-F5344CB8AC3E}">
        <p14:creationId xmlns:p14="http://schemas.microsoft.com/office/powerpoint/2010/main" val="46640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Skill acquisition</a:t>
            </a:r>
          </a:p>
        </p:txBody>
      </p:sp>
      <p:sp>
        <p:nvSpPr>
          <p:cNvPr id="33795" name="Rectangle 3"/>
          <p:cNvSpPr>
            <a:spLocks noGrp="1" noChangeArrowheads="1"/>
          </p:cNvSpPr>
          <p:nvPr>
            <p:ph idx="1"/>
          </p:nvPr>
        </p:nvSpPr>
        <p:spPr/>
        <p:txBody>
          <a:bodyPr/>
          <a:lstStyle/>
          <a:p>
            <a:r>
              <a:rPr lang="en-US" dirty="0"/>
              <a:t>Ability to remember larger and larger chunks, e.g. chess players</a:t>
            </a:r>
          </a:p>
          <a:p>
            <a:r>
              <a:rPr lang="en-US" dirty="0"/>
              <a:t>Novices - group problems according to superficial </a:t>
            </a:r>
            <a:r>
              <a:rPr lang="en-US" dirty="0" err="1"/>
              <a:t>characterisitics</a:t>
            </a:r>
            <a:endParaRPr lang="en-US" dirty="0"/>
          </a:p>
          <a:p>
            <a:r>
              <a:rPr lang="en-US" dirty="0"/>
              <a:t>Experts - group according to conceptual similarities</a:t>
            </a:r>
          </a:p>
        </p:txBody>
      </p:sp>
    </p:spTree>
    <p:extLst>
      <p:ext uri="{BB962C8B-B14F-4D97-AF65-F5344CB8AC3E}">
        <p14:creationId xmlns:p14="http://schemas.microsoft.com/office/powerpoint/2010/main" val="395568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C9D9-3B5C-4E3E-B709-ABA8732A0F62}"/>
              </a:ext>
            </a:extLst>
          </p:cNvPr>
          <p:cNvSpPr>
            <a:spLocks noGrp="1"/>
          </p:cNvSpPr>
          <p:nvPr>
            <p:ph type="title"/>
          </p:nvPr>
        </p:nvSpPr>
        <p:spPr/>
        <p:txBody>
          <a:bodyPr/>
          <a:lstStyle/>
          <a:p>
            <a:r>
              <a:rPr lang="en-US" dirty="0"/>
              <a:t>Role of Humans in HCI</a:t>
            </a:r>
            <a:endParaRPr lang="en-PH" dirty="0"/>
          </a:p>
        </p:txBody>
      </p:sp>
      <p:sp>
        <p:nvSpPr>
          <p:cNvPr id="3" name="Text Placeholder 2">
            <a:extLst>
              <a:ext uri="{FF2B5EF4-FFF2-40B4-BE49-F238E27FC236}">
                <a16:creationId xmlns:a16="http://schemas.microsoft.com/office/drawing/2014/main" id="{526E521D-ED71-47CF-B1A4-D0EF4F6E7E11}"/>
              </a:ext>
            </a:extLst>
          </p:cNvPr>
          <p:cNvSpPr>
            <a:spLocks noGrp="1"/>
          </p:cNvSpPr>
          <p:nvPr>
            <p:ph type="body" idx="1"/>
          </p:nvPr>
        </p:nvSpPr>
        <p:spPr/>
        <p:txBody>
          <a:bodyPr/>
          <a:lstStyle/>
          <a:p>
            <a:r>
              <a:rPr lang="en-US" dirty="0"/>
              <a:t>The Human | The Perceptual System | Human Memory | Human Thinking</a:t>
            </a:r>
            <a:endParaRPr lang="en-PH" dirty="0"/>
          </a:p>
        </p:txBody>
      </p:sp>
    </p:spTree>
    <p:extLst>
      <p:ext uri="{BB962C8B-B14F-4D97-AF65-F5344CB8AC3E}">
        <p14:creationId xmlns:p14="http://schemas.microsoft.com/office/powerpoint/2010/main" val="264906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59A6-CA26-4E64-9207-23753B5DF99E}"/>
              </a:ext>
            </a:extLst>
          </p:cNvPr>
          <p:cNvSpPr>
            <a:spLocks noGrp="1"/>
          </p:cNvSpPr>
          <p:nvPr>
            <p:ph type="title"/>
          </p:nvPr>
        </p:nvSpPr>
        <p:spPr/>
        <p:txBody>
          <a:bodyPr/>
          <a:lstStyle/>
          <a:p>
            <a:r>
              <a:rPr lang="en-US" dirty="0"/>
              <a:t>Human Error</a:t>
            </a:r>
            <a:endParaRPr lang="en-PH" dirty="0"/>
          </a:p>
        </p:txBody>
      </p:sp>
      <p:sp>
        <p:nvSpPr>
          <p:cNvPr id="3" name="Text Placeholder 2">
            <a:extLst>
              <a:ext uri="{FF2B5EF4-FFF2-40B4-BE49-F238E27FC236}">
                <a16:creationId xmlns:a16="http://schemas.microsoft.com/office/drawing/2014/main" id="{B9284493-0C4F-4895-A2B5-58B622ACD1F7}"/>
              </a:ext>
            </a:extLst>
          </p:cNvPr>
          <p:cNvSpPr>
            <a:spLocks noGrp="1"/>
          </p:cNvSpPr>
          <p:nvPr>
            <p:ph type="body" idx="1"/>
          </p:nvPr>
        </p:nvSpPr>
        <p:spPr/>
        <p:txBody>
          <a:bodyPr/>
          <a:lstStyle/>
          <a:p>
            <a:r>
              <a:rPr lang="en-US" dirty="0"/>
              <a:t>Human v. Computer | Concept of Error | Types of Slips | Mistakes | Failure to Detect Errors</a:t>
            </a:r>
            <a:endParaRPr lang="en-PH" dirty="0"/>
          </a:p>
        </p:txBody>
      </p:sp>
    </p:spTree>
    <p:extLst>
      <p:ext uri="{BB962C8B-B14F-4D97-AF65-F5344CB8AC3E}">
        <p14:creationId xmlns:p14="http://schemas.microsoft.com/office/powerpoint/2010/main" val="3686196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A44B7-18FC-4329-AB76-FE10529A486C}"/>
              </a:ext>
            </a:extLst>
          </p:cNvPr>
          <p:cNvSpPr>
            <a:spLocks noGrp="1"/>
          </p:cNvSpPr>
          <p:nvPr>
            <p:ph type="title"/>
          </p:nvPr>
        </p:nvSpPr>
        <p:spPr/>
        <p:txBody>
          <a:bodyPr/>
          <a:lstStyle/>
          <a:p>
            <a:r>
              <a:rPr lang="en-US" dirty="0"/>
              <a:t>Human v. Computer</a:t>
            </a:r>
            <a:endParaRPr lang="en-PH" dirty="0"/>
          </a:p>
        </p:txBody>
      </p:sp>
      <p:sp>
        <p:nvSpPr>
          <p:cNvPr id="5" name="Text Placeholder 4">
            <a:extLst>
              <a:ext uri="{FF2B5EF4-FFF2-40B4-BE49-F238E27FC236}">
                <a16:creationId xmlns:a16="http://schemas.microsoft.com/office/drawing/2014/main" id="{BD072211-94F7-4104-BDA8-24D5877834C0}"/>
              </a:ext>
            </a:extLst>
          </p:cNvPr>
          <p:cNvSpPr>
            <a:spLocks noGrp="1"/>
          </p:cNvSpPr>
          <p:nvPr>
            <p:ph type="body" idx="1"/>
          </p:nvPr>
        </p:nvSpPr>
        <p:spPr/>
        <p:txBody>
          <a:bodyPr>
            <a:normAutofit/>
          </a:bodyPr>
          <a:lstStyle/>
          <a:p>
            <a:pPr algn="ctr"/>
            <a:r>
              <a:rPr lang="en-US" sz="2800" dirty="0"/>
              <a:t>Human</a:t>
            </a:r>
            <a:endParaRPr lang="en-PH" sz="2800" dirty="0"/>
          </a:p>
        </p:txBody>
      </p:sp>
      <p:sp>
        <p:nvSpPr>
          <p:cNvPr id="6" name="Content Placeholder 5">
            <a:extLst>
              <a:ext uri="{FF2B5EF4-FFF2-40B4-BE49-F238E27FC236}">
                <a16:creationId xmlns:a16="http://schemas.microsoft.com/office/drawing/2014/main" id="{D62EFC19-5000-498E-B3C2-99B52A1CAF3D}"/>
              </a:ext>
            </a:extLst>
          </p:cNvPr>
          <p:cNvSpPr>
            <a:spLocks noGrp="1"/>
          </p:cNvSpPr>
          <p:nvPr>
            <p:ph sz="half" idx="2"/>
          </p:nvPr>
        </p:nvSpPr>
        <p:spPr/>
        <p:txBody>
          <a:bodyPr/>
          <a:lstStyle/>
          <a:p>
            <a:r>
              <a:rPr lang="en-US" dirty="0"/>
              <a:t>Result of millions of years of evolution</a:t>
            </a:r>
          </a:p>
          <a:p>
            <a:r>
              <a:rPr lang="en-US" dirty="0"/>
              <a:t>Guiding principle was survival, not precision</a:t>
            </a:r>
          </a:p>
          <a:p>
            <a:r>
              <a:rPr lang="en-US" dirty="0"/>
              <a:t>Robustness in the face of unexpected circumstances</a:t>
            </a:r>
          </a:p>
          <a:p>
            <a:r>
              <a:rPr lang="en-US" dirty="0"/>
              <a:t>Ability to deceive</a:t>
            </a:r>
          </a:p>
          <a:p>
            <a:endParaRPr lang="en-US" dirty="0"/>
          </a:p>
          <a:p>
            <a:endParaRPr lang="en-PH" dirty="0"/>
          </a:p>
        </p:txBody>
      </p:sp>
      <p:sp>
        <p:nvSpPr>
          <p:cNvPr id="7" name="Text Placeholder 6">
            <a:extLst>
              <a:ext uri="{FF2B5EF4-FFF2-40B4-BE49-F238E27FC236}">
                <a16:creationId xmlns:a16="http://schemas.microsoft.com/office/drawing/2014/main" id="{DB72DE5D-F278-49DD-BA5D-C5C7ADAC2FB8}"/>
              </a:ext>
            </a:extLst>
          </p:cNvPr>
          <p:cNvSpPr>
            <a:spLocks noGrp="1"/>
          </p:cNvSpPr>
          <p:nvPr>
            <p:ph type="body" sz="quarter" idx="3"/>
          </p:nvPr>
        </p:nvSpPr>
        <p:spPr/>
        <p:txBody>
          <a:bodyPr>
            <a:normAutofit/>
          </a:bodyPr>
          <a:lstStyle/>
          <a:p>
            <a:pPr algn="ctr"/>
            <a:r>
              <a:rPr lang="en-US" sz="2800" dirty="0"/>
              <a:t>Computer</a:t>
            </a:r>
            <a:endParaRPr lang="en-PH" sz="2800" dirty="0"/>
          </a:p>
        </p:txBody>
      </p:sp>
      <p:sp>
        <p:nvSpPr>
          <p:cNvPr id="8" name="Content Placeholder 7">
            <a:extLst>
              <a:ext uri="{FF2B5EF4-FFF2-40B4-BE49-F238E27FC236}">
                <a16:creationId xmlns:a16="http://schemas.microsoft.com/office/drawing/2014/main" id="{BB377A10-8248-47FE-B11C-E7D8C5D03F9C}"/>
              </a:ext>
            </a:extLst>
          </p:cNvPr>
          <p:cNvSpPr>
            <a:spLocks noGrp="1"/>
          </p:cNvSpPr>
          <p:nvPr>
            <p:ph sz="quarter" idx="4"/>
          </p:nvPr>
        </p:nvSpPr>
        <p:spPr/>
        <p:txBody>
          <a:bodyPr/>
          <a:lstStyle/>
          <a:p>
            <a:r>
              <a:rPr lang="en-US" dirty="0"/>
              <a:t>Less than 100 years old</a:t>
            </a:r>
          </a:p>
          <a:p>
            <a:r>
              <a:rPr lang="en-US" dirty="0"/>
              <a:t>Reliable</a:t>
            </a:r>
          </a:p>
          <a:p>
            <a:r>
              <a:rPr lang="en-US" dirty="0"/>
              <a:t>Consistent</a:t>
            </a:r>
          </a:p>
          <a:p>
            <a:r>
              <a:rPr lang="en-US" dirty="0"/>
              <a:t>Based on mathematics</a:t>
            </a:r>
          </a:p>
          <a:p>
            <a:endParaRPr lang="en-PH" dirty="0"/>
          </a:p>
        </p:txBody>
      </p:sp>
    </p:spTree>
    <p:extLst>
      <p:ext uri="{BB962C8B-B14F-4D97-AF65-F5344CB8AC3E}">
        <p14:creationId xmlns:p14="http://schemas.microsoft.com/office/powerpoint/2010/main" val="966486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A44B7-18FC-4329-AB76-FE10529A486C}"/>
              </a:ext>
            </a:extLst>
          </p:cNvPr>
          <p:cNvSpPr>
            <a:spLocks noGrp="1"/>
          </p:cNvSpPr>
          <p:nvPr>
            <p:ph type="title"/>
          </p:nvPr>
        </p:nvSpPr>
        <p:spPr/>
        <p:txBody>
          <a:bodyPr/>
          <a:lstStyle/>
          <a:p>
            <a:r>
              <a:rPr lang="en-US" dirty="0"/>
              <a:t>Human v. Computer</a:t>
            </a:r>
            <a:endParaRPr lang="en-PH" dirty="0"/>
          </a:p>
        </p:txBody>
      </p:sp>
      <p:sp>
        <p:nvSpPr>
          <p:cNvPr id="5" name="Text Placeholder 4">
            <a:extLst>
              <a:ext uri="{FF2B5EF4-FFF2-40B4-BE49-F238E27FC236}">
                <a16:creationId xmlns:a16="http://schemas.microsoft.com/office/drawing/2014/main" id="{BD072211-94F7-4104-BDA8-24D5877834C0}"/>
              </a:ext>
            </a:extLst>
          </p:cNvPr>
          <p:cNvSpPr>
            <a:spLocks noGrp="1"/>
          </p:cNvSpPr>
          <p:nvPr>
            <p:ph type="body" idx="1"/>
          </p:nvPr>
        </p:nvSpPr>
        <p:spPr/>
        <p:txBody>
          <a:bodyPr>
            <a:normAutofit/>
          </a:bodyPr>
          <a:lstStyle/>
          <a:p>
            <a:pPr algn="ctr"/>
            <a:r>
              <a:rPr lang="en-US" sz="2800" dirty="0"/>
              <a:t>Human (Computation)</a:t>
            </a:r>
            <a:endParaRPr lang="en-PH" sz="2800" dirty="0"/>
          </a:p>
        </p:txBody>
      </p:sp>
      <p:sp>
        <p:nvSpPr>
          <p:cNvPr id="6" name="Content Placeholder 5">
            <a:extLst>
              <a:ext uri="{FF2B5EF4-FFF2-40B4-BE49-F238E27FC236}">
                <a16:creationId xmlns:a16="http://schemas.microsoft.com/office/drawing/2014/main" id="{D62EFC19-5000-498E-B3C2-99B52A1CAF3D}"/>
              </a:ext>
            </a:extLst>
          </p:cNvPr>
          <p:cNvSpPr>
            <a:spLocks noGrp="1"/>
          </p:cNvSpPr>
          <p:nvPr>
            <p:ph sz="half" idx="2"/>
          </p:nvPr>
        </p:nvSpPr>
        <p:spPr/>
        <p:txBody>
          <a:bodyPr/>
          <a:lstStyle/>
          <a:p>
            <a:r>
              <a:rPr lang="en-US" dirty="0"/>
              <a:t>Slow, complex</a:t>
            </a:r>
          </a:p>
          <a:p>
            <a:r>
              <a:rPr lang="en-US" dirty="0"/>
              <a:t>Highly parallel</a:t>
            </a:r>
          </a:p>
          <a:p>
            <a:r>
              <a:rPr lang="en-US" dirty="0"/>
              <a:t>Rapid change</a:t>
            </a:r>
          </a:p>
          <a:p>
            <a:r>
              <a:rPr lang="en-US" dirty="0"/>
              <a:t>Error tolerant</a:t>
            </a:r>
          </a:p>
          <a:p>
            <a:r>
              <a:rPr lang="en-US" dirty="0"/>
              <a:t>Forgiving</a:t>
            </a:r>
          </a:p>
          <a:p>
            <a:endParaRPr lang="en-US" dirty="0"/>
          </a:p>
        </p:txBody>
      </p:sp>
      <p:sp>
        <p:nvSpPr>
          <p:cNvPr id="7" name="Text Placeholder 6">
            <a:extLst>
              <a:ext uri="{FF2B5EF4-FFF2-40B4-BE49-F238E27FC236}">
                <a16:creationId xmlns:a16="http://schemas.microsoft.com/office/drawing/2014/main" id="{DB72DE5D-F278-49DD-BA5D-C5C7ADAC2FB8}"/>
              </a:ext>
            </a:extLst>
          </p:cNvPr>
          <p:cNvSpPr>
            <a:spLocks noGrp="1"/>
          </p:cNvSpPr>
          <p:nvPr>
            <p:ph type="body" sz="quarter" idx="3"/>
          </p:nvPr>
        </p:nvSpPr>
        <p:spPr/>
        <p:txBody>
          <a:bodyPr>
            <a:normAutofit/>
          </a:bodyPr>
          <a:lstStyle/>
          <a:p>
            <a:pPr algn="ctr"/>
            <a:r>
              <a:rPr lang="en-US" sz="2800" dirty="0"/>
              <a:t>Computer (Computation)</a:t>
            </a:r>
            <a:endParaRPr lang="en-PH" sz="2800" dirty="0"/>
          </a:p>
        </p:txBody>
      </p:sp>
      <p:sp>
        <p:nvSpPr>
          <p:cNvPr id="8" name="Content Placeholder 7">
            <a:extLst>
              <a:ext uri="{FF2B5EF4-FFF2-40B4-BE49-F238E27FC236}">
                <a16:creationId xmlns:a16="http://schemas.microsoft.com/office/drawing/2014/main" id="{BB377A10-8248-47FE-B11C-E7D8C5D03F9C}"/>
              </a:ext>
            </a:extLst>
          </p:cNvPr>
          <p:cNvSpPr>
            <a:spLocks noGrp="1"/>
          </p:cNvSpPr>
          <p:nvPr>
            <p:ph sz="quarter" idx="4"/>
          </p:nvPr>
        </p:nvSpPr>
        <p:spPr/>
        <p:txBody>
          <a:bodyPr/>
          <a:lstStyle/>
          <a:p>
            <a:r>
              <a:rPr lang="en-US" dirty="0"/>
              <a:t>Fast</a:t>
            </a:r>
          </a:p>
          <a:p>
            <a:r>
              <a:rPr lang="en-US" dirty="0"/>
              <a:t>Not fault tolerant</a:t>
            </a:r>
          </a:p>
          <a:p>
            <a:r>
              <a:rPr lang="en-US" dirty="0"/>
              <a:t>High speed</a:t>
            </a:r>
          </a:p>
          <a:p>
            <a:r>
              <a:rPr lang="en-US" dirty="0"/>
              <a:t>Precise</a:t>
            </a:r>
          </a:p>
        </p:txBody>
      </p:sp>
    </p:spTree>
    <p:extLst>
      <p:ext uri="{BB962C8B-B14F-4D97-AF65-F5344CB8AC3E}">
        <p14:creationId xmlns:p14="http://schemas.microsoft.com/office/powerpoint/2010/main" val="2492667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DE375D-805C-4A0A-93B2-CC0F21F83BD8}"/>
              </a:ext>
            </a:extLst>
          </p:cNvPr>
          <p:cNvSpPr>
            <a:spLocks noGrp="1"/>
          </p:cNvSpPr>
          <p:nvPr>
            <p:ph type="title"/>
          </p:nvPr>
        </p:nvSpPr>
        <p:spPr/>
        <p:txBody>
          <a:bodyPr/>
          <a:lstStyle/>
          <a:p>
            <a:r>
              <a:rPr lang="en-US" dirty="0"/>
              <a:t>The Concept of Error</a:t>
            </a:r>
            <a:endParaRPr lang="en-PH" dirty="0"/>
          </a:p>
        </p:txBody>
      </p:sp>
      <p:sp>
        <p:nvSpPr>
          <p:cNvPr id="8" name="Content Placeholder 7">
            <a:extLst>
              <a:ext uri="{FF2B5EF4-FFF2-40B4-BE49-F238E27FC236}">
                <a16:creationId xmlns:a16="http://schemas.microsoft.com/office/drawing/2014/main" id="{D0AF07E4-BE60-4146-B236-990CD6BD1D56}"/>
              </a:ext>
            </a:extLst>
          </p:cNvPr>
          <p:cNvSpPr>
            <a:spLocks noGrp="1"/>
          </p:cNvSpPr>
          <p:nvPr>
            <p:ph idx="1"/>
          </p:nvPr>
        </p:nvSpPr>
        <p:spPr/>
        <p:txBody>
          <a:bodyPr/>
          <a:lstStyle/>
          <a:p>
            <a:r>
              <a:rPr lang="en-US" dirty="0"/>
              <a:t>The computer was given information it could not process</a:t>
            </a:r>
          </a:p>
          <a:p>
            <a:r>
              <a:rPr lang="en-US" dirty="0"/>
              <a:t>Blame shifted on the human being</a:t>
            </a:r>
          </a:p>
          <a:p>
            <a:r>
              <a:rPr lang="en-US" dirty="0"/>
              <a:t>Achieving a goal should be a cooperative endeavor</a:t>
            </a:r>
          </a:p>
          <a:p>
            <a:r>
              <a:rPr lang="en-US" dirty="0"/>
              <a:t>Task is not to assess blame but to complete the task</a:t>
            </a:r>
          </a:p>
          <a:p>
            <a:r>
              <a:rPr lang="en-US" dirty="0"/>
              <a:t>Types of Errors:</a:t>
            </a:r>
          </a:p>
          <a:p>
            <a:pPr lvl="1"/>
            <a:r>
              <a:rPr lang="en-US" dirty="0"/>
              <a:t>Slip – results from automatic behavior</a:t>
            </a:r>
          </a:p>
          <a:p>
            <a:pPr lvl="1"/>
            <a:r>
              <a:rPr lang="en-US" dirty="0"/>
              <a:t>Mistake – stems from conscious deliberation</a:t>
            </a:r>
          </a:p>
          <a:p>
            <a:endParaRPr lang="en-US" dirty="0"/>
          </a:p>
          <a:p>
            <a:endParaRPr lang="en-PH" dirty="0"/>
          </a:p>
        </p:txBody>
      </p:sp>
    </p:spTree>
    <p:extLst>
      <p:ext uri="{BB962C8B-B14F-4D97-AF65-F5344CB8AC3E}">
        <p14:creationId xmlns:p14="http://schemas.microsoft.com/office/powerpoint/2010/main" val="4150299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295B-84B1-4FF7-BF80-10EEF937BF18}"/>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EC9FB97D-7D58-46E9-8CB8-969E70DBD35D}"/>
              </a:ext>
            </a:extLst>
          </p:cNvPr>
          <p:cNvSpPr>
            <a:spLocks noGrp="1"/>
          </p:cNvSpPr>
          <p:nvPr>
            <p:ph idx="1"/>
          </p:nvPr>
        </p:nvSpPr>
        <p:spPr/>
        <p:txBody>
          <a:bodyPr/>
          <a:lstStyle/>
          <a:p>
            <a:r>
              <a:rPr lang="en-US" dirty="0"/>
              <a:t>Capture errors</a:t>
            </a:r>
          </a:p>
          <a:p>
            <a:r>
              <a:rPr lang="en-US" dirty="0"/>
              <a:t>Description errors</a:t>
            </a:r>
          </a:p>
          <a:p>
            <a:r>
              <a:rPr lang="en-US" dirty="0"/>
              <a:t>Data driven errors</a:t>
            </a:r>
          </a:p>
          <a:p>
            <a:r>
              <a:rPr lang="en-US" dirty="0"/>
              <a:t>Association activation errors</a:t>
            </a:r>
          </a:p>
          <a:p>
            <a:r>
              <a:rPr lang="en-US" dirty="0"/>
              <a:t>Loss of activation errors</a:t>
            </a:r>
          </a:p>
          <a:p>
            <a:r>
              <a:rPr lang="en-US" dirty="0"/>
              <a:t>Mode errors</a:t>
            </a:r>
          </a:p>
          <a:p>
            <a:endParaRPr lang="en-US" dirty="0"/>
          </a:p>
          <a:p>
            <a:endParaRPr lang="en-PH" dirty="0"/>
          </a:p>
        </p:txBody>
      </p:sp>
    </p:spTree>
    <p:extLst>
      <p:ext uri="{BB962C8B-B14F-4D97-AF65-F5344CB8AC3E}">
        <p14:creationId xmlns:p14="http://schemas.microsoft.com/office/powerpoint/2010/main" val="3275573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0E4-79A8-497F-A25F-66AAFE9FC75D}"/>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0CA74A62-E3F5-4661-88B4-F9CFBC3145C4}"/>
              </a:ext>
            </a:extLst>
          </p:cNvPr>
          <p:cNvSpPr>
            <a:spLocks noGrp="1"/>
          </p:cNvSpPr>
          <p:nvPr>
            <p:ph idx="1"/>
          </p:nvPr>
        </p:nvSpPr>
        <p:spPr/>
        <p:txBody>
          <a:bodyPr/>
          <a:lstStyle/>
          <a:p>
            <a:pPr marL="0" indent="0">
              <a:buNone/>
            </a:pPr>
            <a:r>
              <a:rPr lang="en-US" b="1" dirty="0"/>
              <a:t>Capture Error</a:t>
            </a:r>
          </a:p>
          <a:p>
            <a:r>
              <a:rPr lang="en-US" dirty="0"/>
              <a:t>A frequently done activity captures the one intended</a:t>
            </a:r>
          </a:p>
          <a:p>
            <a:r>
              <a:rPr lang="en-US" dirty="0"/>
              <a:t>Example: mistakenly dialing telephone numbers with the same prefix</a:t>
            </a:r>
          </a:p>
          <a:p>
            <a:pPr lvl="1"/>
            <a:r>
              <a:rPr lang="en-US" dirty="0"/>
              <a:t>426-6001 - Ateneo trunk line</a:t>
            </a:r>
          </a:p>
          <a:p>
            <a:pPr lvl="1"/>
            <a:r>
              <a:rPr lang="en-US" dirty="0"/>
              <a:t>426-6071 - DISCS direct line</a:t>
            </a:r>
          </a:p>
          <a:p>
            <a:endParaRPr lang="en-PH" dirty="0"/>
          </a:p>
        </p:txBody>
      </p:sp>
    </p:spTree>
    <p:extLst>
      <p:ext uri="{BB962C8B-B14F-4D97-AF65-F5344CB8AC3E}">
        <p14:creationId xmlns:p14="http://schemas.microsoft.com/office/powerpoint/2010/main" val="4117836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C92-2F45-4BF4-9EDA-AEE2EE4D3C0E}"/>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2356FA47-64B3-4E64-AFFC-3682FCAB55DB}"/>
              </a:ext>
            </a:extLst>
          </p:cNvPr>
          <p:cNvSpPr>
            <a:spLocks noGrp="1"/>
          </p:cNvSpPr>
          <p:nvPr>
            <p:ph sz="half" idx="1"/>
          </p:nvPr>
        </p:nvSpPr>
        <p:spPr>
          <a:xfrm>
            <a:off x="725905" y="1825625"/>
            <a:ext cx="5181600" cy="4351338"/>
          </a:xfrm>
        </p:spPr>
        <p:txBody>
          <a:bodyPr/>
          <a:lstStyle/>
          <a:p>
            <a:pPr marL="0" indent="0">
              <a:buNone/>
            </a:pPr>
            <a:r>
              <a:rPr lang="en-US" b="1" dirty="0"/>
              <a:t>Description Error</a:t>
            </a:r>
          </a:p>
          <a:p>
            <a:r>
              <a:rPr lang="en-US" dirty="0"/>
              <a:t>An action is performed on the wrong artifact</a:t>
            </a:r>
          </a:p>
          <a:p>
            <a:r>
              <a:rPr lang="en-US" dirty="0"/>
              <a:t>Example: </a:t>
            </a:r>
          </a:p>
          <a:p>
            <a:pPr lvl="1"/>
            <a:r>
              <a:rPr lang="en-US" dirty="0"/>
              <a:t>Bottles of shampoo and conditioner, especially if they have the same bottle design</a:t>
            </a:r>
          </a:p>
          <a:p>
            <a:endParaRPr lang="en-US" dirty="0"/>
          </a:p>
          <a:p>
            <a:endParaRPr lang="en-PH" dirty="0"/>
          </a:p>
        </p:txBody>
      </p:sp>
      <p:pic>
        <p:nvPicPr>
          <p:cNvPr id="8" name="Content Placeholder 7">
            <a:extLst>
              <a:ext uri="{FF2B5EF4-FFF2-40B4-BE49-F238E27FC236}">
                <a16:creationId xmlns:a16="http://schemas.microsoft.com/office/drawing/2014/main" id="{3AF86FF0-03CE-4719-BA1E-3D12F2F689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908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1719-16D3-46AC-91ED-349833AF8184}"/>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4DB008EE-AEE3-41C2-BC74-C6E9C45C05DD}"/>
              </a:ext>
            </a:extLst>
          </p:cNvPr>
          <p:cNvSpPr>
            <a:spLocks noGrp="1"/>
          </p:cNvSpPr>
          <p:nvPr>
            <p:ph idx="1"/>
          </p:nvPr>
        </p:nvSpPr>
        <p:spPr/>
        <p:txBody>
          <a:bodyPr/>
          <a:lstStyle/>
          <a:p>
            <a:pPr marL="0" indent="0">
              <a:buNone/>
            </a:pPr>
            <a:r>
              <a:rPr lang="en-US" b="1" dirty="0"/>
              <a:t>Data-Driven Error</a:t>
            </a:r>
          </a:p>
          <a:p>
            <a:r>
              <a:rPr lang="en-US" dirty="0"/>
              <a:t>Triggered by the arrival of sensory data</a:t>
            </a:r>
          </a:p>
          <a:p>
            <a:r>
              <a:rPr lang="en-US" dirty="0"/>
              <a:t>Examples:</a:t>
            </a:r>
          </a:p>
          <a:p>
            <a:pPr lvl="1"/>
            <a:r>
              <a:rPr lang="en-US" dirty="0"/>
              <a:t>Typing what you are thinking / hearing / seeing and not what is intended</a:t>
            </a:r>
          </a:p>
          <a:p>
            <a:pPr lvl="1"/>
            <a:r>
              <a:rPr lang="en-US" dirty="0"/>
              <a:t>Calling someone by the wrong name</a:t>
            </a:r>
            <a:endParaRPr lang="en-PH" dirty="0"/>
          </a:p>
        </p:txBody>
      </p:sp>
    </p:spTree>
    <p:extLst>
      <p:ext uri="{BB962C8B-B14F-4D97-AF65-F5344CB8AC3E}">
        <p14:creationId xmlns:p14="http://schemas.microsoft.com/office/powerpoint/2010/main" val="2662151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139C-7B81-4D8B-9B28-EFDECD4AB0B2}"/>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7BAAAF36-5659-418F-AD62-3835DE8D3292}"/>
              </a:ext>
            </a:extLst>
          </p:cNvPr>
          <p:cNvSpPr>
            <a:spLocks noGrp="1"/>
          </p:cNvSpPr>
          <p:nvPr>
            <p:ph sz="half" idx="1"/>
          </p:nvPr>
        </p:nvSpPr>
        <p:spPr>
          <a:xfrm>
            <a:off x="838200" y="1825625"/>
            <a:ext cx="4377267" cy="4351338"/>
          </a:xfrm>
        </p:spPr>
        <p:txBody>
          <a:bodyPr/>
          <a:lstStyle/>
          <a:p>
            <a:pPr marL="0" indent="0">
              <a:buNone/>
            </a:pPr>
            <a:r>
              <a:rPr lang="en-US" b="1" dirty="0"/>
              <a:t>Freudian Slips</a:t>
            </a:r>
          </a:p>
          <a:p>
            <a:r>
              <a:rPr lang="en-US" dirty="0"/>
              <a:t>Verbal / memory mistake that usually reveals the subconscious</a:t>
            </a:r>
          </a:p>
          <a:p>
            <a:r>
              <a:rPr lang="en-US" dirty="0"/>
              <a:t>Example:</a:t>
            </a:r>
          </a:p>
          <a:p>
            <a:pPr lvl="1"/>
            <a:r>
              <a:rPr lang="en-US" dirty="0"/>
              <a:t>A child calling their teacher “Mom” or “Dad”</a:t>
            </a:r>
            <a:endParaRPr lang="en-PH" dirty="0"/>
          </a:p>
        </p:txBody>
      </p:sp>
      <p:pic>
        <p:nvPicPr>
          <p:cNvPr id="5" name="Picture 2" descr="A &quot;Freudian slip&quot; is...">
            <a:extLst>
              <a:ext uri="{FF2B5EF4-FFF2-40B4-BE49-F238E27FC236}">
                <a16:creationId xmlns:a16="http://schemas.microsoft.com/office/drawing/2014/main" id="{D75CD420-A814-48DC-A7BB-D7825FF87C98}"/>
              </a:ext>
            </a:extLst>
          </p:cNvPr>
          <p:cNvPicPr>
            <a:picLocks noGrp="1" noChangeAspect="1" noChangeArrowheads="1"/>
          </p:cNvPicPr>
          <p:nvPr>
            <p:ph sz="half" idx="2"/>
          </p:nvPr>
        </p:nvPicPr>
        <p:blipFill>
          <a:blip r:embed="rId2" cstate="print"/>
          <a:srcRect/>
          <a:stretch>
            <a:fillRect/>
          </a:stretch>
        </p:blipFill>
        <p:spPr bwMode="auto">
          <a:xfrm>
            <a:off x="5486401" y="1827695"/>
            <a:ext cx="5867400" cy="4417313"/>
          </a:xfrm>
          <a:prstGeom prst="rect">
            <a:avLst/>
          </a:prstGeom>
          <a:noFill/>
        </p:spPr>
      </p:pic>
    </p:spTree>
    <p:extLst>
      <p:ext uri="{BB962C8B-B14F-4D97-AF65-F5344CB8AC3E}">
        <p14:creationId xmlns:p14="http://schemas.microsoft.com/office/powerpoint/2010/main" val="4095024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11FC-1EBA-41FD-9913-192F684B7A50}"/>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D1C12F1B-9CBE-4884-8FDF-E08FDCF3E016}"/>
              </a:ext>
            </a:extLst>
          </p:cNvPr>
          <p:cNvSpPr>
            <a:spLocks noGrp="1"/>
          </p:cNvSpPr>
          <p:nvPr>
            <p:ph idx="1"/>
          </p:nvPr>
        </p:nvSpPr>
        <p:spPr/>
        <p:txBody>
          <a:bodyPr/>
          <a:lstStyle/>
          <a:p>
            <a:pPr marL="0" indent="0">
              <a:buNone/>
            </a:pPr>
            <a:r>
              <a:rPr lang="en-US" b="1" dirty="0"/>
              <a:t>Loss of Activation Errors</a:t>
            </a:r>
          </a:p>
          <a:p>
            <a:r>
              <a:rPr lang="en-US" dirty="0"/>
              <a:t>Act of forgetting to do something</a:t>
            </a:r>
          </a:p>
          <a:p>
            <a:r>
              <a:rPr lang="en-US" dirty="0"/>
              <a:t>Example:</a:t>
            </a:r>
          </a:p>
          <a:p>
            <a:pPr lvl="1"/>
            <a:r>
              <a:rPr lang="en-US" dirty="0"/>
              <a:t>Walking somewhere to get something but forgetting the moment you step into the destination</a:t>
            </a:r>
          </a:p>
          <a:p>
            <a:pPr lvl="1"/>
            <a:endParaRPr lang="en-PH" dirty="0"/>
          </a:p>
        </p:txBody>
      </p:sp>
    </p:spTree>
    <p:extLst>
      <p:ext uri="{BB962C8B-B14F-4D97-AF65-F5344CB8AC3E}">
        <p14:creationId xmlns:p14="http://schemas.microsoft.com/office/powerpoint/2010/main" val="203922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A07E-CBE6-4FFE-BBBD-3912A88C55D9}"/>
              </a:ext>
            </a:extLst>
          </p:cNvPr>
          <p:cNvSpPr>
            <a:spLocks noGrp="1"/>
          </p:cNvSpPr>
          <p:nvPr>
            <p:ph type="title"/>
          </p:nvPr>
        </p:nvSpPr>
        <p:spPr/>
        <p:txBody>
          <a:bodyPr/>
          <a:lstStyle/>
          <a:p>
            <a:r>
              <a:rPr lang="en-US" dirty="0"/>
              <a:t>The Human</a:t>
            </a:r>
            <a:endParaRPr lang="en-PH" dirty="0"/>
          </a:p>
        </p:txBody>
      </p:sp>
      <p:sp>
        <p:nvSpPr>
          <p:cNvPr id="3" name="Content Placeholder 2">
            <a:extLst>
              <a:ext uri="{FF2B5EF4-FFF2-40B4-BE49-F238E27FC236}">
                <a16:creationId xmlns:a16="http://schemas.microsoft.com/office/drawing/2014/main" id="{B128F640-2182-4A07-9564-6CFB897B1720}"/>
              </a:ext>
            </a:extLst>
          </p:cNvPr>
          <p:cNvSpPr>
            <a:spLocks noGrp="1"/>
          </p:cNvSpPr>
          <p:nvPr>
            <p:ph idx="1"/>
          </p:nvPr>
        </p:nvSpPr>
        <p:spPr/>
        <p:txBody>
          <a:bodyPr>
            <a:normAutofit lnSpcReduction="10000"/>
          </a:bodyPr>
          <a:lstStyle/>
          <a:p>
            <a:r>
              <a:rPr lang="en-US" dirty="0"/>
              <a:t>Human computer interaction starts with the human</a:t>
            </a:r>
          </a:p>
          <a:p>
            <a:r>
              <a:rPr lang="en-US" dirty="0"/>
              <a:t>The central character is the human</a:t>
            </a:r>
          </a:p>
          <a:p>
            <a:r>
              <a:rPr lang="en-US" dirty="0"/>
              <a:t>There is a need to understand:</a:t>
            </a:r>
          </a:p>
          <a:p>
            <a:pPr lvl="1"/>
            <a:r>
              <a:rPr lang="en-US" dirty="0"/>
              <a:t>Human capabilities</a:t>
            </a:r>
          </a:p>
          <a:p>
            <a:pPr lvl="1"/>
            <a:r>
              <a:rPr lang="en-US" dirty="0"/>
              <a:t>Human limitations</a:t>
            </a:r>
          </a:p>
          <a:p>
            <a:r>
              <a:rPr lang="en-US" dirty="0"/>
              <a:t>There is a need to use a simplified model</a:t>
            </a:r>
          </a:p>
          <a:p>
            <a:r>
              <a:rPr lang="en-US" dirty="0"/>
              <a:t>Select characteristics relevant to HCI:</a:t>
            </a:r>
          </a:p>
          <a:p>
            <a:pPr lvl="1"/>
            <a:r>
              <a:rPr lang="en-US" dirty="0"/>
              <a:t>Input-output channels (perceptual system)</a:t>
            </a:r>
          </a:p>
          <a:p>
            <a:pPr lvl="1"/>
            <a:r>
              <a:rPr lang="en-US" dirty="0"/>
              <a:t>Human memory</a:t>
            </a:r>
          </a:p>
          <a:p>
            <a:pPr lvl="1"/>
            <a:r>
              <a:rPr lang="en-US" dirty="0"/>
              <a:t>Human processing</a:t>
            </a:r>
            <a:endParaRPr lang="en-PH" dirty="0"/>
          </a:p>
        </p:txBody>
      </p:sp>
    </p:spTree>
    <p:extLst>
      <p:ext uri="{BB962C8B-B14F-4D97-AF65-F5344CB8AC3E}">
        <p14:creationId xmlns:p14="http://schemas.microsoft.com/office/powerpoint/2010/main" val="3500287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A1A8-6CB8-4770-ACEA-8797C00FD036}"/>
              </a:ext>
            </a:extLst>
          </p:cNvPr>
          <p:cNvSpPr>
            <a:spLocks noGrp="1"/>
          </p:cNvSpPr>
          <p:nvPr>
            <p:ph type="title"/>
          </p:nvPr>
        </p:nvSpPr>
        <p:spPr/>
        <p:txBody>
          <a:bodyPr/>
          <a:lstStyle/>
          <a:p>
            <a:r>
              <a:rPr lang="en-US" dirty="0"/>
              <a:t>Types of Slips</a:t>
            </a:r>
            <a:endParaRPr lang="en-PH" dirty="0"/>
          </a:p>
        </p:txBody>
      </p:sp>
      <p:sp>
        <p:nvSpPr>
          <p:cNvPr id="3" name="Content Placeholder 2">
            <a:extLst>
              <a:ext uri="{FF2B5EF4-FFF2-40B4-BE49-F238E27FC236}">
                <a16:creationId xmlns:a16="http://schemas.microsoft.com/office/drawing/2014/main" id="{D27448E6-DA2D-405E-B825-D21551E53F7F}"/>
              </a:ext>
            </a:extLst>
          </p:cNvPr>
          <p:cNvSpPr>
            <a:spLocks noGrp="1"/>
          </p:cNvSpPr>
          <p:nvPr>
            <p:ph idx="1"/>
          </p:nvPr>
        </p:nvSpPr>
        <p:spPr/>
        <p:txBody>
          <a:bodyPr/>
          <a:lstStyle/>
          <a:p>
            <a:pPr marL="0" indent="0">
              <a:buNone/>
            </a:pPr>
            <a:r>
              <a:rPr lang="en-US" b="1" dirty="0"/>
              <a:t>Mode Error</a:t>
            </a:r>
          </a:p>
          <a:p>
            <a:r>
              <a:rPr lang="en-US" dirty="0"/>
              <a:t>Action sequence performed in the wrong mode</a:t>
            </a:r>
          </a:p>
          <a:p>
            <a:r>
              <a:rPr lang="en-US" dirty="0"/>
              <a:t>Examples:</a:t>
            </a:r>
          </a:p>
          <a:p>
            <a:pPr lvl="1"/>
            <a:r>
              <a:rPr lang="en-US" dirty="0"/>
              <a:t>Typing in the password with CAPS LOCK on</a:t>
            </a:r>
          </a:p>
          <a:p>
            <a:pPr lvl="1"/>
            <a:r>
              <a:rPr lang="en-US" dirty="0"/>
              <a:t>Using different tools as if it were another</a:t>
            </a:r>
            <a:endParaRPr lang="en-PH" dirty="0"/>
          </a:p>
        </p:txBody>
      </p:sp>
    </p:spTree>
    <p:extLst>
      <p:ext uri="{BB962C8B-B14F-4D97-AF65-F5344CB8AC3E}">
        <p14:creationId xmlns:p14="http://schemas.microsoft.com/office/powerpoint/2010/main" val="3506592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2290-EB1E-4005-AB3E-A75155D1C810}"/>
              </a:ext>
            </a:extLst>
          </p:cNvPr>
          <p:cNvSpPr>
            <a:spLocks noGrp="1"/>
          </p:cNvSpPr>
          <p:nvPr>
            <p:ph type="title"/>
          </p:nvPr>
        </p:nvSpPr>
        <p:spPr/>
        <p:txBody>
          <a:bodyPr/>
          <a:lstStyle/>
          <a:p>
            <a:r>
              <a:rPr lang="en-US" dirty="0"/>
              <a:t>The Concept of Error</a:t>
            </a:r>
            <a:endParaRPr lang="en-PH" dirty="0"/>
          </a:p>
        </p:txBody>
      </p:sp>
      <p:sp>
        <p:nvSpPr>
          <p:cNvPr id="3" name="Content Placeholder 2">
            <a:extLst>
              <a:ext uri="{FF2B5EF4-FFF2-40B4-BE49-F238E27FC236}">
                <a16:creationId xmlns:a16="http://schemas.microsoft.com/office/drawing/2014/main" id="{30711007-8251-4043-831C-BCA623C75296}"/>
              </a:ext>
            </a:extLst>
          </p:cNvPr>
          <p:cNvSpPr>
            <a:spLocks noGrp="1"/>
          </p:cNvSpPr>
          <p:nvPr>
            <p:ph idx="1"/>
          </p:nvPr>
        </p:nvSpPr>
        <p:spPr/>
        <p:txBody>
          <a:bodyPr/>
          <a:lstStyle/>
          <a:p>
            <a:pPr marL="0" indent="0">
              <a:buNone/>
            </a:pPr>
            <a:r>
              <a:rPr lang="en-US" b="1" dirty="0"/>
              <a:t>Mistake</a:t>
            </a:r>
          </a:p>
          <a:p>
            <a:r>
              <a:rPr lang="en-US" dirty="0"/>
              <a:t>Choice of inappropriate goals</a:t>
            </a:r>
          </a:p>
          <a:p>
            <a:r>
              <a:rPr lang="en-US" dirty="0"/>
              <a:t>Poor decision, misclassifies a situation, or fails to take all factors into account</a:t>
            </a:r>
          </a:p>
          <a:p>
            <a:r>
              <a:rPr lang="en-US" dirty="0"/>
              <a:t>Mental thought is not neat and orderly</a:t>
            </a:r>
          </a:p>
          <a:p>
            <a:r>
              <a:rPr lang="en-US" dirty="0"/>
              <a:t>The disorder leads to creativity, discovery, and great robustness of behavior</a:t>
            </a:r>
          </a:p>
          <a:p>
            <a:endParaRPr lang="en-PH" dirty="0"/>
          </a:p>
        </p:txBody>
      </p:sp>
    </p:spTree>
    <p:extLst>
      <p:ext uri="{BB962C8B-B14F-4D97-AF65-F5344CB8AC3E}">
        <p14:creationId xmlns:p14="http://schemas.microsoft.com/office/powerpoint/2010/main" val="753985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332D-94C5-467D-8F21-D2B1060BB634}"/>
              </a:ext>
            </a:extLst>
          </p:cNvPr>
          <p:cNvSpPr>
            <a:spLocks noGrp="1"/>
          </p:cNvSpPr>
          <p:nvPr>
            <p:ph type="title"/>
          </p:nvPr>
        </p:nvSpPr>
        <p:spPr/>
        <p:txBody>
          <a:bodyPr/>
          <a:lstStyle/>
          <a:p>
            <a:r>
              <a:rPr lang="en-US" dirty="0"/>
              <a:t>Failure to Detect Problems</a:t>
            </a:r>
            <a:endParaRPr lang="en-PH" dirty="0"/>
          </a:p>
        </p:txBody>
      </p:sp>
      <p:sp>
        <p:nvSpPr>
          <p:cNvPr id="3" name="Content Placeholder 2">
            <a:extLst>
              <a:ext uri="{FF2B5EF4-FFF2-40B4-BE49-F238E27FC236}">
                <a16:creationId xmlns:a16="http://schemas.microsoft.com/office/drawing/2014/main" id="{95A8C604-DFA0-498C-B77C-B8040267BF40}"/>
              </a:ext>
            </a:extLst>
          </p:cNvPr>
          <p:cNvSpPr>
            <a:spLocks noGrp="1"/>
          </p:cNvSpPr>
          <p:nvPr>
            <p:ph idx="1"/>
          </p:nvPr>
        </p:nvSpPr>
        <p:spPr/>
        <p:txBody>
          <a:bodyPr/>
          <a:lstStyle/>
          <a:p>
            <a:r>
              <a:rPr lang="en-US" dirty="0"/>
              <a:t>User’s ability to detect errors is unreliable</a:t>
            </a:r>
          </a:p>
          <a:p>
            <a:r>
              <a:rPr lang="en-US" dirty="0"/>
              <a:t>Relevance bias - people seek confirmatory evidence when evaluating a hypothesis</a:t>
            </a:r>
          </a:p>
          <a:p>
            <a:r>
              <a:rPr lang="en-US" dirty="0"/>
              <a:t>Partial explanation - crude agreement between what the user expects and what he sees</a:t>
            </a:r>
          </a:p>
          <a:p>
            <a:r>
              <a:rPr lang="en-US" dirty="0"/>
              <a:t>Overlap of model and world - mental model is partially consistent with the world</a:t>
            </a:r>
          </a:p>
        </p:txBody>
      </p:sp>
    </p:spTree>
    <p:extLst>
      <p:ext uri="{BB962C8B-B14F-4D97-AF65-F5344CB8AC3E}">
        <p14:creationId xmlns:p14="http://schemas.microsoft.com/office/powerpoint/2010/main" val="3848630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5901-6442-45EF-B357-39E941516BFA}"/>
              </a:ext>
            </a:extLst>
          </p:cNvPr>
          <p:cNvSpPr>
            <a:spLocks noGrp="1"/>
          </p:cNvSpPr>
          <p:nvPr>
            <p:ph type="title"/>
          </p:nvPr>
        </p:nvSpPr>
        <p:spPr/>
        <p:txBody>
          <a:bodyPr/>
          <a:lstStyle/>
          <a:p>
            <a:r>
              <a:rPr lang="en-US" dirty="0"/>
              <a:t>Designing for Emotions</a:t>
            </a:r>
            <a:endParaRPr lang="en-PH" dirty="0"/>
          </a:p>
        </p:txBody>
      </p:sp>
      <p:sp>
        <p:nvSpPr>
          <p:cNvPr id="3" name="Text Placeholder 2">
            <a:extLst>
              <a:ext uri="{FF2B5EF4-FFF2-40B4-BE49-F238E27FC236}">
                <a16:creationId xmlns:a16="http://schemas.microsoft.com/office/drawing/2014/main" id="{55B796FF-325F-4DE5-ADB3-C3D486AAB2DE}"/>
              </a:ext>
            </a:extLst>
          </p:cNvPr>
          <p:cNvSpPr>
            <a:spLocks noGrp="1"/>
          </p:cNvSpPr>
          <p:nvPr>
            <p:ph type="body" idx="1"/>
          </p:nvPr>
        </p:nvSpPr>
        <p:spPr/>
        <p:txBody>
          <a:bodyPr/>
          <a:lstStyle/>
          <a:p>
            <a:r>
              <a:rPr lang="en-US" dirty="0"/>
              <a:t>Why Emotions | Levels of Emotion-Based Processing</a:t>
            </a:r>
            <a:endParaRPr lang="en-PH" dirty="0"/>
          </a:p>
        </p:txBody>
      </p:sp>
    </p:spTree>
    <p:extLst>
      <p:ext uri="{BB962C8B-B14F-4D97-AF65-F5344CB8AC3E}">
        <p14:creationId xmlns:p14="http://schemas.microsoft.com/office/powerpoint/2010/main" val="260976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2A4E-645F-4B10-B0EE-CE5370494A10}"/>
              </a:ext>
            </a:extLst>
          </p:cNvPr>
          <p:cNvSpPr>
            <a:spLocks noGrp="1"/>
          </p:cNvSpPr>
          <p:nvPr>
            <p:ph type="title"/>
          </p:nvPr>
        </p:nvSpPr>
        <p:spPr/>
        <p:txBody>
          <a:bodyPr/>
          <a:lstStyle/>
          <a:p>
            <a:r>
              <a:rPr lang="en-US" dirty="0"/>
              <a:t>Why Emotions?</a:t>
            </a:r>
            <a:endParaRPr lang="en-PH" dirty="0"/>
          </a:p>
        </p:txBody>
      </p:sp>
      <p:sp>
        <p:nvSpPr>
          <p:cNvPr id="3" name="Content Placeholder 2">
            <a:extLst>
              <a:ext uri="{FF2B5EF4-FFF2-40B4-BE49-F238E27FC236}">
                <a16:creationId xmlns:a16="http://schemas.microsoft.com/office/drawing/2014/main" id="{36B004B1-8032-45C3-A1AE-126CB1F7FF76}"/>
              </a:ext>
            </a:extLst>
          </p:cNvPr>
          <p:cNvSpPr>
            <a:spLocks noGrp="1"/>
          </p:cNvSpPr>
          <p:nvPr>
            <p:ph idx="1"/>
          </p:nvPr>
        </p:nvSpPr>
        <p:spPr/>
        <p:txBody>
          <a:bodyPr/>
          <a:lstStyle/>
          <a:p>
            <a:r>
              <a:rPr lang="en-US" dirty="0"/>
              <a:t>Emotions makes the human smart</a:t>
            </a:r>
          </a:p>
          <a:p>
            <a:r>
              <a:rPr lang="en-US" dirty="0"/>
              <a:t>Much of human behavior is subconscious</a:t>
            </a:r>
          </a:p>
          <a:p>
            <a:r>
              <a:rPr lang="en-US" dirty="0"/>
              <a:t>Affective system helps make judgments</a:t>
            </a:r>
          </a:p>
          <a:p>
            <a:r>
              <a:rPr lang="en-US" dirty="0"/>
              <a:t>People without emotions cannot choose between alternatives</a:t>
            </a:r>
          </a:p>
          <a:p>
            <a:endParaRPr lang="en-PH" dirty="0"/>
          </a:p>
        </p:txBody>
      </p:sp>
    </p:spTree>
    <p:extLst>
      <p:ext uri="{BB962C8B-B14F-4D97-AF65-F5344CB8AC3E}">
        <p14:creationId xmlns:p14="http://schemas.microsoft.com/office/powerpoint/2010/main" val="3695576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6585-4336-4251-B943-A8141578B876}"/>
              </a:ext>
            </a:extLst>
          </p:cNvPr>
          <p:cNvSpPr>
            <a:spLocks noGrp="1"/>
          </p:cNvSpPr>
          <p:nvPr>
            <p:ph type="title"/>
          </p:nvPr>
        </p:nvSpPr>
        <p:spPr/>
        <p:txBody>
          <a:bodyPr/>
          <a:lstStyle/>
          <a:p>
            <a:r>
              <a:rPr lang="en-US" dirty="0"/>
              <a:t>Effects of Using Emotions for Design</a:t>
            </a:r>
            <a:endParaRPr lang="en-PH" dirty="0"/>
          </a:p>
        </p:txBody>
      </p:sp>
      <p:sp>
        <p:nvSpPr>
          <p:cNvPr id="3" name="Content Placeholder 2">
            <a:extLst>
              <a:ext uri="{FF2B5EF4-FFF2-40B4-BE49-F238E27FC236}">
                <a16:creationId xmlns:a16="http://schemas.microsoft.com/office/drawing/2014/main" id="{5836D1B0-9007-439D-BAE5-AB90E01D8D59}"/>
              </a:ext>
            </a:extLst>
          </p:cNvPr>
          <p:cNvSpPr>
            <a:spLocks noGrp="1"/>
          </p:cNvSpPr>
          <p:nvPr>
            <p:ph idx="1"/>
          </p:nvPr>
        </p:nvSpPr>
        <p:spPr/>
        <p:txBody>
          <a:bodyPr/>
          <a:lstStyle/>
          <a:p>
            <a:r>
              <a:rPr lang="en-US" dirty="0"/>
              <a:t>Broadening of thorough processes</a:t>
            </a:r>
          </a:p>
          <a:p>
            <a:r>
              <a:rPr lang="en-US" dirty="0"/>
              <a:t>Greater creativity</a:t>
            </a:r>
          </a:p>
          <a:p>
            <a:r>
              <a:rPr lang="en-US" dirty="0"/>
              <a:t>Greater imagination</a:t>
            </a:r>
          </a:p>
          <a:p>
            <a:r>
              <a:rPr lang="en-US" dirty="0"/>
              <a:t>More tolerant of minor difficulties</a:t>
            </a:r>
          </a:p>
          <a:p>
            <a:endParaRPr lang="en-PH" dirty="0"/>
          </a:p>
        </p:txBody>
      </p:sp>
    </p:spTree>
    <p:extLst>
      <p:ext uri="{BB962C8B-B14F-4D97-AF65-F5344CB8AC3E}">
        <p14:creationId xmlns:p14="http://schemas.microsoft.com/office/powerpoint/2010/main" val="2435650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71C3-88D5-4128-9588-ED247D9C26F8}"/>
              </a:ext>
            </a:extLst>
          </p:cNvPr>
          <p:cNvSpPr>
            <a:spLocks noGrp="1"/>
          </p:cNvSpPr>
          <p:nvPr>
            <p:ph type="title"/>
          </p:nvPr>
        </p:nvSpPr>
        <p:spPr/>
        <p:txBody>
          <a:bodyPr/>
          <a:lstStyle/>
          <a:p>
            <a:r>
              <a:rPr lang="en-US" dirty="0"/>
              <a:t>Levels of Emotion-Based Processing</a:t>
            </a:r>
            <a:endParaRPr lang="en-PH" dirty="0"/>
          </a:p>
        </p:txBody>
      </p:sp>
      <p:sp>
        <p:nvSpPr>
          <p:cNvPr id="3" name="Content Placeholder 2">
            <a:extLst>
              <a:ext uri="{FF2B5EF4-FFF2-40B4-BE49-F238E27FC236}">
                <a16:creationId xmlns:a16="http://schemas.microsoft.com/office/drawing/2014/main" id="{97D2E9C2-EFAA-4C8B-855E-7952761FC204}"/>
              </a:ext>
            </a:extLst>
          </p:cNvPr>
          <p:cNvSpPr>
            <a:spLocks noGrp="1"/>
          </p:cNvSpPr>
          <p:nvPr>
            <p:ph idx="1"/>
          </p:nvPr>
        </p:nvSpPr>
        <p:spPr/>
        <p:txBody>
          <a:bodyPr/>
          <a:lstStyle/>
          <a:p>
            <a:r>
              <a:rPr lang="en-US" dirty="0"/>
              <a:t>Visceral</a:t>
            </a:r>
          </a:p>
          <a:p>
            <a:r>
              <a:rPr lang="en-US" dirty="0"/>
              <a:t>Behavioral</a:t>
            </a:r>
          </a:p>
          <a:p>
            <a:r>
              <a:rPr lang="en-US" dirty="0"/>
              <a:t>Reflective</a:t>
            </a:r>
          </a:p>
          <a:p>
            <a:endParaRPr lang="en-PH" dirty="0"/>
          </a:p>
        </p:txBody>
      </p:sp>
    </p:spTree>
    <p:extLst>
      <p:ext uri="{BB962C8B-B14F-4D97-AF65-F5344CB8AC3E}">
        <p14:creationId xmlns:p14="http://schemas.microsoft.com/office/powerpoint/2010/main" val="2892407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3F56-1EAE-4823-ABBF-884FC587943F}"/>
              </a:ext>
            </a:extLst>
          </p:cNvPr>
          <p:cNvSpPr>
            <a:spLocks noGrp="1"/>
          </p:cNvSpPr>
          <p:nvPr>
            <p:ph type="title"/>
          </p:nvPr>
        </p:nvSpPr>
        <p:spPr/>
        <p:txBody>
          <a:bodyPr/>
          <a:lstStyle/>
          <a:p>
            <a:r>
              <a:rPr lang="en-US" dirty="0"/>
              <a:t>Levels of Emotion-Based Processing</a:t>
            </a:r>
            <a:endParaRPr lang="en-PH" dirty="0"/>
          </a:p>
        </p:txBody>
      </p:sp>
      <p:sp>
        <p:nvSpPr>
          <p:cNvPr id="3" name="Content Placeholder 2">
            <a:extLst>
              <a:ext uri="{FF2B5EF4-FFF2-40B4-BE49-F238E27FC236}">
                <a16:creationId xmlns:a16="http://schemas.microsoft.com/office/drawing/2014/main" id="{DBE4E7C6-3A5E-45D0-94D9-32EC9EC449AD}"/>
              </a:ext>
            </a:extLst>
          </p:cNvPr>
          <p:cNvSpPr>
            <a:spLocks noGrp="1"/>
          </p:cNvSpPr>
          <p:nvPr>
            <p:ph sz="half" idx="1"/>
          </p:nvPr>
        </p:nvSpPr>
        <p:spPr>
          <a:xfrm>
            <a:off x="838199" y="1825625"/>
            <a:ext cx="7103533" cy="4351338"/>
          </a:xfrm>
        </p:spPr>
        <p:txBody>
          <a:bodyPr/>
          <a:lstStyle/>
          <a:p>
            <a:pPr marL="0" indent="0">
              <a:buNone/>
            </a:pPr>
            <a:r>
              <a:rPr lang="en-US" b="1" dirty="0"/>
              <a:t>Visceral</a:t>
            </a:r>
          </a:p>
          <a:p>
            <a:r>
              <a:rPr lang="en-US" dirty="0"/>
              <a:t>Pre-conscious, pre-thought</a:t>
            </a:r>
          </a:p>
          <a:p>
            <a:r>
              <a:rPr lang="en-US" dirty="0"/>
              <a:t>Appearance matters</a:t>
            </a:r>
          </a:p>
          <a:p>
            <a:r>
              <a:rPr lang="en-US" dirty="0"/>
              <a:t>First impressions are formed</a:t>
            </a:r>
          </a:p>
          <a:p>
            <a:r>
              <a:rPr lang="en-US" dirty="0"/>
              <a:t>Initial impact of the product (touch, feel, appearance)</a:t>
            </a:r>
          </a:p>
        </p:txBody>
      </p:sp>
      <p:pic>
        <p:nvPicPr>
          <p:cNvPr id="5" name="Picture 2">
            <a:extLst>
              <a:ext uri="{FF2B5EF4-FFF2-40B4-BE49-F238E27FC236}">
                <a16:creationId xmlns:a16="http://schemas.microsoft.com/office/drawing/2014/main" id="{16766C63-8588-4346-B68A-BB29E8558F9D}"/>
              </a:ext>
            </a:extLst>
          </p:cNvPr>
          <p:cNvPicPr>
            <a:picLocks noGrp="1" noChangeAspect="1" noChangeArrowheads="1"/>
          </p:cNvPicPr>
          <p:nvPr>
            <p:ph sz="half" idx="2"/>
          </p:nvPr>
        </p:nvPicPr>
        <p:blipFill>
          <a:blip r:embed="rId3" cstate="print"/>
          <a:srcRect/>
          <a:stretch>
            <a:fillRect/>
          </a:stretch>
        </p:blipFill>
        <p:spPr bwMode="auto">
          <a:xfrm>
            <a:off x="8246533" y="1847543"/>
            <a:ext cx="3107267" cy="4139714"/>
          </a:xfrm>
          <a:prstGeom prst="rect">
            <a:avLst/>
          </a:prstGeom>
          <a:noFill/>
          <a:ln w="9525">
            <a:noFill/>
            <a:miter lim="800000"/>
            <a:headEnd/>
            <a:tailEnd/>
          </a:ln>
        </p:spPr>
      </p:pic>
    </p:spTree>
    <p:extLst>
      <p:ext uri="{BB962C8B-B14F-4D97-AF65-F5344CB8AC3E}">
        <p14:creationId xmlns:p14="http://schemas.microsoft.com/office/powerpoint/2010/main" val="293108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24AD-70F5-490E-A133-61A88083A5E6}"/>
              </a:ext>
            </a:extLst>
          </p:cNvPr>
          <p:cNvSpPr>
            <a:spLocks noGrp="1"/>
          </p:cNvSpPr>
          <p:nvPr>
            <p:ph type="title"/>
          </p:nvPr>
        </p:nvSpPr>
        <p:spPr/>
        <p:txBody>
          <a:bodyPr/>
          <a:lstStyle/>
          <a:p>
            <a:r>
              <a:rPr lang="en-US" dirty="0"/>
              <a:t>Levels of Emotion-Based Processing</a:t>
            </a:r>
            <a:endParaRPr lang="en-PH" dirty="0"/>
          </a:p>
        </p:txBody>
      </p:sp>
      <p:sp>
        <p:nvSpPr>
          <p:cNvPr id="3" name="Content Placeholder 2">
            <a:extLst>
              <a:ext uri="{FF2B5EF4-FFF2-40B4-BE49-F238E27FC236}">
                <a16:creationId xmlns:a16="http://schemas.microsoft.com/office/drawing/2014/main" id="{508FF591-B252-4F72-B7C9-265CAF59E976}"/>
              </a:ext>
            </a:extLst>
          </p:cNvPr>
          <p:cNvSpPr>
            <a:spLocks noGrp="1"/>
          </p:cNvSpPr>
          <p:nvPr>
            <p:ph idx="1"/>
          </p:nvPr>
        </p:nvSpPr>
        <p:spPr/>
        <p:txBody>
          <a:bodyPr/>
          <a:lstStyle/>
          <a:p>
            <a:pPr marL="0" indent="0">
              <a:buNone/>
            </a:pPr>
            <a:r>
              <a:rPr lang="en-US" b="1" dirty="0"/>
              <a:t>Behavioral</a:t>
            </a:r>
          </a:p>
          <a:p>
            <a:r>
              <a:rPr lang="en-US" dirty="0"/>
              <a:t>Focuses on the use</a:t>
            </a:r>
          </a:p>
          <a:p>
            <a:r>
              <a:rPr lang="en-US" dirty="0"/>
              <a:t>Experience with the product:</a:t>
            </a:r>
          </a:p>
          <a:p>
            <a:pPr lvl="1"/>
            <a:r>
              <a:rPr lang="en-US" dirty="0"/>
              <a:t>Function</a:t>
            </a:r>
          </a:p>
          <a:p>
            <a:pPr lvl="1"/>
            <a:r>
              <a:rPr lang="en-US" dirty="0"/>
              <a:t>Performance</a:t>
            </a:r>
          </a:p>
          <a:p>
            <a:pPr lvl="1"/>
            <a:r>
              <a:rPr lang="en-US" dirty="0"/>
              <a:t>Usability</a:t>
            </a:r>
          </a:p>
          <a:p>
            <a:endParaRPr lang="en-PH" dirty="0"/>
          </a:p>
        </p:txBody>
      </p:sp>
    </p:spTree>
    <p:extLst>
      <p:ext uri="{BB962C8B-B14F-4D97-AF65-F5344CB8AC3E}">
        <p14:creationId xmlns:p14="http://schemas.microsoft.com/office/powerpoint/2010/main" val="3793021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D9DB-C129-494B-AB25-50076CF26563}"/>
              </a:ext>
            </a:extLst>
          </p:cNvPr>
          <p:cNvSpPr>
            <a:spLocks noGrp="1"/>
          </p:cNvSpPr>
          <p:nvPr>
            <p:ph type="title"/>
          </p:nvPr>
        </p:nvSpPr>
        <p:spPr/>
        <p:txBody>
          <a:bodyPr/>
          <a:lstStyle/>
          <a:p>
            <a:r>
              <a:rPr lang="en-US"/>
              <a:t>Levels of Emotion-Based Processing</a:t>
            </a:r>
            <a:endParaRPr lang="en-PH" dirty="0"/>
          </a:p>
        </p:txBody>
      </p:sp>
      <p:pic>
        <p:nvPicPr>
          <p:cNvPr id="8" name="Picture 2">
            <a:extLst>
              <a:ext uri="{FF2B5EF4-FFF2-40B4-BE49-F238E27FC236}">
                <a16:creationId xmlns:a16="http://schemas.microsoft.com/office/drawing/2014/main" id="{8FCAD622-D634-4EB1-A86A-9638583AB5CA}"/>
              </a:ext>
            </a:extLst>
          </p:cNvPr>
          <p:cNvPicPr>
            <a:picLocks noGrp="1" noChangeAspect="1" noChangeArrowheads="1"/>
          </p:cNvPicPr>
          <p:nvPr>
            <p:ph sz="half" idx="1"/>
          </p:nvPr>
        </p:nvPicPr>
        <p:blipFill>
          <a:blip r:embed="rId3" cstate="print"/>
          <a:srcRect/>
          <a:stretch>
            <a:fillRect/>
          </a:stretch>
        </p:blipFill>
        <p:spPr bwMode="auto">
          <a:xfrm>
            <a:off x="1214966" y="2384159"/>
            <a:ext cx="3810000" cy="3810000"/>
          </a:xfrm>
          <a:prstGeom prst="rect">
            <a:avLst/>
          </a:prstGeom>
          <a:noFill/>
          <a:ln w="9525">
            <a:noFill/>
            <a:miter lim="800000"/>
            <a:headEnd/>
            <a:tailEnd/>
          </a:ln>
        </p:spPr>
      </p:pic>
      <p:pic>
        <p:nvPicPr>
          <p:cNvPr id="9" name="Picture 3">
            <a:extLst>
              <a:ext uri="{FF2B5EF4-FFF2-40B4-BE49-F238E27FC236}">
                <a16:creationId xmlns:a16="http://schemas.microsoft.com/office/drawing/2014/main" id="{432B10CB-5FE7-47D7-AE51-28B936D47731}"/>
              </a:ext>
            </a:extLst>
          </p:cNvPr>
          <p:cNvPicPr>
            <a:picLocks noGrp="1" noChangeAspect="1" noChangeArrowheads="1"/>
          </p:cNvPicPr>
          <p:nvPr>
            <p:ph sz="half" idx="2"/>
          </p:nvPr>
        </p:nvPicPr>
        <p:blipFill>
          <a:blip r:embed="rId4" cstate="print"/>
          <a:srcRect/>
          <a:stretch>
            <a:fillRect/>
          </a:stretch>
        </p:blipFill>
        <p:spPr bwMode="auto">
          <a:xfrm>
            <a:off x="6858000" y="2384159"/>
            <a:ext cx="3810000" cy="3810000"/>
          </a:xfrm>
          <a:prstGeom prst="rect">
            <a:avLst/>
          </a:prstGeom>
          <a:noFill/>
          <a:ln w="9525">
            <a:noFill/>
            <a:miter lim="800000"/>
            <a:headEnd/>
            <a:tailEnd/>
          </a:ln>
        </p:spPr>
      </p:pic>
      <p:sp>
        <p:nvSpPr>
          <p:cNvPr id="10" name="Content Placeholder 2">
            <a:extLst>
              <a:ext uri="{FF2B5EF4-FFF2-40B4-BE49-F238E27FC236}">
                <a16:creationId xmlns:a16="http://schemas.microsoft.com/office/drawing/2014/main" id="{3E1D28D6-DAB6-4638-8B1C-1970107E960F}"/>
              </a:ext>
            </a:extLst>
          </p:cNvPr>
          <p:cNvSpPr txBox="1">
            <a:spLocks/>
          </p:cNvSpPr>
          <p:nvPr/>
        </p:nvSpPr>
        <p:spPr>
          <a:xfrm>
            <a:off x="838200" y="1825625"/>
            <a:ext cx="10515600" cy="595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Behavioral</a:t>
            </a:r>
          </a:p>
        </p:txBody>
      </p:sp>
    </p:spTree>
    <p:extLst>
      <p:ext uri="{BB962C8B-B14F-4D97-AF65-F5344CB8AC3E}">
        <p14:creationId xmlns:p14="http://schemas.microsoft.com/office/powerpoint/2010/main" val="161181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DDF-09F9-4A7B-B9B3-CB526E1D7857}"/>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77C9A8CD-64EA-40B3-A774-ADE4AF6F1DE5}"/>
              </a:ext>
            </a:extLst>
          </p:cNvPr>
          <p:cNvSpPr>
            <a:spLocks noGrp="1"/>
          </p:cNvSpPr>
          <p:nvPr>
            <p:ph idx="1"/>
          </p:nvPr>
        </p:nvSpPr>
        <p:spPr/>
        <p:txBody>
          <a:bodyPr/>
          <a:lstStyle/>
          <a:p>
            <a:r>
              <a:rPr lang="en-US" b="1" dirty="0"/>
              <a:t>Sight</a:t>
            </a:r>
          </a:p>
          <a:p>
            <a:r>
              <a:rPr lang="en-US" b="1" dirty="0"/>
              <a:t>Hearing</a:t>
            </a:r>
          </a:p>
          <a:p>
            <a:r>
              <a:rPr lang="en-US" b="1" dirty="0"/>
              <a:t>Touch</a:t>
            </a:r>
          </a:p>
          <a:p>
            <a:r>
              <a:rPr lang="en-US" dirty="0"/>
              <a:t>Taste</a:t>
            </a:r>
          </a:p>
          <a:p>
            <a:r>
              <a:rPr lang="en-US" dirty="0"/>
              <a:t>Smell</a:t>
            </a:r>
          </a:p>
          <a:p>
            <a:endParaRPr lang="en-PH" dirty="0"/>
          </a:p>
        </p:txBody>
      </p:sp>
    </p:spTree>
    <p:extLst>
      <p:ext uri="{BB962C8B-B14F-4D97-AF65-F5344CB8AC3E}">
        <p14:creationId xmlns:p14="http://schemas.microsoft.com/office/powerpoint/2010/main" val="316659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4926-B9B5-4CDC-8536-BC49573E705D}"/>
              </a:ext>
            </a:extLst>
          </p:cNvPr>
          <p:cNvSpPr>
            <a:spLocks noGrp="1"/>
          </p:cNvSpPr>
          <p:nvPr>
            <p:ph type="title"/>
          </p:nvPr>
        </p:nvSpPr>
        <p:spPr/>
        <p:txBody>
          <a:bodyPr/>
          <a:lstStyle/>
          <a:p>
            <a:r>
              <a:rPr lang="en-US" dirty="0"/>
              <a:t>Levels of Emotion-Based Processing</a:t>
            </a:r>
            <a:endParaRPr lang="en-PH" dirty="0"/>
          </a:p>
        </p:txBody>
      </p:sp>
      <p:sp>
        <p:nvSpPr>
          <p:cNvPr id="3" name="Content Placeholder 2">
            <a:extLst>
              <a:ext uri="{FF2B5EF4-FFF2-40B4-BE49-F238E27FC236}">
                <a16:creationId xmlns:a16="http://schemas.microsoft.com/office/drawing/2014/main" id="{B079B5BE-95C8-4CA7-8510-EB36674CFF6A}"/>
              </a:ext>
            </a:extLst>
          </p:cNvPr>
          <p:cNvSpPr>
            <a:spLocks noGrp="1"/>
          </p:cNvSpPr>
          <p:nvPr>
            <p:ph idx="1"/>
          </p:nvPr>
        </p:nvSpPr>
        <p:spPr/>
        <p:txBody>
          <a:bodyPr/>
          <a:lstStyle/>
          <a:p>
            <a:pPr marL="0" indent="0">
              <a:buNone/>
            </a:pPr>
            <a:r>
              <a:rPr lang="en-US" b="1" dirty="0"/>
              <a:t>Reflective</a:t>
            </a:r>
          </a:p>
          <a:p>
            <a:r>
              <a:rPr lang="en-US" dirty="0"/>
              <a:t>Affected by culture, experience, education, and individual differences</a:t>
            </a:r>
          </a:p>
          <a:p>
            <a:r>
              <a:rPr lang="en-US" dirty="0"/>
              <a:t>Can override the visceral and behavioral</a:t>
            </a:r>
          </a:p>
          <a:p>
            <a:r>
              <a:rPr lang="en-US" dirty="0"/>
              <a:t>Sophistication vs. popularity</a:t>
            </a:r>
          </a:p>
          <a:p>
            <a:r>
              <a:rPr lang="en-US" dirty="0"/>
              <a:t>Long-term relationships</a:t>
            </a:r>
          </a:p>
          <a:p>
            <a:r>
              <a:rPr lang="en-US" dirty="0"/>
              <a:t>Consideration of the future</a:t>
            </a:r>
          </a:p>
        </p:txBody>
      </p:sp>
    </p:spTree>
    <p:extLst>
      <p:ext uri="{BB962C8B-B14F-4D97-AF65-F5344CB8AC3E}">
        <p14:creationId xmlns:p14="http://schemas.microsoft.com/office/powerpoint/2010/main" val="3745605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2BDB-1B49-4D65-BAC5-F94D00452425}"/>
              </a:ext>
            </a:extLst>
          </p:cNvPr>
          <p:cNvSpPr>
            <a:spLocks noGrp="1"/>
          </p:cNvSpPr>
          <p:nvPr>
            <p:ph type="title"/>
          </p:nvPr>
        </p:nvSpPr>
        <p:spPr/>
        <p:txBody>
          <a:bodyPr/>
          <a:lstStyle/>
          <a:p>
            <a:r>
              <a:rPr lang="en-US" dirty="0"/>
              <a:t>Levels of Emotion-Based Processing</a:t>
            </a:r>
            <a:endParaRPr lang="en-PH" dirty="0"/>
          </a:p>
        </p:txBody>
      </p:sp>
      <p:pic>
        <p:nvPicPr>
          <p:cNvPr id="6" name="Picture 2">
            <a:extLst>
              <a:ext uri="{FF2B5EF4-FFF2-40B4-BE49-F238E27FC236}">
                <a16:creationId xmlns:a16="http://schemas.microsoft.com/office/drawing/2014/main" id="{7A8F5339-57F4-4B99-8EE2-A12F32BEE414}"/>
              </a:ext>
            </a:extLst>
          </p:cNvPr>
          <p:cNvPicPr>
            <a:picLocks noGrp="1" noChangeAspect="1" noChangeArrowheads="1"/>
          </p:cNvPicPr>
          <p:nvPr>
            <p:ph sz="half" idx="1"/>
          </p:nvPr>
        </p:nvPicPr>
        <p:blipFill>
          <a:blip r:embed="rId3" cstate="print"/>
          <a:srcRect/>
          <a:stretch>
            <a:fillRect/>
          </a:stretch>
        </p:blipFill>
        <p:spPr bwMode="auto">
          <a:xfrm>
            <a:off x="838200" y="1811734"/>
            <a:ext cx="5838825" cy="4379119"/>
          </a:xfrm>
          <a:prstGeom prst="rect">
            <a:avLst/>
          </a:prstGeom>
          <a:noFill/>
          <a:ln w="9525">
            <a:noFill/>
            <a:miter lim="800000"/>
            <a:headEnd/>
            <a:tailEnd/>
          </a:ln>
        </p:spPr>
      </p:pic>
      <p:pic>
        <p:nvPicPr>
          <p:cNvPr id="7" name="Picture 2">
            <a:extLst>
              <a:ext uri="{FF2B5EF4-FFF2-40B4-BE49-F238E27FC236}">
                <a16:creationId xmlns:a16="http://schemas.microsoft.com/office/drawing/2014/main" id="{6B085F2E-6303-4AB4-BE13-B3BFDFB8FB6C}"/>
              </a:ext>
            </a:extLst>
          </p:cNvPr>
          <p:cNvPicPr>
            <a:picLocks noGrp="1" noChangeAspect="1" noChangeArrowheads="1"/>
          </p:cNvPicPr>
          <p:nvPr>
            <p:ph sz="half" idx="2"/>
          </p:nvPr>
        </p:nvPicPr>
        <p:blipFill>
          <a:blip r:embed="rId4" cstate="print"/>
          <a:srcRect/>
          <a:stretch>
            <a:fillRect/>
          </a:stretch>
        </p:blipFill>
        <p:spPr bwMode="auto">
          <a:xfrm>
            <a:off x="7616728" y="1811734"/>
            <a:ext cx="3164609" cy="4351338"/>
          </a:xfrm>
          <a:prstGeom prst="rect">
            <a:avLst/>
          </a:prstGeom>
          <a:noFill/>
          <a:ln w="9525">
            <a:noFill/>
            <a:miter lim="800000"/>
            <a:headEnd/>
            <a:tailEnd/>
          </a:ln>
        </p:spPr>
      </p:pic>
    </p:spTree>
    <p:extLst>
      <p:ext uri="{BB962C8B-B14F-4D97-AF65-F5344CB8AC3E}">
        <p14:creationId xmlns:p14="http://schemas.microsoft.com/office/powerpoint/2010/main" val="329010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DDEA-AA8C-41D2-8E46-3F64B5ECCA9F}"/>
              </a:ext>
            </a:extLst>
          </p:cNvPr>
          <p:cNvSpPr>
            <a:spLocks noGrp="1"/>
          </p:cNvSpPr>
          <p:nvPr>
            <p:ph type="title"/>
          </p:nvPr>
        </p:nvSpPr>
        <p:spPr/>
        <p:txBody>
          <a:bodyPr/>
          <a:lstStyle/>
          <a:p>
            <a:r>
              <a:rPr lang="en-US" dirty="0"/>
              <a:t>Levels of Emotion-Based Processing</a:t>
            </a:r>
            <a:endParaRPr lang="en-PH" dirty="0"/>
          </a:p>
        </p:txBody>
      </p:sp>
      <p:sp>
        <p:nvSpPr>
          <p:cNvPr id="5" name="Content Placeholder 4">
            <a:extLst>
              <a:ext uri="{FF2B5EF4-FFF2-40B4-BE49-F238E27FC236}">
                <a16:creationId xmlns:a16="http://schemas.microsoft.com/office/drawing/2014/main" id="{58C8240C-1B49-4ECA-923C-41C0C5DFE8B6}"/>
              </a:ext>
            </a:extLst>
          </p:cNvPr>
          <p:cNvSpPr>
            <a:spLocks noGrp="1"/>
          </p:cNvSpPr>
          <p:nvPr>
            <p:ph idx="1"/>
          </p:nvPr>
        </p:nvSpPr>
        <p:spPr/>
        <p:txBody>
          <a:bodyPr/>
          <a:lstStyle/>
          <a:p>
            <a:pPr marL="0" indent="0">
              <a:buNone/>
            </a:pPr>
            <a:r>
              <a:rPr lang="en-US" b="1" dirty="0"/>
              <a:t>Working with the three levels:</a:t>
            </a:r>
          </a:p>
          <a:p>
            <a:r>
              <a:rPr lang="en-US" dirty="0"/>
              <a:t>Visceral - appearance</a:t>
            </a:r>
          </a:p>
          <a:p>
            <a:r>
              <a:rPr lang="en-US" dirty="0"/>
              <a:t>Behavioral - pleasure and effectiveness of use</a:t>
            </a:r>
          </a:p>
          <a:p>
            <a:r>
              <a:rPr lang="en-US" dirty="0"/>
              <a:t>Reflective - self-image, personal satisfaction, memories</a:t>
            </a:r>
          </a:p>
          <a:p>
            <a:endParaRPr lang="en-PH" dirty="0"/>
          </a:p>
        </p:txBody>
      </p:sp>
    </p:spTree>
    <p:extLst>
      <p:ext uri="{BB962C8B-B14F-4D97-AF65-F5344CB8AC3E}">
        <p14:creationId xmlns:p14="http://schemas.microsoft.com/office/powerpoint/2010/main" val="393882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1BCF-BA63-45E6-93BD-D91AF30C1D59}"/>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FDF75DF6-23F0-430D-AF00-CFD54A394AAF}"/>
              </a:ext>
            </a:extLst>
          </p:cNvPr>
          <p:cNvSpPr>
            <a:spLocks noGrp="1"/>
          </p:cNvSpPr>
          <p:nvPr>
            <p:ph idx="1"/>
          </p:nvPr>
        </p:nvSpPr>
        <p:spPr/>
        <p:txBody>
          <a:bodyPr/>
          <a:lstStyle/>
          <a:p>
            <a:pPr marL="0" indent="0">
              <a:buNone/>
            </a:pPr>
            <a:r>
              <a:rPr lang="en-US" b="1" dirty="0"/>
              <a:t>Visual Processing</a:t>
            </a:r>
          </a:p>
          <a:p>
            <a:r>
              <a:rPr lang="en-US" dirty="0"/>
              <a:t>Involves transformation and interpretation of a complete image</a:t>
            </a:r>
          </a:p>
          <a:p>
            <a:r>
              <a:rPr lang="en-US" dirty="0"/>
              <a:t>Expectations affect the way an image is perceived</a:t>
            </a:r>
          </a:p>
          <a:p>
            <a:r>
              <a:rPr lang="en-US" dirty="0"/>
              <a:t>Compensates for movement, color and brightness</a:t>
            </a:r>
          </a:p>
          <a:p>
            <a:r>
              <a:rPr lang="en-US" dirty="0"/>
              <a:t>Helps resolve ambiguities </a:t>
            </a:r>
          </a:p>
          <a:p>
            <a:endParaRPr lang="en-PH" dirty="0"/>
          </a:p>
        </p:txBody>
      </p:sp>
    </p:spTree>
    <p:extLst>
      <p:ext uri="{BB962C8B-B14F-4D97-AF65-F5344CB8AC3E}">
        <p14:creationId xmlns:p14="http://schemas.microsoft.com/office/powerpoint/2010/main" val="75861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5E4A-826D-4AAE-8BEA-59B6845DEF07}"/>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68EF7FAB-1F54-4FD2-84EE-0A4D14FE32EB}"/>
              </a:ext>
            </a:extLst>
          </p:cNvPr>
          <p:cNvSpPr>
            <a:spLocks noGrp="1"/>
          </p:cNvSpPr>
          <p:nvPr>
            <p:ph idx="1"/>
          </p:nvPr>
        </p:nvSpPr>
        <p:spPr>
          <a:xfrm>
            <a:off x="838200" y="1825625"/>
            <a:ext cx="3903133" cy="4351338"/>
          </a:xfrm>
        </p:spPr>
        <p:txBody>
          <a:bodyPr/>
          <a:lstStyle/>
          <a:p>
            <a:pPr marL="0" indent="0">
              <a:buNone/>
            </a:pPr>
            <a:r>
              <a:rPr lang="en-US" b="1" dirty="0"/>
              <a:t>Visual Processing</a:t>
            </a:r>
          </a:p>
          <a:p>
            <a:r>
              <a:rPr lang="en-US" dirty="0"/>
              <a:t>Perception of size</a:t>
            </a:r>
          </a:p>
          <a:p>
            <a:r>
              <a:rPr lang="en-US" dirty="0"/>
              <a:t>Familiarity</a:t>
            </a:r>
          </a:p>
          <a:p>
            <a:r>
              <a:rPr lang="en-US" dirty="0"/>
              <a:t>Depth perception</a:t>
            </a:r>
          </a:p>
          <a:p>
            <a:r>
              <a:rPr lang="en-US" dirty="0"/>
              <a:t>Color perception</a:t>
            </a:r>
          </a:p>
          <a:p>
            <a:r>
              <a:rPr lang="en-US" dirty="0"/>
              <a:t>Reading</a:t>
            </a:r>
            <a:endParaRPr lang="en-PH" dirty="0"/>
          </a:p>
        </p:txBody>
      </p:sp>
      <p:pic>
        <p:nvPicPr>
          <p:cNvPr id="4" name="Picture 2" descr="http://rebelpixel.com/photos/ipap-photos/02829.batanes.080219-0901-6125-copy.jpg">
            <a:extLst>
              <a:ext uri="{FF2B5EF4-FFF2-40B4-BE49-F238E27FC236}">
                <a16:creationId xmlns:a16="http://schemas.microsoft.com/office/drawing/2014/main" id="{3C56DC1E-5F40-4C48-9E8D-BDCA288B582F}"/>
              </a:ext>
            </a:extLst>
          </p:cNvPr>
          <p:cNvPicPr>
            <a:picLocks noChangeAspect="1" noChangeArrowheads="1"/>
          </p:cNvPicPr>
          <p:nvPr/>
        </p:nvPicPr>
        <p:blipFill>
          <a:blip r:embed="rId3" cstate="print"/>
          <a:srcRect/>
          <a:stretch>
            <a:fillRect/>
          </a:stretch>
        </p:blipFill>
        <p:spPr bwMode="auto">
          <a:xfrm>
            <a:off x="4995333" y="1825625"/>
            <a:ext cx="6358467" cy="4247456"/>
          </a:xfrm>
          <a:prstGeom prst="rect">
            <a:avLst/>
          </a:prstGeom>
          <a:noFill/>
        </p:spPr>
      </p:pic>
    </p:spTree>
    <p:extLst>
      <p:ext uri="{BB962C8B-B14F-4D97-AF65-F5344CB8AC3E}">
        <p14:creationId xmlns:p14="http://schemas.microsoft.com/office/powerpoint/2010/main" val="296537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B6-2FE2-43AF-8417-AFAB90BF76EF}"/>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703604E4-F64F-4DD1-9F41-D27293113C1B}"/>
              </a:ext>
            </a:extLst>
          </p:cNvPr>
          <p:cNvSpPr>
            <a:spLocks noGrp="1"/>
          </p:cNvSpPr>
          <p:nvPr>
            <p:ph idx="1"/>
          </p:nvPr>
        </p:nvSpPr>
        <p:spPr/>
        <p:txBody>
          <a:bodyPr/>
          <a:lstStyle/>
          <a:p>
            <a:pPr marL="0" indent="0">
              <a:buNone/>
            </a:pPr>
            <a:r>
              <a:rPr lang="en-US" b="1" dirty="0"/>
              <a:t>Visual Processing - Reading</a:t>
            </a:r>
          </a:p>
          <a:p>
            <a:r>
              <a:rPr lang="en-US" dirty="0"/>
              <a:t>Perception and processing of text is a special case</a:t>
            </a:r>
          </a:p>
          <a:p>
            <a:r>
              <a:rPr lang="en-US" dirty="0"/>
              <a:t>Stages:</a:t>
            </a:r>
          </a:p>
          <a:p>
            <a:pPr lvl="1"/>
            <a:r>
              <a:rPr lang="en-US" dirty="0"/>
              <a:t>Visual pattern of the word is perceived</a:t>
            </a:r>
          </a:p>
          <a:p>
            <a:pPr lvl="1"/>
            <a:r>
              <a:rPr lang="en-US" dirty="0"/>
              <a:t>Decoded with an internal representation of the language</a:t>
            </a:r>
          </a:p>
          <a:p>
            <a:pPr lvl="1"/>
            <a:r>
              <a:rPr lang="en-US" dirty="0"/>
              <a:t>Syntactic and semantic analysis</a:t>
            </a:r>
          </a:p>
          <a:p>
            <a:r>
              <a:rPr lang="en-PH" dirty="0"/>
              <a:t>Example: Reading “IL”</a:t>
            </a:r>
          </a:p>
        </p:txBody>
      </p:sp>
    </p:spTree>
    <p:extLst>
      <p:ext uri="{BB962C8B-B14F-4D97-AF65-F5344CB8AC3E}">
        <p14:creationId xmlns:p14="http://schemas.microsoft.com/office/powerpoint/2010/main" val="72468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B6-2FE2-43AF-8417-AFAB90BF76EF}"/>
              </a:ext>
            </a:extLst>
          </p:cNvPr>
          <p:cNvSpPr>
            <a:spLocks noGrp="1"/>
          </p:cNvSpPr>
          <p:nvPr>
            <p:ph type="title"/>
          </p:nvPr>
        </p:nvSpPr>
        <p:spPr/>
        <p:txBody>
          <a:bodyPr/>
          <a:lstStyle/>
          <a:p>
            <a:r>
              <a:rPr lang="en-US" dirty="0"/>
              <a:t>The Perceptual System</a:t>
            </a:r>
            <a:endParaRPr lang="en-PH" dirty="0"/>
          </a:p>
        </p:txBody>
      </p:sp>
      <p:sp>
        <p:nvSpPr>
          <p:cNvPr id="3" name="Content Placeholder 2">
            <a:extLst>
              <a:ext uri="{FF2B5EF4-FFF2-40B4-BE49-F238E27FC236}">
                <a16:creationId xmlns:a16="http://schemas.microsoft.com/office/drawing/2014/main" id="{703604E4-F64F-4DD1-9F41-D27293113C1B}"/>
              </a:ext>
            </a:extLst>
          </p:cNvPr>
          <p:cNvSpPr>
            <a:spLocks noGrp="1"/>
          </p:cNvSpPr>
          <p:nvPr>
            <p:ph idx="1"/>
          </p:nvPr>
        </p:nvSpPr>
        <p:spPr/>
        <p:txBody>
          <a:bodyPr/>
          <a:lstStyle/>
          <a:p>
            <a:pPr marL="0" indent="0">
              <a:buNone/>
            </a:pPr>
            <a:r>
              <a:rPr lang="en-US" b="1" dirty="0"/>
              <a:t>Visual Processing - Reading</a:t>
            </a:r>
          </a:p>
          <a:p>
            <a:r>
              <a:rPr lang="en-US" dirty="0"/>
              <a:t>Adults read 250 words per minute</a:t>
            </a:r>
          </a:p>
          <a:p>
            <a:r>
              <a:rPr lang="en-US" dirty="0"/>
              <a:t>Words are recognized by shape</a:t>
            </a:r>
          </a:p>
          <a:p>
            <a:r>
              <a:rPr lang="en-US" dirty="0"/>
              <a:t>Removing word shape clues by using all caps is detrimental to reading speed and accuracy</a:t>
            </a:r>
          </a:p>
        </p:txBody>
      </p:sp>
    </p:spTree>
    <p:extLst>
      <p:ext uri="{BB962C8B-B14F-4D97-AF65-F5344CB8AC3E}">
        <p14:creationId xmlns:p14="http://schemas.microsoft.com/office/powerpoint/2010/main" val="3345696214"/>
      </p:ext>
    </p:extLst>
  </p:cSld>
  <p:clrMapOvr>
    <a:masterClrMapping/>
  </p:clrMapOvr>
</p:sld>
</file>

<file path=ppt/theme/theme1.xml><?xml version="1.0" encoding="utf-8"?>
<a:theme xmlns:a="http://schemas.openxmlformats.org/drawingml/2006/main" name="CITCS v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8">
      <a:majorFont>
        <a:latin typeface="Tempus Sans ITC"/>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CS v2" id="{5C2ECAB3-FCBF-46B9-9E97-757C3BE318BC}" vid="{231B2122-CC8D-42AE-9D18-9ED347C71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CITCS v2</Template>
  <TotalTime>506</TotalTime>
  <Words>1946</Words>
  <Application>Microsoft Office PowerPoint</Application>
  <PresentationFormat>Widescreen</PresentationFormat>
  <Paragraphs>373</Paragraphs>
  <Slides>52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Century Gothic</vt:lpstr>
      <vt:lpstr>Merriweather</vt:lpstr>
      <vt:lpstr>Poppins</vt:lpstr>
      <vt:lpstr>Tw Cen MT</vt:lpstr>
      <vt:lpstr>CITCS v2</vt:lpstr>
      <vt:lpstr>The Human</vt:lpstr>
      <vt:lpstr>Table of Contents</vt:lpstr>
      <vt:lpstr>Role of Humans in HCI</vt:lpstr>
      <vt:lpstr>The Human</vt:lpstr>
      <vt:lpstr>The Perceptual System</vt:lpstr>
      <vt:lpstr>The Perceptual System</vt:lpstr>
      <vt:lpstr>The Perceptual System</vt:lpstr>
      <vt:lpstr>The Perceptual System</vt:lpstr>
      <vt:lpstr>The Perceptual System</vt:lpstr>
      <vt:lpstr>The Perceptual System</vt:lpstr>
      <vt:lpstr>The Perceptual System</vt:lpstr>
      <vt:lpstr>Human Memory</vt:lpstr>
      <vt:lpstr>Human Memory</vt:lpstr>
      <vt:lpstr>Human Memory</vt:lpstr>
      <vt:lpstr>Human Memory</vt:lpstr>
      <vt:lpstr>Human Memory</vt:lpstr>
      <vt:lpstr>Human Memory</vt:lpstr>
      <vt:lpstr>Human Memory</vt:lpstr>
      <vt:lpstr>Human Memory</vt:lpstr>
      <vt:lpstr>Human Memory</vt:lpstr>
      <vt:lpstr>Human Memory</vt:lpstr>
      <vt:lpstr>Human Memory</vt:lpstr>
      <vt:lpstr>Human Memory</vt:lpstr>
      <vt:lpstr>Human Memory</vt:lpstr>
      <vt:lpstr>Human Thinking</vt:lpstr>
      <vt:lpstr>Human Thinking</vt:lpstr>
      <vt:lpstr>Gestalt</vt:lpstr>
      <vt:lpstr>Problem space theory</vt:lpstr>
      <vt:lpstr>Skill acquisition</vt:lpstr>
      <vt:lpstr>Human Error</vt:lpstr>
      <vt:lpstr>Human v. Computer</vt:lpstr>
      <vt:lpstr>Human v. Computer</vt:lpstr>
      <vt:lpstr>The Concept of Error</vt:lpstr>
      <vt:lpstr>Types of Slips</vt:lpstr>
      <vt:lpstr>Types of Slips</vt:lpstr>
      <vt:lpstr>Types of Slips</vt:lpstr>
      <vt:lpstr>Types of Slips</vt:lpstr>
      <vt:lpstr>Types of Slips</vt:lpstr>
      <vt:lpstr>Types of Slips</vt:lpstr>
      <vt:lpstr>Types of Slips</vt:lpstr>
      <vt:lpstr>The Concept of Error</vt:lpstr>
      <vt:lpstr>Failure to Detect Problems</vt:lpstr>
      <vt:lpstr>Designing for Emotions</vt:lpstr>
      <vt:lpstr>Why Emotions?</vt:lpstr>
      <vt:lpstr>Effects of Using Emotions for Design</vt:lpstr>
      <vt:lpstr>Levels of Emotion-Based Processing</vt:lpstr>
      <vt:lpstr>Levels of Emotion-Based Processing</vt:lpstr>
      <vt:lpstr>Levels of Emotion-Based Processing</vt:lpstr>
      <vt:lpstr>Levels of Emotion-Based Processing</vt:lpstr>
      <vt:lpstr>Levels of Emotion-Based Processing</vt:lpstr>
      <vt:lpstr>Levels of Emotion-Based Processing</vt:lpstr>
      <vt:lpstr>Levels of Emotion-Based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Human in HCI</dc:title>
  <dc:creator>Lovely Jenn Reformado</dc:creator>
  <cp:lastModifiedBy>enrico9029@gmail.com</cp:lastModifiedBy>
  <cp:revision>18</cp:revision>
  <dcterms:created xsi:type="dcterms:W3CDTF">2022-01-18T23:14:30Z</dcterms:created>
  <dcterms:modified xsi:type="dcterms:W3CDTF">2023-06-04T12:20:59Z</dcterms:modified>
</cp:coreProperties>
</file>