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homsyms7TTMKlF++Ogh87fGco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9b30fd05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69b30fd05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9b30fd053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69b30fd053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9b30fd053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69b30fd053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c2532ef537_9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2c2532ef537_9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78e4f5487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678e4f5487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78e4f5487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678e4f5487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9b30fd0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69b30fd0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9b30fd053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69b30fd053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8"/>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8"/>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8"/>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8"/>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 name="Google Shape;14;p8"/>
          <p:cNvGrpSpPr/>
          <p:nvPr/>
        </p:nvGrpSpPr>
        <p:grpSpPr>
          <a:xfrm>
            <a:off x="255200" y="592"/>
            <a:ext cx="2250363" cy="1044300"/>
            <a:chOff x="255200" y="592"/>
            <a:chExt cx="2250363" cy="1044300"/>
          </a:xfrm>
        </p:grpSpPr>
        <p:sp>
          <p:nvSpPr>
            <p:cNvPr id="15" name="Google Shape;15;p8"/>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8"/>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8"/>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8"/>
          <p:cNvGrpSpPr/>
          <p:nvPr/>
        </p:nvGrpSpPr>
        <p:grpSpPr>
          <a:xfrm>
            <a:off x="905395" y="592"/>
            <a:ext cx="2250363" cy="1044300"/>
            <a:chOff x="905395" y="592"/>
            <a:chExt cx="2250363" cy="1044300"/>
          </a:xfrm>
        </p:grpSpPr>
        <p:sp>
          <p:nvSpPr>
            <p:cNvPr id="19" name="Google Shape;19;p8"/>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8"/>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8"/>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8"/>
          <p:cNvGrpSpPr/>
          <p:nvPr/>
        </p:nvGrpSpPr>
        <p:grpSpPr>
          <a:xfrm>
            <a:off x="7057468" y="5088"/>
            <a:ext cx="1851281" cy="752108"/>
            <a:chOff x="6917201" y="0"/>
            <a:chExt cx="2227776" cy="863400"/>
          </a:xfrm>
        </p:grpSpPr>
        <p:sp>
          <p:nvSpPr>
            <p:cNvPr id="23" name="Google Shape;23;p8"/>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8"/>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8"/>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8"/>
          <p:cNvGrpSpPr/>
          <p:nvPr/>
        </p:nvGrpSpPr>
        <p:grpSpPr>
          <a:xfrm>
            <a:off x="6553032" y="4217852"/>
            <a:ext cx="2389067" cy="925737"/>
            <a:chOff x="6917201" y="0"/>
            <a:chExt cx="2227776" cy="863400"/>
          </a:xfrm>
        </p:grpSpPr>
        <p:sp>
          <p:nvSpPr>
            <p:cNvPr id="27" name="Google Shape;27;p8"/>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8"/>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8"/>
          <p:cNvGrpSpPr/>
          <p:nvPr/>
        </p:nvGrpSpPr>
        <p:grpSpPr>
          <a:xfrm>
            <a:off x="199149" y="4055652"/>
            <a:ext cx="2795413" cy="1083308"/>
            <a:chOff x="6917201" y="0"/>
            <a:chExt cx="2227776" cy="863400"/>
          </a:xfrm>
        </p:grpSpPr>
        <p:sp>
          <p:nvSpPr>
            <p:cNvPr id="31" name="Google Shape;31;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8"/>
          <p:cNvSpPr txBox="1"/>
          <p:nvPr>
            <p:ph type="ctrTitle"/>
          </p:nvPr>
        </p:nvSpPr>
        <p:spPr>
          <a:xfrm>
            <a:off x="1858703" y="1822833"/>
            <a:ext cx="5361300" cy="144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35" name="Google Shape;35;p8"/>
          <p:cNvSpPr txBox="1"/>
          <p:nvPr>
            <p:ph idx="1" type="subTitle"/>
          </p:nvPr>
        </p:nvSpPr>
        <p:spPr>
          <a:xfrm>
            <a:off x="1858700" y="3413158"/>
            <a:ext cx="5361300" cy="52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7"/>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1" name="Google Shape;111;p17"/>
          <p:cNvGrpSpPr/>
          <p:nvPr/>
        </p:nvGrpSpPr>
        <p:grpSpPr>
          <a:xfrm>
            <a:off x="5959222" y="4119576"/>
            <a:ext cx="2520951" cy="1024165"/>
            <a:chOff x="6917201" y="0"/>
            <a:chExt cx="2227776" cy="863400"/>
          </a:xfrm>
        </p:grpSpPr>
        <p:sp>
          <p:nvSpPr>
            <p:cNvPr id="112" name="Google Shape;112;p17"/>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7"/>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7"/>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 name="Google Shape;115;p17"/>
          <p:cNvGrpSpPr/>
          <p:nvPr/>
        </p:nvGrpSpPr>
        <p:grpSpPr>
          <a:xfrm>
            <a:off x="199149" y="2"/>
            <a:ext cx="2795413" cy="1083308"/>
            <a:chOff x="6917201" y="0"/>
            <a:chExt cx="2227776" cy="863400"/>
          </a:xfrm>
        </p:grpSpPr>
        <p:sp>
          <p:nvSpPr>
            <p:cNvPr id="116" name="Google Shape;116;p17"/>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7"/>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7"/>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17"/>
          <p:cNvSpPr txBox="1"/>
          <p:nvPr>
            <p:ph hasCustomPrompt="1" type="title"/>
          </p:nvPr>
        </p:nvSpPr>
        <p:spPr>
          <a:xfrm>
            <a:off x="1385850" y="1383850"/>
            <a:ext cx="6372300" cy="13797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7"/>
          <p:cNvSpPr txBox="1"/>
          <p:nvPr>
            <p:ph idx="1" type="body"/>
          </p:nvPr>
        </p:nvSpPr>
        <p:spPr>
          <a:xfrm>
            <a:off x="1385850" y="2863850"/>
            <a:ext cx="6372300" cy="6411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SzPts val="1300"/>
              <a:buChar char="●"/>
              <a:defRPr/>
            </a:lvl1pPr>
            <a:lvl2pPr indent="-298450" lvl="1" marL="914400" algn="ctr">
              <a:lnSpc>
                <a:spcPct val="115000"/>
              </a:lnSpc>
              <a:spcBef>
                <a:spcPts val="0"/>
              </a:spcBef>
              <a:spcAft>
                <a:spcPts val="0"/>
              </a:spcAft>
              <a:buSzPts val="1100"/>
              <a:buChar char="○"/>
              <a:defRPr/>
            </a:lvl2pPr>
            <a:lvl3pPr indent="-298450" lvl="2" marL="1371600" algn="ctr">
              <a:lnSpc>
                <a:spcPct val="115000"/>
              </a:lnSpc>
              <a:spcBef>
                <a:spcPts val="0"/>
              </a:spcBef>
              <a:spcAft>
                <a:spcPts val="0"/>
              </a:spcAft>
              <a:buSzPts val="1100"/>
              <a:buChar char="■"/>
              <a:defRPr/>
            </a:lvl3pPr>
            <a:lvl4pPr indent="-298450" lvl="3" marL="1828800" algn="ctr">
              <a:lnSpc>
                <a:spcPct val="115000"/>
              </a:lnSpc>
              <a:spcBef>
                <a:spcPts val="0"/>
              </a:spcBef>
              <a:spcAft>
                <a:spcPts val="0"/>
              </a:spcAft>
              <a:buSzPts val="1100"/>
              <a:buChar char="●"/>
              <a:defRPr/>
            </a:lvl4pPr>
            <a:lvl5pPr indent="-298450" lvl="4" marL="2286000" algn="ctr">
              <a:lnSpc>
                <a:spcPct val="115000"/>
              </a:lnSpc>
              <a:spcBef>
                <a:spcPts val="0"/>
              </a:spcBef>
              <a:spcAft>
                <a:spcPts val="0"/>
              </a:spcAft>
              <a:buSzPts val="1100"/>
              <a:buChar char="○"/>
              <a:defRPr/>
            </a:lvl5pPr>
            <a:lvl6pPr indent="-298450" lvl="5" marL="2743200" algn="ctr">
              <a:lnSpc>
                <a:spcPct val="115000"/>
              </a:lnSpc>
              <a:spcBef>
                <a:spcPts val="0"/>
              </a:spcBef>
              <a:spcAft>
                <a:spcPts val="0"/>
              </a:spcAft>
              <a:buSzPts val="1100"/>
              <a:buChar char="■"/>
              <a:defRPr/>
            </a:lvl6pPr>
            <a:lvl7pPr indent="-298450" lvl="6" marL="3200400" algn="ctr">
              <a:lnSpc>
                <a:spcPct val="115000"/>
              </a:lnSpc>
              <a:spcBef>
                <a:spcPts val="0"/>
              </a:spcBef>
              <a:spcAft>
                <a:spcPts val="0"/>
              </a:spcAft>
              <a:buSzPts val="1100"/>
              <a:buChar char="●"/>
              <a:defRPr/>
            </a:lvl7pPr>
            <a:lvl8pPr indent="-298450" lvl="7" marL="3657600" algn="ctr">
              <a:lnSpc>
                <a:spcPct val="115000"/>
              </a:lnSpc>
              <a:spcBef>
                <a:spcPts val="0"/>
              </a:spcBef>
              <a:spcAft>
                <a:spcPts val="0"/>
              </a:spcAft>
              <a:buSzPts val="1100"/>
              <a:buChar char="○"/>
              <a:defRPr/>
            </a:lvl8pPr>
            <a:lvl9pPr indent="-298450" lvl="8" marL="4114800" algn="ctr">
              <a:lnSpc>
                <a:spcPct val="115000"/>
              </a:lnSpc>
              <a:spcBef>
                <a:spcPts val="0"/>
              </a:spcBef>
              <a:spcAft>
                <a:spcPts val="0"/>
              </a:spcAft>
              <a:buSzPts val="1100"/>
              <a:buChar char="■"/>
              <a:defRPr/>
            </a:lvl9pPr>
          </a:lstStyle>
          <a:p/>
        </p:txBody>
      </p:sp>
      <p:sp>
        <p:nvSpPr>
          <p:cNvPr id="121" name="Google Shape;121;p1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37" name="Shape 37"/>
        <p:cNvGrpSpPr/>
        <p:nvPr/>
      </p:nvGrpSpPr>
      <p:grpSpPr>
        <a:xfrm>
          <a:off x="0" y="0"/>
          <a:ext cx="0" cy="0"/>
          <a:chOff x="0" y="0"/>
          <a:chExt cx="0" cy="0"/>
        </a:xfrm>
      </p:grpSpPr>
      <p:sp>
        <p:nvSpPr>
          <p:cNvPr id="38" name="Google Shape;38;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9"/>
          <p:cNvSpPr txBox="1"/>
          <p:nvPr>
            <p:ph idx="1" type="body"/>
          </p:nvPr>
        </p:nvSpPr>
        <p:spPr>
          <a:xfrm>
            <a:off x="819150" y="1990725"/>
            <a:ext cx="75057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3" name="Google Shape;43;p9"/>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44" name="Shape 44"/>
        <p:cNvGrpSpPr/>
        <p:nvPr/>
      </p:nvGrpSpPr>
      <p:grpSpPr>
        <a:xfrm>
          <a:off x="0" y="0"/>
          <a:ext cx="0" cy="0"/>
          <a:chOff x="0" y="0"/>
          <a:chExt cx="0" cy="0"/>
        </a:xfrm>
      </p:grpSpPr>
      <p:sp>
        <p:nvSpPr>
          <p:cNvPr id="45" name="Google Shape;45;p14"/>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 name="Google Shape;47;p14"/>
          <p:cNvGrpSpPr/>
          <p:nvPr/>
        </p:nvGrpSpPr>
        <p:grpSpPr>
          <a:xfrm>
            <a:off x="255991" y="-118"/>
            <a:ext cx="2251347" cy="1043408"/>
            <a:chOff x="3961956" y="4383950"/>
            <a:chExt cx="1160548" cy="548700"/>
          </a:xfrm>
        </p:grpSpPr>
        <p:sp>
          <p:nvSpPr>
            <p:cNvPr id="48" name="Google Shape;48;p14"/>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 name="Google Shape;51;p1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 name="Google Shape;52;p14"/>
          <p:cNvGrpSpPr/>
          <p:nvPr/>
        </p:nvGrpSpPr>
        <p:grpSpPr>
          <a:xfrm>
            <a:off x="34934" y="4522125"/>
            <a:ext cx="1593305" cy="617072"/>
            <a:chOff x="6917201" y="0"/>
            <a:chExt cx="2227776" cy="863400"/>
          </a:xfrm>
        </p:grpSpPr>
        <p:sp>
          <p:nvSpPr>
            <p:cNvPr id="53" name="Google Shape;53;p14"/>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 name="Google Shape;56;p14"/>
          <p:cNvGrpSpPr/>
          <p:nvPr/>
        </p:nvGrpSpPr>
        <p:grpSpPr>
          <a:xfrm>
            <a:off x="5886353" y="1243"/>
            <a:ext cx="3257454" cy="1261514"/>
            <a:chOff x="6917201" y="0"/>
            <a:chExt cx="2227776" cy="863400"/>
          </a:xfrm>
        </p:grpSpPr>
        <p:sp>
          <p:nvSpPr>
            <p:cNvPr id="57" name="Google Shape;57;p14"/>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14"/>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61" name="Google Shape;61;p14"/>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62" name="Shape 62"/>
        <p:cNvGrpSpPr/>
        <p:nvPr/>
      </p:nvGrpSpPr>
      <p:grpSpPr>
        <a:xfrm>
          <a:off x="0" y="0"/>
          <a:ext cx="0" cy="0"/>
          <a:chOff x="0" y="0"/>
          <a:chExt cx="0" cy="0"/>
        </a:xfrm>
      </p:grpSpPr>
      <p:sp>
        <p:nvSpPr>
          <p:cNvPr id="63" name="Google Shape;63;p10"/>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 name="Google Shape;64;p10"/>
          <p:cNvGrpSpPr/>
          <p:nvPr/>
        </p:nvGrpSpPr>
        <p:grpSpPr>
          <a:xfrm>
            <a:off x="5594191" y="3961115"/>
            <a:ext cx="2910144" cy="1182340"/>
            <a:chOff x="6917201" y="0"/>
            <a:chExt cx="2227776" cy="863400"/>
          </a:xfrm>
        </p:grpSpPr>
        <p:sp>
          <p:nvSpPr>
            <p:cNvPr id="65" name="Google Shape;65;p10"/>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0"/>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0"/>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10"/>
          <p:cNvGrpSpPr/>
          <p:nvPr/>
        </p:nvGrpSpPr>
        <p:grpSpPr>
          <a:xfrm>
            <a:off x="199149" y="2"/>
            <a:ext cx="2795413" cy="1083308"/>
            <a:chOff x="6917201" y="0"/>
            <a:chExt cx="2227776" cy="863400"/>
          </a:xfrm>
        </p:grpSpPr>
        <p:sp>
          <p:nvSpPr>
            <p:cNvPr id="69" name="Google Shape;69;p10"/>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0"/>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0"/>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 name="Google Shape;72;p10"/>
          <p:cNvSpPr txBox="1"/>
          <p:nvPr>
            <p:ph type="title"/>
          </p:nvPr>
        </p:nvSpPr>
        <p:spPr>
          <a:xfrm>
            <a:off x="1888684" y="1746100"/>
            <a:ext cx="5377500" cy="1646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p:txBody>
      </p:sp>
      <p:sp>
        <p:nvSpPr>
          <p:cNvPr id="73" name="Google Shape;73;p10"/>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74" name="Shape 74"/>
        <p:cNvGrpSpPr/>
        <p:nvPr/>
      </p:nvGrpSpPr>
      <p:grpSpPr>
        <a:xfrm>
          <a:off x="0" y="0"/>
          <a:ext cx="0" cy="0"/>
          <a:chOff x="0" y="0"/>
          <a:chExt cx="0" cy="0"/>
        </a:xfrm>
      </p:grpSpPr>
      <p:sp>
        <p:nvSpPr>
          <p:cNvPr id="75" name="Google Shape;75;p11"/>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1"/>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79" name="Google Shape;79;p11"/>
          <p:cNvSpPr txBox="1"/>
          <p:nvPr>
            <p:ph idx="1" type="body"/>
          </p:nvPr>
        </p:nvSpPr>
        <p:spPr>
          <a:xfrm>
            <a:off x="819150"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0" name="Google Shape;80;p11"/>
          <p:cNvSpPr txBox="1"/>
          <p:nvPr>
            <p:ph idx="2" type="body"/>
          </p:nvPr>
        </p:nvSpPr>
        <p:spPr>
          <a:xfrm>
            <a:off x="4638675" y="1990725"/>
            <a:ext cx="3686100" cy="244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81" name="Google Shape;81;p1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82" name="Shape 82"/>
        <p:cNvGrpSpPr/>
        <p:nvPr/>
      </p:nvGrpSpPr>
      <p:grpSpPr>
        <a:xfrm>
          <a:off x="0" y="0"/>
          <a:ext cx="0" cy="0"/>
          <a:chOff x="0" y="0"/>
          <a:chExt cx="0" cy="0"/>
        </a:xfrm>
      </p:grpSpPr>
      <p:sp>
        <p:nvSpPr>
          <p:cNvPr id="83" name="Google Shape;83;p12"/>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2"/>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2"/>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2"/>
          <p:cNvSpPr txBox="1"/>
          <p:nvPr>
            <p:ph type="title"/>
          </p:nvPr>
        </p:nvSpPr>
        <p:spPr>
          <a:xfrm>
            <a:off x="819150" y="845600"/>
            <a:ext cx="7505700" cy="954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7" name="Google Shape;87;p12"/>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88" name="Shape 88"/>
        <p:cNvGrpSpPr/>
        <p:nvPr/>
      </p:nvGrpSpPr>
      <p:grpSpPr>
        <a:xfrm>
          <a:off x="0" y="0"/>
          <a:ext cx="0" cy="0"/>
          <a:chOff x="0" y="0"/>
          <a:chExt cx="0" cy="0"/>
        </a:xfrm>
      </p:grpSpPr>
      <p:sp>
        <p:nvSpPr>
          <p:cNvPr id="89" name="Google Shape;89;p13"/>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txBox="1"/>
          <p:nvPr>
            <p:ph type="title"/>
          </p:nvPr>
        </p:nvSpPr>
        <p:spPr>
          <a:xfrm>
            <a:off x="819150" y="845600"/>
            <a:ext cx="3709200" cy="1383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3" name="Google Shape;93;p13"/>
          <p:cNvSpPr txBox="1"/>
          <p:nvPr>
            <p:ph idx="1" type="body"/>
          </p:nvPr>
        </p:nvSpPr>
        <p:spPr>
          <a:xfrm>
            <a:off x="830700" y="2319050"/>
            <a:ext cx="3709200" cy="2119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4" name="Google Shape;94;p13"/>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1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5"/>
          <p:cNvSpPr txBox="1"/>
          <p:nvPr>
            <p:ph type="title"/>
          </p:nvPr>
        </p:nvSpPr>
        <p:spPr>
          <a:xfrm>
            <a:off x="819150" y="845600"/>
            <a:ext cx="6424200" cy="705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00" name="Google Shape;100;p15"/>
          <p:cNvSpPr txBox="1"/>
          <p:nvPr>
            <p:ph idx="1" type="subTitle"/>
          </p:nvPr>
        </p:nvSpPr>
        <p:spPr>
          <a:xfrm>
            <a:off x="819150" y="1550700"/>
            <a:ext cx="5859900" cy="393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15"/>
          <p:cNvSpPr txBox="1"/>
          <p:nvPr>
            <p:ph idx="2" type="body"/>
          </p:nvPr>
        </p:nvSpPr>
        <p:spPr>
          <a:xfrm>
            <a:off x="819150" y="2467050"/>
            <a:ext cx="5859900" cy="209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02" name="Google Shape;102;p15"/>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6"/>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6"/>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6"/>
          <p:cNvSpPr txBox="1"/>
          <p:nvPr>
            <p:ph idx="1" type="body"/>
          </p:nvPr>
        </p:nvSpPr>
        <p:spPr>
          <a:xfrm>
            <a:off x="328025" y="4163500"/>
            <a:ext cx="7415100" cy="605100"/>
          </a:xfrm>
          <a:prstGeom prst="rect">
            <a:avLst/>
          </a:prstGeom>
          <a:noFill/>
          <a:ln>
            <a:noFill/>
          </a:ln>
        </p:spPr>
        <p:txBody>
          <a:bodyPr anchorCtr="0" anchor="b"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8" name="Google Shape;108;p16"/>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1pPr>
            <a:lvl2pPr lvl="1"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2pPr>
            <a:lvl3pPr lvl="2"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3pPr>
            <a:lvl4pPr lvl="3"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4pPr>
            <a:lvl5pPr lvl="4"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5pPr>
            <a:lvl6pPr lvl="5"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6pPr>
            <a:lvl7pPr lvl="6"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7pPr>
            <a:lvl8pPr lvl="7"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8pPr>
            <a:lvl9pPr lvl="8" marR="0" rtl="0" algn="l">
              <a:lnSpc>
                <a:spcPct val="100000"/>
              </a:lnSpc>
              <a:spcBef>
                <a:spcPts val="0"/>
              </a:spcBef>
              <a:spcAft>
                <a:spcPts val="0"/>
              </a:spcAft>
              <a:buClr>
                <a:schemeClr val="lt1"/>
              </a:buClr>
              <a:buSzPts val="2800"/>
              <a:buFont typeface="Nunito"/>
              <a:buNone/>
              <a:defRPr b="0" i="0" sz="2800" u="none" cap="none" strike="noStrike">
                <a:solidFill>
                  <a:schemeClr val="lt1"/>
                </a:solidFill>
                <a:latin typeface="Nunito"/>
                <a:ea typeface="Nunito"/>
                <a:cs typeface="Nunito"/>
                <a:sym typeface="Nunito"/>
              </a:defRPr>
            </a:lvl9pPr>
          </a:lstStyle>
          <a:p/>
        </p:txBody>
      </p:sp>
      <p:sp>
        <p:nvSpPr>
          <p:cNvPr id="7" name="Google Shape;7;p7"/>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Calibri"/>
              <a:buChar char="●"/>
              <a:defRPr b="0" i="0" sz="1300" u="none" cap="none" strike="noStrike">
                <a:solidFill>
                  <a:schemeClr val="dk2"/>
                </a:solidFill>
                <a:latin typeface="Calibri"/>
                <a:ea typeface="Calibri"/>
                <a:cs typeface="Calibri"/>
                <a:sym typeface="Calibri"/>
              </a:defRPr>
            </a:lvl1pPr>
            <a:lvl2pPr indent="-298450" lvl="1" marL="914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2pPr>
            <a:lvl3pPr indent="-298450" lvl="2" marL="1371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3pPr>
            <a:lvl4pPr indent="-298450" lvl="3" marL="1828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4pPr>
            <a:lvl5pPr indent="-298450" lvl="4" marL="22860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5pPr>
            <a:lvl6pPr indent="-298450" lvl="5" marL="27432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6pPr>
            <a:lvl7pPr indent="-298450" lvl="6" marL="32004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7pPr>
            <a:lvl8pPr indent="-298450" lvl="7" marL="36576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8pPr>
            <a:lvl9pPr indent="-298450" lvl="8" marL="4114800" marR="0" rtl="0" algn="l">
              <a:lnSpc>
                <a:spcPct val="115000"/>
              </a:lnSpc>
              <a:spcBef>
                <a:spcPts val="0"/>
              </a:spcBef>
              <a:spcAft>
                <a:spcPts val="0"/>
              </a:spcAft>
              <a:buClr>
                <a:schemeClr val="dk2"/>
              </a:buClr>
              <a:buSzPts val="1100"/>
              <a:buFont typeface="Calibri"/>
              <a:buChar char="■"/>
              <a:defRPr b="0" i="0" sz="1100" u="none" cap="none" strike="noStrike">
                <a:solidFill>
                  <a:schemeClr val="dk2"/>
                </a:solidFill>
                <a:latin typeface="Calibri"/>
                <a:ea typeface="Calibri"/>
                <a:cs typeface="Calibri"/>
                <a:sym typeface="Calibri"/>
              </a:defRPr>
            </a:lvl9pPr>
          </a:lstStyle>
          <a:p/>
        </p:txBody>
      </p:sp>
      <p:sp>
        <p:nvSpPr>
          <p:cNvPr id="8" name="Google Shape;8;p7"/>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
          <p:cNvSpPr txBox="1"/>
          <p:nvPr>
            <p:ph type="ctrTitle"/>
          </p:nvPr>
        </p:nvSpPr>
        <p:spPr>
          <a:xfrm>
            <a:off x="1858700" y="1660250"/>
            <a:ext cx="5974800" cy="14481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800"/>
              <a:buNone/>
            </a:pPr>
            <a:r>
              <a:rPr b="1" lang="en-GB" sz="4000">
                <a:solidFill>
                  <a:schemeClr val="dk2"/>
                </a:solidFill>
              </a:rPr>
              <a:t>Clock Hierarchy, Power-on and Reset</a:t>
            </a:r>
            <a:endParaRPr b="1" sz="4000">
              <a:solidFill>
                <a:schemeClr val="dk2"/>
              </a:solidFill>
            </a:endParaRPr>
          </a:p>
        </p:txBody>
      </p:sp>
      <p:pic>
        <p:nvPicPr>
          <p:cNvPr id="129" name="Google Shape;129;p1"/>
          <p:cNvPicPr preferRelativeResize="0"/>
          <p:nvPr/>
        </p:nvPicPr>
        <p:blipFill rotWithShape="1">
          <a:blip r:embed="rId3">
            <a:alphaModFix/>
          </a:blip>
          <a:srcRect b="0" l="0" r="0" t="0"/>
          <a:stretch/>
        </p:blipFill>
        <p:spPr>
          <a:xfrm>
            <a:off x="6107250" y="4444086"/>
            <a:ext cx="2791423" cy="432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69b30fd053_0_7"/>
          <p:cNvSpPr txBox="1"/>
          <p:nvPr>
            <p:ph type="title"/>
          </p:nvPr>
        </p:nvSpPr>
        <p:spPr>
          <a:xfrm>
            <a:off x="216750"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IP Specific Power-Up and Reset</a:t>
            </a:r>
            <a:endParaRPr sz="2400">
              <a:solidFill>
                <a:srgbClr val="1155CC"/>
              </a:solidFill>
              <a:latin typeface="Times New Roman"/>
              <a:ea typeface="Times New Roman"/>
              <a:cs typeface="Times New Roman"/>
              <a:sym typeface="Times New Roman"/>
            </a:endParaRPr>
          </a:p>
        </p:txBody>
      </p:sp>
      <p:sp>
        <p:nvSpPr>
          <p:cNvPr id="195" name="Google Shape;195;g369b30fd053_0_7"/>
          <p:cNvSpPr txBox="1"/>
          <p:nvPr>
            <p:ph idx="1" type="body"/>
          </p:nvPr>
        </p:nvSpPr>
        <p:spPr>
          <a:xfrm>
            <a:off x="285025" y="746750"/>
            <a:ext cx="8574000" cy="40827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GB" sz="1200" u="sng">
                <a:solidFill>
                  <a:srgbClr val="131314"/>
                </a:solidFill>
                <a:highlight>
                  <a:srgbClr val="FFFFFF"/>
                </a:highlight>
                <a:latin typeface="Times New Roman"/>
                <a:ea typeface="Times New Roman"/>
                <a:cs typeface="Times New Roman"/>
                <a:sym typeface="Times New Roman"/>
              </a:rPr>
              <a:t>FLC1 and FLC2</a:t>
            </a:r>
            <a:r>
              <a:rPr lang="en-GB" sz="1200">
                <a:solidFill>
                  <a:srgbClr val="131314"/>
                </a:solidFill>
                <a:highlight>
                  <a:srgbClr val="FFFFFF"/>
                </a:highlight>
                <a:latin typeface="Times New Roman"/>
                <a:ea typeface="Times New Roman"/>
                <a:cs typeface="Times New Roman"/>
                <a:sym typeface="Times New Roman"/>
              </a:rPr>
              <a:t> - </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FLC initialization is a post-PHY boot-step</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Arial"/>
              <a:buAutoNum type="alphaLcPeriod"/>
            </a:pPr>
            <a:r>
              <a:rPr lang="en-GB" sz="1200">
                <a:solidFill>
                  <a:srgbClr val="131314"/>
                </a:solidFill>
                <a:highlight>
                  <a:srgbClr val="FFFFFF"/>
                </a:highlight>
                <a:latin typeface="Times New Roman"/>
                <a:ea typeface="Times New Roman"/>
                <a:cs typeface="Times New Roman"/>
                <a:sym typeface="Times New Roman"/>
              </a:rPr>
              <a:t>The </a:t>
            </a:r>
            <a:r>
              <a:rPr b="1" lang="en-GB" sz="1200">
                <a:solidFill>
                  <a:srgbClr val="131314"/>
                </a:solidFill>
                <a:highlight>
                  <a:srgbClr val="FFFFFF"/>
                </a:highlight>
                <a:latin typeface="Times New Roman"/>
                <a:ea typeface="Times New Roman"/>
                <a:cs typeface="Times New Roman"/>
                <a:sym typeface="Times New Roman"/>
              </a:rPr>
              <a:t>FLC_SLICE_RST[3:0]</a:t>
            </a:r>
            <a:r>
              <a:rPr lang="en-GB" sz="1200">
                <a:solidFill>
                  <a:srgbClr val="131314"/>
                </a:solidFill>
                <a:highlight>
                  <a:srgbClr val="FFFFFF"/>
                </a:highlight>
                <a:latin typeface="Times New Roman"/>
                <a:ea typeface="Times New Roman"/>
                <a:cs typeface="Times New Roman"/>
                <a:sym typeface="Times New Roman"/>
              </a:rPr>
              <a:t> bits (</a:t>
            </a:r>
            <a:r>
              <a:rPr b="1" lang="en-GB" sz="1200">
                <a:solidFill>
                  <a:srgbClr val="131314"/>
                </a:solidFill>
                <a:highlight>
                  <a:srgbClr val="FFFFFF"/>
                </a:highlight>
                <a:latin typeface="Times New Roman"/>
                <a:ea typeface="Times New Roman"/>
                <a:cs typeface="Times New Roman"/>
                <a:sym typeface="Times New Roman"/>
              </a:rPr>
              <a:t>bits 31:28</a:t>
            </a:r>
            <a:r>
              <a:rPr lang="en-GB" sz="1200">
                <a:solidFill>
                  <a:srgbClr val="131314"/>
                </a:solidFill>
                <a:highlight>
                  <a:srgbClr val="FFFFFF"/>
                </a:highlight>
                <a:latin typeface="Times New Roman"/>
                <a:ea typeface="Times New Roman"/>
                <a:cs typeface="Times New Roman"/>
                <a:sym typeface="Times New Roman"/>
              </a:rPr>
              <a:t>) in the </a:t>
            </a:r>
            <a:r>
              <a:rPr b="1" lang="en-GB" sz="1200">
                <a:solidFill>
                  <a:srgbClr val="131314"/>
                </a:solidFill>
                <a:highlight>
                  <a:srgbClr val="FFFFFF"/>
                </a:highlight>
                <a:latin typeface="Times New Roman"/>
                <a:ea typeface="Times New Roman"/>
                <a:cs typeface="Times New Roman"/>
                <a:sym typeface="Times New Roman"/>
              </a:rPr>
              <a:t>PMU_CTRL (0x26000004)</a:t>
            </a:r>
            <a:r>
              <a:rPr lang="en-GB" sz="1200">
                <a:solidFill>
                  <a:srgbClr val="131314"/>
                </a:solidFill>
                <a:highlight>
                  <a:srgbClr val="FFFFFF"/>
                </a:highlight>
                <a:latin typeface="Times New Roman"/>
                <a:ea typeface="Times New Roman"/>
                <a:cs typeface="Times New Roman"/>
                <a:sym typeface="Times New Roman"/>
              </a:rPr>
              <a:t> register can apply a </a:t>
            </a:r>
            <a:r>
              <a:rPr b="1" lang="en-GB" sz="1200">
                <a:solidFill>
                  <a:srgbClr val="131314"/>
                </a:solidFill>
                <a:highlight>
                  <a:srgbClr val="FFFFFF"/>
                </a:highlight>
                <a:latin typeface="Times New Roman"/>
                <a:ea typeface="Times New Roman"/>
                <a:cs typeface="Times New Roman"/>
                <a:sym typeface="Times New Roman"/>
              </a:rPr>
              <a:t>hardware reset to the FLC PCIe slices</a:t>
            </a:r>
            <a:r>
              <a:rPr lang="en-GB" sz="1200">
                <a:solidFill>
                  <a:srgbClr val="131314"/>
                </a:solidFill>
                <a:highlight>
                  <a:srgbClr val="FFFFFF"/>
                </a:highlight>
                <a:latin typeface="Times New Roman"/>
                <a:ea typeface="Times New Roman"/>
                <a:cs typeface="Times New Roman"/>
                <a:sym typeface="Times New Roman"/>
              </a:rPr>
              <a:t>. These bits allow the uC to control the reset of specific FLC slices</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Arial"/>
              <a:buAutoNum type="alphaLcPeriod"/>
            </a:pPr>
            <a:r>
              <a:rPr b="1" lang="en-GB" sz="1200">
                <a:solidFill>
                  <a:srgbClr val="131314"/>
                </a:solidFill>
                <a:highlight>
                  <a:srgbClr val="FFFFFF"/>
                </a:highlight>
                <a:latin typeface="Times New Roman"/>
                <a:ea typeface="Times New Roman"/>
                <a:cs typeface="Times New Roman"/>
                <a:sym typeface="Times New Roman"/>
              </a:rPr>
              <a:t>force_clk_ipm_en (bit 19)</a:t>
            </a:r>
            <a:r>
              <a:rPr lang="en-GB" sz="1200">
                <a:solidFill>
                  <a:srgbClr val="131314"/>
                </a:solidFill>
                <a:highlight>
                  <a:srgbClr val="FFFFFF"/>
                </a:highlight>
                <a:latin typeface="Times New Roman"/>
                <a:ea typeface="Times New Roman"/>
                <a:cs typeface="Times New Roman"/>
                <a:sym typeface="Times New Roman"/>
              </a:rPr>
              <a:t> , </a:t>
            </a:r>
            <a:r>
              <a:rPr b="1" lang="en-GB" sz="1200">
                <a:solidFill>
                  <a:srgbClr val="131314"/>
                </a:solidFill>
                <a:highlight>
                  <a:srgbClr val="FFFFFF"/>
                </a:highlight>
                <a:latin typeface="Times New Roman"/>
                <a:ea typeface="Times New Roman"/>
                <a:cs typeface="Times New Roman"/>
                <a:sym typeface="Times New Roman"/>
              </a:rPr>
              <a:t>force_clk_flc1_en (bit 20)</a:t>
            </a:r>
            <a:r>
              <a:rPr lang="en-GB" sz="1200">
                <a:solidFill>
                  <a:srgbClr val="131314"/>
                </a:solidFill>
                <a:highlight>
                  <a:srgbClr val="FFFFFF"/>
                </a:highlight>
                <a:latin typeface="Times New Roman"/>
                <a:ea typeface="Times New Roman"/>
                <a:cs typeface="Times New Roman"/>
                <a:sym typeface="Times New Roman"/>
              </a:rPr>
              <a:t> and </a:t>
            </a:r>
            <a:r>
              <a:rPr b="1" lang="en-GB" sz="1200">
                <a:solidFill>
                  <a:srgbClr val="131314"/>
                </a:solidFill>
                <a:highlight>
                  <a:srgbClr val="FFFFFF"/>
                </a:highlight>
                <a:latin typeface="Times New Roman"/>
                <a:ea typeface="Times New Roman"/>
                <a:cs typeface="Times New Roman"/>
                <a:sym typeface="Times New Roman"/>
              </a:rPr>
              <a:t>force_clk_flc2_en (bit 21)</a:t>
            </a:r>
            <a:r>
              <a:rPr lang="en-GB" sz="1200">
                <a:solidFill>
                  <a:srgbClr val="131314"/>
                </a:solidFill>
                <a:highlight>
                  <a:srgbClr val="FFFFFF"/>
                </a:highlight>
                <a:latin typeface="Times New Roman"/>
                <a:ea typeface="Times New Roman"/>
                <a:cs typeface="Times New Roman"/>
                <a:sym typeface="Times New Roman"/>
              </a:rPr>
              <a:t> in </a:t>
            </a:r>
            <a:r>
              <a:rPr b="1" lang="en-GB" sz="1200">
                <a:solidFill>
                  <a:srgbClr val="131314"/>
                </a:solidFill>
                <a:highlight>
                  <a:srgbClr val="FFFFFF"/>
                </a:highlight>
                <a:latin typeface="Times New Roman"/>
                <a:ea typeface="Times New Roman"/>
                <a:cs typeface="Times New Roman"/>
                <a:sym typeface="Times New Roman"/>
              </a:rPr>
              <a:t>PMU_CTRL (0x26000004)</a:t>
            </a:r>
            <a:r>
              <a:rPr lang="en-GB" sz="1200">
                <a:solidFill>
                  <a:srgbClr val="131314"/>
                </a:solidFill>
                <a:highlight>
                  <a:srgbClr val="FFFFFF"/>
                </a:highlight>
                <a:latin typeface="Times New Roman"/>
                <a:ea typeface="Times New Roman"/>
                <a:cs typeface="Times New Roman"/>
                <a:sym typeface="Times New Roman"/>
              </a:rPr>
              <a:t> to </a:t>
            </a:r>
            <a:r>
              <a:rPr b="1" lang="en-GB" sz="1200">
                <a:solidFill>
                  <a:srgbClr val="131314"/>
                </a:solidFill>
                <a:highlight>
                  <a:srgbClr val="FFFFFF"/>
                </a:highlight>
                <a:latin typeface="Times New Roman"/>
                <a:ea typeface="Times New Roman"/>
                <a:cs typeface="Times New Roman"/>
                <a:sym typeface="Times New Roman"/>
              </a:rPr>
              <a:t>1 </a:t>
            </a:r>
            <a:r>
              <a:rPr lang="en-GB" sz="1200">
                <a:solidFill>
                  <a:srgbClr val="131314"/>
                </a:solidFill>
                <a:highlight>
                  <a:srgbClr val="FFFFFF"/>
                </a:highlight>
                <a:latin typeface="Times New Roman"/>
                <a:ea typeface="Times New Roman"/>
                <a:cs typeface="Times New Roman"/>
                <a:sym typeface="Times New Roman"/>
              </a:rPr>
              <a:t>can disable clock gating for IPM, FLC1 and FLC2 respectively, ensuring their clocks are always active</a:t>
            </a:r>
            <a:endParaRPr sz="1200">
              <a:solidFill>
                <a:srgbClr val="131314"/>
              </a:solidFill>
              <a:highlight>
                <a:srgbClr val="FFFFFF"/>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GB" sz="1200" u="sng">
                <a:solidFill>
                  <a:srgbClr val="131314"/>
                </a:solidFill>
                <a:highlight>
                  <a:schemeClr val="dk1"/>
                </a:highlight>
                <a:latin typeface="Times New Roman"/>
                <a:ea typeface="Times New Roman"/>
                <a:cs typeface="Times New Roman"/>
                <a:sym typeface="Times New Roman"/>
              </a:rPr>
              <a:t>PMU_CTRL (Power Management Unit Control) (0x26000004) Register</a:t>
            </a:r>
            <a:r>
              <a:rPr lang="en-GB" sz="1200">
                <a:solidFill>
                  <a:srgbClr val="131314"/>
                </a:solidFill>
                <a:highlight>
                  <a:schemeClr val="dk1"/>
                </a:highlight>
                <a:latin typeface="Times New Roman"/>
                <a:ea typeface="Times New Roman"/>
                <a:cs typeface="Times New Roman"/>
                <a:sym typeface="Times New Roman"/>
              </a:rPr>
              <a:t> -</a:t>
            </a:r>
            <a:endParaRPr sz="1200">
              <a:solidFill>
                <a:srgbClr val="131314"/>
              </a:solidFill>
              <a:highlight>
                <a:schemeClr val="dk1"/>
              </a:highlight>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131314"/>
              </a:buClr>
              <a:buSzPts val="1200"/>
              <a:buFont typeface="Times New Roman"/>
              <a:buAutoNum type="arabicPeriod"/>
            </a:pPr>
            <a:r>
              <a:rPr lang="en-GB" sz="1200" u="sng">
                <a:solidFill>
                  <a:srgbClr val="131314"/>
                </a:solidFill>
                <a:highlight>
                  <a:schemeClr val="dk1"/>
                </a:highlight>
                <a:latin typeface="Times New Roman"/>
                <a:ea typeface="Times New Roman"/>
                <a:cs typeface="Times New Roman"/>
                <a:sym typeface="Times New Roman"/>
              </a:rPr>
              <a:t>Bits [8:11]</a:t>
            </a:r>
            <a:r>
              <a:rPr lang="en-GB" sz="1200">
                <a:solidFill>
                  <a:srgbClr val="131314"/>
                </a:solidFill>
                <a:highlight>
                  <a:schemeClr val="dk1"/>
                </a:highlight>
                <a:latin typeface="Times New Roman"/>
                <a:ea typeface="Times New Roman"/>
                <a:cs typeface="Times New Roman"/>
                <a:sym typeface="Times New Roman"/>
              </a:rPr>
              <a:t> - Control the</a:t>
            </a:r>
            <a:r>
              <a:rPr b="1" lang="en-GB" sz="1200">
                <a:solidFill>
                  <a:srgbClr val="131314"/>
                </a:solidFill>
                <a:highlight>
                  <a:schemeClr val="dk1"/>
                </a:highlight>
                <a:latin typeface="Times New Roman"/>
                <a:ea typeface="Times New Roman"/>
                <a:cs typeface="Times New Roman"/>
                <a:sym typeface="Times New Roman"/>
              </a:rPr>
              <a:t> reset state of D2D_DDR interfaces for the Goldfinch chiplets</a:t>
            </a:r>
            <a:r>
              <a:rPr lang="en-GB" sz="1200">
                <a:solidFill>
                  <a:srgbClr val="131314"/>
                </a:solidFill>
                <a:highlight>
                  <a:schemeClr val="dk1"/>
                </a:highlight>
                <a:latin typeface="Times New Roman"/>
                <a:ea typeface="Times New Roman"/>
                <a:cs typeface="Times New Roman"/>
                <a:sym typeface="Times New Roman"/>
              </a:rPr>
              <a:t>. </a:t>
            </a:r>
            <a:r>
              <a:rPr b="1" lang="en-GB" sz="1200">
                <a:solidFill>
                  <a:srgbClr val="131314"/>
                </a:solidFill>
                <a:highlight>
                  <a:schemeClr val="dk1"/>
                </a:highlight>
                <a:latin typeface="Times New Roman"/>
                <a:ea typeface="Times New Roman"/>
                <a:cs typeface="Times New Roman"/>
                <a:sym typeface="Times New Roman"/>
              </a:rPr>
              <a:t>0</a:t>
            </a:r>
            <a:r>
              <a:rPr lang="en-GB" sz="1200">
                <a:solidFill>
                  <a:srgbClr val="131314"/>
                </a:solidFill>
                <a:highlight>
                  <a:schemeClr val="dk1"/>
                </a:highlight>
                <a:latin typeface="Times New Roman"/>
                <a:ea typeface="Times New Roman"/>
                <a:cs typeface="Times New Roman"/>
                <a:sym typeface="Times New Roman"/>
              </a:rPr>
              <a:t> places the interface in a reset state, while </a:t>
            </a:r>
            <a:r>
              <a:rPr b="1" lang="en-GB" sz="1200">
                <a:solidFill>
                  <a:srgbClr val="131314"/>
                </a:solidFill>
                <a:highlight>
                  <a:schemeClr val="dk1"/>
                </a:highlight>
                <a:latin typeface="Times New Roman"/>
                <a:ea typeface="Times New Roman"/>
                <a:cs typeface="Times New Roman"/>
                <a:sym typeface="Times New Roman"/>
              </a:rPr>
              <a:t>1</a:t>
            </a:r>
            <a:r>
              <a:rPr lang="en-GB" sz="1200">
                <a:solidFill>
                  <a:srgbClr val="131314"/>
                </a:solidFill>
                <a:highlight>
                  <a:schemeClr val="dk1"/>
                </a:highlight>
                <a:latin typeface="Times New Roman"/>
                <a:ea typeface="Times New Roman"/>
                <a:cs typeface="Times New Roman"/>
                <a:sym typeface="Times New Roman"/>
              </a:rPr>
              <a:t> enables it.</a:t>
            </a:r>
            <a:endParaRPr sz="1200">
              <a:solidFill>
                <a:srgbClr val="131314"/>
              </a:solidFill>
              <a:highlight>
                <a:schemeClr val="dk1"/>
              </a:highlight>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131314"/>
              </a:buClr>
              <a:buSzPts val="1200"/>
              <a:buFont typeface="Times New Roman"/>
              <a:buAutoNum type="arabicPeriod"/>
            </a:pPr>
            <a:r>
              <a:rPr lang="en-GB" sz="1200" u="sng">
                <a:solidFill>
                  <a:srgbClr val="131314"/>
                </a:solidFill>
                <a:highlight>
                  <a:schemeClr val="dk1"/>
                </a:highlight>
                <a:latin typeface="Times New Roman"/>
                <a:ea typeface="Times New Roman"/>
                <a:cs typeface="Times New Roman"/>
                <a:sym typeface="Times New Roman"/>
              </a:rPr>
              <a:t>Bits [12:15]</a:t>
            </a:r>
            <a:r>
              <a:rPr lang="en-GB" sz="1200">
                <a:solidFill>
                  <a:srgbClr val="131314"/>
                </a:solidFill>
                <a:highlight>
                  <a:schemeClr val="dk1"/>
                </a:highlight>
                <a:latin typeface="Times New Roman"/>
                <a:ea typeface="Times New Roman"/>
                <a:cs typeface="Times New Roman"/>
                <a:sym typeface="Times New Roman"/>
              </a:rPr>
              <a:t> - Control the </a:t>
            </a:r>
            <a:r>
              <a:rPr b="1" lang="en-GB" sz="1200">
                <a:solidFill>
                  <a:srgbClr val="131314"/>
                </a:solidFill>
                <a:highlight>
                  <a:schemeClr val="dk1"/>
                </a:highlight>
                <a:latin typeface="Times New Roman"/>
                <a:ea typeface="Times New Roman"/>
                <a:cs typeface="Times New Roman"/>
                <a:sym typeface="Times New Roman"/>
              </a:rPr>
              <a:t>pull-up enable for the Serial Flash I/O pins</a:t>
            </a:r>
            <a:endParaRPr sz="1200">
              <a:solidFill>
                <a:srgbClr val="131314"/>
              </a:solidFill>
              <a:highlight>
                <a:schemeClr val="dk1"/>
              </a:highlight>
              <a:latin typeface="Times New Roman"/>
              <a:ea typeface="Times New Roman"/>
              <a:cs typeface="Times New Roman"/>
              <a:sym typeface="Times New Roman"/>
            </a:endParaRPr>
          </a:p>
          <a:p>
            <a:pPr indent="-304800" lvl="0" marL="457200" rtl="0" algn="just">
              <a:lnSpc>
                <a:spcPct val="200000"/>
              </a:lnSpc>
              <a:spcBef>
                <a:spcPts val="0"/>
              </a:spcBef>
              <a:spcAft>
                <a:spcPts val="0"/>
              </a:spcAft>
              <a:buClr>
                <a:srgbClr val="131314"/>
              </a:buClr>
              <a:buSzPts val="1200"/>
              <a:buFont typeface="Times New Roman"/>
              <a:buAutoNum type="arabicPeriod"/>
            </a:pPr>
            <a:r>
              <a:rPr lang="en-GB" sz="1200" u="sng">
                <a:solidFill>
                  <a:srgbClr val="131314"/>
                </a:solidFill>
                <a:highlight>
                  <a:schemeClr val="dk1"/>
                </a:highlight>
                <a:latin typeface="Times New Roman"/>
                <a:ea typeface="Times New Roman"/>
                <a:cs typeface="Times New Roman"/>
                <a:sym typeface="Times New Roman"/>
              </a:rPr>
              <a:t>Bits [16:17]</a:t>
            </a:r>
            <a:r>
              <a:rPr lang="en-GB" sz="1200">
                <a:solidFill>
                  <a:srgbClr val="131314"/>
                </a:solidFill>
                <a:highlight>
                  <a:schemeClr val="dk1"/>
                </a:highlight>
                <a:latin typeface="Times New Roman"/>
                <a:ea typeface="Times New Roman"/>
                <a:cs typeface="Times New Roman"/>
                <a:sym typeface="Times New Roman"/>
              </a:rPr>
              <a:t> - Control the </a:t>
            </a:r>
            <a:r>
              <a:rPr b="1" lang="en-GB" sz="1200">
                <a:solidFill>
                  <a:srgbClr val="131314"/>
                </a:solidFill>
                <a:highlight>
                  <a:schemeClr val="dk1"/>
                </a:highlight>
                <a:latin typeface="Times New Roman"/>
                <a:ea typeface="Times New Roman"/>
                <a:cs typeface="Times New Roman"/>
                <a:sym typeface="Times New Roman"/>
              </a:rPr>
              <a:t>reset state of the Mockingbird’s own D2D interfaces</a:t>
            </a:r>
            <a:r>
              <a:rPr lang="en-GB" sz="1200">
                <a:solidFill>
                  <a:srgbClr val="131314"/>
                </a:solidFill>
                <a:highlight>
                  <a:schemeClr val="dk1"/>
                </a:highlight>
                <a:latin typeface="Times New Roman"/>
                <a:ea typeface="Times New Roman"/>
                <a:cs typeface="Times New Roman"/>
                <a:sym typeface="Times New Roman"/>
              </a:rPr>
              <a:t>. </a:t>
            </a:r>
            <a:r>
              <a:rPr b="1" lang="en-GB" sz="1200">
                <a:solidFill>
                  <a:srgbClr val="131314"/>
                </a:solidFill>
                <a:highlight>
                  <a:schemeClr val="dk1"/>
                </a:highlight>
                <a:latin typeface="Times New Roman"/>
                <a:ea typeface="Times New Roman"/>
                <a:cs typeface="Times New Roman"/>
                <a:sym typeface="Times New Roman"/>
              </a:rPr>
              <a:t>0 </a:t>
            </a:r>
            <a:r>
              <a:rPr lang="en-GB" sz="1200">
                <a:solidFill>
                  <a:srgbClr val="131314"/>
                </a:solidFill>
                <a:highlight>
                  <a:schemeClr val="dk1"/>
                </a:highlight>
                <a:latin typeface="Times New Roman"/>
                <a:ea typeface="Times New Roman"/>
                <a:cs typeface="Times New Roman"/>
                <a:sym typeface="Times New Roman"/>
              </a:rPr>
              <a:t>puts the interface in reset, and </a:t>
            </a:r>
            <a:r>
              <a:rPr b="1" lang="en-GB" sz="1200">
                <a:solidFill>
                  <a:srgbClr val="131314"/>
                </a:solidFill>
                <a:highlight>
                  <a:schemeClr val="dk1"/>
                </a:highlight>
                <a:latin typeface="Times New Roman"/>
                <a:ea typeface="Times New Roman"/>
                <a:cs typeface="Times New Roman"/>
                <a:sym typeface="Times New Roman"/>
              </a:rPr>
              <a:t>1</a:t>
            </a:r>
            <a:r>
              <a:rPr lang="en-GB" sz="1200">
                <a:solidFill>
                  <a:srgbClr val="131314"/>
                </a:solidFill>
                <a:highlight>
                  <a:schemeClr val="dk1"/>
                </a:highlight>
                <a:latin typeface="Times New Roman"/>
                <a:ea typeface="Times New Roman"/>
                <a:cs typeface="Times New Roman"/>
                <a:sym typeface="Times New Roman"/>
              </a:rPr>
              <a:t> enables it  </a:t>
            </a:r>
            <a:endParaRPr sz="1200">
              <a:solidFill>
                <a:srgbClr val="131314"/>
              </a:solidFill>
              <a:highlight>
                <a:srgbClr val="FFFFFF"/>
              </a:highlight>
              <a:latin typeface="Times New Roman"/>
              <a:ea typeface="Times New Roman"/>
              <a:cs typeface="Times New Roman"/>
              <a:sym typeface="Times New Roman"/>
            </a:endParaRPr>
          </a:p>
        </p:txBody>
      </p:sp>
      <p:pic>
        <p:nvPicPr>
          <p:cNvPr id="196" name="Google Shape;196;g369b30fd053_0_7"/>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69b30fd053_0_19"/>
          <p:cNvSpPr txBox="1"/>
          <p:nvPr>
            <p:ph type="title"/>
          </p:nvPr>
        </p:nvSpPr>
        <p:spPr>
          <a:xfrm>
            <a:off x="216750"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IP Specific Power-Up and Reset</a:t>
            </a:r>
            <a:endParaRPr sz="2400">
              <a:solidFill>
                <a:srgbClr val="1155CC"/>
              </a:solidFill>
              <a:latin typeface="Times New Roman"/>
              <a:ea typeface="Times New Roman"/>
              <a:cs typeface="Times New Roman"/>
              <a:sym typeface="Times New Roman"/>
            </a:endParaRPr>
          </a:p>
        </p:txBody>
      </p:sp>
      <p:sp>
        <p:nvSpPr>
          <p:cNvPr id="202" name="Google Shape;202;g369b30fd053_0_19"/>
          <p:cNvSpPr txBox="1"/>
          <p:nvPr>
            <p:ph idx="1" type="body"/>
          </p:nvPr>
        </p:nvSpPr>
        <p:spPr>
          <a:xfrm>
            <a:off x="285025" y="746750"/>
            <a:ext cx="8574000" cy="40827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GB" sz="1200" u="sng">
                <a:solidFill>
                  <a:srgbClr val="131314"/>
                </a:solidFill>
                <a:highlight>
                  <a:srgbClr val="FFFFFF"/>
                </a:highlight>
                <a:latin typeface="Times New Roman"/>
                <a:ea typeface="Times New Roman"/>
                <a:cs typeface="Times New Roman"/>
                <a:sym typeface="Times New Roman"/>
              </a:rPr>
              <a:t>EMAC</a:t>
            </a:r>
            <a:r>
              <a:rPr lang="en-GB" sz="1200">
                <a:solidFill>
                  <a:srgbClr val="131314"/>
                </a:solidFill>
                <a:highlight>
                  <a:srgbClr val="FFFFFF"/>
                </a:highlight>
                <a:latin typeface="Times New Roman"/>
                <a:ea typeface="Times New Roman"/>
                <a:cs typeface="Times New Roman"/>
                <a:sym typeface="Times New Roman"/>
              </a:rPr>
              <a:t> - </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The EMAC is part of the “</a:t>
            </a:r>
            <a:r>
              <a:rPr b="1" lang="en-GB" sz="1200">
                <a:solidFill>
                  <a:srgbClr val="131314"/>
                </a:solidFill>
                <a:highlight>
                  <a:srgbClr val="FFFFFF"/>
                </a:highlight>
                <a:latin typeface="Times New Roman"/>
                <a:ea typeface="Times New Roman"/>
                <a:cs typeface="Times New Roman"/>
                <a:sym typeface="Times New Roman"/>
              </a:rPr>
              <a:t>Functional unit init</a:t>
            </a:r>
            <a:r>
              <a:rPr lang="en-GB" sz="1200">
                <a:solidFill>
                  <a:srgbClr val="131314"/>
                </a:solidFill>
                <a:highlight>
                  <a:srgbClr val="FFFFFF"/>
                </a:highlight>
                <a:latin typeface="Times New Roman"/>
                <a:ea typeface="Times New Roman"/>
                <a:cs typeface="Times New Roman"/>
                <a:sym typeface="Times New Roman"/>
              </a:rPr>
              <a:t>” stage in the overall boot sequence. The E21 uC interacts with the EMAC via its AHB master </a:t>
            </a:r>
            <a:r>
              <a:rPr lang="en-GB" sz="1200">
                <a:solidFill>
                  <a:srgbClr val="131314"/>
                </a:solidFill>
                <a:highlight>
                  <a:srgbClr val="FFFFFF"/>
                </a:highlight>
                <a:latin typeface="Times New Roman"/>
                <a:ea typeface="Times New Roman"/>
                <a:cs typeface="Times New Roman"/>
                <a:sym typeface="Times New Roman"/>
              </a:rPr>
              <a:t>interface</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The E21 uC configures the PHY via the EMAC’s MDIO interface</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A dedicated reset pin for the Ethernet PHY, </a:t>
            </a:r>
            <a:r>
              <a:rPr b="1" lang="en-GB" sz="1200">
                <a:solidFill>
                  <a:srgbClr val="131314"/>
                </a:solidFill>
                <a:highlight>
                  <a:srgbClr val="FFFFFF"/>
                </a:highlight>
                <a:latin typeface="Times New Roman"/>
                <a:ea typeface="Times New Roman"/>
                <a:cs typeface="Times New Roman"/>
                <a:sym typeface="Times New Roman"/>
              </a:rPr>
              <a:t>ETH_MII_nRST</a:t>
            </a:r>
            <a:r>
              <a:rPr lang="en-GB" sz="1200">
                <a:solidFill>
                  <a:srgbClr val="131314"/>
                </a:solidFill>
                <a:highlight>
                  <a:srgbClr val="FFFFFF"/>
                </a:highlight>
                <a:latin typeface="Times New Roman"/>
                <a:ea typeface="Times New Roman"/>
                <a:cs typeface="Times New Roman"/>
                <a:sym typeface="Times New Roman"/>
              </a:rPr>
              <a:t>, is present on the board</a:t>
            </a:r>
            <a:endParaRPr sz="1200">
              <a:solidFill>
                <a:srgbClr val="131314"/>
              </a:solidFill>
              <a:highlight>
                <a:srgbClr val="FFFFFF"/>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GB" sz="1200" u="sng">
                <a:solidFill>
                  <a:srgbClr val="131314"/>
                </a:solidFill>
                <a:highlight>
                  <a:schemeClr val="dk1"/>
                </a:highlight>
                <a:latin typeface="Times New Roman"/>
                <a:ea typeface="Times New Roman"/>
                <a:cs typeface="Times New Roman"/>
                <a:sym typeface="Times New Roman"/>
              </a:rPr>
              <a:t>SiFive E21 RISC-V Core</a:t>
            </a:r>
            <a:r>
              <a:rPr lang="en-GB" sz="1200">
                <a:solidFill>
                  <a:srgbClr val="131314"/>
                </a:solidFill>
                <a:highlight>
                  <a:schemeClr val="dk1"/>
                </a:highlight>
                <a:latin typeface="Times New Roman"/>
                <a:ea typeface="Times New Roman"/>
                <a:cs typeface="Times New Roman"/>
                <a:sym typeface="Times New Roman"/>
              </a:rPr>
              <a:t> -</a:t>
            </a:r>
            <a:endParaRPr sz="1200">
              <a:solidFill>
                <a:srgbClr val="131314"/>
              </a:solidFill>
              <a:highlight>
                <a:schemeClr val="dk1"/>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chemeClr val="dk1"/>
                </a:highlight>
                <a:latin typeface="Times New Roman"/>
                <a:ea typeface="Times New Roman"/>
                <a:cs typeface="Times New Roman"/>
                <a:sym typeface="Times New Roman"/>
              </a:rPr>
              <a:t>The core power is 0.8V typically from </a:t>
            </a:r>
            <a:r>
              <a:rPr b="1" lang="en-GB" sz="1200">
                <a:solidFill>
                  <a:srgbClr val="131314"/>
                </a:solidFill>
                <a:highlight>
                  <a:schemeClr val="dk1"/>
                </a:highlight>
                <a:latin typeface="Times New Roman"/>
                <a:ea typeface="Times New Roman"/>
                <a:cs typeface="Times New Roman"/>
                <a:sym typeface="Times New Roman"/>
              </a:rPr>
              <a:t>VDD_CORE</a:t>
            </a:r>
            <a:endParaRPr b="1" sz="1200">
              <a:solidFill>
                <a:srgbClr val="131314"/>
              </a:solidFill>
              <a:highlight>
                <a:schemeClr val="dk1"/>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chemeClr val="dk1"/>
                </a:highlight>
                <a:latin typeface="Times New Roman"/>
                <a:ea typeface="Times New Roman"/>
                <a:cs typeface="Times New Roman"/>
                <a:sym typeface="Times New Roman"/>
              </a:rPr>
              <a:t>The dedicated </a:t>
            </a:r>
            <a:r>
              <a:rPr b="1" lang="en-GB" sz="1200">
                <a:solidFill>
                  <a:srgbClr val="131314"/>
                </a:solidFill>
                <a:highlight>
                  <a:schemeClr val="dk1"/>
                </a:highlight>
                <a:latin typeface="Times New Roman"/>
                <a:ea typeface="Times New Roman"/>
                <a:cs typeface="Times New Roman"/>
                <a:sym typeface="Times New Roman"/>
              </a:rPr>
              <a:t>CoreRST_n</a:t>
            </a:r>
            <a:r>
              <a:rPr lang="en-GB" sz="1200">
                <a:solidFill>
                  <a:srgbClr val="131314"/>
                </a:solidFill>
                <a:highlight>
                  <a:schemeClr val="dk1"/>
                </a:highlight>
                <a:latin typeface="Times New Roman"/>
                <a:ea typeface="Times New Roman"/>
                <a:cs typeface="Times New Roman"/>
                <a:sym typeface="Times New Roman"/>
              </a:rPr>
              <a:t> pin is used to reset the embedded uC. Its release from reset triggers the start of uC execution. The uC’s boot procedure involves setting the reset vector in CSR (0x26000014 to 0x2600001c) and then releasing the RISC-V reset</a:t>
            </a:r>
            <a:endParaRPr sz="1200">
              <a:solidFill>
                <a:srgbClr val="131314"/>
              </a:solidFill>
              <a:highlight>
                <a:schemeClr val="dk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rgbClr val="131314"/>
              </a:solidFill>
              <a:highlight>
                <a:srgbClr val="FFFFFF"/>
              </a:highlight>
              <a:latin typeface="Times New Roman"/>
              <a:ea typeface="Times New Roman"/>
              <a:cs typeface="Times New Roman"/>
              <a:sym typeface="Times New Roman"/>
            </a:endParaRPr>
          </a:p>
        </p:txBody>
      </p:sp>
      <p:pic>
        <p:nvPicPr>
          <p:cNvPr id="203" name="Google Shape;203;g369b30fd053_0_19"/>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69b30fd053_0_25"/>
          <p:cNvSpPr txBox="1"/>
          <p:nvPr>
            <p:ph type="title"/>
          </p:nvPr>
        </p:nvSpPr>
        <p:spPr>
          <a:xfrm>
            <a:off x="216750"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IP Specific Power-Up and Reset</a:t>
            </a:r>
            <a:endParaRPr sz="2400">
              <a:solidFill>
                <a:srgbClr val="1155CC"/>
              </a:solidFill>
              <a:latin typeface="Times New Roman"/>
              <a:ea typeface="Times New Roman"/>
              <a:cs typeface="Times New Roman"/>
              <a:sym typeface="Times New Roman"/>
            </a:endParaRPr>
          </a:p>
        </p:txBody>
      </p:sp>
      <p:sp>
        <p:nvSpPr>
          <p:cNvPr id="209" name="Google Shape;209;g369b30fd053_0_25"/>
          <p:cNvSpPr txBox="1"/>
          <p:nvPr>
            <p:ph idx="1" type="body"/>
          </p:nvPr>
        </p:nvSpPr>
        <p:spPr>
          <a:xfrm>
            <a:off x="285025" y="746750"/>
            <a:ext cx="8574000" cy="4082700"/>
          </a:xfrm>
          <a:prstGeom prst="rect">
            <a:avLst/>
          </a:prstGeom>
          <a:noFill/>
          <a:ln>
            <a:noFill/>
          </a:ln>
        </p:spPr>
        <p:txBody>
          <a:bodyPr anchorCtr="0" anchor="t" bIns="91425" lIns="91425" spcFirstLastPara="1" rIns="91425" wrap="square" tIns="91425">
            <a:noAutofit/>
          </a:bodyPr>
          <a:lstStyle/>
          <a:p>
            <a:pPr indent="0" lvl="0" marL="0" rtl="0" algn="just">
              <a:lnSpc>
                <a:spcPct val="200000"/>
              </a:lnSpc>
              <a:spcBef>
                <a:spcPts val="0"/>
              </a:spcBef>
              <a:spcAft>
                <a:spcPts val="0"/>
              </a:spcAft>
              <a:buNone/>
            </a:pPr>
            <a:r>
              <a:rPr lang="en-GB" sz="1200" u="sng">
                <a:solidFill>
                  <a:srgbClr val="131314"/>
                </a:solidFill>
                <a:highlight>
                  <a:srgbClr val="FFFFFF"/>
                </a:highlight>
                <a:latin typeface="Times New Roman"/>
                <a:ea typeface="Times New Roman"/>
                <a:cs typeface="Times New Roman"/>
                <a:sym typeface="Times New Roman"/>
              </a:rPr>
              <a:t>GPIO</a:t>
            </a:r>
            <a:r>
              <a:rPr lang="en-GB" sz="1200">
                <a:solidFill>
                  <a:srgbClr val="131314"/>
                </a:solidFill>
                <a:highlight>
                  <a:srgbClr val="FFFFFF"/>
                </a:highlight>
                <a:latin typeface="Times New Roman"/>
                <a:ea typeface="Times New Roman"/>
                <a:cs typeface="Times New Roman"/>
                <a:sym typeface="Times New Roman"/>
              </a:rPr>
              <a:t> - </a:t>
            </a:r>
            <a:endParaRPr sz="1200">
              <a:solidFill>
                <a:srgbClr val="131314"/>
              </a:solidFill>
              <a:highlight>
                <a:schemeClr val="dk1"/>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chemeClr val="dk1"/>
                </a:highlight>
                <a:latin typeface="Times New Roman"/>
                <a:ea typeface="Times New Roman"/>
                <a:cs typeface="Times New Roman"/>
                <a:sym typeface="Times New Roman"/>
              </a:rPr>
              <a:t>GPIO pins are powered by the chiplets IO voltage rails, primarily </a:t>
            </a:r>
            <a:r>
              <a:rPr b="1" lang="en-GB" sz="1200">
                <a:solidFill>
                  <a:srgbClr val="131314"/>
                </a:solidFill>
                <a:highlight>
                  <a:schemeClr val="dk1"/>
                </a:highlight>
                <a:latin typeface="Times New Roman"/>
                <a:ea typeface="Times New Roman"/>
                <a:cs typeface="Times New Roman"/>
                <a:sym typeface="Times New Roman"/>
              </a:rPr>
              <a:t>VDD_IO_1V8</a:t>
            </a:r>
            <a:endParaRPr sz="1200">
              <a:solidFill>
                <a:srgbClr val="131314"/>
              </a:solidFill>
              <a:highlight>
                <a:schemeClr val="dk1"/>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chemeClr val="dk1"/>
                </a:highlight>
                <a:latin typeface="Times New Roman"/>
                <a:ea typeface="Times New Roman"/>
                <a:cs typeface="Times New Roman"/>
                <a:sym typeface="Times New Roman"/>
              </a:rPr>
              <a:t>Registers like </a:t>
            </a:r>
            <a:r>
              <a:rPr b="1" lang="en-GB" sz="1200">
                <a:solidFill>
                  <a:srgbClr val="131314"/>
                </a:solidFill>
                <a:highlight>
                  <a:schemeClr val="dk1"/>
                </a:highlight>
                <a:latin typeface="Times New Roman"/>
                <a:ea typeface="Times New Roman"/>
                <a:cs typeface="Times New Roman"/>
                <a:sym typeface="Times New Roman"/>
              </a:rPr>
              <a:t>GPIO_CFG_CTRL0 (0x20005100) </a:t>
            </a:r>
            <a:r>
              <a:rPr lang="en-GB" sz="1200">
                <a:solidFill>
                  <a:srgbClr val="131314"/>
                </a:solidFill>
                <a:highlight>
                  <a:schemeClr val="dk1"/>
                </a:highlight>
                <a:latin typeface="Times New Roman"/>
                <a:ea typeface="Times New Roman"/>
                <a:cs typeface="Times New Roman"/>
                <a:sym typeface="Times New Roman"/>
              </a:rPr>
              <a:t>to </a:t>
            </a:r>
            <a:r>
              <a:rPr b="1" lang="en-GB" sz="1200">
                <a:solidFill>
                  <a:srgbClr val="131314"/>
                </a:solidFill>
                <a:highlight>
                  <a:schemeClr val="dk1"/>
                </a:highlight>
                <a:latin typeface="Times New Roman"/>
                <a:ea typeface="Times New Roman"/>
                <a:cs typeface="Times New Roman"/>
                <a:sym typeface="Times New Roman"/>
              </a:rPr>
              <a:t>GPIO_CFG_CTRL9 (0x20005124)</a:t>
            </a:r>
            <a:r>
              <a:rPr lang="en-GB" sz="1200">
                <a:solidFill>
                  <a:srgbClr val="131314"/>
                </a:solidFill>
                <a:highlight>
                  <a:schemeClr val="dk1"/>
                </a:highlight>
                <a:latin typeface="Times New Roman"/>
                <a:ea typeface="Times New Roman"/>
                <a:cs typeface="Times New Roman"/>
                <a:sym typeface="Times New Roman"/>
              </a:rPr>
              <a:t> contain </a:t>
            </a:r>
            <a:r>
              <a:rPr b="1" lang="en-GB" sz="1200">
                <a:solidFill>
                  <a:srgbClr val="131314"/>
                </a:solidFill>
                <a:highlight>
                  <a:schemeClr val="dk1"/>
                </a:highlight>
                <a:latin typeface="Times New Roman"/>
                <a:ea typeface="Times New Roman"/>
                <a:cs typeface="Times New Roman"/>
                <a:sym typeface="Times New Roman"/>
              </a:rPr>
              <a:t>reg_gpio_x_pu</a:t>
            </a:r>
            <a:r>
              <a:rPr lang="en-GB" sz="1200">
                <a:solidFill>
                  <a:srgbClr val="131314"/>
                </a:solidFill>
                <a:highlight>
                  <a:schemeClr val="dk1"/>
                </a:highlight>
                <a:latin typeface="Times New Roman"/>
                <a:ea typeface="Times New Roman"/>
                <a:cs typeface="Times New Roman"/>
                <a:sym typeface="Times New Roman"/>
              </a:rPr>
              <a:t> and </a:t>
            </a:r>
            <a:r>
              <a:rPr b="1" lang="en-GB" sz="1200">
                <a:solidFill>
                  <a:srgbClr val="131314"/>
                </a:solidFill>
                <a:highlight>
                  <a:schemeClr val="dk1"/>
                </a:highlight>
                <a:latin typeface="Times New Roman"/>
                <a:ea typeface="Times New Roman"/>
                <a:cs typeface="Times New Roman"/>
                <a:sym typeface="Times New Roman"/>
              </a:rPr>
              <a:t>reg_gpio_x_pd</a:t>
            </a:r>
            <a:r>
              <a:rPr lang="en-GB" sz="1200">
                <a:solidFill>
                  <a:srgbClr val="131314"/>
                </a:solidFill>
                <a:highlight>
                  <a:schemeClr val="dk1"/>
                </a:highlight>
                <a:latin typeface="Times New Roman"/>
                <a:ea typeface="Times New Roman"/>
                <a:cs typeface="Times New Roman"/>
                <a:sym typeface="Times New Roman"/>
              </a:rPr>
              <a:t> bits to control the pull-up or pull-down control</a:t>
            </a:r>
            <a:r>
              <a:rPr lang="en-GB" sz="1200">
                <a:solidFill>
                  <a:srgbClr val="131314"/>
                </a:solidFill>
                <a:highlight>
                  <a:schemeClr val="dk1"/>
                </a:highlight>
                <a:latin typeface="Times New Roman"/>
                <a:ea typeface="Times New Roman"/>
                <a:cs typeface="Times New Roman"/>
                <a:sym typeface="Times New Roman"/>
              </a:rPr>
              <a:t>s</a:t>
            </a:r>
            <a:endParaRPr sz="1200">
              <a:solidFill>
                <a:srgbClr val="131314"/>
              </a:solidFill>
              <a:highlight>
                <a:schemeClr val="dk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GB" sz="1200" u="sng">
                <a:solidFill>
                  <a:srgbClr val="131314"/>
                </a:solidFill>
                <a:highlight>
                  <a:schemeClr val="dk1"/>
                </a:highlight>
                <a:latin typeface="Times New Roman"/>
                <a:ea typeface="Times New Roman"/>
                <a:cs typeface="Times New Roman"/>
                <a:sym typeface="Times New Roman"/>
              </a:rPr>
              <a:t>SF-NOR</a:t>
            </a:r>
            <a:r>
              <a:rPr lang="en-GB" sz="1200">
                <a:solidFill>
                  <a:srgbClr val="131314"/>
                </a:solidFill>
                <a:highlight>
                  <a:schemeClr val="dk1"/>
                </a:highlight>
                <a:latin typeface="Times New Roman"/>
                <a:ea typeface="Times New Roman"/>
                <a:cs typeface="Times New Roman"/>
                <a:sym typeface="Times New Roman"/>
              </a:rPr>
              <a:t> -</a:t>
            </a:r>
            <a:endParaRPr sz="1200">
              <a:solidFill>
                <a:srgbClr val="131314"/>
              </a:solidFill>
              <a:highlight>
                <a:schemeClr val="dk1"/>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chemeClr val="dk1"/>
                </a:highlight>
                <a:latin typeface="Times New Roman"/>
                <a:ea typeface="Times New Roman"/>
                <a:cs typeface="Times New Roman"/>
                <a:sym typeface="Times New Roman"/>
              </a:rPr>
              <a:t>Flash memory requires 1.8V </a:t>
            </a:r>
            <a:r>
              <a:rPr b="1" lang="en-GB" sz="1200">
                <a:solidFill>
                  <a:srgbClr val="131314"/>
                </a:solidFill>
                <a:highlight>
                  <a:schemeClr val="dk1"/>
                </a:highlight>
                <a:latin typeface="Times New Roman"/>
                <a:ea typeface="Times New Roman"/>
                <a:cs typeface="Times New Roman"/>
                <a:sym typeface="Times New Roman"/>
              </a:rPr>
              <a:t>VDD_IO</a:t>
            </a:r>
            <a:r>
              <a:rPr lang="en-GB" sz="1200">
                <a:solidFill>
                  <a:srgbClr val="131314"/>
                </a:solidFill>
                <a:highlight>
                  <a:schemeClr val="dk1"/>
                </a:highlight>
                <a:latin typeface="Times New Roman"/>
                <a:ea typeface="Times New Roman"/>
                <a:cs typeface="Times New Roman"/>
                <a:sym typeface="Times New Roman"/>
              </a:rPr>
              <a:t>. The </a:t>
            </a:r>
            <a:r>
              <a:rPr b="1" lang="en-GB" sz="1200">
                <a:solidFill>
                  <a:srgbClr val="131314"/>
                </a:solidFill>
                <a:highlight>
                  <a:schemeClr val="dk1"/>
                </a:highlight>
                <a:latin typeface="Times New Roman"/>
                <a:ea typeface="Times New Roman"/>
                <a:cs typeface="Times New Roman"/>
                <a:sym typeface="Times New Roman"/>
              </a:rPr>
              <a:t>sf_clk</a:t>
            </a:r>
            <a:r>
              <a:rPr lang="en-GB" sz="1200">
                <a:solidFill>
                  <a:srgbClr val="131314"/>
                </a:solidFill>
                <a:highlight>
                  <a:schemeClr val="dk1"/>
                </a:highlight>
                <a:latin typeface="Times New Roman"/>
                <a:ea typeface="Times New Roman"/>
                <a:cs typeface="Times New Roman"/>
                <a:sym typeface="Times New Roman"/>
              </a:rPr>
              <a:t> output provided the serial flash clock</a:t>
            </a:r>
            <a:endParaRPr sz="1200">
              <a:solidFill>
                <a:srgbClr val="131314"/>
              </a:solidFill>
              <a:highlight>
                <a:schemeClr val="dk1"/>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lang="en-GB" sz="1200">
                <a:solidFill>
                  <a:srgbClr val="131314"/>
                </a:solidFill>
                <a:highlight>
                  <a:schemeClr val="dk1"/>
                </a:highlight>
                <a:latin typeface="Times New Roman"/>
                <a:ea typeface="Times New Roman"/>
                <a:cs typeface="Times New Roman"/>
                <a:sym typeface="Times New Roman"/>
              </a:rPr>
              <a:t>4.7K resistors and 0.1uF capacitors are associated with the QSPI Flash connections</a:t>
            </a:r>
            <a:endParaRPr sz="1200">
              <a:solidFill>
                <a:srgbClr val="131314"/>
              </a:solidFill>
              <a:highlight>
                <a:schemeClr val="dk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rPr lang="en-GB" sz="1200" u="sng">
                <a:solidFill>
                  <a:srgbClr val="131314"/>
                </a:solidFill>
                <a:highlight>
                  <a:schemeClr val="dk1"/>
                </a:highlight>
                <a:latin typeface="Times New Roman"/>
                <a:ea typeface="Times New Roman"/>
                <a:cs typeface="Times New Roman"/>
                <a:sym typeface="Times New Roman"/>
              </a:rPr>
              <a:t>AXI4TG</a:t>
            </a:r>
            <a:r>
              <a:rPr lang="en-GB" sz="1200">
                <a:solidFill>
                  <a:srgbClr val="131314"/>
                </a:solidFill>
                <a:highlight>
                  <a:schemeClr val="dk1"/>
                </a:highlight>
                <a:latin typeface="Times New Roman"/>
                <a:ea typeface="Times New Roman"/>
                <a:cs typeface="Times New Roman"/>
                <a:sym typeface="Times New Roman"/>
              </a:rPr>
              <a:t> -</a:t>
            </a:r>
            <a:endParaRPr sz="1200">
              <a:solidFill>
                <a:srgbClr val="131314"/>
              </a:solidFill>
              <a:highlight>
                <a:schemeClr val="dk1"/>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Arial"/>
              <a:buAutoNum type="alphaLcPeriod"/>
            </a:pPr>
            <a:r>
              <a:rPr b="1" lang="en-GB" sz="1200">
                <a:solidFill>
                  <a:srgbClr val="131314"/>
                </a:solidFill>
                <a:highlight>
                  <a:schemeClr val="dk1"/>
                </a:highlight>
                <a:latin typeface="Times New Roman"/>
                <a:ea typeface="Times New Roman"/>
                <a:cs typeface="Times New Roman"/>
                <a:sym typeface="Times New Roman"/>
              </a:rPr>
              <a:t>AXI4TG_CTRL (0x26000418)</a:t>
            </a:r>
            <a:r>
              <a:rPr lang="en-GB" sz="1200">
                <a:solidFill>
                  <a:srgbClr val="131314"/>
                </a:solidFill>
                <a:highlight>
                  <a:schemeClr val="dk1"/>
                </a:highlight>
                <a:latin typeface="Times New Roman"/>
                <a:ea typeface="Times New Roman"/>
                <a:cs typeface="Times New Roman"/>
                <a:sym typeface="Times New Roman"/>
              </a:rPr>
              <a:t> contains and </a:t>
            </a:r>
            <a:r>
              <a:rPr b="1" lang="en-GB" sz="1200">
                <a:solidFill>
                  <a:srgbClr val="131314"/>
                </a:solidFill>
                <a:highlight>
                  <a:schemeClr val="dk1"/>
                </a:highlight>
                <a:latin typeface="Times New Roman"/>
                <a:ea typeface="Times New Roman"/>
                <a:cs typeface="Times New Roman"/>
                <a:sym typeface="Times New Roman"/>
              </a:rPr>
              <a:t>axi4tg_resetn (bit 0)</a:t>
            </a:r>
            <a:r>
              <a:rPr lang="en-GB" sz="1200">
                <a:solidFill>
                  <a:srgbClr val="131314"/>
                </a:solidFill>
                <a:highlight>
                  <a:schemeClr val="dk1"/>
                </a:highlight>
                <a:latin typeface="Times New Roman"/>
                <a:ea typeface="Times New Roman"/>
                <a:cs typeface="Times New Roman"/>
                <a:sym typeface="Times New Roman"/>
              </a:rPr>
              <a:t> which is an active-low reset for AXI bus</a:t>
            </a:r>
            <a:endParaRPr sz="1200">
              <a:solidFill>
                <a:srgbClr val="131314"/>
              </a:solidFill>
              <a:highlight>
                <a:schemeClr val="dk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rgbClr val="131314"/>
              </a:solidFill>
              <a:highlight>
                <a:schemeClr val="dk1"/>
              </a:highlight>
              <a:latin typeface="Times New Roman"/>
              <a:ea typeface="Times New Roman"/>
              <a:cs typeface="Times New Roman"/>
              <a:sym typeface="Times New Roman"/>
            </a:endParaRPr>
          </a:p>
          <a:p>
            <a:pPr indent="0" lvl="0" marL="0" rtl="0" algn="just">
              <a:lnSpc>
                <a:spcPct val="200000"/>
              </a:lnSpc>
              <a:spcBef>
                <a:spcPts val="0"/>
              </a:spcBef>
              <a:spcAft>
                <a:spcPts val="0"/>
              </a:spcAft>
              <a:buNone/>
            </a:pPr>
            <a:r>
              <a:t/>
            </a:r>
            <a:endParaRPr sz="1200">
              <a:solidFill>
                <a:srgbClr val="131314"/>
              </a:solidFill>
              <a:highlight>
                <a:schemeClr val="dk1"/>
              </a:highlight>
              <a:latin typeface="Times New Roman"/>
              <a:ea typeface="Times New Roman"/>
              <a:cs typeface="Times New Roman"/>
              <a:sym typeface="Times New Roman"/>
            </a:endParaRPr>
          </a:p>
        </p:txBody>
      </p:sp>
      <p:pic>
        <p:nvPicPr>
          <p:cNvPr id="210" name="Google Shape;210;g369b30fd053_0_25"/>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g2c2532ef537_92_43"/>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
        <p:nvSpPr>
          <p:cNvPr id="216" name="Google Shape;216;g2c2532ef537_92_43"/>
          <p:cNvSpPr txBox="1"/>
          <p:nvPr/>
        </p:nvSpPr>
        <p:spPr>
          <a:xfrm>
            <a:off x="739900" y="1126325"/>
            <a:ext cx="7339500" cy="4155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rgbClr val="000000"/>
              </a:buClr>
              <a:buSzPts val="1500"/>
              <a:buFont typeface="Arial"/>
              <a:buNone/>
            </a:pPr>
            <a:r>
              <a:t/>
            </a:r>
            <a:endParaRPr b="0" i="0" sz="1500" u="none" cap="none" strike="noStrike">
              <a:solidFill>
                <a:srgbClr val="000000"/>
              </a:solidFill>
              <a:latin typeface="Courier New"/>
              <a:ea typeface="Courier New"/>
              <a:cs typeface="Courier New"/>
              <a:sym typeface="Courier New"/>
            </a:endParaRPr>
          </a:p>
        </p:txBody>
      </p:sp>
      <p:sp>
        <p:nvSpPr>
          <p:cNvPr id="217" name="Google Shape;217;g2c2532ef537_92_43"/>
          <p:cNvSpPr txBox="1"/>
          <p:nvPr>
            <p:ph type="title"/>
          </p:nvPr>
        </p:nvSpPr>
        <p:spPr>
          <a:xfrm>
            <a:off x="1393929" y="1301146"/>
            <a:ext cx="6366900" cy="25392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200"/>
              <a:buNone/>
            </a:pPr>
            <a:r>
              <a:rPr b="1" lang="en-GB" sz="4000"/>
              <a:t>THANK YOU</a:t>
            </a:r>
            <a:endParaRPr b="1"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3"/>
          <p:cNvSpPr txBox="1"/>
          <p:nvPr>
            <p:ph type="title"/>
          </p:nvPr>
        </p:nvSpPr>
        <p:spPr>
          <a:xfrm>
            <a:off x="481500"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Clock Hierarchy</a:t>
            </a:r>
            <a:endParaRPr sz="2400">
              <a:solidFill>
                <a:srgbClr val="1155CC"/>
              </a:solidFill>
              <a:latin typeface="Times New Roman"/>
              <a:ea typeface="Times New Roman"/>
              <a:cs typeface="Times New Roman"/>
              <a:sym typeface="Times New Roman"/>
            </a:endParaRPr>
          </a:p>
        </p:txBody>
      </p:sp>
      <p:pic>
        <p:nvPicPr>
          <p:cNvPr id="135" name="Google Shape;135;p3"/>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pic>
        <p:nvPicPr>
          <p:cNvPr id="136" name="Google Shape;136;p3" title="Screenshot from 2025-06-23 10-52-04.png"/>
          <p:cNvPicPr preferRelativeResize="0"/>
          <p:nvPr/>
        </p:nvPicPr>
        <p:blipFill rotWithShape="1">
          <a:blip r:embed="rId4">
            <a:alphaModFix/>
          </a:blip>
          <a:srcRect b="0" l="0" r="0" t="0"/>
          <a:stretch/>
        </p:blipFill>
        <p:spPr>
          <a:xfrm>
            <a:off x="2757840" y="674825"/>
            <a:ext cx="3517134" cy="42096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
          <p:cNvSpPr txBox="1"/>
          <p:nvPr>
            <p:ph type="title"/>
          </p:nvPr>
        </p:nvSpPr>
        <p:spPr>
          <a:xfrm>
            <a:off x="223925"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Clock Hierarchy</a:t>
            </a:r>
            <a:endParaRPr sz="2400">
              <a:solidFill>
                <a:srgbClr val="1155CC"/>
              </a:solidFill>
              <a:latin typeface="Times New Roman"/>
              <a:ea typeface="Times New Roman"/>
              <a:cs typeface="Times New Roman"/>
              <a:sym typeface="Times New Roman"/>
            </a:endParaRPr>
          </a:p>
        </p:txBody>
      </p:sp>
      <p:pic>
        <p:nvPicPr>
          <p:cNvPr id="142" name="Google Shape;142;p2"/>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pic>
        <p:nvPicPr>
          <p:cNvPr id="143" name="Google Shape;143;p2" title="Clock Hierarchy of FLC.png"/>
          <p:cNvPicPr preferRelativeResize="0"/>
          <p:nvPr/>
        </p:nvPicPr>
        <p:blipFill rotWithShape="1">
          <a:blip r:embed="rId4">
            <a:alphaModFix/>
          </a:blip>
          <a:srcRect b="0" l="0" r="0" t="0"/>
          <a:stretch/>
        </p:blipFill>
        <p:spPr>
          <a:xfrm>
            <a:off x="2543685" y="674825"/>
            <a:ext cx="3893241" cy="425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g3678e4f5487_0_17"/>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
        <p:nvSpPr>
          <p:cNvPr id="149" name="Google Shape;149;g3678e4f5487_0_17"/>
          <p:cNvSpPr txBox="1"/>
          <p:nvPr>
            <p:ph type="title"/>
          </p:nvPr>
        </p:nvSpPr>
        <p:spPr>
          <a:xfrm>
            <a:off x="246850" y="2419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Verification and Debugging of Clocks</a:t>
            </a:r>
            <a:endParaRPr sz="2400">
              <a:solidFill>
                <a:srgbClr val="1155CC"/>
              </a:solidFill>
              <a:latin typeface="Times New Roman"/>
              <a:ea typeface="Times New Roman"/>
              <a:cs typeface="Times New Roman"/>
              <a:sym typeface="Times New Roman"/>
            </a:endParaRPr>
          </a:p>
        </p:txBody>
      </p:sp>
      <p:sp>
        <p:nvSpPr>
          <p:cNvPr id="150" name="Google Shape;150;g3678e4f5487_0_17"/>
          <p:cNvSpPr txBox="1"/>
          <p:nvPr/>
        </p:nvSpPr>
        <p:spPr>
          <a:xfrm>
            <a:off x="3067000" y="4152975"/>
            <a:ext cx="272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Times New Roman"/>
              <a:ea typeface="Times New Roman"/>
              <a:cs typeface="Times New Roman"/>
              <a:sym typeface="Times New Roman"/>
            </a:endParaRPr>
          </a:p>
        </p:txBody>
      </p:sp>
      <p:sp>
        <p:nvSpPr>
          <p:cNvPr id="151" name="Google Shape;151;g3678e4f5487_0_17"/>
          <p:cNvSpPr txBox="1"/>
          <p:nvPr/>
        </p:nvSpPr>
        <p:spPr>
          <a:xfrm>
            <a:off x="289500" y="674825"/>
            <a:ext cx="8565000" cy="4061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Calibri"/>
              <a:buAutoNum type="arabicPeriod"/>
            </a:pPr>
            <a:r>
              <a:rPr b="1" lang="en-GB" sz="1200">
                <a:solidFill>
                  <a:schemeClr val="dk2"/>
                </a:solidFill>
                <a:latin typeface="Times New Roman"/>
                <a:ea typeface="Times New Roman"/>
                <a:cs typeface="Times New Roman"/>
                <a:sym typeface="Times New Roman"/>
              </a:rPr>
              <a:t>MKB_PLL_CTRL1 (0x26000100)</a:t>
            </a:r>
            <a:r>
              <a:rPr lang="en-GB" sz="1200">
                <a:solidFill>
                  <a:schemeClr val="dk2"/>
                </a:solidFill>
                <a:latin typeface="Times New Roman"/>
                <a:ea typeface="Times New Roman"/>
                <a:cs typeface="Times New Roman"/>
                <a:sym typeface="Times New Roman"/>
              </a:rPr>
              <a:t> contains </a:t>
            </a:r>
            <a:r>
              <a:rPr b="1" lang="en-GB" sz="1200">
                <a:solidFill>
                  <a:schemeClr val="dk2"/>
                </a:solidFill>
                <a:latin typeface="Times New Roman"/>
                <a:ea typeface="Times New Roman"/>
                <a:cs typeface="Times New Roman"/>
                <a:sym typeface="Times New Roman"/>
              </a:rPr>
              <a:t>pll_en bit (bit 0)</a:t>
            </a:r>
            <a:r>
              <a:rPr lang="en-GB" sz="1200">
                <a:solidFill>
                  <a:schemeClr val="dk2"/>
                </a:solidFill>
                <a:latin typeface="Times New Roman"/>
                <a:ea typeface="Times New Roman"/>
                <a:cs typeface="Times New Roman"/>
                <a:sym typeface="Times New Roman"/>
              </a:rPr>
              <a:t> which must be set to </a:t>
            </a:r>
            <a:r>
              <a:rPr b="1" lang="en-GB" sz="1200">
                <a:solidFill>
                  <a:schemeClr val="dk2"/>
                </a:solidFill>
                <a:latin typeface="Times New Roman"/>
                <a:ea typeface="Times New Roman"/>
                <a:cs typeface="Times New Roman"/>
                <a:sym typeface="Times New Roman"/>
              </a:rPr>
              <a:t>1 to enable the PLL</a:t>
            </a:r>
            <a:endParaRPr b="1"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b="1" lang="en-GB" sz="1200">
                <a:solidFill>
                  <a:schemeClr val="dk2"/>
                </a:solidFill>
                <a:latin typeface="Times New Roman"/>
                <a:ea typeface="Times New Roman"/>
                <a:cs typeface="Times New Roman"/>
                <a:sym typeface="Times New Roman"/>
              </a:rPr>
              <a:t>MKB_PLL_CTRL2 (0x26000104) configures the reference clock divider and feedback clock divider</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b="1" lang="en-GB" sz="1200">
                <a:solidFill>
                  <a:schemeClr val="dk2"/>
                </a:solidFill>
                <a:latin typeface="Times New Roman"/>
                <a:ea typeface="Times New Roman"/>
                <a:cs typeface="Times New Roman"/>
                <a:sym typeface="Times New Roman"/>
              </a:rPr>
              <a:t>MKB_PLL_CTRL3 (0x26000108)</a:t>
            </a:r>
            <a:r>
              <a:rPr lang="en-GB" sz="1200">
                <a:solidFill>
                  <a:schemeClr val="dk2"/>
                </a:solidFill>
                <a:latin typeface="Times New Roman"/>
                <a:ea typeface="Times New Roman"/>
                <a:cs typeface="Times New Roman"/>
                <a:sym typeface="Times New Roman"/>
              </a:rPr>
              <a:t> contains fractional value of feedback divider for fractional mode operation and bit-wise post divide enable</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lang="en-GB" sz="1200" u="sng">
                <a:solidFill>
                  <a:schemeClr val="dk2"/>
                </a:solidFill>
                <a:latin typeface="Times New Roman"/>
                <a:ea typeface="Times New Roman"/>
                <a:cs typeface="Times New Roman"/>
                <a:sym typeface="Times New Roman"/>
              </a:rPr>
              <a:t>PLL_LOCKED Output Signal </a:t>
            </a:r>
            <a:r>
              <a:rPr lang="en-GB" sz="1200">
                <a:solidFill>
                  <a:schemeClr val="dk2"/>
                </a:solidFill>
                <a:latin typeface="Times New Roman"/>
                <a:ea typeface="Times New Roman"/>
                <a:cs typeface="Times New Roman"/>
                <a:sym typeface="Times New Roman"/>
              </a:rPr>
              <a:t>- This output signal indicates that the SoC PLL is locked and its generated clocks are ready for use. This status can be read from the </a:t>
            </a:r>
            <a:r>
              <a:rPr b="1" lang="en-GB" sz="1200">
                <a:solidFill>
                  <a:schemeClr val="dk2"/>
                </a:solidFill>
                <a:latin typeface="Times New Roman"/>
                <a:ea typeface="Times New Roman"/>
                <a:cs typeface="Times New Roman"/>
                <a:sym typeface="Times New Roman"/>
              </a:rPr>
              <a:t>MKB_PLL_CTRL1 (0x26000100)</a:t>
            </a:r>
            <a:r>
              <a:rPr lang="en-GB" sz="1200">
                <a:solidFill>
                  <a:schemeClr val="dk2"/>
                </a:solidFill>
                <a:latin typeface="Times New Roman"/>
                <a:ea typeface="Times New Roman"/>
                <a:cs typeface="Times New Roman"/>
                <a:sym typeface="Times New Roman"/>
              </a:rPr>
              <a:t> specifically </a:t>
            </a:r>
            <a:r>
              <a:rPr b="1" lang="en-GB" sz="1200">
                <a:solidFill>
                  <a:schemeClr val="dk2"/>
                </a:solidFill>
                <a:latin typeface="Times New Roman"/>
                <a:ea typeface="Times New Roman"/>
                <a:cs typeface="Times New Roman"/>
                <a:sym typeface="Times New Roman"/>
              </a:rPr>
              <a:t>bit 30</a:t>
            </a:r>
            <a:endParaRPr b="1"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b="1" lang="en-GB" sz="1200">
                <a:solidFill>
                  <a:schemeClr val="dk2"/>
                </a:solidFill>
                <a:latin typeface="Times New Roman"/>
                <a:ea typeface="Times New Roman"/>
                <a:cs typeface="Times New Roman"/>
                <a:sym typeface="Times New Roman"/>
              </a:rPr>
              <a:t>CB_nPOR (Power-on Reset) </a:t>
            </a:r>
            <a:r>
              <a:rPr lang="en-GB" sz="1200">
                <a:solidFill>
                  <a:schemeClr val="dk2"/>
                </a:solidFill>
                <a:latin typeface="Times New Roman"/>
                <a:ea typeface="Times New Roman"/>
                <a:cs typeface="Times New Roman"/>
                <a:sym typeface="Times New Roman"/>
              </a:rPr>
              <a:t>and </a:t>
            </a:r>
            <a:r>
              <a:rPr b="1" lang="en-GB" sz="1200">
                <a:solidFill>
                  <a:schemeClr val="dk2"/>
                </a:solidFill>
                <a:latin typeface="Times New Roman"/>
                <a:ea typeface="Times New Roman"/>
                <a:cs typeface="Times New Roman"/>
                <a:sym typeface="Times New Roman"/>
              </a:rPr>
              <a:t>CB_nRST (Global Chip Reset) </a:t>
            </a:r>
            <a:r>
              <a:rPr lang="en-GB" sz="1200">
                <a:solidFill>
                  <a:schemeClr val="dk2"/>
                </a:solidFill>
                <a:latin typeface="Times New Roman"/>
                <a:ea typeface="Times New Roman"/>
                <a:cs typeface="Times New Roman"/>
                <a:sym typeface="Times New Roman"/>
              </a:rPr>
              <a:t>are critical for ensuring a clean reset of the PLL and clock circuitry, along with entire chip</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lang="en-GB" sz="1200">
                <a:solidFill>
                  <a:schemeClr val="dk2"/>
                </a:solidFill>
                <a:latin typeface="Times New Roman"/>
                <a:ea typeface="Times New Roman"/>
                <a:cs typeface="Times New Roman"/>
                <a:sym typeface="Times New Roman"/>
              </a:rPr>
              <a:t>The </a:t>
            </a:r>
            <a:r>
              <a:rPr b="1" lang="en-GB" sz="1200">
                <a:solidFill>
                  <a:schemeClr val="dk2"/>
                </a:solidFill>
                <a:latin typeface="Times New Roman"/>
                <a:ea typeface="Times New Roman"/>
                <a:cs typeface="Times New Roman"/>
                <a:sym typeface="Times New Roman"/>
              </a:rPr>
              <a:t>flc1_axi_slv_config</a:t>
            </a:r>
            <a:r>
              <a:rPr lang="en-GB" sz="1200">
                <a:solidFill>
                  <a:schemeClr val="dk2"/>
                </a:solidFill>
                <a:latin typeface="Times New Roman"/>
                <a:ea typeface="Times New Roman"/>
                <a:cs typeface="Times New Roman"/>
                <a:sym typeface="Times New Roman"/>
              </a:rPr>
              <a:t> bits in register </a:t>
            </a:r>
            <a:r>
              <a:rPr b="1" lang="en-GB" sz="1200">
                <a:solidFill>
                  <a:schemeClr val="dk2"/>
                </a:solidFill>
                <a:latin typeface="Times New Roman"/>
                <a:ea typeface="Times New Roman"/>
                <a:cs typeface="Times New Roman"/>
                <a:sym typeface="Times New Roman"/>
              </a:rPr>
              <a:t>PCIe_PHYCONFIG [21:20] (0x2601003C)</a:t>
            </a:r>
            <a:r>
              <a:rPr lang="en-GB" sz="1200">
                <a:solidFill>
                  <a:schemeClr val="dk2"/>
                </a:solidFill>
                <a:latin typeface="Times New Roman"/>
                <a:ea typeface="Times New Roman"/>
                <a:cs typeface="Times New Roman"/>
                <a:sym typeface="Times New Roman"/>
              </a:rPr>
              <a:t> defines the clock source selection for FLC slices</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b="1" lang="en-GB" sz="1200">
                <a:solidFill>
                  <a:schemeClr val="dk2"/>
                </a:solidFill>
                <a:latin typeface="Times New Roman"/>
                <a:ea typeface="Times New Roman"/>
                <a:cs typeface="Times New Roman"/>
                <a:sym typeface="Times New Roman"/>
              </a:rPr>
              <a:t>AXI4TG_CTRL (0x26000418)</a:t>
            </a:r>
            <a:r>
              <a:rPr lang="en-GB" sz="1200">
                <a:solidFill>
                  <a:schemeClr val="dk2"/>
                </a:solidFill>
                <a:latin typeface="Times New Roman"/>
                <a:ea typeface="Times New Roman"/>
                <a:cs typeface="Times New Roman"/>
                <a:sym typeface="Times New Roman"/>
              </a:rPr>
              <a:t> has </a:t>
            </a:r>
            <a:r>
              <a:rPr b="1" lang="en-GB" sz="1200">
                <a:solidFill>
                  <a:schemeClr val="dk2"/>
                </a:solidFill>
                <a:latin typeface="Times New Roman"/>
                <a:ea typeface="Times New Roman"/>
                <a:cs typeface="Times New Roman"/>
                <a:sym typeface="Times New Roman"/>
              </a:rPr>
              <a:t>axitg_err (bit 17)</a:t>
            </a:r>
            <a:r>
              <a:rPr lang="en-GB" sz="1200">
                <a:solidFill>
                  <a:schemeClr val="dk2"/>
                </a:solidFill>
                <a:latin typeface="Times New Roman"/>
                <a:ea typeface="Times New Roman"/>
                <a:cs typeface="Times New Roman"/>
                <a:sym typeface="Times New Roman"/>
              </a:rPr>
              <a:t> and </a:t>
            </a:r>
            <a:r>
              <a:rPr b="1" lang="en-GB" sz="1200">
                <a:solidFill>
                  <a:schemeClr val="dk2"/>
                </a:solidFill>
                <a:latin typeface="Times New Roman"/>
                <a:ea typeface="Times New Roman"/>
                <a:cs typeface="Times New Roman"/>
                <a:sym typeface="Times New Roman"/>
              </a:rPr>
              <a:t>axitg_irq (bit 16)</a:t>
            </a:r>
            <a:r>
              <a:rPr lang="en-GB" sz="1200">
                <a:solidFill>
                  <a:schemeClr val="dk2"/>
                </a:solidFill>
                <a:latin typeface="Times New Roman"/>
                <a:ea typeface="Times New Roman"/>
                <a:cs typeface="Times New Roman"/>
                <a:sym typeface="Times New Roman"/>
              </a:rPr>
              <a:t> which could indicate issues related to clock or functionality</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lang="en-GB" sz="1200">
                <a:solidFill>
                  <a:schemeClr val="dk2"/>
                </a:solidFill>
                <a:latin typeface="Times New Roman"/>
                <a:ea typeface="Times New Roman"/>
                <a:cs typeface="Times New Roman"/>
                <a:sym typeface="Times New Roman"/>
              </a:rPr>
              <a:t>Check D2D PLL status registers </a:t>
            </a:r>
            <a:r>
              <a:rPr b="1" lang="en-GB" sz="1200">
                <a:solidFill>
                  <a:schemeClr val="dk2"/>
                </a:solidFill>
                <a:latin typeface="Times New Roman"/>
                <a:ea typeface="Times New Roman"/>
                <a:cs typeface="Times New Roman"/>
                <a:sym typeface="Times New Roman"/>
              </a:rPr>
              <a:t>D2D_DDRx_pll_sts (0x26000710 - 0x2600071C)</a:t>
            </a:r>
            <a:r>
              <a:rPr lang="en-GB" sz="1200">
                <a:solidFill>
                  <a:schemeClr val="dk2"/>
                </a:solidFill>
                <a:latin typeface="Times New Roman"/>
                <a:ea typeface="Times New Roman"/>
                <a:cs typeface="Times New Roman"/>
                <a:sym typeface="Times New Roman"/>
              </a:rPr>
              <a:t> for </a:t>
            </a:r>
            <a:r>
              <a:rPr b="1" lang="en-GB" sz="1200">
                <a:solidFill>
                  <a:schemeClr val="dk2"/>
                </a:solidFill>
                <a:latin typeface="Times New Roman"/>
                <a:ea typeface="Times New Roman"/>
                <a:cs typeface="Times New Roman"/>
                <a:sym typeface="Times New Roman"/>
              </a:rPr>
              <a:t>GFHx_D2D_PLL_LOCKED</a:t>
            </a:r>
            <a:r>
              <a:rPr lang="en-GB" sz="1200">
                <a:solidFill>
                  <a:schemeClr val="dk2"/>
                </a:solidFill>
                <a:latin typeface="Times New Roman"/>
                <a:ea typeface="Times New Roman"/>
                <a:cs typeface="Times New Roman"/>
                <a:sym typeface="Times New Roman"/>
              </a:rPr>
              <a:t> status, and </a:t>
            </a:r>
            <a:r>
              <a:rPr b="1" lang="en-GB" sz="1200">
                <a:solidFill>
                  <a:schemeClr val="dk2"/>
                </a:solidFill>
                <a:latin typeface="Times New Roman"/>
                <a:ea typeface="Times New Roman"/>
                <a:cs typeface="Times New Roman"/>
                <a:sym typeface="Times New Roman"/>
              </a:rPr>
              <a:t>MKB_D2D_PLL_sts (0x26000720)</a:t>
            </a:r>
            <a:r>
              <a:rPr lang="en-GB" sz="1200">
                <a:solidFill>
                  <a:schemeClr val="dk2"/>
                </a:solidFill>
                <a:latin typeface="Times New Roman"/>
                <a:ea typeface="Times New Roman"/>
                <a:cs typeface="Times New Roman"/>
                <a:sym typeface="Times New Roman"/>
              </a:rPr>
              <a:t> register for </a:t>
            </a:r>
            <a:r>
              <a:rPr b="1" lang="en-GB" sz="1200">
                <a:solidFill>
                  <a:schemeClr val="dk2"/>
                </a:solidFill>
                <a:latin typeface="Times New Roman"/>
                <a:ea typeface="Times New Roman"/>
                <a:cs typeface="Times New Roman"/>
                <a:sym typeface="Times New Roman"/>
              </a:rPr>
              <a:t>MKB_D2Dx_PLL_LOCKED</a:t>
            </a:r>
            <a:r>
              <a:rPr lang="en-GB" sz="1200">
                <a:solidFill>
                  <a:schemeClr val="dk2"/>
                </a:solidFill>
                <a:latin typeface="Times New Roman"/>
                <a:ea typeface="Times New Roman"/>
                <a:cs typeface="Times New Roman"/>
                <a:sym typeface="Times New Roman"/>
              </a:rPr>
              <a:t>. The uC also trains inter-D2D timing during initialisation</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lang="en-GB" sz="1200">
                <a:solidFill>
                  <a:schemeClr val="dk2"/>
                </a:solidFill>
                <a:latin typeface="Times New Roman"/>
                <a:ea typeface="Times New Roman"/>
                <a:cs typeface="Times New Roman"/>
                <a:sym typeface="Times New Roman"/>
              </a:rPr>
              <a:t>The IPM PHY is initialised by the E21. The </a:t>
            </a:r>
            <a:r>
              <a:rPr b="1" lang="en-GB" sz="1200">
                <a:solidFill>
                  <a:schemeClr val="dk2"/>
                </a:solidFill>
                <a:latin typeface="Times New Roman"/>
                <a:ea typeface="Times New Roman"/>
                <a:cs typeface="Times New Roman"/>
                <a:sym typeface="Times New Roman"/>
              </a:rPr>
              <a:t>ipm_mcu_core_rstn</a:t>
            </a:r>
            <a:r>
              <a:rPr lang="en-GB" sz="1200">
                <a:solidFill>
                  <a:schemeClr val="dk2"/>
                </a:solidFill>
                <a:latin typeface="Times New Roman"/>
                <a:ea typeface="Times New Roman"/>
                <a:cs typeface="Times New Roman"/>
                <a:sym typeface="Times New Roman"/>
              </a:rPr>
              <a:t> bit (</a:t>
            </a:r>
            <a:r>
              <a:rPr b="1" lang="en-GB" sz="1200">
                <a:solidFill>
                  <a:schemeClr val="dk2"/>
                </a:solidFill>
                <a:latin typeface="Times New Roman"/>
                <a:ea typeface="Times New Roman"/>
                <a:cs typeface="Times New Roman"/>
                <a:sym typeface="Times New Roman"/>
              </a:rPr>
              <a:t>bit 0</a:t>
            </a:r>
            <a:r>
              <a:rPr lang="en-GB" sz="1200">
                <a:solidFill>
                  <a:schemeClr val="dk2"/>
                </a:solidFill>
                <a:latin typeface="Times New Roman"/>
                <a:ea typeface="Times New Roman"/>
                <a:cs typeface="Times New Roman"/>
                <a:sym typeface="Times New Roman"/>
              </a:rPr>
              <a:t> in register </a:t>
            </a:r>
            <a:r>
              <a:rPr b="1" lang="en-GB" sz="1200">
                <a:solidFill>
                  <a:schemeClr val="dk2"/>
                </a:solidFill>
                <a:latin typeface="Times New Roman"/>
                <a:ea typeface="Times New Roman"/>
                <a:cs typeface="Times New Roman"/>
                <a:sym typeface="Times New Roman"/>
              </a:rPr>
              <a:t>0x26000064</a:t>
            </a:r>
            <a:r>
              <a:rPr lang="en-GB" sz="1200">
                <a:solidFill>
                  <a:schemeClr val="dk2"/>
                </a:solidFill>
                <a:latin typeface="Times New Roman"/>
                <a:ea typeface="Times New Roman"/>
                <a:cs typeface="Times New Roman"/>
                <a:sym typeface="Times New Roman"/>
              </a:rPr>
              <a:t>) is asserted to enable the PHY’s MCU</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lang="en-GB" sz="1200">
                <a:solidFill>
                  <a:schemeClr val="dk2"/>
                </a:solidFill>
                <a:latin typeface="Times New Roman"/>
                <a:ea typeface="Times New Roman"/>
                <a:cs typeface="Times New Roman"/>
                <a:sym typeface="Times New Roman"/>
              </a:rPr>
              <a:t>The </a:t>
            </a:r>
            <a:r>
              <a:rPr b="1" lang="en-GB" sz="1200">
                <a:solidFill>
                  <a:schemeClr val="dk2"/>
                </a:solidFill>
                <a:latin typeface="Times New Roman"/>
                <a:ea typeface="Times New Roman"/>
                <a:cs typeface="Times New Roman"/>
                <a:sym typeface="Times New Roman"/>
              </a:rPr>
              <a:t>PMU_CTRL (0x26000004)</a:t>
            </a:r>
            <a:r>
              <a:rPr lang="en-GB" sz="1200">
                <a:solidFill>
                  <a:schemeClr val="dk2"/>
                </a:solidFill>
                <a:latin typeface="Times New Roman"/>
                <a:ea typeface="Times New Roman"/>
                <a:cs typeface="Times New Roman"/>
                <a:sym typeface="Times New Roman"/>
              </a:rPr>
              <a:t> has a </a:t>
            </a:r>
            <a:r>
              <a:rPr b="1" lang="en-GB" sz="1200">
                <a:solidFill>
                  <a:schemeClr val="dk2"/>
                </a:solidFill>
                <a:latin typeface="Times New Roman"/>
                <a:ea typeface="Times New Roman"/>
                <a:cs typeface="Times New Roman"/>
                <a:sym typeface="Times New Roman"/>
              </a:rPr>
              <a:t>uC_hclk_halt_en</a:t>
            </a:r>
            <a:r>
              <a:rPr lang="en-GB" sz="1200">
                <a:solidFill>
                  <a:schemeClr val="dk2"/>
                </a:solidFill>
                <a:latin typeface="Times New Roman"/>
                <a:ea typeface="Times New Roman"/>
                <a:cs typeface="Times New Roman"/>
                <a:sym typeface="Times New Roman"/>
              </a:rPr>
              <a:t> bit </a:t>
            </a:r>
            <a:r>
              <a:rPr b="1" lang="en-GB" sz="1200">
                <a:solidFill>
                  <a:schemeClr val="dk2"/>
                </a:solidFill>
                <a:latin typeface="Times New Roman"/>
                <a:ea typeface="Times New Roman"/>
                <a:cs typeface="Times New Roman"/>
                <a:sym typeface="Times New Roman"/>
              </a:rPr>
              <a:t>(bit 0)</a:t>
            </a:r>
            <a:r>
              <a:rPr lang="en-GB" sz="1200">
                <a:solidFill>
                  <a:schemeClr val="dk2"/>
                </a:solidFill>
                <a:latin typeface="Times New Roman"/>
                <a:ea typeface="Times New Roman"/>
                <a:cs typeface="Times New Roman"/>
                <a:sym typeface="Times New Roman"/>
              </a:rPr>
              <a:t> which can stop uc HCLK when in WFI state; this should be considered during debugging power states, when set to </a:t>
            </a:r>
            <a:r>
              <a:rPr b="1" lang="en-GB" sz="1200">
                <a:solidFill>
                  <a:schemeClr val="dk2"/>
                </a:solidFill>
                <a:latin typeface="Times New Roman"/>
                <a:ea typeface="Times New Roman"/>
                <a:cs typeface="Times New Roman"/>
                <a:sym typeface="Times New Roman"/>
              </a:rPr>
              <a:t>1</a:t>
            </a:r>
            <a:r>
              <a:rPr lang="en-GB" sz="1200">
                <a:solidFill>
                  <a:schemeClr val="dk2"/>
                </a:solidFill>
                <a:latin typeface="Times New Roman"/>
                <a:ea typeface="Times New Roman"/>
                <a:cs typeface="Times New Roman"/>
                <a:sym typeface="Times New Roman"/>
              </a:rPr>
              <a:t> enables the stopping of </a:t>
            </a:r>
            <a:r>
              <a:rPr lang="en-GB" sz="1200">
                <a:solidFill>
                  <a:schemeClr val="dk2"/>
                </a:solidFill>
                <a:latin typeface="Times New Roman"/>
                <a:ea typeface="Times New Roman"/>
                <a:cs typeface="Times New Roman"/>
                <a:sym typeface="Times New Roman"/>
              </a:rPr>
              <a:t>the</a:t>
            </a:r>
            <a:r>
              <a:rPr lang="en-GB" sz="1200">
                <a:solidFill>
                  <a:schemeClr val="dk2"/>
                </a:solidFill>
                <a:latin typeface="Times New Roman"/>
                <a:ea typeface="Times New Roman"/>
                <a:cs typeface="Times New Roman"/>
                <a:sym typeface="Times New Roman"/>
              </a:rPr>
              <a:t> uC’s HCLK (AHB CLK) </a:t>
            </a:r>
            <a:endParaRPr sz="1200">
              <a:solidFill>
                <a:schemeClr val="dk2"/>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2"/>
              </a:buClr>
              <a:buSzPts val="1200"/>
              <a:buFont typeface="Times New Roman"/>
              <a:buAutoNum type="arabicPeriod"/>
            </a:pPr>
            <a:r>
              <a:rPr lang="en-GB" sz="1200">
                <a:solidFill>
                  <a:schemeClr val="dk2"/>
                </a:solidFill>
                <a:latin typeface="Times New Roman"/>
                <a:ea typeface="Times New Roman"/>
                <a:cs typeface="Times New Roman"/>
                <a:sym typeface="Times New Roman"/>
              </a:rPr>
              <a:t>Check </a:t>
            </a:r>
            <a:r>
              <a:rPr b="1" lang="en-GB" sz="1200">
                <a:solidFill>
                  <a:schemeClr val="dk2"/>
                </a:solidFill>
                <a:latin typeface="Times New Roman"/>
                <a:ea typeface="Times New Roman"/>
                <a:cs typeface="Times New Roman"/>
                <a:sym typeface="Times New Roman"/>
              </a:rPr>
              <a:t>EMAC_MIIMODE</a:t>
            </a:r>
            <a:r>
              <a:rPr lang="en-GB" sz="1200">
                <a:solidFill>
                  <a:schemeClr val="dk2"/>
                </a:solidFill>
                <a:latin typeface="Times New Roman"/>
                <a:ea typeface="Times New Roman"/>
                <a:cs typeface="Times New Roman"/>
                <a:sym typeface="Times New Roman"/>
              </a:rPr>
              <a:t> register for </a:t>
            </a:r>
            <a:r>
              <a:rPr b="1" lang="en-GB" sz="1200">
                <a:solidFill>
                  <a:schemeClr val="dk2"/>
                </a:solidFill>
                <a:latin typeface="Times New Roman"/>
                <a:ea typeface="Times New Roman"/>
                <a:cs typeface="Times New Roman"/>
                <a:sym typeface="Times New Roman"/>
              </a:rPr>
              <a:t>CLKDIV</a:t>
            </a:r>
            <a:r>
              <a:rPr lang="en-GB" sz="1200">
                <a:solidFill>
                  <a:schemeClr val="dk2"/>
                </a:solidFill>
                <a:latin typeface="Times New Roman"/>
                <a:ea typeface="Times New Roman"/>
                <a:cs typeface="Times New Roman"/>
                <a:sym typeface="Times New Roman"/>
              </a:rPr>
              <a:t> field, which sets the Management Data Clock for PHY management</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5"/>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
        <p:nvSpPr>
          <p:cNvPr id="157" name="Google Shape;157;p5"/>
          <p:cNvSpPr txBox="1"/>
          <p:nvPr>
            <p:ph type="title"/>
          </p:nvPr>
        </p:nvSpPr>
        <p:spPr>
          <a:xfrm>
            <a:off x="246850" y="2419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Power-Up Timeline and Register Programming</a:t>
            </a:r>
            <a:endParaRPr sz="2400">
              <a:solidFill>
                <a:srgbClr val="1155CC"/>
              </a:solidFill>
              <a:latin typeface="Times New Roman"/>
              <a:ea typeface="Times New Roman"/>
              <a:cs typeface="Times New Roman"/>
              <a:sym typeface="Times New Roman"/>
            </a:endParaRPr>
          </a:p>
        </p:txBody>
      </p:sp>
      <p:sp>
        <p:nvSpPr>
          <p:cNvPr id="158" name="Google Shape;158;p5"/>
          <p:cNvSpPr txBox="1"/>
          <p:nvPr>
            <p:ph idx="1" type="body"/>
          </p:nvPr>
        </p:nvSpPr>
        <p:spPr>
          <a:xfrm>
            <a:off x="246850" y="739150"/>
            <a:ext cx="8688000" cy="4099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Times New Roman"/>
              <a:buAutoNum type="arabicPeriod"/>
            </a:pPr>
            <a:r>
              <a:rPr lang="en-GB" sz="1200" u="sng">
                <a:latin typeface="Times New Roman"/>
                <a:ea typeface="Times New Roman"/>
                <a:cs typeface="Times New Roman"/>
                <a:sym typeface="Times New Roman"/>
              </a:rPr>
              <a:t>Power Applied </a:t>
            </a:r>
            <a:r>
              <a:rPr lang="en-GB" sz="1200">
                <a:latin typeface="Times New Roman"/>
                <a:ea typeface="Times New Roman"/>
                <a:cs typeface="Times New Roman"/>
                <a:sym typeface="Times New Roman"/>
              </a:rPr>
              <a:t>- System clocks became stable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u="sng">
                <a:latin typeface="Times New Roman"/>
                <a:ea typeface="Times New Roman"/>
                <a:cs typeface="Times New Roman"/>
                <a:sym typeface="Times New Roman"/>
              </a:rPr>
              <a:t>E21 Boot</a:t>
            </a:r>
            <a:r>
              <a:rPr lang="en-GB" sz="1200">
                <a:latin typeface="Times New Roman"/>
                <a:ea typeface="Times New Roman"/>
                <a:cs typeface="Times New Roman"/>
                <a:sym typeface="Times New Roman"/>
              </a:rPr>
              <a:t> - The SiFive E21 RISC-V core begins booting. The uC first fetches D2D and I3C initialization code from internal ROM</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u="sng">
                <a:latin typeface="Times New Roman"/>
                <a:ea typeface="Times New Roman"/>
                <a:cs typeface="Times New Roman"/>
                <a:sym typeface="Times New Roman"/>
              </a:rPr>
              <a:t>PHY Firmware Download</a:t>
            </a:r>
            <a:r>
              <a:rPr lang="en-GB" sz="1200">
                <a:latin typeface="Times New Roman"/>
                <a:ea typeface="Times New Roman"/>
                <a:cs typeface="Times New Roman"/>
                <a:sym typeface="Times New Roman"/>
              </a:rPr>
              <a:t> - Firmware from IPM, PCIe, DDR and D2D PHYs is downloaded</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u="sng">
                <a:latin typeface="Times New Roman"/>
                <a:ea typeface="Times New Roman"/>
                <a:cs typeface="Times New Roman"/>
                <a:sym typeface="Times New Roman"/>
              </a:rPr>
              <a:t>PHY Initialization</a:t>
            </a:r>
            <a:r>
              <a:rPr lang="en-GB" sz="1200">
                <a:latin typeface="Times New Roman"/>
                <a:ea typeface="Times New Roman"/>
                <a:cs typeface="Times New Roman"/>
                <a:sym typeface="Times New Roman"/>
              </a:rPr>
              <a:t> - The PHYs (IPM, PCIe, DDR, D2D) are initialized. For IPM PHYs, the E21 loads FW via the APB bus, then asserts </a:t>
            </a:r>
            <a:r>
              <a:rPr b="1" lang="en-GB" sz="1200">
                <a:latin typeface="Times New Roman"/>
                <a:ea typeface="Times New Roman"/>
                <a:cs typeface="Times New Roman"/>
                <a:sym typeface="Times New Roman"/>
              </a:rPr>
              <a:t>ipm_mcu_core_rstn (bit 0 in register 0x26000064)</a:t>
            </a:r>
            <a:r>
              <a:rPr lang="en-GB" sz="1200">
                <a:latin typeface="Times New Roman"/>
                <a:ea typeface="Times New Roman"/>
                <a:cs typeface="Times New Roman"/>
                <a:sym typeface="Times New Roman"/>
              </a:rPr>
              <a:t> to enable the PHYs MCU</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u="sng">
                <a:latin typeface="Times New Roman"/>
                <a:ea typeface="Times New Roman"/>
                <a:cs typeface="Times New Roman"/>
                <a:sym typeface="Times New Roman"/>
              </a:rPr>
              <a:t>PHY Output Clock Stable</a:t>
            </a:r>
            <a:r>
              <a:rPr lang="en-GB" sz="1200">
                <a:latin typeface="Times New Roman"/>
                <a:ea typeface="Times New Roman"/>
                <a:cs typeface="Times New Roman"/>
                <a:sym typeface="Times New Roman"/>
              </a:rPr>
              <a:t> - Output clocks from IPM, D2D and PCIe PHYs stabilize</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u="sng">
                <a:latin typeface="Times New Roman"/>
                <a:ea typeface="Times New Roman"/>
                <a:cs typeface="Times New Roman"/>
                <a:sym typeface="Times New Roman"/>
              </a:rPr>
              <a:t>I3C, D2D Link Layer Synchronization</a:t>
            </a:r>
            <a:r>
              <a:rPr lang="en-GB" sz="1200">
                <a:latin typeface="Times New Roman"/>
                <a:ea typeface="Times New Roman"/>
                <a:cs typeface="Times New Roman"/>
                <a:sym typeface="Times New Roman"/>
              </a:rPr>
              <a:t> - The I3C and D2D interfaces synchronize, The uC programs D2D and I3C, making I3C ready. Then it trains inter-D2D timing I3C, making D2D ready</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u="sng">
                <a:latin typeface="Times New Roman"/>
                <a:ea typeface="Times New Roman"/>
                <a:cs typeface="Times New Roman"/>
                <a:sym typeface="Times New Roman"/>
              </a:rPr>
              <a:t>Functional Unit Initialization</a:t>
            </a:r>
            <a:r>
              <a:rPr lang="en-GB" sz="1200">
                <a:latin typeface="Times New Roman"/>
                <a:ea typeface="Times New Roman"/>
                <a:cs typeface="Times New Roman"/>
                <a:sym typeface="Times New Roman"/>
              </a:rPr>
              <a:t> - PCIe MAC, IPM, DDR Memory Controllers and FLC are initialized. The uC fetches initialisation code from Serial Flash and performs FLC, PCIe and IPM initialisation. For other chiplets, it executes system initialization code via D2D, using I3C for interrupt messages</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u="sng">
                <a:latin typeface="Times New Roman"/>
                <a:ea typeface="Times New Roman"/>
                <a:cs typeface="Times New Roman"/>
                <a:sym typeface="Times New Roman"/>
              </a:rPr>
              <a:t>RISC-V System Bring Up</a:t>
            </a:r>
            <a:r>
              <a:rPr lang="en-GB" sz="1200">
                <a:latin typeface="Times New Roman"/>
                <a:ea typeface="Times New Roman"/>
                <a:cs typeface="Times New Roman"/>
                <a:sym typeface="Times New Roman"/>
              </a:rPr>
              <a:t> - </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GB" sz="1200">
                <a:latin typeface="Times New Roman"/>
                <a:ea typeface="Times New Roman"/>
                <a:cs typeface="Times New Roman"/>
                <a:sym typeface="Times New Roman"/>
              </a:rPr>
              <a:t>uBoot and OS images are downloaded from the host (via PCIe) to DDR or on-die SRAM or RISC-V code can be downloaded from QSPI SF</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GB" sz="1200">
                <a:latin typeface="Times New Roman"/>
                <a:ea typeface="Times New Roman"/>
                <a:cs typeface="Times New Roman"/>
                <a:sym typeface="Times New Roman"/>
              </a:rPr>
              <a:t>The Embedded Trace Macrocell / Embedded Trace Module (ETM) is brought up</a:t>
            </a:r>
            <a:endParaRPr sz="1200">
              <a:latin typeface="Times New Roman"/>
              <a:ea typeface="Times New Roman"/>
              <a:cs typeface="Times New Roman"/>
              <a:sym typeface="Times New Roman"/>
            </a:endParaRPr>
          </a:p>
          <a:p>
            <a:pPr indent="-304800" lvl="1" marL="914400" rtl="0" algn="l">
              <a:lnSpc>
                <a:spcPct val="115000"/>
              </a:lnSpc>
              <a:spcBef>
                <a:spcPts val="0"/>
              </a:spcBef>
              <a:spcAft>
                <a:spcPts val="0"/>
              </a:spcAft>
              <a:buSzPts val="1200"/>
              <a:buFont typeface="Times New Roman"/>
              <a:buAutoNum type="alphaLcPeriod"/>
            </a:pPr>
            <a:r>
              <a:rPr lang="en-GB" sz="1200">
                <a:latin typeface="Times New Roman"/>
                <a:ea typeface="Times New Roman"/>
                <a:cs typeface="Times New Roman"/>
                <a:sym typeface="Times New Roman"/>
              </a:rPr>
              <a:t>The E21 sets up the reset vector in CSR registers </a:t>
            </a:r>
            <a:r>
              <a:rPr b="1" lang="en-GB" sz="1200">
                <a:latin typeface="Times New Roman"/>
                <a:ea typeface="Times New Roman"/>
                <a:cs typeface="Times New Roman"/>
                <a:sym typeface="Times New Roman"/>
              </a:rPr>
              <a:t>0x26000014 (SYSCTRL_RISCV) </a:t>
            </a:r>
            <a:r>
              <a:rPr lang="en-GB" sz="1200">
                <a:latin typeface="Times New Roman"/>
                <a:ea typeface="Times New Roman"/>
                <a:cs typeface="Times New Roman"/>
                <a:sym typeface="Times New Roman"/>
              </a:rPr>
              <a:t>and </a:t>
            </a:r>
            <a:r>
              <a:rPr b="1" lang="en-GB" sz="1200">
                <a:latin typeface="Times New Roman"/>
                <a:ea typeface="Times New Roman"/>
                <a:cs typeface="Times New Roman"/>
                <a:sym typeface="Times New Roman"/>
              </a:rPr>
              <a:t>0x26000018 (SYSCTRL_RISCV_RSTVEC)</a:t>
            </a:r>
            <a:r>
              <a:rPr lang="en-GB" sz="1200">
                <a:latin typeface="Times New Roman"/>
                <a:ea typeface="Times New Roman"/>
                <a:cs typeface="Times New Roman"/>
                <a:sym typeface="Times New Roman"/>
              </a:rPr>
              <a:t>. For example, </a:t>
            </a:r>
            <a:r>
              <a:rPr b="1" lang="en-GB" sz="1200">
                <a:latin typeface="Times New Roman"/>
                <a:ea typeface="Times New Roman"/>
                <a:cs typeface="Times New Roman"/>
                <a:sym typeface="Times New Roman"/>
              </a:rPr>
              <a:t>0x26000018</a:t>
            </a:r>
            <a:r>
              <a:rPr lang="en-GB" sz="1200">
                <a:latin typeface="Times New Roman"/>
                <a:ea typeface="Times New Roman"/>
                <a:cs typeface="Times New Roman"/>
                <a:sym typeface="Times New Roman"/>
              </a:rPr>
              <a:t> can be written with </a:t>
            </a:r>
            <a:r>
              <a:rPr b="1" lang="en-GB" sz="1200">
                <a:latin typeface="Times New Roman"/>
                <a:ea typeface="Times New Roman"/>
                <a:cs typeface="Times New Roman"/>
                <a:sym typeface="Times New Roman"/>
              </a:rPr>
              <a:t>0</a:t>
            </a:r>
            <a:r>
              <a:rPr b="1" lang="en-GB" sz="1200">
                <a:latin typeface="Times New Roman"/>
                <a:ea typeface="Times New Roman"/>
                <a:cs typeface="Times New Roman"/>
                <a:sym typeface="Times New Roman"/>
              </a:rPr>
              <a:t>x000C0000</a:t>
            </a:r>
            <a:r>
              <a:rPr lang="en-GB" sz="1200">
                <a:latin typeface="Times New Roman"/>
                <a:ea typeface="Times New Roman"/>
                <a:cs typeface="Times New Roman"/>
                <a:sym typeface="Times New Roman"/>
              </a:rPr>
              <a:t> </a:t>
            </a:r>
            <a:r>
              <a:rPr b="1" lang="en-GB" sz="1200">
                <a:latin typeface="Times New Roman"/>
                <a:ea typeface="Times New Roman"/>
                <a:cs typeface="Times New Roman"/>
                <a:sym typeface="Times New Roman"/>
              </a:rPr>
              <a:t>(reset vector base)</a:t>
            </a:r>
            <a:r>
              <a:rPr lang="en-GB" sz="1200">
                <a:latin typeface="Times New Roman"/>
                <a:ea typeface="Times New Roman"/>
                <a:cs typeface="Times New Roman"/>
                <a:sym typeface="Times New Roman"/>
              </a:rPr>
              <a:t>, and </a:t>
            </a:r>
            <a:r>
              <a:rPr b="1" lang="en-GB" sz="1200">
                <a:latin typeface="Times New Roman"/>
                <a:ea typeface="Times New Roman"/>
                <a:cs typeface="Times New Roman"/>
                <a:sym typeface="Times New Roman"/>
              </a:rPr>
              <a:t>0x26000014</a:t>
            </a:r>
            <a:r>
              <a:rPr lang="en-GB" sz="1200">
                <a:latin typeface="Times New Roman"/>
                <a:ea typeface="Times New Roman"/>
                <a:cs typeface="Times New Roman"/>
                <a:sym typeface="Times New Roman"/>
              </a:rPr>
              <a:t> with </a:t>
            </a:r>
            <a:r>
              <a:rPr b="1" lang="en-GB" sz="1200">
                <a:latin typeface="Times New Roman"/>
                <a:ea typeface="Times New Roman"/>
                <a:cs typeface="Times New Roman"/>
                <a:sym typeface="Times New Roman"/>
              </a:rPr>
              <a:t>0x00085001</a:t>
            </a:r>
            <a:r>
              <a:rPr lang="en-GB" sz="1200">
                <a:latin typeface="Times New Roman"/>
                <a:ea typeface="Times New Roman"/>
                <a:cs typeface="Times New Roman"/>
                <a:sym typeface="Times New Roman"/>
              </a:rPr>
              <a:t> </a:t>
            </a:r>
            <a:r>
              <a:rPr b="1" lang="en-GB" sz="1200">
                <a:latin typeface="Times New Roman"/>
                <a:ea typeface="Times New Roman"/>
                <a:cs typeface="Times New Roman"/>
                <a:sym typeface="Times New Roman"/>
              </a:rPr>
              <a:t>(reset vector offset and release core 0 reset)</a:t>
            </a:r>
            <a:r>
              <a:rPr lang="en-GB" sz="1200">
                <a:latin typeface="Times New Roman"/>
                <a:ea typeface="Times New Roman"/>
                <a:cs typeface="Times New Roman"/>
                <a:sym typeface="Times New Roman"/>
              </a:rPr>
              <a:t>. The E21 releases the RISC-V core from reset</a:t>
            </a:r>
            <a:endParaRPr sz="1200">
              <a:latin typeface="Times New Roman"/>
              <a:ea typeface="Times New Roman"/>
              <a:cs typeface="Times New Roman"/>
              <a:sym typeface="Times New Roman"/>
            </a:endParaRPr>
          </a:p>
          <a:p>
            <a:pPr indent="-304800" lvl="0" marL="457200" rtl="0" algn="l">
              <a:lnSpc>
                <a:spcPct val="115000"/>
              </a:lnSpc>
              <a:spcBef>
                <a:spcPts val="0"/>
              </a:spcBef>
              <a:spcAft>
                <a:spcPts val="0"/>
              </a:spcAft>
              <a:buSzPts val="1200"/>
              <a:buFont typeface="Times New Roman"/>
              <a:buAutoNum type="arabicPeriod"/>
            </a:pPr>
            <a:r>
              <a:rPr lang="en-GB" sz="1200">
                <a:latin typeface="Times New Roman"/>
                <a:ea typeface="Times New Roman"/>
                <a:cs typeface="Times New Roman"/>
                <a:sym typeface="Times New Roman"/>
              </a:rPr>
              <a:t>Once initialized, normal I/O (UART, Ethernet) and DMA data paths are enabled</a:t>
            </a:r>
            <a:endParaRPr sz="1200">
              <a:latin typeface="Times New Roman"/>
              <a:ea typeface="Times New Roman"/>
              <a:cs typeface="Times New Roman"/>
              <a:sym typeface="Times New Roman"/>
            </a:endParaRPr>
          </a:p>
        </p:txBody>
      </p:sp>
      <p:sp>
        <p:nvSpPr>
          <p:cNvPr id="159" name="Google Shape;159;p5"/>
          <p:cNvSpPr txBox="1"/>
          <p:nvPr/>
        </p:nvSpPr>
        <p:spPr>
          <a:xfrm>
            <a:off x="3067000" y="4152975"/>
            <a:ext cx="272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g3678e4f5487_0_9"/>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
        <p:nvSpPr>
          <p:cNvPr id="165" name="Google Shape;165;g3678e4f5487_0_9"/>
          <p:cNvSpPr txBox="1"/>
          <p:nvPr>
            <p:ph type="title"/>
          </p:nvPr>
        </p:nvSpPr>
        <p:spPr>
          <a:xfrm>
            <a:off x="246850" y="241925"/>
            <a:ext cx="7505700" cy="954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Power-Up Timeline and Register Programming</a:t>
            </a:r>
            <a:endParaRPr sz="2400">
              <a:solidFill>
                <a:srgbClr val="1155CC"/>
              </a:solidFill>
              <a:latin typeface="Times New Roman"/>
              <a:ea typeface="Times New Roman"/>
              <a:cs typeface="Times New Roman"/>
              <a:sym typeface="Times New Roman"/>
            </a:endParaRPr>
          </a:p>
        </p:txBody>
      </p:sp>
      <p:sp>
        <p:nvSpPr>
          <p:cNvPr id="166" name="Google Shape;166;g3678e4f5487_0_9"/>
          <p:cNvSpPr txBox="1"/>
          <p:nvPr/>
        </p:nvSpPr>
        <p:spPr>
          <a:xfrm>
            <a:off x="3067000" y="4152975"/>
            <a:ext cx="27210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Times New Roman"/>
              <a:ea typeface="Times New Roman"/>
              <a:cs typeface="Times New Roman"/>
              <a:sym typeface="Times New Roman"/>
            </a:endParaRPr>
          </a:p>
        </p:txBody>
      </p:sp>
      <p:pic>
        <p:nvPicPr>
          <p:cNvPr id="167" name="Google Shape;167;g3678e4f5487_0_9" title="Screenshot from 2025-06-23 14-34-02.png"/>
          <p:cNvPicPr preferRelativeResize="0"/>
          <p:nvPr/>
        </p:nvPicPr>
        <p:blipFill rotWithShape="1">
          <a:blip r:embed="rId4">
            <a:alphaModFix/>
          </a:blip>
          <a:srcRect b="0" l="0" r="0" t="0"/>
          <a:stretch/>
        </p:blipFill>
        <p:spPr>
          <a:xfrm>
            <a:off x="1379500" y="729700"/>
            <a:ext cx="6096000" cy="414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216750"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 System level Reset and Power-Up Sequence</a:t>
            </a:r>
            <a:endParaRPr sz="2400">
              <a:solidFill>
                <a:srgbClr val="1155CC"/>
              </a:solidFill>
              <a:latin typeface="Times New Roman"/>
              <a:ea typeface="Times New Roman"/>
              <a:cs typeface="Times New Roman"/>
              <a:sym typeface="Times New Roman"/>
            </a:endParaRPr>
          </a:p>
        </p:txBody>
      </p:sp>
      <p:sp>
        <p:nvSpPr>
          <p:cNvPr id="173" name="Google Shape;173;p4"/>
          <p:cNvSpPr txBox="1"/>
          <p:nvPr>
            <p:ph idx="1" type="body"/>
          </p:nvPr>
        </p:nvSpPr>
        <p:spPr>
          <a:xfrm>
            <a:off x="513950" y="746750"/>
            <a:ext cx="8181000" cy="408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300"/>
              <a:buNone/>
            </a:pPr>
            <a:r>
              <a:rPr lang="en-GB" sz="1200">
                <a:latin typeface="Times New Roman"/>
                <a:ea typeface="Times New Roman"/>
                <a:cs typeface="Times New Roman"/>
                <a:sym typeface="Times New Roman"/>
              </a:rPr>
              <a:t>In </a:t>
            </a:r>
            <a:r>
              <a:rPr b="1" lang="en-GB" sz="1200">
                <a:latin typeface="Times New Roman"/>
                <a:ea typeface="Times New Roman"/>
                <a:cs typeface="Times New Roman"/>
                <a:sym typeface="Times New Roman"/>
              </a:rPr>
              <a:t>CXL.mem</a:t>
            </a:r>
            <a:r>
              <a:rPr lang="en-GB" sz="1200">
                <a:latin typeface="Times New Roman"/>
                <a:ea typeface="Times New Roman"/>
                <a:cs typeface="Times New Roman"/>
                <a:sym typeface="Times New Roman"/>
              </a:rPr>
              <a:t> mode -</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eriod"/>
            </a:pPr>
            <a:r>
              <a:rPr b="1" lang="en-GB" sz="1200">
                <a:latin typeface="Times New Roman"/>
                <a:ea typeface="Times New Roman"/>
                <a:cs typeface="Times New Roman"/>
                <a:sym typeface="Times New Roman"/>
              </a:rPr>
              <a:t>CB_nPOR</a:t>
            </a:r>
            <a:r>
              <a:rPr lang="en-GB" sz="1200">
                <a:latin typeface="Times New Roman"/>
                <a:ea typeface="Times New Roman"/>
                <a:cs typeface="Times New Roman"/>
                <a:sym typeface="Times New Roman"/>
              </a:rPr>
              <a:t> -&gt; Active low, Power-on reset signal that resets the PLL and clock circuitry (Pin for Power-On Reset)</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eriod"/>
            </a:pPr>
            <a:r>
              <a:rPr b="1" lang="en-GB" sz="1200">
                <a:latin typeface="Times New Roman"/>
                <a:ea typeface="Times New Roman"/>
                <a:cs typeface="Times New Roman"/>
                <a:sym typeface="Times New Roman"/>
              </a:rPr>
              <a:t>CB_nRST</a:t>
            </a:r>
            <a:r>
              <a:rPr lang="en-GB" sz="1200">
                <a:latin typeface="Times New Roman"/>
                <a:ea typeface="Times New Roman"/>
                <a:cs typeface="Times New Roman"/>
                <a:sym typeface="Times New Roman"/>
              </a:rPr>
              <a:t> -&gt; Active low, Global chip reset (Pin for Global Chip Reset)</a:t>
            </a:r>
            <a:endParaRPr sz="1200">
              <a:latin typeface="Times New Roman"/>
              <a:ea typeface="Times New Roman"/>
              <a:cs typeface="Times New Roman"/>
              <a:sym typeface="Times New Roman"/>
            </a:endParaRPr>
          </a:p>
          <a:p>
            <a:pPr indent="-304800" lvl="0" marL="457200" rtl="0" algn="just">
              <a:lnSpc>
                <a:spcPct val="150000"/>
              </a:lnSpc>
              <a:spcBef>
                <a:spcPts val="0"/>
              </a:spcBef>
              <a:spcAft>
                <a:spcPts val="0"/>
              </a:spcAft>
              <a:buSzPts val="1200"/>
              <a:buFont typeface="Times New Roman"/>
              <a:buAutoNum type="arabicPeriod"/>
            </a:pPr>
            <a:r>
              <a:rPr b="1" lang="en-GB" sz="1200">
                <a:latin typeface="Times New Roman"/>
                <a:ea typeface="Times New Roman"/>
                <a:cs typeface="Times New Roman"/>
                <a:sym typeface="Times New Roman"/>
              </a:rPr>
              <a:t>CoreRST_n</a:t>
            </a:r>
            <a:r>
              <a:rPr lang="en-GB" sz="1200">
                <a:latin typeface="Times New Roman"/>
                <a:ea typeface="Times New Roman"/>
                <a:cs typeface="Times New Roman"/>
                <a:sym typeface="Times New Roman"/>
              </a:rPr>
              <a:t> -&gt; Active low, resets the embedded uC (Pin for CPU subsystem Reset or Core Reset)</a:t>
            </a:r>
            <a:endParaRPr sz="1200">
              <a:solidFill>
                <a:srgbClr val="131314"/>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131314"/>
              </a:buClr>
              <a:buSzPts val="1200"/>
              <a:buFont typeface="Times New Roman"/>
              <a:buAutoNum type="arabicPeriod"/>
            </a:pPr>
            <a:r>
              <a:rPr lang="en-GB" sz="1200">
                <a:solidFill>
                  <a:srgbClr val="131314"/>
                </a:solidFill>
                <a:highlight>
                  <a:srgbClr val="FFFFFF"/>
                </a:highlight>
                <a:latin typeface="Times New Roman"/>
                <a:ea typeface="Times New Roman"/>
                <a:cs typeface="Times New Roman"/>
                <a:sym typeface="Times New Roman"/>
              </a:rPr>
              <a:t>An external reset chip is required to detect stable voltage levels and manage reset timing</a:t>
            </a:r>
            <a:endParaRPr sz="1200">
              <a:solidFill>
                <a:srgbClr val="131314"/>
              </a:solidFill>
              <a:highlight>
                <a:srgbClr val="FFFFFF"/>
              </a:highlight>
              <a:latin typeface="Times New Roman"/>
              <a:ea typeface="Times New Roman"/>
              <a:cs typeface="Times New Roman"/>
              <a:sym typeface="Times New Roman"/>
            </a:endParaRPr>
          </a:p>
          <a:p>
            <a:pPr indent="-304800" lvl="0" marL="457200" rtl="0" algn="just">
              <a:lnSpc>
                <a:spcPct val="150000"/>
              </a:lnSpc>
              <a:spcBef>
                <a:spcPts val="0"/>
              </a:spcBef>
              <a:spcAft>
                <a:spcPts val="0"/>
              </a:spcAft>
              <a:buClr>
                <a:srgbClr val="131314"/>
              </a:buClr>
              <a:buSzPts val="1200"/>
              <a:buFont typeface="Times New Roman"/>
              <a:buAutoNum type="arabicPeriod"/>
            </a:pPr>
            <a:r>
              <a:rPr lang="en-GB" sz="1200">
                <a:solidFill>
                  <a:srgbClr val="131314"/>
                </a:solidFill>
                <a:highlight>
                  <a:srgbClr val="FFFFFF"/>
                </a:highlight>
                <a:latin typeface="Times New Roman"/>
                <a:ea typeface="Times New Roman"/>
                <a:cs typeface="Times New Roman"/>
                <a:sym typeface="Times New Roman"/>
              </a:rPr>
              <a:t>The </a:t>
            </a:r>
            <a:r>
              <a:rPr b="1" lang="en-GB" sz="1200">
                <a:solidFill>
                  <a:srgbClr val="131314"/>
                </a:solidFill>
                <a:highlight>
                  <a:srgbClr val="FFFFFF"/>
                </a:highlight>
                <a:latin typeface="Times New Roman"/>
                <a:ea typeface="Times New Roman"/>
                <a:cs typeface="Times New Roman"/>
                <a:sym typeface="Times New Roman"/>
              </a:rPr>
              <a:t>PLL_LOCKED</a:t>
            </a:r>
            <a:r>
              <a:rPr lang="en-GB" sz="1200">
                <a:solidFill>
                  <a:srgbClr val="131314"/>
                </a:solidFill>
                <a:highlight>
                  <a:srgbClr val="FFFFFF"/>
                </a:highlight>
                <a:latin typeface="Times New Roman"/>
                <a:ea typeface="Times New Roman"/>
                <a:cs typeface="Times New Roman"/>
                <a:sym typeface="Times New Roman"/>
              </a:rPr>
              <a:t> output signal indicates when the SoC PLL is locked and the clock is ready</a:t>
            </a:r>
            <a:endParaRPr sz="1200">
              <a:solidFill>
                <a:srgbClr val="131314"/>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300"/>
              <a:buNone/>
            </a:pPr>
            <a:r>
              <a:t/>
            </a:r>
            <a:endParaRPr sz="1200">
              <a:solidFill>
                <a:srgbClr val="131314"/>
              </a:solidFill>
              <a:highlight>
                <a:srgbClr val="FFFFFF"/>
              </a:highlight>
              <a:latin typeface="Times New Roman"/>
              <a:ea typeface="Times New Roman"/>
              <a:cs typeface="Times New Roman"/>
              <a:sym typeface="Times New Roman"/>
            </a:endParaRPr>
          </a:p>
        </p:txBody>
      </p:sp>
      <p:pic>
        <p:nvPicPr>
          <p:cNvPr id="174" name="Google Shape;174;p4"/>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pic>
        <p:nvPicPr>
          <p:cNvPr id="175" name="Google Shape;175;p4" title="Screenshot from 2025-06-23 14-33-47.png"/>
          <p:cNvPicPr preferRelativeResize="0"/>
          <p:nvPr/>
        </p:nvPicPr>
        <p:blipFill rotWithShape="1">
          <a:blip r:embed="rId4">
            <a:alphaModFix/>
          </a:blip>
          <a:srcRect b="0" l="0" r="0" t="0"/>
          <a:stretch/>
        </p:blipFill>
        <p:spPr>
          <a:xfrm>
            <a:off x="1351175" y="2480025"/>
            <a:ext cx="6096000" cy="2425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69b30fd053_0_0"/>
          <p:cNvSpPr txBox="1"/>
          <p:nvPr>
            <p:ph type="title"/>
          </p:nvPr>
        </p:nvSpPr>
        <p:spPr>
          <a:xfrm>
            <a:off x="216750"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IP Specific Power-Up and Reset</a:t>
            </a:r>
            <a:endParaRPr sz="2400">
              <a:solidFill>
                <a:srgbClr val="1155CC"/>
              </a:solidFill>
              <a:latin typeface="Times New Roman"/>
              <a:ea typeface="Times New Roman"/>
              <a:cs typeface="Times New Roman"/>
              <a:sym typeface="Times New Roman"/>
            </a:endParaRPr>
          </a:p>
        </p:txBody>
      </p:sp>
      <p:sp>
        <p:nvSpPr>
          <p:cNvPr id="181" name="Google Shape;181;g369b30fd053_0_0"/>
          <p:cNvSpPr txBox="1"/>
          <p:nvPr>
            <p:ph idx="1" type="body"/>
          </p:nvPr>
        </p:nvSpPr>
        <p:spPr>
          <a:xfrm>
            <a:off x="285000" y="674825"/>
            <a:ext cx="8574000" cy="408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GB" sz="1200" u="sng">
                <a:solidFill>
                  <a:srgbClr val="131314"/>
                </a:solidFill>
                <a:highlight>
                  <a:srgbClr val="FFFFFF"/>
                </a:highlight>
                <a:latin typeface="Times New Roman"/>
                <a:ea typeface="Times New Roman"/>
                <a:cs typeface="Times New Roman"/>
                <a:sym typeface="Times New Roman"/>
              </a:rPr>
              <a:t>Mockingbird Chiplet</a:t>
            </a:r>
            <a:r>
              <a:rPr lang="en-GB" sz="1200">
                <a:solidFill>
                  <a:srgbClr val="131314"/>
                </a:solidFill>
                <a:highlight>
                  <a:srgbClr val="FFFFFF"/>
                </a:highlight>
                <a:latin typeface="Times New Roman"/>
                <a:ea typeface="Times New Roman"/>
                <a:cs typeface="Times New Roman"/>
                <a:sym typeface="Times New Roman"/>
              </a:rPr>
              <a:t> -</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IO Power (</a:t>
            </a:r>
            <a:r>
              <a:rPr b="1" lang="en-GB" sz="1200">
                <a:solidFill>
                  <a:srgbClr val="131314"/>
                </a:solidFill>
                <a:highlight>
                  <a:srgbClr val="FFFFFF"/>
                </a:highlight>
                <a:latin typeface="Times New Roman"/>
                <a:ea typeface="Times New Roman"/>
                <a:cs typeface="Times New Roman"/>
                <a:sym typeface="Times New Roman"/>
              </a:rPr>
              <a:t>VDD_IO_1V8</a:t>
            </a:r>
            <a:r>
              <a:rPr lang="en-GB" sz="1200">
                <a:solidFill>
                  <a:srgbClr val="131314"/>
                </a:solidFill>
                <a:highlight>
                  <a:srgbClr val="FFFFFF"/>
                </a:highlight>
                <a:latin typeface="Times New Roman"/>
                <a:ea typeface="Times New Roman"/>
                <a:cs typeface="Times New Roman"/>
                <a:sym typeface="Times New Roman"/>
              </a:rPr>
              <a:t>) - 1.8V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Core Power (</a:t>
            </a:r>
            <a:r>
              <a:rPr b="1" lang="en-GB" sz="1200">
                <a:solidFill>
                  <a:srgbClr val="131314"/>
                </a:solidFill>
                <a:highlight>
                  <a:srgbClr val="FFFFFF"/>
                </a:highlight>
                <a:latin typeface="Times New Roman"/>
                <a:ea typeface="Times New Roman"/>
                <a:cs typeface="Times New Roman"/>
                <a:sym typeface="Times New Roman"/>
              </a:rPr>
              <a:t>VDD_CORE</a:t>
            </a:r>
            <a:r>
              <a:rPr lang="en-GB" sz="1200">
                <a:solidFill>
                  <a:srgbClr val="131314"/>
                </a:solidFill>
                <a:highlight>
                  <a:srgbClr val="FFFFFF"/>
                </a:highlight>
                <a:latin typeface="Times New Roman"/>
                <a:ea typeface="Times New Roman"/>
                <a:cs typeface="Times New Roman"/>
                <a:sym typeface="Times New Roman"/>
              </a:rPr>
              <a:t>) - 0.8V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SOC PLL Analog Supply (</a:t>
            </a:r>
            <a:r>
              <a:rPr b="1" lang="en-GB" sz="1200">
                <a:solidFill>
                  <a:srgbClr val="131314"/>
                </a:solidFill>
                <a:highlight>
                  <a:srgbClr val="FFFFFF"/>
                </a:highlight>
                <a:latin typeface="Times New Roman"/>
                <a:ea typeface="Times New Roman"/>
                <a:cs typeface="Times New Roman"/>
                <a:sym typeface="Times New Roman"/>
              </a:rPr>
              <a:t>pll_vddhv</a:t>
            </a:r>
            <a:r>
              <a:rPr lang="en-GB" sz="1200">
                <a:solidFill>
                  <a:srgbClr val="131314"/>
                </a:solidFill>
                <a:highlight>
                  <a:srgbClr val="FFFFFF"/>
                </a:highlight>
                <a:latin typeface="Times New Roman"/>
                <a:ea typeface="Times New Roman"/>
                <a:cs typeface="Times New Roman"/>
                <a:sym typeface="Times New Roman"/>
              </a:rPr>
              <a:t>) - 1.8V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SOC PLL Digital Supply (</a:t>
            </a:r>
            <a:r>
              <a:rPr b="1" lang="en-GB" sz="1200">
                <a:solidFill>
                  <a:srgbClr val="131314"/>
                </a:solidFill>
                <a:highlight>
                  <a:srgbClr val="FFFFFF"/>
                </a:highlight>
                <a:latin typeface="Times New Roman"/>
                <a:ea typeface="Times New Roman"/>
                <a:cs typeface="Times New Roman"/>
                <a:sym typeface="Times New Roman"/>
              </a:rPr>
              <a:t>pll_vddpost, pll_vddref</a:t>
            </a:r>
            <a:r>
              <a:rPr lang="en-GB" sz="1200">
                <a:solidFill>
                  <a:srgbClr val="131314"/>
                </a:solidFill>
                <a:highlight>
                  <a:srgbClr val="FFFFFF"/>
                </a:highlight>
                <a:latin typeface="Times New Roman"/>
                <a:ea typeface="Times New Roman"/>
                <a:cs typeface="Times New Roman"/>
                <a:sym typeface="Times New Roman"/>
              </a:rPr>
              <a:t>) - 0.8V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D2D PLL Analog Supply (</a:t>
            </a:r>
            <a:r>
              <a:rPr b="1" lang="en-GB" sz="1200">
                <a:solidFill>
                  <a:srgbClr val="131314"/>
                </a:solidFill>
                <a:highlight>
                  <a:srgbClr val="FFFFFF"/>
                </a:highlight>
                <a:latin typeface="Times New Roman"/>
                <a:ea typeface="Times New Roman"/>
                <a:cs typeface="Times New Roman"/>
                <a:sym typeface="Times New Roman"/>
              </a:rPr>
              <a:t>hs_pll_vddhv</a:t>
            </a:r>
            <a:r>
              <a:rPr lang="en-GB" sz="1200">
                <a:solidFill>
                  <a:srgbClr val="131314"/>
                </a:solidFill>
                <a:highlight>
                  <a:srgbClr val="FFFFFF"/>
                </a:highlight>
                <a:latin typeface="Times New Roman"/>
                <a:ea typeface="Times New Roman"/>
                <a:cs typeface="Times New Roman"/>
                <a:sym typeface="Times New Roman"/>
              </a:rPr>
              <a:t>) - 1.8V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D2D PLL Digital Supply (</a:t>
            </a:r>
            <a:r>
              <a:rPr b="1" lang="en-GB" sz="1200">
                <a:solidFill>
                  <a:srgbClr val="131314"/>
                </a:solidFill>
                <a:highlight>
                  <a:srgbClr val="FFFFFF"/>
                </a:highlight>
                <a:latin typeface="Times New Roman"/>
                <a:ea typeface="Times New Roman"/>
                <a:cs typeface="Times New Roman"/>
                <a:sym typeface="Times New Roman"/>
              </a:rPr>
              <a:t>hs_pll_vddpost, hs_pll_vddref</a:t>
            </a:r>
            <a:r>
              <a:rPr lang="en-GB" sz="1200">
                <a:solidFill>
                  <a:srgbClr val="131314"/>
                </a:solidFill>
                <a:highlight>
                  <a:srgbClr val="FFFFFF"/>
                </a:highlight>
                <a:latin typeface="Times New Roman"/>
                <a:ea typeface="Times New Roman"/>
                <a:cs typeface="Times New Roman"/>
                <a:sym typeface="Times New Roman"/>
              </a:rPr>
              <a:t>) - 0.8V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D2D PHY VDDQ Supply (</a:t>
            </a:r>
            <a:r>
              <a:rPr b="1" lang="en-GB" sz="1200">
                <a:solidFill>
                  <a:srgbClr val="131314"/>
                </a:solidFill>
                <a:highlight>
                  <a:srgbClr val="FFFFFF"/>
                </a:highlight>
                <a:latin typeface="Times New Roman"/>
                <a:ea typeface="Times New Roman"/>
                <a:cs typeface="Times New Roman"/>
                <a:sym typeface="Times New Roman"/>
              </a:rPr>
              <a:t>d2d_vddq_s</a:t>
            </a:r>
            <a:r>
              <a:rPr lang="en-GB" sz="1200">
                <a:solidFill>
                  <a:srgbClr val="131314"/>
                </a:solidFill>
                <a:highlight>
                  <a:srgbClr val="FFFFFF"/>
                </a:highlight>
                <a:latin typeface="Times New Roman"/>
                <a:ea typeface="Times New Roman"/>
                <a:cs typeface="Times New Roman"/>
                <a:sym typeface="Times New Roman"/>
              </a:rPr>
              <a:t>) - 0.3V / 0.5V / 0.825V</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D2D PHY VDDCLK Supply (</a:t>
            </a:r>
            <a:r>
              <a:rPr b="1" lang="en-GB" sz="1200">
                <a:solidFill>
                  <a:srgbClr val="131314"/>
                </a:solidFill>
                <a:highlight>
                  <a:srgbClr val="FFFFFF"/>
                </a:highlight>
                <a:latin typeface="Times New Roman"/>
                <a:ea typeface="Times New Roman"/>
                <a:cs typeface="Times New Roman"/>
                <a:sym typeface="Times New Roman"/>
              </a:rPr>
              <a:t>d2d_vddclk_s</a:t>
            </a:r>
            <a:r>
              <a:rPr lang="en-GB" sz="1200">
                <a:solidFill>
                  <a:srgbClr val="131314"/>
                </a:solidFill>
                <a:highlight>
                  <a:srgbClr val="FFFFFF"/>
                </a:highlight>
                <a:latin typeface="Times New Roman"/>
                <a:ea typeface="Times New Roman"/>
                <a:cs typeface="Times New Roman"/>
                <a:sym typeface="Times New Roman"/>
              </a:rPr>
              <a:t>) - 0.8V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D2D PHY VDDA Supply (</a:t>
            </a:r>
            <a:r>
              <a:rPr b="1" lang="en-GB" sz="1200">
                <a:solidFill>
                  <a:srgbClr val="131314"/>
                </a:solidFill>
                <a:highlight>
                  <a:srgbClr val="FFFFFF"/>
                </a:highlight>
                <a:latin typeface="Times New Roman"/>
                <a:ea typeface="Times New Roman"/>
                <a:cs typeface="Times New Roman"/>
                <a:sym typeface="Times New Roman"/>
              </a:rPr>
              <a:t>d2d_vdda_s</a:t>
            </a:r>
            <a:r>
              <a:rPr lang="en-GB" sz="1200">
                <a:solidFill>
                  <a:srgbClr val="131314"/>
                </a:solidFill>
                <a:highlight>
                  <a:srgbClr val="FFFFFF"/>
                </a:highlight>
                <a:latin typeface="Times New Roman"/>
                <a:ea typeface="Times New Roman"/>
                <a:cs typeface="Times New Roman"/>
                <a:sym typeface="Times New Roman"/>
              </a:rPr>
              <a:t>) -</a:t>
            </a:r>
            <a:r>
              <a:rPr lang="en-GB" sz="1200">
                <a:solidFill>
                  <a:srgbClr val="131314"/>
                </a:solidFill>
                <a:highlight>
                  <a:srgbClr val="FFFFFF"/>
                </a:highlight>
                <a:latin typeface="Times New Roman"/>
                <a:ea typeface="Times New Roman"/>
                <a:cs typeface="Times New Roman"/>
                <a:sym typeface="Times New Roman"/>
              </a:rPr>
              <a:t> </a:t>
            </a:r>
            <a:r>
              <a:rPr lang="en-GB" sz="1200">
                <a:solidFill>
                  <a:srgbClr val="131314"/>
                </a:solidFill>
                <a:highlight>
                  <a:srgbClr val="FFFFFF"/>
                </a:highlight>
                <a:latin typeface="Times New Roman"/>
                <a:ea typeface="Times New Roman"/>
                <a:cs typeface="Times New Roman"/>
                <a:sym typeface="Times New Roman"/>
              </a:rPr>
              <a:t>1.2V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OTP Power (</a:t>
            </a:r>
            <a:r>
              <a:rPr b="1" lang="en-GB" sz="1200">
                <a:solidFill>
                  <a:srgbClr val="131314"/>
                </a:solidFill>
                <a:highlight>
                  <a:srgbClr val="FFFFFF"/>
                </a:highlight>
                <a:latin typeface="Times New Roman"/>
                <a:ea typeface="Times New Roman"/>
                <a:cs typeface="Times New Roman"/>
                <a:sym typeface="Times New Roman"/>
              </a:rPr>
              <a:t>otp_vdd</a:t>
            </a:r>
            <a:r>
              <a:rPr lang="en-GB" sz="1200">
                <a:solidFill>
                  <a:srgbClr val="131314"/>
                </a:solidFill>
                <a:highlight>
                  <a:srgbClr val="FFFFFF"/>
                </a:highlight>
                <a:latin typeface="Times New Roman"/>
                <a:ea typeface="Times New Roman"/>
                <a:cs typeface="Times New Roman"/>
                <a:sym typeface="Times New Roman"/>
              </a:rPr>
              <a:t>) - 0.8V</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Additional OTP Power (</a:t>
            </a:r>
            <a:r>
              <a:rPr b="1" lang="en-GB" sz="1200">
                <a:solidFill>
                  <a:srgbClr val="131314"/>
                </a:solidFill>
                <a:highlight>
                  <a:srgbClr val="FFFFFF"/>
                </a:highlight>
                <a:latin typeface="Times New Roman"/>
                <a:ea typeface="Times New Roman"/>
                <a:cs typeface="Times New Roman"/>
                <a:sym typeface="Times New Roman"/>
              </a:rPr>
              <a:t>otp_vdd2</a:t>
            </a:r>
            <a:r>
              <a:rPr lang="en-GB" sz="1200">
                <a:solidFill>
                  <a:srgbClr val="131314"/>
                </a:solidFill>
                <a:highlight>
                  <a:srgbClr val="FFFFFF"/>
                </a:highlight>
                <a:latin typeface="Times New Roman"/>
                <a:ea typeface="Times New Roman"/>
                <a:cs typeface="Times New Roman"/>
                <a:sym typeface="Times New Roman"/>
              </a:rPr>
              <a:t>) - 1.8V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Temperature</a:t>
            </a:r>
            <a:r>
              <a:rPr lang="en-GB" sz="1200">
                <a:solidFill>
                  <a:srgbClr val="131314"/>
                </a:solidFill>
                <a:highlight>
                  <a:srgbClr val="FFFFFF"/>
                </a:highlight>
                <a:latin typeface="Times New Roman"/>
                <a:ea typeface="Times New Roman"/>
                <a:cs typeface="Times New Roman"/>
                <a:sym typeface="Times New Roman"/>
              </a:rPr>
              <a:t> Sensor Analog Supply (</a:t>
            </a:r>
            <a:r>
              <a:rPr b="1" lang="en-GB" sz="1200">
                <a:solidFill>
                  <a:srgbClr val="131314"/>
                </a:solidFill>
                <a:highlight>
                  <a:srgbClr val="FFFFFF"/>
                </a:highlight>
                <a:latin typeface="Times New Roman"/>
                <a:ea typeface="Times New Roman"/>
                <a:cs typeface="Times New Roman"/>
                <a:sym typeface="Times New Roman"/>
              </a:rPr>
              <a:t>VDDA_TS</a:t>
            </a:r>
            <a:r>
              <a:rPr lang="en-GB" sz="1200">
                <a:solidFill>
                  <a:srgbClr val="131314"/>
                </a:solidFill>
                <a:highlight>
                  <a:srgbClr val="FFFFFF"/>
                </a:highlight>
                <a:latin typeface="Times New Roman"/>
                <a:ea typeface="Times New Roman"/>
                <a:cs typeface="Times New Roman"/>
                <a:sym typeface="Times New Roman"/>
              </a:rPr>
              <a:t>) - 1.8V +/- 10%</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15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Voltage Monitor Analog Supply (</a:t>
            </a:r>
            <a:r>
              <a:rPr b="1" lang="en-GB" sz="1200">
                <a:solidFill>
                  <a:srgbClr val="131314"/>
                </a:solidFill>
                <a:highlight>
                  <a:srgbClr val="FFFFFF"/>
                </a:highlight>
                <a:latin typeface="Times New Roman"/>
                <a:ea typeface="Times New Roman"/>
                <a:cs typeface="Times New Roman"/>
                <a:sym typeface="Times New Roman"/>
              </a:rPr>
              <a:t>VDDA_VS</a:t>
            </a:r>
            <a:r>
              <a:rPr lang="en-GB" sz="1200">
                <a:solidFill>
                  <a:srgbClr val="131314"/>
                </a:solidFill>
                <a:highlight>
                  <a:srgbClr val="FFFFFF"/>
                </a:highlight>
                <a:latin typeface="Times New Roman"/>
                <a:ea typeface="Times New Roman"/>
                <a:cs typeface="Times New Roman"/>
                <a:sym typeface="Times New Roman"/>
              </a:rPr>
              <a:t>) - 1.8V +/- 10%</a:t>
            </a:r>
            <a:endParaRPr sz="1200">
              <a:solidFill>
                <a:srgbClr val="131314"/>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lang="en-GB" sz="1200">
                <a:solidFill>
                  <a:srgbClr val="131314"/>
                </a:solidFill>
                <a:highlight>
                  <a:srgbClr val="FFFFFF"/>
                </a:highlight>
                <a:latin typeface="Times New Roman"/>
                <a:ea typeface="Times New Roman"/>
                <a:cs typeface="Times New Roman"/>
                <a:sym typeface="Times New Roman"/>
              </a:rPr>
              <a:t>The voltages are typically </a:t>
            </a:r>
            <a:r>
              <a:rPr lang="en-GB" sz="1200">
                <a:solidFill>
                  <a:srgbClr val="131314"/>
                </a:solidFill>
                <a:highlight>
                  <a:srgbClr val="FFFFFF"/>
                </a:highlight>
                <a:latin typeface="Times New Roman"/>
                <a:ea typeface="Times New Roman"/>
                <a:cs typeface="Times New Roman"/>
                <a:sym typeface="Times New Roman"/>
              </a:rPr>
              <a:t>supplied</a:t>
            </a:r>
            <a:r>
              <a:rPr lang="en-GB" sz="1200">
                <a:solidFill>
                  <a:srgbClr val="131314"/>
                </a:solidFill>
                <a:highlight>
                  <a:srgbClr val="FFFFFF"/>
                </a:highlight>
                <a:latin typeface="Times New Roman"/>
                <a:ea typeface="Times New Roman"/>
                <a:cs typeface="Times New Roman"/>
                <a:sym typeface="Times New Roman"/>
              </a:rPr>
              <a:t> by Power Management ICs on the validation board, which convert 12V to various lower </a:t>
            </a:r>
            <a:r>
              <a:rPr lang="en-GB" sz="1200">
                <a:solidFill>
                  <a:srgbClr val="131314"/>
                </a:solidFill>
                <a:highlight>
                  <a:srgbClr val="FFFFFF"/>
                </a:highlight>
                <a:latin typeface="Times New Roman"/>
                <a:ea typeface="Times New Roman"/>
                <a:cs typeface="Times New Roman"/>
                <a:sym typeface="Times New Roman"/>
              </a:rPr>
              <a:t>voltages (example; 3.3V, 1.8V, 1.2V, 0.8V, 0.3V). An </a:t>
            </a:r>
            <a:r>
              <a:rPr b="1" lang="en-GB" sz="1200">
                <a:solidFill>
                  <a:srgbClr val="131314"/>
                </a:solidFill>
                <a:highlight>
                  <a:srgbClr val="FFFFFF"/>
                </a:highlight>
                <a:latin typeface="Times New Roman"/>
                <a:ea typeface="Times New Roman"/>
                <a:cs typeface="Times New Roman"/>
                <a:sym typeface="Times New Roman"/>
              </a:rPr>
              <a:t>external reset chip</a:t>
            </a:r>
            <a:r>
              <a:rPr lang="en-GB" sz="1200">
                <a:solidFill>
                  <a:srgbClr val="131314"/>
                </a:solidFill>
                <a:highlight>
                  <a:srgbClr val="FFFFFF"/>
                </a:highlight>
                <a:latin typeface="Times New Roman"/>
                <a:ea typeface="Times New Roman"/>
                <a:cs typeface="Times New Roman"/>
                <a:sym typeface="Times New Roman"/>
              </a:rPr>
              <a:t> is required on the board to detect stable voltage levels and manage the overall reset timing.</a:t>
            </a:r>
            <a:endParaRPr sz="1200">
              <a:solidFill>
                <a:srgbClr val="131314"/>
              </a:solidFill>
              <a:highlight>
                <a:srgbClr val="FFFFFF"/>
              </a:highlight>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GB" sz="1200">
                <a:solidFill>
                  <a:srgbClr val="131314"/>
                </a:solidFill>
                <a:highlight>
                  <a:srgbClr val="FFFFFF"/>
                </a:highlight>
                <a:latin typeface="Times New Roman"/>
                <a:ea typeface="Times New Roman"/>
                <a:cs typeface="Times New Roman"/>
                <a:sym typeface="Times New Roman"/>
              </a:rPr>
              <a:t>CB_nRST</a:t>
            </a:r>
            <a:r>
              <a:rPr lang="en-GB" sz="1200">
                <a:solidFill>
                  <a:srgbClr val="131314"/>
                </a:solidFill>
                <a:highlight>
                  <a:srgbClr val="FFFFFF"/>
                </a:highlight>
                <a:latin typeface="Times New Roman"/>
                <a:ea typeface="Times New Roman"/>
                <a:cs typeface="Times New Roman"/>
                <a:sym typeface="Times New Roman"/>
              </a:rPr>
              <a:t> has an internal pull-up, so no external pull-up resistors are explicitly provided in the source for the primary global reset lines from the FPGA to the chiplet. The </a:t>
            </a:r>
            <a:r>
              <a:rPr b="1" lang="en-GB" sz="1200">
                <a:solidFill>
                  <a:srgbClr val="131314"/>
                </a:solidFill>
                <a:highlight>
                  <a:srgbClr val="FFFFFF"/>
                </a:highlight>
                <a:latin typeface="Times New Roman"/>
                <a:ea typeface="Times New Roman"/>
                <a:cs typeface="Times New Roman"/>
                <a:sym typeface="Times New Roman"/>
              </a:rPr>
              <a:t>0.1uF</a:t>
            </a:r>
            <a:r>
              <a:rPr lang="en-GB" sz="1200">
                <a:solidFill>
                  <a:srgbClr val="131314"/>
                </a:solidFill>
                <a:highlight>
                  <a:srgbClr val="FFFFFF"/>
                </a:highlight>
                <a:latin typeface="Times New Roman"/>
                <a:ea typeface="Times New Roman"/>
                <a:cs typeface="Times New Roman"/>
                <a:sym typeface="Times New Roman"/>
              </a:rPr>
              <a:t> capacitor </a:t>
            </a:r>
            <a:r>
              <a:rPr b="1" lang="en-GB" sz="1200">
                <a:solidFill>
                  <a:srgbClr val="131314"/>
                </a:solidFill>
                <a:highlight>
                  <a:srgbClr val="FFFFFF"/>
                </a:highlight>
                <a:latin typeface="Times New Roman"/>
                <a:ea typeface="Times New Roman"/>
                <a:cs typeface="Times New Roman"/>
                <a:sym typeface="Times New Roman"/>
              </a:rPr>
              <a:t>(C160)</a:t>
            </a:r>
            <a:r>
              <a:rPr lang="en-GB" sz="1200">
                <a:solidFill>
                  <a:srgbClr val="131314"/>
                </a:solidFill>
                <a:highlight>
                  <a:srgbClr val="FFFFFF"/>
                </a:highlight>
                <a:latin typeface="Times New Roman"/>
                <a:ea typeface="Times New Roman"/>
                <a:cs typeface="Times New Roman"/>
                <a:sym typeface="Times New Roman"/>
              </a:rPr>
              <a:t> associated with </a:t>
            </a:r>
            <a:r>
              <a:rPr b="1" lang="en-GB" sz="1200">
                <a:solidFill>
                  <a:srgbClr val="131314"/>
                </a:solidFill>
                <a:highlight>
                  <a:srgbClr val="FFFFFF"/>
                </a:highlight>
                <a:latin typeface="Times New Roman"/>
                <a:ea typeface="Times New Roman"/>
                <a:cs typeface="Times New Roman"/>
                <a:sym typeface="Times New Roman"/>
              </a:rPr>
              <a:t>RESET_GF_AND_MKB</a:t>
            </a:r>
            <a:r>
              <a:rPr lang="en-GB" sz="1200">
                <a:solidFill>
                  <a:srgbClr val="131314"/>
                </a:solidFill>
                <a:highlight>
                  <a:srgbClr val="FFFFFF"/>
                </a:highlight>
                <a:latin typeface="Times New Roman"/>
                <a:ea typeface="Times New Roman"/>
                <a:cs typeface="Times New Roman"/>
                <a:sym typeface="Times New Roman"/>
              </a:rPr>
              <a:t> which likely provided a small delay of </a:t>
            </a:r>
            <a:r>
              <a:rPr b="1" lang="en-GB" sz="1200">
                <a:solidFill>
                  <a:srgbClr val="131314"/>
                </a:solidFill>
                <a:highlight>
                  <a:srgbClr val="FFFFFF"/>
                </a:highlight>
                <a:latin typeface="Times New Roman"/>
                <a:ea typeface="Times New Roman"/>
                <a:cs typeface="Times New Roman"/>
                <a:sym typeface="Times New Roman"/>
              </a:rPr>
              <a:t>10us</a:t>
            </a:r>
            <a:r>
              <a:rPr lang="en-GB" sz="1200">
                <a:solidFill>
                  <a:srgbClr val="131314"/>
                </a:solidFill>
                <a:highlight>
                  <a:srgbClr val="FFFFFF"/>
                </a:highlight>
                <a:latin typeface="Times New Roman"/>
                <a:ea typeface="Times New Roman"/>
                <a:cs typeface="Times New Roman"/>
                <a:sym typeface="Times New Roman"/>
              </a:rPr>
              <a:t> between the </a:t>
            </a:r>
            <a:r>
              <a:rPr b="1" lang="en-GB" sz="1200">
                <a:solidFill>
                  <a:srgbClr val="131314"/>
                </a:solidFill>
                <a:highlight>
                  <a:srgbClr val="FFFFFF"/>
                </a:highlight>
                <a:latin typeface="Times New Roman"/>
                <a:ea typeface="Times New Roman"/>
                <a:cs typeface="Times New Roman"/>
                <a:sym typeface="Times New Roman"/>
              </a:rPr>
              <a:t>CB_nPOR, CB_nRST and CoreRST_n</a:t>
            </a:r>
            <a:r>
              <a:rPr lang="en-GB" sz="1200">
                <a:solidFill>
                  <a:srgbClr val="131314"/>
                </a:solidFill>
                <a:highlight>
                  <a:srgbClr val="FFFFFF"/>
                </a:highlight>
                <a:latin typeface="Times New Roman"/>
                <a:ea typeface="Times New Roman"/>
                <a:cs typeface="Times New Roman"/>
                <a:sym typeface="Times New Roman"/>
              </a:rPr>
              <a:t> signals</a:t>
            </a:r>
            <a:endParaRPr sz="1200">
              <a:solidFill>
                <a:srgbClr val="131314"/>
              </a:solidFill>
              <a:highlight>
                <a:srgbClr val="FFFFFF"/>
              </a:highlight>
              <a:latin typeface="Times New Roman"/>
              <a:ea typeface="Times New Roman"/>
              <a:cs typeface="Times New Roman"/>
              <a:sym typeface="Times New Roman"/>
            </a:endParaRPr>
          </a:p>
        </p:txBody>
      </p:sp>
      <p:pic>
        <p:nvPicPr>
          <p:cNvPr id="182" name="Google Shape;182;g369b30fd053_0_0"/>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69b30fd053_0_13"/>
          <p:cNvSpPr txBox="1"/>
          <p:nvPr>
            <p:ph type="title"/>
          </p:nvPr>
        </p:nvSpPr>
        <p:spPr>
          <a:xfrm>
            <a:off x="216750" y="241925"/>
            <a:ext cx="7505700" cy="9546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SzPts val="3000"/>
              <a:buNone/>
            </a:pPr>
            <a:r>
              <a:rPr lang="en-GB" sz="2400">
                <a:solidFill>
                  <a:srgbClr val="1155CC"/>
                </a:solidFill>
                <a:latin typeface="Times New Roman"/>
                <a:ea typeface="Times New Roman"/>
                <a:cs typeface="Times New Roman"/>
                <a:sym typeface="Times New Roman"/>
              </a:rPr>
              <a:t>IP Specific Power-Up and Reset</a:t>
            </a:r>
            <a:endParaRPr sz="2400">
              <a:solidFill>
                <a:srgbClr val="1155CC"/>
              </a:solidFill>
              <a:latin typeface="Times New Roman"/>
              <a:ea typeface="Times New Roman"/>
              <a:cs typeface="Times New Roman"/>
              <a:sym typeface="Times New Roman"/>
            </a:endParaRPr>
          </a:p>
        </p:txBody>
      </p:sp>
      <p:sp>
        <p:nvSpPr>
          <p:cNvPr id="188" name="Google Shape;188;g369b30fd053_0_13"/>
          <p:cNvSpPr txBox="1"/>
          <p:nvPr>
            <p:ph idx="1" type="body"/>
          </p:nvPr>
        </p:nvSpPr>
        <p:spPr>
          <a:xfrm>
            <a:off x="285025" y="746750"/>
            <a:ext cx="8574000" cy="40827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200" u="sng">
                <a:solidFill>
                  <a:srgbClr val="131314"/>
                </a:solidFill>
                <a:highlight>
                  <a:srgbClr val="FFFFFF"/>
                </a:highlight>
                <a:latin typeface="Times New Roman"/>
                <a:ea typeface="Times New Roman"/>
                <a:cs typeface="Times New Roman"/>
                <a:sym typeface="Times New Roman"/>
              </a:rPr>
              <a:t>IPM MC and IPM PHY</a:t>
            </a:r>
            <a:r>
              <a:rPr lang="en-GB" sz="1200">
                <a:solidFill>
                  <a:srgbClr val="131314"/>
                </a:solidFill>
                <a:highlight>
                  <a:srgbClr val="FFFFFF"/>
                </a:highlight>
                <a:latin typeface="Times New Roman"/>
                <a:ea typeface="Times New Roman"/>
                <a:cs typeface="Times New Roman"/>
                <a:sym typeface="Times New Roman"/>
              </a:rPr>
              <a:t> - </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The </a:t>
            </a:r>
            <a:r>
              <a:rPr b="1" lang="en-GB" sz="1200">
                <a:solidFill>
                  <a:srgbClr val="131314"/>
                </a:solidFill>
                <a:highlight>
                  <a:srgbClr val="FFFFFF"/>
                </a:highlight>
                <a:latin typeface="Times New Roman"/>
                <a:ea typeface="Times New Roman"/>
                <a:cs typeface="Times New Roman"/>
                <a:sym typeface="Times New Roman"/>
              </a:rPr>
              <a:t>IPM PHY</a:t>
            </a:r>
            <a:r>
              <a:rPr lang="en-GB" sz="1200">
                <a:solidFill>
                  <a:srgbClr val="131314"/>
                </a:solidFill>
                <a:highlight>
                  <a:srgbClr val="FFFFFF"/>
                </a:highlight>
                <a:latin typeface="Times New Roman"/>
                <a:ea typeface="Times New Roman"/>
                <a:cs typeface="Times New Roman"/>
                <a:sym typeface="Times New Roman"/>
              </a:rPr>
              <a:t> requires </a:t>
            </a:r>
            <a:r>
              <a:rPr b="1" lang="en-GB" sz="1200">
                <a:solidFill>
                  <a:srgbClr val="131314"/>
                </a:solidFill>
                <a:highlight>
                  <a:srgbClr val="FFFFFF"/>
                </a:highlight>
                <a:latin typeface="Times New Roman"/>
                <a:ea typeface="Times New Roman"/>
                <a:cs typeface="Times New Roman"/>
                <a:sym typeface="Times New Roman"/>
              </a:rPr>
              <a:t>ipm_vdd2 (1.1V IO / PLL power)</a:t>
            </a:r>
            <a:r>
              <a:rPr lang="en-GB" sz="1200">
                <a:solidFill>
                  <a:srgbClr val="131314"/>
                </a:solidFill>
                <a:highlight>
                  <a:srgbClr val="FFFFFF"/>
                </a:highlight>
                <a:latin typeface="Times New Roman"/>
                <a:ea typeface="Times New Roman"/>
                <a:cs typeface="Times New Roman"/>
                <a:sym typeface="Times New Roman"/>
              </a:rPr>
              <a:t> and </a:t>
            </a:r>
            <a:r>
              <a:rPr b="1" lang="en-GB" sz="1200">
                <a:solidFill>
                  <a:srgbClr val="131314"/>
                </a:solidFill>
                <a:highlight>
                  <a:srgbClr val="FFFFFF"/>
                </a:highlight>
                <a:latin typeface="Times New Roman"/>
                <a:ea typeface="Times New Roman"/>
                <a:cs typeface="Times New Roman"/>
                <a:sym typeface="Times New Roman"/>
              </a:rPr>
              <a:t>ipm_vddq (0.3V IO power)</a:t>
            </a:r>
            <a:r>
              <a:rPr lang="en-GB" sz="1200">
                <a:solidFill>
                  <a:srgbClr val="131314"/>
                </a:solidFill>
                <a:highlight>
                  <a:srgbClr val="FFFFFF"/>
                </a:highlight>
                <a:latin typeface="Times New Roman"/>
                <a:ea typeface="Times New Roman"/>
                <a:cs typeface="Times New Roman"/>
                <a:sym typeface="Times New Roman"/>
              </a:rPr>
              <a:t>, these are provided as </a:t>
            </a:r>
            <a:r>
              <a:rPr b="1" lang="en-GB" sz="1200">
                <a:solidFill>
                  <a:srgbClr val="131314"/>
                </a:solidFill>
                <a:highlight>
                  <a:srgbClr val="FFFFFF"/>
                </a:highlight>
                <a:latin typeface="Times New Roman"/>
                <a:ea typeface="Times New Roman"/>
                <a:cs typeface="Times New Roman"/>
                <a:sym typeface="Times New Roman"/>
              </a:rPr>
              <a:t>IPM_MEM_VDD2 (1.1V@10A)</a:t>
            </a:r>
            <a:r>
              <a:rPr lang="en-GB" sz="1200">
                <a:solidFill>
                  <a:srgbClr val="131314"/>
                </a:solidFill>
                <a:highlight>
                  <a:srgbClr val="FFFFFF"/>
                </a:highlight>
                <a:latin typeface="Times New Roman"/>
                <a:ea typeface="Times New Roman"/>
                <a:cs typeface="Times New Roman"/>
                <a:sym typeface="Times New Roman"/>
              </a:rPr>
              <a:t> and </a:t>
            </a:r>
            <a:r>
              <a:rPr b="1" lang="en-GB" sz="1200">
                <a:solidFill>
                  <a:srgbClr val="131314"/>
                </a:solidFill>
                <a:highlight>
                  <a:srgbClr val="FFFFFF"/>
                </a:highlight>
                <a:latin typeface="Times New Roman"/>
                <a:ea typeface="Times New Roman"/>
                <a:cs typeface="Times New Roman"/>
                <a:sym typeface="Times New Roman"/>
              </a:rPr>
              <a:t>IPM_VDDQ_VDD (0.3V@5A)</a:t>
            </a:r>
            <a:r>
              <a:rPr lang="en-GB" sz="1200">
                <a:solidFill>
                  <a:srgbClr val="131314"/>
                </a:solidFill>
                <a:highlight>
                  <a:srgbClr val="FFFFFF"/>
                </a:highlight>
                <a:latin typeface="Times New Roman"/>
                <a:ea typeface="Times New Roman"/>
                <a:cs typeface="Times New Roman"/>
                <a:sym typeface="Times New Roman"/>
              </a:rPr>
              <a:t> by PMICs </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The IPM MC is a part (an internal block) of the chiplet, drawing power from the internal power rails (core supplies)</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200000"/>
              </a:lnSpc>
              <a:spcBef>
                <a:spcPts val="0"/>
              </a:spcBef>
              <a:spcAft>
                <a:spcPts val="0"/>
              </a:spcAft>
              <a:buClr>
                <a:srgbClr val="131314"/>
              </a:buClr>
              <a:buSzPts val="1200"/>
              <a:buFont typeface="Times New Roman"/>
              <a:buAutoNum type="alphaLcPeriod"/>
            </a:pPr>
            <a:r>
              <a:rPr b="1" lang="en-GB" sz="1200">
                <a:solidFill>
                  <a:srgbClr val="131314"/>
                </a:solidFill>
                <a:highlight>
                  <a:schemeClr val="dk1"/>
                </a:highlight>
                <a:latin typeface="Times New Roman"/>
                <a:ea typeface="Times New Roman"/>
                <a:cs typeface="Times New Roman"/>
                <a:sym typeface="Times New Roman"/>
              </a:rPr>
              <a:t>force_clk_ipm_en (bit 19)</a:t>
            </a:r>
            <a:r>
              <a:rPr lang="en-GB" sz="1200">
                <a:solidFill>
                  <a:srgbClr val="131314"/>
                </a:solidFill>
                <a:highlight>
                  <a:schemeClr val="dk1"/>
                </a:highlight>
                <a:latin typeface="Times New Roman"/>
                <a:ea typeface="Times New Roman"/>
                <a:cs typeface="Times New Roman"/>
                <a:sym typeface="Times New Roman"/>
              </a:rPr>
              <a:t> in </a:t>
            </a:r>
            <a:r>
              <a:rPr b="1" lang="en-GB" sz="1200">
                <a:solidFill>
                  <a:srgbClr val="131314"/>
                </a:solidFill>
                <a:highlight>
                  <a:schemeClr val="dk1"/>
                </a:highlight>
                <a:latin typeface="Times New Roman"/>
                <a:ea typeface="Times New Roman"/>
                <a:cs typeface="Times New Roman"/>
                <a:sym typeface="Times New Roman"/>
              </a:rPr>
              <a:t>PMU_CTRL (0x26000004)</a:t>
            </a:r>
            <a:r>
              <a:rPr lang="en-GB" sz="1200">
                <a:solidFill>
                  <a:srgbClr val="131314"/>
                </a:solidFill>
                <a:highlight>
                  <a:schemeClr val="dk1"/>
                </a:highlight>
                <a:latin typeface="Times New Roman"/>
                <a:ea typeface="Times New Roman"/>
                <a:cs typeface="Times New Roman"/>
                <a:sym typeface="Times New Roman"/>
              </a:rPr>
              <a:t> to </a:t>
            </a:r>
            <a:r>
              <a:rPr b="1" lang="en-GB" sz="1200">
                <a:solidFill>
                  <a:srgbClr val="131314"/>
                </a:solidFill>
                <a:highlight>
                  <a:schemeClr val="dk1"/>
                </a:highlight>
                <a:latin typeface="Times New Roman"/>
                <a:ea typeface="Times New Roman"/>
                <a:cs typeface="Times New Roman"/>
                <a:sym typeface="Times New Roman"/>
              </a:rPr>
              <a:t>1 </a:t>
            </a:r>
            <a:r>
              <a:rPr lang="en-GB" sz="1200">
                <a:solidFill>
                  <a:srgbClr val="131314"/>
                </a:solidFill>
                <a:highlight>
                  <a:schemeClr val="dk1"/>
                </a:highlight>
                <a:latin typeface="Times New Roman"/>
                <a:ea typeface="Times New Roman"/>
                <a:cs typeface="Times New Roman"/>
                <a:sym typeface="Times New Roman"/>
              </a:rPr>
              <a:t>can disable clock gating for IPM, ensuring their clocks are always active</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The uC (E21) is responsible for initializing the IPM PHY and MC</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lang="en-GB" sz="1200" u="sng">
                <a:solidFill>
                  <a:srgbClr val="131314"/>
                </a:solidFill>
                <a:highlight>
                  <a:srgbClr val="FFFFFF"/>
                </a:highlight>
                <a:latin typeface="Times New Roman"/>
                <a:ea typeface="Times New Roman"/>
                <a:cs typeface="Times New Roman"/>
                <a:sym typeface="Times New Roman"/>
              </a:rPr>
              <a:t>Initial power-up of IPM PHY</a:t>
            </a:r>
            <a:r>
              <a:rPr lang="en-GB" sz="1200">
                <a:solidFill>
                  <a:srgbClr val="131314"/>
                </a:solidFill>
                <a:highlight>
                  <a:srgbClr val="FFFFFF"/>
                </a:highlight>
                <a:latin typeface="Times New Roman"/>
                <a:ea typeface="Times New Roman"/>
                <a:cs typeface="Times New Roman"/>
                <a:sym typeface="Times New Roman"/>
              </a:rPr>
              <a:t> - </a:t>
            </a:r>
            <a:r>
              <a:rPr b="1" lang="en-GB" sz="1200">
                <a:solidFill>
                  <a:srgbClr val="131314"/>
                </a:solidFill>
                <a:highlight>
                  <a:srgbClr val="FFFFFF"/>
                </a:highlight>
                <a:latin typeface="Times New Roman"/>
                <a:ea typeface="Times New Roman"/>
                <a:cs typeface="Times New Roman"/>
                <a:sym typeface="Times New Roman"/>
              </a:rPr>
              <a:t>VDD = 1</a:t>
            </a:r>
            <a:r>
              <a:rPr lang="en-GB" sz="1200">
                <a:solidFill>
                  <a:srgbClr val="131314"/>
                </a:solidFill>
                <a:highlight>
                  <a:srgbClr val="FFFFFF"/>
                </a:highlight>
                <a:latin typeface="Times New Roman"/>
                <a:ea typeface="Times New Roman"/>
                <a:cs typeface="Times New Roman"/>
                <a:sym typeface="Times New Roman"/>
              </a:rPr>
              <a:t>, </a:t>
            </a:r>
            <a:r>
              <a:rPr b="1" lang="en-GB" sz="1200">
                <a:solidFill>
                  <a:srgbClr val="131314"/>
                </a:solidFill>
                <a:highlight>
                  <a:srgbClr val="FFFFFF"/>
                </a:highlight>
                <a:latin typeface="Times New Roman"/>
                <a:ea typeface="Times New Roman"/>
                <a:cs typeface="Times New Roman"/>
                <a:sym typeface="Times New Roman"/>
              </a:rPr>
              <a:t>PHY.boot_i = 1</a:t>
            </a:r>
            <a:r>
              <a:rPr lang="en-GB" sz="1200">
                <a:solidFill>
                  <a:srgbClr val="131314"/>
                </a:solidFill>
                <a:highlight>
                  <a:srgbClr val="FFFFFF"/>
                </a:highlight>
                <a:latin typeface="Times New Roman"/>
                <a:ea typeface="Times New Roman"/>
                <a:cs typeface="Times New Roman"/>
                <a:sym typeface="Times New Roman"/>
              </a:rPr>
              <a:t>, </a:t>
            </a:r>
            <a:r>
              <a:rPr b="1" lang="en-GB" sz="1200">
                <a:solidFill>
                  <a:srgbClr val="131314"/>
                </a:solidFill>
                <a:highlight>
                  <a:srgbClr val="FFFFFF"/>
                </a:highlight>
                <a:latin typeface="Times New Roman"/>
                <a:ea typeface="Times New Roman"/>
                <a:cs typeface="Times New Roman"/>
                <a:sym typeface="Times New Roman"/>
              </a:rPr>
              <a:t>PHY.mcu_core_rstn = 0</a:t>
            </a:r>
            <a:r>
              <a:rPr lang="en-GB" sz="1200">
                <a:solidFill>
                  <a:srgbClr val="131314"/>
                </a:solidFill>
                <a:highlight>
                  <a:srgbClr val="FFFFFF"/>
                </a:highlight>
                <a:latin typeface="Times New Roman"/>
                <a:ea typeface="Times New Roman"/>
                <a:cs typeface="Times New Roman"/>
                <a:sym typeface="Times New Roman"/>
              </a:rPr>
              <a:t>, </a:t>
            </a:r>
            <a:r>
              <a:rPr b="1" lang="en-GB" sz="1200">
                <a:solidFill>
                  <a:srgbClr val="131314"/>
                </a:solidFill>
                <a:highlight>
                  <a:srgbClr val="FFFFFF"/>
                </a:highlight>
                <a:latin typeface="Times New Roman"/>
                <a:ea typeface="Times New Roman"/>
                <a:cs typeface="Times New Roman"/>
                <a:sym typeface="Times New Roman"/>
              </a:rPr>
              <a:t>MC.clk_resetn = 0</a:t>
            </a:r>
            <a:endParaRPr b="1"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The </a:t>
            </a:r>
            <a:r>
              <a:rPr b="1" lang="en-GB" sz="1200">
                <a:solidFill>
                  <a:srgbClr val="131314"/>
                </a:solidFill>
                <a:highlight>
                  <a:srgbClr val="FFFFFF"/>
                </a:highlight>
                <a:latin typeface="Times New Roman"/>
                <a:ea typeface="Times New Roman"/>
                <a:cs typeface="Times New Roman"/>
                <a:sym typeface="Times New Roman"/>
              </a:rPr>
              <a:t>ipm_mcu_core_rstn </a:t>
            </a:r>
            <a:r>
              <a:rPr lang="en-GB" sz="1200">
                <a:solidFill>
                  <a:srgbClr val="131314"/>
                </a:solidFill>
                <a:highlight>
                  <a:srgbClr val="FFFFFF"/>
                </a:highlight>
                <a:latin typeface="Times New Roman"/>
                <a:ea typeface="Times New Roman"/>
                <a:cs typeface="Times New Roman"/>
                <a:sym typeface="Times New Roman"/>
              </a:rPr>
              <a:t>bit</a:t>
            </a:r>
            <a:r>
              <a:rPr b="1" lang="en-GB" sz="1200">
                <a:solidFill>
                  <a:srgbClr val="131314"/>
                </a:solidFill>
                <a:highlight>
                  <a:srgbClr val="FFFFFF"/>
                </a:highlight>
                <a:latin typeface="Times New Roman"/>
                <a:ea typeface="Times New Roman"/>
                <a:cs typeface="Times New Roman"/>
                <a:sym typeface="Times New Roman"/>
              </a:rPr>
              <a:t> (bit 0) </a:t>
            </a:r>
            <a:r>
              <a:rPr lang="en-GB" sz="1200">
                <a:solidFill>
                  <a:srgbClr val="131314"/>
                </a:solidFill>
                <a:highlight>
                  <a:srgbClr val="FFFFFF"/>
                </a:highlight>
                <a:latin typeface="Times New Roman"/>
                <a:ea typeface="Times New Roman"/>
                <a:cs typeface="Times New Roman"/>
                <a:sym typeface="Times New Roman"/>
              </a:rPr>
              <a:t>in the </a:t>
            </a:r>
            <a:r>
              <a:rPr b="1" lang="en-GB" sz="1200">
                <a:solidFill>
                  <a:srgbClr val="131314"/>
                </a:solidFill>
                <a:highlight>
                  <a:srgbClr val="FFFFFF"/>
                </a:highlight>
                <a:latin typeface="Times New Roman"/>
                <a:ea typeface="Times New Roman"/>
                <a:cs typeface="Times New Roman"/>
                <a:sym typeface="Times New Roman"/>
              </a:rPr>
              <a:t>IPM_PYHCONFIG (0x26000064)</a:t>
            </a:r>
            <a:r>
              <a:rPr lang="en-GB" sz="1200">
                <a:solidFill>
                  <a:srgbClr val="131314"/>
                </a:solidFill>
                <a:highlight>
                  <a:srgbClr val="FFFFFF"/>
                </a:highlight>
                <a:latin typeface="Times New Roman"/>
                <a:ea typeface="Times New Roman"/>
                <a:cs typeface="Times New Roman"/>
                <a:sym typeface="Times New Roman"/>
              </a:rPr>
              <a:t> register to </a:t>
            </a:r>
            <a:r>
              <a:rPr b="1" lang="en-GB" sz="1200">
                <a:solidFill>
                  <a:srgbClr val="131314"/>
                </a:solidFill>
                <a:highlight>
                  <a:srgbClr val="FFFFFF"/>
                </a:highlight>
                <a:latin typeface="Times New Roman"/>
                <a:ea typeface="Times New Roman"/>
                <a:cs typeface="Times New Roman"/>
                <a:sym typeface="Times New Roman"/>
              </a:rPr>
              <a:t>1</a:t>
            </a:r>
            <a:r>
              <a:rPr lang="en-GB" sz="1200">
                <a:solidFill>
                  <a:srgbClr val="131314"/>
                </a:solidFill>
                <a:highlight>
                  <a:srgbClr val="FFFFFF"/>
                </a:highlight>
                <a:latin typeface="Times New Roman"/>
                <a:ea typeface="Times New Roman"/>
                <a:cs typeface="Times New Roman"/>
                <a:sym typeface="Times New Roman"/>
              </a:rPr>
              <a:t> to is programmed by the E21 to release the IPM PHY’s core from reset</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A </a:t>
            </a:r>
            <a:r>
              <a:rPr b="1" lang="en-GB" sz="1200">
                <a:solidFill>
                  <a:srgbClr val="131314"/>
                </a:solidFill>
                <a:highlight>
                  <a:srgbClr val="FFFFFF"/>
                </a:highlight>
                <a:latin typeface="Times New Roman"/>
                <a:ea typeface="Times New Roman"/>
                <a:cs typeface="Times New Roman"/>
                <a:sym typeface="Times New Roman"/>
              </a:rPr>
              <a:t>0.5ms wait</a:t>
            </a:r>
            <a:r>
              <a:rPr lang="en-GB" sz="1200">
                <a:solidFill>
                  <a:srgbClr val="131314"/>
                </a:solidFill>
                <a:highlight>
                  <a:srgbClr val="FFFFFF"/>
                </a:highlight>
                <a:latin typeface="Times New Roman"/>
                <a:ea typeface="Times New Roman"/>
                <a:cs typeface="Times New Roman"/>
                <a:sym typeface="Times New Roman"/>
              </a:rPr>
              <a:t> is observed for PHY training. </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b="1" lang="en-GB" sz="1200">
                <a:solidFill>
                  <a:srgbClr val="131314"/>
                </a:solidFill>
                <a:highlight>
                  <a:srgbClr val="FFFFFF"/>
                </a:highlight>
                <a:latin typeface="Times New Roman"/>
                <a:ea typeface="Times New Roman"/>
                <a:cs typeface="Times New Roman"/>
                <a:sym typeface="Times New Roman"/>
              </a:rPr>
              <a:t>PHY.boot_i = 0</a:t>
            </a:r>
            <a:r>
              <a:rPr lang="en-GB" sz="1200">
                <a:solidFill>
                  <a:srgbClr val="131314"/>
                </a:solidFill>
                <a:highlight>
                  <a:srgbClr val="FFFFFF"/>
                </a:highlight>
                <a:latin typeface="Times New Roman"/>
                <a:ea typeface="Times New Roman"/>
                <a:cs typeface="Times New Roman"/>
                <a:sym typeface="Times New Roman"/>
              </a:rPr>
              <a:t> and </a:t>
            </a:r>
            <a:r>
              <a:rPr b="1" lang="en-GB" sz="1200">
                <a:solidFill>
                  <a:srgbClr val="131314"/>
                </a:solidFill>
                <a:highlight>
                  <a:srgbClr val="FFFFFF"/>
                </a:highlight>
                <a:latin typeface="Times New Roman"/>
                <a:ea typeface="Times New Roman"/>
                <a:cs typeface="Times New Roman"/>
                <a:sym typeface="Times New Roman"/>
              </a:rPr>
              <a:t>MC.clk_resetn = 1</a:t>
            </a:r>
            <a:r>
              <a:rPr lang="en-GB" sz="1200">
                <a:solidFill>
                  <a:srgbClr val="131314"/>
                </a:solidFill>
                <a:highlight>
                  <a:srgbClr val="FFFFFF"/>
                </a:highlight>
                <a:latin typeface="Times New Roman"/>
                <a:ea typeface="Times New Roman"/>
                <a:cs typeface="Times New Roman"/>
                <a:sym typeface="Times New Roman"/>
              </a:rPr>
              <a:t> (by programming </a:t>
            </a:r>
            <a:r>
              <a:rPr b="1" lang="en-GB" sz="1200">
                <a:solidFill>
                  <a:srgbClr val="131314"/>
                </a:solidFill>
                <a:highlight>
                  <a:srgbClr val="FFFFFF"/>
                </a:highlight>
                <a:latin typeface="Times New Roman"/>
                <a:ea typeface="Times New Roman"/>
                <a:cs typeface="Times New Roman"/>
                <a:sym typeface="Times New Roman"/>
              </a:rPr>
              <a:t>bit 5</a:t>
            </a:r>
            <a:r>
              <a:rPr lang="en-GB" sz="1200">
                <a:solidFill>
                  <a:srgbClr val="131314"/>
                </a:solidFill>
                <a:highlight>
                  <a:srgbClr val="FFFFFF"/>
                </a:highlight>
                <a:latin typeface="Times New Roman"/>
                <a:ea typeface="Times New Roman"/>
                <a:cs typeface="Times New Roman"/>
                <a:sym typeface="Times New Roman"/>
              </a:rPr>
              <a:t> of </a:t>
            </a:r>
            <a:r>
              <a:rPr b="1" lang="en-GB" sz="1200">
                <a:solidFill>
                  <a:srgbClr val="131314"/>
                </a:solidFill>
                <a:highlight>
                  <a:srgbClr val="FFFFFF"/>
                </a:highlight>
                <a:latin typeface="Times New Roman"/>
                <a:ea typeface="Times New Roman"/>
                <a:cs typeface="Times New Roman"/>
                <a:sym typeface="Times New Roman"/>
              </a:rPr>
              <a:t>IPM_PHYCONFIG</a:t>
            </a:r>
            <a:r>
              <a:rPr lang="en-GB" sz="1200">
                <a:solidFill>
                  <a:srgbClr val="131314"/>
                </a:solidFill>
                <a:highlight>
                  <a:srgbClr val="FFFFFF"/>
                </a:highlight>
                <a:latin typeface="Times New Roman"/>
                <a:ea typeface="Times New Roman"/>
                <a:cs typeface="Times New Roman"/>
                <a:sym typeface="Times New Roman"/>
              </a:rPr>
              <a:t> to </a:t>
            </a:r>
            <a:r>
              <a:rPr b="1" lang="en-GB" sz="1200">
                <a:solidFill>
                  <a:srgbClr val="131314"/>
                </a:solidFill>
                <a:highlight>
                  <a:srgbClr val="FFFFFF"/>
                </a:highlight>
                <a:latin typeface="Times New Roman"/>
                <a:ea typeface="Times New Roman"/>
                <a:cs typeface="Times New Roman"/>
                <a:sym typeface="Times New Roman"/>
              </a:rPr>
              <a:t>0</a:t>
            </a:r>
            <a:r>
              <a:rPr lang="en-GB" sz="1200">
                <a:solidFill>
                  <a:srgbClr val="131314"/>
                </a:solidFill>
                <a:highlight>
                  <a:srgbClr val="FFFFFF"/>
                </a:highlight>
                <a:latin typeface="Times New Roman"/>
                <a:ea typeface="Times New Roman"/>
                <a:cs typeface="Times New Roman"/>
                <a:sym typeface="Times New Roman"/>
              </a:rPr>
              <a:t>)</a:t>
            </a:r>
            <a:endParaRPr sz="1200">
              <a:solidFill>
                <a:srgbClr val="131314"/>
              </a:solidFill>
              <a:highlight>
                <a:srgbClr val="FFFFFF"/>
              </a:highlight>
              <a:latin typeface="Times New Roman"/>
              <a:ea typeface="Times New Roman"/>
              <a:cs typeface="Times New Roman"/>
              <a:sym typeface="Times New Roman"/>
            </a:endParaRPr>
          </a:p>
          <a:p>
            <a:pPr indent="-304800" lvl="1" marL="914400" rtl="0" algn="just">
              <a:lnSpc>
                <a:spcPct val="150000"/>
              </a:lnSpc>
              <a:spcBef>
                <a:spcPts val="0"/>
              </a:spcBef>
              <a:spcAft>
                <a:spcPts val="0"/>
              </a:spcAft>
              <a:buClr>
                <a:srgbClr val="131314"/>
              </a:buClr>
              <a:buSzPts val="1200"/>
              <a:buFont typeface="Times New Roman"/>
              <a:buAutoNum type="alphaLcPeriod"/>
            </a:pPr>
            <a:r>
              <a:rPr lang="en-GB" sz="1200">
                <a:solidFill>
                  <a:srgbClr val="131314"/>
                </a:solidFill>
                <a:highlight>
                  <a:srgbClr val="FFFFFF"/>
                </a:highlight>
                <a:latin typeface="Times New Roman"/>
                <a:ea typeface="Times New Roman"/>
                <a:cs typeface="Times New Roman"/>
                <a:sym typeface="Times New Roman"/>
              </a:rPr>
              <a:t>The E21 then performs MC Control and Status Registers initialisation</a:t>
            </a:r>
            <a:endParaRPr sz="1200">
              <a:solidFill>
                <a:srgbClr val="131314"/>
              </a:solidFill>
              <a:highlight>
                <a:srgbClr val="FFFFFF"/>
              </a:highlight>
              <a:latin typeface="Times New Roman"/>
              <a:ea typeface="Times New Roman"/>
              <a:cs typeface="Times New Roman"/>
              <a:sym typeface="Times New Roman"/>
            </a:endParaRPr>
          </a:p>
        </p:txBody>
      </p:sp>
      <p:pic>
        <p:nvPicPr>
          <p:cNvPr id="189" name="Google Shape;189;g369b30fd053_0_13"/>
          <p:cNvPicPr preferRelativeResize="0"/>
          <p:nvPr/>
        </p:nvPicPr>
        <p:blipFill rotWithShape="1">
          <a:blip r:embed="rId3">
            <a:alphaModFix/>
          </a:blip>
          <a:srcRect b="0" l="0" r="0" t="0"/>
          <a:stretch/>
        </p:blipFill>
        <p:spPr>
          <a:xfrm>
            <a:off x="6107250" y="241918"/>
            <a:ext cx="2827751" cy="432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