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iG+m6sgVU4ARVnv+z5PLvSF3WT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DFF7B9-35DD-41E5-9BF0-16525AFBBFF2}">
  <a:tblStyle styleId="{FCDFF7B9-35DD-41E5-9BF0-16525AFBBF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b9fd6fab7_0_3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6b9fd6fab7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b9fd6fab7_0_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6b9fd6fab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b9fd6fab7_0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6b9fd6fab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b9fd6fab7_0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6b9fd6fab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b9fd6fab7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6b9fd6fab7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ee1e5676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6ee1e56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ee1e56767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6ee1e567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b9fd6fab7_0_3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6b9fd6fab7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b9fd6fab7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6b9fd6fab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b9fd6fab7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6b9fd6fab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ee1e5676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6ee1e567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2532ef537_9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c2532ef537_9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b9fd6fab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6b9fd6fa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9fd6fab7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6b9fd6fab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b9fd6fab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6b9fd6fab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b9fd6fab7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6b9fd6fab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b9fd6fab7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6b9fd6fa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" name="Google Shape;47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48" name="Google Shape;48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53" name="Google Shape;53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57" name="Google Shape;5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65" name="Google Shape;65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" name="Google Shape;68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69" name="Google Shape;69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2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0" y="16602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n-GB" sz="4000">
                <a:solidFill>
                  <a:schemeClr val="dk2"/>
                </a:solidFill>
              </a:rPr>
              <a:t>Phase Locked Loop (PLL)</a:t>
            </a:r>
            <a:endParaRPr b="1" sz="4000">
              <a:solidFill>
                <a:schemeClr val="dk2"/>
              </a:solidFill>
            </a:endParaRPr>
          </a:p>
        </p:txBody>
      </p:sp>
      <p:pic>
        <p:nvPicPr>
          <p:cNvPr id="129" name="Google Shape;1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4444086"/>
            <a:ext cx="2791423" cy="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b9fd6fab7_0_320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VCO (Voltage Controlled Oscillator)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1" name="Google Shape;211;g36b9fd6fab7_0_3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6b9fd6fab7_0_320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v/s Control Voltage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Specifications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 Range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- 0.5V to 10V; 40 MHz to 80 MHz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Tuning Gain / Tuning Sensitivity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- Hz / V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Pushing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Changes in the output frequency with the changes in the supply voltage.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- Hz / V</a:t>
            </a:r>
            <a:endParaRPr b="1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Pulling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Change in the output frequency with the changes in the load. Maximum deviation from the nominal frequency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Spectral Purity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 time domain is called Jitter and in frequency domain is called phase noise.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- dBc / Hz</a:t>
            </a:r>
            <a:endParaRPr b="1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g36b9fd6fab7_0_320" title="Screenshot from 2025-07-02 14-26-32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925" y="1054975"/>
            <a:ext cx="2184076" cy="1555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6b9fd6fab7_0_320"/>
          <p:cNvSpPr txBox="1"/>
          <p:nvPr/>
        </p:nvSpPr>
        <p:spPr>
          <a:xfrm>
            <a:off x="4892050" y="1371625"/>
            <a:ext cx="13716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f(t) = fo + KVc(t)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b9fd6fab7_0_366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VCO (Voltage Controlled Oscillator)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0" name="Google Shape;220;g36b9fd6fab7_0_3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6b9fd6fab7_0_366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Ranges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Range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range of input frequencies around the VCO centre frequency in which loop can lock when starting from the unlocked condition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Range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range of input frequencies over which the loop remain in the lock condition once it has captures the input signal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R, L, C based VCO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                                                                                                                      </a:t>
            </a: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 of VCO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	 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g36b9fd6fab7_0_366" title="Screenshot from 2025-07-02 15-05-3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4850" y="2603875"/>
            <a:ext cx="3413413" cy="22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6b9fd6fab7_0_366" title="Screenshot from 2025-07-02 15-53-29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4991" y="2433375"/>
            <a:ext cx="1363025" cy="1175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g36b9fd6fab7_0_366"/>
          <p:cNvGraphicFramePr/>
          <p:nvPr/>
        </p:nvGraphicFramePr>
        <p:xfrm>
          <a:off x="5372025" y="371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{FCDFF7B9-35DD-41E5-9BF0-16525AFBBFF2}</a:tableStyleId>
              </a:tblPr>
              <a:tblGrid>
                <a:gridCol w="970625"/>
                <a:gridCol w="837300"/>
                <a:gridCol w="837300"/>
                <a:gridCol w="837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Vin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= εA / d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 ∝ 1 / C</a:t>
                      </a:r>
                      <a:endParaRPr b="1"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Decreases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b9fd6fab7_0_332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VCO (Voltage Controlled Oscillator)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g36b9fd6fab7_0_3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6b9fd6fab7_0_332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LM566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                                                                                                                         </a:t>
            </a: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555 Timer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200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 = {2.4(Vcc - Vc)} / RCVcc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Power Supply,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Control Supply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g36b9fd6fab7_0_332" title="Screenshot from 2025-07-02 14-47-17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2183" y="1085850"/>
            <a:ext cx="2953792" cy="148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6b9fd6fab7_0_332" title="Screenshot from 2025-07-02 14-56-02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32175" y="2687175"/>
            <a:ext cx="2953800" cy="1424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6b9fd6fab7_0_332" title="Screenshot from 2025-07-02 16-05-39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9550" y="1085850"/>
            <a:ext cx="3547142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6b9fd6fab7_0_332" title="Screenshot from 2025-07-02 16-11-38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4386" y="2687175"/>
            <a:ext cx="3497475" cy="201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b9fd6fab7_0_342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(Phase Locked Loop)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1" name="Google Shape;241;g36b9fd6fab7_0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6b9fd6fab7_0_342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Synchronize input and output signal in frequency as well as phase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makes phase difference constant but not makes the phase equal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detects the phase difference between signals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can acquire lock state only when reference frequency is within capture range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phase of signals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phase difference between signals changes this means they are on different frequencies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phase difference remains constant frequencies are equal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 of operation of PLL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Running State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Before the input is applied VCO runs at centre frequency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(fo)</a:t>
            </a:r>
            <a:endParaRPr b="1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mode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After the input frequency is applied, VCO frequency continues to changes until it equals the input frequency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Locked Loop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When,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 = fout </a:t>
            </a:r>
            <a:endParaRPr b="1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b9fd6fab7_0_355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(Phase Locked Loop)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g36b9fd6fab7_0_3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6b9fd6fab7_0_355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 565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frequency, fout = 1.2    Hz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4RC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connected to pin 8,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connected to pin 9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range, FL = ± (8)(fout)  Hz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V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Where,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fout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free running frequency / centre frequency of VCO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(+V) - (-V)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range, FC = ± √      FL        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√{(2Ⲡ)(3600)C}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capacitance of a LPF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is a multi-function, general purpose frequency synthesizer with ultra-wide</a:t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and output ranges and best-in-class jitter performance. It offers excellent </a:t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supply noise immunity, making it suitable for noisy SoC environments and </a:t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ultra-low jitter output clocks</a:t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" name="Google Shape;250;g36b9fd6fab7_0_355"/>
          <p:cNvCxnSpPr/>
          <p:nvPr/>
        </p:nvCxnSpPr>
        <p:spPr>
          <a:xfrm>
            <a:off x="2362200" y="1196525"/>
            <a:ext cx="22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g36b9fd6fab7_0_355"/>
          <p:cNvCxnSpPr/>
          <p:nvPr/>
        </p:nvCxnSpPr>
        <p:spPr>
          <a:xfrm>
            <a:off x="2072625" y="1737375"/>
            <a:ext cx="5106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g36b9fd6fab7_0_355"/>
          <p:cNvCxnSpPr/>
          <p:nvPr/>
        </p:nvCxnSpPr>
        <p:spPr>
          <a:xfrm flipH="1" rot="10800000">
            <a:off x="2247900" y="2461175"/>
            <a:ext cx="9372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3" name="Google Shape;253;g36b9fd6fab7_0_355" title="Screenshot from 2025-07-02 15-29-26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8774" y="893075"/>
            <a:ext cx="2941325" cy="1815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6b9fd6fab7_0_355" title="Screenshot from 2025-07-02 15-29-56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8775" y="2927154"/>
            <a:ext cx="2941325" cy="1926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ee1e56767_0_0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VCO and PLL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g36ee1e5676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6ee1e56767_0_0"/>
          <p:cNvSpPr txBox="1"/>
          <p:nvPr/>
        </p:nvSpPr>
        <p:spPr>
          <a:xfrm>
            <a:off x="290225" y="817150"/>
            <a:ext cx="8568000" cy="40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1" lang="en-GB" sz="12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VCO</a:t>
            </a:r>
            <a:r>
              <a:rPr b="1"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Modulators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Pulse Modulators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Locked Loop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Tone Generator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Generator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Frequency signal Generator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Generator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1" lang="en-GB" sz="12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PLL</a:t>
            </a:r>
            <a:r>
              <a:rPr b="1"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1"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Recovery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Synchronization and Demodulation circuits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and Jitter Reduction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Synthesizers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Microprocessors (Clock Multiplier and Clock Distribution)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Reconstruction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lphaL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Demodulators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ee1e56767_0_12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PLLTS12FFCFRACF 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Fractional PLL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g36ee1e56767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6ee1e56767_0_12"/>
          <p:cNvSpPr txBox="1"/>
          <p:nvPr/>
        </p:nvSpPr>
        <p:spPr>
          <a:xfrm>
            <a:off x="289550" y="1150625"/>
            <a:ext cx="85650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g36ee1e56767_0_12" title="Screenshot from 2025-07-14 11-15-2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17" y="1118475"/>
            <a:ext cx="7497258" cy="37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b9fd6fab7_0_387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PLLTS12FFCFRACF 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Fractional PLL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g36b9fd6fab7_0_3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6b9fd6fab7_0_387"/>
          <p:cNvSpPr txBox="1"/>
          <p:nvPr/>
        </p:nvSpPr>
        <p:spPr>
          <a:xfrm>
            <a:off x="289550" y="1150625"/>
            <a:ext cx="85650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Pre-Divider (REFDIV)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Divides the input reference frequency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(FREF)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produce the phase frequency detector (PFD) reference frequency (FPFD)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Frequency Detector (PFD)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Compares the phase and frequency of its two input signals (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FPFD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from the pre-divider and feedback signal from the feedback divider). It outputs an error signal proportional to the phase and frequency difference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Charge Pump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Converts the digital error signals from the PFD into analog current pulses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 Filter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Filters the output of the charge pump, converting the current pulses into a stable control voltage. This voltage controls the VCO. The loop filter determines the PLLs stability and response characteristics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VCO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Generate an output frequency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(FVCO)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proportional to the control voltage received from loop filter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 Divider (FBDIV)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Divides the VCO output frequency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(FVCO)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before feeding it back to the PFD. In a locked state, the divided VCO frequency matches the PFD reference frequency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Deskew calibration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Includes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DSKEWCALEN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DSKEWFASTCAL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DSKEWCALBYP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signals for dskew calibration indicated by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DSKEW_PLL_LOCKED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output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b9fd6fab7_0_399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PLLTS12FFCFRACF 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Fractional PLL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g36b9fd6fab7_0_3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6b9fd6fab7_0_399"/>
          <p:cNvSpPr txBox="1"/>
          <p:nvPr/>
        </p:nvSpPr>
        <p:spPr>
          <a:xfrm>
            <a:off x="289550" y="1150625"/>
            <a:ext cx="85650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Dividers (POSTDIV*)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These divide the VCO output (or a pre-divided version of it) to generate the desired output clock frequencies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(FOUT)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For optimal performance, the value of the first post-divide should be maximized before calling subsequent ones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 Mode (ΔΣ)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It is a delta sigma fractional PLL meaning it can generate output frequencies that are not integer multiples of the input reference clock by using a fractional portion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(FRAC[3:0])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feedback divide value. This provides much finer frequency resolution compared to integer - N PLLs. The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DACEN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input enables a fractional noise-cancelling DAC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Independent Outputs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It features five independent outputs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(FOUT[3:0]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MUXOUT[4:0])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glitch-free post divide switching. This allows for dynamic frequency changes without disruptions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Spread Spectrum Modulation (SSMOD)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PLL supports an optional Spread Spectrum Modulator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(SSMOD)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wave table, which is active when the PLL is in fractional -N mode. This is used for electromagnetic interference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(EMI)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 but may impact long-term jitter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CML I/O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Supports CML (Current Mode Logic) input and output clocks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(FREFCML P/N, FOUTCML P/N, FOUTCMLEN)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addition to single ended CMOS logic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b9fd6fab7_0_405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PLLTS12FFCFRACF 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Programmable Fractional PLL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g36b9fd6fab7_0_4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6b9fd6fab7_0_405"/>
          <p:cNvSpPr txBox="1"/>
          <p:nvPr/>
        </p:nvSpPr>
        <p:spPr>
          <a:xfrm>
            <a:off x="289550" y="1150625"/>
            <a:ext cx="85650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frequency range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- 8 MHz to 650 MHz, 10 MHz to 650 MHz (fractional mode)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frequency range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- 31 MHz to 8000 MHz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4:1 VCO frequency range allows PLL to be optimized for minimum jitter or minimum power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 bit frequency accuracy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ΔΣ noise cancellation DAC allows fractional mode jitter performance to nearby match integer mode performance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Isolated analog supply (1.8V) allows for excellent supply rejection in noisy SoC applications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Lock detect signal indicates when frequency lock has been achieved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Five independent outputs with glitch-free post divide switching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Mode Logic (CML) input and output clocks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area (0.09 sq. mm)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g36b9fd6fab7_0_405" title="Screenshot from 2025-07-02 18-03-0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6325" y="880550"/>
            <a:ext cx="2278225" cy="14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ee1e56767_0_20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36ee1e56767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6ee1e56767_0_20"/>
          <p:cNvSpPr txBox="1"/>
          <p:nvPr/>
        </p:nvSpPr>
        <p:spPr>
          <a:xfrm>
            <a:off x="289500" y="712725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 (Phase Detector)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PFD (Phase Frequency Detector)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LFP (Low Pass Filter) / Loop Filter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VCO (Voltage Controlled Oscillator)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 (Phase Locked Loop)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VCO and PLL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lang="en-GB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PLLTS12FFCFRACF Programmable Fractional PLL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2c2532ef537_92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2c2532ef537_92_43"/>
          <p:cNvSpPr txBox="1"/>
          <p:nvPr/>
        </p:nvSpPr>
        <p:spPr>
          <a:xfrm>
            <a:off x="739900" y="1126325"/>
            <a:ext cx="733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g2c2532ef537_92_4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GB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292500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 (</a:t>
            </a: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Detector)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292500" y="674825"/>
            <a:ext cx="8539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Takes two inputs signals, produces a signal proportional to the phase difference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Let A, B the phases of two signals, then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phase difference (▵ϕ) = (A-B) ≅ sin(A-B) = sinAcosB - sinBcosA ≅ sinAcosB = sin(A-B) + sin(A+B)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             										    2                  2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 phase detector can be a XOR gate,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4" name="Google Shape;144;p2"/>
          <p:cNvCxnSpPr/>
          <p:nvPr/>
        </p:nvCxnSpPr>
        <p:spPr>
          <a:xfrm>
            <a:off x="5836925" y="1363975"/>
            <a:ext cx="548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2"/>
          <p:cNvCxnSpPr/>
          <p:nvPr/>
        </p:nvCxnSpPr>
        <p:spPr>
          <a:xfrm>
            <a:off x="6568450" y="1363975"/>
            <a:ext cx="5028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6" name="Google Shape;1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0875" y="1790675"/>
            <a:ext cx="2863250" cy="12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 title="Screenshot from 2025-07-02 10-29-24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5038" y="3233650"/>
            <a:ext cx="2461125" cy="15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 title="Screenshot from 2025-07-02 10-28-30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0887" y="3233650"/>
            <a:ext cx="2262192" cy="15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 title="Screenshot from 2025-07-02 10-27-56.png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4098" y="3233650"/>
            <a:ext cx="2209303" cy="15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 title="Screenshot from 2025-07-02 11-33-42.png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79900" y="1790675"/>
            <a:ext cx="1876250" cy="1099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 title="Screenshot from 2025-07-02 12-25-01.png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3400" y="1865950"/>
            <a:ext cx="2552700" cy="11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b9fd6fab7_0_33"/>
          <p:cNvSpPr txBox="1"/>
          <p:nvPr>
            <p:ph type="title"/>
          </p:nvPr>
        </p:nvSpPr>
        <p:spPr>
          <a:xfrm>
            <a:off x="292500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 (</a:t>
            </a: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Detector)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g36b9fd6fab7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6b9fd6fab7_0_33"/>
          <p:cNvSpPr txBox="1"/>
          <p:nvPr>
            <p:ph idx="1" type="body"/>
          </p:nvPr>
        </p:nvSpPr>
        <p:spPr>
          <a:xfrm>
            <a:off x="292500" y="674825"/>
            <a:ext cx="8539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00" u="sng">
                <a:latin typeface="Times New Roman"/>
                <a:ea typeface="Times New Roman"/>
                <a:cs typeface="Times New Roman"/>
                <a:sym typeface="Times New Roman"/>
              </a:rPr>
              <a:t>Average Output Voltage v/s Phase Difference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GB" sz="1200" u="sng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-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As the phase difference increases beyond the 180°, then the average output will start reducing.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Moreover, is is difficult to identify, which signal is leading or lagging.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Apart from that, for the XOR gate to work as a linear phase detector, both signals should have approximately 50% of duty cycle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And whenever the two signals are operating at the different frequencies then it is quite possible that the loop can get locked to the harmonic frequency.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g36b9fd6fab7_0_33" title="Screenshot from 2025-07-02 10-30-0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775" y="1196525"/>
            <a:ext cx="2499351" cy="13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b9fd6fab7_0_62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 (</a:t>
            </a: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Detector)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g36b9fd6fab7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6b9fd6fab7_0_62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Frequency Sensitive</a:t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only Sensitive</a:t>
            </a:r>
            <a:endParaRPr b="0" i="0" sz="1200" u="sng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g36b9fd6fab7_0_62" title="Screenshot from 2025-07-02 12-27-34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7975" y="3183050"/>
            <a:ext cx="2529851" cy="15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6b9fd6fab7_0_62" title="Screenshot from 2025-07-02 12-27-52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9900" y="1099900"/>
            <a:ext cx="2446000" cy="1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PFD (</a:t>
            </a: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Frequency Detector)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"/>
          <p:cNvSpPr txBox="1"/>
          <p:nvPr>
            <p:ph idx="1" type="body"/>
          </p:nvPr>
        </p:nvSpPr>
        <p:spPr>
          <a:xfrm>
            <a:off x="252900" y="720375"/>
            <a:ext cx="8647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SzPts val="1300"/>
              <a:buNone/>
            </a:pP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Considering Positive Edge Triggered D-Flip Flops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 title="Screenshot from 2025-07-02 10-37-47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163" y="1367612"/>
            <a:ext cx="8380674" cy="289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b9fd6fab7_0_26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PFD (</a:t>
            </a: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Frequency Detector)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g36b9fd6fab7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6b9fd6fab7_0_26" title="Screenshot from 2025-07-02 10-56-19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6200" y="3341400"/>
            <a:ext cx="2208300" cy="158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6b9fd6fab7_0_26" title="Screenshot from 2025-07-02 10-55-44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46200" y="1196525"/>
            <a:ext cx="2208299" cy="1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6b9fd6fab7_0_26"/>
          <p:cNvSpPr txBox="1"/>
          <p:nvPr/>
        </p:nvSpPr>
        <p:spPr>
          <a:xfrm>
            <a:off x="289500" y="674825"/>
            <a:ext cx="85650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-1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V1 - Input of PLL and V2 - Output of VCO; f(v1) &gt; f(v2); V1 is leading the V2;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 will be high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36b9fd6fab7_0_26"/>
          <p:cNvSpPr txBox="1"/>
          <p:nvPr/>
        </p:nvSpPr>
        <p:spPr>
          <a:xfrm>
            <a:off x="249300" y="2871875"/>
            <a:ext cx="8645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-1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V1 - Input of PLL and V2 - Output of VCO; f(v1) &lt; f(v2); V1 is lagging the V2; </a:t>
            </a:r>
            <a:r>
              <a:rPr b="1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 will be high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b9fd6fab7_0_51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LPF (Low Pass Filter) / Loop Filter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g36b9fd6fab7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6b9fd6fab7_0_51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Simple CR network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Shapes phase noise characteristic of output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Governs the frequency agility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loop stability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Attenuates reference signal level on output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g36b9fd6fab7_0_51" title="Screenshot from 2025-07-02 12-32-58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0125" y="2571750"/>
            <a:ext cx="2601250" cy="175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6b9fd6fab7_0_51" title="Screenshot from 2025-07-02 12-33-17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69845" y="2667000"/>
            <a:ext cx="2095380" cy="17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b9fd6fab7_0_74"/>
          <p:cNvSpPr txBox="1"/>
          <p:nvPr>
            <p:ph type="title"/>
          </p:nvPr>
        </p:nvSpPr>
        <p:spPr>
          <a:xfrm>
            <a:off x="216775" y="2419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5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VCO (Voltage Controlled Oscillator)</a:t>
            </a:r>
            <a:endParaRPr sz="25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36b9fd6fab7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6b9fd6fab7_0_74"/>
          <p:cNvSpPr txBox="1"/>
          <p:nvPr/>
        </p:nvSpPr>
        <p:spPr>
          <a:xfrm>
            <a:off x="289550" y="739150"/>
            <a:ext cx="8565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Oscillator, Normally uses varactor diodes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VCO generates an output frequency that is directly proportional to its input voltage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terminal to which control voltage applied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- 1. Relaxation Oscillator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Harmonic Oscillator (i. RC Oscillator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ii. LC Oscillator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iii. Crystal Oscillator)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AutoNum type="arabicPeriod"/>
            </a:pP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Varactor Diode (VarCap)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                                                            6.    </a:t>
            </a:r>
            <a:r>
              <a:rPr b="0" i="0" lang="en-GB" sz="1200" u="sng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Tank Circuit</a:t>
            </a: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g36b9fd6fab7_0_74" title="Screenshot from 2025-07-02 14-18-12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3089750"/>
            <a:ext cx="3239125" cy="15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6b9fd6fab7_0_74" title="Screenshot from 2025-07-02 14-19-30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2992175"/>
            <a:ext cx="4038699" cy="17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6b9fd6fab7_0_74"/>
          <p:cNvSpPr/>
          <p:nvPr/>
        </p:nvSpPr>
        <p:spPr>
          <a:xfrm>
            <a:off x="6027525" y="1475300"/>
            <a:ext cx="2186700" cy="71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RC Oscillator -&gt; f ∝ 1 / RC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 Oscillator -&gt; f ∝ 1 / √(LC)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