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60" r:id="rId4"/>
    <p:sldId id="267" r:id="rId5"/>
    <p:sldId id="265" r:id="rId6"/>
    <p:sldId id="317" r:id="rId7"/>
    <p:sldId id="277" r:id="rId8"/>
    <p:sldId id="318" r:id="rId9"/>
    <p:sldId id="319" r:id="rId10"/>
    <p:sldId id="316" r:id="rId11"/>
    <p:sldId id="288" r:id="rId12"/>
    <p:sldId id="320" r:id="rId13"/>
    <p:sldId id="312" r:id="rId14"/>
  </p:sldIdLst>
  <p:sldSz cx="9144000" cy="5143500" type="screen16x9"/>
  <p:notesSz cx="6858000" cy="9144000"/>
  <p:embeddedFontLst>
    <p:embeddedFont>
      <p:font typeface="Hanken Grotesk" panose="020B060402020202020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DM Sans" panose="020B0604020202020204" charset="0"/>
      <p:regular r:id="rId21"/>
      <p:bold r:id="rId22"/>
      <p:italic r:id="rId23"/>
      <p:boldItalic r:id="rId24"/>
    </p:embeddedFont>
    <p:embeddedFont>
      <p:font typeface="Blinker" panose="020B0604020202020204" charset="0"/>
      <p:regular r:id="rId25"/>
      <p:bold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794D2-5EEC-4226-AFEE-5E508D069501}">
  <a:tblStyle styleId="{C2E794D2-5EEC-4226-AFEE-5E508D069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1F36B1-F27C-4360-BD45-5A66515212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78f2104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978f2104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9be1874b65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9be1874b65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6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0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78f21047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978f21047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9be1874b65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9be1874b65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9bc3ecc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9bc3ecc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9bc3ecc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9bc3ecc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4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9be1874b65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9be1874b65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9be1874b65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9be1874b65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6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99bc3ecc2f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299bc3ecc2f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875" y="1295327"/>
            <a:ext cx="5509500" cy="20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54213" y="3300235"/>
            <a:ext cx="4528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50397" y="126809"/>
            <a:ext cx="1305955" cy="1577796"/>
            <a:chOff x="7650397" y="126809"/>
            <a:chExt cx="1305955" cy="1577796"/>
          </a:xfrm>
        </p:grpSpPr>
        <p:cxnSp>
          <p:nvCxnSpPr>
            <p:cNvPr id="12" name="Google Shape;12;p2"/>
            <p:cNvCxnSpPr/>
            <p:nvPr/>
          </p:nvCxnSpPr>
          <p:spPr>
            <a:xfrm flipH="1">
              <a:off x="8742981" y="298934"/>
              <a:ext cx="36300" cy="1258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 rot="10800000">
              <a:off x="8593952" y="126850"/>
              <a:ext cx="362400" cy="362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8593807" y="1412405"/>
              <a:ext cx="286800" cy="292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7650397" y="126809"/>
              <a:ext cx="286800" cy="292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16;p2"/>
            <p:cNvCxnSpPr/>
            <p:nvPr/>
          </p:nvCxnSpPr>
          <p:spPr>
            <a:xfrm rot="10800000">
              <a:off x="7787181" y="268634"/>
              <a:ext cx="992100" cy="30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31"/>
          <p:cNvGrpSpPr/>
          <p:nvPr/>
        </p:nvGrpSpPr>
        <p:grpSpPr>
          <a:xfrm>
            <a:off x="7731838" y="3554600"/>
            <a:ext cx="1397875" cy="1547708"/>
            <a:chOff x="7731838" y="3554600"/>
            <a:chExt cx="1397875" cy="1547708"/>
          </a:xfrm>
        </p:grpSpPr>
        <p:sp>
          <p:nvSpPr>
            <p:cNvPr id="410" name="Google Shape;410;p31"/>
            <p:cNvSpPr/>
            <p:nvPr/>
          </p:nvSpPr>
          <p:spPr>
            <a:xfrm rot="10800000" flipH="1">
              <a:off x="7827829" y="3716569"/>
              <a:ext cx="905918" cy="815847"/>
            </a:xfrm>
            <a:custGeom>
              <a:avLst/>
              <a:gdLst/>
              <a:ahLst/>
              <a:cxnLst/>
              <a:rect l="l" t="t" r="r" b="b"/>
              <a:pathLst>
                <a:path w="151" h="136" extrusionOk="0">
                  <a:moveTo>
                    <a:pt x="151" y="136"/>
                  </a:moveTo>
                  <a:lnTo>
                    <a:pt x="99" y="28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1" name="Google Shape;411;p31"/>
            <p:cNvCxnSpPr/>
            <p:nvPr/>
          </p:nvCxnSpPr>
          <p:spPr>
            <a:xfrm>
              <a:off x="8403777" y="4370446"/>
              <a:ext cx="474000" cy="486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12" name="Google Shape;412;p31"/>
            <p:cNvSpPr/>
            <p:nvPr/>
          </p:nvSpPr>
          <p:spPr>
            <a:xfrm rot="10800000" flipH="1">
              <a:off x="8571762" y="3554600"/>
              <a:ext cx="323971" cy="311941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18" y="3"/>
                  </a:moveTo>
                  <a:cubicBezTo>
                    <a:pt x="30" y="0"/>
                    <a:pt x="42" y="6"/>
                    <a:pt x="45" y="18"/>
                  </a:cubicBezTo>
                  <a:cubicBezTo>
                    <a:pt x="48" y="29"/>
                    <a:pt x="41" y="41"/>
                    <a:pt x="30" y="44"/>
                  </a:cubicBezTo>
                  <a:cubicBezTo>
                    <a:pt x="18" y="47"/>
                    <a:pt x="7" y="40"/>
                    <a:pt x="3" y="29"/>
                  </a:cubicBezTo>
                  <a:cubicBezTo>
                    <a:pt x="0" y="18"/>
                    <a:pt x="7" y="6"/>
                    <a:pt x="18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 rot="10800000" flipH="1">
              <a:off x="7731838" y="4430435"/>
              <a:ext cx="197982" cy="19796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1" y="2"/>
                  </a:moveTo>
                  <a:cubicBezTo>
                    <a:pt x="18" y="0"/>
                    <a:pt x="25" y="4"/>
                    <a:pt x="27" y="11"/>
                  </a:cubicBezTo>
                  <a:cubicBezTo>
                    <a:pt x="29" y="18"/>
                    <a:pt x="25" y="25"/>
                    <a:pt x="18" y="27"/>
                  </a:cubicBezTo>
                  <a:cubicBezTo>
                    <a:pt x="11" y="29"/>
                    <a:pt x="3" y="25"/>
                    <a:pt x="2" y="18"/>
                  </a:cubicBezTo>
                  <a:cubicBezTo>
                    <a:pt x="0" y="11"/>
                    <a:pt x="4" y="3"/>
                    <a:pt x="1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 rot="10800000" flipH="1">
              <a:off x="8631757" y="4598403"/>
              <a:ext cx="497956" cy="50390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28" y="5"/>
                  </a:moveTo>
                  <a:cubicBezTo>
                    <a:pt x="46" y="0"/>
                    <a:pt x="65" y="11"/>
                    <a:pt x="69" y="29"/>
                  </a:cubicBezTo>
                  <a:cubicBezTo>
                    <a:pt x="74" y="46"/>
                    <a:pt x="64" y="65"/>
                    <a:pt x="46" y="70"/>
                  </a:cubicBezTo>
                  <a:cubicBezTo>
                    <a:pt x="28" y="75"/>
                    <a:pt x="9" y="64"/>
                    <a:pt x="5" y="46"/>
                  </a:cubicBezTo>
                  <a:cubicBezTo>
                    <a:pt x="0" y="28"/>
                    <a:pt x="10" y="10"/>
                    <a:pt x="28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 rot="10800000" flipH="1">
              <a:off x="8295787" y="4238471"/>
              <a:ext cx="263976" cy="251953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5" y="2"/>
                  </a:moveTo>
                  <a:cubicBezTo>
                    <a:pt x="24" y="0"/>
                    <a:pt x="33" y="5"/>
                    <a:pt x="36" y="14"/>
                  </a:cubicBezTo>
                  <a:cubicBezTo>
                    <a:pt x="39" y="24"/>
                    <a:pt x="33" y="33"/>
                    <a:pt x="24" y="36"/>
                  </a:cubicBezTo>
                  <a:cubicBezTo>
                    <a:pt x="14" y="38"/>
                    <a:pt x="5" y="33"/>
                    <a:pt x="2" y="24"/>
                  </a:cubicBezTo>
                  <a:cubicBezTo>
                    <a:pt x="0" y="14"/>
                    <a:pt x="5" y="5"/>
                    <a:pt x="1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31"/>
          <p:cNvGrpSpPr/>
          <p:nvPr/>
        </p:nvGrpSpPr>
        <p:grpSpPr>
          <a:xfrm>
            <a:off x="53992" y="43877"/>
            <a:ext cx="984912" cy="806833"/>
            <a:chOff x="53992" y="43877"/>
            <a:chExt cx="984912" cy="806833"/>
          </a:xfrm>
        </p:grpSpPr>
        <p:sp>
          <p:nvSpPr>
            <p:cNvPr id="417" name="Google Shape;417;p31"/>
            <p:cNvSpPr/>
            <p:nvPr/>
          </p:nvSpPr>
          <p:spPr>
            <a:xfrm rot="-9017215" flipH="1">
              <a:off x="658923" y="103659"/>
              <a:ext cx="323971" cy="311941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18" y="3"/>
                  </a:moveTo>
                  <a:cubicBezTo>
                    <a:pt x="30" y="0"/>
                    <a:pt x="42" y="6"/>
                    <a:pt x="45" y="18"/>
                  </a:cubicBezTo>
                  <a:cubicBezTo>
                    <a:pt x="48" y="29"/>
                    <a:pt x="41" y="41"/>
                    <a:pt x="30" y="44"/>
                  </a:cubicBezTo>
                  <a:cubicBezTo>
                    <a:pt x="18" y="47"/>
                    <a:pt x="7" y="40"/>
                    <a:pt x="3" y="29"/>
                  </a:cubicBezTo>
                  <a:cubicBezTo>
                    <a:pt x="0" y="18"/>
                    <a:pt x="7" y="6"/>
                    <a:pt x="18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 rot="-9017214" flipH="1">
              <a:off x="99079" y="549900"/>
              <a:ext cx="263976" cy="251953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5" y="2"/>
                  </a:moveTo>
                  <a:cubicBezTo>
                    <a:pt x="24" y="0"/>
                    <a:pt x="33" y="5"/>
                    <a:pt x="36" y="14"/>
                  </a:cubicBezTo>
                  <a:cubicBezTo>
                    <a:pt x="39" y="24"/>
                    <a:pt x="33" y="33"/>
                    <a:pt x="24" y="36"/>
                  </a:cubicBezTo>
                  <a:cubicBezTo>
                    <a:pt x="14" y="38"/>
                    <a:pt x="5" y="33"/>
                    <a:pt x="2" y="24"/>
                  </a:cubicBezTo>
                  <a:cubicBezTo>
                    <a:pt x="0" y="14"/>
                    <a:pt x="5" y="5"/>
                    <a:pt x="1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9" name="Google Shape;419;p31"/>
            <p:cNvCxnSpPr/>
            <p:nvPr/>
          </p:nvCxnSpPr>
          <p:spPr>
            <a:xfrm rot="10800000" flipH="1">
              <a:off x="220400" y="243800"/>
              <a:ext cx="605700" cy="438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91500" y="3741725"/>
            <a:ext cx="41973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98738" y="82933"/>
            <a:ext cx="943784" cy="1075828"/>
            <a:chOff x="198738" y="82933"/>
            <a:chExt cx="943784" cy="1075828"/>
          </a:xfrm>
        </p:grpSpPr>
        <p:cxnSp>
          <p:nvCxnSpPr>
            <p:cNvPr id="22" name="Google Shape;22;p3"/>
            <p:cNvCxnSpPr/>
            <p:nvPr/>
          </p:nvCxnSpPr>
          <p:spPr>
            <a:xfrm flipH="1">
              <a:off x="388175" y="288250"/>
              <a:ext cx="545700" cy="682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3"/>
            <p:cNvSpPr/>
            <p:nvPr/>
          </p:nvSpPr>
          <p:spPr>
            <a:xfrm rot="-4625081">
              <a:off x="230533" y="817920"/>
              <a:ext cx="308710" cy="31118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4624905">
              <a:off x="750738" y="116177"/>
              <a:ext cx="354266" cy="35921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"/>
          </p:nvPr>
        </p:nvSpPr>
        <p:spPr>
          <a:xfrm>
            <a:off x="720000" y="2207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2"/>
          </p:nvPr>
        </p:nvSpPr>
        <p:spPr>
          <a:xfrm>
            <a:off x="3419271" y="2207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3"/>
          </p:nvPr>
        </p:nvSpPr>
        <p:spPr>
          <a:xfrm>
            <a:off x="720000" y="391021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4"/>
          </p:nvPr>
        </p:nvSpPr>
        <p:spPr>
          <a:xfrm>
            <a:off x="3419271" y="391021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5"/>
          </p:nvPr>
        </p:nvSpPr>
        <p:spPr>
          <a:xfrm>
            <a:off x="6118549" y="2207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6"/>
          </p:nvPr>
        </p:nvSpPr>
        <p:spPr>
          <a:xfrm>
            <a:off x="6118549" y="391021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375" y="1248984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375" y="2948827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9" hasCustomPrompt="1"/>
          </p:nvPr>
        </p:nvSpPr>
        <p:spPr>
          <a:xfrm>
            <a:off x="4162386" y="1248984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3" hasCustomPrompt="1"/>
          </p:nvPr>
        </p:nvSpPr>
        <p:spPr>
          <a:xfrm>
            <a:off x="4162386" y="2948827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14" hasCustomPrompt="1"/>
          </p:nvPr>
        </p:nvSpPr>
        <p:spPr>
          <a:xfrm>
            <a:off x="6861656" y="1248984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5" hasCustomPrompt="1"/>
          </p:nvPr>
        </p:nvSpPr>
        <p:spPr>
          <a:xfrm>
            <a:off x="6861656" y="2948827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6"/>
          </p:nvPr>
        </p:nvSpPr>
        <p:spPr>
          <a:xfrm>
            <a:off x="720000" y="18702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7"/>
          </p:nvPr>
        </p:nvSpPr>
        <p:spPr>
          <a:xfrm>
            <a:off x="3419271" y="18702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8"/>
          </p:nvPr>
        </p:nvSpPr>
        <p:spPr>
          <a:xfrm>
            <a:off x="6118549" y="18702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9"/>
          </p:nvPr>
        </p:nvSpPr>
        <p:spPr>
          <a:xfrm>
            <a:off x="720000" y="35727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20"/>
          </p:nvPr>
        </p:nvSpPr>
        <p:spPr>
          <a:xfrm>
            <a:off x="3419271" y="35727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21"/>
          </p:nvPr>
        </p:nvSpPr>
        <p:spPr>
          <a:xfrm>
            <a:off x="6118549" y="35727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162424" y="4677111"/>
            <a:ext cx="1343045" cy="372839"/>
            <a:chOff x="162424" y="4677111"/>
            <a:chExt cx="1343045" cy="372839"/>
          </a:xfrm>
        </p:grpSpPr>
        <p:sp>
          <p:nvSpPr>
            <p:cNvPr id="139" name="Google Shape;139;p13"/>
            <p:cNvSpPr/>
            <p:nvPr/>
          </p:nvSpPr>
          <p:spPr>
            <a:xfrm>
              <a:off x="162424" y="4677111"/>
              <a:ext cx="372600" cy="37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210569" y="4749350"/>
              <a:ext cx="294900" cy="30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3"/>
            <p:cNvCxnSpPr/>
            <p:nvPr/>
          </p:nvCxnSpPr>
          <p:spPr>
            <a:xfrm>
              <a:off x="344532" y="4872840"/>
              <a:ext cx="1020300" cy="30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" name="Google Shape;142;p13"/>
          <p:cNvGrpSpPr/>
          <p:nvPr/>
        </p:nvGrpSpPr>
        <p:grpSpPr>
          <a:xfrm>
            <a:off x="8481186" y="220329"/>
            <a:ext cx="513482" cy="2760134"/>
            <a:chOff x="8481186" y="220329"/>
            <a:chExt cx="513482" cy="2760134"/>
          </a:xfrm>
        </p:grpSpPr>
        <p:cxnSp>
          <p:nvCxnSpPr>
            <p:cNvPr id="143" name="Google Shape;143;p13"/>
            <p:cNvCxnSpPr/>
            <p:nvPr/>
          </p:nvCxnSpPr>
          <p:spPr>
            <a:xfrm rot="10800000">
              <a:off x="8652166" y="383698"/>
              <a:ext cx="174900" cy="953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" name="Google Shape;144;p13"/>
            <p:cNvSpPr/>
            <p:nvPr/>
          </p:nvSpPr>
          <p:spPr>
            <a:xfrm>
              <a:off x="8677268" y="1170691"/>
              <a:ext cx="317400" cy="317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481186" y="220329"/>
              <a:ext cx="365700" cy="37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13"/>
            <p:cNvCxnSpPr>
              <a:endCxn id="147" idx="4"/>
            </p:cNvCxnSpPr>
            <p:nvPr/>
          </p:nvCxnSpPr>
          <p:spPr>
            <a:xfrm flipH="1">
              <a:off x="8721124" y="1316363"/>
              <a:ext cx="111300" cy="1664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3"/>
            <p:cNvSpPr/>
            <p:nvPr/>
          </p:nvSpPr>
          <p:spPr>
            <a:xfrm>
              <a:off x="8597074" y="2732363"/>
              <a:ext cx="248100" cy="24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1"/>
          <p:cNvSpPr txBox="1">
            <a:spLocks noGrp="1"/>
          </p:cNvSpPr>
          <p:nvPr>
            <p:ph type="subTitle" idx="1"/>
          </p:nvPr>
        </p:nvSpPr>
        <p:spPr>
          <a:xfrm>
            <a:off x="1715336" y="2070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ubTitle" idx="2"/>
          </p:nvPr>
        </p:nvSpPr>
        <p:spPr>
          <a:xfrm>
            <a:off x="5450464" y="2070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subTitle" idx="3"/>
          </p:nvPr>
        </p:nvSpPr>
        <p:spPr>
          <a:xfrm>
            <a:off x="1715336" y="3713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ubTitle" idx="4"/>
          </p:nvPr>
        </p:nvSpPr>
        <p:spPr>
          <a:xfrm>
            <a:off x="5450464" y="3713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ubTitle" idx="5"/>
          </p:nvPr>
        </p:nvSpPr>
        <p:spPr>
          <a:xfrm>
            <a:off x="1715336" y="17183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6"/>
          </p:nvPr>
        </p:nvSpPr>
        <p:spPr>
          <a:xfrm>
            <a:off x="1715336" y="3361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7"/>
          </p:nvPr>
        </p:nvSpPr>
        <p:spPr>
          <a:xfrm>
            <a:off x="5450461" y="17183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ubTitle" idx="8"/>
          </p:nvPr>
        </p:nvSpPr>
        <p:spPr>
          <a:xfrm>
            <a:off x="5450461" y="3361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60" name="Google Shape;260;p21"/>
          <p:cNvGrpSpPr/>
          <p:nvPr/>
        </p:nvGrpSpPr>
        <p:grpSpPr>
          <a:xfrm>
            <a:off x="7722663" y="3574347"/>
            <a:ext cx="1365570" cy="1532711"/>
            <a:chOff x="7722663" y="3574347"/>
            <a:chExt cx="1365570" cy="1532711"/>
          </a:xfrm>
        </p:grpSpPr>
        <p:sp>
          <p:nvSpPr>
            <p:cNvPr id="261" name="Google Shape;261;p21"/>
            <p:cNvSpPr/>
            <p:nvPr/>
          </p:nvSpPr>
          <p:spPr>
            <a:xfrm>
              <a:off x="7845161" y="3574347"/>
              <a:ext cx="404700" cy="4047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8839362" y="3693155"/>
              <a:ext cx="166800" cy="1671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8543134" y="4561958"/>
              <a:ext cx="545100" cy="5451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7722663" y="4691407"/>
              <a:ext cx="285900" cy="2862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21"/>
            <p:cNvCxnSpPr/>
            <p:nvPr/>
          </p:nvCxnSpPr>
          <p:spPr>
            <a:xfrm rot="10800000" flipH="1">
              <a:off x="8831900" y="3776925"/>
              <a:ext cx="90600" cy="1096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1"/>
            <p:cNvCxnSpPr/>
            <p:nvPr/>
          </p:nvCxnSpPr>
          <p:spPr>
            <a:xfrm rot="10800000">
              <a:off x="8047050" y="3784100"/>
              <a:ext cx="794700" cy="1091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1"/>
            <p:cNvCxnSpPr/>
            <p:nvPr/>
          </p:nvCxnSpPr>
          <p:spPr>
            <a:xfrm rot="10800000">
              <a:off x="7859250" y="4834425"/>
              <a:ext cx="980100" cy="38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5"/>
          <p:cNvGrpSpPr/>
          <p:nvPr/>
        </p:nvGrpSpPr>
        <p:grpSpPr>
          <a:xfrm>
            <a:off x="48039" y="3579964"/>
            <a:ext cx="944300" cy="1563525"/>
            <a:chOff x="48039" y="3579964"/>
            <a:chExt cx="944300" cy="1563525"/>
          </a:xfrm>
        </p:grpSpPr>
        <p:sp>
          <p:nvSpPr>
            <p:cNvPr id="322" name="Google Shape;322;p25"/>
            <p:cNvSpPr/>
            <p:nvPr/>
          </p:nvSpPr>
          <p:spPr>
            <a:xfrm rot="10800000" flipH="1">
              <a:off x="664776" y="4735323"/>
              <a:ext cx="327563" cy="324186"/>
            </a:xfrm>
            <a:custGeom>
              <a:avLst/>
              <a:gdLst/>
              <a:ahLst/>
              <a:cxnLst/>
              <a:rect l="l" t="t" r="r" b="b"/>
              <a:pathLst>
                <a:path w="87" h="86" extrusionOk="0">
                  <a:moveTo>
                    <a:pt x="67" y="13"/>
                  </a:moveTo>
                  <a:cubicBezTo>
                    <a:pt x="84" y="26"/>
                    <a:pt x="87" y="50"/>
                    <a:pt x="74" y="67"/>
                  </a:cubicBezTo>
                  <a:cubicBezTo>
                    <a:pt x="61" y="83"/>
                    <a:pt x="36" y="86"/>
                    <a:pt x="20" y="73"/>
                  </a:cubicBezTo>
                  <a:cubicBezTo>
                    <a:pt x="3" y="60"/>
                    <a:pt x="0" y="36"/>
                    <a:pt x="13" y="19"/>
                  </a:cubicBezTo>
                  <a:cubicBezTo>
                    <a:pt x="26" y="3"/>
                    <a:pt x="50" y="0"/>
                    <a:pt x="67" y="13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 rot="10800000" flipH="1">
              <a:off x="48039" y="3579964"/>
              <a:ext cx="368087" cy="371464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76" y="15"/>
                  </a:moveTo>
                  <a:cubicBezTo>
                    <a:pt x="94" y="30"/>
                    <a:pt x="98" y="57"/>
                    <a:pt x="83" y="76"/>
                  </a:cubicBezTo>
                  <a:cubicBezTo>
                    <a:pt x="68" y="94"/>
                    <a:pt x="41" y="98"/>
                    <a:pt x="22" y="83"/>
                  </a:cubicBezTo>
                  <a:cubicBezTo>
                    <a:pt x="4" y="68"/>
                    <a:pt x="0" y="41"/>
                    <a:pt x="15" y="22"/>
                  </a:cubicBezTo>
                  <a:cubicBezTo>
                    <a:pt x="30" y="4"/>
                    <a:pt x="57" y="0"/>
                    <a:pt x="76" y="15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 rot="10800000" flipH="1">
              <a:off x="247279" y="4856449"/>
              <a:ext cx="287040" cy="287040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58" y="12"/>
                  </a:moveTo>
                  <a:cubicBezTo>
                    <a:pt x="73" y="23"/>
                    <a:pt x="76" y="44"/>
                    <a:pt x="64" y="59"/>
                  </a:cubicBezTo>
                  <a:cubicBezTo>
                    <a:pt x="53" y="73"/>
                    <a:pt x="32" y="76"/>
                    <a:pt x="17" y="65"/>
                  </a:cubicBezTo>
                  <a:cubicBezTo>
                    <a:pt x="2" y="53"/>
                    <a:pt x="0" y="32"/>
                    <a:pt x="11" y="17"/>
                  </a:cubicBezTo>
                  <a:cubicBezTo>
                    <a:pt x="23" y="3"/>
                    <a:pt x="44" y="0"/>
                    <a:pt x="58" y="12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 rot="10800000" flipH="1">
              <a:off x="174188" y="4272245"/>
              <a:ext cx="371463" cy="364710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76" y="14"/>
                  </a:moveTo>
                  <a:cubicBezTo>
                    <a:pt x="94" y="29"/>
                    <a:pt x="98" y="56"/>
                    <a:pt x="83" y="75"/>
                  </a:cubicBezTo>
                  <a:cubicBezTo>
                    <a:pt x="68" y="94"/>
                    <a:pt x="41" y="97"/>
                    <a:pt x="22" y="83"/>
                  </a:cubicBezTo>
                  <a:cubicBezTo>
                    <a:pt x="4" y="68"/>
                    <a:pt x="0" y="41"/>
                    <a:pt x="15" y="22"/>
                  </a:cubicBezTo>
                  <a:cubicBezTo>
                    <a:pt x="30" y="3"/>
                    <a:pt x="57" y="0"/>
                    <a:pt x="76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6" name="Google Shape;326;p25"/>
            <p:cNvCxnSpPr/>
            <p:nvPr/>
          </p:nvCxnSpPr>
          <p:spPr>
            <a:xfrm>
              <a:off x="228228" y="3750150"/>
              <a:ext cx="125400" cy="701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5"/>
            <p:cNvCxnSpPr/>
            <p:nvPr/>
          </p:nvCxnSpPr>
          <p:spPr>
            <a:xfrm>
              <a:off x="369175" y="4466625"/>
              <a:ext cx="12300" cy="55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5"/>
            <p:cNvCxnSpPr/>
            <p:nvPr/>
          </p:nvCxnSpPr>
          <p:spPr>
            <a:xfrm>
              <a:off x="366950" y="4462400"/>
              <a:ext cx="474000" cy="451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7"/>
          <p:cNvGrpSpPr/>
          <p:nvPr/>
        </p:nvGrpSpPr>
        <p:grpSpPr>
          <a:xfrm>
            <a:off x="2037931" y="95351"/>
            <a:ext cx="1352065" cy="888276"/>
            <a:chOff x="2037931" y="95351"/>
            <a:chExt cx="1352065" cy="888276"/>
          </a:xfrm>
        </p:grpSpPr>
        <p:sp>
          <p:nvSpPr>
            <p:cNvPr id="344" name="Google Shape;344;p27"/>
            <p:cNvSpPr/>
            <p:nvPr/>
          </p:nvSpPr>
          <p:spPr>
            <a:xfrm rot="2605252" flipH="1">
              <a:off x="2141028" y="196699"/>
              <a:ext cx="492395" cy="496034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3" y="37"/>
                  </a:moveTo>
                  <a:cubicBezTo>
                    <a:pt x="26" y="11"/>
                    <a:pt x="58" y="0"/>
                    <a:pt x="84" y="13"/>
                  </a:cubicBezTo>
                  <a:cubicBezTo>
                    <a:pt x="110" y="26"/>
                    <a:pt x="121" y="57"/>
                    <a:pt x="108" y="83"/>
                  </a:cubicBezTo>
                  <a:cubicBezTo>
                    <a:pt x="96" y="110"/>
                    <a:pt x="64" y="121"/>
                    <a:pt x="38" y="108"/>
                  </a:cubicBezTo>
                  <a:cubicBezTo>
                    <a:pt x="11" y="95"/>
                    <a:pt x="0" y="63"/>
                    <a:pt x="1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Google Shape;345;p27"/>
            <p:cNvCxnSpPr/>
            <p:nvPr/>
          </p:nvCxnSpPr>
          <p:spPr>
            <a:xfrm rot="2605802" flipH="1">
              <a:off x="2378408" y="415349"/>
              <a:ext cx="812983" cy="33465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27"/>
            <p:cNvSpPr/>
            <p:nvPr/>
          </p:nvSpPr>
          <p:spPr>
            <a:xfrm rot="2605253" flipH="1">
              <a:off x="3039109" y="601165"/>
              <a:ext cx="291789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8" y="22"/>
                  </a:moveTo>
                  <a:cubicBezTo>
                    <a:pt x="15" y="6"/>
                    <a:pt x="34" y="0"/>
                    <a:pt x="49" y="8"/>
                  </a:cubicBezTo>
                  <a:cubicBezTo>
                    <a:pt x="65" y="15"/>
                    <a:pt x="71" y="34"/>
                    <a:pt x="64" y="49"/>
                  </a:cubicBezTo>
                  <a:cubicBezTo>
                    <a:pt x="56" y="65"/>
                    <a:pt x="37" y="71"/>
                    <a:pt x="22" y="64"/>
                  </a:cubicBezTo>
                  <a:cubicBezTo>
                    <a:pt x="6" y="56"/>
                    <a:pt x="0" y="37"/>
                    <a:pt x="8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2892000" y="2079575"/>
            <a:ext cx="3360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1"/>
          </p:nvPr>
        </p:nvSpPr>
        <p:spPr>
          <a:xfrm>
            <a:off x="2473350" y="3741725"/>
            <a:ext cx="41973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27"/>
          <p:cNvGrpSpPr/>
          <p:nvPr/>
        </p:nvGrpSpPr>
        <p:grpSpPr>
          <a:xfrm>
            <a:off x="6850049" y="4116731"/>
            <a:ext cx="2118920" cy="1069619"/>
            <a:chOff x="6850049" y="4116731"/>
            <a:chExt cx="2118920" cy="1069619"/>
          </a:xfrm>
        </p:grpSpPr>
        <p:sp>
          <p:nvSpPr>
            <p:cNvPr id="351" name="Google Shape;351;p27"/>
            <p:cNvSpPr/>
            <p:nvPr/>
          </p:nvSpPr>
          <p:spPr>
            <a:xfrm rot="9811524" flipH="1">
              <a:off x="7238887" y="4862753"/>
              <a:ext cx="291789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8" y="22"/>
                  </a:moveTo>
                  <a:cubicBezTo>
                    <a:pt x="15" y="6"/>
                    <a:pt x="34" y="0"/>
                    <a:pt x="49" y="8"/>
                  </a:cubicBezTo>
                  <a:cubicBezTo>
                    <a:pt x="65" y="15"/>
                    <a:pt x="71" y="34"/>
                    <a:pt x="64" y="49"/>
                  </a:cubicBezTo>
                  <a:cubicBezTo>
                    <a:pt x="56" y="65"/>
                    <a:pt x="37" y="71"/>
                    <a:pt x="22" y="64"/>
                  </a:cubicBezTo>
                  <a:cubicBezTo>
                    <a:pt x="6" y="56"/>
                    <a:pt x="0" y="37"/>
                    <a:pt x="8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 rot="9811524" flipH="1">
              <a:off x="7798715" y="4219371"/>
              <a:ext cx="492394" cy="496034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3" y="37"/>
                  </a:moveTo>
                  <a:cubicBezTo>
                    <a:pt x="26" y="11"/>
                    <a:pt x="58" y="0"/>
                    <a:pt x="84" y="13"/>
                  </a:cubicBezTo>
                  <a:cubicBezTo>
                    <a:pt x="110" y="26"/>
                    <a:pt x="121" y="57"/>
                    <a:pt x="108" y="83"/>
                  </a:cubicBezTo>
                  <a:cubicBezTo>
                    <a:pt x="96" y="110"/>
                    <a:pt x="64" y="121"/>
                    <a:pt x="38" y="108"/>
                  </a:cubicBezTo>
                  <a:cubicBezTo>
                    <a:pt x="11" y="95"/>
                    <a:pt x="0" y="63"/>
                    <a:pt x="1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 rot="9811525" flipH="1">
              <a:off x="8645886" y="4151674"/>
              <a:ext cx="288142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7" y="22"/>
                  </a:moveTo>
                  <a:cubicBezTo>
                    <a:pt x="15" y="6"/>
                    <a:pt x="33" y="0"/>
                    <a:pt x="49" y="7"/>
                  </a:cubicBezTo>
                  <a:cubicBezTo>
                    <a:pt x="64" y="15"/>
                    <a:pt x="71" y="34"/>
                    <a:pt x="63" y="49"/>
                  </a:cubicBezTo>
                  <a:cubicBezTo>
                    <a:pt x="56" y="65"/>
                    <a:pt x="37" y="71"/>
                    <a:pt x="21" y="64"/>
                  </a:cubicBezTo>
                  <a:cubicBezTo>
                    <a:pt x="6" y="56"/>
                    <a:pt x="0" y="37"/>
                    <a:pt x="7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 rot="9811525" flipH="1">
              <a:off x="6887644" y="4344435"/>
              <a:ext cx="310026" cy="310021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8" y="23"/>
                  </a:moveTo>
                  <a:cubicBezTo>
                    <a:pt x="16" y="7"/>
                    <a:pt x="36" y="0"/>
                    <a:pt x="53" y="8"/>
                  </a:cubicBezTo>
                  <a:cubicBezTo>
                    <a:pt x="69" y="16"/>
                    <a:pt x="76" y="36"/>
                    <a:pt x="68" y="53"/>
                  </a:cubicBezTo>
                  <a:cubicBezTo>
                    <a:pt x="60" y="69"/>
                    <a:pt x="40" y="76"/>
                    <a:pt x="23" y="68"/>
                  </a:cubicBezTo>
                  <a:cubicBezTo>
                    <a:pt x="6" y="60"/>
                    <a:pt x="0" y="40"/>
                    <a:pt x="8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p27"/>
            <p:cNvCxnSpPr/>
            <p:nvPr/>
          </p:nvCxnSpPr>
          <p:spPr>
            <a:xfrm rot="9811901" flipH="1">
              <a:off x="7319608" y="4575150"/>
              <a:ext cx="812741" cy="33441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27"/>
            <p:cNvCxnSpPr/>
            <p:nvPr/>
          </p:nvCxnSpPr>
          <p:spPr>
            <a:xfrm rot="9811316">
              <a:off x="7068542" y="4344961"/>
              <a:ext cx="975151" cy="28686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27"/>
            <p:cNvCxnSpPr/>
            <p:nvPr/>
          </p:nvCxnSpPr>
          <p:spPr>
            <a:xfrm rot="10800000" flipH="1">
              <a:off x="8034105" y="4287392"/>
              <a:ext cx="766500" cy="199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27"/>
          <p:cNvGrpSpPr/>
          <p:nvPr/>
        </p:nvGrpSpPr>
        <p:grpSpPr>
          <a:xfrm>
            <a:off x="61583" y="4027463"/>
            <a:ext cx="1236324" cy="1032318"/>
            <a:chOff x="61583" y="4027463"/>
            <a:chExt cx="1236324" cy="1032318"/>
          </a:xfrm>
        </p:grpSpPr>
        <p:sp>
          <p:nvSpPr>
            <p:cNvPr id="359" name="Google Shape;359;p27"/>
            <p:cNvSpPr/>
            <p:nvPr/>
          </p:nvSpPr>
          <p:spPr>
            <a:xfrm rot="-7317736" flipH="1">
              <a:off x="115146" y="4083436"/>
              <a:ext cx="291789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8" y="22"/>
                  </a:moveTo>
                  <a:cubicBezTo>
                    <a:pt x="15" y="6"/>
                    <a:pt x="34" y="0"/>
                    <a:pt x="49" y="8"/>
                  </a:cubicBezTo>
                  <a:cubicBezTo>
                    <a:pt x="65" y="15"/>
                    <a:pt x="71" y="34"/>
                    <a:pt x="64" y="49"/>
                  </a:cubicBezTo>
                  <a:cubicBezTo>
                    <a:pt x="56" y="65"/>
                    <a:pt x="37" y="71"/>
                    <a:pt x="22" y="64"/>
                  </a:cubicBezTo>
                  <a:cubicBezTo>
                    <a:pt x="6" y="56"/>
                    <a:pt x="0" y="37"/>
                    <a:pt x="8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 rot="-7317738" flipH="1">
              <a:off x="710965" y="4471601"/>
              <a:ext cx="492395" cy="496034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3" y="37"/>
                  </a:moveTo>
                  <a:cubicBezTo>
                    <a:pt x="26" y="11"/>
                    <a:pt x="58" y="0"/>
                    <a:pt x="84" y="13"/>
                  </a:cubicBezTo>
                  <a:cubicBezTo>
                    <a:pt x="110" y="26"/>
                    <a:pt x="121" y="57"/>
                    <a:pt x="108" y="83"/>
                  </a:cubicBezTo>
                  <a:cubicBezTo>
                    <a:pt x="96" y="110"/>
                    <a:pt x="64" y="121"/>
                    <a:pt x="38" y="108"/>
                  </a:cubicBezTo>
                  <a:cubicBezTo>
                    <a:pt x="11" y="95"/>
                    <a:pt x="0" y="63"/>
                    <a:pt x="1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27"/>
            <p:cNvCxnSpPr/>
            <p:nvPr/>
          </p:nvCxnSpPr>
          <p:spPr>
            <a:xfrm rot="-7317230" flipH="1">
              <a:off x="200626" y="4318516"/>
              <a:ext cx="812870" cy="33447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>
            <a:spLocks noGrp="1"/>
          </p:cNvSpPr>
          <p:nvPr>
            <p:ph type="title"/>
          </p:nvPr>
        </p:nvSpPr>
        <p:spPr>
          <a:xfrm>
            <a:off x="5214700" y="2079575"/>
            <a:ext cx="3216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title" idx="2" hasCustomPrompt="1"/>
          </p:nvPr>
        </p:nvSpPr>
        <p:spPr>
          <a:xfrm>
            <a:off x="6778675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28"/>
          <p:cNvSpPr txBox="1">
            <a:spLocks noGrp="1"/>
          </p:cNvSpPr>
          <p:nvPr>
            <p:ph type="subTitle" idx="1"/>
          </p:nvPr>
        </p:nvSpPr>
        <p:spPr>
          <a:xfrm>
            <a:off x="4233475" y="3741725"/>
            <a:ext cx="41973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7826625" y="4453885"/>
            <a:ext cx="1208311" cy="627387"/>
            <a:chOff x="7826625" y="4453885"/>
            <a:chExt cx="1208311" cy="627387"/>
          </a:xfrm>
        </p:grpSpPr>
        <p:cxnSp>
          <p:nvCxnSpPr>
            <p:cNvPr id="367" name="Google Shape;367;p28"/>
            <p:cNvCxnSpPr/>
            <p:nvPr/>
          </p:nvCxnSpPr>
          <p:spPr>
            <a:xfrm rot="-6401955">
              <a:off x="8456376" y="4277902"/>
              <a:ext cx="9396" cy="932741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8" name="Google Shape;368;p28"/>
            <p:cNvSpPr/>
            <p:nvPr/>
          </p:nvSpPr>
          <p:spPr>
            <a:xfrm rot="4342261" flipH="1">
              <a:off x="7867182" y="4723728"/>
              <a:ext cx="316986" cy="31698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 rot="4343308" flipH="1">
              <a:off x="8749757" y="4484334"/>
              <a:ext cx="250858" cy="25560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8"/>
          <p:cNvGrpSpPr/>
          <p:nvPr/>
        </p:nvGrpSpPr>
        <p:grpSpPr>
          <a:xfrm>
            <a:off x="416828" y="3374539"/>
            <a:ext cx="1135321" cy="1488595"/>
            <a:chOff x="416828" y="3374539"/>
            <a:chExt cx="1135321" cy="1488595"/>
          </a:xfrm>
        </p:grpSpPr>
        <p:cxnSp>
          <p:nvCxnSpPr>
            <p:cNvPr id="371" name="Google Shape;371;p28"/>
            <p:cNvCxnSpPr/>
            <p:nvPr/>
          </p:nvCxnSpPr>
          <p:spPr>
            <a:xfrm rot="1001955" flipH="1">
              <a:off x="1210453" y="3822901"/>
              <a:ext cx="9396" cy="932741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2" name="Google Shape;372;p28"/>
            <p:cNvSpPr/>
            <p:nvPr/>
          </p:nvSpPr>
          <p:spPr>
            <a:xfrm rot="-9742261">
              <a:off x="1194606" y="3695379"/>
              <a:ext cx="316986" cy="31698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 rot="-9743308">
              <a:off x="957583" y="4575583"/>
              <a:ext cx="250858" cy="25560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 rot="-9743308">
              <a:off x="449650" y="3406488"/>
              <a:ext cx="250858" cy="25560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5" name="Google Shape;375;p28"/>
            <p:cNvCxnSpPr/>
            <p:nvPr/>
          </p:nvCxnSpPr>
          <p:spPr>
            <a:xfrm rot="-9741567">
              <a:off x="544254" y="3657933"/>
              <a:ext cx="855320" cy="8026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0"/>
          <p:cNvGrpSpPr/>
          <p:nvPr/>
        </p:nvGrpSpPr>
        <p:grpSpPr>
          <a:xfrm>
            <a:off x="68289" y="3870900"/>
            <a:ext cx="1847310" cy="1196044"/>
            <a:chOff x="68289" y="3870900"/>
            <a:chExt cx="1847310" cy="1196044"/>
          </a:xfrm>
        </p:grpSpPr>
        <p:sp>
          <p:nvSpPr>
            <p:cNvPr id="397" name="Google Shape;397;p30"/>
            <p:cNvSpPr/>
            <p:nvPr/>
          </p:nvSpPr>
          <p:spPr>
            <a:xfrm flipH="1">
              <a:off x="85797" y="4645342"/>
              <a:ext cx="424800" cy="4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 flipH="1">
              <a:off x="918627" y="4645354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 flipH="1">
              <a:off x="1549299" y="4696743"/>
              <a:ext cx="366300" cy="3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 flipH="1">
              <a:off x="68289" y="3870900"/>
              <a:ext cx="147600" cy="15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" name="Google Shape;401;p30"/>
            <p:cNvCxnSpPr/>
            <p:nvPr/>
          </p:nvCxnSpPr>
          <p:spPr>
            <a:xfrm rot="10800000">
              <a:off x="1027827" y="4764154"/>
              <a:ext cx="710100" cy="136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30"/>
            <p:cNvCxnSpPr/>
            <p:nvPr/>
          </p:nvCxnSpPr>
          <p:spPr>
            <a:xfrm flipH="1">
              <a:off x="301888" y="4760050"/>
              <a:ext cx="730200" cy="116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0"/>
            <p:cNvCxnSpPr/>
            <p:nvPr/>
          </p:nvCxnSpPr>
          <p:spPr>
            <a:xfrm rot="10800000">
              <a:off x="140575" y="3943775"/>
              <a:ext cx="156600" cy="942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4" name="Google Shape;404;p30"/>
          <p:cNvGrpSpPr/>
          <p:nvPr/>
        </p:nvGrpSpPr>
        <p:grpSpPr>
          <a:xfrm>
            <a:off x="8513527" y="176425"/>
            <a:ext cx="488202" cy="1080010"/>
            <a:chOff x="8513527" y="176425"/>
            <a:chExt cx="488202" cy="1080010"/>
          </a:xfrm>
        </p:grpSpPr>
        <p:sp>
          <p:nvSpPr>
            <p:cNvPr id="405" name="Google Shape;405;p30"/>
            <p:cNvSpPr/>
            <p:nvPr/>
          </p:nvSpPr>
          <p:spPr>
            <a:xfrm rot="4252875" flipH="1">
              <a:off x="8543838" y="206736"/>
              <a:ext cx="222577" cy="2225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 rot="4252958" flipH="1">
              <a:off x="8583625" y="837634"/>
              <a:ext cx="366407" cy="37020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7" name="Google Shape;407;p30"/>
            <p:cNvCxnSpPr/>
            <p:nvPr/>
          </p:nvCxnSpPr>
          <p:spPr>
            <a:xfrm rot="-6546507">
              <a:off x="8344149" y="608006"/>
              <a:ext cx="710233" cy="13624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7" r:id="rId5"/>
    <p:sldLayoutId id="2147483671" r:id="rId6"/>
    <p:sldLayoutId id="2147483673" r:id="rId7"/>
    <p:sldLayoutId id="2147483674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C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>
            <a:spLocks noGrp="1"/>
          </p:cNvSpPr>
          <p:nvPr>
            <p:ph type="ctrTitle"/>
          </p:nvPr>
        </p:nvSpPr>
        <p:spPr>
          <a:xfrm>
            <a:off x="2197980" y="1103448"/>
            <a:ext cx="6100103" cy="1691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Chapitre 2 : </a:t>
            </a:r>
            <a:r>
              <a:rPr lang="en" sz="3600" dirty="0">
                <a:solidFill>
                  <a:schemeClr val="accent2"/>
                </a:solidFill>
              </a:rPr>
              <a:t>Programmation quadratique</a:t>
            </a:r>
            <a:endParaRPr sz="3600" dirty="0"/>
          </a:p>
        </p:txBody>
      </p:sp>
      <p:sp>
        <p:nvSpPr>
          <p:cNvPr id="431" name="Google Shape;431;p35"/>
          <p:cNvSpPr txBox="1">
            <a:spLocks noGrp="1"/>
          </p:cNvSpPr>
          <p:nvPr>
            <p:ph type="subTitle" idx="1"/>
          </p:nvPr>
        </p:nvSpPr>
        <p:spPr>
          <a:xfrm>
            <a:off x="3128013" y="3085746"/>
            <a:ext cx="2738127" cy="1252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Realisé par : </a:t>
            </a:r>
          </a:p>
          <a:p>
            <a:pPr marL="0" indent="0" algn="l">
              <a:lnSpc>
                <a:spcPct val="100000"/>
              </a:lnSpc>
            </a:pPr>
            <a:r>
              <a:rPr lang="en" dirty="0"/>
              <a:t>	Ayoub EL ALLAMI</a:t>
            </a:r>
          </a:p>
          <a:p>
            <a:pPr marL="0" indent="0" algn="l">
              <a:lnSpc>
                <a:spcPct val="100000"/>
              </a:lnSpc>
            </a:pPr>
            <a:r>
              <a:rPr lang="en" dirty="0"/>
              <a:t>	Salwa EL FADILI</a:t>
            </a:r>
          </a:p>
          <a:p>
            <a:pPr marL="0" indent="0" algn="l">
              <a:lnSpc>
                <a:spcPct val="100000"/>
              </a:lnSpc>
            </a:pPr>
            <a:r>
              <a:rPr lang="en" dirty="0"/>
              <a:t>	Akram EL BASRI</a:t>
            </a:r>
            <a:endParaRPr dirty="0"/>
          </a:p>
        </p:txBody>
      </p:sp>
      <p:grpSp>
        <p:nvGrpSpPr>
          <p:cNvPr id="432" name="Google Shape;432;p35"/>
          <p:cNvGrpSpPr/>
          <p:nvPr/>
        </p:nvGrpSpPr>
        <p:grpSpPr>
          <a:xfrm>
            <a:off x="-682986" y="60760"/>
            <a:ext cx="4289262" cy="5057843"/>
            <a:chOff x="-682986" y="60760"/>
            <a:chExt cx="4289262" cy="5057843"/>
          </a:xfrm>
        </p:grpSpPr>
        <p:cxnSp>
          <p:nvCxnSpPr>
            <p:cNvPr id="433" name="Google Shape;433;p35"/>
            <p:cNvCxnSpPr/>
            <p:nvPr/>
          </p:nvCxnSpPr>
          <p:spPr>
            <a:xfrm flipH="1">
              <a:off x="679850" y="614000"/>
              <a:ext cx="506700" cy="1147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35"/>
            <p:cNvCxnSpPr/>
            <p:nvPr/>
          </p:nvCxnSpPr>
          <p:spPr>
            <a:xfrm flipH="1">
              <a:off x="-456786" y="1761226"/>
              <a:ext cx="1136700" cy="79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35"/>
            <p:cNvCxnSpPr/>
            <p:nvPr/>
          </p:nvCxnSpPr>
          <p:spPr>
            <a:xfrm>
              <a:off x="679850" y="1780350"/>
              <a:ext cx="956100" cy="927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35"/>
            <p:cNvCxnSpPr/>
            <p:nvPr/>
          </p:nvCxnSpPr>
          <p:spPr>
            <a:xfrm flipH="1">
              <a:off x="909450" y="2698150"/>
              <a:ext cx="688200" cy="1682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35"/>
            <p:cNvCxnSpPr/>
            <p:nvPr/>
          </p:nvCxnSpPr>
          <p:spPr>
            <a:xfrm>
              <a:off x="947550" y="4399925"/>
              <a:ext cx="2380500" cy="449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8" name="Google Shape;438;p35"/>
            <p:cNvSpPr/>
            <p:nvPr/>
          </p:nvSpPr>
          <p:spPr>
            <a:xfrm rot="-7441844">
              <a:off x="1347282" y="2446686"/>
              <a:ext cx="531773" cy="536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 rot="-7442129">
              <a:off x="-616409" y="1654531"/>
              <a:ext cx="331245" cy="3369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 rot="-7442061">
              <a:off x="771578" y="222101"/>
              <a:ext cx="830817" cy="8308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 rot="-7442596">
              <a:off x="467490" y="1539783"/>
              <a:ext cx="431926" cy="4365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 rot="-4474102">
              <a:off x="405039" y="3844525"/>
              <a:ext cx="1024847" cy="10168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 rot="-4473929">
              <a:off x="3095592" y="4609271"/>
              <a:ext cx="462168" cy="4525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35"/>
          <p:cNvSpPr/>
          <p:nvPr/>
        </p:nvSpPr>
        <p:spPr>
          <a:xfrm>
            <a:off x="7243934" y="4644771"/>
            <a:ext cx="1386985" cy="296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9FBFC"/>
                </a:solidFill>
                <a:latin typeface="Blinker"/>
                <a:ea typeface="Blinker"/>
                <a:cs typeface="Blinker"/>
                <a:sym typeface="Blinker"/>
              </a:rPr>
              <a:t>08-01-2024</a:t>
            </a:r>
            <a:endParaRPr sz="1600" b="1" dirty="0">
              <a:solidFill>
                <a:srgbClr val="F9FBFC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34" y="378272"/>
            <a:ext cx="1364667" cy="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31;p35"/>
          <p:cNvSpPr txBox="1">
            <a:spLocks/>
          </p:cNvSpPr>
          <p:nvPr/>
        </p:nvSpPr>
        <p:spPr>
          <a:xfrm>
            <a:off x="6104675" y="3085746"/>
            <a:ext cx="2501682" cy="75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fr-FR" dirty="0"/>
              <a:t>Encadré par : </a:t>
            </a:r>
          </a:p>
          <a:p>
            <a:pPr marL="0" indent="0" algn="l">
              <a:lnSpc>
                <a:spcPct val="100000"/>
              </a:lnSpc>
            </a:pPr>
            <a:r>
              <a:rPr lang="fr-FR" dirty="0"/>
              <a:t>	Pr. Y. ELHADFI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/>
      <p:bldP spid="431" grpId="0" build="p"/>
      <p:bldP spid="444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>
            <a:spLocks noGrp="1"/>
          </p:cNvSpPr>
          <p:nvPr>
            <p:ph type="title"/>
          </p:nvPr>
        </p:nvSpPr>
        <p:spPr>
          <a:xfrm>
            <a:off x="2892000" y="901700"/>
            <a:ext cx="3667392" cy="3020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Présentation d’application</a:t>
            </a:r>
          </a:p>
        </p:txBody>
      </p:sp>
      <p:sp>
        <p:nvSpPr>
          <p:cNvPr id="679" name="Google Shape;679;p46"/>
          <p:cNvSpPr txBox="1">
            <a:spLocks noGrp="1"/>
          </p:cNvSpPr>
          <p:nvPr>
            <p:ph type="title" idx="2"/>
          </p:nvPr>
        </p:nvSpPr>
        <p:spPr>
          <a:xfrm>
            <a:off x="3745950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0" name="Google Shape;680;p46"/>
          <p:cNvSpPr txBox="1">
            <a:spLocks noGrp="1"/>
          </p:cNvSpPr>
          <p:nvPr>
            <p:ph type="subTitle" idx="1"/>
          </p:nvPr>
        </p:nvSpPr>
        <p:spPr>
          <a:xfrm>
            <a:off x="2984980" y="3973797"/>
            <a:ext cx="348143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fr-FR" dirty="0"/>
              <a:t>Testes</a:t>
            </a:r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06300" y="149201"/>
            <a:ext cx="2322102" cy="3988062"/>
            <a:chOff x="106300" y="149201"/>
            <a:chExt cx="2322102" cy="3988062"/>
          </a:xfrm>
        </p:grpSpPr>
        <p:cxnSp>
          <p:nvCxnSpPr>
            <p:cNvPr id="682" name="Google Shape;682;p46"/>
            <p:cNvCxnSpPr/>
            <p:nvPr/>
          </p:nvCxnSpPr>
          <p:spPr>
            <a:xfrm>
              <a:off x="1080575" y="432050"/>
              <a:ext cx="921600" cy="939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 flipH="1">
              <a:off x="261389" y="467013"/>
              <a:ext cx="836700" cy="1466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37275" y="1920125"/>
              <a:ext cx="597300" cy="530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834225" y="2442950"/>
              <a:ext cx="153600" cy="1506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" name="Google Shape;686;p46"/>
            <p:cNvSpPr/>
            <p:nvPr/>
          </p:nvSpPr>
          <p:spPr>
            <a:xfrm>
              <a:off x="1547903" y="903176"/>
              <a:ext cx="880500" cy="88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10431" y="2127632"/>
              <a:ext cx="615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775820" y="3721163"/>
              <a:ext cx="416100" cy="4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06300" y="1765724"/>
              <a:ext cx="313500" cy="31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775831" y="149201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538512" y="266250"/>
            <a:ext cx="2430452" cy="3005238"/>
            <a:chOff x="6538512" y="266250"/>
            <a:chExt cx="2430452" cy="3005238"/>
          </a:xfrm>
        </p:grpSpPr>
        <p:cxnSp>
          <p:nvCxnSpPr>
            <p:cNvPr id="692" name="Google Shape;692;p46"/>
            <p:cNvCxnSpPr/>
            <p:nvPr/>
          </p:nvCxnSpPr>
          <p:spPr>
            <a:xfrm>
              <a:off x="6987700" y="721700"/>
              <a:ext cx="1773000" cy="605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 flipH="1">
              <a:off x="8168750" y="1323150"/>
              <a:ext cx="592500" cy="610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8151125" y="1889400"/>
              <a:ext cx="340200" cy="12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5" name="Google Shape;695;p46"/>
            <p:cNvSpPr/>
            <p:nvPr/>
          </p:nvSpPr>
          <p:spPr>
            <a:xfrm>
              <a:off x="6538512" y="266250"/>
              <a:ext cx="919200" cy="91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534564" y="1116304"/>
              <a:ext cx="434400" cy="43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005642" y="1752270"/>
              <a:ext cx="327300" cy="3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283620" y="2855388"/>
              <a:ext cx="416100" cy="4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83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" grpId="0"/>
      <p:bldP spid="679" grpId="0"/>
      <p:bldP spid="68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7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Fonctionnement d’application: </a:t>
            </a:r>
            <a:endParaRPr dirty="0"/>
          </a:p>
        </p:txBody>
      </p:sp>
      <p:sp>
        <p:nvSpPr>
          <p:cNvPr id="1074" name="Google Shape;1074;p67"/>
          <p:cNvSpPr/>
          <p:nvPr/>
        </p:nvSpPr>
        <p:spPr>
          <a:xfrm>
            <a:off x="713225" y="1265875"/>
            <a:ext cx="2482500" cy="33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75" name="Google Shape;1075;p67"/>
          <p:cNvSpPr/>
          <p:nvPr/>
        </p:nvSpPr>
        <p:spPr>
          <a:xfrm>
            <a:off x="5948275" y="1265875"/>
            <a:ext cx="2482500" cy="33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76" name="Google Shape;1076;p67"/>
          <p:cNvSpPr/>
          <p:nvPr/>
        </p:nvSpPr>
        <p:spPr>
          <a:xfrm>
            <a:off x="3330750" y="1265875"/>
            <a:ext cx="2482500" cy="33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77" name="Google Shape;1077;p67"/>
          <p:cNvSpPr txBox="1">
            <a:spLocks noGrp="1"/>
          </p:cNvSpPr>
          <p:nvPr>
            <p:ph type="title" idx="4294967295"/>
          </p:nvPr>
        </p:nvSpPr>
        <p:spPr>
          <a:xfrm>
            <a:off x="713224" y="1265875"/>
            <a:ext cx="2482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000" dirty="0"/>
              <a:t>Donn</a:t>
            </a:r>
            <a:r>
              <a:rPr lang="fr-FR" sz="2000" dirty="0"/>
              <a:t>é</a:t>
            </a:r>
            <a:r>
              <a:rPr lang="en" sz="2000" dirty="0"/>
              <a:t>es Entrées</a:t>
            </a:r>
            <a:endParaRPr sz="2000" dirty="0"/>
          </a:p>
        </p:txBody>
      </p:sp>
      <p:sp>
        <p:nvSpPr>
          <p:cNvPr id="1078" name="Google Shape;1078;p67"/>
          <p:cNvSpPr txBox="1">
            <a:spLocks noGrp="1"/>
          </p:cNvSpPr>
          <p:nvPr>
            <p:ph type="title" idx="4294967295"/>
          </p:nvPr>
        </p:nvSpPr>
        <p:spPr>
          <a:xfrm>
            <a:off x="3330749" y="1265875"/>
            <a:ext cx="2482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Application </a:t>
            </a:r>
            <a:endParaRPr sz="2000" dirty="0"/>
          </a:p>
        </p:txBody>
      </p:sp>
      <p:sp>
        <p:nvSpPr>
          <p:cNvPr id="1079" name="Google Shape;1079;p67"/>
          <p:cNvSpPr txBox="1">
            <a:spLocks noGrp="1"/>
          </p:cNvSpPr>
          <p:nvPr>
            <p:ph type="title" idx="4294967295"/>
          </p:nvPr>
        </p:nvSpPr>
        <p:spPr>
          <a:xfrm>
            <a:off x="5948274" y="1265875"/>
            <a:ext cx="2482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000" dirty="0"/>
              <a:t>R</a:t>
            </a:r>
            <a:r>
              <a:rPr lang="fr-FR" sz="2000" dirty="0"/>
              <a:t>é</a:t>
            </a:r>
            <a:r>
              <a:rPr lang="en" sz="2000" dirty="0"/>
              <a:t>sultats</a:t>
            </a:r>
            <a:endParaRPr sz="2000" dirty="0"/>
          </a:p>
        </p:txBody>
      </p:sp>
      <p:sp>
        <p:nvSpPr>
          <p:cNvPr id="1080" name="Google Shape;1080;p67"/>
          <p:cNvSpPr txBox="1">
            <a:spLocks noGrp="1"/>
          </p:cNvSpPr>
          <p:nvPr>
            <p:ph type="title" idx="4294967295"/>
          </p:nvPr>
        </p:nvSpPr>
        <p:spPr>
          <a:xfrm>
            <a:off x="1071725" y="1866150"/>
            <a:ext cx="1765500" cy="785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Matrice Hessienne H</a:t>
            </a:r>
            <a:b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</a:br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de taille (n*m)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81" name="Google Shape;1081;p67"/>
          <p:cNvSpPr txBox="1">
            <a:spLocks noGrp="1"/>
          </p:cNvSpPr>
          <p:nvPr>
            <p:ph type="title" idx="4294967295"/>
          </p:nvPr>
        </p:nvSpPr>
        <p:spPr>
          <a:xfrm>
            <a:off x="3689250" y="2274162"/>
            <a:ext cx="1765500" cy="90947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Appliquer les </a:t>
            </a:r>
            <a:r>
              <a:rPr lang="fr-FR" sz="1400" b="0" dirty="0">
                <a:latin typeface="Hanken Grotesk"/>
                <a:ea typeface="Hanken Grotesk"/>
                <a:cs typeface="Hanken Grotesk"/>
              </a:rPr>
              <a:t>Théorèmes</a:t>
            </a:r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 de la programmation quadratique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82" name="Google Shape;1082;p67"/>
          <p:cNvSpPr txBox="1">
            <a:spLocks noGrp="1"/>
          </p:cNvSpPr>
          <p:nvPr>
            <p:ph type="title" idx="4294967295"/>
          </p:nvPr>
        </p:nvSpPr>
        <p:spPr>
          <a:xfrm>
            <a:off x="6306775" y="1866125"/>
            <a:ext cx="1765500" cy="785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400" b="0" dirty="0">
                <a:latin typeface="Hanken Grotesk"/>
                <a:ea typeface="Hanken Grotesk"/>
                <a:cs typeface="Hanken Grotesk"/>
              </a:rPr>
              <a:t>Polynôme caractéristique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83" name="Google Shape;1083;p67"/>
          <p:cNvSpPr txBox="1">
            <a:spLocks noGrp="1"/>
          </p:cNvSpPr>
          <p:nvPr>
            <p:ph type="title" idx="4294967295"/>
          </p:nvPr>
        </p:nvSpPr>
        <p:spPr>
          <a:xfrm>
            <a:off x="6306775" y="2790938"/>
            <a:ext cx="1765500" cy="785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400" b="0" dirty="0">
                <a:latin typeface="Hanken Grotesk"/>
                <a:ea typeface="Hanken Grotesk"/>
                <a:cs typeface="Hanken Grotesk"/>
              </a:rPr>
              <a:t>Valeurs propres associées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85" name="Google Shape;1085;p67"/>
          <p:cNvSpPr txBox="1">
            <a:spLocks noGrp="1"/>
          </p:cNvSpPr>
          <p:nvPr>
            <p:ph type="title" idx="4294967295"/>
          </p:nvPr>
        </p:nvSpPr>
        <p:spPr>
          <a:xfrm>
            <a:off x="1071725" y="2790938"/>
            <a:ext cx="1765500" cy="785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400" b="0" dirty="0">
                <a:latin typeface="Hanken Grotesk"/>
                <a:ea typeface="Hanken Grotesk"/>
                <a:cs typeface="Hanken Grotesk"/>
                <a:sym typeface="Hanken Grotesk"/>
              </a:rPr>
              <a:t>L</a:t>
            </a:r>
            <a:r>
              <a:rPr lang="fr-FR" sz="1400" b="0" dirty="0">
                <a:latin typeface="Hanken Grotesk"/>
                <a:ea typeface="Hanken Grotesk"/>
                <a:cs typeface="Hanken Grotesk"/>
              </a:rPr>
              <a:t>es valeurs du vecteur b (n-values</a:t>
            </a:r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)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087" name="Google Shape;1087;p67"/>
          <p:cNvCxnSpPr/>
          <p:nvPr/>
        </p:nvCxnSpPr>
        <p:spPr>
          <a:xfrm>
            <a:off x="2837225" y="2285705"/>
            <a:ext cx="852025" cy="4080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8" name="Google Shape;1088;p67"/>
          <p:cNvCxnSpPr>
            <a:stCxn id="1081" idx="3"/>
            <a:endCxn id="1082" idx="1"/>
          </p:cNvCxnSpPr>
          <p:nvPr/>
        </p:nvCxnSpPr>
        <p:spPr>
          <a:xfrm flipV="1">
            <a:off x="5454750" y="2258825"/>
            <a:ext cx="852025" cy="4700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9" name="Google Shape;1089;p67"/>
          <p:cNvCxnSpPr>
            <a:stCxn id="1082" idx="2"/>
            <a:endCxn id="1083" idx="0"/>
          </p:cNvCxnSpPr>
          <p:nvPr/>
        </p:nvCxnSpPr>
        <p:spPr>
          <a:xfrm>
            <a:off x="7189525" y="2651525"/>
            <a:ext cx="0" cy="13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0" name="Google Shape;1090;p67"/>
          <p:cNvCxnSpPr>
            <a:stCxn id="1083" idx="1"/>
          </p:cNvCxnSpPr>
          <p:nvPr/>
        </p:nvCxnSpPr>
        <p:spPr>
          <a:xfrm flipH="1" flipV="1">
            <a:off x="5454750" y="2693717"/>
            <a:ext cx="852025" cy="4899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1" name="Google Shape;1091;p67"/>
          <p:cNvCxnSpPr>
            <a:endCxn id="1085" idx="3"/>
          </p:cNvCxnSpPr>
          <p:nvPr/>
        </p:nvCxnSpPr>
        <p:spPr>
          <a:xfrm flipH="1">
            <a:off x="2837225" y="2724125"/>
            <a:ext cx="852025" cy="459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2" name="Google Shape;1092;p67"/>
          <p:cNvCxnSpPr>
            <a:stCxn id="1085" idx="0"/>
            <a:endCxn id="1080" idx="2"/>
          </p:cNvCxnSpPr>
          <p:nvPr/>
        </p:nvCxnSpPr>
        <p:spPr>
          <a:xfrm rot="10800000">
            <a:off x="1954475" y="2651438"/>
            <a:ext cx="0" cy="13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" name="Google Shape;1083;p67"/>
          <p:cNvSpPr txBox="1">
            <a:spLocks/>
          </p:cNvSpPr>
          <p:nvPr/>
        </p:nvSpPr>
        <p:spPr>
          <a:xfrm>
            <a:off x="6306775" y="3680106"/>
            <a:ext cx="1765500" cy="785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fr-FR" sz="1400" b="0" dirty="0">
                <a:latin typeface="Hanken Grotesk"/>
                <a:ea typeface="Hanken Grotesk"/>
                <a:cs typeface="Hanken Grotesk"/>
              </a:rPr>
              <a:t>Calculer les extremums</a:t>
            </a:r>
            <a:endParaRPr lang="fr-FR"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30" name="Google Shape;1090;p67"/>
          <p:cNvCxnSpPr>
            <a:stCxn id="29" idx="1"/>
          </p:cNvCxnSpPr>
          <p:nvPr/>
        </p:nvCxnSpPr>
        <p:spPr>
          <a:xfrm flipH="1" flipV="1">
            <a:off x="5454750" y="2703408"/>
            <a:ext cx="852025" cy="13693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" name="Google Shape;1089;p67"/>
          <p:cNvCxnSpPr/>
          <p:nvPr/>
        </p:nvCxnSpPr>
        <p:spPr>
          <a:xfrm>
            <a:off x="7189525" y="3540606"/>
            <a:ext cx="0" cy="13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" grpId="0"/>
      <p:bldP spid="1074" grpId="0" animBg="1"/>
      <p:bldP spid="1075" grpId="0" animBg="1"/>
      <p:bldP spid="1076" grpId="0" animBg="1"/>
      <p:bldP spid="1077" grpId="0"/>
      <p:bldP spid="1078" grpId="0"/>
      <p:bldP spid="1079" grpId="0"/>
      <p:bldP spid="1080" grpId="0" animBg="1"/>
      <p:bldP spid="1081" grpId="0" animBg="1"/>
      <p:bldP spid="1082" grpId="0" animBg="1"/>
      <p:bldP spid="1083" grpId="0" animBg="1"/>
      <p:bldP spid="1085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>
            <a:spLocks noGrp="1"/>
          </p:cNvSpPr>
          <p:nvPr>
            <p:ph type="title"/>
          </p:nvPr>
        </p:nvSpPr>
        <p:spPr>
          <a:xfrm>
            <a:off x="3063052" y="1483731"/>
            <a:ext cx="3667392" cy="2203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79" name="Google Shape;679;p46"/>
          <p:cNvSpPr txBox="1">
            <a:spLocks noGrp="1"/>
          </p:cNvSpPr>
          <p:nvPr>
            <p:ph type="title" idx="2"/>
          </p:nvPr>
        </p:nvSpPr>
        <p:spPr>
          <a:xfrm>
            <a:off x="3882001" y="1669682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06300" y="149201"/>
            <a:ext cx="2322102" cy="3988062"/>
            <a:chOff x="106300" y="149201"/>
            <a:chExt cx="2322102" cy="3988062"/>
          </a:xfrm>
        </p:grpSpPr>
        <p:cxnSp>
          <p:nvCxnSpPr>
            <p:cNvPr id="682" name="Google Shape;682;p46"/>
            <p:cNvCxnSpPr/>
            <p:nvPr/>
          </p:nvCxnSpPr>
          <p:spPr>
            <a:xfrm>
              <a:off x="1080575" y="432050"/>
              <a:ext cx="921600" cy="939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 flipH="1">
              <a:off x="261389" y="467013"/>
              <a:ext cx="836700" cy="1466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37275" y="1920125"/>
              <a:ext cx="597300" cy="530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834225" y="2442950"/>
              <a:ext cx="153600" cy="1506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" name="Google Shape;686;p46"/>
            <p:cNvSpPr/>
            <p:nvPr/>
          </p:nvSpPr>
          <p:spPr>
            <a:xfrm>
              <a:off x="1547903" y="903176"/>
              <a:ext cx="880500" cy="88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10431" y="2127632"/>
              <a:ext cx="615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775820" y="3721163"/>
              <a:ext cx="416100" cy="4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06300" y="1765724"/>
              <a:ext cx="313500" cy="31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775831" y="149201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538512" y="266250"/>
            <a:ext cx="2430452" cy="3005238"/>
            <a:chOff x="6538512" y="266250"/>
            <a:chExt cx="2430452" cy="3005238"/>
          </a:xfrm>
        </p:grpSpPr>
        <p:cxnSp>
          <p:nvCxnSpPr>
            <p:cNvPr id="692" name="Google Shape;692;p46"/>
            <p:cNvCxnSpPr/>
            <p:nvPr/>
          </p:nvCxnSpPr>
          <p:spPr>
            <a:xfrm>
              <a:off x="6987700" y="721700"/>
              <a:ext cx="1773000" cy="605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 flipH="1">
              <a:off x="8168750" y="1323150"/>
              <a:ext cx="592500" cy="610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8151125" y="1889400"/>
              <a:ext cx="340200" cy="12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5" name="Google Shape;695;p46"/>
            <p:cNvSpPr/>
            <p:nvPr/>
          </p:nvSpPr>
          <p:spPr>
            <a:xfrm>
              <a:off x="6538512" y="266250"/>
              <a:ext cx="919200" cy="91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534564" y="1116304"/>
              <a:ext cx="434400" cy="43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005642" y="1752270"/>
              <a:ext cx="327300" cy="3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283620" y="2855388"/>
              <a:ext cx="416100" cy="4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542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" grpId="0"/>
      <p:bldP spid="6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>
            <a:spLocks noGrp="1"/>
          </p:cNvSpPr>
          <p:nvPr>
            <p:ph type="title"/>
          </p:nvPr>
        </p:nvSpPr>
        <p:spPr>
          <a:xfrm>
            <a:off x="2231341" y="1514991"/>
            <a:ext cx="4988586" cy="2317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MERCI POUR VOTRE ATTENTION</a:t>
            </a:r>
          </a:p>
        </p:txBody>
      </p:sp>
      <p:grpSp>
        <p:nvGrpSpPr>
          <p:cNvPr id="500" name="Google Shape;500;p39"/>
          <p:cNvGrpSpPr/>
          <p:nvPr/>
        </p:nvGrpSpPr>
        <p:grpSpPr>
          <a:xfrm rot="10800000">
            <a:off x="671119" y="677529"/>
            <a:ext cx="2687159" cy="4059536"/>
            <a:chOff x="6005850" y="128214"/>
            <a:chExt cx="2848622" cy="4717959"/>
          </a:xfrm>
        </p:grpSpPr>
        <p:cxnSp>
          <p:nvCxnSpPr>
            <p:cNvPr id="501" name="Google Shape;501;p39"/>
            <p:cNvCxnSpPr/>
            <p:nvPr/>
          </p:nvCxnSpPr>
          <p:spPr>
            <a:xfrm>
              <a:off x="7539700" y="292500"/>
              <a:ext cx="893700" cy="570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9"/>
            <p:cNvCxnSpPr/>
            <p:nvPr/>
          </p:nvCxnSpPr>
          <p:spPr>
            <a:xfrm flipH="1">
              <a:off x="7564275" y="833875"/>
              <a:ext cx="850800" cy="1730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39"/>
            <p:cNvCxnSpPr/>
            <p:nvPr/>
          </p:nvCxnSpPr>
          <p:spPr>
            <a:xfrm>
              <a:off x="7583325" y="2526075"/>
              <a:ext cx="764700" cy="18261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9"/>
            <p:cNvCxnSpPr/>
            <p:nvPr/>
          </p:nvCxnSpPr>
          <p:spPr>
            <a:xfrm flipH="1">
              <a:off x="6206525" y="4285200"/>
              <a:ext cx="2122500" cy="363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39"/>
            <p:cNvSpPr/>
            <p:nvPr/>
          </p:nvSpPr>
          <p:spPr>
            <a:xfrm rot="-5400000" flipH="1">
              <a:off x="7366561" y="128214"/>
              <a:ext cx="335100" cy="33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 rot="-5400000" flipH="1">
              <a:off x="7846157" y="3738275"/>
              <a:ext cx="1006800" cy="10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 rot="-5400000" flipH="1">
              <a:off x="7318095" y="2272240"/>
              <a:ext cx="527400" cy="52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 rot="-5400000" flipH="1">
              <a:off x="7975173" y="385375"/>
              <a:ext cx="882300" cy="87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 rot="-5400000" flipH="1">
              <a:off x="6005850" y="4409073"/>
              <a:ext cx="437100" cy="4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112;p69"/>
          <p:cNvGrpSpPr/>
          <p:nvPr/>
        </p:nvGrpSpPr>
        <p:grpSpPr>
          <a:xfrm>
            <a:off x="7278325" y="151929"/>
            <a:ext cx="1568990" cy="4585136"/>
            <a:chOff x="7278325" y="151929"/>
            <a:chExt cx="1568990" cy="4585136"/>
          </a:xfrm>
        </p:grpSpPr>
        <p:cxnSp>
          <p:nvCxnSpPr>
            <p:cNvPr id="16" name="Google Shape;1113;p69"/>
            <p:cNvCxnSpPr/>
            <p:nvPr/>
          </p:nvCxnSpPr>
          <p:spPr>
            <a:xfrm rot="10800000" flipH="1">
              <a:off x="7639450" y="359200"/>
              <a:ext cx="839400" cy="20538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114;p69"/>
            <p:cNvCxnSpPr/>
            <p:nvPr/>
          </p:nvCxnSpPr>
          <p:spPr>
            <a:xfrm>
              <a:off x="7648375" y="2368350"/>
              <a:ext cx="833700" cy="1917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115;p69"/>
            <p:cNvSpPr/>
            <p:nvPr/>
          </p:nvSpPr>
          <p:spPr>
            <a:xfrm rot="5400000">
              <a:off x="8024415" y="3914165"/>
              <a:ext cx="826200" cy="8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16;p69"/>
            <p:cNvSpPr/>
            <p:nvPr/>
          </p:nvSpPr>
          <p:spPr>
            <a:xfrm rot="5400000">
              <a:off x="8202168" y="151929"/>
              <a:ext cx="525600" cy="52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17;p69"/>
            <p:cNvSpPr/>
            <p:nvPr/>
          </p:nvSpPr>
          <p:spPr>
            <a:xfrm rot="5400000">
              <a:off x="7278325" y="1996088"/>
              <a:ext cx="749400" cy="7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29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C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Plan:</a:t>
            </a:r>
            <a:endParaRPr dirty="0"/>
          </a:p>
        </p:txBody>
      </p:sp>
      <p:sp>
        <p:nvSpPr>
          <p:cNvPr id="459" name="Google Shape;459;p37"/>
          <p:cNvSpPr txBox="1">
            <a:spLocks noGrp="1"/>
          </p:cNvSpPr>
          <p:nvPr>
            <p:ph type="subTitle" idx="3"/>
          </p:nvPr>
        </p:nvSpPr>
        <p:spPr>
          <a:xfrm>
            <a:off x="2111914" y="430128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multiple exemples</a:t>
            </a:r>
            <a:endParaRPr sz="1600" dirty="0"/>
          </a:p>
        </p:txBody>
      </p:sp>
      <p:sp>
        <p:nvSpPr>
          <p:cNvPr id="460" name="Google Shape;460;p37"/>
          <p:cNvSpPr txBox="1">
            <a:spLocks noGrp="1"/>
          </p:cNvSpPr>
          <p:nvPr>
            <p:ph type="subTitle" idx="1"/>
          </p:nvPr>
        </p:nvSpPr>
        <p:spPr>
          <a:xfrm>
            <a:off x="720000" y="2207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Programmation quadratique</a:t>
            </a:r>
            <a:endParaRPr dirty="0"/>
          </a:p>
        </p:txBody>
      </p:sp>
      <p:sp>
        <p:nvSpPr>
          <p:cNvPr id="461" name="Google Shape;461;p37"/>
          <p:cNvSpPr txBox="1">
            <a:spLocks noGrp="1"/>
          </p:cNvSpPr>
          <p:nvPr>
            <p:ph type="subTitle" idx="2"/>
          </p:nvPr>
        </p:nvSpPr>
        <p:spPr>
          <a:xfrm>
            <a:off x="2856882" y="2195074"/>
            <a:ext cx="3057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Définitions, Formes, Propriétés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5"/>
          </p:nvPr>
        </p:nvSpPr>
        <p:spPr>
          <a:xfrm>
            <a:off x="6118549" y="25236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Théorèmes</a:t>
            </a:r>
            <a:r>
              <a:rPr lang="en" dirty="0"/>
              <a:t>, Exemples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title" idx="7"/>
          </p:nvPr>
        </p:nvSpPr>
        <p:spPr>
          <a:xfrm>
            <a:off x="1505375" y="1248984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 idx="8"/>
          </p:nvPr>
        </p:nvSpPr>
        <p:spPr>
          <a:xfrm>
            <a:off x="2855014" y="3032717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67" name="Google Shape;467;p37"/>
          <p:cNvSpPr txBox="1">
            <a:spLocks noGrp="1"/>
          </p:cNvSpPr>
          <p:nvPr>
            <p:ph type="title" idx="9"/>
          </p:nvPr>
        </p:nvSpPr>
        <p:spPr>
          <a:xfrm>
            <a:off x="4162386" y="1248984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8" name="Google Shape;468;p37"/>
          <p:cNvSpPr txBox="1">
            <a:spLocks noGrp="1"/>
          </p:cNvSpPr>
          <p:nvPr>
            <p:ph type="title" idx="13"/>
          </p:nvPr>
        </p:nvSpPr>
        <p:spPr>
          <a:xfrm>
            <a:off x="5708914" y="3084306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14"/>
          </p:nvPr>
        </p:nvSpPr>
        <p:spPr>
          <a:xfrm>
            <a:off x="6861656" y="1248984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6"/>
          </p:nvPr>
        </p:nvSpPr>
        <p:spPr>
          <a:xfrm>
            <a:off x="720000" y="18702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subTitle" idx="17"/>
          </p:nvPr>
        </p:nvSpPr>
        <p:spPr>
          <a:xfrm>
            <a:off x="3039283" y="1585625"/>
            <a:ext cx="2756262" cy="7275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quadratique</a:t>
            </a:r>
            <a:endParaRPr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8"/>
          </p:nvPr>
        </p:nvSpPr>
        <p:spPr>
          <a:xfrm>
            <a:off x="6180115" y="1956484"/>
            <a:ext cx="2305451" cy="749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Programmation quadratique</a:t>
            </a:r>
            <a:endParaRPr dirty="0"/>
          </a:p>
        </p:txBody>
      </p:sp>
      <p:sp>
        <p:nvSpPr>
          <p:cNvPr id="474" name="Google Shape;474;p37"/>
          <p:cNvSpPr txBox="1">
            <a:spLocks noGrp="1"/>
          </p:cNvSpPr>
          <p:nvPr>
            <p:ph type="subTitle" idx="19"/>
          </p:nvPr>
        </p:nvSpPr>
        <p:spPr>
          <a:xfrm>
            <a:off x="2111914" y="3708192"/>
            <a:ext cx="2305500" cy="755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dirty="0"/>
              <a:t>Présentation</a:t>
            </a:r>
            <a:r>
              <a:rPr lang="en" dirty="0"/>
              <a:t> d’application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subTitle" idx="20"/>
          </p:nvPr>
        </p:nvSpPr>
        <p:spPr>
          <a:xfrm>
            <a:off x="4965799" y="370819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0" grpId="0" build="p"/>
      <p:bldP spid="461" grpId="0" build="p"/>
      <p:bldP spid="463" grpId="0" build="p"/>
      <p:bldP spid="465" grpId="0"/>
      <p:bldP spid="466" grpId="0"/>
      <p:bldP spid="467" grpId="0"/>
      <p:bldP spid="468" grpId="0"/>
      <p:bldP spid="469" grpId="0"/>
      <p:bldP spid="471" grpId="0" build="p"/>
      <p:bldP spid="472" grpId="0" build="p"/>
      <p:bldP spid="473" grpId="0" build="p"/>
      <p:bldP spid="474" grpId="0" build="p"/>
      <p:bldP spid="4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>
            <a:spLocks noGrp="1"/>
          </p:cNvSpPr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Introduction</a:t>
            </a:r>
            <a:endParaRPr dirty="0"/>
          </a:p>
        </p:txBody>
      </p:sp>
      <p:sp>
        <p:nvSpPr>
          <p:cNvPr id="498" name="Google Shape;498;p39"/>
          <p:cNvSpPr txBox="1">
            <a:spLocks noGrp="1"/>
          </p:cNvSpPr>
          <p:nvPr>
            <p:ph type="title" idx="2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9" name="Google Shape;499;p39"/>
          <p:cNvSpPr txBox="1">
            <a:spLocks noGrp="1"/>
          </p:cNvSpPr>
          <p:nvPr>
            <p:ph type="subTitle" idx="1"/>
          </p:nvPr>
        </p:nvSpPr>
        <p:spPr>
          <a:xfrm>
            <a:off x="1291500" y="3741725"/>
            <a:ext cx="4197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Programmation quadratique</a:t>
            </a:r>
          </a:p>
        </p:txBody>
      </p:sp>
      <p:grpSp>
        <p:nvGrpSpPr>
          <p:cNvPr id="500" name="Google Shape;500;p39"/>
          <p:cNvGrpSpPr/>
          <p:nvPr/>
        </p:nvGrpSpPr>
        <p:grpSpPr>
          <a:xfrm>
            <a:off x="6005850" y="128214"/>
            <a:ext cx="2848622" cy="4717959"/>
            <a:chOff x="6005850" y="128214"/>
            <a:chExt cx="2848622" cy="4717959"/>
          </a:xfrm>
        </p:grpSpPr>
        <p:cxnSp>
          <p:nvCxnSpPr>
            <p:cNvPr id="501" name="Google Shape;501;p39"/>
            <p:cNvCxnSpPr/>
            <p:nvPr/>
          </p:nvCxnSpPr>
          <p:spPr>
            <a:xfrm>
              <a:off x="7539700" y="292500"/>
              <a:ext cx="893700" cy="570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9"/>
            <p:cNvCxnSpPr/>
            <p:nvPr/>
          </p:nvCxnSpPr>
          <p:spPr>
            <a:xfrm flipH="1">
              <a:off x="7564275" y="833875"/>
              <a:ext cx="850800" cy="1730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39"/>
            <p:cNvCxnSpPr/>
            <p:nvPr/>
          </p:nvCxnSpPr>
          <p:spPr>
            <a:xfrm>
              <a:off x="7583325" y="2526075"/>
              <a:ext cx="764700" cy="18261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9"/>
            <p:cNvCxnSpPr/>
            <p:nvPr/>
          </p:nvCxnSpPr>
          <p:spPr>
            <a:xfrm flipH="1">
              <a:off x="6206525" y="4285200"/>
              <a:ext cx="2122500" cy="363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39"/>
            <p:cNvSpPr/>
            <p:nvPr/>
          </p:nvSpPr>
          <p:spPr>
            <a:xfrm rot="-5400000" flipH="1">
              <a:off x="7366561" y="128214"/>
              <a:ext cx="335100" cy="33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 rot="-5400000" flipH="1">
              <a:off x="7846157" y="3738275"/>
              <a:ext cx="1006800" cy="10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 rot="-5400000" flipH="1">
              <a:off x="7318095" y="2272240"/>
              <a:ext cx="527400" cy="52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 rot="-5400000" flipH="1">
              <a:off x="7975173" y="385375"/>
              <a:ext cx="882300" cy="87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 rot="-5400000" flipH="1">
              <a:off x="6005850" y="4409073"/>
              <a:ext cx="437100" cy="4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5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/>
      <p:bldP spid="498" grpId="0"/>
      <p:bldP spid="4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>
            <a:spLocks noGrp="1"/>
          </p:cNvSpPr>
          <p:nvPr>
            <p:ph type="title"/>
          </p:nvPr>
        </p:nvSpPr>
        <p:spPr>
          <a:xfrm>
            <a:off x="2910119" y="1685920"/>
            <a:ext cx="3488129" cy="3020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Application quadratique</a:t>
            </a:r>
            <a:br>
              <a:rPr lang="fr-FR" dirty="0"/>
            </a:br>
            <a:endParaRPr dirty="0"/>
          </a:p>
        </p:txBody>
      </p:sp>
      <p:sp>
        <p:nvSpPr>
          <p:cNvPr id="679" name="Google Shape;679;p46"/>
          <p:cNvSpPr txBox="1">
            <a:spLocks noGrp="1"/>
          </p:cNvSpPr>
          <p:nvPr>
            <p:ph type="title" idx="2"/>
          </p:nvPr>
        </p:nvSpPr>
        <p:spPr>
          <a:xfrm>
            <a:off x="3745950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0" name="Google Shape;680;p46"/>
          <p:cNvSpPr txBox="1">
            <a:spLocks noGrp="1"/>
          </p:cNvSpPr>
          <p:nvPr>
            <p:ph type="subTitle" idx="1"/>
          </p:nvPr>
        </p:nvSpPr>
        <p:spPr>
          <a:xfrm>
            <a:off x="3003950" y="4068896"/>
            <a:ext cx="3130784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fr-FR" dirty="0"/>
              <a:t>Définitions, Formes, Propriétés</a:t>
            </a:r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06300" y="149201"/>
            <a:ext cx="2322102" cy="3988062"/>
            <a:chOff x="106300" y="149201"/>
            <a:chExt cx="2322102" cy="3988062"/>
          </a:xfrm>
        </p:grpSpPr>
        <p:cxnSp>
          <p:nvCxnSpPr>
            <p:cNvPr id="682" name="Google Shape;682;p46"/>
            <p:cNvCxnSpPr/>
            <p:nvPr/>
          </p:nvCxnSpPr>
          <p:spPr>
            <a:xfrm>
              <a:off x="1080575" y="432050"/>
              <a:ext cx="921600" cy="939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 flipH="1">
              <a:off x="261389" y="467013"/>
              <a:ext cx="836700" cy="1466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37275" y="1920125"/>
              <a:ext cx="597300" cy="530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834225" y="2442950"/>
              <a:ext cx="153600" cy="1506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" name="Google Shape;686;p46"/>
            <p:cNvSpPr/>
            <p:nvPr/>
          </p:nvSpPr>
          <p:spPr>
            <a:xfrm>
              <a:off x="1547903" y="903176"/>
              <a:ext cx="880500" cy="88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10431" y="2127632"/>
              <a:ext cx="615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775820" y="3721163"/>
              <a:ext cx="416100" cy="4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06300" y="1765724"/>
              <a:ext cx="313500" cy="31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775831" y="149201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538512" y="266250"/>
            <a:ext cx="2430452" cy="3005238"/>
            <a:chOff x="6538512" y="266250"/>
            <a:chExt cx="2430452" cy="3005238"/>
          </a:xfrm>
        </p:grpSpPr>
        <p:cxnSp>
          <p:nvCxnSpPr>
            <p:cNvPr id="692" name="Google Shape;692;p46"/>
            <p:cNvCxnSpPr/>
            <p:nvPr/>
          </p:nvCxnSpPr>
          <p:spPr>
            <a:xfrm>
              <a:off x="6987700" y="721700"/>
              <a:ext cx="1773000" cy="605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 flipH="1">
              <a:off x="8168750" y="1323150"/>
              <a:ext cx="592500" cy="610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8151125" y="1889400"/>
              <a:ext cx="340200" cy="12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5" name="Google Shape;695;p46"/>
            <p:cNvSpPr/>
            <p:nvPr/>
          </p:nvSpPr>
          <p:spPr>
            <a:xfrm>
              <a:off x="6538512" y="266250"/>
              <a:ext cx="919200" cy="91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534564" y="1116304"/>
              <a:ext cx="434400" cy="43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005642" y="1752270"/>
              <a:ext cx="327300" cy="3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283620" y="2855388"/>
              <a:ext cx="416100" cy="4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" grpId="0"/>
      <p:bldP spid="679" grpId="0"/>
      <p:bldP spid="68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"/>
          <p:cNvSpPr txBox="1">
            <a:spLocks noGrp="1"/>
          </p:cNvSpPr>
          <p:nvPr>
            <p:ph type="title"/>
          </p:nvPr>
        </p:nvSpPr>
        <p:spPr>
          <a:xfrm>
            <a:off x="526755" y="999113"/>
            <a:ext cx="1669694" cy="398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400" u="sng" dirty="0"/>
              <a:t>Forme quadratique :</a:t>
            </a:r>
            <a:endParaRPr sz="1400" u="sng" dirty="0"/>
          </a:p>
        </p:txBody>
      </p:sp>
      <p:sp>
        <p:nvSpPr>
          <p:cNvPr id="602" name="Google Shape;602;p44"/>
          <p:cNvSpPr/>
          <p:nvPr/>
        </p:nvSpPr>
        <p:spPr>
          <a:xfrm>
            <a:off x="8668693" y="4682295"/>
            <a:ext cx="291487" cy="286263"/>
          </a:xfrm>
          <a:custGeom>
            <a:avLst/>
            <a:gdLst/>
            <a:ahLst/>
            <a:cxnLst/>
            <a:rect l="l" t="t" r="r" b="b"/>
            <a:pathLst>
              <a:path w="113" h="113" extrusionOk="0">
                <a:moveTo>
                  <a:pt x="9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6"/>
                  <a:pt x="7" y="113"/>
                  <a:pt x="16" y="113"/>
                </a:cubicBezTo>
                <a:cubicBezTo>
                  <a:pt x="97" y="113"/>
                  <a:pt x="97" y="113"/>
                  <a:pt x="97" y="113"/>
                </a:cubicBezTo>
                <a:cubicBezTo>
                  <a:pt x="106" y="113"/>
                  <a:pt x="113" y="106"/>
                  <a:pt x="113" y="9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7"/>
                  <a:pt x="106" y="0"/>
                  <a:pt x="97" y="0"/>
                </a:cubicBezTo>
                <a:close/>
                <a:moveTo>
                  <a:pt x="38" y="60"/>
                </a:moveTo>
                <a:cubicBezTo>
                  <a:pt x="33" y="60"/>
                  <a:pt x="33" y="60"/>
                  <a:pt x="33" y="60"/>
                </a:cubicBezTo>
                <a:cubicBezTo>
                  <a:pt x="30" y="82"/>
                  <a:pt x="30" y="82"/>
                  <a:pt x="30" y="82"/>
                </a:cubicBezTo>
                <a:cubicBezTo>
                  <a:pt x="28" y="92"/>
                  <a:pt x="20" y="100"/>
                  <a:pt x="10" y="100"/>
                </a:cubicBezTo>
                <a:cubicBezTo>
                  <a:pt x="8" y="100"/>
                  <a:pt x="6" y="98"/>
                  <a:pt x="6" y="96"/>
                </a:cubicBezTo>
                <a:cubicBezTo>
                  <a:pt x="6" y="94"/>
                  <a:pt x="8" y="93"/>
                  <a:pt x="10" y="93"/>
                </a:cubicBezTo>
                <a:cubicBezTo>
                  <a:pt x="16" y="93"/>
                  <a:pt x="22" y="88"/>
                  <a:pt x="23" y="81"/>
                </a:cubicBezTo>
                <a:cubicBezTo>
                  <a:pt x="26" y="60"/>
                  <a:pt x="26" y="60"/>
                  <a:pt x="26" y="60"/>
                </a:cubicBezTo>
                <a:cubicBezTo>
                  <a:pt x="21" y="60"/>
                  <a:pt x="21" y="60"/>
                  <a:pt x="21" y="60"/>
                </a:cubicBezTo>
                <a:cubicBezTo>
                  <a:pt x="19" y="60"/>
                  <a:pt x="18" y="58"/>
                  <a:pt x="18" y="56"/>
                </a:cubicBezTo>
                <a:cubicBezTo>
                  <a:pt x="18" y="54"/>
                  <a:pt x="19" y="53"/>
                  <a:pt x="21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9" y="31"/>
                  <a:pt x="29" y="31"/>
                  <a:pt x="29" y="31"/>
                </a:cubicBezTo>
                <a:cubicBezTo>
                  <a:pt x="31" y="20"/>
                  <a:pt x="39" y="13"/>
                  <a:pt x="50" y="13"/>
                </a:cubicBezTo>
                <a:cubicBezTo>
                  <a:pt x="51" y="13"/>
                  <a:pt x="53" y="14"/>
                  <a:pt x="53" y="16"/>
                </a:cubicBezTo>
                <a:cubicBezTo>
                  <a:pt x="53" y="18"/>
                  <a:pt x="51" y="20"/>
                  <a:pt x="50" y="20"/>
                </a:cubicBezTo>
                <a:cubicBezTo>
                  <a:pt x="43" y="20"/>
                  <a:pt x="37" y="25"/>
                  <a:pt x="36" y="31"/>
                </a:cubicBezTo>
                <a:cubicBezTo>
                  <a:pt x="33" y="53"/>
                  <a:pt x="33" y="53"/>
                  <a:pt x="33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40" y="53"/>
                  <a:pt x="41" y="54"/>
                  <a:pt x="41" y="56"/>
                </a:cubicBezTo>
                <a:cubicBezTo>
                  <a:pt x="41" y="58"/>
                  <a:pt x="40" y="60"/>
                  <a:pt x="38" y="60"/>
                </a:cubicBezTo>
                <a:close/>
                <a:moveTo>
                  <a:pt x="60" y="81"/>
                </a:moveTo>
                <a:cubicBezTo>
                  <a:pt x="60" y="83"/>
                  <a:pt x="60" y="85"/>
                  <a:pt x="58" y="86"/>
                </a:cubicBezTo>
                <a:cubicBezTo>
                  <a:pt x="58" y="86"/>
                  <a:pt x="57" y="86"/>
                  <a:pt x="57" y="86"/>
                </a:cubicBezTo>
                <a:cubicBezTo>
                  <a:pt x="55" y="86"/>
                  <a:pt x="54" y="85"/>
                  <a:pt x="54" y="84"/>
                </a:cubicBezTo>
                <a:cubicBezTo>
                  <a:pt x="46" y="67"/>
                  <a:pt x="46" y="53"/>
                  <a:pt x="48" y="44"/>
                </a:cubicBezTo>
                <a:cubicBezTo>
                  <a:pt x="50" y="34"/>
                  <a:pt x="54" y="28"/>
                  <a:pt x="54" y="28"/>
                </a:cubicBezTo>
                <a:cubicBezTo>
                  <a:pt x="55" y="26"/>
                  <a:pt x="57" y="26"/>
                  <a:pt x="59" y="27"/>
                </a:cubicBezTo>
                <a:cubicBezTo>
                  <a:pt x="60" y="28"/>
                  <a:pt x="60" y="30"/>
                  <a:pt x="59" y="32"/>
                </a:cubicBezTo>
                <a:cubicBezTo>
                  <a:pt x="59" y="32"/>
                  <a:pt x="56" y="37"/>
                  <a:pt x="54" y="45"/>
                </a:cubicBezTo>
                <a:cubicBezTo>
                  <a:pt x="52" y="57"/>
                  <a:pt x="54" y="69"/>
                  <a:pt x="60" y="81"/>
                </a:cubicBezTo>
                <a:close/>
                <a:moveTo>
                  <a:pt x="89" y="69"/>
                </a:moveTo>
                <a:cubicBezTo>
                  <a:pt x="90" y="70"/>
                  <a:pt x="90" y="72"/>
                  <a:pt x="88" y="73"/>
                </a:cubicBezTo>
                <a:cubicBezTo>
                  <a:pt x="88" y="74"/>
                  <a:pt x="87" y="74"/>
                  <a:pt x="87" y="74"/>
                </a:cubicBezTo>
                <a:cubicBezTo>
                  <a:pt x="86" y="74"/>
                  <a:pt x="84" y="73"/>
                  <a:pt x="84" y="73"/>
                </a:cubicBezTo>
                <a:cubicBezTo>
                  <a:pt x="77" y="62"/>
                  <a:pt x="77" y="62"/>
                  <a:pt x="77" y="62"/>
                </a:cubicBezTo>
                <a:cubicBezTo>
                  <a:pt x="69" y="73"/>
                  <a:pt x="69" y="73"/>
                  <a:pt x="69" y="73"/>
                </a:cubicBezTo>
                <a:cubicBezTo>
                  <a:pt x="69" y="73"/>
                  <a:pt x="68" y="74"/>
                  <a:pt x="67" y="74"/>
                </a:cubicBezTo>
                <a:cubicBezTo>
                  <a:pt x="66" y="74"/>
                  <a:pt x="65" y="74"/>
                  <a:pt x="65" y="73"/>
                </a:cubicBezTo>
                <a:cubicBezTo>
                  <a:pt x="63" y="72"/>
                  <a:pt x="63" y="70"/>
                  <a:pt x="64" y="69"/>
                </a:cubicBezTo>
                <a:cubicBezTo>
                  <a:pt x="73" y="56"/>
                  <a:pt x="73" y="56"/>
                  <a:pt x="73" y="56"/>
                </a:cubicBezTo>
                <a:cubicBezTo>
                  <a:pt x="64" y="44"/>
                  <a:pt x="64" y="44"/>
                  <a:pt x="64" y="44"/>
                </a:cubicBezTo>
                <a:cubicBezTo>
                  <a:pt x="63" y="42"/>
                  <a:pt x="63" y="40"/>
                  <a:pt x="65" y="39"/>
                </a:cubicBezTo>
                <a:cubicBezTo>
                  <a:pt x="66" y="38"/>
                  <a:pt x="68" y="38"/>
                  <a:pt x="69" y="40"/>
                </a:cubicBezTo>
                <a:cubicBezTo>
                  <a:pt x="77" y="50"/>
                  <a:pt x="77" y="50"/>
                  <a:pt x="77" y="50"/>
                </a:cubicBezTo>
                <a:cubicBezTo>
                  <a:pt x="84" y="40"/>
                  <a:pt x="84" y="40"/>
                  <a:pt x="84" y="40"/>
                </a:cubicBezTo>
                <a:cubicBezTo>
                  <a:pt x="85" y="38"/>
                  <a:pt x="87" y="38"/>
                  <a:pt x="88" y="39"/>
                </a:cubicBezTo>
                <a:cubicBezTo>
                  <a:pt x="90" y="40"/>
                  <a:pt x="90" y="42"/>
                  <a:pt x="89" y="44"/>
                </a:cubicBezTo>
                <a:cubicBezTo>
                  <a:pt x="81" y="56"/>
                  <a:pt x="81" y="56"/>
                  <a:pt x="81" y="56"/>
                </a:cubicBezTo>
                <a:lnTo>
                  <a:pt x="89" y="69"/>
                </a:lnTo>
                <a:close/>
                <a:moveTo>
                  <a:pt x="100" y="84"/>
                </a:moveTo>
                <a:cubicBezTo>
                  <a:pt x="99" y="85"/>
                  <a:pt x="98" y="86"/>
                  <a:pt x="97" y="86"/>
                </a:cubicBezTo>
                <a:cubicBezTo>
                  <a:pt x="96" y="86"/>
                  <a:pt x="96" y="86"/>
                  <a:pt x="95" y="86"/>
                </a:cubicBezTo>
                <a:cubicBezTo>
                  <a:pt x="93" y="85"/>
                  <a:pt x="93" y="83"/>
                  <a:pt x="94" y="81"/>
                </a:cubicBezTo>
                <a:cubicBezTo>
                  <a:pt x="108" y="52"/>
                  <a:pt x="94" y="32"/>
                  <a:pt x="94" y="32"/>
                </a:cubicBezTo>
                <a:cubicBezTo>
                  <a:pt x="93" y="30"/>
                  <a:pt x="93" y="28"/>
                  <a:pt x="95" y="27"/>
                </a:cubicBezTo>
                <a:cubicBezTo>
                  <a:pt x="96" y="26"/>
                  <a:pt x="98" y="26"/>
                  <a:pt x="99" y="28"/>
                </a:cubicBezTo>
                <a:cubicBezTo>
                  <a:pt x="99" y="28"/>
                  <a:pt x="103" y="34"/>
                  <a:pt x="105" y="44"/>
                </a:cubicBezTo>
                <a:cubicBezTo>
                  <a:pt x="107" y="53"/>
                  <a:pt x="108" y="67"/>
                  <a:pt x="100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20;p53">
            <a:extLst>
              <a:ext uri="{FF2B5EF4-FFF2-40B4-BE49-F238E27FC236}">
                <a16:creationId xmlns:a16="http://schemas.microsoft.com/office/drawing/2014/main" id="{97C4FCF3-4D21-4264-9FEF-49E88A81CB4D}"/>
              </a:ext>
            </a:extLst>
          </p:cNvPr>
          <p:cNvSpPr txBox="1">
            <a:spLocks/>
          </p:cNvSpPr>
          <p:nvPr/>
        </p:nvSpPr>
        <p:spPr>
          <a:xfrm>
            <a:off x="526755" y="534885"/>
            <a:ext cx="7976226" cy="50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None/>
            </a:pPr>
            <a:r>
              <a:rPr lang="fr-FR" dirty="0"/>
              <a:t>On dit que f : R</a:t>
            </a:r>
            <a:r>
              <a:rPr lang="fr-FR" baseline="30000" dirty="0"/>
              <a:t>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R est une application </a:t>
            </a:r>
            <a:r>
              <a:rPr lang="fr-FR" u="sng" dirty="0"/>
              <a:t>quadratique</a:t>
            </a:r>
            <a:r>
              <a:rPr lang="fr-FR" dirty="0"/>
              <a:t> lorsqu’on parle d’un polynôme de degré </a:t>
            </a:r>
            <a:r>
              <a:rPr lang="fr-FR" b="1" dirty="0"/>
              <a:t>2</a:t>
            </a:r>
            <a:r>
              <a:rPr lang="fr-FR" dirty="0"/>
              <a:t>.</a:t>
            </a:r>
            <a:endParaRPr lang="fr-MA" dirty="0"/>
          </a:p>
        </p:txBody>
      </p:sp>
      <p:sp>
        <p:nvSpPr>
          <p:cNvPr id="35" name="Google Shape;593;p44">
            <a:extLst>
              <a:ext uri="{FF2B5EF4-FFF2-40B4-BE49-F238E27FC236}">
                <a16:creationId xmlns:a16="http://schemas.microsoft.com/office/drawing/2014/main" id="{E1C2D025-261C-4333-BD76-1AF5F562D15C}"/>
              </a:ext>
            </a:extLst>
          </p:cNvPr>
          <p:cNvSpPr txBox="1">
            <a:spLocks/>
          </p:cNvSpPr>
          <p:nvPr/>
        </p:nvSpPr>
        <p:spPr>
          <a:xfrm>
            <a:off x="367243" y="135949"/>
            <a:ext cx="1254171" cy="39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fr-MA" sz="1800" dirty="0"/>
              <a:t>Définition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A3FD40-5821-4AF4-85A1-A423C818D426}"/>
                  </a:ext>
                </a:extLst>
              </p:cNvPr>
              <p:cNvSpPr/>
              <p:nvPr/>
            </p:nvSpPr>
            <p:spPr>
              <a:xfrm>
                <a:off x="1953670" y="1398049"/>
                <a:ext cx="4541371" cy="707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MA" b="1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fr-M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M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MA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M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M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MA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fr-M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MA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  <m:r>
                        <a:rPr lang="fr-M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M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MA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MA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fr-M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fr-MA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MA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MA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MA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MA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fr-M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A3FD40-5821-4AF4-85A1-A423C818D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670" y="1398049"/>
                <a:ext cx="4541371" cy="707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593;p44">
            <a:extLst>
              <a:ext uri="{FF2B5EF4-FFF2-40B4-BE49-F238E27FC236}">
                <a16:creationId xmlns:a16="http://schemas.microsoft.com/office/drawing/2014/main" id="{4A1F55CA-2181-4568-A5B2-D58E181513C9}"/>
              </a:ext>
            </a:extLst>
          </p:cNvPr>
          <p:cNvSpPr txBox="1">
            <a:spLocks/>
          </p:cNvSpPr>
          <p:nvPr/>
        </p:nvSpPr>
        <p:spPr>
          <a:xfrm>
            <a:off x="526755" y="2372282"/>
            <a:ext cx="1773390" cy="39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fr-MA" sz="1400" u="sng" dirty="0"/>
              <a:t>Notation matricielle 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0BC446-A9CE-494E-AE23-BE243650560F}"/>
              </a:ext>
            </a:extLst>
          </p:cNvPr>
          <p:cNvGrpSpPr/>
          <p:nvPr/>
        </p:nvGrpSpPr>
        <p:grpSpPr>
          <a:xfrm>
            <a:off x="367243" y="2790510"/>
            <a:ext cx="7309572" cy="1774685"/>
            <a:chOff x="367243" y="2790510"/>
            <a:chExt cx="7309572" cy="1774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CC9E8E-DE9C-46F1-BF31-C42993CFA7F3}"/>
                    </a:ext>
                  </a:extLst>
                </p:cNvPr>
                <p:cNvSpPr/>
                <p:nvPr/>
              </p:nvSpPr>
              <p:spPr>
                <a:xfrm>
                  <a:off x="3097540" y="2790510"/>
                  <a:ext cx="2253630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fr-MA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fr-MA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M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MA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MA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M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𝑨𝑿</m:t>
                        </m:r>
                        <m:r>
                          <a:rPr lang="fr-MA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M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fr-MA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fr-MA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CC9E8E-DE9C-46F1-BF31-C42993CFA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40" y="2790510"/>
                  <a:ext cx="2253630" cy="495649"/>
                </a:xfrm>
                <a:prstGeom prst="rect">
                  <a:avLst/>
                </a:prstGeom>
                <a:blipFill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fr-M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ED9EEB-6E2D-436F-AF52-858B07ADB1DC}"/>
                </a:ext>
              </a:extLst>
            </p:cNvPr>
            <p:cNvGrpSpPr/>
            <p:nvPr/>
          </p:nvGrpSpPr>
          <p:grpSpPr>
            <a:xfrm>
              <a:off x="367243" y="2925707"/>
              <a:ext cx="7309572" cy="1639488"/>
              <a:chOff x="367243" y="2925707"/>
              <a:chExt cx="7309572" cy="16394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5266457-0F15-4880-A269-42533EECEE38}"/>
                      </a:ext>
                    </a:extLst>
                  </p:cNvPr>
                  <p:cNvSpPr/>
                  <p:nvPr/>
                </p:nvSpPr>
                <p:spPr>
                  <a:xfrm>
                    <a:off x="367243" y="3745451"/>
                    <a:ext cx="3046006" cy="70000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80340" indent="276860">
                      <a:lnSpc>
                        <a:spcPct val="150000"/>
                      </a:lnSpc>
                      <a:spcBef>
                        <a:spcPts val="10"/>
                      </a:spcBef>
                    </a:pPr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- </a:t>
                    </a:r>
                    <a:r>
                      <a:rPr lang="fr-FR" b="1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A</a:t>
                    </a:r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 une matrice réelle d’ordre n</a:t>
                    </a:r>
                    <a:endParaRPr lang="fr-MA" dirty="0">
                      <a:latin typeface="Times New Roman" panose="02020603050405020304" pitchFamily="18" charset="0"/>
                      <a:ea typeface="Cambria" panose="02040503050406030204" pitchFamily="18" charset="0"/>
                      <a:cs typeface="Cambria" panose="02040503050406030204" pitchFamily="18" charset="0"/>
                    </a:endParaRPr>
                  </a:p>
                  <a:p>
                    <a:pPr marL="180340" indent="276860">
                      <a:lnSpc>
                        <a:spcPct val="150000"/>
                      </a:lnSpc>
                      <a:spcBef>
                        <a:spcPts val="10"/>
                      </a:spcBef>
                    </a:pPr>
                    <a:r>
                      <a:rPr lang="fr-FR" b="1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- c</a:t>
                    </a:r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∈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𝑅</m:t>
                        </m:r>
                      </m:oMath>
                    </a14:m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 (c est une constante)</a:t>
                    </a:r>
                    <a:endParaRPr lang="fr-MA" dirty="0">
                      <a:latin typeface="Times New Roman" panose="02020603050405020304" pitchFamily="18" charset="0"/>
                      <a:ea typeface="Cambria" panose="02040503050406030204" pitchFamily="18" charset="0"/>
                      <a:cs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5266457-0F15-4880-A269-42533EECEE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43" y="3745451"/>
                    <a:ext cx="3046006" cy="700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fr-M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CD52C7B-584C-403A-A7A8-93BAFA75A400}"/>
                      </a:ext>
                    </a:extLst>
                  </p:cNvPr>
                  <p:cNvSpPr/>
                  <p:nvPr/>
                </p:nvSpPr>
                <p:spPr>
                  <a:xfrm>
                    <a:off x="4120585" y="2925707"/>
                    <a:ext cx="3556230" cy="16394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80340" indent="276860">
                      <a:lnSpc>
                        <a:spcPct val="150000"/>
                      </a:lnSpc>
                      <a:spcBef>
                        <a:spcPts val="10"/>
                      </a:spcBef>
                    </a:pPr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- </a:t>
                    </a:r>
                    <a:r>
                      <a:rPr lang="fr-FR" b="1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𝑿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MA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MA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fr-MA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MA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MA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;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 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𝒃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MA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MA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fr-MA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MA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MA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fr-MA" dirty="0">
                      <a:latin typeface="Times New Roman" panose="02020603050405020304" pitchFamily="18" charset="0"/>
                      <a:ea typeface="Cambria" panose="02040503050406030204" pitchFamily="18" charset="0"/>
                      <a:cs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CD52C7B-584C-403A-A7A8-93BAFA75A4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585" y="2925707"/>
                    <a:ext cx="3556230" cy="16394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/>
      <p:bldP spid="34" grpId="0"/>
      <p:bldP spid="35" grpId="0"/>
      <p:bldP spid="1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593;p44">
            <a:extLst>
              <a:ext uri="{FF2B5EF4-FFF2-40B4-BE49-F238E27FC236}">
                <a16:creationId xmlns:a16="http://schemas.microsoft.com/office/drawing/2014/main" id="{E1C2D025-261C-4333-BD76-1AF5F562D15C}"/>
              </a:ext>
            </a:extLst>
          </p:cNvPr>
          <p:cNvSpPr txBox="1">
            <a:spLocks/>
          </p:cNvSpPr>
          <p:nvPr/>
        </p:nvSpPr>
        <p:spPr>
          <a:xfrm>
            <a:off x="716034" y="1106906"/>
            <a:ext cx="6075978" cy="46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>
              <a:buClr>
                <a:schemeClr val="lt1"/>
              </a:buClr>
              <a:buSzPts val="6000"/>
            </a:pPr>
            <a:r>
              <a:rPr lang="fr-MA" sz="1800" u="sng" dirty="0"/>
              <a:t>Théorème : </a:t>
            </a:r>
            <a:r>
              <a:rPr lang="fr-MA" sz="1800" dirty="0">
                <a:solidFill>
                  <a:schemeClr val="accent2"/>
                </a:solidFill>
              </a:rPr>
              <a:t>(Gradient et Matrice Hessienne d’une application)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7DB314-F102-44DE-A8B8-688174FED312}"/>
                  </a:ext>
                </a:extLst>
              </p:cNvPr>
              <p:cNvSpPr/>
              <p:nvPr/>
            </p:nvSpPr>
            <p:spPr>
              <a:xfrm>
                <a:off x="829559" y="1670811"/>
                <a:ext cx="8361575" cy="2224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MA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fr-M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MA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M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MA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MA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fr-MA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MA">
                          <a:latin typeface="Cambria Math" panose="02040503050406030204" pitchFamily="18" charset="0"/>
                        </a:rPr>
                        <m:t>&gt; − &lt;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MA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MA">
                          <a:latin typeface="Cambria Math" panose="02040503050406030204" pitchFamily="18" charset="0"/>
                        </a:rPr>
                        <m:t>&gt; + 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fr-FR" b="1" dirty="0"/>
              </a:p>
              <a:p>
                <a:pPr algn="ctr"/>
                <a:endParaRPr lang="fr-MA" dirty="0"/>
              </a:p>
              <a:p>
                <a:pPr algn="ctr"/>
                <a:r>
                  <a:rPr lang="fr-MA" dirty="0"/>
                  <a:t> </a:t>
                </a:r>
              </a:p>
              <a:p>
                <a:r>
                  <a:rPr lang="fr-MA" dirty="0"/>
                  <a:t>f est une application </a:t>
                </a:r>
                <a:r>
                  <a:rPr lang="fr-MA" u="sng" dirty="0"/>
                  <a:t>quadratique</a:t>
                </a:r>
                <a:r>
                  <a:rPr lang="fr-MA" dirty="0"/>
                  <a:t>, alors elle est C∞, et :</a:t>
                </a:r>
              </a:p>
              <a:p>
                <a:endParaRPr lang="fr-M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i="1" dirty="0"/>
              </a:p>
              <a:p>
                <a:endParaRPr lang="fr-F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MA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fr-MA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M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MA" dirty="0"/>
              </a:p>
              <a:p>
                <a:endParaRPr lang="fr-MA" u="sng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7DB314-F102-44DE-A8B8-688174FED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9" y="1670811"/>
                <a:ext cx="8361575" cy="2224007"/>
              </a:xfrm>
              <a:prstGeom prst="rect">
                <a:avLst/>
              </a:prstGeom>
              <a:blipFill>
                <a:blip r:embed="rId3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8958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6"/>
          <p:cNvSpPr txBox="1">
            <a:spLocks noGrp="1"/>
          </p:cNvSpPr>
          <p:nvPr>
            <p:ph type="title"/>
          </p:nvPr>
        </p:nvSpPr>
        <p:spPr>
          <a:xfrm>
            <a:off x="4414096" y="2033567"/>
            <a:ext cx="4426208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Programmation quadratique</a:t>
            </a:r>
          </a:p>
        </p:txBody>
      </p:sp>
      <p:sp>
        <p:nvSpPr>
          <p:cNvPr id="871" name="Google Shape;871;p56"/>
          <p:cNvSpPr txBox="1">
            <a:spLocks noGrp="1"/>
          </p:cNvSpPr>
          <p:nvPr>
            <p:ph type="title" idx="2"/>
          </p:nvPr>
        </p:nvSpPr>
        <p:spPr>
          <a:xfrm>
            <a:off x="6778675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72" name="Google Shape;872;p56"/>
          <p:cNvSpPr txBox="1">
            <a:spLocks noGrp="1"/>
          </p:cNvSpPr>
          <p:nvPr>
            <p:ph type="subTitle" idx="1"/>
          </p:nvPr>
        </p:nvSpPr>
        <p:spPr>
          <a:xfrm>
            <a:off x="4528550" y="3649709"/>
            <a:ext cx="4197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Théorème, Exemple</a:t>
            </a:r>
            <a:endParaRPr lang="fr-FR" dirty="0"/>
          </a:p>
        </p:txBody>
      </p:sp>
      <p:grpSp>
        <p:nvGrpSpPr>
          <p:cNvPr id="873" name="Google Shape;873;p56"/>
          <p:cNvGrpSpPr/>
          <p:nvPr/>
        </p:nvGrpSpPr>
        <p:grpSpPr>
          <a:xfrm>
            <a:off x="188900" y="58300"/>
            <a:ext cx="4044579" cy="4120869"/>
            <a:chOff x="188900" y="58300"/>
            <a:chExt cx="4044579" cy="4120869"/>
          </a:xfrm>
        </p:grpSpPr>
        <p:cxnSp>
          <p:nvCxnSpPr>
            <p:cNvPr id="874" name="Google Shape;874;p56"/>
            <p:cNvCxnSpPr/>
            <p:nvPr/>
          </p:nvCxnSpPr>
          <p:spPr>
            <a:xfrm>
              <a:off x="439850" y="291600"/>
              <a:ext cx="904200" cy="9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56"/>
            <p:cNvCxnSpPr/>
            <p:nvPr/>
          </p:nvCxnSpPr>
          <p:spPr>
            <a:xfrm>
              <a:off x="1343900" y="1186875"/>
              <a:ext cx="1790700" cy="1781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56"/>
            <p:cNvCxnSpPr/>
            <p:nvPr/>
          </p:nvCxnSpPr>
          <p:spPr>
            <a:xfrm rot="10800000" flipH="1">
              <a:off x="2204075" y="2038175"/>
              <a:ext cx="1790700" cy="18258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7" name="Google Shape;877;p56"/>
            <p:cNvSpPr/>
            <p:nvPr/>
          </p:nvSpPr>
          <p:spPr>
            <a:xfrm>
              <a:off x="2623395" y="2473862"/>
              <a:ext cx="975600" cy="97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3741179" y="1829712"/>
              <a:ext cx="492300" cy="49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188900" y="58300"/>
              <a:ext cx="492300" cy="4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1875049" y="3515869"/>
              <a:ext cx="653100" cy="66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842519" y="711923"/>
              <a:ext cx="975600" cy="9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56"/>
          <p:cNvGrpSpPr/>
          <p:nvPr/>
        </p:nvGrpSpPr>
        <p:grpSpPr>
          <a:xfrm>
            <a:off x="2900838" y="226275"/>
            <a:ext cx="1393750" cy="1368400"/>
            <a:chOff x="2900838" y="226275"/>
            <a:chExt cx="1393750" cy="1368400"/>
          </a:xfrm>
        </p:grpSpPr>
        <p:sp>
          <p:nvSpPr>
            <p:cNvPr id="883" name="Google Shape;883;p56"/>
            <p:cNvSpPr/>
            <p:nvPr/>
          </p:nvSpPr>
          <p:spPr>
            <a:xfrm>
              <a:off x="3659663" y="623150"/>
              <a:ext cx="463500" cy="4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3113563" y="1267675"/>
              <a:ext cx="324000" cy="3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4075588" y="1048600"/>
              <a:ext cx="219000" cy="21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2900838" y="1077175"/>
              <a:ext cx="165000" cy="16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3253263" y="226275"/>
              <a:ext cx="327000" cy="3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8" name="Google Shape;888;p56"/>
            <p:cNvCxnSpPr/>
            <p:nvPr/>
          </p:nvCxnSpPr>
          <p:spPr>
            <a:xfrm>
              <a:off x="3419250" y="384300"/>
              <a:ext cx="772500" cy="783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56"/>
            <p:cNvCxnSpPr/>
            <p:nvPr/>
          </p:nvCxnSpPr>
          <p:spPr>
            <a:xfrm flipH="1">
              <a:off x="3265500" y="854200"/>
              <a:ext cx="623400" cy="592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56"/>
            <p:cNvCxnSpPr/>
            <p:nvPr/>
          </p:nvCxnSpPr>
          <p:spPr>
            <a:xfrm>
              <a:off x="2982500" y="1163650"/>
              <a:ext cx="296400" cy="285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" grpId="0"/>
      <p:bldP spid="871" grpId="0"/>
      <p:bldP spid="8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28948" y="1216403"/>
                <a:ext cx="7865194" cy="2793535"/>
              </a:xfrm>
            </p:spPr>
            <p:txBody>
              <a:bodyPr/>
              <a:lstStyle/>
              <a:p>
                <a:pPr algn="l"/>
                <a:r>
                  <a:rPr lang="fr-FR" sz="1600" dirty="0" smtClean="0">
                    <a:solidFill>
                      <a:schemeClr val="tx1"/>
                    </a:solidFill>
                  </a:rPr>
                  <a:t>Soient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+ 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fr-FR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une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application quadratique sur </a:t>
                </a:r>
                <a:r>
                  <a:rPr lang="fr-FR" sz="1600" dirty="0">
                    <a:solidFill>
                      <a:schemeClr val="tx1"/>
                    </a:solidFill>
                  </a:rPr>
                  <a:t>R</a:t>
                </a:r>
                <a:r>
                  <a:rPr lang="fr-FR" sz="16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fr-FR" sz="160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et </a:t>
                </a:r>
                <a:r>
                  <a:rPr lang="fr-FR" sz="1600" dirty="0">
                    <a:solidFill>
                      <a:schemeClr val="tx1"/>
                    </a:solidFill>
                  </a:rPr>
                  <a:t>m  </a:t>
                </a:r>
                <a14:m>
                  <m:oMath xmlns:m="http://schemas.openxmlformats.org/officeDocument/2006/math">
                    <m:r>
                      <a:rPr lang="fr-FR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</a:rPr>
                  <a:t> R</a:t>
                </a:r>
                <a:r>
                  <a:rPr lang="fr-FR" sz="16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fr-FR" sz="1600" dirty="0">
                    <a:solidFill>
                      <a:schemeClr val="tx1"/>
                    </a:solidFill>
                  </a:rPr>
                  <a:t>.</a:t>
                </a:r>
                <a:br>
                  <a:rPr lang="fr-FR" sz="1600" dirty="0">
                    <a:solidFill>
                      <a:schemeClr val="tx1"/>
                    </a:solidFill>
                  </a:rPr>
                </a:br>
                <a:r>
                  <a:rPr lang="fr-FR" sz="1600" dirty="0">
                    <a:solidFill>
                      <a:schemeClr val="tx1"/>
                    </a:solidFill>
                  </a:rPr>
                  <a:t>Si A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est </a:t>
                </a:r>
                <a:r>
                  <a:rPr lang="fr-FR" sz="1600" dirty="0">
                    <a:solidFill>
                      <a:schemeClr val="tx1"/>
                    </a:solidFill>
                  </a:rPr>
                  <a:t>semi-définie positive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(</a:t>
                </a:r>
                <a:r>
                  <a:rPr lang="fr-FR" sz="1600" b="0" dirty="0" err="1">
                    <a:solidFill>
                      <a:schemeClr val="tx1"/>
                    </a:solidFill>
                  </a:rPr>
                  <a:t>resp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. semi-définie négative), </a:t>
                </a:r>
                <a:r>
                  <a:rPr lang="fr-FR" sz="1600" dirty="0">
                    <a:solidFill>
                      <a:schemeClr val="tx1"/>
                    </a:solidFill>
                  </a:rPr>
                  <a:t>alors :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/>
                </a:r>
                <a:br>
                  <a:rPr lang="fr-FR" sz="1600" b="0" dirty="0">
                    <a:solidFill>
                      <a:schemeClr val="tx1"/>
                    </a:solidFill>
                  </a:rPr>
                </a:br>
                <a:r>
                  <a:rPr lang="fr-FR" sz="1600" dirty="0" smtClean="0">
                    <a:solidFill>
                      <a:schemeClr val="tx1"/>
                    </a:solidFill>
                  </a:rPr>
                  <a:t>              m  est un minimum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resp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 maximum) local de f </a:t>
                </a:r>
                <a:br>
                  <a:rPr lang="fr-FR" sz="1600" b="0" dirty="0" smtClean="0">
                    <a:solidFill>
                      <a:schemeClr val="tx1"/>
                    </a:solidFill>
                  </a:rPr>
                </a:br>
                <a:r>
                  <a:rPr lang="fr-FR" sz="1600" b="0" dirty="0" smtClean="0">
                    <a:solidFill>
                      <a:schemeClr val="tx1"/>
                    </a:solidFill>
                  </a:rPr>
                  <a:t>           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m  est </a:t>
                </a:r>
                <a:r>
                  <a:rPr lang="fr-FR" sz="1600" dirty="0">
                    <a:solidFill>
                      <a:schemeClr val="tx1"/>
                    </a:solidFill>
                  </a:rPr>
                  <a:t>un minimum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(</a:t>
                </a:r>
                <a:r>
                  <a:rPr lang="fr-FR" sz="1600" b="0" dirty="0" err="1">
                    <a:solidFill>
                      <a:schemeClr val="tx1"/>
                    </a:solidFill>
                  </a:rPr>
                  <a:t>resp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. maximum)  global de f </a:t>
                </a:r>
                <a:br>
                  <a:rPr lang="fr-FR" sz="1600" b="0" dirty="0">
                    <a:solidFill>
                      <a:schemeClr val="tx1"/>
                    </a:solidFill>
                  </a:rPr>
                </a:br>
                <a:r>
                  <a:rPr lang="fr-FR" sz="1600" b="0" dirty="0" smtClean="0">
                    <a:solidFill>
                      <a:schemeClr val="tx1"/>
                    </a:solidFill>
                  </a:rPr>
                  <a:t>           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Am </a:t>
                </a:r>
                <a:r>
                  <a:rPr lang="fr-FR" sz="1600" dirty="0">
                    <a:solidFill>
                      <a:schemeClr val="tx1"/>
                    </a:solidFill>
                  </a:rPr>
                  <a:t>= b ;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m 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est une solution du système d’équations linéaires </a:t>
                </a:r>
                <a:r>
                  <a:rPr lang="fr-FR" sz="1600" dirty="0">
                    <a:solidFill>
                      <a:schemeClr val="tx1"/>
                    </a:solidFill>
                  </a:rPr>
                  <a:t>AX = b</a:t>
                </a:r>
                <a:r>
                  <a:rPr lang="fr-FR" sz="8000" dirty="0">
                    <a:solidFill>
                      <a:schemeClr val="tx1"/>
                    </a:solidFill>
                  </a:rPr>
                  <a:t/>
                </a:r>
                <a:br>
                  <a:rPr lang="fr-FR" sz="8000" dirty="0">
                    <a:solidFill>
                      <a:schemeClr val="tx1"/>
                    </a:solidFill>
                  </a:rPr>
                </a:br>
                <a:endParaRPr lang="fr-FR" sz="8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948" y="1216403"/>
                <a:ext cx="7865194" cy="2793535"/>
              </a:xfrm>
              <a:blipFill>
                <a:blip r:embed="rId2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428948" y="573627"/>
            <a:ext cx="4573975" cy="520532"/>
          </a:xfrm>
        </p:spPr>
        <p:txBody>
          <a:bodyPr>
            <a:noAutofit/>
          </a:bodyPr>
          <a:lstStyle/>
          <a:p>
            <a:pPr algn="l"/>
            <a:r>
              <a:rPr lang="fr-FR" sz="1800" dirty="0">
                <a:solidFill>
                  <a:schemeClr val="tx1"/>
                </a:solidFill>
              </a:rPr>
              <a:t> </a:t>
            </a:r>
            <a:r>
              <a:rPr lang="fr-FR" sz="1800" u="sng" dirty="0">
                <a:solidFill>
                  <a:schemeClr val="tx1"/>
                </a:solidFill>
              </a:rPr>
              <a:t>Théorème </a:t>
            </a:r>
            <a:r>
              <a:rPr lang="fr-FR" sz="1800" dirty="0" smtClean="0"/>
              <a:t>(</a:t>
            </a:r>
            <a:r>
              <a:rPr lang="fr-FR" sz="1800" dirty="0"/>
              <a:t>Programmation quadratique) :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2004" y="2944535"/>
            <a:ext cx="8496698" cy="1675677"/>
          </a:xfrm>
        </p:spPr>
        <p:txBody>
          <a:bodyPr>
            <a:normAutofit/>
          </a:bodyPr>
          <a:lstStyle/>
          <a:p>
            <a:pPr lvl="0" algn="just"/>
            <a:r>
              <a:rPr lang="fr-FR" b="1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Si </a:t>
            </a:r>
            <a:r>
              <a:rPr lang="fr-FR" b="1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A 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est </a:t>
            </a:r>
            <a:r>
              <a:rPr lang="fr-FR" b="1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définie positive 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(</a:t>
            </a:r>
            <a:r>
              <a:rPr lang="fr-FR" dirty="0" err="1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resp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. négative), alors </a:t>
            </a:r>
            <a:r>
              <a:rPr lang="fr-FR" b="1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f admet un unique  </a:t>
            </a:r>
            <a:endParaRPr lang="fr-FR" b="1" dirty="0" smtClean="0">
              <a:solidFill>
                <a:schemeClr val="tx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lvl="0" algn="just"/>
            <a:r>
              <a:rPr lang="fr-FR" b="1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           minimum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(</a:t>
            </a:r>
            <a:r>
              <a:rPr lang="fr-FR" dirty="0" err="1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resp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. maximum) 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global.</a:t>
            </a:r>
          </a:p>
          <a:p>
            <a:pPr lvl="0" algn="just"/>
            <a:r>
              <a:rPr lang="fr-FR" b="1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Si A n’est pas semi-définie positive 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(</a:t>
            </a:r>
            <a:r>
              <a:rPr lang="fr-FR" dirty="0" err="1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resp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. semi-définie négative), alors f n’admet aucun minimum (</a:t>
            </a:r>
            <a:r>
              <a:rPr lang="fr-FR" dirty="0" err="1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resp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. maximum) local ou global.</a:t>
            </a:r>
            <a:endParaRPr lang="fr-FR" dirty="0">
              <a:solidFill>
                <a:schemeClr val="tx1"/>
              </a:solidFill>
              <a:latin typeface="Blinker"/>
              <a:ea typeface="Blinker"/>
              <a:cs typeface="Blinker"/>
              <a:sym typeface="Blinker"/>
            </a:endParaRPr>
          </a:p>
          <a:p>
            <a:r>
              <a:rPr lang="fr-FR" b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244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07123" y="3926725"/>
                <a:ext cx="2745924" cy="1418227"/>
              </a:xfrm>
            </p:spPr>
            <p:txBody>
              <a:bodyPr/>
              <a:lstStyle/>
              <a:p>
                <a:pPr algn="l"/>
                <a:r>
                  <a:rPr lang="en-US" sz="1400" b="0" dirty="0" smtClean="0"/>
                  <a:t/>
                </a:r>
                <a:br>
                  <a:rPr lang="en-US" sz="1400" b="0" dirty="0" smtClean="0"/>
                </a:b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MA" sz="1400" b="0" dirty="0"/>
                  <a:t> </a:t>
                </a: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MA" sz="1400" b="0" dirty="0" smtClean="0"/>
                  <a:t>AX </a:t>
                </a:r>
                <a:r>
                  <a:rPr lang="fr-MA" sz="1400" b="0" dirty="0"/>
                  <a:t>= b </a:t>
                </a:r>
                <a:r>
                  <a:rPr lang="fr-MA" sz="1400" b="0" dirty="0" smtClean="0"/>
                  <a:t>    ⇔</a:t>
                </a:r>
                <a:r>
                  <a:rPr lang="fr-MA" sz="1400" b="0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4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MA" sz="1400" b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MA" sz="1400" b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fr-MA" sz="1400" b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ZA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1400" b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fr-FR" sz="1400" b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1400" b="0" dirty="0"/>
                  <a:t> </a:t>
                </a:r>
                <a:br>
                  <a:rPr lang="fr-FR" sz="1400" b="0" dirty="0"/>
                </a:br>
                <a:r>
                  <a:rPr lang="fr-FR" sz="1400" b="0" dirty="0"/>
                  <a:t> </a:t>
                </a:r>
                <a:br>
                  <a:rPr lang="fr-FR" sz="1400" b="0" dirty="0"/>
                </a:br>
                <a:endParaRPr lang="fr-FR" sz="1400" b="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7123" y="3926725"/>
                <a:ext cx="2745924" cy="1418227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04303" y="-80150"/>
            <a:ext cx="1652100" cy="915900"/>
          </a:xfrm>
        </p:spPr>
        <p:txBody>
          <a:bodyPr/>
          <a:lstStyle/>
          <a:p>
            <a:pPr algn="l"/>
            <a:r>
              <a:rPr lang="fr-FR" sz="1800" dirty="0" smtClean="0"/>
              <a:t>Exemple :</a:t>
            </a:r>
            <a:endParaRPr lang="fr-FR" sz="1800" dirty="0"/>
          </a:p>
        </p:txBody>
      </p:sp>
      <p:sp>
        <p:nvSpPr>
          <p:cNvPr id="4" name="Subtitle 4"/>
          <p:cNvSpPr>
            <a:spLocks noGrp="1"/>
          </p:cNvSpPr>
          <p:nvPr>
            <p:ph type="subTitle" idx="1"/>
          </p:nvPr>
        </p:nvSpPr>
        <p:spPr>
          <a:xfrm>
            <a:off x="722899" y="634144"/>
            <a:ext cx="3438040" cy="498269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 est la fonction définie sur R</a:t>
            </a:r>
            <a:r>
              <a:rPr lang="fr-F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par :</a:t>
            </a:r>
            <a:b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4"/>
              <p:cNvSpPr txBox="1">
                <a:spLocks/>
              </p:cNvSpPr>
              <p:nvPr/>
            </p:nvSpPr>
            <p:spPr>
              <a:xfrm>
                <a:off x="722897" y="2052893"/>
                <a:ext cx="7833872" cy="942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6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algn="l"/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 polynôme caractéristique de A est :</a:t>
                </a:r>
                <a:b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fr-FR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ZA" sz="1400" b="1" i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fr-MA" sz="1400" b="1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1" i="0">
                        <a:latin typeface="Cambria Math" panose="02040503050406030204" pitchFamily="18" charset="0"/>
                      </a:rPr>
                      <m:t>𝛌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)=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𝐝𝐞𝐭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1" i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0">
                        <a:latin typeface="Cambria Math" panose="02040503050406030204" pitchFamily="18" charset="0"/>
                      </a:rPr>
                      <m:t>𝛌</m:t>
                    </m:r>
                    <m:r>
                      <a:rPr lang="fr-FR" sz="1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MA" sz="1400" dirty="0"/>
                  <a:t>, où I est la matrice identité du même ordre que </a:t>
                </a:r>
                <a:r>
                  <a:rPr lang="fr-MA" sz="1400" b="1" dirty="0"/>
                  <a:t>A</a:t>
                </a:r>
                <a:r>
                  <a:rPr lang="fr-MA" sz="1400" dirty="0"/>
                  <a:t>. Dans ce cas</a:t>
                </a:r>
                <a:r>
                  <a:rPr lang="fr-MA" sz="1400" b="1" dirty="0"/>
                  <a:t>, I = I</a:t>
                </a:r>
                <a:r>
                  <a:rPr lang="fr-MA" sz="1400" b="1" baseline="-25000" dirty="0"/>
                  <a:t>3</a:t>
                </a:r>
                <a:r>
                  <a:rPr lang="fr-MA" sz="1400" dirty="0"/>
                  <a:t>.</a:t>
                </a:r>
                <a:r>
                  <a:rPr lang="fr-FR" sz="1400" dirty="0"/>
                  <a:t/>
                </a:r>
                <a:br>
                  <a:rPr lang="fr-F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ZA" sz="1400" b="1" i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0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</m:d>
                      <m:r>
                        <a:rPr lang="fr-MA" sz="1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MA" sz="1400" b="1" i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fr-MA" sz="14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MA" sz="1400" b="1" i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GB" sz="1400" b="1" i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GB" sz="1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0"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0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  <m:sup>
                          <m:r>
                            <a:rPr lang="fr-MA" sz="1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1400" b="1" i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0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  <m:sup>
                          <m:r>
                            <a:rPr lang="fr-FR" sz="1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fr-FR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Sub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7" y="2052893"/>
                <a:ext cx="7833872" cy="942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4"/>
          <p:cNvSpPr txBox="1">
            <a:spLocks/>
          </p:cNvSpPr>
          <p:nvPr/>
        </p:nvSpPr>
        <p:spPr>
          <a:xfrm>
            <a:off x="1130353" y="2914954"/>
            <a:ext cx="7820700" cy="129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l"/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Puisque </a:t>
            </a:r>
            <a:r>
              <a:rPr lang="fr-MA" sz="14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 est </a:t>
            </a:r>
            <a:r>
              <a:rPr lang="fr-MA" sz="1400" b="1" dirty="0">
                <a:latin typeface="Calibri" panose="020F0502020204030204" pitchFamily="34" charset="0"/>
                <a:cs typeface="Calibri" panose="020F0502020204030204" pitchFamily="34" charset="0"/>
              </a:rPr>
              <a:t>symétrique réelle</a:t>
            </a: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, alors elle est </a:t>
            </a:r>
            <a:r>
              <a:rPr lang="fr-MA" sz="1400" b="1" dirty="0">
                <a:latin typeface="Calibri" panose="020F0502020204030204" pitchFamily="34" charset="0"/>
                <a:cs typeface="Calibri" panose="020F0502020204030204" pitchFamily="34" charset="0"/>
              </a:rPr>
              <a:t>diagonalisable</a:t>
            </a: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Les valeurs propres de A sont toutes &gt; 0.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Donc, A est définie positive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⇒ f admet un unique minimum global. (D’après le théorème ci-dessus).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Ce minimum global est la solution unique du système des équations linéaires suivant : AX = b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4"/>
              <p:cNvSpPr txBox="1">
                <a:spLocks/>
              </p:cNvSpPr>
              <p:nvPr/>
            </p:nvSpPr>
            <p:spPr>
              <a:xfrm>
                <a:off x="722897" y="1283078"/>
                <a:ext cx="6819527" cy="890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6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algn="l"/>
                <a:r>
                  <a:rPr lang="en-US" sz="1400" dirty="0"/>
                  <a:t>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matrice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hessienne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f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fr-FR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Sub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7" y="1283078"/>
                <a:ext cx="6819527" cy="890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4"/>
          <p:cNvSpPr txBox="1">
            <a:spLocks/>
          </p:cNvSpPr>
          <p:nvPr/>
        </p:nvSpPr>
        <p:spPr>
          <a:xfrm>
            <a:off x="1697757" y="968276"/>
            <a:ext cx="4869809" cy="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f(x1, x2, x3) =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−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−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+ 3x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−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+ 2x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4698771" y="4026059"/>
                <a:ext cx="3318107" cy="862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Blinker"/>
                  <a:buNone/>
                  <a:defRPr sz="5000" b="1" i="0" u="none" strike="noStrike" cap="none">
                    <a:solidFill>
                      <a:schemeClr val="dk1"/>
                    </a:solidFill>
                    <a:latin typeface="Blinker"/>
                    <a:ea typeface="Blinker"/>
                    <a:cs typeface="Blinker"/>
                    <a:sym typeface="Blinker"/>
                  </a:defRPr>
                </a:lvl1pPr>
                <a:lvl2pPr marR="0" lvl="1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2pPr>
                <a:lvl3pPr marR="0" lvl="2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3pPr>
                <a:lvl4pPr marR="0" lvl="3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4pPr>
                <a:lvl5pPr marR="0" lvl="4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5pPr>
                <a:lvl6pPr marR="0" lvl="5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6pPr>
                <a:lvl7pPr marR="0" lvl="6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7pPr>
                <a:lvl8pPr marR="0" lvl="7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8pPr>
                <a:lvl9pPr marR="0" lvl="8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9pPr>
              </a:lstStyle>
              <a:p>
                <a:pPr algn="l"/>
                <a:r>
                  <a:rPr lang="en-US" sz="1400" b="0" dirty="0" smtClean="0"/>
                  <a:t/>
                </a:r>
                <a:br>
                  <a:rPr lang="en-US" sz="1400" b="0" dirty="0" smtClean="0"/>
                </a:b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MA" sz="1400" b="0" dirty="0"/>
                  <a:t> </a:t>
                </a: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FR" sz="1400" b="0" dirty="0"/>
                  <a:t> </a:t>
                </a:r>
                <a:br>
                  <a:rPr lang="fr-FR" sz="1400" b="0" dirty="0"/>
                </a:br>
                <a:r>
                  <a:rPr lang="fr-FR" sz="1400" b="0" dirty="0"/>
                  <a:t>⇔</a:t>
                </a:r>
                <a14:m>
                  <m:oMath xmlns:m="http://schemas.openxmlformats.org/officeDocument/2006/math">
                    <m:r>
                      <a:rPr lang="en-ZA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400" b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lang="fr-FR" sz="1400" b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fr-FR" sz="1400" b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r>
                                <a:rPr lang="fr-FR" sz="1400" b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b="0" dirty="0"/>
                  <a:t>  </a:t>
                </a:r>
                <a:r>
                  <a:rPr lang="fr-FR" sz="1400" b="0" u="sng" dirty="0" smtClean="0"/>
                  <a:t>minimum global </a:t>
                </a:r>
                <a:r>
                  <a:rPr lang="fr-FR" sz="1400" b="0" u="sng" dirty="0"/>
                  <a:t>de f</a:t>
                </a:r>
                <a:endParaRPr lang="fr-FR" sz="1400" b="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71" y="4026059"/>
                <a:ext cx="3318107" cy="862917"/>
              </a:xfrm>
              <a:prstGeom prst="rect">
                <a:avLst/>
              </a:prstGeom>
              <a:blipFill>
                <a:blip r:embed="rId5"/>
                <a:stretch>
                  <a:fillRect l="-5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267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Mathematical Modeling - Math - 12th grade by Slidesgo">
  <a:themeElements>
    <a:clrScheme name="Simple Light">
      <a:dk1>
        <a:srgbClr val="413D3C"/>
      </a:dk1>
      <a:lt1>
        <a:srgbClr val="F9FBFC"/>
      </a:lt1>
      <a:dk2>
        <a:srgbClr val="E6E7E8"/>
      </a:dk2>
      <a:lt2>
        <a:srgbClr val="FFFFFF"/>
      </a:lt2>
      <a:accent1>
        <a:srgbClr val="C43413"/>
      </a:accent1>
      <a:accent2>
        <a:srgbClr val="466F75"/>
      </a:accent2>
      <a:accent3>
        <a:srgbClr val="867F7D"/>
      </a:accent3>
      <a:accent4>
        <a:srgbClr val="FFFFFF"/>
      </a:accent4>
      <a:accent5>
        <a:srgbClr val="FFFFFF"/>
      </a:accent5>
      <a:accent6>
        <a:srgbClr val="FFFFFF"/>
      </a:accent6>
      <a:hlink>
        <a:srgbClr val="413D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408</TotalTime>
  <Words>870</Words>
  <Application>Microsoft Office PowerPoint</Application>
  <PresentationFormat>Affichage à l'écran (16:9)</PresentationFormat>
  <Paragraphs>80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Arial</vt:lpstr>
      <vt:lpstr>Wingdings</vt:lpstr>
      <vt:lpstr>Hanken Grotesk</vt:lpstr>
      <vt:lpstr>Times New Roman</vt:lpstr>
      <vt:lpstr>Cambria Math</vt:lpstr>
      <vt:lpstr>DM Sans</vt:lpstr>
      <vt:lpstr>Blinker</vt:lpstr>
      <vt:lpstr>Cambria</vt:lpstr>
      <vt:lpstr>Calibri</vt:lpstr>
      <vt:lpstr>Mathematical Modeling - Math - 12th grade by Slidesgo</vt:lpstr>
      <vt:lpstr>Chapitre 2 : Programmation quadratique</vt:lpstr>
      <vt:lpstr>Plan:</vt:lpstr>
      <vt:lpstr>Introduction</vt:lpstr>
      <vt:lpstr>Application quadratique </vt:lpstr>
      <vt:lpstr>Forme quadratique :</vt:lpstr>
      <vt:lpstr>Présentation PowerPoint</vt:lpstr>
      <vt:lpstr>Programmation quadratique</vt:lpstr>
      <vt:lpstr>Soient  f(x)=  1/2&lt;AX, X&gt; - &lt;b, X&gt; + c  une application quadratique sur Rn et m  ∈ Rn. Si A est semi-définie positive (resp. semi-définie négative), alors :               m  est un minimum (resp. maximum) local de f              m  est un minimum (resp. maximum)  global de f              Am = b ; m  est une solution du système d’équations linéaires AX = b </vt:lpstr>
      <vt:lpstr>    AX = b     ⇔  {█(2x-y= 3@-x+2y-z=-1@-y+2z= 2)┤    </vt:lpstr>
      <vt:lpstr>Présentation d’application</vt:lpstr>
      <vt:lpstr>Fonctionnement d’application: 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2.1 : Programmation quadratique - Math</dc:title>
  <dc:creator>akram elbasri</dc:creator>
  <cp:lastModifiedBy>Utilisateur Windows</cp:lastModifiedBy>
  <cp:revision>58</cp:revision>
  <dcterms:modified xsi:type="dcterms:W3CDTF">2024-01-08T10:10:59Z</dcterms:modified>
</cp:coreProperties>
</file>