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8" r:id="rId3"/>
    <p:sldId id="259" r:id="rId4"/>
    <p:sldId id="260" r:id="rId5"/>
    <p:sldId id="296" r:id="rId6"/>
    <p:sldId id="297" r:id="rId7"/>
    <p:sldId id="298" r:id="rId8"/>
    <p:sldId id="299" r:id="rId9"/>
    <p:sldId id="301" r:id="rId10"/>
    <p:sldId id="302" r:id="rId11"/>
    <p:sldId id="303" r:id="rId12"/>
    <p:sldId id="304" r:id="rId13"/>
    <p:sldId id="305" r:id="rId14"/>
    <p:sldId id="275" r:id="rId15"/>
    <p:sldId id="306" r:id="rId16"/>
  </p:sldIdLst>
  <p:sldSz cx="9144000" cy="5143500" type="screen16x9"/>
  <p:notesSz cx="6858000" cy="9144000"/>
  <p:embeddedFontLst>
    <p:embeddedFont>
      <p:font typeface="Anaheim" panose="020B0604020202020204" charset="0"/>
      <p:regular r:id="rId18"/>
    </p:embeddedFont>
    <p:embeddedFont>
      <p:font typeface="Cambria" panose="02040503050406030204" pitchFamily="18" charset="0"/>
      <p:regular r:id="rId19"/>
      <p:bold r:id="rId20"/>
      <p:italic r:id="rId21"/>
      <p:boldItalic r:id="rId22"/>
    </p:embeddedFont>
    <p:embeddedFont>
      <p:font typeface="Canva Sans 2" panose="020B0604020202020204" charset="0"/>
      <p:regular r:id="rId23"/>
    </p:embeddedFont>
    <p:embeddedFont>
      <p:font typeface="Poor Richard" panose="02080502050505020702" pitchFamily="18" charset="0"/>
      <p:regular r:id="rId24"/>
    </p:embeddedFont>
    <p:embeddedFont>
      <p:font typeface="Poppins"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C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794B15-E65E-4BC9-A0A5-35B83B92671E}">
  <a:tblStyle styleId="{88794B15-E65E-4BC9-A0A5-35B83B9267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50A637-6C6A-4BD5-9666-781D4E304A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9" autoAdjust="0"/>
    <p:restoredTop sz="88700" autoAdjust="0"/>
  </p:normalViewPr>
  <p:slideViewPr>
    <p:cSldViewPr snapToGrid="0">
      <p:cViewPr varScale="1">
        <p:scale>
          <a:sx n="68" d="100"/>
          <a:sy n="68" d="100"/>
        </p:scale>
        <p:origin x="69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5d53425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5d53425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137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72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084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366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892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Ce chapitre plonge dans les techniques de la modélisation dimensionnelle des données RH. Il détaille la mise en place des tables de dimension pour suivre l'évolution des profils des employés, La gestion des compétences multiples via des attributs </a:t>
            </a:r>
            <a:r>
              <a:rPr lang="fr-FR" dirty="0" err="1"/>
              <a:t>spécifiques,données</a:t>
            </a:r>
            <a:r>
              <a:rPr lang="fr-FR" dirty="0"/>
              <a:t> du questionnaire d'enquête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374151"/>
                </a:solidFill>
                <a:effectLst/>
                <a:latin typeface="Söhne"/>
              </a:rPr>
              <a:t>Il aborde les concepts suivants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MA" sz="1100">
                <a:solidFill>
                  <a:schemeClr val="tx1">
                    <a:lumMod val="75000"/>
                    <a:lumOff val="25000"/>
                  </a:schemeClr>
                </a:solidFill>
                <a:latin typeface="Cambria" panose="02040503050406030204" pitchFamily="18" charset="0"/>
                <a:ea typeface="Cambria" panose="02040503050406030204" pitchFamily="18" charset="0"/>
              </a:rPr>
              <a:t>la </a:t>
            </a:r>
            <a:r>
              <a:rPr lang="fr-MA" sz="1100" dirty="0">
                <a:solidFill>
                  <a:schemeClr val="tx1">
                    <a:lumMod val="75000"/>
                    <a:lumOff val="25000"/>
                  </a:schemeClr>
                </a:solidFill>
                <a:latin typeface="Cambria" panose="02040503050406030204" pitchFamily="18" charset="0"/>
                <a:ea typeface="Cambria" panose="02040503050406030204" pitchFamily="18" charset="0"/>
              </a:rPr>
              <a:t>dimension Employé contient des caractéristiques du profil de l'employé suite au </a:t>
            </a:r>
            <a:r>
              <a:rPr lang="fr-MA" sz="1100" dirty="0">
                <a:solidFill>
                  <a:schemeClr val="tx1">
                    <a:lumMod val="75000"/>
                    <a:lumOff val="2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changement de profil de l'employé.</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03383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ctr">
              <a:lnSpc>
                <a:spcPct val="150000"/>
              </a:lnSpc>
              <a:buNone/>
            </a:pPr>
            <a:r>
              <a:rPr lang="fr-MA" sz="1100" dirty="0">
                <a:latin typeface="Cambria" panose="02040503050406030204" pitchFamily="18" charset="0"/>
                <a:ea typeface="Cambria" panose="02040503050406030204" pitchFamily="18" charset="0"/>
              </a:rPr>
              <a:t>Les chefs d'entreprise s’intéressent aux </a:t>
            </a:r>
            <a:r>
              <a:rPr lang="fr-MA" sz="11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statistiques</a:t>
            </a:r>
            <a:r>
              <a:rPr lang="fr-MA" sz="1100" dirty="0">
                <a:latin typeface="Cambria" panose="02040503050406030204" pitchFamily="18" charset="0"/>
                <a:ea typeface="Cambria" panose="02040503050406030204" pitchFamily="18" charset="0"/>
              </a:rPr>
              <a:t> compris le nombre </a:t>
            </a:r>
          </a:p>
          <a:p>
            <a:pPr marL="158750" indent="0" algn="ctr">
              <a:lnSpc>
                <a:spcPct val="150000"/>
              </a:lnSpc>
              <a:buNone/>
            </a:pPr>
            <a:r>
              <a:rPr lang="fr-MA" sz="1100" dirty="0">
                <a:latin typeface="Cambria" panose="02040503050406030204" pitchFamily="18" charset="0"/>
                <a:ea typeface="Cambria" panose="02040503050406030204" pitchFamily="18" charset="0"/>
              </a:rPr>
              <a:t>d’employés, les salaires versés, les jours de vacances</a:t>
            </a:r>
            <a:endParaRPr dirty="0"/>
          </a:p>
        </p:txBody>
      </p:sp>
    </p:spTree>
    <p:extLst>
      <p:ext uri="{BB962C8B-B14F-4D97-AF65-F5344CB8AC3E}">
        <p14:creationId xmlns:p14="http://schemas.microsoft.com/office/powerpoint/2010/main" val="58465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fr-FR" dirty="0"/>
            </a:br>
            <a:endParaRPr dirty="0"/>
          </a:p>
        </p:txBody>
      </p:sp>
    </p:spTree>
    <p:extLst>
      <p:ext uri="{BB962C8B-B14F-4D97-AF65-F5344CB8AC3E}">
        <p14:creationId xmlns:p14="http://schemas.microsoft.com/office/powerpoint/2010/main" val="232625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891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182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0675" y="1687650"/>
            <a:ext cx="6350100" cy="1431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80675" y="3183000"/>
            <a:ext cx="635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1721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 name="Google Shape;12;p2"/>
          <p:cNvCxnSpPr/>
          <p:nvPr/>
        </p:nvCxnSpPr>
        <p:spPr>
          <a:xfrm>
            <a:off x="8680750" y="-35700"/>
            <a:ext cx="0" cy="52149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7"/>
        <p:cNvGrpSpPr/>
        <p:nvPr/>
      </p:nvGrpSpPr>
      <p:grpSpPr>
        <a:xfrm>
          <a:off x="0" y="0"/>
          <a:ext cx="0" cy="0"/>
          <a:chOff x="0" y="0"/>
          <a:chExt cx="0" cy="0"/>
        </a:xfrm>
      </p:grpSpPr>
      <p:sp>
        <p:nvSpPr>
          <p:cNvPr id="178" name="Google Shape;178;p22"/>
          <p:cNvSpPr/>
          <p:nvPr/>
        </p:nvSpPr>
        <p:spPr>
          <a:xfrm>
            <a:off x="6341100" y="0"/>
            <a:ext cx="280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79" name="Google Shape;179;p22"/>
          <p:cNvCxnSpPr/>
          <p:nvPr/>
        </p:nvCxnSpPr>
        <p:spPr>
          <a:xfrm>
            <a:off x="517944"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180" name="Google Shape;180;p22"/>
          <p:cNvSpPr txBox="1">
            <a:spLocks noGrp="1"/>
          </p:cNvSpPr>
          <p:nvPr>
            <p:ph type="title"/>
          </p:nvPr>
        </p:nvSpPr>
        <p:spPr>
          <a:xfrm>
            <a:off x="713263" y="5395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22"/>
          <p:cNvSpPr txBox="1">
            <a:spLocks noGrp="1"/>
          </p:cNvSpPr>
          <p:nvPr>
            <p:ph type="subTitle" idx="1"/>
          </p:nvPr>
        </p:nvSpPr>
        <p:spPr>
          <a:xfrm>
            <a:off x="713225" y="1628575"/>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82" name="Google Shape;182;p22"/>
          <p:cNvSpPr txBox="1"/>
          <p:nvPr/>
        </p:nvSpPr>
        <p:spPr>
          <a:xfrm>
            <a:off x="713225" y="3528875"/>
            <a:ext cx="3765000" cy="668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lang="en" sz="10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000">
                <a:solidFill>
                  <a:schemeClr val="dk1"/>
                </a:solidFill>
                <a:latin typeface="Poppins"/>
                <a:ea typeface="Poppins"/>
                <a:cs typeface="Poppins"/>
                <a:sym typeface="Poppins"/>
              </a:rPr>
              <a:t>, and includes icons by </a:t>
            </a:r>
            <a:r>
              <a:rPr lang="en" sz="10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000">
                <a:solidFill>
                  <a:schemeClr val="dk1"/>
                </a:solidFill>
                <a:latin typeface="Poppins"/>
                <a:ea typeface="Poppins"/>
                <a:cs typeface="Poppins"/>
                <a:sym typeface="Poppins"/>
              </a:rPr>
              <a:t>, and infographics &amp; images by </a:t>
            </a:r>
            <a:r>
              <a:rPr lang="en" sz="10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Poppins"/>
                <a:ea typeface="Poppins"/>
                <a:cs typeface="Poppins"/>
                <a:sym typeface="Poppins"/>
              </a:rPr>
              <a:t> </a:t>
            </a:r>
            <a:endParaRPr sz="1000" b="1" u="sng" dirty="0">
              <a:solidFill>
                <a:schemeClr val="dk1"/>
              </a:solidFill>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sp>
        <p:nvSpPr>
          <p:cNvPr id="184" name="Google Shape;184;p23"/>
          <p:cNvSpPr/>
          <p:nvPr/>
        </p:nvSpPr>
        <p:spPr>
          <a:xfrm>
            <a:off x="6501975" y="0"/>
            <a:ext cx="2642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85" name="Google Shape;185;p23"/>
          <p:cNvCxnSpPr/>
          <p:nvPr/>
        </p:nvCxnSpPr>
        <p:spPr>
          <a:xfrm>
            <a:off x="47922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86" name="Google Shape;186;p23"/>
          <p:cNvGrpSpPr/>
          <p:nvPr/>
        </p:nvGrpSpPr>
        <p:grpSpPr>
          <a:xfrm flipH="1">
            <a:off x="-131100" y="313050"/>
            <a:ext cx="6464400" cy="0"/>
            <a:chOff x="2220050" y="1547100"/>
            <a:chExt cx="6464400" cy="0"/>
          </a:xfrm>
        </p:grpSpPr>
        <p:cxnSp>
          <p:nvCxnSpPr>
            <p:cNvPr id="187" name="Google Shape;187;p2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88" name="Google Shape;188;p23"/>
            <p:cNvCxnSpPr/>
            <p:nvPr/>
          </p:nvCxnSpPr>
          <p:spPr>
            <a:xfrm>
              <a:off x="2684450" y="1547100"/>
              <a:ext cx="6000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9"/>
        <p:cNvGrpSpPr/>
        <p:nvPr/>
      </p:nvGrpSpPr>
      <p:grpSpPr>
        <a:xfrm>
          <a:off x="0" y="0"/>
          <a:ext cx="0" cy="0"/>
          <a:chOff x="0" y="0"/>
          <a:chExt cx="0" cy="0"/>
        </a:xfrm>
      </p:grpSpPr>
      <p:sp>
        <p:nvSpPr>
          <p:cNvPr id="190" name="Google Shape;190;p24"/>
          <p:cNvSpPr/>
          <p:nvPr/>
        </p:nvSpPr>
        <p:spPr>
          <a:xfrm flipH="1">
            <a:off x="-18775" y="-35700"/>
            <a:ext cx="1368000" cy="517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91" name="Google Shape;191;p24"/>
          <p:cNvCxnSpPr/>
          <p:nvPr/>
        </p:nvCxnSpPr>
        <p:spPr>
          <a:xfrm>
            <a:off x="8430781"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92" name="Google Shape;192;p24"/>
          <p:cNvGrpSpPr/>
          <p:nvPr/>
        </p:nvGrpSpPr>
        <p:grpSpPr>
          <a:xfrm>
            <a:off x="1798975" y="266225"/>
            <a:ext cx="7429500" cy="0"/>
            <a:chOff x="2220050" y="1547100"/>
            <a:chExt cx="7429500" cy="0"/>
          </a:xfrm>
        </p:grpSpPr>
        <p:cxnSp>
          <p:nvCxnSpPr>
            <p:cNvPr id="193" name="Google Shape;193;p2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94" name="Google Shape;194;p24"/>
            <p:cNvCxnSpPr/>
            <p:nvPr/>
          </p:nvCxnSpPr>
          <p:spPr>
            <a:xfrm>
              <a:off x="2684450" y="1547100"/>
              <a:ext cx="6965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6"/>
          <p:cNvSpPr/>
          <p:nvPr/>
        </p:nvSpPr>
        <p:spPr>
          <a:xfrm>
            <a:off x="8430775" y="0"/>
            <a:ext cx="713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0" name="Google Shape;40;p6"/>
          <p:cNvCxnSpPr/>
          <p:nvPr/>
        </p:nvCxnSpPr>
        <p:spPr>
          <a:xfrm>
            <a:off x="35182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41" name="Google Shape;41;p6"/>
          <p:cNvGrpSpPr/>
          <p:nvPr/>
        </p:nvGrpSpPr>
        <p:grpSpPr>
          <a:xfrm flipH="1">
            <a:off x="-84700" y="4901150"/>
            <a:ext cx="7055100" cy="0"/>
            <a:chOff x="2220050" y="1547100"/>
            <a:chExt cx="7055100" cy="0"/>
          </a:xfrm>
        </p:grpSpPr>
        <p:cxnSp>
          <p:nvCxnSpPr>
            <p:cNvPr id="42" name="Google Shape;42;p6"/>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43" name="Google Shape;43;p6"/>
            <p:cNvCxnSpPr/>
            <p:nvPr/>
          </p:nvCxnSpPr>
          <p:spPr>
            <a:xfrm>
              <a:off x="2684450" y="1547100"/>
              <a:ext cx="65907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p:nvPr/>
        </p:nvSpPr>
        <p:spPr>
          <a:xfrm>
            <a:off x="6501975" y="0"/>
            <a:ext cx="2642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6" name="Google Shape;46;p7"/>
          <p:cNvCxnSpPr/>
          <p:nvPr/>
        </p:nvCxnSpPr>
        <p:spPr>
          <a:xfrm>
            <a:off x="123225"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47" name="Google Shape;47;p7"/>
          <p:cNvSpPr txBox="1">
            <a:spLocks noGrp="1"/>
          </p:cNvSpPr>
          <p:nvPr>
            <p:ph type="subTitle" idx="1"/>
          </p:nvPr>
        </p:nvSpPr>
        <p:spPr>
          <a:xfrm>
            <a:off x="720000" y="1413363"/>
            <a:ext cx="53214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48" name="Google Shape;48;p7"/>
          <p:cNvSpPr txBox="1">
            <a:spLocks noGrp="1"/>
          </p:cNvSpPr>
          <p:nvPr>
            <p:ph type="title"/>
          </p:nvPr>
        </p:nvSpPr>
        <p:spPr>
          <a:xfrm>
            <a:off x="720000" y="445025"/>
            <a:ext cx="5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 name="Google Shape;49;p7"/>
          <p:cNvGrpSpPr/>
          <p:nvPr/>
        </p:nvGrpSpPr>
        <p:grpSpPr>
          <a:xfrm flipH="1">
            <a:off x="-93775" y="4604000"/>
            <a:ext cx="4197300" cy="0"/>
            <a:chOff x="2220050" y="1547100"/>
            <a:chExt cx="4197300" cy="0"/>
          </a:xfrm>
        </p:grpSpPr>
        <p:cxnSp>
          <p:nvCxnSpPr>
            <p:cNvPr id="50" name="Google Shape;50;p7"/>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51" name="Google Shape;51;p7"/>
            <p:cNvCxnSpPr/>
            <p:nvPr/>
          </p:nvCxnSpPr>
          <p:spPr>
            <a:xfrm>
              <a:off x="2684450" y="1547100"/>
              <a:ext cx="3732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3454075"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4" name="Google Shape;54;p8"/>
          <p:cNvSpPr/>
          <p:nvPr/>
        </p:nvSpPr>
        <p:spPr>
          <a:xfrm>
            <a:off x="0" y="0"/>
            <a:ext cx="2660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5" name="Google Shape;55;p8"/>
          <p:cNvCxnSpPr/>
          <p:nvPr/>
        </p:nvCxnSpPr>
        <p:spPr>
          <a:xfrm>
            <a:off x="843077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56" name="Google Shape;56;p8"/>
          <p:cNvGrpSpPr/>
          <p:nvPr/>
        </p:nvGrpSpPr>
        <p:grpSpPr>
          <a:xfrm>
            <a:off x="3230850" y="4760600"/>
            <a:ext cx="6025500" cy="0"/>
            <a:chOff x="2220050" y="1547100"/>
            <a:chExt cx="6025500" cy="0"/>
          </a:xfrm>
        </p:grpSpPr>
        <p:cxnSp>
          <p:nvCxnSpPr>
            <p:cNvPr id="57" name="Google Shape;57;p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58" name="Google Shape;58;p8"/>
            <p:cNvCxnSpPr/>
            <p:nvPr/>
          </p:nvCxnSpPr>
          <p:spPr>
            <a:xfrm>
              <a:off x="2684450" y="1547100"/>
              <a:ext cx="5561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5555725" y="0"/>
            <a:ext cx="3588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9"/>
          <p:cNvSpPr txBox="1">
            <a:spLocks noGrp="1"/>
          </p:cNvSpPr>
          <p:nvPr>
            <p:ph type="title"/>
          </p:nvPr>
        </p:nvSpPr>
        <p:spPr>
          <a:xfrm>
            <a:off x="713225" y="1254000"/>
            <a:ext cx="41586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2" name="Google Shape;62;p9"/>
          <p:cNvSpPr txBox="1">
            <a:spLocks noGrp="1"/>
          </p:cNvSpPr>
          <p:nvPr>
            <p:ph type="subTitle" idx="1"/>
          </p:nvPr>
        </p:nvSpPr>
        <p:spPr>
          <a:xfrm>
            <a:off x="713225" y="3218400"/>
            <a:ext cx="41586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63" name="Google Shape;63;p9"/>
          <p:cNvCxnSpPr/>
          <p:nvPr/>
        </p:nvCxnSpPr>
        <p:spPr>
          <a:xfrm>
            <a:off x="517944"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64" name="Google Shape;64;p9"/>
          <p:cNvGrpSpPr/>
          <p:nvPr/>
        </p:nvGrpSpPr>
        <p:grpSpPr>
          <a:xfrm flipH="1">
            <a:off x="-93775" y="4604000"/>
            <a:ext cx="4197300" cy="0"/>
            <a:chOff x="2220050" y="1547100"/>
            <a:chExt cx="4197300" cy="0"/>
          </a:xfrm>
        </p:grpSpPr>
        <p:cxnSp>
          <p:nvCxnSpPr>
            <p:cNvPr id="65" name="Google Shape;65;p9"/>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66" name="Google Shape;66;p9"/>
            <p:cNvCxnSpPr/>
            <p:nvPr/>
          </p:nvCxnSpPr>
          <p:spPr>
            <a:xfrm>
              <a:off x="2684450" y="1547100"/>
              <a:ext cx="3732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title" hasCustomPrompt="1"/>
          </p:nvPr>
        </p:nvSpPr>
        <p:spPr>
          <a:xfrm>
            <a:off x="3091725" y="1412738"/>
            <a:ext cx="5339100" cy="1089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a:spLocks noGrp="1"/>
          </p:cNvSpPr>
          <p:nvPr>
            <p:ph type="subTitle" idx="1"/>
          </p:nvPr>
        </p:nvSpPr>
        <p:spPr>
          <a:xfrm>
            <a:off x="3091725" y="3233663"/>
            <a:ext cx="53391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73" name="Google Shape;73;p11"/>
          <p:cNvSpPr/>
          <p:nvPr/>
        </p:nvSpPr>
        <p:spPr>
          <a:xfrm>
            <a:off x="0" y="0"/>
            <a:ext cx="2660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4" name="Google Shape;74;p11"/>
          <p:cNvCxnSpPr/>
          <p:nvPr/>
        </p:nvCxnSpPr>
        <p:spPr>
          <a:xfrm>
            <a:off x="8820525" y="-35700"/>
            <a:ext cx="0" cy="52149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3"/>
          <p:cNvSpPr/>
          <p:nvPr/>
        </p:nvSpPr>
        <p:spPr>
          <a:xfrm>
            <a:off x="0" y="0"/>
            <a:ext cx="40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8" name="Google Shape;78;p13"/>
          <p:cNvCxnSpPr/>
          <p:nvPr/>
        </p:nvCxnSpPr>
        <p:spPr>
          <a:xfrm>
            <a:off x="8430775"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79" name="Google Shape;7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3"/>
          <p:cNvSpPr txBox="1">
            <a:spLocks noGrp="1"/>
          </p:cNvSpPr>
          <p:nvPr>
            <p:ph type="title" idx="2" hasCustomPrompt="1"/>
          </p:nvPr>
        </p:nvSpPr>
        <p:spPr>
          <a:xfrm>
            <a:off x="720000" y="1579950"/>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3" hasCustomPrompt="1"/>
          </p:nvPr>
        </p:nvSpPr>
        <p:spPr>
          <a:xfrm>
            <a:off x="720000" y="2914288"/>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4" hasCustomPrompt="1"/>
          </p:nvPr>
        </p:nvSpPr>
        <p:spPr>
          <a:xfrm>
            <a:off x="3371772" y="1579950"/>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5" hasCustomPrompt="1"/>
          </p:nvPr>
        </p:nvSpPr>
        <p:spPr>
          <a:xfrm>
            <a:off x="3371772" y="2914288"/>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6" hasCustomPrompt="1"/>
          </p:nvPr>
        </p:nvSpPr>
        <p:spPr>
          <a:xfrm>
            <a:off x="6023544" y="1579950"/>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7" hasCustomPrompt="1"/>
          </p:nvPr>
        </p:nvSpPr>
        <p:spPr>
          <a:xfrm>
            <a:off x="6023544" y="2914288"/>
            <a:ext cx="765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720000" y="1978648"/>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7" name="Google Shape;87;p13"/>
          <p:cNvSpPr txBox="1">
            <a:spLocks noGrp="1"/>
          </p:cNvSpPr>
          <p:nvPr>
            <p:ph type="subTitle" idx="8"/>
          </p:nvPr>
        </p:nvSpPr>
        <p:spPr>
          <a:xfrm>
            <a:off x="3371774" y="1978648"/>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8" name="Google Shape;88;p13"/>
          <p:cNvSpPr txBox="1">
            <a:spLocks noGrp="1"/>
          </p:cNvSpPr>
          <p:nvPr>
            <p:ph type="subTitle" idx="9"/>
          </p:nvPr>
        </p:nvSpPr>
        <p:spPr>
          <a:xfrm>
            <a:off x="6023548" y="1978648"/>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9" name="Google Shape;89;p13"/>
          <p:cNvSpPr txBox="1">
            <a:spLocks noGrp="1"/>
          </p:cNvSpPr>
          <p:nvPr>
            <p:ph type="subTitle" idx="13"/>
          </p:nvPr>
        </p:nvSpPr>
        <p:spPr>
          <a:xfrm>
            <a:off x="720000" y="3313049"/>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90" name="Google Shape;90;p13"/>
          <p:cNvSpPr txBox="1">
            <a:spLocks noGrp="1"/>
          </p:cNvSpPr>
          <p:nvPr>
            <p:ph type="subTitle" idx="14"/>
          </p:nvPr>
        </p:nvSpPr>
        <p:spPr>
          <a:xfrm>
            <a:off x="3371774" y="3313049"/>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91" name="Google Shape;91;p13"/>
          <p:cNvSpPr txBox="1">
            <a:spLocks noGrp="1"/>
          </p:cNvSpPr>
          <p:nvPr>
            <p:ph type="subTitle" idx="15"/>
          </p:nvPr>
        </p:nvSpPr>
        <p:spPr>
          <a:xfrm>
            <a:off x="6023548" y="3313049"/>
            <a:ext cx="24006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92" name="Google Shape;92;p13"/>
          <p:cNvGrpSpPr/>
          <p:nvPr/>
        </p:nvGrpSpPr>
        <p:grpSpPr>
          <a:xfrm>
            <a:off x="720000" y="4854300"/>
            <a:ext cx="8536500" cy="0"/>
            <a:chOff x="2220050" y="1547100"/>
            <a:chExt cx="8536500" cy="0"/>
          </a:xfrm>
        </p:grpSpPr>
        <p:cxnSp>
          <p:nvCxnSpPr>
            <p:cNvPr id="93" name="Google Shape;93;p1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94" name="Google Shape;94;p13"/>
            <p:cNvCxnSpPr/>
            <p:nvPr/>
          </p:nvCxnSpPr>
          <p:spPr>
            <a:xfrm>
              <a:off x="2684450" y="1547100"/>
              <a:ext cx="8072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19"/>
          <p:cNvSpPr/>
          <p:nvPr/>
        </p:nvSpPr>
        <p:spPr>
          <a:xfrm>
            <a:off x="0" y="0"/>
            <a:ext cx="16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 name="Google Shape;135;p19"/>
          <p:cNvCxnSpPr/>
          <p:nvPr/>
        </p:nvCxnSpPr>
        <p:spPr>
          <a:xfrm>
            <a:off x="8909350"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136" name="Google Shape;13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9"/>
          <p:cNvSpPr txBox="1">
            <a:spLocks noGrp="1"/>
          </p:cNvSpPr>
          <p:nvPr>
            <p:ph type="subTitle" idx="1"/>
          </p:nvPr>
        </p:nvSpPr>
        <p:spPr>
          <a:xfrm>
            <a:off x="720000" y="2275025"/>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8" name="Google Shape;138;p19"/>
          <p:cNvSpPr txBox="1">
            <a:spLocks noGrp="1"/>
          </p:cNvSpPr>
          <p:nvPr>
            <p:ph type="subTitle" idx="2"/>
          </p:nvPr>
        </p:nvSpPr>
        <p:spPr>
          <a:xfrm>
            <a:off x="3306477" y="2275025"/>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9" name="Google Shape;139;p19"/>
          <p:cNvSpPr txBox="1">
            <a:spLocks noGrp="1"/>
          </p:cNvSpPr>
          <p:nvPr>
            <p:ph type="subTitle" idx="3"/>
          </p:nvPr>
        </p:nvSpPr>
        <p:spPr>
          <a:xfrm>
            <a:off x="5892953" y="2275026"/>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0" name="Google Shape;140;p19"/>
          <p:cNvSpPr txBox="1">
            <a:spLocks noGrp="1"/>
          </p:cNvSpPr>
          <p:nvPr>
            <p:ph type="subTitle" idx="4"/>
          </p:nvPr>
        </p:nvSpPr>
        <p:spPr>
          <a:xfrm>
            <a:off x="720000"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1" name="Google Shape;141;p19"/>
          <p:cNvSpPr txBox="1">
            <a:spLocks noGrp="1"/>
          </p:cNvSpPr>
          <p:nvPr>
            <p:ph type="subTitle" idx="5"/>
          </p:nvPr>
        </p:nvSpPr>
        <p:spPr>
          <a:xfrm>
            <a:off x="3306484"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2" name="Google Shape;142;p19"/>
          <p:cNvSpPr txBox="1">
            <a:spLocks noGrp="1"/>
          </p:cNvSpPr>
          <p:nvPr>
            <p:ph type="subTitle" idx="6"/>
          </p:nvPr>
        </p:nvSpPr>
        <p:spPr>
          <a:xfrm>
            <a:off x="5892959"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1600"/>
              </a:spcBef>
              <a:spcAft>
                <a:spcPts val="160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7" r:id="rId6"/>
    <p:sldLayoutId id="2147483658" r:id="rId7"/>
    <p:sldLayoutId id="2147483659" r:id="rId8"/>
    <p:sldLayoutId id="2147483665" r:id="rId9"/>
    <p:sldLayoutId id="2147483668" r:id="rId10"/>
    <p:sldLayoutId id="2147483669" r:id="rId11"/>
    <p:sldLayoutId id="214748367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ctrTitle"/>
          </p:nvPr>
        </p:nvSpPr>
        <p:spPr>
          <a:xfrm>
            <a:off x="2507295" y="1863970"/>
            <a:ext cx="6350100" cy="1431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t>Gestion des </a:t>
            </a:r>
            <a:r>
              <a:rPr lang="en-US" sz="3600" dirty="0" err="1"/>
              <a:t>Ressources</a:t>
            </a:r>
            <a:r>
              <a:rPr lang="en-US" sz="3600" dirty="0"/>
              <a:t> </a:t>
            </a:r>
            <a:r>
              <a:rPr lang="en-US" sz="3600" dirty="0" err="1"/>
              <a:t>Humaines</a:t>
            </a:r>
            <a:br>
              <a:rPr lang="en-US" dirty="0"/>
            </a:br>
            <a:endParaRPr lang="en-US" dirty="0"/>
          </a:p>
        </p:txBody>
      </p:sp>
      <p:sp>
        <p:nvSpPr>
          <p:cNvPr id="206" name="Google Shape;206;p28"/>
          <p:cNvSpPr txBox="1">
            <a:spLocks noGrp="1"/>
          </p:cNvSpPr>
          <p:nvPr>
            <p:ph type="subTitle" idx="1"/>
          </p:nvPr>
        </p:nvSpPr>
        <p:spPr>
          <a:xfrm>
            <a:off x="2422742" y="3912653"/>
            <a:ext cx="6350100" cy="1028761"/>
          </a:xfrm>
          <a:prstGeom prst="rect">
            <a:avLst/>
          </a:prstGeom>
        </p:spPr>
        <p:txBody>
          <a:bodyPr spcFirstLastPara="1" wrap="square" lIns="91425" tIns="91425" rIns="91425" bIns="91425" anchor="t" anchorCtr="0">
            <a:noAutofit/>
          </a:bodyPr>
          <a:lstStyle/>
          <a:p>
            <a:pPr marL="0" indent="0" algn="just">
              <a:lnSpc>
                <a:spcPct val="150000"/>
              </a:lnSpc>
            </a:pPr>
            <a:r>
              <a:rPr lang="en-US" dirty="0"/>
              <a:t>P</a:t>
            </a:r>
            <a:r>
              <a:rPr lang="en" dirty="0"/>
              <a:t>résenter par:</a:t>
            </a:r>
          </a:p>
          <a:p>
            <a:pPr marL="171450" indent="-171450" algn="just">
              <a:lnSpc>
                <a:spcPct val="150000"/>
              </a:lnSpc>
              <a:buFont typeface="Arial" panose="020B0604020202020204" pitchFamily="34" charset="0"/>
              <a:buChar char="•"/>
            </a:pPr>
            <a:r>
              <a:rPr lang="en" sz="1200" dirty="0"/>
              <a:t>DECHRAOUI Fatima Ezzahra</a:t>
            </a:r>
          </a:p>
          <a:p>
            <a:pPr marL="171450" indent="-171450" algn="just">
              <a:lnSpc>
                <a:spcPct val="150000"/>
              </a:lnSpc>
              <a:buFont typeface="Arial" panose="020B0604020202020204" pitchFamily="34" charset="0"/>
              <a:buChar char="•"/>
            </a:pPr>
            <a:r>
              <a:rPr lang="en" sz="1200" dirty="0"/>
              <a:t>AMMARI Souhaila</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grpSp>
        <p:nvGrpSpPr>
          <p:cNvPr id="207" name="Google Shape;207;p28"/>
          <p:cNvGrpSpPr/>
          <p:nvPr/>
        </p:nvGrpSpPr>
        <p:grpSpPr>
          <a:xfrm>
            <a:off x="1708763" y="1503033"/>
            <a:ext cx="7055100" cy="0"/>
            <a:chOff x="2220050" y="1547100"/>
            <a:chExt cx="7055100" cy="0"/>
          </a:xfrm>
        </p:grpSpPr>
        <p:cxnSp>
          <p:nvCxnSpPr>
            <p:cNvPr id="208" name="Google Shape;208;p2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09" name="Google Shape;209;p28"/>
            <p:cNvCxnSpPr/>
            <p:nvPr/>
          </p:nvCxnSpPr>
          <p:spPr>
            <a:xfrm>
              <a:off x="2684450" y="1547100"/>
              <a:ext cx="6590700" cy="0"/>
            </a:xfrm>
            <a:prstGeom prst="straightConnector1">
              <a:avLst/>
            </a:prstGeom>
            <a:noFill/>
            <a:ln w="9525" cap="flat" cmpd="sng">
              <a:solidFill>
                <a:schemeClr val="dk1"/>
              </a:solidFill>
              <a:prstDash val="solid"/>
              <a:round/>
              <a:headEnd type="none" w="med" len="med"/>
              <a:tailEnd type="none" w="med" len="med"/>
            </a:ln>
          </p:spPr>
        </p:cxnSp>
      </p:grpSp>
      <p:sp>
        <p:nvSpPr>
          <p:cNvPr id="6" name="TextBox 5">
            <a:extLst>
              <a:ext uri="{FF2B5EF4-FFF2-40B4-BE49-F238E27FC236}">
                <a16:creationId xmlns:a16="http://schemas.microsoft.com/office/drawing/2014/main" id="{FBE8A7AC-3E58-AC41-69D9-2EC3F3389ADA}"/>
              </a:ext>
            </a:extLst>
          </p:cNvPr>
          <p:cNvSpPr txBox="1"/>
          <p:nvPr/>
        </p:nvSpPr>
        <p:spPr>
          <a:xfrm>
            <a:off x="5468513" y="4027624"/>
            <a:ext cx="4572000" cy="1015663"/>
          </a:xfrm>
          <a:prstGeom prst="rect">
            <a:avLst/>
          </a:prstGeom>
          <a:noFill/>
        </p:spPr>
        <p:txBody>
          <a:bodyPr wrap="square">
            <a:spAutoFit/>
          </a:bodyPr>
          <a:lstStyle/>
          <a:p>
            <a:pPr>
              <a:buClr>
                <a:schemeClr val="dk1"/>
              </a:buClr>
              <a:buSzPts val="1200"/>
            </a:pPr>
            <a:r>
              <a:rPr lang="en-US" sz="1600" dirty="0" err="1">
                <a:solidFill>
                  <a:schemeClr val="dk1"/>
                </a:solidFill>
                <a:latin typeface="Poppins"/>
                <a:cs typeface="Poppins"/>
                <a:sym typeface="Poppins"/>
              </a:rPr>
              <a:t>Encadré</a:t>
            </a:r>
            <a:r>
              <a:rPr lang="en-US" sz="1600" dirty="0">
                <a:solidFill>
                  <a:schemeClr val="dk1"/>
                </a:solidFill>
                <a:latin typeface="Poppins"/>
                <a:cs typeface="Poppins"/>
                <a:sym typeface="Poppins"/>
              </a:rPr>
              <a:t> par:</a:t>
            </a:r>
          </a:p>
          <a:p>
            <a:pPr>
              <a:buClr>
                <a:schemeClr val="dk1"/>
              </a:buClr>
              <a:buSzPts val="1200"/>
            </a:pPr>
            <a:endParaRPr lang="en-US" sz="1600" dirty="0">
              <a:solidFill>
                <a:schemeClr val="dk1"/>
              </a:solidFill>
              <a:latin typeface="Poppins"/>
              <a:cs typeface="Poppins"/>
              <a:sym typeface="Poppins"/>
            </a:endParaRPr>
          </a:p>
          <a:p>
            <a:pPr>
              <a:buClr>
                <a:schemeClr val="dk1"/>
              </a:buClr>
              <a:buSzPts val="1200"/>
            </a:pPr>
            <a:r>
              <a:rPr lang="en-US" sz="1200" dirty="0">
                <a:solidFill>
                  <a:srgbClr val="000000"/>
                </a:solidFill>
                <a:latin typeface="Poppins" panose="00000500000000000000" pitchFamily="2" charset="0"/>
                <a:cs typeface="Poppins" panose="00000500000000000000" pitchFamily="2" charset="0"/>
              </a:rPr>
              <a:t>Pr</a:t>
            </a:r>
            <a:r>
              <a:rPr lang="en-US" sz="1200" dirty="0">
                <a:solidFill>
                  <a:srgbClr val="000000"/>
                </a:solidFill>
                <a:latin typeface="Poor Richard" panose="02080502050505020702" pitchFamily="18" charset="0"/>
                <a:cs typeface="Poppins" panose="00000500000000000000" pitchFamily="2" charset="0"/>
              </a:rPr>
              <a:t>. </a:t>
            </a:r>
            <a:r>
              <a:rPr lang="en-US" sz="1200" dirty="0">
                <a:solidFill>
                  <a:srgbClr val="000000"/>
                </a:solidFill>
                <a:latin typeface="Poppins" panose="00000500000000000000" pitchFamily="2" charset="0"/>
                <a:cs typeface="Poppins" panose="00000500000000000000" pitchFamily="2" charset="0"/>
              </a:rPr>
              <a:t>NASRI Mohammed</a:t>
            </a:r>
          </a:p>
          <a:p>
            <a:pPr>
              <a:buClr>
                <a:schemeClr val="dk1"/>
              </a:buClr>
              <a:buSzPts val="1200"/>
            </a:pPr>
            <a:endParaRPr lang="en-US" sz="1600" dirty="0">
              <a:solidFill>
                <a:schemeClr val="dk1"/>
              </a:solidFill>
              <a:latin typeface="Poppins"/>
              <a:cs typeface="Poppins"/>
              <a:sym typeface="Poppins"/>
            </a:endParaRPr>
          </a:p>
        </p:txBody>
      </p:sp>
      <p:pic>
        <p:nvPicPr>
          <p:cNvPr id="7" name="Picture 25">
            <a:extLst>
              <a:ext uri="{FF2B5EF4-FFF2-40B4-BE49-F238E27FC236}">
                <a16:creationId xmlns:a16="http://schemas.microsoft.com/office/drawing/2014/main" id="{B827A225-3DA2-3A20-806B-3121629D5968}"/>
              </a:ext>
            </a:extLst>
          </p:cNvPr>
          <p:cNvPicPr>
            <a:picLocks noChangeAspect="1"/>
          </p:cNvPicPr>
          <p:nvPr/>
        </p:nvPicPr>
        <p:blipFill>
          <a:blip r:embed="rId3"/>
          <a:srcRect/>
          <a:stretch>
            <a:fillRect/>
          </a:stretch>
        </p:blipFill>
        <p:spPr>
          <a:xfrm>
            <a:off x="1940963" y="61266"/>
            <a:ext cx="1576561" cy="936417"/>
          </a:xfrm>
          <a:prstGeom prst="rect">
            <a:avLst/>
          </a:prstGeom>
        </p:spPr>
      </p:pic>
      <p:pic>
        <p:nvPicPr>
          <p:cNvPr id="1028" name="Picture 4" descr="illustrations, cliparts, dessins animés et icônes de icône de ligne de gestion des ressources humaines, illustration de symbole de vecteur de d'contour. pixel perfect, avc modifiable. - gestion de ressource humain">
            <a:extLst>
              <a:ext uri="{FF2B5EF4-FFF2-40B4-BE49-F238E27FC236}">
                <a16:creationId xmlns:a16="http://schemas.microsoft.com/office/drawing/2014/main" id="{188D8A2D-8C32-3BB2-8AFC-1D7E14B49F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05" t="17592" r="2305" b="-17592"/>
          <a:stretch/>
        </p:blipFill>
        <p:spPr bwMode="auto">
          <a:xfrm>
            <a:off x="5338799" y="2191398"/>
            <a:ext cx="2248195" cy="17131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207;p28">
            <a:extLst>
              <a:ext uri="{FF2B5EF4-FFF2-40B4-BE49-F238E27FC236}">
                <a16:creationId xmlns:a16="http://schemas.microsoft.com/office/drawing/2014/main" id="{463FFABD-A4F5-DF77-FB68-4B433B4B073D}"/>
              </a:ext>
            </a:extLst>
          </p:cNvPr>
          <p:cNvGrpSpPr/>
          <p:nvPr/>
        </p:nvGrpSpPr>
        <p:grpSpPr>
          <a:xfrm>
            <a:off x="1717742" y="4014526"/>
            <a:ext cx="7055100" cy="0"/>
            <a:chOff x="2220050" y="1547100"/>
            <a:chExt cx="7055100" cy="0"/>
          </a:xfrm>
        </p:grpSpPr>
        <p:cxnSp>
          <p:nvCxnSpPr>
            <p:cNvPr id="9" name="Google Shape;208;p28">
              <a:extLst>
                <a:ext uri="{FF2B5EF4-FFF2-40B4-BE49-F238E27FC236}">
                  <a16:creationId xmlns:a16="http://schemas.microsoft.com/office/drawing/2014/main" id="{889198A0-88CB-1462-3255-BBB46732867D}"/>
                </a:ext>
              </a:extLst>
            </p:cNvPr>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0" name="Google Shape;209;p28">
              <a:extLst>
                <a:ext uri="{FF2B5EF4-FFF2-40B4-BE49-F238E27FC236}">
                  <a16:creationId xmlns:a16="http://schemas.microsoft.com/office/drawing/2014/main" id="{2AF6CF01-4595-DAA0-7A19-8F7A1AEBE304}"/>
                </a:ext>
              </a:extLst>
            </p:cNvPr>
            <p:cNvCxnSpPr/>
            <p:nvPr/>
          </p:nvCxnSpPr>
          <p:spPr>
            <a:xfrm>
              <a:off x="2684450" y="1547100"/>
              <a:ext cx="65907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err="1">
                <a:solidFill>
                  <a:schemeClr val="bg2">
                    <a:lumMod val="50000"/>
                  </a:schemeClr>
                </a:solidFill>
              </a:rPr>
              <a:t>Problème</a:t>
            </a:r>
            <a:r>
              <a:rPr lang="en-US" u="sng" dirty="0">
                <a:solidFill>
                  <a:schemeClr val="bg2">
                    <a:lumMod val="50000"/>
                  </a:schemeClr>
                </a:solidFill>
              </a:rPr>
              <a:t> 4</a:t>
            </a:r>
            <a:endParaRPr lang="en-US" dirty="0">
              <a:solidFill>
                <a:schemeClr val="bg2"/>
              </a:solidFill>
            </a:endParaRPr>
          </a:p>
        </p:txBody>
      </p:sp>
      <p:sp>
        <p:nvSpPr>
          <p:cNvPr id="3" name="TextBox 2">
            <a:extLst>
              <a:ext uri="{FF2B5EF4-FFF2-40B4-BE49-F238E27FC236}">
                <a16:creationId xmlns:a16="http://schemas.microsoft.com/office/drawing/2014/main" id="{4160DD3E-1D5E-2355-EFCC-1CE77648294B}"/>
              </a:ext>
            </a:extLst>
          </p:cNvPr>
          <p:cNvSpPr txBox="1"/>
          <p:nvPr/>
        </p:nvSpPr>
        <p:spPr>
          <a:xfrm>
            <a:off x="1553379" y="973753"/>
            <a:ext cx="6235547" cy="707886"/>
          </a:xfrm>
          <a:prstGeom prst="rect">
            <a:avLst/>
          </a:prstGeom>
          <a:noFill/>
        </p:spPr>
        <p:txBody>
          <a:bodyPr wrap="square">
            <a:spAutoFit/>
          </a:bodyPr>
          <a:lstStyle/>
          <a:p>
            <a:r>
              <a:rPr lang="fr-CA" sz="2000" dirty="0">
                <a:solidFill>
                  <a:schemeClr val="bg2"/>
                </a:solidFill>
                <a:latin typeface="Cambria" panose="02040503050406030204" pitchFamily="18" charset="0"/>
                <a:ea typeface="Cambria" panose="02040503050406030204" pitchFamily="18" charset="0"/>
              </a:rPr>
              <a:t>Attributs de mot-clé de compétence à valeurs multiples</a:t>
            </a:r>
          </a:p>
          <a:p>
            <a:pPr>
              <a:spcBef>
                <a:spcPts val="0"/>
              </a:spcBef>
            </a:pPr>
            <a:endParaRPr lang="fr-MA" sz="2000" dirty="0">
              <a:solidFill>
                <a:schemeClr val="bg2"/>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582766E6-C6C4-9CA4-6518-9B61B1B59E1F}"/>
              </a:ext>
            </a:extLst>
          </p:cNvPr>
          <p:cNvSpPr txBox="1"/>
          <p:nvPr/>
        </p:nvSpPr>
        <p:spPr>
          <a:xfrm>
            <a:off x="1211580" y="3622162"/>
            <a:ext cx="6577346" cy="923330"/>
          </a:xfrm>
          <a:prstGeom prst="rect">
            <a:avLst/>
          </a:prstGeom>
          <a:noFill/>
        </p:spPr>
        <p:txBody>
          <a:bodyPr wrap="square">
            <a:spAutoFit/>
          </a:bodyPr>
          <a:lstStyle/>
          <a:p>
            <a:pPr algn="ctr"/>
            <a:r>
              <a:rPr lang="fr-CA" sz="1800" dirty="0">
                <a:solidFill>
                  <a:schemeClr val="tx1"/>
                </a:solidFill>
                <a:latin typeface="Cambria" panose="02040503050406030204" pitchFamily="18" charset="0"/>
                <a:ea typeface="Cambria" panose="02040503050406030204" pitchFamily="18" charset="0"/>
              </a:rPr>
              <a:t>Comment modéliser un attribut à plusieurs valeurs, en particulier des informations sur les compétences techniques, dans une base de données?</a:t>
            </a:r>
          </a:p>
        </p:txBody>
      </p:sp>
      <p:pic>
        <p:nvPicPr>
          <p:cNvPr id="6" name="Picture 5">
            <a:extLst>
              <a:ext uri="{FF2B5EF4-FFF2-40B4-BE49-F238E27FC236}">
                <a16:creationId xmlns:a16="http://schemas.microsoft.com/office/drawing/2014/main" id="{7E18FB51-06AA-F7A8-16A8-FDE451012EA2}"/>
              </a:ext>
            </a:extLst>
          </p:cNvPr>
          <p:cNvPicPr>
            <a:picLocks noChangeAspect="1"/>
          </p:cNvPicPr>
          <p:nvPr/>
        </p:nvPicPr>
        <p:blipFill rotWithShape="1">
          <a:blip r:embed="rId3"/>
          <a:srcRect t="8722"/>
          <a:stretch/>
        </p:blipFill>
        <p:spPr>
          <a:xfrm>
            <a:off x="3349965" y="1521338"/>
            <a:ext cx="2444070" cy="1844842"/>
          </a:xfrm>
          <a:prstGeom prst="rect">
            <a:avLst/>
          </a:prstGeom>
        </p:spPr>
      </p:pic>
    </p:spTree>
    <p:extLst>
      <p:ext uri="{BB962C8B-B14F-4D97-AF65-F5344CB8AC3E}">
        <p14:creationId xmlns:p14="http://schemas.microsoft.com/office/powerpoint/2010/main" val="229661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2"/>
                </a:solidFill>
              </a:rPr>
              <a:t>Solution</a:t>
            </a:r>
            <a:r>
              <a:rPr lang="en-US" dirty="0">
                <a:solidFill>
                  <a:schemeClr val="bg2"/>
                </a:solidFill>
              </a:rPr>
              <a:t> </a:t>
            </a:r>
            <a:r>
              <a:rPr lang="en-US" sz="2000" dirty="0">
                <a:solidFill>
                  <a:schemeClr val="bg2"/>
                </a:solidFill>
              </a:rPr>
              <a:t>1</a:t>
            </a:r>
          </a:p>
        </p:txBody>
      </p:sp>
      <p:grpSp>
        <p:nvGrpSpPr>
          <p:cNvPr id="4" name="Google Shape;207;p28">
            <a:extLst>
              <a:ext uri="{FF2B5EF4-FFF2-40B4-BE49-F238E27FC236}">
                <a16:creationId xmlns:a16="http://schemas.microsoft.com/office/drawing/2014/main" id="{AF48426C-9E2E-8949-D086-3EC5324CF1DF}"/>
              </a:ext>
            </a:extLst>
          </p:cNvPr>
          <p:cNvGrpSpPr/>
          <p:nvPr/>
        </p:nvGrpSpPr>
        <p:grpSpPr>
          <a:xfrm>
            <a:off x="175380" y="2780637"/>
            <a:ext cx="7055100" cy="0"/>
            <a:chOff x="2220050" y="1547100"/>
            <a:chExt cx="7055100" cy="0"/>
          </a:xfrm>
        </p:grpSpPr>
        <p:cxnSp>
          <p:nvCxnSpPr>
            <p:cNvPr id="6" name="Google Shape;208;p28">
              <a:extLst>
                <a:ext uri="{FF2B5EF4-FFF2-40B4-BE49-F238E27FC236}">
                  <a16:creationId xmlns:a16="http://schemas.microsoft.com/office/drawing/2014/main" id="{53629903-B8C4-800B-2E6A-58FE50772695}"/>
                </a:ext>
              </a:extLst>
            </p:cNvPr>
            <p:cNvCxnSpPr/>
            <p:nvPr/>
          </p:nvCxnSpPr>
          <p:spPr>
            <a:xfrm>
              <a:off x="2220050" y="1547100"/>
              <a:ext cx="464400" cy="0"/>
            </a:xfrm>
            <a:prstGeom prst="straightConnector1">
              <a:avLst/>
            </a:prstGeom>
            <a:noFill/>
            <a:ln w="114300" cap="flat" cmpd="sng">
              <a:solidFill>
                <a:schemeClr val="bg2"/>
              </a:solidFill>
              <a:prstDash val="solid"/>
              <a:round/>
              <a:headEnd type="none" w="med" len="med"/>
              <a:tailEnd type="none" w="med" len="med"/>
            </a:ln>
          </p:spPr>
        </p:cxnSp>
        <p:cxnSp>
          <p:nvCxnSpPr>
            <p:cNvPr id="7" name="Google Shape;209;p28">
              <a:extLst>
                <a:ext uri="{FF2B5EF4-FFF2-40B4-BE49-F238E27FC236}">
                  <a16:creationId xmlns:a16="http://schemas.microsoft.com/office/drawing/2014/main" id="{0F605DE1-0CD8-21BD-C4B1-F2DEFE8E0A2A}"/>
                </a:ext>
              </a:extLst>
            </p:cNvPr>
            <p:cNvCxnSpPr/>
            <p:nvPr/>
          </p:nvCxnSpPr>
          <p:spPr>
            <a:xfrm>
              <a:off x="2684450" y="1547100"/>
              <a:ext cx="6590700" cy="0"/>
            </a:xfrm>
            <a:prstGeom prst="straightConnector1">
              <a:avLst/>
            </a:prstGeom>
            <a:noFill/>
            <a:ln w="9525" cap="flat" cmpd="sng">
              <a:solidFill>
                <a:schemeClr val="bg2"/>
              </a:solidFill>
              <a:prstDash val="solid"/>
              <a:round/>
              <a:headEnd type="none" w="med" len="med"/>
              <a:tailEnd type="none" w="med" len="med"/>
            </a:ln>
          </p:spPr>
        </p:cxnSp>
      </p:grpSp>
      <p:sp>
        <p:nvSpPr>
          <p:cNvPr id="13" name="Google Shape;246;p32">
            <a:extLst>
              <a:ext uri="{FF2B5EF4-FFF2-40B4-BE49-F238E27FC236}">
                <a16:creationId xmlns:a16="http://schemas.microsoft.com/office/drawing/2014/main" id="{96E6C815-A221-FCDF-3FA4-6DA21A4368C2}"/>
              </a:ext>
            </a:extLst>
          </p:cNvPr>
          <p:cNvSpPr txBox="1">
            <a:spLocks/>
          </p:cNvSpPr>
          <p:nvPr/>
        </p:nvSpPr>
        <p:spPr>
          <a:xfrm>
            <a:off x="639780" y="280371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sz="2000" dirty="0">
                <a:solidFill>
                  <a:schemeClr val="bg2"/>
                </a:solidFill>
              </a:rPr>
              <a:t>Solution</a:t>
            </a:r>
            <a:r>
              <a:rPr lang="en-US" dirty="0">
                <a:solidFill>
                  <a:schemeClr val="bg2"/>
                </a:solidFill>
              </a:rPr>
              <a:t> </a:t>
            </a:r>
            <a:r>
              <a:rPr lang="en-US" sz="2000" dirty="0">
                <a:solidFill>
                  <a:schemeClr val="bg2"/>
                </a:solidFill>
              </a:rPr>
              <a:t>2</a:t>
            </a:r>
          </a:p>
        </p:txBody>
      </p:sp>
      <p:pic>
        <p:nvPicPr>
          <p:cNvPr id="2" name="Picture 1">
            <a:extLst>
              <a:ext uri="{FF2B5EF4-FFF2-40B4-BE49-F238E27FC236}">
                <a16:creationId xmlns:a16="http://schemas.microsoft.com/office/drawing/2014/main" id="{C44E238D-E319-F42E-F297-F721B2710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16" y="980044"/>
            <a:ext cx="7527407" cy="1108453"/>
          </a:xfrm>
          <a:prstGeom prst="rect">
            <a:avLst/>
          </a:prstGeom>
        </p:spPr>
      </p:pic>
      <p:pic>
        <p:nvPicPr>
          <p:cNvPr id="8" name="Picture 7">
            <a:extLst>
              <a:ext uri="{FF2B5EF4-FFF2-40B4-BE49-F238E27FC236}">
                <a16:creationId xmlns:a16="http://schemas.microsoft.com/office/drawing/2014/main" id="{00714F60-5718-09DA-17F8-CCF268929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650" y="3660366"/>
            <a:ext cx="5708615" cy="946654"/>
          </a:xfrm>
          <a:prstGeom prst="rect">
            <a:avLst/>
          </a:prstGeom>
        </p:spPr>
      </p:pic>
      <p:sp>
        <p:nvSpPr>
          <p:cNvPr id="9" name="Oval 8">
            <a:extLst>
              <a:ext uri="{FF2B5EF4-FFF2-40B4-BE49-F238E27FC236}">
                <a16:creationId xmlns:a16="http://schemas.microsoft.com/office/drawing/2014/main" id="{9BA5F4AE-5D26-AC18-70A6-9E36717DD291}"/>
              </a:ext>
            </a:extLst>
          </p:cNvPr>
          <p:cNvSpPr/>
          <p:nvPr/>
        </p:nvSpPr>
        <p:spPr>
          <a:xfrm>
            <a:off x="4707119" y="575832"/>
            <a:ext cx="1956571" cy="1634965"/>
          </a:xfrm>
          <a:prstGeom prst="ellipse">
            <a:avLst/>
          </a:prstGeom>
          <a:noFill/>
          <a:ln w="9525" cap="flat" cmpd="sng" algn="ctr">
            <a:solidFill>
              <a:schemeClr val="tx2">
                <a:lumMod val="1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rgbClr val="FFFF00"/>
              </a:solidFill>
            </a:endParaRPr>
          </a:p>
        </p:txBody>
      </p:sp>
      <p:sp>
        <p:nvSpPr>
          <p:cNvPr id="10" name="Rectangle 9">
            <a:extLst>
              <a:ext uri="{FF2B5EF4-FFF2-40B4-BE49-F238E27FC236}">
                <a16:creationId xmlns:a16="http://schemas.microsoft.com/office/drawing/2014/main" id="{A0C9AF44-3CF6-F9F8-4B9F-FDC911F92554}"/>
              </a:ext>
            </a:extLst>
          </p:cNvPr>
          <p:cNvSpPr/>
          <p:nvPr/>
        </p:nvSpPr>
        <p:spPr>
          <a:xfrm>
            <a:off x="5063490" y="4297681"/>
            <a:ext cx="2251710" cy="2699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14" name="Google Shape;207;p28">
            <a:extLst>
              <a:ext uri="{FF2B5EF4-FFF2-40B4-BE49-F238E27FC236}">
                <a16:creationId xmlns:a16="http://schemas.microsoft.com/office/drawing/2014/main" id="{67F6DBBA-D8CE-0E9E-F96B-26A51CFDE8A1}"/>
              </a:ext>
            </a:extLst>
          </p:cNvPr>
          <p:cNvGrpSpPr/>
          <p:nvPr/>
        </p:nvGrpSpPr>
        <p:grpSpPr>
          <a:xfrm>
            <a:off x="260100" y="162741"/>
            <a:ext cx="7055100" cy="0"/>
            <a:chOff x="2220050" y="1547100"/>
            <a:chExt cx="7055100" cy="0"/>
          </a:xfrm>
        </p:grpSpPr>
        <p:cxnSp>
          <p:nvCxnSpPr>
            <p:cNvPr id="15" name="Google Shape;208;p28">
              <a:extLst>
                <a:ext uri="{FF2B5EF4-FFF2-40B4-BE49-F238E27FC236}">
                  <a16:creationId xmlns:a16="http://schemas.microsoft.com/office/drawing/2014/main" id="{4D15DD7C-7829-0B99-A6CB-A9A39971D4C0}"/>
                </a:ext>
              </a:extLst>
            </p:cNvPr>
            <p:cNvCxnSpPr/>
            <p:nvPr/>
          </p:nvCxnSpPr>
          <p:spPr>
            <a:xfrm>
              <a:off x="2220050" y="1547100"/>
              <a:ext cx="464400" cy="0"/>
            </a:xfrm>
            <a:prstGeom prst="straightConnector1">
              <a:avLst/>
            </a:prstGeom>
            <a:noFill/>
            <a:ln w="114300" cap="flat" cmpd="sng">
              <a:solidFill>
                <a:schemeClr val="bg2"/>
              </a:solidFill>
              <a:prstDash val="solid"/>
              <a:round/>
              <a:headEnd type="none" w="med" len="med"/>
              <a:tailEnd type="none" w="med" len="med"/>
            </a:ln>
          </p:spPr>
        </p:cxnSp>
        <p:cxnSp>
          <p:nvCxnSpPr>
            <p:cNvPr id="16" name="Google Shape;209;p28">
              <a:extLst>
                <a:ext uri="{FF2B5EF4-FFF2-40B4-BE49-F238E27FC236}">
                  <a16:creationId xmlns:a16="http://schemas.microsoft.com/office/drawing/2014/main" id="{0C930871-9142-868B-8E28-A5167365EF36}"/>
                </a:ext>
              </a:extLst>
            </p:cNvPr>
            <p:cNvCxnSpPr/>
            <p:nvPr/>
          </p:nvCxnSpPr>
          <p:spPr>
            <a:xfrm>
              <a:off x="2684450" y="1547100"/>
              <a:ext cx="6590700" cy="0"/>
            </a:xfrm>
            <a:prstGeom prst="straightConnector1">
              <a:avLst/>
            </a:prstGeom>
            <a:noFill/>
            <a:ln w="9525" cap="flat" cmpd="sng">
              <a:solidFill>
                <a:schemeClr val="bg2"/>
              </a:solidFill>
              <a:prstDash val="solid"/>
              <a:round/>
              <a:headEnd type="none" w="med" len="med"/>
              <a:tailEnd type="none" w="med" len="med"/>
            </a:ln>
          </p:spPr>
        </p:cxnSp>
      </p:grpSp>
    </p:spTree>
    <p:extLst>
      <p:ext uri="{BB962C8B-B14F-4D97-AF65-F5344CB8AC3E}">
        <p14:creationId xmlns:p14="http://schemas.microsoft.com/office/powerpoint/2010/main" val="202308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0"/>
            <a:ext cx="7704000" cy="6745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u="sng" dirty="0" err="1">
                <a:solidFill>
                  <a:schemeClr val="bg2">
                    <a:lumMod val="50000"/>
                  </a:schemeClr>
                </a:solidFill>
              </a:rPr>
              <a:t>Problème</a:t>
            </a:r>
            <a:r>
              <a:rPr lang="en-US" sz="2400" u="sng" dirty="0">
                <a:solidFill>
                  <a:schemeClr val="bg2">
                    <a:lumMod val="50000"/>
                  </a:schemeClr>
                </a:solidFill>
              </a:rPr>
              <a:t> 5</a:t>
            </a:r>
            <a:endParaRPr lang="en-US" sz="2200" dirty="0">
              <a:solidFill>
                <a:schemeClr val="bg2"/>
              </a:solidFill>
            </a:endParaRPr>
          </a:p>
        </p:txBody>
      </p:sp>
      <p:sp>
        <p:nvSpPr>
          <p:cNvPr id="3" name="TextBox 2">
            <a:extLst>
              <a:ext uri="{FF2B5EF4-FFF2-40B4-BE49-F238E27FC236}">
                <a16:creationId xmlns:a16="http://schemas.microsoft.com/office/drawing/2014/main" id="{4160DD3E-1D5E-2355-EFCC-1CE77648294B}"/>
              </a:ext>
            </a:extLst>
          </p:cNvPr>
          <p:cNvSpPr txBox="1"/>
          <p:nvPr/>
        </p:nvSpPr>
        <p:spPr>
          <a:xfrm>
            <a:off x="1685581" y="715589"/>
            <a:ext cx="6004192" cy="1015663"/>
          </a:xfrm>
          <a:prstGeom prst="rect">
            <a:avLst/>
          </a:prstGeom>
          <a:noFill/>
        </p:spPr>
        <p:txBody>
          <a:bodyPr wrap="square">
            <a:spAutoFit/>
          </a:bodyPr>
          <a:lstStyle/>
          <a:p>
            <a:pPr algn="ctr"/>
            <a:r>
              <a:rPr lang="fr-CA" sz="2000" dirty="0">
                <a:solidFill>
                  <a:schemeClr val="bg2"/>
                </a:solidFill>
                <a:latin typeface="Cambria" panose="02040503050406030204" pitchFamily="18" charset="0"/>
                <a:ea typeface="Cambria" panose="02040503050406030204" pitchFamily="18" charset="0"/>
              </a:rPr>
              <a:t>Données du questionnaire d'enquête</a:t>
            </a:r>
          </a:p>
          <a:p>
            <a:endParaRPr lang="fr-CA" sz="2000" dirty="0">
              <a:solidFill>
                <a:schemeClr val="bg2"/>
              </a:solidFill>
              <a:latin typeface="Cambria" panose="02040503050406030204" pitchFamily="18" charset="0"/>
              <a:ea typeface="Cambria" panose="02040503050406030204" pitchFamily="18" charset="0"/>
            </a:endParaRPr>
          </a:p>
          <a:p>
            <a:pPr>
              <a:spcBef>
                <a:spcPts val="0"/>
              </a:spcBef>
            </a:pPr>
            <a:endParaRPr lang="fr-MA" sz="2000" dirty="0">
              <a:solidFill>
                <a:schemeClr val="bg2"/>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582766E6-C6C4-9CA4-6518-9B61B1B59E1F}"/>
              </a:ext>
            </a:extLst>
          </p:cNvPr>
          <p:cNvSpPr txBox="1"/>
          <p:nvPr/>
        </p:nvSpPr>
        <p:spPr>
          <a:xfrm>
            <a:off x="1399004" y="3501601"/>
            <a:ext cx="6577346" cy="923330"/>
          </a:xfrm>
          <a:prstGeom prst="rect">
            <a:avLst/>
          </a:prstGeom>
          <a:noFill/>
        </p:spPr>
        <p:txBody>
          <a:bodyPr wrap="square">
            <a:spAutoFit/>
          </a:bodyPr>
          <a:lstStyle/>
          <a:p>
            <a:pPr algn="ctr"/>
            <a:r>
              <a:rPr lang="fr-CA" sz="1800" dirty="0">
                <a:solidFill>
                  <a:schemeClr val="tx1"/>
                </a:solidFill>
                <a:latin typeface="Cambria" panose="02040503050406030204" pitchFamily="18" charset="0"/>
                <a:ea typeface="Cambria" panose="02040503050406030204" pitchFamily="18" charset="0"/>
              </a:rPr>
              <a:t>Comment traiter les données du questionnaire d'enquête dans un modèle dimensionnel?</a:t>
            </a:r>
          </a:p>
          <a:p>
            <a:pPr algn="ctr"/>
            <a:endParaRPr lang="fr-CA" sz="1800" dirty="0">
              <a:solidFill>
                <a:schemeClr val="tx1"/>
              </a:solidFill>
              <a:latin typeface="Cambria" panose="02040503050406030204" pitchFamily="18" charset="0"/>
              <a:ea typeface="Cambria" panose="02040503050406030204" pitchFamily="18" charset="0"/>
            </a:endParaRPr>
          </a:p>
        </p:txBody>
      </p:sp>
      <p:pic>
        <p:nvPicPr>
          <p:cNvPr id="8196" name="Picture 4" descr="illustrations, cliparts, dessins animés et icônes de illustration vectorielle de concept d’enquête mobile pour la bannière de site web, le matériel de publicité et de marketing, la publicité en ligne, le marketing social de médias etc. - shema de questionnaire">
            <a:extLst>
              <a:ext uri="{FF2B5EF4-FFF2-40B4-BE49-F238E27FC236}">
                <a16:creationId xmlns:a16="http://schemas.microsoft.com/office/drawing/2014/main" id="{EF4BA625-DD9A-86CC-6BAC-7C03B3CF19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6" t="50000" r="-2706"/>
          <a:stretch/>
        </p:blipFill>
        <p:spPr bwMode="auto">
          <a:xfrm>
            <a:off x="2168834" y="1276965"/>
            <a:ext cx="4527932" cy="226396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207;p28">
            <a:extLst>
              <a:ext uri="{FF2B5EF4-FFF2-40B4-BE49-F238E27FC236}">
                <a16:creationId xmlns:a16="http://schemas.microsoft.com/office/drawing/2014/main" id="{EF385E39-83B0-21E1-17DA-E9F19CDA0EB6}"/>
              </a:ext>
            </a:extLst>
          </p:cNvPr>
          <p:cNvGrpSpPr/>
          <p:nvPr/>
        </p:nvGrpSpPr>
        <p:grpSpPr>
          <a:xfrm>
            <a:off x="175380" y="162741"/>
            <a:ext cx="7055100" cy="0"/>
            <a:chOff x="2220050" y="1547100"/>
            <a:chExt cx="7055100" cy="0"/>
          </a:xfrm>
        </p:grpSpPr>
        <p:cxnSp>
          <p:nvCxnSpPr>
            <p:cNvPr id="4" name="Google Shape;208;p28">
              <a:extLst>
                <a:ext uri="{FF2B5EF4-FFF2-40B4-BE49-F238E27FC236}">
                  <a16:creationId xmlns:a16="http://schemas.microsoft.com/office/drawing/2014/main" id="{E93554D4-6B15-5D22-D2F9-405E24F8F1AB}"/>
                </a:ext>
              </a:extLst>
            </p:cNvPr>
            <p:cNvCxnSpPr/>
            <p:nvPr/>
          </p:nvCxnSpPr>
          <p:spPr>
            <a:xfrm>
              <a:off x="2220050" y="1547100"/>
              <a:ext cx="464400" cy="0"/>
            </a:xfrm>
            <a:prstGeom prst="straightConnector1">
              <a:avLst/>
            </a:prstGeom>
            <a:noFill/>
            <a:ln w="114300" cap="flat" cmpd="sng">
              <a:solidFill>
                <a:schemeClr val="bg2"/>
              </a:solidFill>
              <a:prstDash val="solid"/>
              <a:round/>
              <a:headEnd type="none" w="med" len="med"/>
              <a:tailEnd type="none" w="med" len="med"/>
            </a:ln>
          </p:spPr>
        </p:cxnSp>
        <p:cxnSp>
          <p:nvCxnSpPr>
            <p:cNvPr id="7" name="Google Shape;209;p28">
              <a:extLst>
                <a:ext uri="{FF2B5EF4-FFF2-40B4-BE49-F238E27FC236}">
                  <a16:creationId xmlns:a16="http://schemas.microsoft.com/office/drawing/2014/main" id="{4E1B9BA2-ACF4-3335-5159-C04A42602DA7}"/>
                </a:ext>
              </a:extLst>
            </p:cNvPr>
            <p:cNvCxnSpPr/>
            <p:nvPr/>
          </p:nvCxnSpPr>
          <p:spPr>
            <a:xfrm>
              <a:off x="2684450" y="1547100"/>
              <a:ext cx="6590700" cy="0"/>
            </a:xfrm>
            <a:prstGeom prst="straightConnector1">
              <a:avLst/>
            </a:prstGeom>
            <a:noFill/>
            <a:ln w="9525" cap="flat" cmpd="sng">
              <a:solidFill>
                <a:schemeClr val="bg2"/>
              </a:solidFill>
              <a:prstDash val="solid"/>
              <a:round/>
              <a:headEnd type="none" w="med" len="med"/>
              <a:tailEnd type="none" w="med" len="med"/>
            </a:ln>
          </p:spPr>
        </p:cxnSp>
      </p:grpSp>
    </p:spTree>
    <p:extLst>
      <p:ext uri="{BB962C8B-B14F-4D97-AF65-F5344CB8AC3E}">
        <p14:creationId xmlns:p14="http://schemas.microsoft.com/office/powerpoint/2010/main" val="343814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2"/>
                </a:solidFill>
              </a:rPr>
              <a:t>Solution</a:t>
            </a:r>
            <a:r>
              <a:rPr lang="en-US" dirty="0">
                <a:solidFill>
                  <a:schemeClr val="bg2"/>
                </a:solidFill>
              </a:rPr>
              <a:t> </a:t>
            </a:r>
            <a:endParaRPr lang="en-US" sz="2000" dirty="0">
              <a:solidFill>
                <a:schemeClr val="bg2"/>
              </a:solidFill>
            </a:endParaRPr>
          </a:p>
        </p:txBody>
      </p:sp>
      <p:grpSp>
        <p:nvGrpSpPr>
          <p:cNvPr id="4" name="Google Shape;207;p28">
            <a:extLst>
              <a:ext uri="{FF2B5EF4-FFF2-40B4-BE49-F238E27FC236}">
                <a16:creationId xmlns:a16="http://schemas.microsoft.com/office/drawing/2014/main" id="{AF48426C-9E2E-8949-D086-3EC5324CF1DF}"/>
              </a:ext>
            </a:extLst>
          </p:cNvPr>
          <p:cNvGrpSpPr/>
          <p:nvPr/>
        </p:nvGrpSpPr>
        <p:grpSpPr>
          <a:xfrm>
            <a:off x="175380" y="162741"/>
            <a:ext cx="7055100" cy="0"/>
            <a:chOff x="2220050" y="1547100"/>
            <a:chExt cx="7055100" cy="0"/>
          </a:xfrm>
        </p:grpSpPr>
        <p:cxnSp>
          <p:nvCxnSpPr>
            <p:cNvPr id="6" name="Google Shape;208;p28">
              <a:extLst>
                <a:ext uri="{FF2B5EF4-FFF2-40B4-BE49-F238E27FC236}">
                  <a16:creationId xmlns:a16="http://schemas.microsoft.com/office/drawing/2014/main" id="{53629903-B8C4-800B-2E6A-58FE50772695}"/>
                </a:ext>
              </a:extLst>
            </p:cNvPr>
            <p:cNvCxnSpPr/>
            <p:nvPr/>
          </p:nvCxnSpPr>
          <p:spPr>
            <a:xfrm>
              <a:off x="2220050" y="1547100"/>
              <a:ext cx="464400" cy="0"/>
            </a:xfrm>
            <a:prstGeom prst="straightConnector1">
              <a:avLst/>
            </a:prstGeom>
            <a:noFill/>
            <a:ln w="114300" cap="flat" cmpd="sng">
              <a:solidFill>
                <a:schemeClr val="bg2"/>
              </a:solidFill>
              <a:prstDash val="solid"/>
              <a:round/>
              <a:headEnd type="none" w="med" len="med"/>
              <a:tailEnd type="none" w="med" len="med"/>
            </a:ln>
          </p:spPr>
        </p:cxnSp>
        <p:cxnSp>
          <p:nvCxnSpPr>
            <p:cNvPr id="7" name="Google Shape;209;p28">
              <a:extLst>
                <a:ext uri="{FF2B5EF4-FFF2-40B4-BE49-F238E27FC236}">
                  <a16:creationId xmlns:a16="http://schemas.microsoft.com/office/drawing/2014/main" id="{0F605DE1-0CD8-21BD-C4B1-F2DEFE8E0A2A}"/>
                </a:ext>
              </a:extLst>
            </p:cNvPr>
            <p:cNvCxnSpPr/>
            <p:nvPr/>
          </p:nvCxnSpPr>
          <p:spPr>
            <a:xfrm>
              <a:off x="2684450" y="1547100"/>
              <a:ext cx="6590700" cy="0"/>
            </a:xfrm>
            <a:prstGeom prst="straightConnector1">
              <a:avLst/>
            </a:prstGeom>
            <a:noFill/>
            <a:ln w="9525" cap="flat" cmpd="sng">
              <a:solidFill>
                <a:schemeClr val="bg2"/>
              </a:solidFill>
              <a:prstDash val="solid"/>
              <a:round/>
              <a:headEnd type="none" w="med" len="med"/>
              <a:tailEnd type="none" w="med" len="med"/>
            </a:ln>
          </p:spPr>
        </p:cxnSp>
      </p:grpSp>
      <p:pic>
        <p:nvPicPr>
          <p:cNvPr id="3" name="Picture 2">
            <a:extLst>
              <a:ext uri="{FF2B5EF4-FFF2-40B4-BE49-F238E27FC236}">
                <a16:creationId xmlns:a16="http://schemas.microsoft.com/office/drawing/2014/main" id="{785C8CA6-736E-D3E1-6109-BA2589D40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16" y="1014823"/>
            <a:ext cx="7091116" cy="2465234"/>
          </a:xfrm>
          <a:prstGeom prst="rect">
            <a:avLst/>
          </a:prstGeom>
        </p:spPr>
      </p:pic>
      <p:sp>
        <p:nvSpPr>
          <p:cNvPr id="5" name="Oval 4">
            <a:extLst>
              <a:ext uri="{FF2B5EF4-FFF2-40B4-BE49-F238E27FC236}">
                <a16:creationId xmlns:a16="http://schemas.microsoft.com/office/drawing/2014/main" id="{D91BA3D3-863D-56D3-EAC0-14BE8B4B0110}"/>
              </a:ext>
            </a:extLst>
          </p:cNvPr>
          <p:cNvSpPr/>
          <p:nvPr/>
        </p:nvSpPr>
        <p:spPr>
          <a:xfrm>
            <a:off x="5945361" y="1178805"/>
            <a:ext cx="1956571" cy="352540"/>
          </a:xfrm>
          <a:prstGeom prst="ellipse">
            <a:avLst/>
          </a:prstGeom>
          <a:noFill/>
          <a:ln w="9525" cap="flat" cmpd="sng" algn="ctr">
            <a:solidFill>
              <a:schemeClr val="tx2">
                <a:lumMod val="1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rgbClr val="FFFF00"/>
              </a:solidFill>
            </a:endParaRPr>
          </a:p>
        </p:txBody>
      </p:sp>
      <p:sp>
        <p:nvSpPr>
          <p:cNvPr id="11" name="Oval 10">
            <a:extLst>
              <a:ext uri="{FF2B5EF4-FFF2-40B4-BE49-F238E27FC236}">
                <a16:creationId xmlns:a16="http://schemas.microsoft.com/office/drawing/2014/main" id="{5F111356-C249-273B-3606-50E487DD1159}"/>
              </a:ext>
            </a:extLst>
          </p:cNvPr>
          <p:cNvSpPr/>
          <p:nvPr/>
        </p:nvSpPr>
        <p:spPr>
          <a:xfrm>
            <a:off x="810816" y="2247440"/>
            <a:ext cx="2516278" cy="429659"/>
          </a:xfrm>
          <a:prstGeom prst="ellipse">
            <a:avLst/>
          </a:prstGeom>
          <a:noFill/>
          <a:ln w="9525" cap="flat" cmpd="sng" algn="ctr">
            <a:solidFill>
              <a:schemeClr val="tx2">
                <a:lumMod val="1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rgbClr val="FFFF00"/>
              </a:solidFill>
            </a:endParaRPr>
          </a:p>
        </p:txBody>
      </p:sp>
      <p:sp>
        <p:nvSpPr>
          <p:cNvPr id="12" name="Oval 11">
            <a:extLst>
              <a:ext uri="{FF2B5EF4-FFF2-40B4-BE49-F238E27FC236}">
                <a16:creationId xmlns:a16="http://schemas.microsoft.com/office/drawing/2014/main" id="{1A44F4B1-7AD6-0B1F-3FF6-296BAB7E27E8}"/>
              </a:ext>
            </a:extLst>
          </p:cNvPr>
          <p:cNvSpPr/>
          <p:nvPr/>
        </p:nvSpPr>
        <p:spPr>
          <a:xfrm>
            <a:off x="639780" y="1817782"/>
            <a:ext cx="2687315" cy="429658"/>
          </a:xfrm>
          <a:prstGeom prst="ellipse">
            <a:avLst/>
          </a:prstGeom>
          <a:noFill/>
          <a:ln w="9525" cap="flat" cmpd="sng" algn="ctr">
            <a:solidFill>
              <a:schemeClr val="tx2">
                <a:lumMod val="1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rgbClr val="FFFF00"/>
              </a:solidFill>
            </a:endParaRPr>
          </a:p>
        </p:txBody>
      </p:sp>
      <p:sp>
        <p:nvSpPr>
          <p:cNvPr id="14" name="Oval 13">
            <a:extLst>
              <a:ext uri="{FF2B5EF4-FFF2-40B4-BE49-F238E27FC236}">
                <a16:creationId xmlns:a16="http://schemas.microsoft.com/office/drawing/2014/main" id="{6A69E284-B330-1418-FC57-D5C957DAC75E}"/>
              </a:ext>
            </a:extLst>
          </p:cNvPr>
          <p:cNvSpPr/>
          <p:nvPr/>
        </p:nvSpPr>
        <p:spPr>
          <a:xfrm>
            <a:off x="5700152" y="2677099"/>
            <a:ext cx="2372816" cy="379730"/>
          </a:xfrm>
          <a:prstGeom prst="ellipse">
            <a:avLst/>
          </a:prstGeom>
          <a:noFill/>
          <a:ln w="9525" cap="flat" cmpd="sng" algn="ctr">
            <a:solidFill>
              <a:schemeClr val="tx2">
                <a:lumMod val="1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79440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title"/>
          </p:nvPr>
        </p:nvSpPr>
        <p:spPr>
          <a:xfrm>
            <a:off x="775667" y="326986"/>
            <a:ext cx="4807126"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Conclusion</a:t>
            </a:r>
            <a:endParaRPr sz="4000" dirty="0"/>
          </a:p>
        </p:txBody>
      </p:sp>
      <p:grpSp>
        <p:nvGrpSpPr>
          <p:cNvPr id="467" name="Google Shape;467;p47"/>
          <p:cNvGrpSpPr/>
          <p:nvPr/>
        </p:nvGrpSpPr>
        <p:grpSpPr>
          <a:xfrm flipH="1">
            <a:off x="530205" y="1174970"/>
            <a:ext cx="4949100" cy="0"/>
            <a:chOff x="2220050" y="1547100"/>
            <a:chExt cx="4949100" cy="0"/>
          </a:xfrm>
        </p:grpSpPr>
        <p:cxnSp>
          <p:nvCxnSpPr>
            <p:cNvPr id="468" name="Google Shape;468;p47"/>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469" name="Google Shape;469;p47"/>
            <p:cNvCxnSpPr/>
            <p:nvPr/>
          </p:nvCxnSpPr>
          <p:spPr>
            <a:xfrm>
              <a:off x="2684450" y="1547100"/>
              <a:ext cx="4484700" cy="0"/>
            </a:xfrm>
            <a:prstGeom prst="straightConnector1">
              <a:avLst/>
            </a:prstGeom>
            <a:noFill/>
            <a:ln w="9525" cap="flat" cmpd="sng">
              <a:solidFill>
                <a:schemeClr val="dk1"/>
              </a:solidFill>
              <a:prstDash val="solid"/>
              <a:round/>
              <a:headEnd type="none" w="med" len="med"/>
              <a:tailEnd type="none" w="med" len="med"/>
            </a:ln>
          </p:spPr>
        </p:cxnSp>
      </p:grpSp>
      <p:sp>
        <p:nvSpPr>
          <p:cNvPr id="2" name="Rectangle 1">
            <a:extLst>
              <a:ext uri="{FF2B5EF4-FFF2-40B4-BE49-F238E27FC236}">
                <a16:creationId xmlns:a16="http://schemas.microsoft.com/office/drawing/2014/main" id="{40B0EE02-E695-247E-0B6F-5D6C37A4D3A4}"/>
              </a:ext>
            </a:extLst>
          </p:cNvPr>
          <p:cNvSpPr/>
          <p:nvPr/>
        </p:nvSpPr>
        <p:spPr>
          <a:xfrm>
            <a:off x="650859" y="2388209"/>
            <a:ext cx="4931934" cy="1717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A" sz="1400" dirty="0"/>
              <a:t>En gérant adéquatement ces différentes notions, les entreprises peuvent mieux comprendre et optimiser leurs ressources humaines.</a:t>
            </a:r>
          </a:p>
        </p:txBody>
      </p:sp>
      <p:sp>
        <p:nvSpPr>
          <p:cNvPr id="4" name="TextBox 3">
            <a:extLst>
              <a:ext uri="{FF2B5EF4-FFF2-40B4-BE49-F238E27FC236}">
                <a16:creationId xmlns:a16="http://schemas.microsoft.com/office/drawing/2014/main" id="{BAB1EAC1-CA9E-9A66-2F76-BB9C76AC7342}"/>
              </a:ext>
            </a:extLst>
          </p:cNvPr>
          <p:cNvSpPr txBox="1"/>
          <p:nvPr/>
        </p:nvSpPr>
        <p:spPr>
          <a:xfrm>
            <a:off x="675105" y="1910103"/>
            <a:ext cx="4572000" cy="738664"/>
          </a:xfrm>
          <a:prstGeom prst="rect">
            <a:avLst/>
          </a:prstGeom>
          <a:noFill/>
        </p:spPr>
        <p:txBody>
          <a:bodyPr wrap="square">
            <a:spAutoFit/>
          </a:bodyPr>
          <a:lstStyle/>
          <a:p>
            <a:pPr algn="ctr"/>
            <a:r>
              <a:rPr lang="fr-CA" sz="1400" dirty="0"/>
              <a:t>En résumé, la gestion des ressources humaines est un domaine complexe qui nécessite une gestion rigoureuse des données.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title"/>
          </p:nvPr>
        </p:nvSpPr>
        <p:spPr>
          <a:xfrm>
            <a:off x="955634" y="1321697"/>
            <a:ext cx="4960424" cy="1250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Merci pour votre Attention</a:t>
            </a:r>
            <a:endParaRPr sz="2800" dirty="0"/>
          </a:p>
        </p:txBody>
      </p:sp>
      <p:grpSp>
        <p:nvGrpSpPr>
          <p:cNvPr id="467" name="Google Shape;467;p47"/>
          <p:cNvGrpSpPr/>
          <p:nvPr/>
        </p:nvGrpSpPr>
        <p:grpSpPr>
          <a:xfrm flipH="1">
            <a:off x="582306" y="2875928"/>
            <a:ext cx="4949100" cy="0"/>
            <a:chOff x="2220050" y="1547100"/>
            <a:chExt cx="4949100" cy="0"/>
          </a:xfrm>
        </p:grpSpPr>
        <p:cxnSp>
          <p:nvCxnSpPr>
            <p:cNvPr id="468" name="Google Shape;468;p47"/>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469" name="Google Shape;469;p47"/>
            <p:cNvCxnSpPr/>
            <p:nvPr/>
          </p:nvCxnSpPr>
          <p:spPr>
            <a:xfrm>
              <a:off x="2684450" y="1547100"/>
              <a:ext cx="4484700" cy="0"/>
            </a:xfrm>
            <a:prstGeom prst="straightConnector1">
              <a:avLst/>
            </a:prstGeom>
            <a:noFill/>
            <a:ln w="9525" cap="flat" cmpd="sng">
              <a:solidFill>
                <a:schemeClr val="dk1"/>
              </a:solidFill>
              <a:prstDash val="solid"/>
              <a:round/>
              <a:headEnd type="none" w="med" len="med"/>
              <a:tailEnd type="none" w="med" len="med"/>
            </a:ln>
          </p:spPr>
        </p:cxnSp>
      </p:grpSp>
      <p:sp>
        <p:nvSpPr>
          <p:cNvPr id="2" name="Rectangle 1">
            <a:extLst>
              <a:ext uri="{FF2B5EF4-FFF2-40B4-BE49-F238E27FC236}">
                <a16:creationId xmlns:a16="http://schemas.microsoft.com/office/drawing/2014/main" id="{40B0EE02-E695-247E-0B6F-5D6C37A4D3A4}"/>
              </a:ext>
            </a:extLst>
          </p:cNvPr>
          <p:cNvSpPr/>
          <p:nvPr/>
        </p:nvSpPr>
        <p:spPr>
          <a:xfrm>
            <a:off x="713263" y="3295461"/>
            <a:ext cx="3715518" cy="13085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6183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2926472" y="145798"/>
            <a:ext cx="5504353" cy="12313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Table des </a:t>
            </a:r>
            <a:r>
              <a:rPr lang="en-US" sz="4000" dirty="0" err="1"/>
              <a:t>matieres</a:t>
            </a:r>
            <a:br>
              <a:rPr lang="en-US" dirty="0"/>
            </a:br>
            <a:endParaRPr lang="en-US" dirty="0"/>
          </a:p>
        </p:txBody>
      </p:sp>
      <p:sp>
        <p:nvSpPr>
          <p:cNvPr id="230" name="Google Shape;230;p30"/>
          <p:cNvSpPr txBox="1">
            <a:spLocks noGrp="1"/>
          </p:cNvSpPr>
          <p:nvPr>
            <p:ph type="subTitle" idx="1"/>
          </p:nvPr>
        </p:nvSpPr>
        <p:spPr>
          <a:xfrm>
            <a:off x="2926469" y="1293009"/>
            <a:ext cx="6104275" cy="497100"/>
          </a:xfrm>
          <a:prstGeom prst="rect">
            <a:avLst/>
          </a:prstGeom>
        </p:spPr>
        <p:txBody>
          <a:bodyPr spcFirstLastPara="1" wrap="square" lIns="91425" tIns="91425" rIns="91425" bIns="91425" anchor="t" anchorCtr="0">
            <a:noAutofit/>
          </a:bodyPr>
          <a:lstStyle/>
          <a:p>
            <a:pPr marL="0" indent="0" algn="l"/>
            <a:r>
              <a:rPr lang="en" dirty="0"/>
              <a:t>1 </a:t>
            </a:r>
            <a:r>
              <a:rPr lang="en-US" dirty="0"/>
              <a:t>Introduction</a:t>
            </a:r>
          </a:p>
        </p:txBody>
      </p:sp>
      <p:sp>
        <p:nvSpPr>
          <p:cNvPr id="231" name="Google Shape;231;p30"/>
          <p:cNvSpPr txBox="1">
            <a:spLocks noGrp="1"/>
          </p:cNvSpPr>
          <p:nvPr>
            <p:ph type="subTitle" idx="4294967295"/>
          </p:nvPr>
        </p:nvSpPr>
        <p:spPr>
          <a:xfrm>
            <a:off x="2916944" y="3390763"/>
            <a:ext cx="3165475" cy="515937"/>
          </a:xfrm>
          <a:prstGeom prst="rect">
            <a:avLst/>
          </a:prstGeom>
        </p:spPr>
        <p:txBody>
          <a:bodyPr spcFirstLastPara="1" wrap="square" lIns="91425" tIns="91425" rIns="91425" bIns="91425" anchor="t" anchorCtr="0">
            <a:noAutofit/>
          </a:bodyPr>
          <a:lstStyle/>
          <a:p>
            <a:pPr marL="0" indent="0">
              <a:buSzPts val="1600"/>
              <a:buNone/>
            </a:pPr>
            <a:r>
              <a:rPr lang="en-US" sz="1600" dirty="0"/>
              <a:t>4 Conclusion</a:t>
            </a:r>
          </a:p>
        </p:txBody>
      </p:sp>
      <p:sp>
        <p:nvSpPr>
          <p:cNvPr id="233" name="Google Shape;233;p30"/>
          <p:cNvSpPr txBox="1">
            <a:spLocks noGrp="1"/>
          </p:cNvSpPr>
          <p:nvPr>
            <p:ph type="subTitle" idx="4294967295"/>
          </p:nvPr>
        </p:nvSpPr>
        <p:spPr>
          <a:xfrm>
            <a:off x="2926469" y="2036782"/>
            <a:ext cx="3165475" cy="578539"/>
          </a:xfrm>
          <a:prstGeom prst="rect">
            <a:avLst/>
          </a:prstGeom>
        </p:spPr>
        <p:txBody>
          <a:bodyPr spcFirstLastPara="1" wrap="square" lIns="91425" tIns="91425" rIns="91425" bIns="91425" anchor="t" anchorCtr="0">
            <a:noAutofit/>
          </a:bodyPr>
          <a:lstStyle/>
          <a:p>
            <a:pPr marL="0" indent="0">
              <a:buSzPts val="1600"/>
              <a:buNone/>
            </a:pPr>
            <a:r>
              <a:rPr lang="en-US" sz="1600" dirty="0"/>
              <a:t>2 Problématiques</a:t>
            </a:r>
          </a:p>
        </p:txBody>
      </p:sp>
      <p:sp>
        <p:nvSpPr>
          <p:cNvPr id="234" name="Google Shape;234;p30"/>
          <p:cNvSpPr txBox="1">
            <a:spLocks noGrp="1"/>
          </p:cNvSpPr>
          <p:nvPr>
            <p:ph type="subTitle" idx="4294967295"/>
          </p:nvPr>
        </p:nvSpPr>
        <p:spPr>
          <a:xfrm>
            <a:off x="2926469" y="2723499"/>
            <a:ext cx="3165475" cy="515937"/>
          </a:xfrm>
          <a:prstGeom prst="rect">
            <a:avLst/>
          </a:prstGeom>
        </p:spPr>
        <p:txBody>
          <a:bodyPr spcFirstLastPara="1" wrap="square" lIns="91425" tIns="91425" rIns="91425" bIns="91425" anchor="t" anchorCtr="0">
            <a:noAutofit/>
          </a:bodyPr>
          <a:lstStyle/>
          <a:p>
            <a:pPr marL="0" lvl="0" indent="0">
              <a:buSzPts val="1600"/>
              <a:buNone/>
            </a:pPr>
            <a:r>
              <a:rPr lang="en-US" sz="1600" dirty="0"/>
              <a:t>3 Solutions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 name="Title 2">
            <a:extLst>
              <a:ext uri="{FF2B5EF4-FFF2-40B4-BE49-F238E27FC236}">
                <a16:creationId xmlns:a16="http://schemas.microsoft.com/office/drawing/2014/main" id="{7B32D21F-CD3B-EEB7-BA55-4BCEEB80E50D}"/>
              </a:ext>
            </a:extLst>
          </p:cNvPr>
          <p:cNvSpPr>
            <a:spLocks noGrp="1"/>
          </p:cNvSpPr>
          <p:nvPr>
            <p:ph type="title"/>
          </p:nvPr>
        </p:nvSpPr>
        <p:spPr/>
        <p:txBody>
          <a:bodyPr/>
          <a:lstStyle/>
          <a:p>
            <a:r>
              <a:rPr lang="en-US" dirty="0"/>
              <a:t>Introduction</a:t>
            </a:r>
            <a:br>
              <a:rPr lang="en-US" dirty="0"/>
            </a:br>
            <a:endParaRPr lang="en-US" dirty="0"/>
          </a:p>
        </p:txBody>
      </p:sp>
      <p:sp>
        <p:nvSpPr>
          <p:cNvPr id="4" name="AutoShape 2">
            <a:extLst>
              <a:ext uri="{FF2B5EF4-FFF2-40B4-BE49-F238E27FC236}">
                <a16:creationId xmlns:a16="http://schemas.microsoft.com/office/drawing/2014/main" id="{59CFC455-754D-859D-6136-9CBCAE48FFA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illustrations, cliparts, dessins animés et icônes de icônes de ligne plate liées à l’entreprise. illustration de symbole vectoriel. - tableaux de dimension pour suivre les changements de profil des employés. aperçu périodiques des effectifs avantages et inconvénients des solutions packagées dw/bi.  hiérarchies d'employés récursives. attributs de mots-clés de compétences à valeurs multiples.  données du questionnaire d'enquête">
            <a:extLst>
              <a:ext uri="{FF2B5EF4-FFF2-40B4-BE49-F238E27FC236}">
                <a16:creationId xmlns:a16="http://schemas.microsoft.com/office/drawing/2014/main" id="{A5DD0196-84E0-5D16-F151-B18555B17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45" y="1833695"/>
            <a:ext cx="2528809" cy="17809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7F5EA43F-EC50-77D5-0F00-727EF62EEC21}"/>
              </a:ext>
            </a:extLst>
          </p:cNvPr>
          <p:cNvSpPr txBox="1"/>
          <p:nvPr/>
        </p:nvSpPr>
        <p:spPr>
          <a:xfrm>
            <a:off x="3205554" y="985079"/>
            <a:ext cx="4933951" cy="2868542"/>
          </a:xfrm>
          <a:prstGeom prst="rect">
            <a:avLst/>
          </a:prstGeom>
        </p:spPr>
        <p:txBody>
          <a:bodyPr wrap="square" lIns="0" tIns="0" rIns="0" bIns="0" rtlCol="0" anchor="t">
            <a:spAutoFit/>
          </a:bodyPr>
          <a:lstStyle/>
          <a:p>
            <a:pPr>
              <a:lnSpc>
                <a:spcPct val="150000"/>
              </a:lnSpc>
            </a:pPr>
            <a:endParaRPr lang="en-US" sz="2800" dirty="0">
              <a:solidFill>
                <a:srgbClr val="000000"/>
              </a:solidFill>
              <a:latin typeface="Canva Sans 2"/>
            </a:endParaRPr>
          </a:p>
          <a:p>
            <a:pPr marL="623487" lvl="1" indent="-311744">
              <a:lnSpc>
                <a:spcPct val="150000"/>
              </a:lnSpc>
              <a:buFont typeface="Arial"/>
              <a:buChar char="•"/>
            </a:pPr>
            <a:r>
              <a:rPr lang="fr-CA" dirty="0">
                <a:solidFill>
                  <a:srgbClr val="000000"/>
                </a:solidFill>
                <a:latin typeface="Canva Sans 2"/>
              </a:rPr>
              <a:t>Tableaux de dimension pour suivre les changements de profil des employés.</a:t>
            </a:r>
          </a:p>
          <a:p>
            <a:pPr marL="623487" lvl="1" indent="-311744">
              <a:lnSpc>
                <a:spcPct val="150000"/>
              </a:lnSpc>
              <a:buFont typeface="Arial"/>
              <a:buChar char="•"/>
            </a:pPr>
            <a:r>
              <a:rPr lang="fr-CA" dirty="0">
                <a:solidFill>
                  <a:srgbClr val="000000"/>
                </a:solidFill>
                <a:latin typeface="Canva Sans 2"/>
              </a:rPr>
              <a:t>Aperçu périodiques des effectifs</a:t>
            </a:r>
          </a:p>
          <a:p>
            <a:pPr marL="623487" lvl="1" indent="-311744">
              <a:lnSpc>
                <a:spcPct val="150000"/>
              </a:lnSpc>
              <a:buFont typeface="Arial"/>
              <a:buChar char="•"/>
            </a:pPr>
            <a:r>
              <a:rPr lang="fr-CA" dirty="0">
                <a:solidFill>
                  <a:srgbClr val="000000"/>
                </a:solidFill>
                <a:latin typeface="Canva Sans 2"/>
              </a:rPr>
              <a:t>Hiérarchies d'employés récursives.</a:t>
            </a:r>
          </a:p>
          <a:p>
            <a:pPr marL="623487" lvl="1" indent="-311744">
              <a:lnSpc>
                <a:spcPct val="150000"/>
              </a:lnSpc>
              <a:buFont typeface="Arial"/>
              <a:buChar char="•"/>
            </a:pPr>
            <a:r>
              <a:rPr lang="fr-CA" dirty="0">
                <a:solidFill>
                  <a:srgbClr val="000000"/>
                </a:solidFill>
                <a:latin typeface="Canva Sans 2"/>
              </a:rPr>
              <a:t>Attributs de mots-clés de compétences à valeurs multiples. </a:t>
            </a:r>
          </a:p>
          <a:p>
            <a:pPr marL="623487" lvl="1" indent="-311744">
              <a:lnSpc>
                <a:spcPct val="150000"/>
              </a:lnSpc>
              <a:buFont typeface="Arial"/>
              <a:buChar char="•"/>
            </a:pPr>
            <a:r>
              <a:rPr lang="fr-CA" dirty="0">
                <a:solidFill>
                  <a:srgbClr val="000000"/>
                </a:solidFill>
                <a:latin typeface="Canva Sans 2"/>
              </a:rPr>
              <a:t>Données du questionnaire d'enquête</a:t>
            </a:r>
            <a:endParaRPr lang="en-US" dirty="0">
              <a:solidFill>
                <a:srgbClr val="000000"/>
              </a:solidFill>
              <a:latin typeface="Canva Sans 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solidFill>
                  <a:schemeClr val="bg2">
                    <a:lumMod val="50000"/>
                  </a:schemeClr>
                </a:solidFill>
              </a:rPr>
              <a:t>Problème 1</a:t>
            </a:r>
          </a:p>
        </p:txBody>
      </p:sp>
      <p:sp>
        <p:nvSpPr>
          <p:cNvPr id="17" name="TextBox 16">
            <a:extLst>
              <a:ext uri="{FF2B5EF4-FFF2-40B4-BE49-F238E27FC236}">
                <a16:creationId xmlns:a16="http://schemas.microsoft.com/office/drawing/2014/main" id="{D32B316A-3A3B-AA51-1A6D-74F190743E2F}"/>
              </a:ext>
            </a:extLst>
          </p:cNvPr>
          <p:cNvSpPr txBox="1"/>
          <p:nvPr/>
        </p:nvSpPr>
        <p:spPr>
          <a:xfrm>
            <a:off x="859200" y="2166745"/>
            <a:ext cx="7425600" cy="861774"/>
          </a:xfrm>
          <a:prstGeom prst="rect">
            <a:avLst/>
          </a:prstGeom>
          <a:noFill/>
        </p:spPr>
        <p:txBody>
          <a:bodyPr wrap="square">
            <a:spAutoFit/>
          </a:bodyPr>
          <a:lstStyle/>
          <a:p>
            <a:pPr marL="0" indent="0" algn="ctr">
              <a:spcBef>
                <a:spcPts val="0"/>
              </a:spcBef>
              <a:buFont typeface="Arial" pitchFamily="34" charset="0"/>
              <a:buNone/>
            </a:pPr>
            <a:r>
              <a:rPr lang="fr-MA" sz="1400" dirty="0">
                <a:latin typeface="Cambria" panose="02040503050406030204" pitchFamily="18" charset="0"/>
                <a:ea typeface="Cambria" panose="02040503050406030204" pitchFamily="18" charset="0"/>
              </a:rPr>
              <a:t> </a:t>
            </a:r>
          </a:p>
          <a:p>
            <a:pPr marL="0" indent="0" algn="ctr">
              <a:spcBef>
                <a:spcPts val="0"/>
              </a:spcBef>
              <a:buFont typeface="Arial" pitchFamily="34" charset="0"/>
              <a:buNone/>
            </a:pPr>
            <a:r>
              <a:rPr lang="fr-MA" sz="1800" dirty="0">
                <a:solidFill>
                  <a:schemeClr val="tx1"/>
                </a:solidFill>
                <a:latin typeface="Cambria" panose="02040503050406030204" pitchFamily="18" charset="0"/>
                <a:ea typeface="Cambria" panose="02040503050406030204" pitchFamily="18" charset="0"/>
              </a:rPr>
              <a:t>Comment suivre et analyser avec précision les changements de profil des employés  ?</a:t>
            </a:r>
          </a:p>
        </p:txBody>
      </p:sp>
      <p:sp>
        <p:nvSpPr>
          <p:cNvPr id="19" name="TextBox 18">
            <a:extLst>
              <a:ext uri="{FF2B5EF4-FFF2-40B4-BE49-F238E27FC236}">
                <a16:creationId xmlns:a16="http://schemas.microsoft.com/office/drawing/2014/main" id="{A466BA43-B91A-009B-81AA-E8B1F22BBD58}"/>
              </a:ext>
            </a:extLst>
          </p:cNvPr>
          <p:cNvSpPr txBox="1"/>
          <p:nvPr/>
        </p:nvSpPr>
        <p:spPr>
          <a:xfrm>
            <a:off x="1592125" y="823694"/>
            <a:ext cx="6831822" cy="400110"/>
          </a:xfrm>
          <a:prstGeom prst="rect">
            <a:avLst/>
          </a:prstGeom>
          <a:noFill/>
        </p:spPr>
        <p:txBody>
          <a:bodyPr wrap="square">
            <a:spAutoFit/>
          </a:bodyPr>
          <a:lstStyle/>
          <a:p>
            <a:r>
              <a:rPr lang="fr-CA" sz="2000" dirty="0">
                <a:solidFill>
                  <a:schemeClr val="bg2"/>
                </a:solidFill>
                <a:latin typeface="Cambria" panose="02040503050406030204" pitchFamily="18" charset="0"/>
                <a:ea typeface="Cambria" panose="02040503050406030204" pitchFamily="18" charset="0"/>
              </a:rPr>
              <a:t>Suivie des changements de profil des employés</a:t>
            </a:r>
            <a:endParaRPr lang="en-US" sz="2000" dirty="0">
              <a:solidFill>
                <a:schemeClr val="bg2"/>
              </a:solidFill>
            </a:endParaRPr>
          </a:p>
        </p:txBody>
      </p:sp>
      <p:pic>
        <p:nvPicPr>
          <p:cNvPr id="4" name="Picture 3">
            <a:extLst>
              <a:ext uri="{FF2B5EF4-FFF2-40B4-BE49-F238E27FC236}">
                <a16:creationId xmlns:a16="http://schemas.microsoft.com/office/drawing/2014/main" id="{DC5A0947-A094-4478-BE48-01822998D2BB}"/>
              </a:ext>
            </a:extLst>
          </p:cNvPr>
          <p:cNvPicPr>
            <a:picLocks noChangeAspect="1"/>
          </p:cNvPicPr>
          <p:nvPr/>
        </p:nvPicPr>
        <p:blipFill>
          <a:blip r:embed="rId3"/>
          <a:stretch>
            <a:fillRect/>
          </a:stretch>
        </p:blipFill>
        <p:spPr>
          <a:xfrm>
            <a:off x="1366390" y="3080748"/>
            <a:ext cx="6411220" cy="1781424"/>
          </a:xfrm>
          <a:prstGeom prst="rect">
            <a:avLst/>
          </a:prstGeom>
        </p:spPr>
      </p:pic>
      <p:pic>
        <p:nvPicPr>
          <p:cNvPr id="10" name="Picture 9">
            <a:extLst>
              <a:ext uri="{FF2B5EF4-FFF2-40B4-BE49-F238E27FC236}">
                <a16:creationId xmlns:a16="http://schemas.microsoft.com/office/drawing/2014/main" id="{E3FC7869-B10E-4866-82D8-4BCF014A3B9F}"/>
              </a:ext>
            </a:extLst>
          </p:cNvPr>
          <p:cNvPicPr>
            <a:picLocks noChangeAspect="1"/>
          </p:cNvPicPr>
          <p:nvPr/>
        </p:nvPicPr>
        <p:blipFill>
          <a:blip r:embed="rId4"/>
          <a:stretch>
            <a:fillRect/>
          </a:stretch>
        </p:blipFill>
        <p:spPr>
          <a:xfrm>
            <a:off x="5262561" y="4537841"/>
            <a:ext cx="2316681" cy="219475"/>
          </a:xfrm>
          <a:prstGeom prst="rect">
            <a:avLst/>
          </a:prstGeom>
        </p:spPr>
      </p:pic>
      <p:sp>
        <p:nvSpPr>
          <p:cNvPr id="2" name="TextBox 1">
            <a:extLst>
              <a:ext uri="{FF2B5EF4-FFF2-40B4-BE49-F238E27FC236}">
                <a16:creationId xmlns:a16="http://schemas.microsoft.com/office/drawing/2014/main" id="{69AB8423-29E1-EBD8-F57D-10C49C0E09FF}"/>
              </a:ext>
            </a:extLst>
          </p:cNvPr>
          <p:cNvSpPr txBox="1"/>
          <p:nvPr/>
        </p:nvSpPr>
        <p:spPr>
          <a:xfrm>
            <a:off x="998347" y="1312057"/>
            <a:ext cx="7425600" cy="92333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chemeClr val="tx1"/>
                </a:solidFill>
                <a:latin typeface="Cambria" panose="02040503050406030204" pitchFamily="18" charset="0"/>
                <a:ea typeface="Cambria" panose="02040503050406030204" pitchFamily="18" charset="0"/>
              </a:rPr>
              <a:t>chaque employé possède un profil RH détaillé avec au moins 100 attributs, cela signifie que pour chaque membre du personnel, une multitude d'informations sont collectées et enregistrées</a:t>
            </a:r>
            <a:r>
              <a:rPr lang="fr-FR"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rPr>
              <a:t>Solution </a:t>
            </a:r>
          </a:p>
        </p:txBody>
      </p:sp>
      <p:sp>
        <p:nvSpPr>
          <p:cNvPr id="4" name="Rectangle: Rounded Corners 3">
            <a:extLst>
              <a:ext uri="{FF2B5EF4-FFF2-40B4-BE49-F238E27FC236}">
                <a16:creationId xmlns:a16="http://schemas.microsoft.com/office/drawing/2014/main" id="{FE6F9A5F-E339-7F98-8DA3-31E79E573992}"/>
              </a:ext>
            </a:extLst>
          </p:cNvPr>
          <p:cNvSpPr/>
          <p:nvPr/>
        </p:nvSpPr>
        <p:spPr>
          <a:xfrm>
            <a:off x="2747944" y="1035587"/>
            <a:ext cx="1824055" cy="27255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F8111ED0-4C0C-4310-89AC-10C51BE03F1E}"/>
              </a:ext>
            </a:extLst>
          </p:cNvPr>
          <p:cNvPicPr>
            <a:picLocks noChangeAspect="1"/>
          </p:cNvPicPr>
          <p:nvPr/>
        </p:nvPicPr>
        <p:blipFill>
          <a:blip r:embed="rId3"/>
          <a:stretch>
            <a:fillRect/>
          </a:stretch>
        </p:blipFill>
        <p:spPr>
          <a:xfrm>
            <a:off x="1007334" y="951431"/>
            <a:ext cx="2507391" cy="3411019"/>
          </a:xfrm>
          <a:prstGeom prst="rect">
            <a:avLst/>
          </a:prstGeom>
        </p:spPr>
      </p:pic>
      <p:sp>
        <p:nvSpPr>
          <p:cNvPr id="13" name="Rectangle: Rounded Corners 12">
            <a:extLst>
              <a:ext uri="{FF2B5EF4-FFF2-40B4-BE49-F238E27FC236}">
                <a16:creationId xmlns:a16="http://schemas.microsoft.com/office/drawing/2014/main" id="{C46B51C3-E6C5-4D36-B6C1-6C15C4A68B6A}"/>
              </a:ext>
            </a:extLst>
          </p:cNvPr>
          <p:cNvSpPr/>
          <p:nvPr/>
        </p:nvSpPr>
        <p:spPr>
          <a:xfrm>
            <a:off x="1024614" y="1258603"/>
            <a:ext cx="2280491" cy="185049"/>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tx1"/>
              </a:solidFill>
            </a:endParaRPr>
          </a:p>
        </p:txBody>
      </p:sp>
      <p:sp>
        <p:nvSpPr>
          <p:cNvPr id="14" name="Rectangle: Rounded Corners 13">
            <a:extLst>
              <a:ext uri="{FF2B5EF4-FFF2-40B4-BE49-F238E27FC236}">
                <a16:creationId xmlns:a16="http://schemas.microsoft.com/office/drawing/2014/main" id="{BF53797A-FB53-40E4-AD22-1632091CD46E}"/>
              </a:ext>
            </a:extLst>
          </p:cNvPr>
          <p:cNvSpPr/>
          <p:nvPr/>
        </p:nvSpPr>
        <p:spPr>
          <a:xfrm>
            <a:off x="1024614" y="3551694"/>
            <a:ext cx="2280491" cy="185049"/>
          </a:xfrm>
          <a:prstGeom prst="roundRect">
            <a:avLst/>
          </a:prstGeom>
          <a:noFill/>
          <a:ln w="190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tx1"/>
              </a:solidFill>
            </a:endParaRPr>
          </a:p>
        </p:txBody>
      </p:sp>
      <p:sp>
        <p:nvSpPr>
          <p:cNvPr id="15" name="Rectangle: Rounded Corners 14">
            <a:extLst>
              <a:ext uri="{FF2B5EF4-FFF2-40B4-BE49-F238E27FC236}">
                <a16:creationId xmlns:a16="http://schemas.microsoft.com/office/drawing/2014/main" id="{BC5027B8-3BB8-4B7E-9A20-887D6AB7073B}"/>
              </a:ext>
            </a:extLst>
          </p:cNvPr>
          <p:cNvSpPr/>
          <p:nvPr/>
        </p:nvSpPr>
        <p:spPr>
          <a:xfrm>
            <a:off x="1024614" y="3752580"/>
            <a:ext cx="2280491" cy="185049"/>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tx1"/>
              </a:solidFill>
            </a:endParaRPr>
          </a:p>
        </p:txBody>
      </p:sp>
      <p:sp>
        <p:nvSpPr>
          <p:cNvPr id="16" name="Rectangle: Rounded Corners 15">
            <a:extLst>
              <a:ext uri="{FF2B5EF4-FFF2-40B4-BE49-F238E27FC236}">
                <a16:creationId xmlns:a16="http://schemas.microsoft.com/office/drawing/2014/main" id="{CAFA0249-662C-4C9B-8F19-B1AEC6C72C99}"/>
              </a:ext>
            </a:extLst>
          </p:cNvPr>
          <p:cNvSpPr/>
          <p:nvPr/>
        </p:nvSpPr>
        <p:spPr>
          <a:xfrm>
            <a:off x="1016858" y="3980616"/>
            <a:ext cx="2280491" cy="127297"/>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tx1"/>
              </a:solidFill>
            </a:endParaRPr>
          </a:p>
        </p:txBody>
      </p:sp>
      <p:sp>
        <p:nvSpPr>
          <p:cNvPr id="2" name="TextBox 1">
            <a:extLst>
              <a:ext uri="{FF2B5EF4-FFF2-40B4-BE49-F238E27FC236}">
                <a16:creationId xmlns:a16="http://schemas.microsoft.com/office/drawing/2014/main" id="{CF74F7FF-440F-8E62-DA2C-A7A5D8526F9A}"/>
              </a:ext>
            </a:extLst>
          </p:cNvPr>
          <p:cNvSpPr txBox="1"/>
          <p:nvPr/>
        </p:nvSpPr>
        <p:spPr>
          <a:xfrm>
            <a:off x="3886199" y="1351127"/>
            <a:ext cx="4829175" cy="1569660"/>
          </a:xfrm>
          <a:prstGeom prst="rect">
            <a:avLst/>
          </a:prstGeom>
          <a:noFill/>
        </p:spPr>
        <p:txBody>
          <a:bodyPr wrap="square" rtlCol="0">
            <a:spAutoFit/>
          </a:bodyPr>
          <a:lstStyle/>
          <a:p>
            <a:pPr>
              <a:buSzPts val="1100"/>
              <a:defRPr/>
            </a:pPr>
            <a:r>
              <a:rPr lang="fr-FR" sz="1600" dirty="0">
                <a:solidFill>
                  <a:schemeClr val="tx1"/>
                </a:solidFill>
                <a:latin typeface="Cambria" panose="02040503050406030204" pitchFamily="18" charset="0"/>
                <a:ea typeface="Cambria" panose="02040503050406030204" pitchFamily="18" charset="0"/>
              </a:rPr>
              <a:t>La solution proposer par </a:t>
            </a:r>
            <a:r>
              <a:rPr lang="fr-FR" sz="1600" dirty="0" err="1">
                <a:solidFill>
                  <a:schemeClr val="tx1"/>
                </a:solidFill>
                <a:latin typeface="Cambria" panose="02040503050406030204" pitchFamily="18" charset="0"/>
                <a:ea typeface="Cambria" panose="02040503050406030204" pitchFamily="18" charset="0"/>
              </a:rPr>
              <a:t>kimball</a:t>
            </a:r>
            <a:r>
              <a:rPr lang="fr-FR" sz="1600" dirty="0">
                <a:solidFill>
                  <a:schemeClr val="tx1"/>
                </a:solidFill>
                <a:latin typeface="Cambria" panose="02040503050406030204" pitchFamily="18" charset="0"/>
                <a:ea typeface="Cambria" panose="02040503050406030204" pitchFamily="18" charset="0"/>
              </a:rPr>
              <a:t> :</a:t>
            </a:r>
          </a:p>
          <a:p>
            <a:pPr>
              <a:buSzPts val="1100"/>
              <a:defRPr/>
            </a:pPr>
            <a:r>
              <a:rPr lang="fr-FR" sz="1600" dirty="0">
                <a:solidFill>
                  <a:schemeClr val="tx1"/>
                </a:solidFill>
                <a:latin typeface="Cambria" panose="02040503050406030204" pitchFamily="18" charset="0"/>
                <a:ea typeface="Cambria" panose="02040503050406030204" pitchFamily="18" charset="0"/>
              </a:rPr>
              <a:t>La méthode de suivi des modifications de type 2 </a:t>
            </a:r>
          </a:p>
          <a:p>
            <a:pPr>
              <a:buSzPts val="1100"/>
              <a:defRPr/>
            </a:pPr>
            <a:r>
              <a:rPr lang="fr-FR" sz="1600" dirty="0">
                <a:solidFill>
                  <a:schemeClr val="tx1"/>
                </a:solidFill>
                <a:latin typeface="Cambria" panose="02040503050406030204" pitchFamily="18" charset="0"/>
                <a:ea typeface="Cambria" panose="02040503050406030204" pitchFamily="18" charset="0"/>
              </a:rPr>
              <a:t>Cette approche consiste à ajouter de nouvelles lignes à une dimension lorsque des changements évolutifs se produisent, tout en préservant l'historique des données. </a:t>
            </a:r>
          </a:p>
        </p:txBody>
      </p:sp>
    </p:spTree>
    <p:extLst>
      <p:ext uri="{BB962C8B-B14F-4D97-AF65-F5344CB8AC3E}">
        <p14:creationId xmlns:p14="http://schemas.microsoft.com/office/powerpoint/2010/main" val="85116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err="1">
                <a:solidFill>
                  <a:schemeClr val="bg2">
                    <a:lumMod val="50000"/>
                  </a:schemeClr>
                </a:solidFill>
              </a:rPr>
              <a:t>Problème</a:t>
            </a:r>
            <a:r>
              <a:rPr lang="en-US" u="sng" dirty="0">
                <a:solidFill>
                  <a:schemeClr val="bg2">
                    <a:lumMod val="50000"/>
                  </a:schemeClr>
                </a:solidFill>
              </a:rPr>
              <a:t> 2</a:t>
            </a:r>
            <a:endParaRPr lang="en-US" dirty="0">
              <a:solidFill>
                <a:schemeClr val="bg2"/>
              </a:solidFill>
            </a:endParaRPr>
          </a:p>
        </p:txBody>
      </p:sp>
      <p:sp>
        <p:nvSpPr>
          <p:cNvPr id="3" name="TextBox 2">
            <a:extLst>
              <a:ext uri="{FF2B5EF4-FFF2-40B4-BE49-F238E27FC236}">
                <a16:creationId xmlns:a16="http://schemas.microsoft.com/office/drawing/2014/main" id="{4160DD3E-1D5E-2355-EFCC-1CE77648294B}"/>
              </a:ext>
            </a:extLst>
          </p:cNvPr>
          <p:cNvSpPr txBox="1"/>
          <p:nvPr/>
        </p:nvSpPr>
        <p:spPr>
          <a:xfrm>
            <a:off x="2286000" y="1070510"/>
            <a:ext cx="4572000" cy="400110"/>
          </a:xfrm>
          <a:prstGeom prst="rect">
            <a:avLst/>
          </a:prstGeom>
          <a:noFill/>
        </p:spPr>
        <p:txBody>
          <a:bodyPr wrap="square">
            <a:spAutoFit/>
          </a:bodyPr>
          <a:lstStyle/>
          <a:p>
            <a:pPr>
              <a:spcBef>
                <a:spcPts val="0"/>
              </a:spcBef>
            </a:pPr>
            <a:r>
              <a:rPr lang="fr-MA" sz="2000" dirty="0">
                <a:solidFill>
                  <a:schemeClr val="bg2"/>
                </a:solidFill>
                <a:latin typeface="Cambria" panose="02040503050406030204" pitchFamily="18" charset="0"/>
                <a:ea typeface="Cambria" panose="02040503050406030204" pitchFamily="18" charset="0"/>
              </a:rPr>
              <a:t>Aperçu périodique des effectifs</a:t>
            </a:r>
          </a:p>
        </p:txBody>
      </p:sp>
      <p:sp>
        <p:nvSpPr>
          <p:cNvPr id="5" name="TextBox 4">
            <a:extLst>
              <a:ext uri="{FF2B5EF4-FFF2-40B4-BE49-F238E27FC236}">
                <a16:creationId xmlns:a16="http://schemas.microsoft.com/office/drawing/2014/main" id="{582766E6-C6C4-9CA4-6518-9B61B1B59E1F}"/>
              </a:ext>
            </a:extLst>
          </p:cNvPr>
          <p:cNvSpPr txBox="1"/>
          <p:nvPr/>
        </p:nvSpPr>
        <p:spPr>
          <a:xfrm>
            <a:off x="1670991" y="3682405"/>
            <a:ext cx="5657161" cy="923330"/>
          </a:xfrm>
          <a:prstGeom prst="rect">
            <a:avLst/>
          </a:prstGeom>
          <a:noFill/>
        </p:spPr>
        <p:txBody>
          <a:bodyPr wrap="square">
            <a:spAutoFit/>
          </a:bodyPr>
          <a:lstStyle/>
          <a:p>
            <a:pPr algn="ctr"/>
            <a:r>
              <a:rPr lang="fr-MA" sz="1800" dirty="0">
                <a:solidFill>
                  <a:schemeClr val="tx1"/>
                </a:solidFill>
                <a:latin typeface="Cambria" panose="02040503050406030204" pitchFamily="18" charset="0"/>
                <a:ea typeface="Cambria" panose="02040503050406030204" pitchFamily="18" charset="0"/>
              </a:rPr>
              <a:t>Comment analyser les données par toutes les tranches possibles, y compris le temps, l'organisation, ainsi que les caractéristiques des employés?</a:t>
            </a:r>
          </a:p>
        </p:txBody>
      </p:sp>
      <p:pic>
        <p:nvPicPr>
          <p:cNvPr id="4" name="Picture 3">
            <a:extLst>
              <a:ext uri="{FF2B5EF4-FFF2-40B4-BE49-F238E27FC236}">
                <a16:creationId xmlns:a16="http://schemas.microsoft.com/office/drawing/2014/main" id="{06B25920-74C9-4B4F-ACB2-3C2AFFB5D6BC}"/>
              </a:ext>
            </a:extLst>
          </p:cNvPr>
          <p:cNvPicPr>
            <a:picLocks noChangeAspect="1"/>
          </p:cNvPicPr>
          <p:nvPr/>
        </p:nvPicPr>
        <p:blipFill>
          <a:blip r:embed="rId3"/>
          <a:stretch>
            <a:fillRect/>
          </a:stretch>
        </p:blipFill>
        <p:spPr>
          <a:xfrm>
            <a:off x="2286000" y="1604428"/>
            <a:ext cx="4028792" cy="1923014"/>
          </a:xfrm>
          <a:prstGeom prst="rect">
            <a:avLst/>
          </a:prstGeom>
        </p:spPr>
      </p:pic>
    </p:spTree>
    <p:extLst>
      <p:ext uri="{BB962C8B-B14F-4D97-AF65-F5344CB8AC3E}">
        <p14:creationId xmlns:p14="http://schemas.microsoft.com/office/powerpoint/2010/main" val="391724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2"/>
                </a:solidFill>
              </a:rPr>
              <a:t>Solution</a:t>
            </a:r>
            <a:r>
              <a:rPr lang="en-US" dirty="0">
                <a:solidFill>
                  <a:schemeClr val="bg2"/>
                </a:solidFill>
              </a:rPr>
              <a:t> </a:t>
            </a:r>
            <a:endParaRPr lang="en-US" sz="2000" dirty="0">
              <a:solidFill>
                <a:schemeClr val="bg2"/>
              </a:solidFill>
            </a:endParaRPr>
          </a:p>
        </p:txBody>
      </p:sp>
      <p:pic>
        <p:nvPicPr>
          <p:cNvPr id="5" name="Picture 4">
            <a:extLst>
              <a:ext uri="{FF2B5EF4-FFF2-40B4-BE49-F238E27FC236}">
                <a16:creationId xmlns:a16="http://schemas.microsoft.com/office/drawing/2014/main" id="{BE082B08-E7A2-4BD3-B518-600EE685E0AA}"/>
              </a:ext>
            </a:extLst>
          </p:cNvPr>
          <p:cNvPicPr>
            <a:picLocks noChangeAspect="1"/>
          </p:cNvPicPr>
          <p:nvPr/>
        </p:nvPicPr>
        <p:blipFill>
          <a:blip r:embed="rId3"/>
          <a:stretch>
            <a:fillRect/>
          </a:stretch>
        </p:blipFill>
        <p:spPr>
          <a:xfrm>
            <a:off x="1385417" y="627116"/>
            <a:ext cx="6735115" cy="2449459"/>
          </a:xfrm>
          <a:prstGeom prst="rect">
            <a:avLst/>
          </a:prstGeom>
        </p:spPr>
      </p:pic>
      <p:sp>
        <p:nvSpPr>
          <p:cNvPr id="2" name="TextBox 1">
            <a:extLst>
              <a:ext uri="{FF2B5EF4-FFF2-40B4-BE49-F238E27FC236}">
                <a16:creationId xmlns:a16="http://schemas.microsoft.com/office/drawing/2014/main" id="{B291F026-F611-33FE-F4D4-F50C8ED43F1E}"/>
              </a:ext>
            </a:extLst>
          </p:cNvPr>
          <p:cNvSpPr txBox="1"/>
          <p:nvPr/>
        </p:nvSpPr>
        <p:spPr>
          <a:xfrm>
            <a:off x="1466850" y="3380321"/>
            <a:ext cx="6735115"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374151"/>
                </a:solidFill>
                <a:effectLst/>
                <a:latin typeface="Söhne"/>
              </a:rPr>
              <a:t>La solution de Kimball pour le "</a:t>
            </a:r>
            <a:r>
              <a:rPr lang="fr-FR" sz="1400" dirty="0">
                <a:solidFill>
                  <a:schemeClr val="bg2"/>
                </a:solidFill>
                <a:latin typeface="Cambria" panose="02040503050406030204" pitchFamily="18" charset="0"/>
                <a:ea typeface="Cambria" panose="02040503050406030204" pitchFamily="18" charset="0"/>
              </a:rPr>
              <a:t>Aperçu périodique des effectifs</a:t>
            </a:r>
            <a:r>
              <a:rPr lang="fr-FR" b="0" i="0" dirty="0">
                <a:solidFill>
                  <a:srgbClr val="374151"/>
                </a:solidFill>
                <a:effectLst/>
                <a:latin typeface="Söhne"/>
              </a:rPr>
              <a:t>" consiste en un modèle en étoile comprenant une table de faits et plusieurs tables de dimensions. La table de faits, "</a:t>
            </a:r>
            <a:r>
              <a:rPr lang="fr-FR" b="0" i="0" dirty="0" err="1">
                <a:solidFill>
                  <a:srgbClr val="374151"/>
                </a:solidFill>
                <a:effectLst/>
                <a:latin typeface="Söhne"/>
              </a:rPr>
              <a:t>Employee</a:t>
            </a:r>
            <a:r>
              <a:rPr lang="fr-FR" b="0" i="0" dirty="0">
                <a:solidFill>
                  <a:srgbClr val="374151"/>
                </a:solidFill>
                <a:effectLst/>
                <a:latin typeface="Söhne"/>
              </a:rPr>
              <a:t> </a:t>
            </a:r>
            <a:r>
              <a:rPr lang="fr-FR" b="0" i="0" dirty="0" err="1">
                <a:solidFill>
                  <a:srgbClr val="374151"/>
                </a:solidFill>
                <a:effectLst/>
                <a:latin typeface="Söhne"/>
              </a:rPr>
              <a:t>Headcount</a:t>
            </a:r>
            <a:r>
              <a:rPr lang="fr-FR" b="0" i="0" dirty="0">
                <a:solidFill>
                  <a:srgbClr val="374151"/>
                </a:solidFill>
                <a:effectLst/>
                <a:latin typeface="Söhne"/>
              </a:rPr>
              <a:t> Snapshot Fact", capture des mesures mensuelles agrégées pour chaque employé, telles que le nombre d'employés, les nouvelles embauches, les mutations, les promotions, les salaires, les congés, etc. Les dimensions incluent le mois, l'employé et l'organisation.</a:t>
            </a:r>
            <a:endParaRPr lang="fr-FR" dirty="0"/>
          </a:p>
          <a:p>
            <a:endParaRPr lang="en-US" dirty="0"/>
          </a:p>
        </p:txBody>
      </p:sp>
    </p:spTree>
    <p:extLst>
      <p:ext uri="{BB962C8B-B14F-4D97-AF65-F5344CB8AC3E}">
        <p14:creationId xmlns:p14="http://schemas.microsoft.com/office/powerpoint/2010/main" val="383224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err="1">
                <a:solidFill>
                  <a:schemeClr val="bg2">
                    <a:lumMod val="50000"/>
                  </a:schemeClr>
                </a:solidFill>
              </a:rPr>
              <a:t>Problème</a:t>
            </a:r>
            <a:r>
              <a:rPr lang="en-US" u="sng" dirty="0">
                <a:solidFill>
                  <a:schemeClr val="bg2">
                    <a:lumMod val="50000"/>
                  </a:schemeClr>
                </a:solidFill>
              </a:rPr>
              <a:t> 3</a:t>
            </a:r>
            <a:endParaRPr lang="en-US" dirty="0">
              <a:solidFill>
                <a:schemeClr val="bg2"/>
              </a:solidFill>
            </a:endParaRPr>
          </a:p>
        </p:txBody>
      </p:sp>
      <p:sp>
        <p:nvSpPr>
          <p:cNvPr id="3" name="TextBox 2">
            <a:extLst>
              <a:ext uri="{FF2B5EF4-FFF2-40B4-BE49-F238E27FC236}">
                <a16:creationId xmlns:a16="http://schemas.microsoft.com/office/drawing/2014/main" id="{4160DD3E-1D5E-2355-EFCC-1CE77648294B}"/>
              </a:ext>
            </a:extLst>
          </p:cNvPr>
          <p:cNvSpPr txBox="1"/>
          <p:nvPr/>
        </p:nvSpPr>
        <p:spPr>
          <a:xfrm>
            <a:off x="2426464" y="813453"/>
            <a:ext cx="4572000" cy="707886"/>
          </a:xfrm>
          <a:prstGeom prst="rect">
            <a:avLst/>
          </a:prstGeom>
          <a:noFill/>
        </p:spPr>
        <p:txBody>
          <a:bodyPr wrap="square">
            <a:spAutoFit/>
          </a:bodyPr>
          <a:lstStyle/>
          <a:p>
            <a:r>
              <a:rPr lang="fr-CA" sz="2000" dirty="0">
                <a:solidFill>
                  <a:schemeClr val="bg2"/>
                </a:solidFill>
                <a:latin typeface="Cambria" panose="02040503050406030204" pitchFamily="18" charset="0"/>
                <a:ea typeface="Cambria" panose="02040503050406030204" pitchFamily="18" charset="0"/>
              </a:rPr>
              <a:t>Hiérarchies d'employés récursives</a:t>
            </a:r>
          </a:p>
          <a:p>
            <a:pPr>
              <a:spcBef>
                <a:spcPts val="0"/>
              </a:spcBef>
            </a:pPr>
            <a:endParaRPr lang="fr-MA" sz="2000" dirty="0">
              <a:solidFill>
                <a:schemeClr val="bg2"/>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582766E6-C6C4-9CA4-6518-9B61B1B59E1F}"/>
              </a:ext>
            </a:extLst>
          </p:cNvPr>
          <p:cNvSpPr txBox="1"/>
          <p:nvPr/>
        </p:nvSpPr>
        <p:spPr>
          <a:xfrm>
            <a:off x="1553379" y="3622162"/>
            <a:ext cx="6114362" cy="923330"/>
          </a:xfrm>
          <a:prstGeom prst="rect">
            <a:avLst/>
          </a:prstGeom>
          <a:noFill/>
        </p:spPr>
        <p:txBody>
          <a:bodyPr wrap="square">
            <a:spAutoFit/>
          </a:bodyPr>
          <a:lstStyle/>
          <a:p>
            <a:pPr algn="ctr"/>
            <a:r>
              <a:rPr lang="fr-CA" sz="1800" dirty="0">
                <a:solidFill>
                  <a:schemeClr val="tx1"/>
                </a:solidFill>
                <a:latin typeface="Cambria" panose="02040503050406030204" pitchFamily="18" charset="0"/>
                <a:ea typeface="Cambria" panose="02040503050406030204" pitchFamily="18" charset="0"/>
              </a:rPr>
              <a:t>Comment stocker et suivre les informations sur les relations entre les employés et leurs responsables dans une base de données ou un entrepôt de données?</a:t>
            </a:r>
          </a:p>
        </p:txBody>
      </p:sp>
      <p:pic>
        <p:nvPicPr>
          <p:cNvPr id="4098" name="Picture 2" descr="illustrations, cliparts, dessins animés et icônes de infographie des ressources humaines -  hiérarchies d'employés récursives">
            <a:extLst>
              <a:ext uri="{FF2B5EF4-FFF2-40B4-BE49-F238E27FC236}">
                <a16:creationId xmlns:a16="http://schemas.microsoft.com/office/drawing/2014/main" id="{FAF332F3-83EA-574D-D3A0-D865F4E5D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583" y="1255531"/>
            <a:ext cx="3152434" cy="204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27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580800" y="162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2"/>
                </a:solidFill>
              </a:rPr>
              <a:t>Solution</a:t>
            </a:r>
            <a:r>
              <a:rPr lang="en-US" dirty="0">
                <a:solidFill>
                  <a:schemeClr val="bg2"/>
                </a:solidFill>
              </a:rPr>
              <a:t> </a:t>
            </a:r>
            <a:r>
              <a:rPr lang="en-US" sz="2000" dirty="0">
                <a:solidFill>
                  <a:schemeClr val="bg2"/>
                </a:solidFill>
              </a:rPr>
              <a:t>1</a:t>
            </a:r>
          </a:p>
        </p:txBody>
      </p:sp>
      <p:grpSp>
        <p:nvGrpSpPr>
          <p:cNvPr id="4" name="Google Shape;207;p28">
            <a:extLst>
              <a:ext uri="{FF2B5EF4-FFF2-40B4-BE49-F238E27FC236}">
                <a16:creationId xmlns:a16="http://schemas.microsoft.com/office/drawing/2014/main" id="{AF48426C-9E2E-8949-D086-3EC5324CF1DF}"/>
              </a:ext>
            </a:extLst>
          </p:cNvPr>
          <p:cNvGrpSpPr/>
          <p:nvPr/>
        </p:nvGrpSpPr>
        <p:grpSpPr>
          <a:xfrm>
            <a:off x="175380" y="2780637"/>
            <a:ext cx="7055100" cy="0"/>
            <a:chOff x="2220050" y="1547100"/>
            <a:chExt cx="7055100" cy="0"/>
          </a:xfrm>
        </p:grpSpPr>
        <p:cxnSp>
          <p:nvCxnSpPr>
            <p:cNvPr id="6" name="Google Shape;208;p28">
              <a:extLst>
                <a:ext uri="{FF2B5EF4-FFF2-40B4-BE49-F238E27FC236}">
                  <a16:creationId xmlns:a16="http://schemas.microsoft.com/office/drawing/2014/main" id="{53629903-B8C4-800B-2E6A-58FE50772695}"/>
                </a:ext>
              </a:extLst>
            </p:cNvPr>
            <p:cNvCxnSpPr/>
            <p:nvPr/>
          </p:nvCxnSpPr>
          <p:spPr>
            <a:xfrm>
              <a:off x="2220050" y="1547100"/>
              <a:ext cx="464400" cy="0"/>
            </a:xfrm>
            <a:prstGeom prst="straightConnector1">
              <a:avLst/>
            </a:prstGeom>
            <a:noFill/>
            <a:ln w="114300" cap="flat" cmpd="sng">
              <a:solidFill>
                <a:schemeClr val="bg2"/>
              </a:solidFill>
              <a:prstDash val="solid"/>
              <a:round/>
              <a:headEnd type="none" w="med" len="med"/>
              <a:tailEnd type="none" w="med" len="med"/>
            </a:ln>
          </p:spPr>
        </p:cxnSp>
        <p:cxnSp>
          <p:nvCxnSpPr>
            <p:cNvPr id="7" name="Google Shape;209;p28">
              <a:extLst>
                <a:ext uri="{FF2B5EF4-FFF2-40B4-BE49-F238E27FC236}">
                  <a16:creationId xmlns:a16="http://schemas.microsoft.com/office/drawing/2014/main" id="{0F605DE1-0CD8-21BD-C4B1-F2DEFE8E0A2A}"/>
                </a:ext>
              </a:extLst>
            </p:cNvPr>
            <p:cNvCxnSpPr/>
            <p:nvPr/>
          </p:nvCxnSpPr>
          <p:spPr>
            <a:xfrm>
              <a:off x="2684450" y="1547100"/>
              <a:ext cx="6590700" cy="0"/>
            </a:xfrm>
            <a:prstGeom prst="straightConnector1">
              <a:avLst/>
            </a:prstGeom>
            <a:noFill/>
            <a:ln w="9525" cap="flat" cmpd="sng">
              <a:solidFill>
                <a:schemeClr val="bg2"/>
              </a:solidFill>
              <a:prstDash val="solid"/>
              <a:round/>
              <a:headEnd type="none" w="med" len="med"/>
              <a:tailEnd type="none" w="med" len="med"/>
            </a:ln>
          </p:spPr>
        </p:cxnSp>
      </p:grpSp>
      <p:sp>
        <p:nvSpPr>
          <p:cNvPr id="13" name="Google Shape;246;p32">
            <a:extLst>
              <a:ext uri="{FF2B5EF4-FFF2-40B4-BE49-F238E27FC236}">
                <a16:creationId xmlns:a16="http://schemas.microsoft.com/office/drawing/2014/main" id="{96E6C815-A221-FCDF-3FA4-6DA21A4368C2}"/>
              </a:ext>
            </a:extLst>
          </p:cNvPr>
          <p:cNvSpPr txBox="1">
            <a:spLocks/>
          </p:cNvSpPr>
          <p:nvPr/>
        </p:nvSpPr>
        <p:spPr>
          <a:xfrm>
            <a:off x="639780" y="280371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sz="2000" dirty="0">
                <a:solidFill>
                  <a:schemeClr val="bg2"/>
                </a:solidFill>
              </a:rPr>
              <a:t>Solution</a:t>
            </a:r>
            <a:r>
              <a:rPr lang="en-US" dirty="0">
                <a:solidFill>
                  <a:schemeClr val="bg2"/>
                </a:solidFill>
              </a:rPr>
              <a:t> </a:t>
            </a:r>
            <a:r>
              <a:rPr lang="en-US" sz="2000" dirty="0">
                <a:solidFill>
                  <a:schemeClr val="bg2"/>
                </a:solidFill>
              </a:rPr>
              <a:t>2</a:t>
            </a:r>
          </a:p>
        </p:txBody>
      </p:sp>
      <p:pic>
        <p:nvPicPr>
          <p:cNvPr id="3" name="Picture 2">
            <a:extLst>
              <a:ext uri="{FF2B5EF4-FFF2-40B4-BE49-F238E27FC236}">
                <a16:creationId xmlns:a16="http://schemas.microsoft.com/office/drawing/2014/main" id="{04C50E02-F9AD-254C-A718-598B2C7A4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804" y="718173"/>
            <a:ext cx="5637495" cy="1846374"/>
          </a:xfrm>
          <a:prstGeom prst="rect">
            <a:avLst/>
          </a:prstGeom>
        </p:spPr>
      </p:pic>
      <p:sp>
        <p:nvSpPr>
          <p:cNvPr id="5" name="Rectangle: Rounded Corners 4">
            <a:extLst>
              <a:ext uri="{FF2B5EF4-FFF2-40B4-BE49-F238E27FC236}">
                <a16:creationId xmlns:a16="http://schemas.microsoft.com/office/drawing/2014/main" id="{47C6DE1F-BF7A-19D7-978C-342C81027D05}"/>
              </a:ext>
            </a:extLst>
          </p:cNvPr>
          <p:cNvSpPr/>
          <p:nvPr/>
        </p:nvSpPr>
        <p:spPr>
          <a:xfrm>
            <a:off x="3231961" y="1620695"/>
            <a:ext cx="1439191" cy="208105"/>
          </a:xfrm>
          <a:prstGeom prst="roundRect">
            <a:avLst/>
          </a:prstGeom>
          <a:noFill/>
          <a:ln w="19050"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rgbClr val="C00000"/>
              </a:solidFill>
            </a:endParaRPr>
          </a:p>
        </p:txBody>
      </p:sp>
      <p:pic>
        <p:nvPicPr>
          <p:cNvPr id="11" name="Picture 10">
            <a:extLst>
              <a:ext uri="{FF2B5EF4-FFF2-40B4-BE49-F238E27FC236}">
                <a16:creationId xmlns:a16="http://schemas.microsoft.com/office/drawing/2014/main" id="{A004FCFE-399C-CA1C-59F9-E9DF78146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3129" y="3119979"/>
            <a:ext cx="4846169" cy="1804633"/>
          </a:xfrm>
          <a:prstGeom prst="rect">
            <a:avLst/>
          </a:prstGeom>
        </p:spPr>
      </p:pic>
      <p:sp>
        <p:nvSpPr>
          <p:cNvPr id="12" name="Rectangle: Rounded Corners 11">
            <a:extLst>
              <a:ext uri="{FF2B5EF4-FFF2-40B4-BE49-F238E27FC236}">
                <a16:creationId xmlns:a16="http://schemas.microsoft.com/office/drawing/2014/main" id="{0E09FFAE-0286-80F3-051A-D18326E073BF}"/>
              </a:ext>
            </a:extLst>
          </p:cNvPr>
          <p:cNvSpPr/>
          <p:nvPr/>
        </p:nvSpPr>
        <p:spPr>
          <a:xfrm>
            <a:off x="3871027" y="4027069"/>
            <a:ext cx="1241506" cy="142977"/>
          </a:xfrm>
          <a:prstGeom prst="roundRect">
            <a:avLst/>
          </a:prstGeom>
          <a:noFill/>
          <a:ln w="19050"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418199017"/>
      </p:ext>
    </p:extLst>
  </p:cSld>
  <p:clrMapOvr>
    <a:masterClrMapping/>
  </p:clrMapOvr>
</p:sld>
</file>

<file path=ppt/theme/theme1.xml><?xml version="1.0" encoding="utf-8"?>
<a:theme xmlns:a="http://schemas.openxmlformats.org/drawingml/2006/main" name="Clean and Neat Style Portfolio by Slidesgo">
  <a:themeElements>
    <a:clrScheme name="Simple Light">
      <a:dk1>
        <a:srgbClr val="191919"/>
      </a:dk1>
      <a:lt1>
        <a:srgbClr val="FFFFFF"/>
      </a:lt1>
      <a:dk2>
        <a:srgbClr val="45818E"/>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TotalTime>
  <Words>500</Words>
  <Application>Microsoft Office PowerPoint</Application>
  <PresentationFormat>On-screen Show (16:9)</PresentationFormat>
  <Paragraphs>57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Söhne</vt:lpstr>
      <vt:lpstr>Poppins</vt:lpstr>
      <vt:lpstr>Cambria</vt:lpstr>
      <vt:lpstr>Poor Richard</vt:lpstr>
      <vt:lpstr>Canva Sans 2</vt:lpstr>
      <vt:lpstr>Arial</vt:lpstr>
      <vt:lpstr>Anaheim</vt:lpstr>
      <vt:lpstr>Clean and Neat Style Portfolio by Slidesgo</vt:lpstr>
      <vt:lpstr>Gestion des Ressources Humaines </vt:lpstr>
      <vt:lpstr>Table des matieres </vt:lpstr>
      <vt:lpstr>Introduction </vt:lpstr>
      <vt:lpstr>Problème 1</vt:lpstr>
      <vt:lpstr>Solution </vt:lpstr>
      <vt:lpstr>Problème 2</vt:lpstr>
      <vt:lpstr>Solution </vt:lpstr>
      <vt:lpstr>Problème 3</vt:lpstr>
      <vt:lpstr>Solution 1</vt:lpstr>
      <vt:lpstr>Problème 4</vt:lpstr>
      <vt:lpstr>Solution 1</vt:lpstr>
      <vt:lpstr>Problème 5</vt:lpstr>
      <vt:lpstr>Solution </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Ressources Humaines</dc:title>
  <dc:creator>User</dc:creator>
  <cp:lastModifiedBy>212615499748</cp:lastModifiedBy>
  <cp:revision>18</cp:revision>
  <dcterms:modified xsi:type="dcterms:W3CDTF">2023-12-28T15:32:27Z</dcterms:modified>
</cp:coreProperties>
</file>