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7" r:id="rId24"/>
    <p:sldId id="292" r:id="rId25"/>
    <p:sldId id="279" r:id="rId26"/>
    <p:sldId id="280" r:id="rId27"/>
    <p:sldId id="288" r:id="rId28"/>
    <p:sldId id="284" r:id="rId29"/>
    <p:sldId id="285" r:id="rId30"/>
    <p:sldId id="286" r:id="rId31"/>
    <p:sldId id="293" r:id="rId3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176" y="-28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r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17" name="Sous-titr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grpSp>
        <p:nvGrpSpPr>
          <p:cNvPr id="2" name="Groupe 1"/>
          <p:cNvGrpSpPr/>
          <p:nvPr/>
        </p:nvGrpSpPr>
        <p:grpSpPr>
          <a:xfrm>
            <a:off x="-3765" y="4953000"/>
            <a:ext cx="9147765"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C699CB88-5E1A-4FAC-892A-60949ACB1F6F}" type="datetimeFigureOut">
              <a:rPr lang="en-US" smtClean="0"/>
              <a:pPr/>
              <a:t>1/3/2023</a:t>
            </a:fld>
            <a:endParaRPr lang="en-US"/>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endParaRPr kumimoji="0" lang="en-US"/>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91974DF9-AD47-4691-BA21-BBFCE3637A9A}" type="slidenum">
              <a:rPr kumimoji="0" lang="en-US" smtClean="0"/>
              <a:pPr/>
              <a:t>‹N°›</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8ECF7691-B13B-44B0-AC48-D07643E3032B}" type="datetimeFigureOut">
              <a:rPr lang="fr-FR" smtClean="0"/>
              <a:pPr/>
              <a:t>03/01/2023</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F475F526-0338-45DD-948E-EF7C69C6AFC2}"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44013" y="274640"/>
            <a:ext cx="1777470" cy="5592761"/>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8ECF7691-B13B-44B0-AC48-D07643E3032B}" type="datetimeFigureOut">
              <a:rPr lang="fr-FR" smtClean="0"/>
              <a:pPr/>
              <a:t>03/01/2023</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F475F526-0338-45DD-948E-EF7C69C6AFC2}"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8ECF7691-B13B-44B0-AC48-D07643E3032B}" type="datetimeFigureOut">
              <a:rPr lang="fr-FR" smtClean="0"/>
              <a:pPr/>
              <a:t>03/01/2023</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F475F526-0338-45DD-948E-EF7C69C6AFC2}" type="slidenum">
              <a:rPr lang="fr-FR" smtClean="0"/>
              <a:pPr/>
              <a:t>‹N°›</a:t>
            </a:fld>
            <a:endParaRPr lang="fr-FR"/>
          </a:p>
        </p:txBody>
      </p:sp>
      <p:sp>
        <p:nvSpPr>
          <p:cNvPr id="7" name="Titre 6"/>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8ECF7691-B13B-44B0-AC48-D07643E3032B}" type="datetimeFigureOut">
              <a:rPr lang="fr-FR" smtClean="0"/>
              <a:pPr/>
              <a:t>03/01/2023</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F475F526-0338-45DD-948E-EF7C69C6AFC2}" type="slidenum">
              <a:rPr lang="fr-FR" smtClean="0"/>
              <a:pPr/>
              <a:t>‹N°›</a:t>
            </a:fld>
            <a:endParaRPr lang="fr-F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2">
        <a:schemeClr val="bg1"/>
      </p:bgRef>
    </p:bg>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8ECF7691-B13B-44B0-AC48-D07643E3032B}" type="datetimeFigureOut">
              <a:rPr lang="fr-FR" smtClean="0"/>
              <a:pPr/>
              <a:t>03/01/2023</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F475F526-0338-45DD-948E-EF7C69C6AFC2}" type="slidenum">
              <a:rPr lang="fr-FR" smtClean="0"/>
              <a:pPr/>
              <a:t>‹N°›</a:t>
            </a:fld>
            <a:endParaRPr lang="fr-FR"/>
          </a:p>
        </p:txBody>
      </p:sp>
      <p:sp>
        <p:nvSpPr>
          <p:cNvPr id="8" name="Titre 7"/>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8ECF7691-B13B-44B0-AC48-D07643E3032B}" type="datetimeFigureOut">
              <a:rPr lang="fr-FR" smtClean="0"/>
              <a:pPr/>
              <a:t>03/01/2023</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F475F526-0338-45DD-948E-EF7C69C6AFC2}"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bg>
      <p:bgRef idx="1002">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extLst/>
          </a:lstStyle>
          <a:p>
            <a:fld id="{8ECF7691-B13B-44B0-AC48-D07643E3032B}" type="datetimeFigureOut">
              <a:rPr lang="fr-FR" smtClean="0"/>
              <a:pPr/>
              <a:t>03/01/2023</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F475F526-0338-45DD-948E-EF7C69C6AFC2}" type="slidenum">
              <a:rPr lang="fr-FR" smtClean="0"/>
              <a:pPr/>
              <a:t>‹N°›</a:t>
            </a:fld>
            <a:endParaRPr lang="fr-FR"/>
          </a:p>
        </p:txBody>
      </p:sp>
      <p:sp>
        <p:nvSpPr>
          <p:cNvPr id="6" name="Titre 5"/>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8ECF7691-B13B-44B0-AC48-D07643E3032B}" type="datetimeFigureOut">
              <a:rPr lang="fr-FR" smtClean="0"/>
              <a:pPr/>
              <a:t>03/01/2023</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F475F526-0338-45DD-948E-EF7C69C6AFC2}"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727032" y="6407944"/>
            <a:ext cx="1920240" cy="365760"/>
          </a:xfrm>
        </p:spPr>
        <p:txBody>
          <a:bodyPr/>
          <a:lstStyle>
            <a:extLst/>
          </a:lstStyle>
          <a:p>
            <a:fld id="{8ECF7691-B13B-44B0-AC48-D07643E3032B}" type="datetimeFigureOut">
              <a:rPr lang="fr-FR" smtClean="0"/>
              <a:pPr/>
              <a:t>03/01/2023</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F475F526-0338-45DD-948E-EF7C69C6AFC2}"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2">
        <a:schemeClr val="bg1"/>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
        <p:nvSpPr>
          <p:cNvPr id="3" name="Espace réservé pour une imag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8ECF7691-B13B-44B0-AC48-D07643E3032B}" type="datetimeFigureOut">
              <a:rPr lang="fr-FR" smtClean="0"/>
              <a:pPr/>
              <a:t>03/01/2023</a:t>
            </a:fld>
            <a:endParaRPr lang="fr-FR"/>
          </a:p>
        </p:txBody>
      </p:sp>
      <p:sp>
        <p:nvSpPr>
          <p:cNvPr id="6" name="Espace réservé du pied de page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F475F526-0338-45DD-948E-EF7C69C6AFC2}" type="slidenum">
              <a:rPr lang="fr-FR" smtClean="0"/>
              <a:pPr/>
              <a:t>‹N°›</a:t>
            </a:fld>
            <a:endParaRPr lang="fr-FR"/>
          </a:p>
        </p:txBody>
      </p:sp>
      <p:sp>
        <p:nvSpPr>
          <p:cNvPr id="2" name="Titr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Cliquez pour modifier le style du titre</a:t>
            </a:r>
            <a:endParaRPr kumimoji="0" lang="en-US"/>
          </a:p>
        </p:txBody>
      </p:sp>
      <p:sp>
        <p:nvSpPr>
          <p:cNvPr id="8" name="Forme libre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e libre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angle rect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necteur droit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e libre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e libre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le rect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cteur droit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ECF7691-B13B-44B0-AC48-D07643E3032B}" type="datetimeFigureOut">
              <a:rPr lang="fr-FR" smtClean="0"/>
              <a:pPr/>
              <a:t>03/01/2023</a:t>
            </a:fld>
            <a:endParaRPr lang="fr-FR"/>
          </a:p>
        </p:txBody>
      </p:sp>
      <p:sp>
        <p:nvSpPr>
          <p:cNvPr id="22" name="Espace réservé du pied de page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fr-FR"/>
          </a:p>
        </p:txBody>
      </p:sp>
      <p:sp>
        <p:nvSpPr>
          <p:cNvPr id="18" name="Espace réservé du numéro de diapositiv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475F526-0338-45DD-948E-EF7C69C6AFC2}"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   </a:t>
            </a:r>
            <a:r>
              <a:rPr lang="fr-FR" dirty="0" err="1" smtClean="0"/>
              <a:t>Inventory</a:t>
            </a:r>
            <a:endParaRPr lang="fr-FR" dirty="0"/>
          </a:p>
        </p:txBody>
      </p:sp>
      <p:sp>
        <p:nvSpPr>
          <p:cNvPr id="3" name="Sous-titre 2"/>
          <p:cNvSpPr>
            <a:spLocks noGrp="1"/>
          </p:cNvSpPr>
          <p:nvPr>
            <p:ph type="subTitle" idx="1"/>
          </p:nvPr>
        </p:nvSpPr>
        <p:spPr>
          <a:xfrm>
            <a:off x="683568" y="3933056"/>
            <a:ext cx="2734072" cy="1199704"/>
          </a:xfrm>
        </p:spPr>
        <p:txBody>
          <a:bodyPr>
            <a:normAutofit fontScale="92500" lnSpcReduction="20000"/>
          </a:bodyPr>
          <a:lstStyle/>
          <a:p>
            <a:pPr algn="l"/>
            <a:r>
              <a:rPr lang="fr-FR" b="1" u="sng" dirty="0" err="1" smtClean="0"/>
              <a:t>Organized</a:t>
            </a:r>
            <a:r>
              <a:rPr lang="fr-FR" b="1" u="sng" dirty="0" smtClean="0"/>
              <a:t> by:</a:t>
            </a:r>
          </a:p>
          <a:p>
            <a:pPr algn="l"/>
            <a:r>
              <a:rPr lang="fr-FR" dirty="0" smtClean="0"/>
              <a:t>WAHIA ASMA</a:t>
            </a:r>
          </a:p>
          <a:p>
            <a:pPr algn="l"/>
            <a:r>
              <a:rPr lang="fr-FR" dirty="0" smtClean="0"/>
              <a:t>NASSER DOUNIA</a:t>
            </a:r>
            <a:endParaRPr lang="fr-FR" dirty="0"/>
          </a:p>
        </p:txBody>
      </p:sp>
      <p:sp>
        <p:nvSpPr>
          <p:cNvPr id="4" name="Sous-titre 2"/>
          <p:cNvSpPr txBox="1">
            <a:spLocks/>
          </p:cNvSpPr>
          <p:nvPr/>
        </p:nvSpPr>
        <p:spPr>
          <a:xfrm>
            <a:off x="4860032" y="3861048"/>
            <a:ext cx="3672408" cy="1199704"/>
          </a:xfrm>
          <a:prstGeom prst="rect">
            <a:avLst/>
          </a:prstGeom>
        </p:spPr>
        <p:txBody>
          <a:bodyPr vert="horz" lIns="45720" rIns="45720">
            <a:normAutofit fontScale="92500"/>
          </a:bodyPr>
          <a:lstStyle/>
          <a:p>
            <a:pPr marL="0" marR="64008" lvl="0" indent="0"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fr-FR" sz="2700" b="1" i="0" u="sng" strike="noStrike" kern="1200" cap="none" spc="0" normalizeH="0" baseline="0" noProof="0" dirty="0" err="1" smtClean="0">
                <a:ln>
                  <a:noFill/>
                </a:ln>
                <a:solidFill>
                  <a:schemeClr val="tx2"/>
                </a:solidFill>
                <a:effectLst/>
                <a:uLnTx/>
                <a:uFillTx/>
                <a:latin typeface="+mn-lt"/>
                <a:ea typeface="+mn-ea"/>
                <a:cs typeface="+mn-cs"/>
              </a:rPr>
              <a:t>Supervised</a:t>
            </a:r>
            <a:r>
              <a:rPr kumimoji="0" lang="fr-FR" sz="2700" b="1" i="0" u="sng" strike="noStrike" kern="1200" cap="none" spc="0" normalizeH="0" baseline="0" noProof="0" dirty="0" smtClean="0">
                <a:ln>
                  <a:noFill/>
                </a:ln>
                <a:solidFill>
                  <a:schemeClr val="tx2"/>
                </a:solidFill>
                <a:effectLst/>
                <a:uLnTx/>
                <a:uFillTx/>
                <a:latin typeface="+mn-lt"/>
                <a:ea typeface="+mn-ea"/>
                <a:cs typeface="+mn-cs"/>
              </a:rPr>
              <a:t> by:</a:t>
            </a:r>
          </a:p>
          <a:p>
            <a:pPr marL="0" marR="64008" lvl="0" indent="0"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fr-FR" sz="2700" b="0" i="0" u="none" strike="noStrike" kern="1200" cap="none" spc="0" normalizeH="0" baseline="0" noProof="0" dirty="0" err="1" smtClean="0">
                <a:ln>
                  <a:noFill/>
                </a:ln>
                <a:solidFill>
                  <a:schemeClr val="tx2"/>
                </a:solidFill>
                <a:effectLst/>
                <a:uLnTx/>
                <a:uFillTx/>
                <a:latin typeface="+mn-lt"/>
                <a:ea typeface="+mn-ea"/>
                <a:cs typeface="+mn-cs"/>
              </a:rPr>
              <a:t>Pr.Mohamemed</a:t>
            </a:r>
            <a:r>
              <a:rPr kumimoji="0" lang="fr-FR" sz="2700" b="0" i="0" u="none" strike="noStrike" kern="1200" cap="none" spc="0" normalizeH="0" noProof="0" dirty="0" smtClean="0">
                <a:ln>
                  <a:noFill/>
                </a:ln>
                <a:solidFill>
                  <a:schemeClr val="tx2"/>
                </a:solidFill>
                <a:effectLst/>
                <a:uLnTx/>
                <a:uFillTx/>
                <a:latin typeface="+mn-lt"/>
                <a:ea typeface="+mn-ea"/>
                <a:cs typeface="+mn-cs"/>
              </a:rPr>
              <a:t> NASRI</a:t>
            </a:r>
            <a:endParaRPr kumimoji="0" lang="fr-FR" sz="2700" b="0" i="0" u="none" strike="noStrike" kern="1200" cap="none" spc="0" normalizeH="0" baseline="0" noProof="0" dirty="0">
              <a:ln>
                <a:noFill/>
              </a:ln>
              <a:solidFill>
                <a:schemeClr val="tx2"/>
              </a:solidFill>
              <a:effectLst/>
              <a:uLnTx/>
              <a:uFillTx/>
              <a:latin typeface="+mn-lt"/>
              <a:ea typeface="+mn-ea"/>
              <a:cs typeface="+mn-cs"/>
            </a:endParaRPr>
          </a:p>
        </p:txBody>
      </p:sp>
      <p:pic>
        <p:nvPicPr>
          <p:cNvPr id="5" name="Image 4" descr="index.png"/>
          <p:cNvPicPr>
            <a:picLocks noChangeAspect="1"/>
          </p:cNvPicPr>
          <p:nvPr/>
        </p:nvPicPr>
        <p:blipFill>
          <a:blip r:embed="rId2" cstate="print"/>
          <a:stretch>
            <a:fillRect/>
          </a:stretch>
        </p:blipFill>
        <p:spPr>
          <a:xfrm>
            <a:off x="5652120" y="0"/>
            <a:ext cx="3312368" cy="201622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3"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ox(in)">
                                      <p:cBhvr>
                                        <p:cTn id="15" dur="500"/>
                                        <p:tgtEl>
                                          <p:spTgt spid="3">
                                            <p:txEl>
                                              <p:pRg st="1" end="1"/>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ox(in)">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Effect transition="in" filter="box(in)">
                                      <p:cBhvr>
                                        <p:cTn id="23" dur="500"/>
                                        <p:tgtEl>
                                          <p:spTgt spid="4">
                                            <p:txEl>
                                              <p:pRg st="0" end="0"/>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4">
                                            <p:txEl>
                                              <p:pRg st="1" end="1"/>
                                            </p:txEl>
                                          </p:spTgt>
                                        </p:tgtEl>
                                        <p:attrNameLst>
                                          <p:attrName>style.visibility</p:attrName>
                                        </p:attrNameLst>
                                      </p:cBhvr>
                                      <p:to>
                                        <p:strVal val="visible"/>
                                      </p:to>
                                    </p:set>
                                    <p:animEffect transition="in" filter="box(in)">
                                      <p:cBhvr>
                                        <p:cTn id="26" dur="500"/>
                                        <p:tgtEl>
                                          <p:spTgt spid="4">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ox(in)">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3"/>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77500" lnSpcReduction="20000"/>
          </a:bodyPr>
          <a:lstStyle/>
          <a:p>
            <a:r>
              <a:rPr lang="en-US" dirty="0" smtClean="0"/>
              <a:t>A second way to model an inventory business process is to record every transaction that affects inventory. Inventory transactions at the warehouse might include the following: </a:t>
            </a:r>
          </a:p>
          <a:p>
            <a:pPr>
              <a:buNone/>
            </a:pPr>
            <a:r>
              <a:rPr lang="en-US" dirty="0" smtClean="0"/>
              <a:t>■ Receive product. </a:t>
            </a:r>
          </a:p>
          <a:p>
            <a:pPr>
              <a:buNone/>
            </a:pPr>
            <a:r>
              <a:rPr lang="en-US" dirty="0" smtClean="0"/>
              <a:t>■ Place product into inspection hold. </a:t>
            </a:r>
          </a:p>
          <a:p>
            <a:pPr>
              <a:buNone/>
            </a:pPr>
            <a:r>
              <a:rPr lang="en-US" dirty="0" smtClean="0"/>
              <a:t>■ Release product from inspection hold. </a:t>
            </a:r>
          </a:p>
          <a:p>
            <a:pPr>
              <a:buNone/>
            </a:pPr>
            <a:r>
              <a:rPr lang="en-US" dirty="0" smtClean="0"/>
              <a:t>■ Return product to vendor due to inspection failure. </a:t>
            </a:r>
          </a:p>
          <a:p>
            <a:pPr>
              <a:buNone/>
            </a:pPr>
            <a:r>
              <a:rPr lang="en-US" dirty="0" smtClean="0"/>
              <a:t>■ Place product in bin. </a:t>
            </a:r>
          </a:p>
          <a:p>
            <a:pPr>
              <a:buNone/>
            </a:pPr>
            <a:r>
              <a:rPr lang="en-US" dirty="0" smtClean="0"/>
              <a:t>■ Pick product from bin. </a:t>
            </a:r>
          </a:p>
          <a:p>
            <a:pPr>
              <a:buNone/>
            </a:pPr>
            <a:r>
              <a:rPr lang="en-US" dirty="0" smtClean="0"/>
              <a:t>■ Package product for shipment. </a:t>
            </a:r>
          </a:p>
          <a:p>
            <a:pPr>
              <a:buNone/>
            </a:pPr>
            <a:r>
              <a:rPr lang="en-US" dirty="0" smtClean="0"/>
              <a:t>■ Ship product to customer. </a:t>
            </a:r>
          </a:p>
          <a:p>
            <a:pPr>
              <a:buNone/>
            </a:pPr>
            <a:r>
              <a:rPr lang="en-US" dirty="0" smtClean="0"/>
              <a:t>■ Receive product from customer. </a:t>
            </a:r>
          </a:p>
          <a:p>
            <a:pPr>
              <a:buNone/>
            </a:pPr>
            <a:r>
              <a:rPr lang="en-US" dirty="0" smtClean="0"/>
              <a:t>■ Return product to inventory from customer return. </a:t>
            </a:r>
          </a:p>
          <a:p>
            <a:pPr>
              <a:buNone/>
            </a:pPr>
            <a:r>
              <a:rPr lang="en-US" dirty="0" smtClean="0"/>
              <a:t>■ Remove product from inventory</a:t>
            </a:r>
            <a:endParaRPr lang="fr-FR" dirty="0"/>
          </a:p>
        </p:txBody>
      </p:sp>
      <p:sp>
        <p:nvSpPr>
          <p:cNvPr id="2" name="Titre 1"/>
          <p:cNvSpPr>
            <a:spLocks noGrp="1"/>
          </p:cNvSpPr>
          <p:nvPr>
            <p:ph type="title"/>
          </p:nvPr>
        </p:nvSpPr>
        <p:spPr/>
        <p:txBody>
          <a:bodyPr/>
          <a:lstStyle/>
          <a:p>
            <a:r>
              <a:rPr lang="fr-FR" dirty="0" err="1" smtClean="0"/>
              <a:t>Inventory</a:t>
            </a:r>
            <a:r>
              <a:rPr lang="fr-FR" dirty="0" smtClean="0"/>
              <a:t> Transactions </a:t>
            </a:r>
            <a:endParaRPr lang="fr-F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ox(in)">
                                      <p:cBhvr>
                                        <p:cTn id="17" dur="500"/>
                                        <p:tgtEl>
                                          <p:spTgt spid="3">
                                            <p:txEl>
                                              <p:pRg st="1" end="1"/>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ox(in)">
                                      <p:cBhvr>
                                        <p:cTn id="20" dur="500"/>
                                        <p:tgtEl>
                                          <p:spTgt spid="3">
                                            <p:txEl>
                                              <p:pRg st="2" end="2"/>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ox(in)">
                                      <p:cBhvr>
                                        <p:cTn id="23" dur="500"/>
                                        <p:tgtEl>
                                          <p:spTgt spid="3">
                                            <p:txEl>
                                              <p:pRg st="3" end="3"/>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ox(in)">
                                      <p:cBhvr>
                                        <p:cTn id="26" dur="500"/>
                                        <p:tgtEl>
                                          <p:spTgt spid="3">
                                            <p:txEl>
                                              <p:pRg st="4" end="4"/>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box(in)">
                                      <p:cBhvr>
                                        <p:cTn id="29" dur="500"/>
                                        <p:tgtEl>
                                          <p:spTgt spid="3">
                                            <p:txEl>
                                              <p:pRg st="5" end="5"/>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ox(in)">
                                      <p:cBhvr>
                                        <p:cTn id="32" dur="500"/>
                                        <p:tgtEl>
                                          <p:spTgt spid="3">
                                            <p:txEl>
                                              <p:pRg st="6" end="6"/>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ox(in)">
                                      <p:cBhvr>
                                        <p:cTn id="35" dur="500"/>
                                        <p:tgtEl>
                                          <p:spTgt spid="3">
                                            <p:txEl>
                                              <p:pRg st="7" end="7"/>
                                            </p:txEl>
                                          </p:spTgt>
                                        </p:tgtEl>
                                      </p:cBhvr>
                                    </p:animEffect>
                                  </p:childTnLst>
                                </p:cTn>
                              </p:par>
                              <p:par>
                                <p:cTn id="36" presetID="4" presetClass="entr" presetSubtype="16"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box(in)">
                                      <p:cBhvr>
                                        <p:cTn id="38" dur="500"/>
                                        <p:tgtEl>
                                          <p:spTgt spid="3">
                                            <p:txEl>
                                              <p:pRg st="8" end="8"/>
                                            </p:txEl>
                                          </p:spTgt>
                                        </p:tgtEl>
                                      </p:cBhvr>
                                    </p:animEffect>
                                  </p:childTnLst>
                                </p:cTn>
                              </p:par>
                              <p:par>
                                <p:cTn id="39" presetID="4" presetClass="entr" presetSubtype="16"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box(in)">
                                      <p:cBhvr>
                                        <p:cTn id="41" dur="500"/>
                                        <p:tgtEl>
                                          <p:spTgt spid="3">
                                            <p:txEl>
                                              <p:pRg st="9" end="9"/>
                                            </p:txEl>
                                          </p:spTgt>
                                        </p:tgtEl>
                                      </p:cBhvr>
                                    </p:animEffect>
                                  </p:childTnLst>
                                </p:cTn>
                              </p:par>
                              <p:par>
                                <p:cTn id="42" presetID="4" presetClass="entr" presetSubtype="16" fill="hold" nodeType="with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box(in)">
                                      <p:cBhvr>
                                        <p:cTn id="44" dur="500"/>
                                        <p:tgtEl>
                                          <p:spTgt spid="3">
                                            <p:txEl>
                                              <p:pRg st="10" end="10"/>
                                            </p:txEl>
                                          </p:spTgt>
                                        </p:tgtEl>
                                      </p:cBhvr>
                                    </p:animEffect>
                                  </p:childTnLst>
                                </p:cTn>
                              </p:par>
                              <p:par>
                                <p:cTn id="45" presetID="4" presetClass="entr" presetSubtype="16"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box(in)">
                                      <p:cBhvr>
                                        <p:cTn id="4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en-US" sz="1600" dirty="0" smtClean="0"/>
              <a:t>Each inventory transaction identifies the date, product, warehouse, vendor, transaction type, and in most cases, a single amount representing the inventory quantity impact caused by the transaction. Assuming the granularity of the fact table is one row per inventory transaction</a:t>
            </a:r>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r>
              <a:rPr lang="en-US" sz="1600" dirty="0" smtClean="0"/>
              <a:t>The transaction fact table is useful for measuring the frequency and timing of specific transaction types to answer questions that couldn’t be answered by the less granular periodic snapshot. </a:t>
            </a:r>
          </a:p>
          <a:p>
            <a:pPr>
              <a:buNone/>
            </a:pPr>
            <a:endParaRPr lang="fr-FR" sz="2000" dirty="0"/>
          </a:p>
        </p:txBody>
      </p:sp>
      <p:sp>
        <p:nvSpPr>
          <p:cNvPr id="2" name="Titre 1"/>
          <p:cNvSpPr>
            <a:spLocks noGrp="1"/>
          </p:cNvSpPr>
          <p:nvPr>
            <p:ph type="title"/>
          </p:nvPr>
        </p:nvSpPr>
        <p:spPr/>
        <p:txBody>
          <a:bodyPr/>
          <a:lstStyle/>
          <a:p>
            <a:r>
              <a:rPr lang="fr-FR" dirty="0" err="1" smtClean="0"/>
              <a:t>Inventory</a:t>
            </a:r>
            <a:r>
              <a:rPr lang="fr-FR" dirty="0" smtClean="0"/>
              <a:t> Transactions </a:t>
            </a:r>
            <a:endParaRPr lang="fr-FR" dirty="0"/>
          </a:p>
        </p:txBody>
      </p:sp>
      <p:pic>
        <p:nvPicPr>
          <p:cNvPr id="4" name="Image 3" descr="se.PNG"/>
          <p:cNvPicPr>
            <a:picLocks noChangeAspect="1"/>
          </p:cNvPicPr>
          <p:nvPr/>
        </p:nvPicPr>
        <p:blipFill>
          <a:blip r:embed="rId2" cstate="print"/>
          <a:stretch>
            <a:fillRect/>
          </a:stretch>
        </p:blipFill>
        <p:spPr>
          <a:xfrm>
            <a:off x="1547664" y="2636912"/>
            <a:ext cx="5976664" cy="237626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box(in)">
                                      <p:cBhvr>
                                        <p:cTn id="2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196752"/>
            <a:ext cx="8229600" cy="4810539"/>
          </a:xfrm>
        </p:spPr>
        <p:txBody>
          <a:bodyPr>
            <a:normAutofit/>
          </a:bodyPr>
          <a:lstStyle/>
          <a:p>
            <a:r>
              <a:rPr lang="en-US" sz="1800" dirty="0" smtClean="0"/>
              <a:t>The final inventory model is the accumulating snapshot. Accumulating snapshot fact tables are used for processes that have a definite beginning, definite end, and identifiable milestones in between In this inventory model, one row is placed in the fact table when a particular product is received at the warehouse</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r>
              <a:rPr lang="en-US" sz="1800" dirty="0" smtClean="0"/>
              <a:t> </a:t>
            </a:r>
          </a:p>
          <a:p>
            <a:endParaRPr lang="en-US" sz="1800" dirty="0" smtClean="0"/>
          </a:p>
          <a:p>
            <a:endParaRPr lang="fr-FR" sz="2000" dirty="0"/>
          </a:p>
        </p:txBody>
      </p:sp>
      <p:sp>
        <p:nvSpPr>
          <p:cNvPr id="2" name="Titre 1"/>
          <p:cNvSpPr>
            <a:spLocks noGrp="1"/>
          </p:cNvSpPr>
          <p:nvPr>
            <p:ph type="title"/>
          </p:nvPr>
        </p:nvSpPr>
        <p:spPr/>
        <p:txBody>
          <a:bodyPr>
            <a:normAutofit fontScale="90000"/>
          </a:bodyPr>
          <a:lstStyle/>
          <a:p>
            <a:r>
              <a:rPr lang="fr-FR" dirty="0" err="1" smtClean="0"/>
              <a:t>inventory</a:t>
            </a:r>
            <a:r>
              <a:rPr lang="fr-FR" dirty="0" smtClean="0"/>
              <a:t> </a:t>
            </a:r>
            <a:r>
              <a:rPr lang="fr-FR" dirty="0" err="1" smtClean="0"/>
              <a:t>Accumulating</a:t>
            </a:r>
            <a:r>
              <a:rPr lang="fr-FR" dirty="0" smtClean="0"/>
              <a:t> </a:t>
            </a:r>
            <a:r>
              <a:rPr lang="fr-FR" dirty="0" err="1" smtClean="0"/>
              <a:t>Snapshot</a:t>
            </a:r>
            <a:r>
              <a:rPr lang="fr-FR" dirty="0" smtClean="0"/>
              <a:t> </a:t>
            </a:r>
            <a:endParaRPr lang="fr-FR" dirty="0"/>
          </a:p>
        </p:txBody>
      </p:sp>
      <p:pic>
        <p:nvPicPr>
          <p:cNvPr id="4" name="Image 3" descr="sde.PNG"/>
          <p:cNvPicPr>
            <a:picLocks noChangeAspect="1"/>
          </p:cNvPicPr>
          <p:nvPr/>
        </p:nvPicPr>
        <p:blipFill>
          <a:blip r:embed="rId2" cstate="print"/>
          <a:stretch>
            <a:fillRect/>
          </a:stretch>
        </p:blipFill>
        <p:spPr>
          <a:xfrm>
            <a:off x="1979712" y="2708920"/>
            <a:ext cx="5833543" cy="2952328"/>
          </a:xfrm>
          <a:prstGeom prst="rect">
            <a:avLst/>
          </a:prstGeom>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en-US" sz="2000" dirty="0" smtClean="0"/>
              <a:t>There are just three fundamental types of fact tables: transaction, periodic snapshot, and accumulating snapshot. Amazingly, this simple pattern holds true regardless of the industry.</a:t>
            </a:r>
            <a:endParaRPr lang="fr-FR" sz="2000" dirty="0"/>
          </a:p>
        </p:txBody>
      </p:sp>
      <p:sp>
        <p:nvSpPr>
          <p:cNvPr id="2" name="Titre 1"/>
          <p:cNvSpPr>
            <a:spLocks noGrp="1"/>
          </p:cNvSpPr>
          <p:nvPr>
            <p:ph type="title"/>
          </p:nvPr>
        </p:nvSpPr>
        <p:spPr/>
        <p:txBody>
          <a:bodyPr/>
          <a:lstStyle/>
          <a:p>
            <a:r>
              <a:rPr lang="fr-FR" dirty="0" err="1" smtClean="0"/>
              <a:t>Fact</a:t>
            </a:r>
            <a:r>
              <a:rPr lang="fr-FR" dirty="0" smtClean="0"/>
              <a:t> Table Types </a:t>
            </a:r>
            <a:endParaRPr lang="fr-FR" dirty="0"/>
          </a:p>
        </p:txBody>
      </p:sp>
      <p:pic>
        <p:nvPicPr>
          <p:cNvPr id="4" name="Image 3" descr="hh.PNG"/>
          <p:cNvPicPr>
            <a:picLocks noChangeAspect="1"/>
          </p:cNvPicPr>
          <p:nvPr/>
        </p:nvPicPr>
        <p:blipFill>
          <a:blip r:embed="rId2" cstate="print"/>
          <a:stretch>
            <a:fillRect/>
          </a:stretch>
        </p:blipFill>
        <p:spPr>
          <a:xfrm>
            <a:off x="1835696" y="2852936"/>
            <a:ext cx="5688632" cy="2872528"/>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en-US" dirty="0" smtClean="0"/>
              <a:t>The most fundamental view of the business’s operations is at the individual transaction or transaction line level. These fact tables represent an event that occurred at an instantaneous point in time. A row exists in the fact table for a given customer or product only if a transaction event occurred. Transaction data fits easily into a dimensional framework.</a:t>
            </a:r>
            <a:endParaRPr lang="fr-FR" dirty="0"/>
          </a:p>
        </p:txBody>
      </p:sp>
      <p:sp>
        <p:nvSpPr>
          <p:cNvPr id="2" name="Titre 1"/>
          <p:cNvSpPr>
            <a:spLocks noGrp="1"/>
          </p:cNvSpPr>
          <p:nvPr>
            <p:ph type="title"/>
          </p:nvPr>
        </p:nvSpPr>
        <p:spPr/>
        <p:txBody>
          <a:bodyPr/>
          <a:lstStyle/>
          <a:p>
            <a:r>
              <a:rPr lang="fr-FR" dirty="0" smtClean="0"/>
              <a:t>Transaction </a:t>
            </a:r>
            <a:r>
              <a:rPr lang="fr-FR" dirty="0" err="1" smtClean="0"/>
              <a:t>Fact</a:t>
            </a:r>
            <a:r>
              <a:rPr lang="fr-FR" dirty="0" smtClean="0"/>
              <a:t> Tables </a:t>
            </a:r>
            <a:endParaRPr lang="fr-F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Periodic snapshots are needed to see the cumulative performance of the business at regular, predictable time intervals. The periodic snapshots are stacked consecutively into the fact table When transactions equate to little pieces of revenue, you can move easily from individual transactions to a daily snapshot merely by adding up the transactions </a:t>
            </a:r>
            <a:endParaRPr lang="fr-FR" dirty="0"/>
          </a:p>
        </p:txBody>
      </p:sp>
      <p:sp>
        <p:nvSpPr>
          <p:cNvPr id="2" name="Titre 1"/>
          <p:cNvSpPr>
            <a:spLocks noGrp="1"/>
          </p:cNvSpPr>
          <p:nvPr>
            <p:ph type="title"/>
          </p:nvPr>
        </p:nvSpPr>
        <p:spPr/>
        <p:txBody>
          <a:bodyPr>
            <a:normAutofit/>
          </a:bodyPr>
          <a:lstStyle/>
          <a:p>
            <a:r>
              <a:rPr lang="fr-FR" dirty="0" err="1" smtClean="0"/>
              <a:t>Periodic</a:t>
            </a:r>
            <a:r>
              <a:rPr lang="fr-FR" dirty="0" smtClean="0"/>
              <a:t> </a:t>
            </a:r>
            <a:r>
              <a:rPr lang="fr-FR" dirty="0" err="1" smtClean="0"/>
              <a:t>Snapshot</a:t>
            </a:r>
            <a:r>
              <a:rPr lang="fr-FR" dirty="0" smtClean="0"/>
              <a:t> </a:t>
            </a:r>
            <a:r>
              <a:rPr lang="fr-FR" dirty="0" err="1" smtClean="0"/>
              <a:t>Fact</a:t>
            </a:r>
            <a:r>
              <a:rPr lang="fr-FR" dirty="0" smtClean="0"/>
              <a:t> Tables </a:t>
            </a:r>
            <a:endParaRPr lang="fr-F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70000" lnSpcReduction="20000"/>
          </a:bodyPr>
          <a:lstStyle/>
          <a:p>
            <a:r>
              <a:rPr lang="en-US" dirty="0" smtClean="0"/>
              <a:t>Accumulating snapshots represent processes that have a definite beginning and definite end together with a standard set of intermediate process steps. Accumulating snapshots are most appropriate when business users want to perform workflow or pipeline analysis.</a:t>
            </a:r>
          </a:p>
          <a:p>
            <a:r>
              <a:rPr lang="en-US" b="1" dirty="0" smtClean="0"/>
              <a:t> Lags Between Milestones and Milestone Counts </a:t>
            </a:r>
          </a:p>
          <a:p>
            <a:pPr>
              <a:buNone/>
            </a:pPr>
            <a:r>
              <a:rPr lang="en-US" dirty="0" smtClean="0"/>
              <a:t>    Accumulating snapshot fact tables sometimes include milestone completion counters, valued as either 0 or 1. Finally, accumulating snapshots often have a foreign key to a status dimension, which is updated to reflect the pipeline’s latest status.</a:t>
            </a:r>
          </a:p>
          <a:p>
            <a:r>
              <a:rPr lang="en-US" b="1" dirty="0" smtClean="0"/>
              <a:t> Accumulating Snapshot Updates and OLAP Cubes</a:t>
            </a:r>
          </a:p>
          <a:p>
            <a:pPr>
              <a:buNone/>
            </a:pPr>
            <a:r>
              <a:rPr lang="en-US" dirty="0" smtClean="0"/>
              <a:t>    It is worth noting that accumulating snapshots are typically problematic for OLAP cubes. Because updates to an accumulating snapshot force both facts and dimension foreign keys to change, much of the cube would need to be reprocessed with updates to these snapshots, unless the fact row is only loaded once the pipeline occurrence is complete</a:t>
            </a:r>
            <a:endParaRPr lang="fr-FR" dirty="0"/>
          </a:p>
        </p:txBody>
      </p:sp>
      <p:sp>
        <p:nvSpPr>
          <p:cNvPr id="2" name="Titre 1"/>
          <p:cNvSpPr>
            <a:spLocks noGrp="1"/>
          </p:cNvSpPr>
          <p:nvPr>
            <p:ph type="title"/>
          </p:nvPr>
        </p:nvSpPr>
        <p:spPr/>
        <p:txBody>
          <a:bodyPr>
            <a:normAutofit fontScale="90000"/>
          </a:bodyPr>
          <a:lstStyle/>
          <a:p>
            <a:r>
              <a:rPr lang="fr-FR" dirty="0" err="1" smtClean="0"/>
              <a:t>Accumulating</a:t>
            </a:r>
            <a:r>
              <a:rPr lang="fr-FR" dirty="0" smtClean="0"/>
              <a:t> </a:t>
            </a:r>
            <a:r>
              <a:rPr lang="fr-FR" dirty="0" err="1" smtClean="0"/>
              <a:t>Snapshot</a:t>
            </a:r>
            <a:r>
              <a:rPr lang="fr-FR" dirty="0" smtClean="0"/>
              <a:t> </a:t>
            </a:r>
            <a:r>
              <a:rPr lang="fr-FR" dirty="0" err="1" smtClean="0"/>
              <a:t>Fact</a:t>
            </a:r>
            <a:r>
              <a:rPr lang="fr-FR" dirty="0" smtClean="0"/>
              <a:t> Tables </a:t>
            </a:r>
            <a:endParaRPr lang="fr-F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ox(i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ox(i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ox(i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ox(in)">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en-US" sz="1600" dirty="0" smtClean="0"/>
              <a:t>IT managers recognize integration is needed to deliver on the promises of data warehousing and business intelligence Many  consider it their fiduciary responsibility  to manage the organization’s information assets. </a:t>
            </a:r>
          </a:p>
          <a:p>
            <a:r>
              <a:rPr lang="en-US" sz="1600" dirty="0" smtClean="0"/>
              <a:t>IT also benefits from integration because it allows the organization to better leverage scarce resources and gain efficiencies through the use of reusable components </a:t>
            </a:r>
          </a:p>
          <a:p>
            <a:endParaRPr lang="en-US" dirty="0" smtClean="0"/>
          </a:p>
          <a:p>
            <a:endParaRPr lang="en-US" dirty="0" smtClean="0"/>
          </a:p>
          <a:p>
            <a:endParaRPr lang="fr-FR" dirty="0"/>
          </a:p>
        </p:txBody>
      </p:sp>
      <p:sp>
        <p:nvSpPr>
          <p:cNvPr id="2" name="Titre 1"/>
          <p:cNvSpPr>
            <a:spLocks noGrp="1"/>
          </p:cNvSpPr>
          <p:nvPr>
            <p:ph type="title"/>
          </p:nvPr>
        </p:nvSpPr>
        <p:spPr/>
        <p:txBody>
          <a:bodyPr/>
          <a:lstStyle/>
          <a:p>
            <a:r>
              <a:rPr lang="fr-FR" dirty="0" smtClean="0"/>
              <a:t>Value Chain </a:t>
            </a:r>
            <a:r>
              <a:rPr lang="fr-FR" dirty="0" err="1" smtClean="0"/>
              <a:t>Integration</a:t>
            </a:r>
            <a:r>
              <a:rPr lang="fr-FR" dirty="0" smtClean="0"/>
              <a:t> </a:t>
            </a:r>
            <a:endParaRPr lang="fr-FR" dirty="0"/>
          </a:p>
        </p:txBody>
      </p:sp>
      <p:pic>
        <p:nvPicPr>
          <p:cNvPr id="4" name="Image 3" descr="Capture.PNG"/>
          <p:cNvPicPr>
            <a:picLocks noChangeAspect="1"/>
          </p:cNvPicPr>
          <p:nvPr/>
        </p:nvPicPr>
        <p:blipFill>
          <a:blip r:embed="rId2" cstate="print"/>
          <a:stretch>
            <a:fillRect/>
          </a:stretch>
        </p:blipFill>
        <p:spPr>
          <a:xfrm>
            <a:off x="2123728" y="3140968"/>
            <a:ext cx="4824536" cy="237626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ox(i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i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en-US" sz="1600" dirty="0" smtClean="0"/>
              <a:t>you need to use an architected, incremental approach to build the enterprise’s warehouse. The approach we advocate is the enterprise data warehouse bus architecture </a:t>
            </a:r>
          </a:p>
          <a:p>
            <a:r>
              <a:rPr lang="en-US" sz="1600" dirty="0" smtClean="0"/>
              <a:t>Understanding the Bus Architecture The enterprise data warehouse bus architecture provides a rational approach to decomposing the enterprise DW/BI planning task The bus architecture enables DW/BI managers to get the best of both worlds. The bus architecture is independent of technology and database platform</a:t>
            </a:r>
            <a:endParaRPr lang="fr-FR" sz="1600" dirty="0"/>
          </a:p>
        </p:txBody>
      </p:sp>
      <p:sp>
        <p:nvSpPr>
          <p:cNvPr id="2" name="Titre 1"/>
          <p:cNvSpPr>
            <a:spLocks noGrp="1"/>
          </p:cNvSpPr>
          <p:nvPr>
            <p:ph type="title"/>
          </p:nvPr>
        </p:nvSpPr>
        <p:spPr/>
        <p:txBody>
          <a:bodyPr>
            <a:normAutofit fontScale="90000"/>
          </a:bodyPr>
          <a:lstStyle/>
          <a:p>
            <a:r>
              <a:rPr lang="en-US" dirty="0" smtClean="0"/>
              <a:t>Enterprise Data Warehouse Bus Architecture </a:t>
            </a:r>
            <a:endParaRPr lang="fr-FR" dirty="0"/>
          </a:p>
        </p:txBody>
      </p:sp>
      <p:pic>
        <p:nvPicPr>
          <p:cNvPr id="4" name="Image 3" descr="kll.PNG"/>
          <p:cNvPicPr>
            <a:picLocks noChangeAspect="1"/>
          </p:cNvPicPr>
          <p:nvPr/>
        </p:nvPicPr>
        <p:blipFill>
          <a:blip r:embed="rId2" cstate="print"/>
          <a:stretch>
            <a:fillRect/>
          </a:stretch>
        </p:blipFill>
        <p:spPr>
          <a:xfrm>
            <a:off x="2555776" y="3573016"/>
            <a:ext cx="4961050" cy="253768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ox(i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ox(in)">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268760"/>
            <a:ext cx="8229600" cy="4738531"/>
          </a:xfrm>
        </p:spPr>
        <p:txBody>
          <a:bodyPr>
            <a:normAutofit/>
          </a:bodyPr>
          <a:lstStyle/>
          <a:p>
            <a:pPr>
              <a:buNone/>
            </a:pPr>
            <a:r>
              <a:rPr lang="en-US" sz="1800" dirty="0" smtClean="0"/>
              <a:t>    </a:t>
            </a:r>
            <a:r>
              <a:rPr lang="en-US" sz="1600" dirty="0" smtClean="0"/>
              <a:t>We recommend using an </a:t>
            </a:r>
            <a:r>
              <a:rPr lang="en-US" sz="1600" i="1" dirty="0" smtClean="0"/>
              <a:t>enterprise data warehouse bus matrix </a:t>
            </a:r>
            <a:r>
              <a:rPr lang="en-US" sz="1600" dirty="0" smtClean="0"/>
              <a:t>to </a:t>
            </a:r>
            <a:r>
              <a:rPr lang="en-US" sz="1600" dirty="0" smtClean="0"/>
              <a:t>communicate</a:t>
            </a:r>
            <a:r>
              <a:rPr lang="fr-FR" sz="1600" dirty="0" smtClean="0"/>
              <a:t> </a:t>
            </a:r>
            <a:r>
              <a:rPr lang="en-US" sz="1600" dirty="0" smtClean="0"/>
              <a:t>the bus architecture, as illustrated in Figure. Others have renamed the</a:t>
            </a:r>
            <a:r>
              <a:rPr lang="fr-FR" sz="1600" dirty="0" smtClean="0"/>
              <a:t> </a:t>
            </a:r>
            <a:r>
              <a:rPr lang="en-US" sz="1600" dirty="0" smtClean="0"/>
              <a:t>bus matrix, such as the conformance or event matrix, but these are merely synonyms</a:t>
            </a:r>
            <a:r>
              <a:rPr lang="fr-FR" sz="1600" dirty="0" smtClean="0"/>
              <a:t> </a:t>
            </a:r>
            <a:r>
              <a:rPr lang="en-US" sz="1600" dirty="0" smtClean="0"/>
              <a:t>for this fundamental Kimball concept first introduced in the 1990s</a:t>
            </a:r>
            <a:r>
              <a:rPr lang="en-US" sz="1600" dirty="0" smtClean="0"/>
              <a:t>.</a:t>
            </a:r>
            <a:endParaRPr lang="fr-FR" sz="1600" dirty="0"/>
          </a:p>
        </p:txBody>
      </p:sp>
      <p:sp>
        <p:nvSpPr>
          <p:cNvPr id="2" name="Titre 1"/>
          <p:cNvSpPr>
            <a:spLocks noGrp="1"/>
          </p:cNvSpPr>
          <p:nvPr>
            <p:ph type="title"/>
          </p:nvPr>
        </p:nvSpPr>
        <p:spPr>
          <a:xfrm>
            <a:off x="457200" y="274638"/>
            <a:ext cx="8229600" cy="922114"/>
          </a:xfrm>
        </p:spPr>
        <p:txBody>
          <a:bodyPr>
            <a:normAutofit fontScale="90000"/>
          </a:bodyPr>
          <a:lstStyle/>
          <a:p>
            <a:r>
              <a:rPr lang="en-US" dirty="0" smtClean="0"/>
              <a:t>Enterprise Data Warehouse Bus Matrix </a:t>
            </a:r>
            <a:endParaRPr lang="fr-FR" dirty="0"/>
          </a:p>
        </p:txBody>
      </p:sp>
      <p:pic>
        <p:nvPicPr>
          <p:cNvPr id="4" name="Image 3" descr="ik.PNG"/>
          <p:cNvPicPr>
            <a:picLocks noChangeAspect="1"/>
          </p:cNvPicPr>
          <p:nvPr/>
        </p:nvPicPr>
        <p:blipFill>
          <a:blip r:embed="rId2" cstate="print"/>
          <a:stretch>
            <a:fillRect/>
          </a:stretch>
        </p:blipFill>
        <p:spPr>
          <a:xfrm>
            <a:off x="2123728" y="2915928"/>
            <a:ext cx="5262770" cy="3371596"/>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lnSpcReduction="10000"/>
          </a:bodyPr>
          <a:lstStyle/>
          <a:p>
            <a:pPr>
              <a:buNone/>
            </a:pPr>
            <a:r>
              <a:rPr lang="fr-FR" dirty="0" smtClean="0"/>
              <a:t>■ </a:t>
            </a:r>
            <a:r>
              <a:rPr lang="fr-FR" dirty="0" err="1" smtClean="0"/>
              <a:t>Representing</a:t>
            </a:r>
            <a:r>
              <a:rPr lang="fr-FR" dirty="0" smtClean="0"/>
              <a:t> </a:t>
            </a:r>
            <a:r>
              <a:rPr lang="fr-FR" dirty="0" err="1" smtClean="0"/>
              <a:t>organizational</a:t>
            </a:r>
            <a:r>
              <a:rPr lang="fr-FR" dirty="0" smtClean="0"/>
              <a:t> value </a:t>
            </a:r>
            <a:r>
              <a:rPr lang="fr-FR" dirty="0" err="1" smtClean="0"/>
              <a:t>chains</a:t>
            </a:r>
            <a:r>
              <a:rPr lang="fr-FR" dirty="0" smtClean="0"/>
              <a:t> via a </a:t>
            </a:r>
            <a:r>
              <a:rPr lang="fr-FR" dirty="0" err="1" smtClean="0"/>
              <a:t>series</a:t>
            </a:r>
            <a:r>
              <a:rPr lang="fr-FR" dirty="0" smtClean="0"/>
              <a:t> of </a:t>
            </a:r>
            <a:r>
              <a:rPr lang="fr-FR" dirty="0" err="1" smtClean="0"/>
              <a:t>dimensional</a:t>
            </a:r>
            <a:r>
              <a:rPr lang="fr-FR" dirty="0" smtClean="0"/>
              <a:t> </a:t>
            </a:r>
            <a:r>
              <a:rPr lang="fr-FR" dirty="0" err="1" smtClean="0"/>
              <a:t>models</a:t>
            </a:r>
            <a:r>
              <a:rPr lang="fr-FR" dirty="0" smtClean="0"/>
              <a:t> </a:t>
            </a:r>
          </a:p>
          <a:p>
            <a:pPr>
              <a:buNone/>
            </a:pPr>
            <a:r>
              <a:rPr lang="fr-FR" dirty="0" smtClean="0"/>
              <a:t>■ Semi-additive </a:t>
            </a:r>
            <a:r>
              <a:rPr lang="fr-FR" dirty="0" err="1" smtClean="0"/>
              <a:t>facts</a:t>
            </a:r>
            <a:endParaRPr lang="fr-FR" dirty="0" smtClean="0"/>
          </a:p>
          <a:p>
            <a:pPr>
              <a:buNone/>
            </a:pPr>
            <a:r>
              <a:rPr lang="fr-FR" dirty="0" smtClean="0"/>
              <a:t>■ </a:t>
            </a:r>
            <a:r>
              <a:rPr lang="fr-FR" dirty="0" err="1" smtClean="0"/>
              <a:t>Three</a:t>
            </a:r>
            <a:r>
              <a:rPr lang="fr-FR" dirty="0" smtClean="0"/>
              <a:t> </a:t>
            </a:r>
            <a:r>
              <a:rPr lang="fr-FR" dirty="0" err="1" smtClean="0"/>
              <a:t>fact</a:t>
            </a:r>
            <a:r>
              <a:rPr lang="fr-FR" dirty="0" smtClean="0"/>
              <a:t> table types: </a:t>
            </a:r>
            <a:r>
              <a:rPr lang="fr-FR" dirty="0" err="1" smtClean="0"/>
              <a:t>periodic</a:t>
            </a:r>
            <a:r>
              <a:rPr lang="fr-FR" dirty="0" smtClean="0"/>
              <a:t> </a:t>
            </a:r>
            <a:r>
              <a:rPr lang="fr-FR" dirty="0" err="1" smtClean="0"/>
              <a:t>snapshots</a:t>
            </a:r>
            <a:r>
              <a:rPr lang="fr-FR" dirty="0" smtClean="0"/>
              <a:t>, transaction, and </a:t>
            </a:r>
            <a:r>
              <a:rPr lang="fr-FR" dirty="0" err="1" smtClean="0"/>
              <a:t>accumulating</a:t>
            </a:r>
            <a:r>
              <a:rPr lang="fr-FR" dirty="0" smtClean="0"/>
              <a:t> </a:t>
            </a:r>
            <a:r>
              <a:rPr lang="fr-FR" dirty="0" err="1" smtClean="0"/>
              <a:t>snapshots</a:t>
            </a:r>
            <a:endParaRPr lang="fr-FR" dirty="0" smtClean="0"/>
          </a:p>
          <a:p>
            <a:pPr>
              <a:buNone/>
            </a:pPr>
            <a:r>
              <a:rPr lang="fr-FR" dirty="0" smtClean="0"/>
              <a:t>■ Enterprise data </a:t>
            </a:r>
            <a:r>
              <a:rPr lang="fr-FR" dirty="0" err="1" smtClean="0"/>
              <a:t>warehouse</a:t>
            </a:r>
            <a:r>
              <a:rPr lang="fr-FR" dirty="0" smtClean="0"/>
              <a:t> bus architecture and bus </a:t>
            </a:r>
            <a:r>
              <a:rPr lang="fr-FR" dirty="0" err="1" smtClean="0"/>
              <a:t>matrix</a:t>
            </a:r>
            <a:r>
              <a:rPr lang="fr-FR" dirty="0" smtClean="0"/>
              <a:t> </a:t>
            </a:r>
          </a:p>
          <a:p>
            <a:pPr>
              <a:buNone/>
            </a:pPr>
            <a:r>
              <a:rPr lang="fr-FR" dirty="0" smtClean="0"/>
              <a:t>■ </a:t>
            </a:r>
            <a:r>
              <a:rPr lang="fr-FR" dirty="0" err="1" smtClean="0"/>
              <a:t>Opportunity</a:t>
            </a:r>
            <a:r>
              <a:rPr lang="fr-FR" dirty="0" smtClean="0"/>
              <a:t>/</a:t>
            </a:r>
            <a:r>
              <a:rPr lang="fr-FR" dirty="0" err="1" smtClean="0"/>
              <a:t>stakeholder</a:t>
            </a:r>
            <a:r>
              <a:rPr lang="fr-FR" dirty="0" smtClean="0"/>
              <a:t> </a:t>
            </a:r>
            <a:r>
              <a:rPr lang="fr-FR" dirty="0" err="1" smtClean="0"/>
              <a:t>matrix</a:t>
            </a:r>
            <a:endParaRPr lang="fr-FR" dirty="0" smtClean="0"/>
          </a:p>
          <a:p>
            <a:pPr>
              <a:buNone/>
            </a:pPr>
            <a:r>
              <a:rPr lang="fr-FR" dirty="0" smtClean="0"/>
              <a:t>■ </a:t>
            </a:r>
            <a:r>
              <a:rPr lang="fr-FR" dirty="0" err="1" smtClean="0"/>
              <a:t>Conformed</a:t>
            </a:r>
            <a:r>
              <a:rPr lang="fr-FR" dirty="0" smtClean="0"/>
              <a:t> dimensions and </a:t>
            </a:r>
            <a:r>
              <a:rPr lang="fr-FR" dirty="0" err="1" smtClean="0"/>
              <a:t>facts</a:t>
            </a:r>
            <a:r>
              <a:rPr lang="fr-FR" dirty="0" smtClean="0"/>
              <a:t>, and </a:t>
            </a:r>
            <a:r>
              <a:rPr lang="fr-FR" dirty="0" err="1" smtClean="0"/>
              <a:t>their</a:t>
            </a:r>
            <a:r>
              <a:rPr lang="fr-FR" dirty="0" smtClean="0"/>
              <a:t> impact on agile </a:t>
            </a:r>
            <a:r>
              <a:rPr lang="fr-FR" dirty="0" err="1" smtClean="0"/>
              <a:t>methods</a:t>
            </a:r>
            <a:r>
              <a:rPr lang="fr-FR" dirty="0" smtClean="0"/>
              <a:t> </a:t>
            </a:r>
          </a:p>
          <a:p>
            <a:pPr>
              <a:buNone/>
            </a:pPr>
            <a:r>
              <a:rPr lang="fr-FR" dirty="0" smtClean="0"/>
              <a:t>■ Importance of data </a:t>
            </a:r>
            <a:r>
              <a:rPr lang="fr-FR" dirty="0" err="1" smtClean="0"/>
              <a:t>governance</a:t>
            </a:r>
            <a:endParaRPr lang="fr-FR" dirty="0"/>
          </a:p>
        </p:txBody>
      </p:sp>
      <p:sp>
        <p:nvSpPr>
          <p:cNvPr id="2" name="Titre 1"/>
          <p:cNvSpPr>
            <a:spLocks noGrp="1"/>
          </p:cNvSpPr>
          <p:nvPr>
            <p:ph type="title"/>
          </p:nvPr>
        </p:nvSpPr>
        <p:spPr/>
        <p:txBody>
          <a:bodyPr/>
          <a:lstStyle/>
          <a:p>
            <a:r>
              <a:rPr lang="fr-FR" dirty="0" smtClean="0"/>
              <a:t>Contents</a:t>
            </a:r>
            <a:endParaRPr lang="fr-F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ox(i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ox(i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ox(i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ox(i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ox(i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ox(in)">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39552" y="1484784"/>
            <a:ext cx="8229600" cy="4525963"/>
          </a:xfrm>
        </p:spPr>
        <p:txBody>
          <a:bodyPr>
            <a:normAutofit/>
          </a:bodyPr>
          <a:lstStyle/>
          <a:p>
            <a:r>
              <a:rPr lang="fr-FR" sz="2200" dirty="0" smtClean="0"/>
              <a:t>The </a:t>
            </a:r>
            <a:r>
              <a:rPr lang="fr-FR" sz="2200" dirty="0" err="1" smtClean="0"/>
              <a:t>matrix</a:t>
            </a:r>
            <a:r>
              <a:rPr lang="fr-FR" sz="2200" dirty="0" smtClean="0"/>
              <a:t>  </a:t>
            </a:r>
            <a:r>
              <a:rPr lang="fr-FR" sz="2200" dirty="0" err="1" smtClean="0"/>
              <a:t>rows</a:t>
            </a:r>
            <a:r>
              <a:rPr lang="fr-FR" sz="2200" dirty="0" smtClean="0"/>
              <a:t>  </a:t>
            </a:r>
            <a:r>
              <a:rPr lang="en-US" sz="2200" dirty="0" smtClean="0"/>
              <a:t>into dimensional models representing the organization’s primary activities and</a:t>
            </a:r>
            <a:r>
              <a:rPr lang="fr-FR" sz="2200" dirty="0" smtClean="0"/>
              <a:t> </a:t>
            </a:r>
            <a:r>
              <a:rPr lang="en-US" sz="2200" dirty="0" smtClean="0"/>
              <a:t>events, which are often recognizable by their operational source.</a:t>
            </a:r>
            <a:endParaRPr lang="fr-FR" sz="2200" dirty="0" smtClean="0"/>
          </a:p>
          <a:p>
            <a:endParaRPr lang="en-US" sz="2200" dirty="0" smtClean="0"/>
          </a:p>
          <a:p>
            <a:r>
              <a:rPr lang="en-US" sz="2200" dirty="0" smtClean="0"/>
              <a:t>The </a:t>
            </a:r>
            <a:r>
              <a:rPr lang="en-US" sz="2200" dirty="0" smtClean="0"/>
              <a:t>number of bus matrix rows and columns varies by organization</a:t>
            </a:r>
            <a:endParaRPr lang="fr-FR" sz="2200" dirty="0" smtClean="0"/>
          </a:p>
          <a:p>
            <a:endParaRPr lang="en-US" sz="2200" dirty="0" smtClean="0"/>
          </a:p>
          <a:p>
            <a:r>
              <a:rPr lang="en-US" sz="2200" dirty="0" smtClean="0"/>
              <a:t>For </a:t>
            </a:r>
            <a:r>
              <a:rPr lang="en-US" sz="2200" dirty="0" smtClean="0"/>
              <a:t>many, the matrix is surprisingly square with approximately 25 to 50 rows and</a:t>
            </a:r>
            <a:r>
              <a:rPr lang="fr-FR" sz="2200" dirty="0" smtClean="0"/>
              <a:t> </a:t>
            </a:r>
            <a:r>
              <a:rPr lang="en-US" sz="2200" dirty="0" smtClean="0"/>
              <a:t>a comparable number of columns. In other industries, like insurance, there tend to</a:t>
            </a:r>
            <a:r>
              <a:rPr lang="fr-FR" sz="2200" dirty="0" smtClean="0"/>
              <a:t> </a:t>
            </a:r>
            <a:r>
              <a:rPr lang="en-US" sz="2200" dirty="0" smtClean="0"/>
              <a:t>be more columns than rows.</a:t>
            </a:r>
            <a:endParaRPr lang="fr-FR" sz="2200" dirty="0" smtClean="0"/>
          </a:p>
          <a:p>
            <a:endParaRPr lang="fr-FR" dirty="0"/>
          </a:p>
        </p:txBody>
      </p:sp>
      <p:sp>
        <p:nvSpPr>
          <p:cNvPr id="3" name="Titre 2"/>
          <p:cNvSpPr>
            <a:spLocks noGrp="1"/>
          </p:cNvSpPr>
          <p:nvPr>
            <p:ph type="title"/>
          </p:nvPr>
        </p:nvSpPr>
        <p:spPr/>
        <p:txBody>
          <a:bodyPr>
            <a:normAutofit fontScale="90000"/>
          </a:bodyPr>
          <a:lstStyle/>
          <a:p>
            <a:r>
              <a:rPr lang="en-US" dirty="0" smtClean="0"/>
              <a:t>Enterprise Data Warehouse Bus Matrix </a:t>
            </a:r>
            <a:endParaRPr lang="fr-F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ox(in)">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ox(i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ox(in)">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20000"/>
          </a:bodyPr>
          <a:lstStyle/>
          <a:p>
            <a:r>
              <a:rPr lang="en-US" dirty="0" smtClean="0"/>
              <a:t>Creating the enterprise data warehouse bus matrix is one of the most important</a:t>
            </a:r>
            <a:r>
              <a:rPr lang="fr-FR" dirty="0" smtClean="0"/>
              <a:t> </a:t>
            </a:r>
            <a:r>
              <a:rPr lang="en-US" dirty="0" smtClean="0"/>
              <a:t>DW/BI implementation </a:t>
            </a:r>
            <a:r>
              <a:rPr lang="en-US" dirty="0" smtClean="0"/>
              <a:t>deliverables</a:t>
            </a:r>
            <a:endParaRPr lang="fr-FR" dirty="0" smtClean="0"/>
          </a:p>
          <a:p>
            <a:r>
              <a:rPr lang="en-US" dirty="0" smtClean="0"/>
              <a:t>The </a:t>
            </a:r>
            <a:r>
              <a:rPr lang="en-US" dirty="0" smtClean="0"/>
              <a:t>matrix’s columns address the demands of master data management and</a:t>
            </a:r>
            <a:r>
              <a:rPr lang="fr-FR" dirty="0" smtClean="0"/>
              <a:t> </a:t>
            </a:r>
            <a:r>
              <a:rPr lang="en-US" dirty="0" smtClean="0"/>
              <a:t>data integration head-on.</a:t>
            </a:r>
          </a:p>
          <a:p>
            <a:r>
              <a:rPr lang="en-US" dirty="0" smtClean="0"/>
              <a:t>The matrix enables you to communicate effectively within and across data governance and DW/BI teams</a:t>
            </a:r>
            <a:r>
              <a:rPr lang="en-US" dirty="0" smtClean="0"/>
              <a:t>.</a:t>
            </a:r>
            <a:endParaRPr lang="en-US" dirty="0" smtClean="0"/>
          </a:p>
          <a:p>
            <a:r>
              <a:rPr lang="en-US" dirty="0" smtClean="0"/>
              <a:t>IT management needs to understand this perspective to coordinate across project teams and resist the organizational urge to deploy more departmental solutions quickly</a:t>
            </a:r>
            <a:endParaRPr lang="fr-FR" dirty="0" smtClean="0"/>
          </a:p>
          <a:p>
            <a:endParaRPr lang="fr-FR" dirty="0"/>
          </a:p>
        </p:txBody>
      </p:sp>
      <p:sp>
        <p:nvSpPr>
          <p:cNvPr id="3" name="Titre 2"/>
          <p:cNvSpPr>
            <a:spLocks noGrp="1"/>
          </p:cNvSpPr>
          <p:nvPr>
            <p:ph type="title"/>
          </p:nvPr>
        </p:nvSpPr>
        <p:spPr/>
        <p:txBody>
          <a:bodyPr>
            <a:normAutofit fontScale="90000"/>
          </a:bodyPr>
          <a:lstStyle/>
          <a:p>
            <a:r>
              <a:rPr lang="en-US" i="1" dirty="0" smtClean="0"/>
              <a:t>Multiple Matrix Uses</a:t>
            </a:r>
            <a:r>
              <a:rPr lang="fr-FR" dirty="0" smtClean="0"/>
              <a:t/>
            </a:r>
            <a:br>
              <a:rPr lang="fr-FR" dirty="0" smtClean="0"/>
            </a:br>
            <a:endParaRPr lang="fr-F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ox(in)">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ox(in)">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box(in)">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box(in)">
                                      <p:cBhvr>
                                        <p:cTn id="2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196752"/>
            <a:ext cx="8229600" cy="4810539"/>
          </a:xfrm>
        </p:spPr>
        <p:txBody>
          <a:bodyPr>
            <a:normAutofit/>
          </a:bodyPr>
          <a:lstStyle/>
          <a:p>
            <a:r>
              <a:rPr lang="en-US" sz="1800" dirty="0" smtClean="0"/>
              <a:t>You can draft a different matrix that leverages the business process rows,</a:t>
            </a:r>
            <a:r>
              <a:rPr lang="fr-FR" sz="1800" dirty="0" smtClean="0"/>
              <a:t> </a:t>
            </a:r>
            <a:r>
              <a:rPr lang="en-US" sz="1800" dirty="0" smtClean="0"/>
              <a:t>but replaces the dimension columns same  with business functions, such </a:t>
            </a:r>
            <a:r>
              <a:rPr lang="en-US" sz="1800" dirty="0" smtClean="0"/>
              <a:t>as </a:t>
            </a:r>
            <a:r>
              <a:rPr lang="en-US" sz="1800" dirty="0" smtClean="0"/>
              <a:t>marketing, store operations, and finance.</a:t>
            </a:r>
            <a:endParaRPr lang="fr-FR" sz="1800" dirty="0" smtClean="0"/>
          </a:p>
          <a:p>
            <a:r>
              <a:rPr lang="en-US" sz="1800" dirty="0" smtClean="0"/>
              <a:t>Based on each function’s requirements, the matrix cells are shaded to indicate which business functions are interested in</a:t>
            </a:r>
            <a:r>
              <a:rPr lang="fr-FR" sz="1800" dirty="0" smtClean="0"/>
              <a:t> </a:t>
            </a:r>
            <a:r>
              <a:rPr lang="en-US" sz="1800" dirty="0" smtClean="0"/>
              <a:t>which business processes (and projects), as illustrated in Figure </a:t>
            </a:r>
            <a:r>
              <a:rPr lang="en-US" sz="1800" i="1" dirty="0" smtClean="0"/>
              <a:t>opportunity/stakeholder matrix </a:t>
            </a:r>
            <a:r>
              <a:rPr lang="en-US" sz="1800" dirty="0" smtClean="0"/>
              <a:t>variation.</a:t>
            </a:r>
            <a:endParaRPr lang="fr-FR" sz="1800" dirty="0" smtClean="0"/>
          </a:p>
          <a:p>
            <a:endParaRPr lang="fr-FR" dirty="0"/>
          </a:p>
        </p:txBody>
      </p:sp>
      <p:sp>
        <p:nvSpPr>
          <p:cNvPr id="3" name="Titre 2"/>
          <p:cNvSpPr>
            <a:spLocks noGrp="1"/>
          </p:cNvSpPr>
          <p:nvPr>
            <p:ph type="title"/>
          </p:nvPr>
        </p:nvSpPr>
        <p:spPr/>
        <p:txBody>
          <a:bodyPr>
            <a:normAutofit fontScale="90000"/>
          </a:bodyPr>
          <a:lstStyle/>
          <a:p>
            <a:r>
              <a:rPr lang="en-US" i="1" dirty="0" smtClean="0"/>
              <a:t>Opportunity/Stakeholder Matrix</a:t>
            </a:r>
            <a:r>
              <a:rPr lang="fr-FR" dirty="0" smtClean="0"/>
              <a:t/>
            </a:r>
            <a:br>
              <a:rPr lang="fr-FR" dirty="0" smtClean="0"/>
            </a:br>
            <a:endParaRPr lang="fr-FR" dirty="0"/>
          </a:p>
        </p:txBody>
      </p:sp>
      <p:pic>
        <p:nvPicPr>
          <p:cNvPr id="4" name="Image 3" descr="ff.PNG"/>
          <p:cNvPicPr>
            <a:picLocks noChangeAspect="1"/>
          </p:cNvPicPr>
          <p:nvPr/>
        </p:nvPicPr>
        <p:blipFill>
          <a:blip r:embed="rId2" cstate="print"/>
          <a:stretch>
            <a:fillRect/>
          </a:stretch>
        </p:blipFill>
        <p:spPr>
          <a:xfrm>
            <a:off x="3203848" y="3304299"/>
            <a:ext cx="5457025" cy="3150103"/>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ox(in)">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ox(in)">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i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481328"/>
            <a:ext cx="8507288" cy="5116024"/>
          </a:xfrm>
        </p:spPr>
        <p:txBody>
          <a:bodyPr>
            <a:normAutofit/>
          </a:bodyPr>
          <a:lstStyle/>
          <a:p>
            <a:pPr algn="just">
              <a:buNone/>
            </a:pPr>
            <a:r>
              <a:rPr lang="en-US" sz="1800" dirty="0" smtClean="0"/>
              <a:t>    When defining the matrix columns, architects naturally fall into the similar traps of defining columns that are either too broad or too narrow:</a:t>
            </a:r>
          </a:p>
          <a:p>
            <a:pPr algn="just">
              <a:buNone/>
            </a:pPr>
            <a:r>
              <a:rPr lang="en-US" sz="1800" dirty="0" smtClean="0"/>
              <a:t>■ </a:t>
            </a:r>
            <a:r>
              <a:rPr lang="en-US" sz="1800" b="1" dirty="0" smtClean="0"/>
              <a:t>Overly generalized columns</a:t>
            </a:r>
            <a:r>
              <a:rPr lang="en-US" sz="1800" dirty="0" smtClean="0"/>
              <a:t>. A “person” column on the bus matrix may refer to a wide variety of people, from internal employees to external suppliers and customer contacts. </a:t>
            </a:r>
          </a:p>
          <a:p>
            <a:pPr algn="just">
              <a:buNone/>
            </a:pPr>
            <a:r>
              <a:rPr lang="en-US" sz="1800" dirty="0" smtClean="0"/>
              <a:t>■ </a:t>
            </a:r>
            <a:r>
              <a:rPr lang="en-US" sz="1800" b="1" dirty="0" smtClean="0"/>
              <a:t>Separate columns for each level of a hierarchy</a:t>
            </a:r>
            <a:r>
              <a:rPr lang="en-US" sz="1800" dirty="0" smtClean="0"/>
              <a:t>. The columns of the bus matrix should refer to dimensions at their most granular level. </a:t>
            </a:r>
            <a:endParaRPr lang="fr-FR" sz="2400" dirty="0"/>
          </a:p>
        </p:txBody>
      </p:sp>
      <p:sp>
        <p:nvSpPr>
          <p:cNvPr id="3" name="Titre 2"/>
          <p:cNvSpPr>
            <a:spLocks noGrp="1"/>
          </p:cNvSpPr>
          <p:nvPr>
            <p:ph type="title"/>
          </p:nvPr>
        </p:nvSpPr>
        <p:spPr/>
        <p:txBody>
          <a:bodyPr>
            <a:normAutofit fontScale="90000"/>
          </a:bodyPr>
          <a:lstStyle/>
          <a:p>
            <a:r>
              <a:rPr lang="en-US" i="1" dirty="0" smtClean="0"/>
              <a:t>Common Bus Matrix Mistakes</a:t>
            </a:r>
            <a:r>
              <a:rPr lang="fr-FR" dirty="0" smtClean="0"/>
              <a:t/>
            </a:r>
            <a:br>
              <a:rPr lang="fr-FR" dirty="0" smtClean="0"/>
            </a:br>
            <a:endParaRPr lang="fr-F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ox(in)">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ox(in)">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box(in)">
                                      <p:cBhvr>
                                        <p:cTn id="2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endParaRPr lang="en-US" sz="1800" dirty="0" smtClean="0"/>
          </a:p>
          <a:p>
            <a:r>
              <a:rPr lang="en-US" sz="1800" dirty="0" smtClean="0"/>
              <a:t>It </a:t>
            </a:r>
            <a:r>
              <a:rPr lang="en-US" sz="1800" dirty="0" smtClean="0"/>
              <a:t>is unacceptable to build separate dimensional models that ignore a framework tying them together. Isolated, independent dimensional models are worse than simply a lost opportunity for analysis. </a:t>
            </a:r>
          </a:p>
          <a:p>
            <a:endParaRPr lang="en-US" sz="1800" dirty="0" smtClean="0"/>
          </a:p>
          <a:p>
            <a:r>
              <a:rPr lang="en-US" sz="1800" dirty="0" smtClean="0"/>
              <a:t>Can </a:t>
            </a:r>
            <a:r>
              <a:rPr lang="en-US" sz="1800" dirty="0" smtClean="0"/>
              <a:t>you rescue your stovepipes and convert them to the bus architecture? To answer this question, you should start </a:t>
            </a:r>
            <a:r>
              <a:rPr lang="en-US" sz="1800" dirty="0" smtClean="0"/>
              <a:t>fi</a:t>
            </a:r>
            <a:r>
              <a:rPr lang="en-US" sz="1800" dirty="0" smtClean="0"/>
              <a:t>r</a:t>
            </a:r>
            <a:r>
              <a:rPr lang="en-US" sz="1800" dirty="0" smtClean="0"/>
              <a:t>st </a:t>
            </a:r>
            <a:r>
              <a:rPr lang="en-US" sz="1800" dirty="0" smtClean="0"/>
              <a:t>with an honest appraisal of your existing non-integrated dimensional structures. </a:t>
            </a:r>
            <a:endParaRPr lang="fr-FR" sz="1800" dirty="0"/>
          </a:p>
        </p:txBody>
      </p:sp>
      <p:sp>
        <p:nvSpPr>
          <p:cNvPr id="3" name="Titre 2"/>
          <p:cNvSpPr>
            <a:spLocks noGrp="1"/>
          </p:cNvSpPr>
          <p:nvPr>
            <p:ph type="title"/>
          </p:nvPr>
        </p:nvSpPr>
        <p:spPr/>
        <p:txBody>
          <a:bodyPr>
            <a:normAutofit fontScale="90000"/>
          </a:bodyPr>
          <a:lstStyle/>
          <a:p>
            <a:r>
              <a:rPr lang="en-US" dirty="0" smtClean="0"/>
              <a:t>Retrofitting Existing Models to a Bus Matrix</a:t>
            </a:r>
            <a:endParaRPr lang="fr-F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ox(in)">
                                      <p:cBhvr>
                                        <p:cTn id="12" dur="500"/>
                                        <p:tgtEl>
                                          <p:spTgt spid="2">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box(in)">
                                      <p:cBhvr>
                                        <p:cTn id="15"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Autofit/>
          </a:bodyPr>
          <a:lstStyle/>
          <a:p>
            <a:r>
              <a:rPr lang="en-US" sz="1800" dirty="0" smtClean="0"/>
              <a:t>Conformed dimensions go by many other aliases: common dimensions, master dimensions, reference dimensions, and shared dimensions. </a:t>
            </a:r>
          </a:p>
          <a:p>
            <a:endParaRPr lang="en-US" sz="1800" dirty="0" smtClean="0"/>
          </a:p>
          <a:p>
            <a:r>
              <a:rPr lang="en-US" sz="1800" dirty="0" smtClean="0"/>
              <a:t>Conformed </a:t>
            </a:r>
            <a:r>
              <a:rPr lang="en-US" sz="1800" dirty="0" smtClean="0"/>
              <a:t>dimensions should be built once in the ETL system and then replicated either logically or physically throughout the enterprise DW/BI environment. </a:t>
            </a:r>
          </a:p>
          <a:p>
            <a:endParaRPr lang="en-US" sz="1800" dirty="0" smtClean="0"/>
          </a:p>
          <a:p>
            <a:r>
              <a:rPr lang="en-US" sz="1800" dirty="0" smtClean="0"/>
              <a:t>When </a:t>
            </a:r>
            <a:r>
              <a:rPr lang="en-US" sz="1800" dirty="0" smtClean="0"/>
              <a:t>built, it’s extremely important that the DW/BI development teams take the pledge to use these dimensions. It’s a policy decision that is critical to making the enterprise DW/BI system </a:t>
            </a:r>
            <a:r>
              <a:rPr lang="en-US" sz="1800" dirty="0" smtClean="0"/>
              <a:t>function</a:t>
            </a:r>
            <a:endParaRPr lang="fr-FR" sz="1800" dirty="0"/>
          </a:p>
        </p:txBody>
      </p:sp>
      <p:sp>
        <p:nvSpPr>
          <p:cNvPr id="3" name="Titre 2"/>
          <p:cNvSpPr>
            <a:spLocks noGrp="1"/>
          </p:cNvSpPr>
          <p:nvPr>
            <p:ph type="title"/>
          </p:nvPr>
        </p:nvSpPr>
        <p:spPr>
          <a:xfrm>
            <a:off x="467544" y="620688"/>
            <a:ext cx="8229600" cy="1143000"/>
          </a:xfrm>
        </p:spPr>
        <p:txBody>
          <a:bodyPr>
            <a:normAutofit fontScale="90000"/>
          </a:bodyPr>
          <a:lstStyle/>
          <a:p>
            <a:r>
              <a:rPr lang="en-US" dirty="0" smtClean="0"/>
              <a:t>Conformed Dimensions</a:t>
            </a:r>
            <a:r>
              <a:rPr lang="fr-FR" dirty="0" smtClean="0"/>
              <a:t/>
            </a:r>
            <a:br>
              <a:rPr lang="fr-FR" dirty="0" smtClean="0"/>
            </a:br>
            <a:endParaRPr lang="fr-F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ox(in)">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ox(i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ox(in)">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124744"/>
            <a:ext cx="8229600" cy="4882547"/>
          </a:xfrm>
        </p:spPr>
        <p:txBody>
          <a:bodyPr>
            <a:normAutofit/>
          </a:bodyPr>
          <a:lstStyle/>
          <a:p>
            <a:r>
              <a:rPr lang="en-US" sz="1800" dirty="0" smtClean="0"/>
              <a:t>In addition to consistency </a:t>
            </a:r>
            <a:r>
              <a:rPr lang="en-US" sz="1800" dirty="0" smtClean="0"/>
              <a:t> </a:t>
            </a:r>
            <a:r>
              <a:rPr lang="en-US" sz="1800" dirty="0" smtClean="0"/>
              <a:t>conformed dimensions enable you to combine</a:t>
            </a:r>
            <a:r>
              <a:rPr lang="fr-FR" sz="1800" dirty="0" smtClean="0"/>
              <a:t> </a:t>
            </a:r>
            <a:r>
              <a:rPr lang="en-US" sz="1800" dirty="0" smtClean="0"/>
              <a:t>performance measurements from different business processes in a single report, as illustrated in Figure. </a:t>
            </a:r>
          </a:p>
          <a:p>
            <a:endParaRPr lang="en-US" sz="1800" dirty="0" smtClean="0"/>
          </a:p>
          <a:p>
            <a:endParaRPr lang="en-US" sz="1800" dirty="0" smtClean="0"/>
          </a:p>
          <a:p>
            <a:pPr>
              <a:buNone/>
            </a:pPr>
            <a:endParaRPr lang="en-US" sz="1800" dirty="0" smtClean="0"/>
          </a:p>
          <a:p>
            <a:pPr>
              <a:buNone/>
            </a:pPr>
            <a:endParaRPr lang="en-US" sz="1800" dirty="0" smtClean="0"/>
          </a:p>
          <a:p>
            <a:r>
              <a:rPr lang="en-US" sz="1800" dirty="0" smtClean="0"/>
              <a:t>Drilling across is supported by many BI products and platforms. </a:t>
            </a:r>
            <a:endParaRPr lang="en-US" sz="1800" dirty="0" smtClean="0"/>
          </a:p>
          <a:p>
            <a:pPr>
              <a:buNone/>
            </a:pPr>
            <a:endParaRPr lang="en-US" sz="1800" dirty="0" smtClean="0"/>
          </a:p>
          <a:p>
            <a:r>
              <a:rPr lang="en-US" sz="1800" dirty="0" smtClean="0"/>
              <a:t>The vendors also use different terms to describe this technique, including </a:t>
            </a:r>
            <a:r>
              <a:rPr lang="en-US" sz="1800" dirty="0" err="1" smtClean="0"/>
              <a:t>multipass</a:t>
            </a:r>
            <a:r>
              <a:rPr lang="en-US" sz="1800" dirty="0" smtClean="0"/>
              <a:t>, multi-select, multi-fact, or stitch queries</a:t>
            </a:r>
          </a:p>
        </p:txBody>
      </p:sp>
      <p:sp>
        <p:nvSpPr>
          <p:cNvPr id="3" name="Titre 2"/>
          <p:cNvSpPr>
            <a:spLocks noGrp="1"/>
          </p:cNvSpPr>
          <p:nvPr>
            <p:ph type="title"/>
          </p:nvPr>
        </p:nvSpPr>
        <p:spPr/>
        <p:txBody>
          <a:bodyPr>
            <a:normAutofit fontScale="90000"/>
          </a:bodyPr>
          <a:lstStyle/>
          <a:p>
            <a:r>
              <a:rPr lang="en-US" dirty="0" smtClean="0"/>
              <a:t>Drilling Across Fact Tables</a:t>
            </a:r>
            <a:r>
              <a:rPr lang="fr-FR" dirty="0" smtClean="0"/>
              <a:t/>
            </a:r>
            <a:br>
              <a:rPr lang="fr-FR" dirty="0" smtClean="0"/>
            </a:br>
            <a:endParaRPr lang="fr-FR" dirty="0"/>
          </a:p>
        </p:txBody>
      </p:sp>
      <p:pic>
        <p:nvPicPr>
          <p:cNvPr id="4" name="Image 3" descr="c.PNG"/>
          <p:cNvPicPr>
            <a:picLocks noChangeAspect="1"/>
          </p:cNvPicPr>
          <p:nvPr/>
        </p:nvPicPr>
        <p:blipFill>
          <a:blip r:embed="rId2" cstate="print"/>
          <a:stretch>
            <a:fillRect/>
          </a:stretch>
        </p:blipFill>
        <p:spPr>
          <a:xfrm>
            <a:off x="2195736" y="2204864"/>
            <a:ext cx="4511431" cy="864096"/>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ox(in)">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ox(in)">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box(in)">
                                      <p:cBhvr>
                                        <p:cTn id="2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340768"/>
            <a:ext cx="8229600" cy="4810539"/>
          </a:xfrm>
        </p:spPr>
        <p:txBody>
          <a:bodyPr>
            <a:normAutofit/>
          </a:bodyPr>
          <a:lstStyle/>
          <a:p>
            <a:r>
              <a:rPr lang="en-US" sz="1800" dirty="0" smtClean="0"/>
              <a:t>Another case of conformed dimension </a:t>
            </a:r>
            <a:r>
              <a:rPr lang="en-US" sz="1800" dirty="0" err="1" smtClean="0"/>
              <a:t>subsetting</a:t>
            </a:r>
            <a:r>
              <a:rPr lang="en-US" sz="1800" dirty="0" smtClean="0"/>
              <a:t> occurs when two dimensions are</a:t>
            </a:r>
            <a:r>
              <a:rPr lang="fr-FR" sz="1800" dirty="0" smtClean="0"/>
              <a:t> </a:t>
            </a:r>
            <a:r>
              <a:rPr lang="en-US" sz="1800" dirty="0" smtClean="0"/>
              <a:t>at the same level of detail, but one represents only a subset of rows. For example, a</a:t>
            </a:r>
            <a:r>
              <a:rPr lang="fr-FR" sz="1800" dirty="0" smtClean="0"/>
              <a:t> </a:t>
            </a:r>
            <a:r>
              <a:rPr lang="en-US" sz="1800" dirty="0" smtClean="0"/>
              <a:t>corporate product dimension contains rows for the full portfolio of products across</a:t>
            </a:r>
            <a:r>
              <a:rPr lang="fr-FR" sz="1800" dirty="0" smtClean="0"/>
              <a:t> </a:t>
            </a:r>
            <a:r>
              <a:rPr lang="en-US" sz="1800" dirty="0" smtClean="0"/>
              <a:t>multiple disparate lines of business, as illustrated in Figure</a:t>
            </a:r>
            <a:endParaRPr lang="fr-FR" dirty="0" smtClean="0"/>
          </a:p>
        </p:txBody>
      </p:sp>
      <p:sp>
        <p:nvSpPr>
          <p:cNvPr id="3" name="Titre 2"/>
          <p:cNvSpPr>
            <a:spLocks noGrp="1"/>
          </p:cNvSpPr>
          <p:nvPr>
            <p:ph type="title"/>
          </p:nvPr>
        </p:nvSpPr>
        <p:spPr>
          <a:xfrm>
            <a:off x="467544" y="476672"/>
            <a:ext cx="8229600" cy="1143000"/>
          </a:xfrm>
        </p:spPr>
        <p:txBody>
          <a:bodyPr>
            <a:normAutofit fontScale="90000"/>
          </a:bodyPr>
          <a:lstStyle/>
          <a:p>
            <a:r>
              <a:rPr lang="en-US" dirty="0" smtClean="0"/>
              <a:t>Shrunken Conformed Dimension with Row Subset</a:t>
            </a:r>
            <a:r>
              <a:rPr lang="fr-FR" dirty="0" smtClean="0"/>
              <a:t/>
            </a:r>
            <a:br>
              <a:rPr lang="fr-FR" dirty="0" smtClean="0"/>
            </a:br>
            <a:endParaRPr lang="fr-FR" dirty="0"/>
          </a:p>
        </p:txBody>
      </p:sp>
      <p:pic>
        <p:nvPicPr>
          <p:cNvPr id="4" name="Image 3" descr="j.PNG"/>
          <p:cNvPicPr>
            <a:picLocks noChangeAspect="1"/>
          </p:cNvPicPr>
          <p:nvPr/>
        </p:nvPicPr>
        <p:blipFill>
          <a:blip r:embed="rId2" cstate="print"/>
          <a:stretch>
            <a:fillRect/>
          </a:stretch>
        </p:blipFill>
        <p:spPr>
          <a:xfrm>
            <a:off x="1835696" y="2924944"/>
            <a:ext cx="5959988" cy="3355428"/>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ox(in)">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700808"/>
            <a:ext cx="8229600" cy="4666523"/>
          </a:xfrm>
        </p:spPr>
        <p:txBody>
          <a:bodyPr>
            <a:normAutofit/>
          </a:bodyPr>
          <a:lstStyle/>
          <a:p>
            <a:r>
              <a:rPr lang="en-US" sz="1600" dirty="0" smtClean="0"/>
              <a:t>The bus matrix identifies the reuse of common dimensions across business processes.</a:t>
            </a:r>
            <a:endParaRPr lang="fr-FR" sz="1600" dirty="0" smtClean="0"/>
          </a:p>
          <a:p>
            <a:r>
              <a:rPr lang="en-US" sz="1600" dirty="0" smtClean="0"/>
              <a:t>Typically, the shaded cells of the matrix indicate that the atomic dimension is</a:t>
            </a:r>
            <a:r>
              <a:rPr lang="fr-FR" sz="1600" dirty="0" smtClean="0"/>
              <a:t> </a:t>
            </a:r>
            <a:r>
              <a:rPr lang="en-US" sz="1600" dirty="0" smtClean="0"/>
              <a:t>associated with a given process.</a:t>
            </a:r>
          </a:p>
          <a:p>
            <a:r>
              <a:rPr lang="en-US" sz="1600" dirty="0" smtClean="0"/>
              <a:t>Instead, there are two viable approaches to represent the shrunken dimensions within the matrix, as illustrated in Figure</a:t>
            </a:r>
          </a:p>
          <a:p>
            <a:endParaRPr lang="en-US" sz="1400" dirty="0" smtClean="0"/>
          </a:p>
          <a:p>
            <a:endParaRPr lang="en-US" sz="1400" dirty="0" smtClean="0"/>
          </a:p>
          <a:p>
            <a:endParaRPr lang="en-US" sz="1400" dirty="0" smtClean="0"/>
          </a:p>
          <a:p>
            <a:endParaRPr lang="en-US" sz="1400" dirty="0" smtClean="0"/>
          </a:p>
          <a:p>
            <a:endParaRPr lang="en-US" sz="1400" dirty="0" smtClean="0"/>
          </a:p>
          <a:p>
            <a:pPr>
              <a:buNone/>
            </a:pPr>
            <a:endParaRPr lang="en-US" sz="1400" dirty="0" smtClean="0"/>
          </a:p>
          <a:p>
            <a:pPr>
              <a:buNone/>
            </a:pPr>
            <a:r>
              <a:rPr lang="en-US" sz="1400" dirty="0" smtClean="0"/>
              <a:t> </a:t>
            </a:r>
            <a:endParaRPr lang="fr-FR" sz="1400" dirty="0" smtClean="0"/>
          </a:p>
        </p:txBody>
      </p:sp>
      <p:sp>
        <p:nvSpPr>
          <p:cNvPr id="3" name="Titre 2"/>
          <p:cNvSpPr>
            <a:spLocks noGrp="1"/>
          </p:cNvSpPr>
          <p:nvPr>
            <p:ph type="title"/>
          </p:nvPr>
        </p:nvSpPr>
        <p:spPr>
          <a:xfrm>
            <a:off x="467544" y="548680"/>
            <a:ext cx="8229600" cy="1143000"/>
          </a:xfrm>
        </p:spPr>
        <p:txBody>
          <a:bodyPr>
            <a:normAutofit fontScale="90000"/>
          </a:bodyPr>
          <a:lstStyle/>
          <a:p>
            <a:r>
              <a:rPr lang="en-US" dirty="0" smtClean="0"/>
              <a:t>Shrunken Conformed Dimensions on the Bus Matrix</a:t>
            </a:r>
            <a:r>
              <a:rPr lang="fr-FR" dirty="0" smtClean="0"/>
              <a:t/>
            </a:r>
            <a:br>
              <a:rPr lang="fr-FR" dirty="0" smtClean="0"/>
            </a:br>
            <a:endParaRPr lang="fr-FR" dirty="0"/>
          </a:p>
        </p:txBody>
      </p:sp>
      <p:pic>
        <p:nvPicPr>
          <p:cNvPr id="4" name="Image 3" descr="tt.PNG"/>
          <p:cNvPicPr>
            <a:picLocks noChangeAspect="1"/>
          </p:cNvPicPr>
          <p:nvPr/>
        </p:nvPicPr>
        <p:blipFill>
          <a:blip r:embed="rId2" cstate="print"/>
          <a:stretch>
            <a:fillRect/>
          </a:stretch>
        </p:blipFill>
        <p:spPr>
          <a:xfrm>
            <a:off x="1403648" y="3645024"/>
            <a:ext cx="6016429" cy="1944216"/>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ox(in)">
                                      <p:cBhvr>
                                        <p:cTn id="12" dur="500"/>
                                        <p:tgtEl>
                                          <p:spTgt spid="2">
                                            <p:txEl>
                                              <p:pRg st="0" end="0"/>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box(in)">
                                      <p:cBhvr>
                                        <p:cTn id="15" dur="500"/>
                                        <p:tgtEl>
                                          <p:spTgt spid="2">
                                            <p:txEl>
                                              <p:pRg st="1" end="1"/>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box(in)">
                                      <p:cBhvr>
                                        <p:cTn id="18" dur="500"/>
                                        <p:tgtEl>
                                          <p:spTgt spid="2">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ox(in)">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772816"/>
            <a:ext cx="8229600" cy="4525963"/>
          </a:xfrm>
        </p:spPr>
        <p:txBody>
          <a:bodyPr>
            <a:normAutofit/>
          </a:bodyPr>
          <a:lstStyle/>
          <a:p>
            <a:r>
              <a:rPr lang="en-US" sz="2000" dirty="0" smtClean="0"/>
              <a:t>In many organizations, business rules and data definitions have</a:t>
            </a:r>
            <a:r>
              <a:rPr lang="fr-FR" sz="2000" dirty="0" smtClean="0"/>
              <a:t> </a:t>
            </a:r>
            <a:r>
              <a:rPr lang="en-US" sz="2000" dirty="0" smtClean="0"/>
              <a:t>traditionally been established departmentally. The consequences of this commonly</a:t>
            </a:r>
            <a:r>
              <a:rPr lang="fr-FR" sz="2000" dirty="0" smtClean="0"/>
              <a:t> </a:t>
            </a:r>
            <a:r>
              <a:rPr lang="en-US" sz="2000" dirty="0" smtClean="0"/>
              <a:t>encountered lack of data governance and control are the ubiquitous departmental</a:t>
            </a:r>
            <a:r>
              <a:rPr lang="fr-FR" sz="2000" dirty="0" smtClean="0"/>
              <a:t> </a:t>
            </a:r>
            <a:r>
              <a:rPr lang="en-US" sz="2000" dirty="0" smtClean="0"/>
              <a:t>data silos that perpetuate similar but slightly different versions of the truth. </a:t>
            </a:r>
          </a:p>
          <a:p>
            <a:r>
              <a:rPr lang="en-US" sz="2000" dirty="0" smtClean="0"/>
              <a:t>Business</a:t>
            </a:r>
            <a:r>
              <a:rPr lang="fr-FR" sz="2000" dirty="0" smtClean="0"/>
              <a:t> </a:t>
            </a:r>
            <a:r>
              <a:rPr lang="en-US" sz="2000" dirty="0" smtClean="0"/>
              <a:t>and IT management need to recognize the importance of addressing this shortfall</a:t>
            </a:r>
            <a:r>
              <a:rPr lang="fr-FR" sz="2000" dirty="0" smtClean="0"/>
              <a:t> </a:t>
            </a:r>
            <a:r>
              <a:rPr lang="en-US" sz="2000" dirty="0" smtClean="0"/>
              <a:t>if you stand any chance of bringing order to the chaos; </a:t>
            </a:r>
            <a:endParaRPr lang="fr-FR" sz="2000" dirty="0"/>
          </a:p>
        </p:txBody>
      </p:sp>
      <p:sp>
        <p:nvSpPr>
          <p:cNvPr id="3" name="Titre 2"/>
          <p:cNvSpPr>
            <a:spLocks noGrp="1"/>
          </p:cNvSpPr>
          <p:nvPr>
            <p:ph type="title"/>
          </p:nvPr>
        </p:nvSpPr>
        <p:spPr>
          <a:xfrm>
            <a:off x="467544" y="620688"/>
            <a:ext cx="8229600" cy="1143000"/>
          </a:xfrm>
        </p:spPr>
        <p:txBody>
          <a:bodyPr>
            <a:normAutofit fontScale="90000"/>
          </a:bodyPr>
          <a:lstStyle/>
          <a:p>
            <a:r>
              <a:rPr lang="en-US" dirty="0" smtClean="0"/>
              <a:t>Importance of Data Governance and Stewardship</a:t>
            </a:r>
            <a:r>
              <a:rPr lang="fr-FR" dirty="0" smtClean="0"/>
              <a:t/>
            </a:r>
            <a:br>
              <a:rPr lang="fr-FR" dirty="0" smtClean="0"/>
            </a:br>
            <a:endParaRPr lang="fr-F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ox(in)">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ox(in)">
                                      <p:cBhvr>
                                        <p:cTn id="1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a:bodyPr>
          <a:lstStyle/>
          <a:p>
            <a:r>
              <a:rPr lang="en-US" dirty="0" smtClean="0"/>
              <a:t>this chapter provides a thorough discussion of the enterprise data warehouse bus architecture. The bus architecture is essential to creating an integrated DW/BI system. It provides a framework for planning the overall environment, even though it will be built incrementally. We will underscore the importance of using common conformed dimensions and facts across dimensional models, and will close by encouraging the adoption of an enterprise data governance program. </a:t>
            </a:r>
            <a:endParaRPr lang="fr-FR" dirty="0"/>
          </a:p>
        </p:txBody>
      </p:sp>
      <p:sp>
        <p:nvSpPr>
          <p:cNvPr id="2" name="Titre 1"/>
          <p:cNvSpPr>
            <a:spLocks noGrp="1"/>
          </p:cNvSpPr>
          <p:nvPr>
            <p:ph type="title"/>
          </p:nvPr>
        </p:nvSpPr>
        <p:spPr/>
        <p:txBody>
          <a:bodyPr/>
          <a:lstStyle/>
          <a:p>
            <a:r>
              <a:rPr lang="fr-FR" dirty="0" err="1" smtClean="0"/>
              <a:t>Introdction</a:t>
            </a:r>
            <a:endParaRPr lang="fr-F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Autofit/>
          </a:bodyPr>
          <a:lstStyle/>
          <a:p>
            <a:r>
              <a:rPr lang="en-US" sz="2000" dirty="0" smtClean="0"/>
              <a:t>To boost the likelihood of business acceptance, subject matter experts from the</a:t>
            </a:r>
            <a:r>
              <a:rPr lang="fr-FR" sz="2000" dirty="0" smtClean="0"/>
              <a:t> </a:t>
            </a:r>
            <a:r>
              <a:rPr lang="en-US" sz="2000" dirty="0" smtClean="0"/>
              <a:t>business need to lead the initiative</a:t>
            </a:r>
            <a:endParaRPr lang="fr-FR" sz="2000" dirty="0" smtClean="0"/>
          </a:p>
          <a:p>
            <a:r>
              <a:rPr lang="en-US" sz="2000" dirty="0" smtClean="0"/>
              <a:t>The governance resources identified by business</a:t>
            </a:r>
            <a:r>
              <a:rPr lang="fr-FR" sz="2000" dirty="0" smtClean="0"/>
              <a:t> </a:t>
            </a:r>
            <a:r>
              <a:rPr lang="en-US" sz="2000" dirty="0" smtClean="0"/>
              <a:t>leadership should have the following characteristics:</a:t>
            </a:r>
            <a:endParaRPr lang="fr-FR" sz="2000" dirty="0" smtClean="0"/>
          </a:p>
          <a:p>
            <a:pPr>
              <a:buNone/>
            </a:pPr>
            <a:r>
              <a:rPr lang="en-US" sz="2000" dirty="0" smtClean="0"/>
              <a:t>■ Respect from the organization</a:t>
            </a:r>
            <a:endParaRPr lang="fr-FR" sz="2000" dirty="0" smtClean="0"/>
          </a:p>
          <a:p>
            <a:pPr>
              <a:buNone/>
            </a:pPr>
            <a:r>
              <a:rPr lang="en-US" sz="2000" dirty="0" smtClean="0"/>
              <a:t>■ </a:t>
            </a:r>
            <a:r>
              <a:rPr lang="en-US" sz="2000" dirty="0" smtClean="0"/>
              <a:t>Ability to balance organizational needs against departmental </a:t>
            </a:r>
            <a:r>
              <a:rPr lang="en-US" sz="2000" dirty="0" smtClean="0"/>
              <a:t>requirements</a:t>
            </a:r>
            <a:endParaRPr lang="fr-FR" sz="2000" dirty="0" smtClean="0"/>
          </a:p>
          <a:p>
            <a:pPr>
              <a:buNone/>
            </a:pPr>
            <a:r>
              <a:rPr lang="en-US" sz="2000" dirty="0" smtClean="0"/>
              <a:t>■ </a:t>
            </a:r>
            <a:r>
              <a:rPr lang="fr-FR" sz="2000" dirty="0" err="1" smtClean="0"/>
              <a:t>Strong</a:t>
            </a:r>
            <a:r>
              <a:rPr lang="fr-FR" sz="2000" dirty="0" smtClean="0"/>
              <a:t> communication </a:t>
            </a:r>
            <a:r>
              <a:rPr lang="fr-FR" sz="2000" dirty="0" err="1" smtClean="0"/>
              <a:t>skills</a:t>
            </a:r>
            <a:endParaRPr lang="fr-FR" sz="2000" dirty="0" smtClean="0"/>
          </a:p>
          <a:p>
            <a:pPr>
              <a:buNone/>
            </a:pPr>
            <a:r>
              <a:rPr lang="en-US" sz="2000" dirty="0" smtClean="0"/>
              <a:t>■ Politically savvy negotiation and consensus building skills</a:t>
            </a:r>
            <a:endParaRPr lang="fr-FR" sz="2000" dirty="0" smtClean="0"/>
          </a:p>
          <a:p>
            <a:pPr>
              <a:buNone/>
            </a:pPr>
            <a:r>
              <a:rPr lang="en-US" sz="2000" dirty="0" smtClean="0"/>
              <a:t>   </a:t>
            </a:r>
            <a:endParaRPr lang="fr-FR" sz="2000" dirty="0" smtClean="0"/>
          </a:p>
          <a:p>
            <a:endParaRPr lang="fr-FR" sz="2000" dirty="0"/>
          </a:p>
        </p:txBody>
      </p:sp>
      <p:sp>
        <p:nvSpPr>
          <p:cNvPr id="3" name="Titre 2"/>
          <p:cNvSpPr>
            <a:spLocks noGrp="1"/>
          </p:cNvSpPr>
          <p:nvPr>
            <p:ph type="title"/>
          </p:nvPr>
        </p:nvSpPr>
        <p:spPr/>
        <p:txBody>
          <a:bodyPr/>
          <a:lstStyle/>
          <a:p>
            <a:r>
              <a:rPr lang="en-US" i="1" dirty="0" smtClean="0"/>
              <a:t>Business-Driven Governance</a:t>
            </a:r>
            <a:endParaRPr lang="fr-F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ox(in)">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ox(in)">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box(in)">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box(in)">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box(in)">
                                      <p:cBhvr>
                                        <p:cTn id="32" dur="500"/>
                                        <p:tgtEl>
                                          <p:spTgt spid="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box(in)">
                                      <p:cBhvr>
                                        <p:cTn id="3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en-US" dirty="0" smtClean="0"/>
              <a:t>Finally</a:t>
            </a:r>
            <a:r>
              <a:rPr lang="en-US" dirty="0" smtClean="0"/>
              <a:t>, most inventory analysis will require a transactional schema to augment these snapshot models. We introduced key concepts surrounding the enterprise data warehouse bus architecture and </a:t>
            </a:r>
            <a:r>
              <a:rPr lang="en-US" dirty="0" smtClean="0"/>
              <a:t>matrix</a:t>
            </a:r>
            <a:endParaRPr lang="fr-FR" dirty="0"/>
          </a:p>
        </p:txBody>
      </p:sp>
      <p:sp>
        <p:nvSpPr>
          <p:cNvPr id="3" name="Titre 2"/>
          <p:cNvSpPr>
            <a:spLocks noGrp="1"/>
          </p:cNvSpPr>
          <p:nvPr>
            <p:ph type="title"/>
          </p:nvPr>
        </p:nvSpPr>
        <p:spPr/>
        <p:txBody>
          <a:bodyPr/>
          <a:lstStyle/>
          <a:p>
            <a:r>
              <a:rPr lang="fr-FR" dirty="0" err="1" smtClean="0"/>
              <a:t>Summary</a:t>
            </a:r>
            <a:endParaRPr lang="fr-F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ox(in)">
                                      <p:cBhvr>
                                        <p:cTn id="1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268760"/>
            <a:ext cx="8229600" cy="4738531"/>
          </a:xfrm>
        </p:spPr>
        <p:txBody>
          <a:bodyPr>
            <a:normAutofit/>
          </a:bodyPr>
          <a:lstStyle/>
          <a:p>
            <a:r>
              <a:rPr lang="en-US" sz="1600" dirty="0" smtClean="0"/>
              <a:t>Most organizations have an underlying value chain of key business processes. The value chain identifies the natural, logical flow of an organization’s primary activities. For example, a retailer issues purchase orders to product manufacturers. The products are delivered to the retailer’s warehouse, where they are held in inventory. A delivery is then made to an individual store, where again the products sit in inventory until a consumer makes a purchase </a:t>
            </a:r>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r>
              <a:rPr lang="en-US" sz="1600" dirty="0" smtClean="0"/>
              <a:t>Operational source systems typically produce transactions or snapshots at each step of the value chain the value chain provides high-level insight into the overall data architecture for an enterprise DW/BI environment</a:t>
            </a:r>
            <a:endParaRPr lang="fr-FR" sz="1600" dirty="0"/>
          </a:p>
        </p:txBody>
      </p:sp>
      <p:sp>
        <p:nvSpPr>
          <p:cNvPr id="2" name="Titre 1"/>
          <p:cNvSpPr>
            <a:spLocks noGrp="1"/>
          </p:cNvSpPr>
          <p:nvPr>
            <p:ph type="title"/>
          </p:nvPr>
        </p:nvSpPr>
        <p:spPr>
          <a:xfrm>
            <a:off x="395536" y="260648"/>
            <a:ext cx="8229600" cy="1143000"/>
          </a:xfrm>
        </p:spPr>
        <p:txBody>
          <a:bodyPr/>
          <a:lstStyle/>
          <a:p>
            <a:r>
              <a:rPr lang="fr-FR" dirty="0" smtClean="0"/>
              <a:t>Value Chain Introduction </a:t>
            </a:r>
            <a:endParaRPr lang="fr-FR" dirty="0"/>
          </a:p>
        </p:txBody>
      </p:sp>
      <p:pic>
        <p:nvPicPr>
          <p:cNvPr id="4" name="Image 3" descr="k.PNG"/>
          <p:cNvPicPr>
            <a:picLocks noChangeAspect="1"/>
          </p:cNvPicPr>
          <p:nvPr/>
        </p:nvPicPr>
        <p:blipFill>
          <a:blip r:embed="rId2" cstate="print"/>
          <a:stretch>
            <a:fillRect/>
          </a:stretch>
        </p:blipFill>
        <p:spPr>
          <a:xfrm>
            <a:off x="2123728" y="2996952"/>
            <a:ext cx="5342083" cy="2088232"/>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ox(in)">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In the meantime, we’ll discuss several complementary inventory models. The first is the inventory periodic snapshot where product inventory levels are measured at regular intervals and placed as separate rows in a fact table. second inventory model where every transaction that impacts inventory levels as products move through the warehouse is recorded</a:t>
            </a:r>
            <a:endParaRPr lang="fr-FR" dirty="0"/>
          </a:p>
        </p:txBody>
      </p:sp>
      <p:sp>
        <p:nvSpPr>
          <p:cNvPr id="2" name="Titre 1"/>
          <p:cNvSpPr>
            <a:spLocks noGrp="1"/>
          </p:cNvSpPr>
          <p:nvPr>
            <p:ph type="title"/>
          </p:nvPr>
        </p:nvSpPr>
        <p:spPr/>
        <p:txBody>
          <a:bodyPr/>
          <a:lstStyle/>
          <a:p>
            <a:r>
              <a:rPr lang="fr-FR" dirty="0" err="1" smtClean="0"/>
              <a:t>Inventory</a:t>
            </a:r>
            <a:r>
              <a:rPr lang="fr-FR" dirty="0" smtClean="0"/>
              <a:t> </a:t>
            </a:r>
            <a:r>
              <a:rPr lang="fr-FR" dirty="0" err="1" smtClean="0"/>
              <a:t>Models</a:t>
            </a:r>
            <a:r>
              <a:rPr lang="fr-FR" dirty="0" smtClean="0"/>
              <a:t> </a:t>
            </a:r>
            <a:endParaRPr lang="fr-F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a:bodyPr>
          <a:lstStyle/>
          <a:p>
            <a:r>
              <a:rPr lang="en-US" dirty="0" smtClean="0"/>
              <a:t>The business process we’re interested in analyzing is the periodic </a:t>
            </a:r>
            <a:r>
              <a:rPr lang="en-US" dirty="0" err="1" smtClean="0"/>
              <a:t>snapshotting</a:t>
            </a:r>
            <a:r>
              <a:rPr lang="en-US" dirty="0" smtClean="0"/>
              <a:t> of retail store inventory. The most atomic level of detail provided by the operational inventory system is a daily inventory for each product in each store. The dimensions immediately fall out of this grain declaration: date, product, and store. This often happens with periodic snapshot fact tables where you cannot express the granularity in the context of a transaction, so a list of dimensions is needed instead. </a:t>
            </a:r>
            <a:endParaRPr lang="fr-FR" dirty="0"/>
          </a:p>
        </p:txBody>
      </p:sp>
      <p:sp>
        <p:nvSpPr>
          <p:cNvPr id="2" name="Titre 1"/>
          <p:cNvSpPr>
            <a:spLocks noGrp="1"/>
          </p:cNvSpPr>
          <p:nvPr>
            <p:ph type="title"/>
          </p:nvPr>
        </p:nvSpPr>
        <p:spPr/>
        <p:txBody>
          <a:bodyPr>
            <a:normAutofit/>
          </a:bodyPr>
          <a:lstStyle/>
          <a:p>
            <a:r>
              <a:rPr lang="fr-FR" dirty="0" err="1" smtClean="0"/>
              <a:t>Inventory</a:t>
            </a:r>
            <a:r>
              <a:rPr lang="fr-FR" dirty="0" smtClean="0"/>
              <a:t> </a:t>
            </a:r>
            <a:r>
              <a:rPr lang="fr-FR" dirty="0" err="1" smtClean="0"/>
              <a:t>Periodic</a:t>
            </a:r>
            <a:r>
              <a:rPr lang="fr-FR" dirty="0" smtClean="0"/>
              <a:t> </a:t>
            </a:r>
            <a:r>
              <a:rPr lang="fr-FR" dirty="0" err="1" smtClean="0"/>
              <a:t>Snapshot</a:t>
            </a:r>
            <a:r>
              <a:rPr lang="fr-FR" dirty="0" smtClean="0"/>
              <a:t> </a:t>
            </a:r>
            <a:endParaRPr lang="fr-F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endParaRPr lang="en-US" dirty="0" smtClean="0"/>
          </a:p>
          <a:p>
            <a:endParaRPr lang="en-US" dirty="0" smtClean="0"/>
          </a:p>
          <a:p>
            <a:endParaRPr lang="en-US" dirty="0" smtClean="0"/>
          </a:p>
          <a:p>
            <a:endParaRPr lang="en-US" dirty="0" smtClean="0"/>
          </a:p>
          <a:p>
            <a:endParaRPr lang="en-US" dirty="0" smtClean="0"/>
          </a:p>
        </p:txBody>
      </p:sp>
      <p:sp>
        <p:nvSpPr>
          <p:cNvPr id="2" name="Titre 1"/>
          <p:cNvSpPr>
            <a:spLocks noGrp="1"/>
          </p:cNvSpPr>
          <p:nvPr>
            <p:ph type="title"/>
          </p:nvPr>
        </p:nvSpPr>
        <p:spPr/>
        <p:txBody>
          <a:bodyPr/>
          <a:lstStyle/>
          <a:p>
            <a:r>
              <a:rPr lang="fr-FR" dirty="0" err="1" smtClean="0"/>
              <a:t>Inventory</a:t>
            </a:r>
            <a:r>
              <a:rPr lang="fr-FR" dirty="0" smtClean="0"/>
              <a:t> </a:t>
            </a:r>
            <a:r>
              <a:rPr lang="fr-FR" dirty="0" err="1" smtClean="0"/>
              <a:t>Periodic</a:t>
            </a:r>
            <a:r>
              <a:rPr lang="fr-FR" dirty="0" smtClean="0"/>
              <a:t> </a:t>
            </a:r>
            <a:r>
              <a:rPr lang="fr-FR" dirty="0" err="1" smtClean="0"/>
              <a:t>Snapshot</a:t>
            </a:r>
            <a:r>
              <a:rPr lang="fr-FR" dirty="0" smtClean="0"/>
              <a:t> </a:t>
            </a:r>
            <a:endParaRPr lang="fr-FR" dirty="0"/>
          </a:p>
        </p:txBody>
      </p:sp>
      <p:pic>
        <p:nvPicPr>
          <p:cNvPr id="4" name="Image 3" descr="a.PNG"/>
          <p:cNvPicPr>
            <a:picLocks noChangeAspect="1"/>
          </p:cNvPicPr>
          <p:nvPr/>
        </p:nvPicPr>
        <p:blipFill>
          <a:blip r:embed="rId2" cstate="print"/>
          <a:stretch>
            <a:fillRect/>
          </a:stretch>
        </p:blipFill>
        <p:spPr>
          <a:xfrm>
            <a:off x="1331640" y="1916832"/>
            <a:ext cx="6803155" cy="2232248"/>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en-US" dirty="0" smtClean="0"/>
              <a:t>In the inventory snapshot schema, the quantity on hand can be summarized across products or stores and result in a valid total. inventory levels, however, are not additive across dates because they represent snapshots of a level or balance at one point in time. Because inventory levels (and all forms of financial account balances) are additive across some dimensions but not all, we refer to them as semi-additive facts</a:t>
            </a:r>
            <a:endParaRPr lang="fr-FR" dirty="0"/>
          </a:p>
        </p:txBody>
      </p:sp>
      <p:sp>
        <p:nvSpPr>
          <p:cNvPr id="2" name="Titre 1"/>
          <p:cNvSpPr>
            <a:spLocks noGrp="1"/>
          </p:cNvSpPr>
          <p:nvPr>
            <p:ph type="title"/>
          </p:nvPr>
        </p:nvSpPr>
        <p:spPr/>
        <p:txBody>
          <a:bodyPr/>
          <a:lstStyle/>
          <a:p>
            <a:r>
              <a:rPr lang="fr-FR" dirty="0" smtClean="0"/>
              <a:t>Semi-Additive </a:t>
            </a:r>
            <a:r>
              <a:rPr lang="fr-FR" dirty="0" err="1" smtClean="0"/>
              <a:t>Facts</a:t>
            </a:r>
            <a:r>
              <a:rPr lang="fr-FR" dirty="0" smtClean="0"/>
              <a:t> </a:t>
            </a:r>
            <a:endParaRPr lang="fr-F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en-US" sz="2000" dirty="0" smtClean="0"/>
              <a:t>The simplistic view in the periodic inventory snapshot fact table enables you to see a time series of inventory levels. For most inventory analysis, quantity on hand isn’t enough. Quantity on hand needs to be used in conjunction with additional facts to measure the velocity of inventory movement and develop other interesting metrics such as the number of turns and number of days’ supply </a:t>
            </a:r>
            <a:endParaRPr lang="fr-FR" sz="2000" dirty="0"/>
          </a:p>
        </p:txBody>
      </p:sp>
      <p:sp>
        <p:nvSpPr>
          <p:cNvPr id="2" name="Titre 1"/>
          <p:cNvSpPr>
            <a:spLocks noGrp="1"/>
          </p:cNvSpPr>
          <p:nvPr>
            <p:ph type="title"/>
          </p:nvPr>
        </p:nvSpPr>
        <p:spPr/>
        <p:txBody>
          <a:bodyPr/>
          <a:lstStyle/>
          <a:p>
            <a:r>
              <a:rPr lang="fr-FR" dirty="0" err="1" smtClean="0"/>
              <a:t>Enhanced</a:t>
            </a:r>
            <a:r>
              <a:rPr lang="fr-FR" dirty="0" smtClean="0"/>
              <a:t> </a:t>
            </a:r>
            <a:r>
              <a:rPr lang="fr-FR" dirty="0" err="1" smtClean="0"/>
              <a:t>Inventory</a:t>
            </a:r>
            <a:r>
              <a:rPr lang="fr-FR" dirty="0" smtClean="0"/>
              <a:t> </a:t>
            </a:r>
            <a:r>
              <a:rPr lang="fr-FR" dirty="0" err="1" smtClean="0"/>
              <a:t>Facts</a:t>
            </a:r>
            <a:r>
              <a:rPr lang="fr-FR" dirty="0" smtClean="0"/>
              <a:t> </a:t>
            </a:r>
            <a:endParaRPr lang="fr-FR" dirty="0"/>
          </a:p>
        </p:txBody>
      </p:sp>
      <p:pic>
        <p:nvPicPr>
          <p:cNvPr id="4" name="Image 3" descr="d.PNG"/>
          <p:cNvPicPr>
            <a:picLocks noChangeAspect="1"/>
          </p:cNvPicPr>
          <p:nvPr/>
        </p:nvPicPr>
        <p:blipFill>
          <a:blip r:embed="rId2" cstate="print"/>
          <a:stretch>
            <a:fillRect/>
          </a:stretch>
        </p:blipFill>
        <p:spPr>
          <a:xfrm>
            <a:off x="2411760" y="3861048"/>
            <a:ext cx="4381880" cy="193628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Rotond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768</TotalTime>
  <Words>2106</Words>
  <Application>Microsoft Office PowerPoint</Application>
  <PresentationFormat>Affichage à l'écran (4:3)</PresentationFormat>
  <Paragraphs>160</Paragraphs>
  <Slides>31</Slides>
  <Notes>0</Notes>
  <HiddenSlides>0</HiddenSlides>
  <MMClips>0</MMClips>
  <ScaleCrop>false</ScaleCrop>
  <HeadingPairs>
    <vt:vector size="4" baseType="variant">
      <vt:variant>
        <vt:lpstr>Thème</vt:lpstr>
      </vt:variant>
      <vt:variant>
        <vt:i4>1</vt:i4>
      </vt:variant>
      <vt:variant>
        <vt:lpstr>Titres des diapositives</vt:lpstr>
      </vt:variant>
      <vt:variant>
        <vt:i4>31</vt:i4>
      </vt:variant>
    </vt:vector>
  </HeadingPairs>
  <TitlesOfParts>
    <vt:vector size="32" baseType="lpstr">
      <vt:lpstr>Rotonde</vt:lpstr>
      <vt:lpstr>   Inventory</vt:lpstr>
      <vt:lpstr>Contents</vt:lpstr>
      <vt:lpstr>Introdction</vt:lpstr>
      <vt:lpstr>Value Chain Introduction </vt:lpstr>
      <vt:lpstr>Inventory Models </vt:lpstr>
      <vt:lpstr>Inventory Periodic Snapshot </vt:lpstr>
      <vt:lpstr>Inventory Periodic Snapshot </vt:lpstr>
      <vt:lpstr>Semi-Additive Facts </vt:lpstr>
      <vt:lpstr>Enhanced Inventory Facts </vt:lpstr>
      <vt:lpstr>Inventory Transactions </vt:lpstr>
      <vt:lpstr>Inventory Transactions </vt:lpstr>
      <vt:lpstr>inventory Accumulating Snapshot </vt:lpstr>
      <vt:lpstr>Fact Table Types </vt:lpstr>
      <vt:lpstr>Transaction Fact Tables </vt:lpstr>
      <vt:lpstr>Periodic Snapshot Fact Tables </vt:lpstr>
      <vt:lpstr>Accumulating Snapshot Fact Tables </vt:lpstr>
      <vt:lpstr>Value Chain Integration </vt:lpstr>
      <vt:lpstr>Enterprise Data Warehouse Bus Architecture </vt:lpstr>
      <vt:lpstr>Enterprise Data Warehouse Bus Matrix </vt:lpstr>
      <vt:lpstr>Enterprise Data Warehouse Bus Matrix </vt:lpstr>
      <vt:lpstr>Multiple Matrix Uses </vt:lpstr>
      <vt:lpstr>Opportunity/Stakeholder Matrix </vt:lpstr>
      <vt:lpstr>Common Bus Matrix Mistakes </vt:lpstr>
      <vt:lpstr>Retrofitting Existing Models to a Bus Matrix</vt:lpstr>
      <vt:lpstr>Conformed Dimensions </vt:lpstr>
      <vt:lpstr>Drilling Across Fact Tables </vt:lpstr>
      <vt:lpstr>Shrunken Conformed Dimension with Row Subset </vt:lpstr>
      <vt:lpstr>Shrunken Conformed Dimensions on the Bus Matrix </vt:lpstr>
      <vt:lpstr>Importance of Data Governance and Stewardship </vt:lpstr>
      <vt:lpstr>Business-Driven Governance</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dc:title>
  <dc:creator>Asma</dc:creator>
  <cp:lastModifiedBy>Asma</cp:lastModifiedBy>
  <cp:revision>3</cp:revision>
  <dcterms:created xsi:type="dcterms:W3CDTF">2022-12-22T10:44:38Z</dcterms:created>
  <dcterms:modified xsi:type="dcterms:W3CDTF">2023-01-03T22:01:35Z</dcterms:modified>
</cp:coreProperties>
</file>