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4"/>
  </p:notesMasterIdLst>
  <p:sldIdLst>
    <p:sldId id="291" r:id="rId2"/>
    <p:sldId id="292" r:id="rId3"/>
    <p:sldId id="293" r:id="rId4"/>
    <p:sldId id="321" r:id="rId5"/>
    <p:sldId id="322" r:id="rId6"/>
    <p:sldId id="295" r:id="rId7"/>
    <p:sldId id="303" r:id="rId8"/>
    <p:sldId id="311" r:id="rId9"/>
    <p:sldId id="296" r:id="rId10"/>
    <p:sldId id="305" r:id="rId11"/>
    <p:sldId id="324" r:id="rId12"/>
    <p:sldId id="323" r:id="rId13"/>
    <p:sldId id="325" r:id="rId14"/>
    <p:sldId id="327" r:id="rId15"/>
    <p:sldId id="297" r:id="rId16"/>
    <p:sldId id="310" r:id="rId17"/>
    <p:sldId id="312" r:id="rId18"/>
    <p:sldId id="313" r:id="rId19"/>
    <p:sldId id="332" r:id="rId20"/>
    <p:sldId id="314" r:id="rId21"/>
    <p:sldId id="315" r:id="rId22"/>
    <p:sldId id="316" r:id="rId23"/>
    <p:sldId id="318" r:id="rId24"/>
    <p:sldId id="319" r:id="rId25"/>
    <p:sldId id="320" r:id="rId26"/>
    <p:sldId id="326" r:id="rId27"/>
    <p:sldId id="328" r:id="rId28"/>
    <p:sldId id="329" r:id="rId29"/>
    <p:sldId id="333" r:id="rId30"/>
    <p:sldId id="330" r:id="rId31"/>
    <p:sldId id="331" r:id="rId32"/>
    <p:sldId id="298" r:id="rId33"/>
  </p:sldIdLst>
  <p:sldSz cx="9144000" cy="5143500" type="screen16x9"/>
  <p:notesSz cx="6858000" cy="9144000"/>
  <p:embeddedFontLst>
    <p:embeddedFont>
      <p:font typeface="Agency FB" panose="020B0503020202020204" pitchFamily="34" charset="0"/>
      <p:regular r:id="rId35"/>
      <p:bold r:id="rId36"/>
    </p:embeddedFont>
    <p:embeddedFont>
      <p:font typeface="Inter Tight SemiBold" panose="020B0604020202020204" charset="0"/>
      <p:regular r:id="rId37"/>
      <p:bold r:id="rId38"/>
      <p:italic r:id="rId39"/>
      <p:boldItalic r:id="rId40"/>
    </p:embeddedFont>
    <p:embeddedFont>
      <p:font typeface="Manrope"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B1B7C-C235-49BF-B09C-BEC07237F9ED}">
  <a:tblStyle styleId="{E50B1B7C-C235-49BF-B09C-BEC07237F9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75F255-BD25-4D29-BC55-B0A5D1A36AF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99" autoAdjust="0"/>
  </p:normalViewPr>
  <p:slideViewPr>
    <p:cSldViewPr snapToGrid="0">
      <p:cViewPr>
        <p:scale>
          <a:sx n="93" d="100"/>
          <a:sy n="93" d="100"/>
        </p:scale>
        <p:origin x="41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7T04:50:03.9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92 54,'472'0,"-449"1,0 1,28 7,-26-4,41 2,216-8,-264 0,0-1,30-7,-28 5,-1 1,22-2,-33 5,-1-1,1 0,-1-1,1 0,-1 0,0-1,0 0,11-5,11-5,-18 9,0 0,0 2,0-1,0 1,23 0,62 4,-34 1,1326-3,-1370 1,0 1,30 7,-29-5,1 0,21 0,-6-1,-1 1,48 13,-49-9,1-2,54 4,-68-8,42 7,-41-4,40 2,247-6,-145-2,-143 2,0 1,36 9,-11-2,4 1,-30-5,1-2,33 3,9-7,-45-1,0 2,0-1,0 2,0 1,0 0,0 1,23 7,-39-10,0 0,0 1,0-1,0 0,0 1,0-1,0 1,0-1,0 1,0-1,0 1,0 0,-1-1,1 1,0 0,0 0,-1-1,1 1,-1 0,1 0,0 0,-1 0,0 0,1 2,-1-2,0 0,-1 0,1-1,-1 1,1 0,-1 0,1 0,-1 0,1 0,-1-1,0 1,0 0,1 0,-1-1,0 1,0-1,0 1,0-1,-1 2,-7 2,1-1,0 0,-1 0,-14 3,-149 12,45 6,108-21,-1 0,1-2,-28 0,29-2,-1 2,1 0,0 1,-20 4,16-1,0-1,0-2,-42 0,-3 1,2 8,47-7,0-1,-23 1,-534-2,280-4,145-10,-6-1,-197 14,335-2,1 0,-32-9,30 6,0 1,-23-2,-67-6,72 5,-52 0,-500 7,572-2,-1-1,-31-7,30 5,0 0,-23 0,-517 2,271 4,195-2,73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7T04:50:15.106"/>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1,'27'-1,"1"3,0 0,38 9,-35-4,1 1,0-2,0 0,45 0,912-7,-969 3,0 0,37 9,-13-2,5 1,-30-5,-1-1,36 2,51-8,49 4,-90 9,-47-7,1-1,24 2,30-7,-52 1,-1 0,1 1,0 1,0 1,35 7,-40-3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7T04:50:55.92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0,'22'1,"0"0,0 1,37 9,-17-2,-20-5,-1 1,0 1,24 11,-23-9,1-1,27 6,-36-10,128 20,-102-17,1-2,0-1,70-6,-23 1,429 2,-493 1,-1 2,28 5,-26-3,41 2,508-5,-278-4,9 2,-285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7T04:51:04.09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3,'1271'0,"-1251"1,0 1,36 9,-11-2,4 1,-30-5,1-1,33 1,-38-3,1 0,-1 0,1 2,27 9,23 6,-31-15,1 0,0-3,53-3,-8-1,624 3,-687 1,0 1,30 7,-29-5,1 0,21 0,-25-3,10-1,0 1,0 2,31 6,-35-4,0-2,1-1,27-1,-25-1,-1 1,36 6,1 2,1-2,0-4,84-5,-30-1,-72 3,8-1,1 3,80 11,-79-6,1-2,0-3,55-4,-8 0,-11 0,101 4,-114 9,-49-5,52 1,224-8,-294 0,0 0,0 0,0-1,-1-1,16-5,-24 7,1 0,-1 0,0 0,0 0,1-1,-1 1,0 0,0-1,0 0,-1 1,1-1,0 0,1-3,-2 4,-1 0,0 0,1-1,-1 1,0 0,0 0,0-1,0 1,0 0,0-1,0 1,0 0,-1 0,1-1,0 1,-1 0,1 0,-1 0,1-1,-1 1,0 0,1 0,-1 0,0 0,0 0,0 0,-1-1,-6-6,0 1,-1 0,1 0,-1 1,-1 0,1 1,-1 0,0 1,-12-5,-17-3,-46-8,36 9,0 0,-1 2,-54-2,46 8,-72 6,12 20,99-22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buFont typeface="+mj-lt"/>
              <a:buAutoNum type="arabicPeriod"/>
            </a:pPr>
            <a:r>
              <a:rPr lang="ar-MA" b="1" i="0" dirty="0">
                <a:solidFill>
                  <a:srgbClr val="D1D5DB"/>
                </a:solidFill>
                <a:effectLst/>
                <a:latin typeface="Söhne"/>
              </a:rPr>
              <a:t>تحسين رعاية المرضى</a:t>
            </a:r>
            <a:r>
              <a:rPr lang="ar-MA" b="0" i="0" dirty="0">
                <a:solidFill>
                  <a:srgbClr val="D1D5DB"/>
                </a:solidFill>
                <a:effectLst/>
                <a:latin typeface="Söhne"/>
              </a:rPr>
              <a:t>: هذا يعني تحسين جودة الرعاية الصحية المقدمة للمرضى. يشمل ذلك عدة جوانب مثل:</a:t>
            </a:r>
          </a:p>
          <a:p>
            <a:pPr marL="742950" lvl="1" indent="-285750" algn="l">
              <a:buFont typeface="+mj-lt"/>
              <a:buAutoNum type="arabicPeriod"/>
            </a:pPr>
            <a:r>
              <a:rPr lang="ar-MA" b="0" i="0" dirty="0">
                <a:solidFill>
                  <a:srgbClr val="D1D5DB"/>
                </a:solidFill>
                <a:effectLst/>
                <a:latin typeface="Söhne"/>
              </a:rPr>
              <a:t>تحسين دقة التشخيص وفعالية العلاج.</a:t>
            </a:r>
          </a:p>
          <a:p>
            <a:pPr marL="742950" lvl="1" indent="-285750" algn="l">
              <a:buFont typeface="+mj-lt"/>
              <a:buAutoNum type="arabicPeriod"/>
            </a:pPr>
            <a:r>
              <a:rPr lang="ar-MA" b="0" i="0" dirty="0">
                <a:solidFill>
                  <a:srgbClr val="D1D5DB"/>
                </a:solidFill>
                <a:effectLst/>
                <a:latin typeface="Söhne"/>
              </a:rPr>
              <a:t>تقديم رعاية شخصية تتناسب مع احتياجات كل مريض.</a:t>
            </a:r>
          </a:p>
          <a:p>
            <a:pPr marL="742950" lvl="1" indent="-285750" algn="l">
              <a:buFont typeface="+mj-lt"/>
              <a:buAutoNum type="arabicPeriod"/>
            </a:pPr>
            <a:r>
              <a:rPr lang="ar-MA" b="0" i="0" dirty="0">
                <a:solidFill>
                  <a:srgbClr val="D1D5DB"/>
                </a:solidFill>
                <a:effectLst/>
                <a:latin typeface="Söhne"/>
              </a:rPr>
              <a:t>زيادة سلامة المرضى عن طريق تقليل الأخطاء الطبية والأعراض الجانبية للعلاجات.</a:t>
            </a:r>
          </a:p>
          <a:p>
            <a:pPr algn="l">
              <a:buFont typeface="+mj-lt"/>
              <a:buAutoNum type="arabicPeriod"/>
            </a:pPr>
            <a:r>
              <a:rPr lang="ar-MA" b="1" i="0" dirty="0">
                <a:solidFill>
                  <a:srgbClr val="D1D5DB"/>
                </a:solidFill>
                <a:effectLst/>
                <a:latin typeface="Söhne"/>
              </a:rPr>
              <a:t>تحسين العمليات التشغيلية</a:t>
            </a:r>
            <a:r>
              <a:rPr lang="ar-MA" b="0" i="0" dirty="0">
                <a:solidFill>
                  <a:srgbClr val="D1D5DB"/>
                </a:solidFill>
                <a:effectLst/>
                <a:latin typeface="Söhne"/>
              </a:rPr>
              <a:t>: يشير هذا إلى تعزيز كفاءة وفعالية العمليات داخل المؤسسات الصحية. ويتضمن:</a:t>
            </a:r>
          </a:p>
          <a:p>
            <a:pPr marL="742950" lvl="1" indent="-285750" algn="l">
              <a:buFont typeface="+mj-lt"/>
              <a:buAutoNum type="arabicPeriod"/>
            </a:pPr>
            <a:r>
              <a:rPr lang="ar-MA" b="0" i="0" dirty="0">
                <a:solidFill>
                  <a:srgbClr val="D1D5DB"/>
                </a:solidFill>
                <a:effectLst/>
                <a:latin typeface="Söhne"/>
              </a:rPr>
              <a:t>تحسين إدارة الموارد مثل المعدات الطبية والموظفين.</a:t>
            </a:r>
          </a:p>
          <a:p>
            <a:pPr marL="742950" lvl="1" indent="-285750" algn="l">
              <a:buFont typeface="+mj-lt"/>
              <a:buAutoNum type="arabicPeriod"/>
            </a:pPr>
            <a:r>
              <a:rPr lang="ar-MA" b="0" i="0" dirty="0">
                <a:solidFill>
                  <a:srgbClr val="D1D5DB"/>
                </a:solidFill>
                <a:effectLst/>
                <a:latin typeface="Söhne"/>
              </a:rPr>
              <a:t>تقليل التكاليف التشغيلية من خلال العمليات الأكثر كفاءة.</a:t>
            </a:r>
          </a:p>
          <a:p>
            <a:endParaRPr lang="fr-MA" dirty="0"/>
          </a:p>
        </p:txBody>
      </p:sp>
    </p:spTree>
    <p:extLst>
      <p:ext uri="{BB962C8B-B14F-4D97-AF65-F5344CB8AC3E}">
        <p14:creationId xmlns:p14="http://schemas.microsoft.com/office/powerpoint/2010/main" val="133737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239561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22808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133546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273534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6104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br>
              <a:rPr lang="ar-MA" b="0" i="0" dirty="0">
                <a:solidFill>
                  <a:srgbClr val="D1D5DB"/>
                </a:solidFill>
                <a:effectLst/>
                <a:latin typeface="Söhne"/>
              </a:rPr>
            </a:br>
            <a:r>
              <a:rPr lang="ar-MA" b="0" i="0" dirty="0">
                <a:solidFill>
                  <a:srgbClr val="D1D5DB"/>
                </a:solidFill>
                <a:effectLst/>
                <a:latin typeface="Söhne"/>
              </a:rPr>
              <a:t>في سياق الرعاية الصحية، وخاصة في المستشفيات، تشير مصطلحات "الطبيب المعتمد" و"الطبيب المشرف" إلى أدوار محددة للأطباء في رعاية المريض.</a:t>
            </a:r>
          </a:p>
          <a:p>
            <a:pPr algn="l">
              <a:buFont typeface="+mj-lt"/>
              <a:buAutoNum type="arabicPeriod"/>
            </a:pPr>
            <a:r>
              <a:rPr lang="ar-MA" b="1" i="0" dirty="0">
                <a:solidFill>
                  <a:srgbClr val="D1D5DB"/>
                </a:solidFill>
                <a:effectLst/>
                <a:latin typeface="Söhne"/>
              </a:rPr>
              <a:t>الطبيب المعتمد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a:t>
            </a:r>
            <a:r>
              <a:rPr lang="fr-MA" b="0" i="0" dirty="0">
                <a:solidFill>
                  <a:srgbClr val="D1D5DB"/>
                </a:solidFill>
                <a:effectLst/>
                <a:latin typeface="Söhne"/>
              </a:rPr>
              <a:t>: </a:t>
            </a:r>
            <a:r>
              <a:rPr lang="ar-MA" b="0" i="0" dirty="0">
                <a:solidFill>
                  <a:srgbClr val="D1D5DB"/>
                </a:solidFill>
                <a:effectLst/>
                <a:latin typeface="Söhne"/>
              </a:rPr>
              <a:t>هو الطبيب المسؤول عن قبول المريض في المستشفى. تتضمن مسؤوليات هذا الدور عادةً:</a:t>
            </a:r>
          </a:p>
          <a:p>
            <a:pPr marL="742950" lvl="1" indent="-285750" algn="l">
              <a:buFont typeface="+mj-lt"/>
              <a:buAutoNum type="arabicPeriod"/>
            </a:pPr>
            <a:r>
              <a:rPr lang="ar-MA" b="0" i="0" dirty="0">
                <a:solidFill>
                  <a:srgbClr val="D1D5DB"/>
                </a:solidFill>
                <a:effectLst/>
                <a:latin typeface="Söhne"/>
              </a:rPr>
              <a:t>تقييم حالة المريض عند وصوله إلى المستشفى.</a:t>
            </a:r>
          </a:p>
          <a:p>
            <a:pPr marL="742950" lvl="1" indent="-285750" algn="l">
              <a:buFont typeface="+mj-lt"/>
              <a:buAutoNum type="arabicPeriod"/>
            </a:pPr>
            <a:r>
              <a:rPr lang="ar-MA" b="0" i="0" dirty="0">
                <a:solidFill>
                  <a:srgbClr val="D1D5DB"/>
                </a:solidFill>
                <a:effectLst/>
                <a:latin typeface="Söhne"/>
              </a:rPr>
              <a:t>تحديد الحاجة لقبول المريض للعلاج الداخلي.</a:t>
            </a:r>
          </a:p>
          <a:p>
            <a:pPr marL="742950" lvl="1" indent="-285750" algn="l">
              <a:buFont typeface="+mj-lt"/>
              <a:buAutoNum type="arabicPeriod"/>
            </a:pPr>
            <a:r>
              <a:rPr lang="ar-MA" b="0" i="0" dirty="0">
                <a:solidFill>
                  <a:srgbClr val="D1D5DB"/>
                </a:solidFill>
                <a:effectLst/>
                <a:latin typeface="Söhne"/>
              </a:rPr>
              <a:t>بدء عملية قبول المريض في المستشفى.</a:t>
            </a:r>
          </a:p>
          <a:p>
            <a:pPr marL="742950" lvl="1" indent="-285750" algn="l">
              <a:buFont typeface="+mj-lt"/>
              <a:buAutoNum type="arabicPeriod"/>
            </a:pPr>
            <a:r>
              <a:rPr lang="ar-MA" b="0" i="0" dirty="0">
                <a:solidFill>
                  <a:srgbClr val="D1D5DB"/>
                </a:solidFill>
                <a:effectLst/>
                <a:latin typeface="Söhne"/>
              </a:rPr>
              <a:t>توثيق السبب الأولي للقبول، والذي غالباً ما يؤثر على مسار العلاج ويعتبر مهماً للأغراض الإدارية والفوترة.</a:t>
            </a:r>
          </a:p>
          <a:p>
            <a:pPr algn="l">
              <a:buFont typeface="+mj-lt"/>
              <a:buAutoNum type="arabicPeriod"/>
            </a:pPr>
            <a:r>
              <a:rPr lang="ar-MA" b="0" i="0" dirty="0">
                <a:solidFill>
                  <a:srgbClr val="D1D5DB"/>
                </a:solidFill>
                <a:effectLst/>
                <a:latin typeface="Söhne"/>
              </a:rPr>
              <a:t>قد لا يكون الطبيب المعتمد هو نفسه الذي يشرف على رعاية المريض طوال فترة الإقامة في المستشفى. في بعض الحالات، يكون مسؤولاً فقط عن عملية القبول، خاصة في حالات الطوارئ أو القبول غير المخطط له.</a:t>
            </a:r>
          </a:p>
          <a:p>
            <a:pPr algn="l">
              <a:buFont typeface="+mj-lt"/>
              <a:buAutoNum type="arabicPeriod"/>
            </a:pPr>
            <a:r>
              <a:rPr lang="ar-MA" b="1" i="0" dirty="0">
                <a:solidFill>
                  <a:srgbClr val="D1D5DB"/>
                </a:solidFill>
                <a:effectLst/>
                <a:latin typeface="Söhne"/>
              </a:rPr>
              <a:t>الطبيب المشرف (</a:t>
            </a:r>
            <a:r>
              <a:rPr lang="fr-MA" b="1" i="0" dirty="0" err="1">
                <a:solidFill>
                  <a:srgbClr val="D1D5DB"/>
                </a:solidFill>
                <a:effectLst/>
                <a:latin typeface="Söhne"/>
              </a:rPr>
              <a:t>Attending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a:t>
            </a:r>
            <a:r>
              <a:rPr lang="fr-MA" b="0" i="0" dirty="0">
                <a:solidFill>
                  <a:srgbClr val="D1D5DB"/>
                </a:solidFill>
                <a:effectLst/>
                <a:latin typeface="Söhne"/>
              </a:rPr>
              <a:t>: </a:t>
            </a:r>
            <a:r>
              <a:rPr lang="ar-MA" b="0" i="0" dirty="0">
                <a:solidFill>
                  <a:srgbClr val="D1D5DB"/>
                </a:solidFill>
                <a:effectLst/>
                <a:latin typeface="Söhne"/>
              </a:rPr>
              <a:t>هو الطبيب الرئيسي المسؤول عن رعاية المريض خلال إقامته في المستشفى. تتضمن مسؤولياته:</a:t>
            </a:r>
          </a:p>
          <a:p>
            <a:pPr marL="742950" lvl="1" indent="-285750" algn="l">
              <a:buFont typeface="+mj-lt"/>
              <a:buAutoNum type="arabicPeriod"/>
            </a:pPr>
            <a:r>
              <a:rPr lang="ar-MA" b="0" i="0" dirty="0">
                <a:solidFill>
                  <a:srgbClr val="D1D5DB"/>
                </a:solidFill>
                <a:effectLst/>
                <a:latin typeface="Söhne"/>
              </a:rPr>
              <a:t>الإشراف على العلاج الكامل والرعاية للمريض أثناء تواجده في المستشفى.</a:t>
            </a:r>
          </a:p>
          <a:p>
            <a:pPr marL="742950" lvl="1" indent="-285750" algn="l">
              <a:buFont typeface="+mj-lt"/>
              <a:buAutoNum type="arabicPeriod"/>
            </a:pPr>
            <a:r>
              <a:rPr lang="ar-MA" b="0" i="0" dirty="0">
                <a:solidFill>
                  <a:srgbClr val="D1D5DB"/>
                </a:solidFill>
                <a:effectLst/>
                <a:latin typeface="Söhne"/>
              </a:rPr>
              <a:t>التنسيق مع الأخصائيين الآخرين أو المهنيين الصحيين حسب الحاجة.</a:t>
            </a:r>
          </a:p>
          <a:p>
            <a:pPr marL="742950" lvl="1" indent="-285750" algn="l">
              <a:buFont typeface="+mj-lt"/>
              <a:buAutoNum type="arabicPeriod"/>
            </a:pPr>
            <a:r>
              <a:rPr lang="ar-MA" b="0" i="0" dirty="0">
                <a:solidFill>
                  <a:srgbClr val="D1D5DB"/>
                </a:solidFill>
                <a:effectLst/>
                <a:latin typeface="Söhne"/>
              </a:rPr>
              <a:t>اتخاذ القرارات الرئيسية بخصوص رعاية المريض وخطط العلاج وأي إجراءات.</a:t>
            </a:r>
          </a:p>
          <a:p>
            <a:pPr marL="742950" lvl="1" indent="-285750" algn="l">
              <a:buFont typeface="+mj-lt"/>
              <a:buAutoNum type="arabicPeriod"/>
            </a:pPr>
            <a:r>
              <a:rPr lang="ar-MA" b="0" i="0" dirty="0">
                <a:solidFill>
                  <a:srgbClr val="D1D5DB"/>
                </a:solidFill>
                <a:effectLst/>
                <a:latin typeface="Söhne"/>
              </a:rPr>
              <a:t>مراقبة تقدم المريض وتعديل العلاج حسب الضرورة.</a:t>
            </a:r>
          </a:p>
          <a:p>
            <a:pPr marL="742950" lvl="1" indent="-285750" algn="l">
              <a:buFont typeface="+mj-lt"/>
              <a:buAutoNum type="arabicPeriod"/>
            </a:pPr>
            <a:r>
              <a:rPr lang="ar-MA" b="0" i="0" dirty="0">
                <a:solidFill>
                  <a:srgbClr val="D1D5DB"/>
                </a:solidFill>
                <a:effectLst/>
                <a:latin typeface="Söhne"/>
              </a:rPr>
              <a:t>كونه النقطة الرئيسية للتواصل مع المريض وأسرته.</a:t>
            </a:r>
          </a:p>
          <a:p>
            <a:pPr algn="l">
              <a:buFont typeface="+mj-lt"/>
              <a:buAutoNum type="arabicPeriod"/>
            </a:pPr>
            <a:r>
              <a:rPr lang="ar-MA" b="0" i="0" dirty="0">
                <a:solidFill>
                  <a:srgbClr val="D1D5DB"/>
                </a:solidFill>
                <a:effectLst/>
                <a:latin typeface="Söhne"/>
              </a:rPr>
              <a:t>يكون الطبيب المشرف عادةً هو الطبيب الأكثر خبرة في فريق الرعاية الصحية للمريض ولديه الكلمة الأخيرة في مسائل العلاج. في الكثير من الحالات، قد يكون الطبيب المشرف هو طبيب الرعاية الأولية للمريض أو أخصائي كان يعالج المريض.</a:t>
            </a:r>
          </a:p>
          <a:p>
            <a:pPr algn="l">
              <a:buFont typeface="+mj-lt"/>
              <a:buAutoNum type="arabicPeriod"/>
            </a:pPr>
            <a:r>
              <a:rPr lang="ar-MA" b="1" i="0" dirty="0">
                <a:solidFill>
                  <a:srgbClr val="D1D5DB"/>
                </a:solidFill>
                <a:effectLst/>
                <a:latin typeface="Söhne"/>
              </a:rPr>
              <a:t>مفتاح منظمة الطبيب المعتمد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 </a:t>
            </a:r>
            <a:r>
              <a:rPr lang="fr-MA" b="1" i="0" dirty="0" err="1">
                <a:solidFill>
                  <a:srgbClr val="D1D5DB"/>
                </a:solidFill>
                <a:effectLst/>
                <a:latin typeface="Söhne"/>
              </a:rPr>
              <a:t>Organization</a:t>
            </a:r>
            <a:r>
              <a:rPr lang="fr-MA" b="1" i="0" dirty="0">
                <a:solidFill>
                  <a:srgbClr val="D1D5DB"/>
                </a:solidFill>
                <a:effectLst/>
                <a:latin typeface="Söhne"/>
              </a:rPr>
              <a:t> Key - FK)</a:t>
            </a:r>
            <a:r>
              <a:rPr lang="fr-MA" b="0" i="0" dirty="0">
                <a:solidFill>
                  <a:srgbClr val="D1D5DB"/>
                </a:solidFill>
                <a:effectLst/>
                <a:latin typeface="Söhne"/>
              </a:rPr>
              <a:t>: </a:t>
            </a:r>
            <a:r>
              <a:rPr lang="ar-MA" b="0" i="0" dirty="0">
                <a:solidFill>
                  <a:srgbClr val="D1D5DB"/>
                </a:solidFill>
                <a:effectLst/>
                <a:latin typeface="Söhne"/>
              </a:rPr>
              <a:t>هذا هو مفتاح خارجي (</a:t>
            </a:r>
            <a:r>
              <a:rPr lang="fr-MA" b="0" i="0" dirty="0">
                <a:solidFill>
                  <a:srgbClr val="D1D5DB"/>
                </a:solidFill>
                <a:effectLst/>
                <a:latin typeface="Söhne"/>
              </a:rPr>
              <a:t>FK) </a:t>
            </a:r>
            <a:r>
              <a:rPr lang="ar-MA" b="0" i="0" dirty="0">
                <a:solidFill>
                  <a:srgbClr val="D1D5DB"/>
                </a:solidFill>
                <a:effectLst/>
                <a:latin typeface="Söhne"/>
              </a:rPr>
              <a:t>في قاعدة البيانات يربط بالمنظمة (مثل مستشفى أو مجموعة طبية) المرتبطة بالطبيب المعتمد. يخدم هذا المفتاح لتحديد المنظمة المسؤولة عن تقييم المريض الأولي وقبوله في المستشفى. هذه المعلومة مهمة لفهم شبكة الرعاية ولأغراض إدارية وفوترة.</a:t>
            </a:r>
          </a:p>
          <a:p>
            <a:pPr algn="l">
              <a:buFont typeface="+mj-lt"/>
              <a:buAutoNum type="arabicPeriod"/>
            </a:pPr>
            <a:r>
              <a:rPr lang="ar-MA" b="1" i="0" dirty="0">
                <a:solidFill>
                  <a:srgbClr val="D1D5DB"/>
                </a:solidFill>
                <a:effectLst/>
                <a:latin typeface="Söhne"/>
              </a:rPr>
              <a:t>مفتاح منظمة الطبيب المشرف (</a:t>
            </a:r>
            <a:r>
              <a:rPr lang="fr-MA" b="1" i="0" dirty="0" err="1">
                <a:solidFill>
                  <a:srgbClr val="D1D5DB"/>
                </a:solidFill>
                <a:effectLst/>
                <a:latin typeface="Söhne"/>
              </a:rPr>
              <a:t>Attending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 </a:t>
            </a:r>
            <a:r>
              <a:rPr lang="fr-MA" b="1" i="0" dirty="0" err="1">
                <a:solidFill>
                  <a:srgbClr val="D1D5DB"/>
                </a:solidFill>
                <a:effectLst/>
                <a:latin typeface="Söhne"/>
              </a:rPr>
              <a:t>Organization</a:t>
            </a:r>
            <a:r>
              <a:rPr lang="fr-MA" b="1" i="0" dirty="0">
                <a:solidFill>
                  <a:srgbClr val="D1D5DB"/>
                </a:solidFill>
                <a:effectLst/>
                <a:latin typeface="Söhne"/>
              </a:rPr>
              <a:t> Key - FK)</a:t>
            </a:r>
            <a:r>
              <a:rPr lang="fr-MA" b="0" i="0" dirty="0">
                <a:solidFill>
                  <a:srgbClr val="D1D5DB"/>
                </a:solidFill>
                <a:effectLst/>
                <a:latin typeface="Söhne"/>
              </a:rPr>
              <a:t>: </a:t>
            </a:r>
            <a:r>
              <a:rPr lang="ar-MA" b="0" i="0" dirty="0">
                <a:solidFill>
                  <a:srgbClr val="D1D5DB"/>
                </a:solidFill>
                <a:effectLst/>
                <a:latin typeface="Söhne"/>
              </a:rPr>
              <a:t>مشابه لمفتاح منظمة الطبيب المعتمد، هذا المفتاح الخارجي يربط بالمنظمة المرتبطة بالطبيب المشرف - الطبيب الرئيسي المسؤول عن رعاية المريض خلال إقامته في المستشفى. هذه البيانات حيوية لتتبع أي من موظفي المنظمات يشرف على علاج المريض ولتنسيق الرعاية، خاصة في الأنظمة التي قد يشارك فيها عدة منظمات.</a:t>
            </a:r>
          </a:p>
          <a:p>
            <a:pPr algn="l">
              <a:buFont typeface="+mj-lt"/>
              <a:buAutoNum type="arabicPeriod"/>
            </a:pPr>
            <a:r>
              <a:rPr lang="ar-MA" b="1" i="0" dirty="0">
                <a:solidFill>
                  <a:srgbClr val="D1D5DB"/>
                </a:solidFill>
                <a:effectLst/>
                <a:latin typeface="Söhne"/>
              </a:rPr>
              <a:t>مفتاح مجموعة التشخيصات عند القبول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Diagnosis</a:t>
            </a:r>
            <a:r>
              <a:rPr lang="fr-MA" b="1" i="0" dirty="0">
                <a:solidFill>
                  <a:srgbClr val="D1D5DB"/>
                </a:solidFill>
                <a:effectLst/>
                <a:latin typeface="Söhne"/>
              </a:rPr>
              <a:t> Group Key - FK)</a:t>
            </a:r>
            <a:r>
              <a:rPr lang="fr-MA" b="0" i="0" dirty="0">
                <a:solidFill>
                  <a:srgbClr val="D1D5DB"/>
                </a:solidFill>
                <a:effectLst/>
                <a:latin typeface="Söhne"/>
              </a:rPr>
              <a:t>: </a:t>
            </a:r>
            <a:r>
              <a:rPr lang="ar-MA" b="0" i="0" dirty="0">
                <a:solidFill>
                  <a:srgbClr val="D1D5DB"/>
                </a:solidFill>
                <a:effectLst/>
                <a:latin typeface="Söhne"/>
              </a:rPr>
              <a:t>يشير هذا المفتاح الخارجي إلى التصنيف أو مجموعة التشخيصات التي تم تعيينها للمريض عند قبوله في المستشفى. يُستخدم هذا المفتاح لتصنيف التشخيص أو التشخيصات الأولية التي أدت إلى قبول المريض، وهو أمر حاسم لأغراض سريرية وإدارية وفوترة. يساعد في فهم سبب دخول المستشفى وفي ترميز المطالبات التأمينية.</a:t>
            </a:r>
          </a:p>
          <a:p>
            <a:pPr algn="l">
              <a:buFont typeface="+mj-lt"/>
              <a:buAutoNum type="arabicPeriod"/>
            </a:pPr>
            <a:r>
              <a:rPr lang="ar-MA" b="1" i="0" dirty="0">
                <a:solidFill>
                  <a:srgbClr val="D1D5DB"/>
                </a:solidFill>
                <a:effectLst/>
                <a:latin typeface="Söhne"/>
              </a:rPr>
              <a:t>مفتاح مجموعة التشخيصات عند الخروج (</a:t>
            </a:r>
            <a:r>
              <a:rPr lang="fr-MA" b="1" i="0" dirty="0" err="1">
                <a:solidFill>
                  <a:srgbClr val="D1D5DB"/>
                </a:solidFill>
                <a:effectLst/>
                <a:latin typeface="Söhne"/>
              </a:rPr>
              <a:t>Discharge</a:t>
            </a:r>
            <a:r>
              <a:rPr lang="fr-MA" b="1" i="0" dirty="0">
                <a:solidFill>
                  <a:srgbClr val="D1D5DB"/>
                </a:solidFill>
                <a:effectLst/>
                <a:latin typeface="Söhne"/>
              </a:rPr>
              <a:t> </a:t>
            </a:r>
            <a:r>
              <a:rPr lang="fr-MA" b="1" i="0" dirty="0" err="1">
                <a:solidFill>
                  <a:srgbClr val="D1D5DB"/>
                </a:solidFill>
                <a:effectLst/>
                <a:latin typeface="Söhne"/>
              </a:rPr>
              <a:t>Diagnosis</a:t>
            </a:r>
            <a:r>
              <a:rPr lang="fr-MA" b="1" i="0" dirty="0">
                <a:solidFill>
                  <a:srgbClr val="D1D5DB"/>
                </a:solidFill>
                <a:effectLst/>
                <a:latin typeface="Söhne"/>
              </a:rPr>
              <a:t> Group Key - FK)</a:t>
            </a:r>
            <a:r>
              <a:rPr lang="fr-MA" b="0" i="0" dirty="0">
                <a:solidFill>
                  <a:srgbClr val="D1D5DB"/>
                </a:solidFill>
                <a:effectLst/>
                <a:latin typeface="Söhne"/>
              </a:rPr>
              <a:t>: </a:t>
            </a:r>
            <a:r>
              <a:rPr lang="ar-MA" b="0" i="0" dirty="0">
                <a:solidFill>
                  <a:srgbClr val="D1D5DB"/>
                </a:solidFill>
                <a:effectLst/>
                <a:latin typeface="Söhne"/>
              </a:rPr>
              <a:t>يُستخدم هذا المفتاح لتصنيف تشخيصات المريض عند خروجه من المستشفى. قد يختلف عن تشخيص القبول لأنه يعكس التشخيصات بعد التقييم والعلاج في المستشفى. هذه المعلومة حاسمة لتلخيص مسار المريض في المستشفى، وإبلاغ الرعاية بعد الخروج، ولأغراض الفوترة والإحصاء.</a:t>
            </a:r>
          </a:p>
          <a:p>
            <a:pPr marL="158750" indent="0">
              <a:buNone/>
            </a:pPr>
            <a:endParaRPr lang="fr-MA" dirty="0"/>
          </a:p>
        </p:txBody>
      </p:sp>
    </p:spTree>
    <p:extLst>
      <p:ext uri="{BB962C8B-B14F-4D97-AF65-F5344CB8AC3E}">
        <p14:creationId xmlns:p14="http://schemas.microsoft.com/office/powerpoint/2010/main" val="4035309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br>
              <a:rPr lang="ar-MA" b="0" i="0" dirty="0">
                <a:solidFill>
                  <a:srgbClr val="D1D5DB"/>
                </a:solidFill>
                <a:effectLst/>
                <a:latin typeface="Söhne"/>
              </a:rPr>
            </a:br>
            <a:r>
              <a:rPr lang="ar-MA" b="0" i="0" dirty="0">
                <a:solidFill>
                  <a:srgbClr val="D1D5DB"/>
                </a:solidFill>
                <a:effectLst/>
                <a:latin typeface="Söhne"/>
              </a:rPr>
              <a:t>في سياق الرعاية الصحية، وخاصة في المستشفيات، تشير مصطلحات "الطبيب المعتمد" و"الطبيب المشرف" إلى أدوار محددة للأطباء في رعاية المريض.</a:t>
            </a:r>
          </a:p>
          <a:p>
            <a:pPr algn="l">
              <a:buFont typeface="+mj-lt"/>
              <a:buAutoNum type="arabicPeriod"/>
            </a:pPr>
            <a:r>
              <a:rPr lang="ar-MA" b="1" i="0" dirty="0">
                <a:solidFill>
                  <a:srgbClr val="D1D5DB"/>
                </a:solidFill>
                <a:effectLst/>
                <a:latin typeface="Söhne"/>
              </a:rPr>
              <a:t>الطبيب المعتمد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a:t>
            </a:r>
            <a:r>
              <a:rPr lang="fr-MA" b="0" i="0" dirty="0">
                <a:solidFill>
                  <a:srgbClr val="D1D5DB"/>
                </a:solidFill>
                <a:effectLst/>
                <a:latin typeface="Söhne"/>
              </a:rPr>
              <a:t>: </a:t>
            </a:r>
            <a:r>
              <a:rPr lang="ar-MA" b="0" i="0" dirty="0">
                <a:solidFill>
                  <a:srgbClr val="D1D5DB"/>
                </a:solidFill>
                <a:effectLst/>
                <a:latin typeface="Söhne"/>
              </a:rPr>
              <a:t>هو الطبيب المسؤول عن قبول المريض في المستشفى. تتضمن مسؤوليات هذا الدور عادةً:</a:t>
            </a:r>
          </a:p>
          <a:p>
            <a:pPr marL="742950" lvl="1" indent="-285750" algn="l">
              <a:buFont typeface="+mj-lt"/>
              <a:buAutoNum type="arabicPeriod"/>
            </a:pPr>
            <a:r>
              <a:rPr lang="ar-MA" b="0" i="0" dirty="0">
                <a:solidFill>
                  <a:srgbClr val="D1D5DB"/>
                </a:solidFill>
                <a:effectLst/>
                <a:latin typeface="Söhne"/>
              </a:rPr>
              <a:t>تقييم حالة المريض عند وصوله إلى المستشفى.</a:t>
            </a:r>
          </a:p>
          <a:p>
            <a:pPr marL="742950" lvl="1" indent="-285750" algn="l">
              <a:buFont typeface="+mj-lt"/>
              <a:buAutoNum type="arabicPeriod"/>
            </a:pPr>
            <a:r>
              <a:rPr lang="ar-MA" b="0" i="0" dirty="0">
                <a:solidFill>
                  <a:srgbClr val="D1D5DB"/>
                </a:solidFill>
                <a:effectLst/>
                <a:latin typeface="Söhne"/>
              </a:rPr>
              <a:t>تحديد الحاجة لقبول المريض للعلاج الداخلي.</a:t>
            </a:r>
          </a:p>
          <a:p>
            <a:pPr marL="742950" lvl="1" indent="-285750" algn="l">
              <a:buFont typeface="+mj-lt"/>
              <a:buAutoNum type="arabicPeriod"/>
            </a:pPr>
            <a:r>
              <a:rPr lang="ar-MA" b="0" i="0" dirty="0">
                <a:solidFill>
                  <a:srgbClr val="D1D5DB"/>
                </a:solidFill>
                <a:effectLst/>
                <a:latin typeface="Söhne"/>
              </a:rPr>
              <a:t>بدء عملية قبول المريض في المستشفى.</a:t>
            </a:r>
          </a:p>
          <a:p>
            <a:pPr marL="742950" lvl="1" indent="-285750" algn="l">
              <a:buFont typeface="+mj-lt"/>
              <a:buAutoNum type="arabicPeriod"/>
            </a:pPr>
            <a:r>
              <a:rPr lang="ar-MA" b="0" i="0" dirty="0">
                <a:solidFill>
                  <a:srgbClr val="D1D5DB"/>
                </a:solidFill>
                <a:effectLst/>
                <a:latin typeface="Söhne"/>
              </a:rPr>
              <a:t>توثيق السبب الأولي للقبول، والذي غالباً ما يؤثر على مسار العلاج ويعتبر مهماً للأغراض الإدارية والفوترة.</a:t>
            </a:r>
          </a:p>
          <a:p>
            <a:pPr algn="l">
              <a:buFont typeface="+mj-lt"/>
              <a:buAutoNum type="arabicPeriod"/>
            </a:pPr>
            <a:r>
              <a:rPr lang="ar-MA" b="0" i="0" dirty="0">
                <a:solidFill>
                  <a:srgbClr val="D1D5DB"/>
                </a:solidFill>
                <a:effectLst/>
                <a:latin typeface="Söhne"/>
              </a:rPr>
              <a:t>قد لا يكون الطبيب المعتمد هو نفسه الذي يشرف على رعاية المريض طوال فترة الإقامة في المستشفى. في بعض الحالات، يكون مسؤولاً فقط عن عملية القبول، خاصة في حالات الطوارئ أو القبول غير المخطط له.</a:t>
            </a:r>
          </a:p>
          <a:p>
            <a:pPr algn="l">
              <a:buFont typeface="+mj-lt"/>
              <a:buAutoNum type="arabicPeriod"/>
            </a:pPr>
            <a:r>
              <a:rPr lang="ar-MA" b="1" i="0" dirty="0">
                <a:solidFill>
                  <a:srgbClr val="D1D5DB"/>
                </a:solidFill>
                <a:effectLst/>
                <a:latin typeface="Söhne"/>
              </a:rPr>
              <a:t>الطبيب المشرف (</a:t>
            </a:r>
            <a:r>
              <a:rPr lang="fr-MA" b="1" i="0" dirty="0" err="1">
                <a:solidFill>
                  <a:srgbClr val="D1D5DB"/>
                </a:solidFill>
                <a:effectLst/>
                <a:latin typeface="Söhne"/>
              </a:rPr>
              <a:t>Attending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a:t>
            </a:r>
            <a:r>
              <a:rPr lang="fr-MA" b="0" i="0" dirty="0">
                <a:solidFill>
                  <a:srgbClr val="D1D5DB"/>
                </a:solidFill>
                <a:effectLst/>
                <a:latin typeface="Söhne"/>
              </a:rPr>
              <a:t>: </a:t>
            </a:r>
            <a:r>
              <a:rPr lang="ar-MA" b="0" i="0" dirty="0">
                <a:solidFill>
                  <a:srgbClr val="D1D5DB"/>
                </a:solidFill>
                <a:effectLst/>
                <a:latin typeface="Söhne"/>
              </a:rPr>
              <a:t>هو الطبيب الرئيسي المسؤول عن رعاية المريض خلال إقامته في المستشفى. تتضمن مسؤولياته:</a:t>
            </a:r>
          </a:p>
          <a:p>
            <a:pPr marL="742950" lvl="1" indent="-285750" algn="l">
              <a:buFont typeface="+mj-lt"/>
              <a:buAutoNum type="arabicPeriod"/>
            </a:pPr>
            <a:r>
              <a:rPr lang="ar-MA" b="0" i="0" dirty="0">
                <a:solidFill>
                  <a:srgbClr val="D1D5DB"/>
                </a:solidFill>
                <a:effectLst/>
                <a:latin typeface="Söhne"/>
              </a:rPr>
              <a:t>الإشراف على العلاج الكامل والرعاية للمريض أثناء تواجده في المستشفى.</a:t>
            </a:r>
          </a:p>
          <a:p>
            <a:pPr marL="742950" lvl="1" indent="-285750" algn="l">
              <a:buFont typeface="+mj-lt"/>
              <a:buAutoNum type="arabicPeriod"/>
            </a:pPr>
            <a:r>
              <a:rPr lang="ar-MA" b="0" i="0" dirty="0">
                <a:solidFill>
                  <a:srgbClr val="D1D5DB"/>
                </a:solidFill>
                <a:effectLst/>
                <a:latin typeface="Söhne"/>
              </a:rPr>
              <a:t>التنسيق مع الأخصائيين الآخرين أو المهنيين الصحيين حسب الحاجة.</a:t>
            </a:r>
          </a:p>
          <a:p>
            <a:pPr marL="742950" lvl="1" indent="-285750" algn="l">
              <a:buFont typeface="+mj-lt"/>
              <a:buAutoNum type="arabicPeriod"/>
            </a:pPr>
            <a:r>
              <a:rPr lang="ar-MA" b="0" i="0" dirty="0">
                <a:solidFill>
                  <a:srgbClr val="D1D5DB"/>
                </a:solidFill>
                <a:effectLst/>
                <a:latin typeface="Söhne"/>
              </a:rPr>
              <a:t>اتخاذ القرارات الرئيسية بخصوص رعاية المريض وخطط العلاج وأي إجراءات.</a:t>
            </a:r>
          </a:p>
          <a:p>
            <a:pPr marL="742950" lvl="1" indent="-285750" algn="l">
              <a:buFont typeface="+mj-lt"/>
              <a:buAutoNum type="arabicPeriod"/>
            </a:pPr>
            <a:r>
              <a:rPr lang="ar-MA" b="0" i="0" dirty="0">
                <a:solidFill>
                  <a:srgbClr val="D1D5DB"/>
                </a:solidFill>
                <a:effectLst/>
                <a:latin typeface="Söhne"/>
              </a:rPr>
              <a:t>مراقبة تقدم المريض وتعديل العلاج حسب الضرورة.</a:t>
            </a:r>
          </a:p>
          <a:p>
            <a:pPr marL="742950" lvl="1" indent="-285750" algn="l">
              <a:buFont typeface="+mj-lt"/>
              <a:buAutoNum type="arabicPeriod"/>
            </a:pPr>
            <a:r>
              <a:rPr lang="ar-MA" b="0" i="0" dirty="0">
                <a:solidFill>
                  <a:srgbClr val="D1D5DB"/>
                </a:solidFill>
                <a:effectLst/>
                <a:latin typeface="Söhne"/>
              </a:rPr>
              <a:t>كونه النقطة الرئيسية للتواصل مع المريض وأسرته.</a:t>
            </a:r>
          </a:p>
          <a:p>
            <a:pPr algn="l">
              <a:buFont typeface="+mj-lt"/>
              <a:buAutoNum type="arabicPeriod"/>
            </a:pPr>
            <a:r>
              <a:rPr lang="ar-MA" b="0" i="0" dirty="0">
                <a:solidFill>
                  <a:srgbClr val="D1D5DB"/>
                </a:solidFill>
                <a:effectLst/>
                <a:latin typeface="Söhne"/>
              </a:rPr>
              <a:t>يكون الطبيب المشرف عادةً هو الطبيب الأكثر خبرة في فريق الرعاية الصحية للمريض ولديه الكلمة الأخيرة في مسائل العلاج. في الكثير من الحالات، قد يكون الطبيب المشرف هو طبيب الرعاية الأولية للمريض أو أخصائي كان يعالج المريض.</a:t>
            </a:r>
          </a:p>
          <a:p>
            <a:pPr algn="l">
              <a:buFont typeface="+mj-lt"/>
              <a:buAutoNum type="arabicPeriod"/>
            </a:pPr>
            <a:r>
              <a:rPr lang="ar-MA" b="1" i="0" dirty="0">
                <a:solidFill>
                  <a:srgbClr val="D1D5DB"/>
                </a:solidFill>
                <a:effectLst/>
                <a:latin typeface="Söhne"/>
              </a:rPr>
              <a:t>مفتاح منظمة الطبيب المعتمد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 </a:t>
            </a:r>
            <a:r>
              <a:rPr lang="fr-MA" b="1" i="0" dirty="0" err="1">
                <a:solidFill>
                  <a:srgbClr val="D1D5DB"/>
                </a:solidFill>
                <a:effectLst/>
                <a:latin typeface="Söhne"/>
              </a:rPr>
              <a:t>Organization</a:t>
            </a:r>
            <a:r>
              <a:rPr lang="fr-MA" b="1" i="0" dirty="0">
                <a:solidFill>
                  <a:srgbClr val="D1D5DB"/>
                </a:solidFill>
                <a:effectLst/>
                <a:latin typeface="Söhne"/>
              </a:rPr>
              <a:t> Key - FK)</a:t>
            </a:r>
            <a:r>
              <a:rPr lang="fr-MA" b="0" i="0" dirty="0">
                <a:solidFill>
                  <a:srgbClr val="D1D5DB"/>
                </a:solidFill>
                <a:effectLst/>
                <a:latin typeface="Söhne"/>
              </a:rPr>
              <a:t>: </a:t>
            </a:r>
            <a:r>
              <a:rPr lang="ar-MA" b="0" i="0" dirty="0">
                <a:solidFill>
                  <a:srgbClr val="D1D5DB"/>
                </a:solidFill>
                <a:effectLst/>
                <a:latin typeface="Söhne"/>
              </a:rPr>
              <a:t>هذا هو مفتاح خارجي (</a:t>
            </a:r>
            <a:r>
              <a:rPr lang="fr-MA" b="0" i="0" dirty="0">
                <a:solidFill>
                  <a:srgbClr val="D1D5DB"/>
                </a:solidFill>
                <a:effectLst/>
                <a:latin typeface="Söhne"/>
              </a:rPr>
              <a:t>FK) </a:t>
            </a:r>
            <a:r>
              <a:rPr lang="ar-MA" b="0" i="0" dirty="0">
                <a:solidFill>
                  <a:srgbClr val="D1D5DB"/>
                </a:solidFill>
                <a:effectLst/>
                <a:latin typeface="Söhne"/>
              </a:rPr>
              <a:t>في قاعدة البيانات يربط بالمنظمة (مثل مستشفى أو مجموعة طبية) المرتبطة بالطبيب المعتمد. يخدم هذا المفتاح لتحديد المنظمة المسؤولة عن تقييم المريض الأولي وقبوله في المستشفى. هذه المعلومة مهمة لفهم شبكة الرعاية ولأغراض إدارية وفوترة.</a:t>
            </a:r>
          </a:p>
          <a:p>
            <a:pPr algn="l">
              <a:buFont typeface="+mj-lt"/>
              <a:buAutoNum type="arabicPeriod"/>
            </a:pPr>
            <a:r>
              <a:rPr lang="ar-MA" b="1" i="0" dirty="0">
                <a:solidFill>
                  <a:srgbClr val="D1D5DB"/>
                </a:solidFill>
                <a:effectLst/>
                <a:latin typeface="Söhne"/>
              </a:rPr>
              <a:t>مفتاح منظمة الطبيب المشرف (</a:t>
            </a:r>
            <a:r>
              <a:rPr lang="fr-MA" b="1" i="0" dirty="0" err="1">
                <a:solidFill>
                  <a:srgbClr val="D1D5DB"/>
                </a:solidFill>
                <a:effectLst/>
                <a:latin typeface="Söhne"/>
              </a:rPr>
              <a:t>Attending</a:t>
            </a:r>
            <a:r>
              <a:rPr lang="fr-MA" b="1" i="0" dirty="0">
                <a:solidFill>
                  <a:srgbClr val="D1D5DB"/>
                </a:solidFill>
                <a:effectLst/>
                <a:latin typeface="Söhne"/>
              </a:rPr>
              <a:t> </a:t>
            </a:r>
            <a:r>
              <a:rPr lang="fr-MA" b="1" i="0" dirty="0" err="1">
                <a:solidFill>
                  <a:srgbClr val="D1D5DB"/>
                </a:solidFill>
                <a:effectLst/>
                <a:latin typeface="Söhne"/>
              </a:rPr>
              <a:t>Physician</a:t>
            </a:r>
            <a:r>
              <a:rPr lang="fr-MA" b="1" i="0" dirty="0">
                <a:solidFill>
                  <a:srgbClr val="D1D5DB"/>
                </a:solidFill>
                <a:effectLst/>
                <a:latin typeface="Söhne"/>
              </a:rPr>
              <a:t> </a:t>
            </a:r>
            <a:r>
              <a:rPr lang="fr-MA" b="1" i="0" dirty="0" err="1">
                <a:solidFill>
                  <a:srgbClr val="D1D5DB"/>
                </a:solidFill>
                <a:effectLst/>
                <a:latin typeface="Söhne"/>
              </a:rPr>
              <a:t>Organization</a:t>
            </a:r>
            <a:r>
              <a:rPr lang="fr-MA" b="1" i="0" dirty="0">
                <a:solidFill>
                  <a:srgbClr val="D1D5DB"/>
                </a:solidFill>
                <a:effectLst/>
                <a:latin typeface="Söhne"/>
              </a:rPr>
              <a:t> Key - FK)</a:t>
            </a:r>
            <a:r>
              <a:rPr lang="fr-MA" b="0" i="0" dirty="0">
                <a:solidFill>
                  <a:srgbClr val="D1D5DB"/>
                </a:solidFill>
                <a:effectLst/>
                <a:latin typeface="Söhne"/>
              </a:rPr>
              <a:t>: </a:t>
            </a:r>
            <a:r>
              <a:rPr lang="ar-MA" b="0" i="0" dirty="0">
                <a:solidFill>
                  <a:srgbClr val="D1D5DB"/>
                </a:solidFill>
                <a:effectLst/>
                <a:latin typeface="Söhne"/>
              </a:rPr>
              <a:t>مشابه لمفتاح منظمة الطبيب المعتمد، هذا المفتاح الخارجي يربط بالمنظمة المرتبطة بالطبيب المشرف - الطبيب الرئيسي المسؤول عن رعاية المريض خلال إقامته في المستشفى. هذه البيانات حيوية لتتبع أي من موظفي المنظمات يشرف على علاج المريض ولتنسيق الرعاية، خاصة في الأنظمة التي قد يشارك فيها عدة منظمات.</a:t>
            </a:r>
          </a:p>
          <a:p>
            <a:pPr algn="l">
              <a:buFont typeface="+mj-lt"/>
              <a:buAutoNum type="arabicPeriod"/>
            </a:pPr>
            <a:r>
              <a:rPr lang="ar-MA" b="1" i="0" dirty="0">
                <a:solidFill>
                  <a:srgbClr val="D1D5DB"/>
                </a:solidFill>
                <a:effectLst/>
                <a:latin typeface="Söhne"/>
              </a:rPr>
              <a:t>مفتاح مجموعة التشخيصات عند القبول (</a:t>
            </a:r>
            <a:r>
              <a:rPr lang="fr-MA" b="1" i="0" dirty="0" err="1">
                <a:solidFill>
                  <a:srgbClr val="D1D5DB"/>
                </a:solidFill>
                <a:effectLst/>
                <a:latin typeface="Söhne"/>
              </a:rPr>
              <a:t>Admitting</a:t>
            </a:r>
            <a:r>
              <a:rPr lang="fr-MA" b="1" i="0" dirty="0">
                <a:solidFill>
                  <a:srgbClr val="D1D5DB"/>
                </a:solidFill>
                <a:effectLst/>
                <a:latin typeface="Söhne"/>
              </a:rPr>
              <a:t> </a:t>
            </a:r>
            <a:r>
              <a:rPr lang="fr-MA" b="1" i="0" dirty="0" err="1">
                <a:solidFill>
                  <a:srgbClr val="D1D5DB"/>
                </a:solidFill>
                <a:effectLst/>
                <a:latin typeface="Söhne"/>
              </a:rPr>
              <a:t>Diagnosis</a:t>
            </a:r>
            <a:r>
              <a:rPr lang="fr-MA" b="1" i="0" dirty="0">
                <a:solidFill>
                  <a:srgbClr val="D1D5DB"/>
                </a:solidFill>
                <a:effectLst/>
                <a:latin typeface="Söhne"/>
              </a:rPr>
              <a:t> Group Key - FK)</a:t>
            </a:r>
            <a:r>
              <a:rPr lang="fr-MA" b="0" i="0" dirty="0">
                <a:solidFill>
                  <a:srgbClr val="D1D5DB"/>
                </a:solidFill>
                <a:effectLst/>
                <a:latin typeface="Söhne"/>
              </a:rPr>
              <a:t>: </a:t>
            </a:r>
            <a:r>
              <a:rPr lang="ar-MA" b="0" i="0" dirty="0">
                <a:solidFill>
                  <a:srgbClr val="D1D5DB"/>
                </a:solidFill>
                <a:effectLst/>
                <a:latin typeface="Söhne"/>
              </a:rPr>
              <a:t>يشير هذا المفتاح الخارجي إلى التصنيف أو مجموعة التشخيصات التي تم تعيينها للمريض عند قبوله في المستشفى. يُستخدم هذا المفتاح لتصنيف التشخيص أو التشخيصات الأولية التي أدت إلى قبول المريض، وهو أمر حاسم لأغراض سريرية وإدارية وفوترة. يساعد في فهم سبب دخول المستشفى وفي ترميز المطالبات التأمينية.</a:t>
            </a:r>
          </a:p>
          <a:p>
            <a:pPr algn="l">
              <a:buFont typeface="+mj-lt"/>
              <a:buAutoNum type="arabicPeriod"/>
            </a:pPr>
            <a:r>
              <a:rPr lang="ar-MA" b="1" i="0" dirty="0">
                <a:solidFill>
                  <a:srgbClr val="D1D5DB"/>
                </a:solidFill>
                <a:effectLst/>
                <a:latin typeface="Söhne"/>
              </a:rPr>
              <a:t>مفتاح مجموعة التشخيصات عند الخروج (</a:t>
            </a:r>
            <a:r>
              <a:rPr lang="fr-MA" b="1" i="0" dirty="0" err="1">
                <a:solidFill>
                  <a:srgbClr val="D1D5DB"/>
                </a:solidFill>
                <a:effectLst/>
                <a:latin typeface="Söhne"/>
              </a:rPr>
              <a:t>Discharge</a:t>
            </a:r>
            <a:r>
              <a:rPr lang="fr-MA" b="1" i="0" dirty="0">
                <a:solidFill>
                  <a:srgbClr val="D1D5DB"/>
                </a:solidFill>
                <a:effectLst/>
                <a:latin typeface="Söhne"/>
              </a:rPr>
              <a:t> </a:t>
            </a:r>
            <a:r>
              <a:rPr lang="fr-MA" b="1" i="0" dirty="0" err="1">
                <a:solidFill>
                  <a:srgbClr val="D1D5DB"/>
                </a:solidFill>
                <a:effectLst/>
                <a:latin typeface="Söhne"/>
              </a:rPr>
              <a:t>Diagnosis</a:t>
            </a:r>
            <a:r>
              <a:rPr lang="fr-MA" b="1" i="0" dirty="0">
                <a:solidFill>
                  <a:srgbClr val="D1D5DB"/>
                </a:solidFill>
                <a:effectLst/>
                <a:latin typeface="Söhne"/>
              </a:rPr>
              <a:t> Group Key - FK)</a:t>
            </a:r>
            <a:r>
              <a:rPr lang="fr-MA" b="0" i="0" dirty="0">
                <a:solidFill>
                  <a:srgbClr val="D1D5DB"/>
                </a:solidFill>
                <a:effectLst/>
                <a:latin typeface="Söhne"/>
              </a:rPr>
              <a:t>: </a:t>
            </a:r>
            <a:r>
              <a:rPr lang="ar-MA" b="0" i="0" dirty="0">
                <a:solidFill>
                  <a:srgbClr val="D1D5DB"/>
                </a:solidFill>
                <a:effectLst/>
                <a:latin typeface="Söhne"/>
              </a:rPr>
              <a:t>يُستخدم هذا المفتاح لتصنيف تشخيصات المريض عند خروجه من المستشفى. قد يختلف عن تشخيص القبول لأنه يعكس التشخيصات بعد التقييم والعلاج في المستشفى. هذه المعلومة حاسمة لتلخيص مسار المريض في المستشفى، وإبلاغ الرعاية بعد الخروج، ولأغراض الفوترة والإحصاء.</a:t>
            </a:r>
          </a:p>
          <a:p>
            <a:pPr marL="158750" indent="0">
              <a:buNone/>
            </a:pPr>
            <a:endParaRPr lang="fr-MA" dirty="0"/>
          </a:p>
        </p:txBody>
      </p:sp>
    </p:spTree>
    <p:extLst>
      <p:ext uri="{BB962C8B-B14F-4D97-AF65-F5344CB8AC3E}">
        <p14:creationId xmlns:p14="http://schemas.microsoft.com/office/powerpoint/2010/main" val="4126338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1005766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4278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80547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rtl="0"/>
            <a:r>
              <a:rPr lang="en-US" b="1" i="0" dirty="0">
                <a:solidFill>
                  <a:srgbClr val="282C33"/>
                </a:solidFill>
                <a:effectLst/>
                <a:latin typeface="Graphik"/>
              </a:rPr>
              <a:t>What is a business requirements document?(cahier des charges </a:t>
            </a:r>
            <a:r>
              <a:rPr lang="fr-FR" b="1" i="0" noProof="0" dirty="0">
                <a:solidFill>
                  <a:srgbClr val="282C33"/>
                </a:solidFill>
                <a:effectLst/>
                <a:latin typeface="Graphik"/>
              </a:rPr>
              <a:t>fonctionnelles)</a:t>
            </a:r>
          </a:p>
          <a:p>
            <a:pPr algn="l" rtl="0"/>
            <a:r>
              <a:rPr lang="en-US" b="0" i="0" dirty="0">
                <a:solidFill>
                  <a:srgbClr val="282C33"/>
                </a:solidFill>
                <a:effectLst/>
                <a:latin typeface="Graphik"/>
              </a:rPr>
              <a:t>A business requirements document describes the business solution for a project (i.e., what a new or updated product should do), including the user’s needs and expectations, the purpose behind this solution, and any high-level constraints that could impact a successful deployment.</a:t>
            </a:r>
          </a:p>
          <a:p>
            <a:pPr algn="l" rtl="0"/>
            <a:r>
              <a:rPr lang="en-US" b="0" i="0" dirty="0">
                <a:solidFill>
                  <a:srgbClr val="282C33"/>
                </a:solidFill>
                <a:effectLst/>
                <a:latin typeface="Graphik"/>
              </a:rPr>
              <a:t>Essentially, a BRD guides stakeholders as they make decisions regarding project priorities, design, and structure to ensure the project remains aligned with the business's overall goals.  </a:t>
            </a:r>
          </a:p>
          <a:p>
            <a:pPr algn="l" rtl="0"/>
            <a:r>
              <a:rPr lang="en-US" b="0" i="0" dirty="0">
                <a:solidFill>
                  <a:srgbClr val="282C33"/>
                </a:solidFill>
                <a:effectLst/>
                <a:latin typeface="Graphik"/>
              </a:rPr>
              <a:t>The BRD also represents a basic contract between the customer and the vendor outlining the expectations and deliverables for the project. The BRD sets the standards for determining when a project has reached a successful completion.</a:t>
            </a:r>
          </a:p>
          <a:p>
            <a:endParaRPr lang="fr-MA" dirty="0"/>
          </a:p>
        </p:txBody>
      </p:sp>
    </p:spTree>
    <p:extLst>
      <p:ext uri="{BB962C8B-B14F-4D97-AF65-F5344CB8AC3E}">
        <p14:creationId xmlns:p14="http://schemas.microsoft.com/office/powerpoint/2010/main" val="16393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3066634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43766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632963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3757087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3255669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b="0" i="0" dirty="0">
                <a:solidFill>
                  <a:srgbClr val="D1D5DB"/>
                </a:solidFill>
                <a:effectLst/>
                <a:latin typeface="Söhne"/>
              </a:rPr>
              <a:t>This approach involves capturing the status of each bed (or other assets) at regular intervals (e.g., midnight, start of every shift). The fact table might not directly store quantitative data but will have foreign keys to dimensions like patient, attending physician, and assigned nurse. This is suitable for understanding the utilization pattern over time.</a:t>
            </a:r>
            <a:endParaRPr lang="fr-MA" dirty="0"/>
          </a:p>
        </p:txBody>
      </p:sp>
    </p:spTree>
    <p:extLst>
      <p:ext uri="{BB962C8B-B14F-4D97-AF65-F5344CB8AC3E}">
        <p14:creationId xmlns:p14="http://schemas.microsoft.com/office/powerpoint/2010/main" val="1840576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b="0" i="0" dirty="0">
                <a:solidFill>
                  <a:srgbClr val="D1D5DB"/>
                </a:solidFill>
                <a:effectLst/>
                <a:latin typeface="Söhne"/>
              </a:rPr>
              <a:t>This approach involves capturing the status of each bed (or other assets) at regular intervals (e.g., midnight, start of every shift). The fact table might not directly store quantitative data but will have foreign keys to dimensions like patient, attending physician, and assigned nurse. This is suitable for understanding the utilization pattern over time.</a:t>
            </a:r>
            <a:endParaRPr lang="fr-MA" dirty="0"/>
          </a:p>
        </p:txBody>
      </p:sp>
    </p:spTree>
    <p:extLst>
      <p:ext uri="{BB962C8B-B14F-4D97-AF65-F5344CB8AC3E}">
        <p14:creationId xmlns:p14="http://schemas.microsoft.com/office/powerpoint/2010/main" val="277089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b="0" i="0" dirty="0">
                <a:solidFill>
                  <a:srgbClr val="D1D5DB"/>
                </a:solidFill>
                <a:effectLst/>
                <a:latin typeface="Söhne"/>
              </a:rPr>
              <a:t>This approach is more detailed and suitable for tracking individual events.</a:t>
            </a:r>
            <a:endParaRPr lang="fr-MA" dirty="0"/>
          </a:p>
        </p:txBody>
      </p:sp>
    </p:spTree>
    <p:extLst>
      <p:ext uri="{BB962C8B-B14F-4D97-AF65-F5344CB8AC3E}">
        <p14:creationId xmlns:p14="http://schemas.microsoft.com/office/powerpoint/2010/main" val="1164666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b="0" i="0" dirty="0">
                <a:solidFill>
                  <a:srgbClr val="D1D5DB"/>
                </a:solidFill>
                <a:effectLst/>
                <a:latin typeface="Söhne"/>
              </a:rPr>
              <a:t>This is relevant when changes in inventory are not frequent, such as in rehabilitation or eldercare environments. It uses row effective and expiration dates to represent the various states of a bed over a period. This is efficient for scenarios where the status changes infrequently and you want to track the duration of each state.</a:t>
            </a:r>
          </a:p>
          <a:p>
            <a:pPr marL="158750" indent="0">
              <a:buNone/>
            </a:pPr>
            <a:r>
              <a:rPr lang="fr-MA" dirty="0" err="1"/>
              <a:t>Chapter</a:t>
            </a:r>
            <a:r>
              <a:rPr lang="fr-MA" dirty="0"/>
              <a:t> 8</a:t>
            </a:r>
            <a:r>
              <a:rPr lang="en-US" b="0" i="0" dirty="0">
                <a:solidFill>
                  <a:srgbClr val="D1D5DB"/>
                </a:solidFill>
                <a:effectLst/>
                <a:latin typeface="Söhne"/>
              </a:rPr>
              <a:t> : CRM</a:t>
            </a:r>
            <a:endParaRPr lang="fr-MA" dirty="0"/>
          </a:p>
        </p:txBody>
      </p:sp>
    </p:spTree>
    <p:extLst>
      <p:ext uri="{BB962C8B-B14F-4D97-AF65-F5344CB8AC3E}">
        <p14:creationId xmlns:p14="http://schemas.microsoft.com/office/powerpoint/2010/main" val="932611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542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en-US" noProof="0" dirty="0"/>
              <a:t>Business process from business requirements(Coffee </a:t>
            </a:r>
            <a:r>
              <a:rPr lang="en-US" noProof="0" dirty="0" err="1"/>
              <a:t>exemple</a:t>
            </a:r>
            <a:r>
              <a:rPr lang="en-US" noProof="0" dirty="0"/>
              <a:t>)</a:t>
            </a:r>
          </a:p>
        </p:txBody>
      </p:sp>
    </p:spTree>
    <p:extLst>
      <p:ext uri="{BB962C8B-B14F-4D97-AF65-F5344CB8AC3E}">
        <p14:creationId xmlns:p14="http://schemas.microsoft.com/office/powerpoint/2010/main" val="162155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MA" dirty="0"/>
              <a:t>Claims </a:t>
            </a:r>
            <a:r>
              <a:rPr lang="fr-MA" dirty="0" err="1"/>
              <a:t>billing</a:t>
            </a:r>
            <a:r>
              <a:rPr lang="fr-MA" dirty="0"/>
              <a:t>  &gt;&gt;&gt;&gt;&gt; Assurance</a:t>
            </a:r>
          </a:p>
          <a:p>
            <a:r>
              <a:rPr lang="fr-MA" dirty="0"/>
              <a:t>Claims </a:t>
            </a:r>
            <a:r>
              <a:rPr lang="fr-MA" dirty="0" err="1"/>
              <a:t>payment</a:t>
            </a:r>
            <a:r>
              <a:rPr lang="fr-MA" dirty="0"/>
              <a:t> &lt;&lt;&lt;&lt;&lt; Assurance</a:t>
            </a:r>
          </a:p>
        </p:txBody>
      </p:sp>
    </p:spTree>
    <p:extLst>
      <p:ext uri="{BB962C8B-B14F-4D97-AF65-F5344CB8AC3E}">
        <p14:creationId xmlns:p14="http://schemas.microsoft.com/office/powerpoint/2010/main" val="19549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MA" dirty="0"/>
              <a:t>Machine attention </a:t>
            </a:r>
            <a:r>
              <a:rPr lang="ar-MA" dirty="0"/>
              <a:t>ضغط الدم أبسط مثال</a:t>
            </a:r>
            <a:endParaRPr lang="fr-MA" dirty="0"/>
          </a:p>
        </p:txBody>
      </p:sp>
    </p:spTree>
    <p:extLst>
      <p:ext uri="{BB962C8B-B14F-4D97-AF65-F5344CB8AC3E}">
        <p14:creationId xmlns:p14="http://schemas.microsoft.com/office/powerpoint/2010/main" val="57059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1" i="0" dirty="0">
                <a:solidFill>
                  <a:schemeClr val="tx2"/>
                </a:solidFill>
                <a:effectLst/>
                <a:latin typeface="Manrope" panose="020B0604020202020204" charset="0"/>
              </a:rPr>
              <a:t>Diverse Data Sources: </a:t>
            </a:r>
            <a:r>
              <a:rPr lang="en-US" b="0" i="0" dirty="0">
                <a:solidFill>
                  <a:schemeClr val="tx2"/>
                </a:solidFill>
                <a:effectLst/>
                <a:latin typeface="Manrope" panose="020B0604020202020204" charset="0"/>
              </a:rPr>
              <a:t>Integrating data from disparate systems including clinical records, financial data, and operational metrics.</a:t>
            </a:r>
          </a:p>
          <a:p>
            <a:pPr marL="285750" indent="-285750">
              <a:buFont typeface="Arial" panose="020B0604020202020204" pitchFamily="34" charset="0"/>
              <a:buChar char="•"/>
            </a:pPr>
            <a:r>
              <a:rPr lang="fr-MA" sz="1100" b="1" i="0" u="none" strike="noStrike" cap="none" dirty="0">
                <a:solidFill>
                  <a:schemeClr val="tx2"/>
                </a:solidFill>
                <a:effectLst/>
                <a:latin typeface="Manrope" panose="020B0604020202020204" charset="0"/>
                <a:cs typeface="Arial"/>
                <a:sym typeface="Arial"/>
              </a:rPr>
              <a:t>Data modeling technique : </a:t>
            </a:r>
            <a:r>
              <a:rPr lang="en-US" b="0" i="0" dirty="0">
                <a:solidFill>
                  <a:srgbClr val="D1D5DB"/>
                </a:solidFill>
                <a:effectLst/>
                <a:latin typeface="Söhne"/>
              </a:rPr>
              <a:t>how to effectively model and analyze the billing process in a healthcare consortium, focusing on claims billing and payment workflow</a:t>
            </a:r>
          </a:p>
          <a:p>
            <a:pPr marL="742950" lvl="1" indent="-285750">
              <a:buFont typeface="Arial" panose="020B0604020202020204" pitchFamily="34" charset="0"/>
              <a:buChar char="•"/>
            </a:pPr>
            <a:r>
              <a:rPr lang="en-US" b="1" i="0" dirty="0">
                <a:effectLst/>
                <a:latin typeface="Söhne"/>
              </a:rPr>
              <a:t>Transaction Grain:</a:t>
            </a:r>
            <a:r>
              <a:rPr lang="en-US" b="0" i="0" dirty="0">
                <a:solidFill>
                  <a:srgbClr val="D1D5DB"/>
                </a:solidFill>
                <a:effectLst/>
                <a:latin typeface="Söhne"/>
              </a:rPr>
              <a:t> Captures each billing and payment transaction</a:t>
            </a:r>
          </a:p>
          <a:p>
            <a:pPr marL="742950" lvl="1" indent="-285750">
              <a:buFont typeface="Arial" panose="020B0604020202020204" pitchFamily="34" charset="0"/>
              <a:buChar char="•"/>
            </a:pPr>
            <a:r>
              <a:rPr lang="en-US" b="1" i="0" dirty="0">
                <a:effectLst/>
                <a:latin typeface="Söhne"/>
              </a:rPr>
              <a:t>Periodic Snapshot:</a:t>
            </a:r>
            <a:r>
              <a:rPr lang="en-US" b="0" i="0" dirty="0">
                <a:solidFill>
                  <a:srgbClr val="D1D5DB"/>
                </a:solidFill>
                <a:effectLst/>
                <a:latin typeface="Söhne"/>
              </a:rPr>
              <a:t> Good for stable, long-term data like bank accounts and insurance</a:t>
            </a:r>
          </a:p>
          <a:p>
            <a:pPr marL="742950" lvl="1" indent="-285750">
              <a:buFont typeface="Arial" panose="020B0604020202020204" pitchFamily="34" charset="0"/>
              <a:buChar char="•"/>
            </a:pPr>
            <a:r>
              <a:rPr lang="en-US" b="1" i="0" dirty="0">
                <a:effectLst/>
                <a:latin typeface="Söhne"/>
              </a:rPr>
              <a:t>Accumulating Snapshot:</a:t>
            </a:r>
            <a:r>
              <a:rPr lang="en-US" b="0" i="0" dirty="0">
                <a:solidFill>
                  <a:srgbClr val="D1D5DB"/>
                </a:solidFill>
                <a:effectLst/>
                <a:latin typeface="Söhne"/>
              </a:rPr>
              <a:t> Best for tracking medical claims billing and payments, recording the complete history and updates of each claim in detail.</a:t>
            </a:r>
            <a:endParaRPr lang="en-US" b="0" i="0" dirty="0">
              <a:solidFill>
                <a:schemeClr val="tx2"/>
              </a:solidFill>
              <a:effectLst/>
              <a:latin typeface="Manrope" panose="020B0604020202020204" charset="0"/>
            </a:endParaRPr>
          </a:p>
          <a:p>
            <a:pPr marL="285750" indent="-285750">
              <a:buFont typeface="Arial" panose="020B0604020202020204" pitchFamily="34" charset="0"/>
              <a:buChar char="•"/>
            </a:pPr>
            <a:r>
              <a:rPr lang="en-US" b="1" i="0" dirty="0">
                <a:solidFill>
                  <a:schemeClr val="tx2"/>
                </a:solidFill>
                <a:effectLst/>
                <a:latin typeface="Manrope" panose="020B0604020202020204" charset="0"/>
              </a:rPr>
              <a:t>Multivalued Dimensions: </a:t>
            </a:r>
            <a:r>
              <a:rPr lang="en-US" b="0" i="0" dirty="0">
                <a:solidFill>
                  <a:schemeClr val="tx2"/>
                </a:solidFill>
                <a:effectLst/>
                <a:latin typeface="Manrope" panose="020B0604020202020204" charset="0"/>
              </a:rPr>
              <a:t>Handling dimensions like patient diagnoses, which can have multiple values for a single event.</a:t>
            </a:r>
          </a:p>
          <a:p>
            <a:pPr marL="285750" indent="-285750">
              <a:buFont typeface="Arial" panose="020B0604020202020204" pitchFamily="34" charset="0"/>
              <a:buChar char="•"/>
            </a:pPr>
            <a:r>
              <a:rPr lang="en-US" b="1" i="0" dirty="0">
                <a:solidFill>
                  <a:schemeClr val="tx2"/>
                </a:solidFill>
                <a:effectLst/>
                <a:latin typeface="Manrope" panose="020B0604020202020204" charset="0"/>
              </a:rPr>
              <a:t>Handling Sparse and Heterogeneous Data: </a:t>
            </a:r>
            <a:r>
              <a:rPr lang="en-US" b="0" i="0" dirty="0">
                <a:solidFill>
                  <a:schemeClr val="tx2"/>
                </a:solidFill>
                <a:effectLst/>
                <a:latin typeface="Manrope" panose="020B0604020202020204" charset="0"/>
              </a:rPr>
              <a:t>Dealing with data that varies greatly in format and frequency, such as lab results, textual comments, and images.</a:t>
            </a:r>
          </a:p>
          <a:p>
            <a:pPr marL="285750" indent="-285750">
              <a:buFont typeface="Arial" panose="020B0604020202020204" pitchFamily="34" charset="0"/>
              <a:buChar char="•"/>
            </a:pPr>
            <a:r>
              <a:rPr lang="en-US" b="1" i="0" dirty="0">
                <a:solidFill>
                  <a:schemeClr val="tx2"/>
                </a:solidFill>
                <a:effectLst/>
                <a:latin typeface="Manrope" panose="020B0604020202020204" charset="0"/>
              </a:rPr>
              <a:t>Last one : </a:t>
            </a:r>
            <a:r>
              <a:rPr lang="en-US" b="0" i="0" dirty="0">
                <a:solidFill>
                  <a:srgbClr val="D1D5DB"/>
                </a:solidFill>
                <a:effectLst/>
                <a:latin typeface="Söhne"/>
              </a:rPr>
              <a:t>Problem Definition: Healthcare organizations struggle with efficiently tracking the utilization and availability of their assets, such as patient beds and operating theatres, alongside managing financial and clinical data.</a:t>
            </a:r>
          </a:p>
          <a:p>
            <a:pPr marL="285750" indent="-285750">
              <a:buFont typeface="Arial" panose="020B0604020202020204" pitchFamily="34" charset="0"/>
              <a:buChar char="•"/>
            </a:pPr>
            <a:r>
              <a:rPr lang="ar-MA" b="0" i="0" dirty="0">
                <a:solidFill>
                  <a:srgbClr val="D1D5DB"/>
                </a:solidFill>
                <a:effectLst/>
                <a:latin typeface="Söhne"/>
              </a:rPr>
              <a:t>تواجه المؤسسات الصحية تحدياً في إدارة واستغلال مواردها ومعداتها بكفاءة، مثل أسرة المرضى وغرف العمليات الجراحية. يتمثل التحدي في تتبع استخدام هذه الموارد وتوفرها بشكل دقيق وفعال.</a:t>
            </a:r>
            <a:endParaRPr lang="en-US" dirty="0">
              <a:solidFill>
                <a:schemeClr val="tx2"/>
              </a:solidFill>
              <a:latin typeface="Manrope" panose="020B0604020202020204" charset="0"/>
            </a:endParaRPr>
          </a:p>
          <a:p>
            <a:endParaRPr lang="en-US" dirty="0"/>
          </a:p>
        </p:txBody>
      </p:sp>
    </p:spTree>
    <p:extLst>
      <p:ext uri="{BB962C8B-B14F-4D97-AF65-F5344CB8AC3E}">
        <p14:creationId xmlns:p14="http://schemas.microsoft.com/office/powerpoint/2010/main" val="399621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381643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b="0" i="0" dirty="0">
                <a:solidFill>
                  <a:srgbClr val="D1D5DB"/>
                </a:solidFill>
                <a:effectLst/>
                <a:latin typeface="Söhne"/>
              </a:rPr>
              <a:t>Data modeling in English refers to the process of creating a data model for an information system.</a:t>
            </a:r>
            <a:endParaRPr lang="fr-MA" dirty="0"/>
          </a:p>
        </p:txBody>
      </p:sp>
    </p:spTree>
    <p:extLst>
      <p:ext uri="{BB962C8B-B14F-4D97-AF65-F5344CB8AC3E}">
        <p14:creationId xmlns:p14="http://schemas.microsoft.com/office/powerpoint/2010/main" val="376747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MA" dirty="0"/>
          </a:p>
        </p:txBody>
      </p:sp>
    </p:spTree>
    <p:extLst>
      <p:ext uri="{BB962C8B-B14F-4D97-AF65-F5344CB8AC3E}">
        <p14:creationId xmlns:p14="http://schemas.microsoft.com/office/powerpoint/2010/main" val="346173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19050" y="-50"/>
            <a:ext cx="9163200" cy="5143500"/>
          </a:xfrm>
          <a:prstGeom prst="rect">
            <a:avLst/>
          </a:prstGeom>
          <a:noFill/>
          <a:ln>
            <a:noFill/>
          </a:ln>
        </p:spPr>
      </p:sp>
      <p:sp>
        <p:nvSpPr>
          <p:cNvPr id="53" name="Google Shape;53;p10"/>
          <p:cNvSpPr txBox="1">
            <a:spLocks noGrp="1"/>
          </p:cNvSpPr>
          <p:nvPr>
            <p:ph type="title"/>
          </p:nvPr>
        </p:nvSpPr>
        <p:spPr>
          <a:xfrm>
            <a:off x="720000" y="2532575"/>
            <a:ext cx="2315400" cy="20550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grpSp>
        <p:nvGrpSpPr>
          <p:cNvPr id="220" name="Google Shape;220;p30"/>
          <p:cNvGrpSpPr/>
          <p:nvPr/>
        </p:nvGrpSpPr>
        <p:grpSpPr>
          <a:xfrm>
            <a:off x="149225" y="-119775"/>
            <a:ext cx="1128000" cy="1470900"/>
            <a:chOff x="149225" y="-470125"/>
            <a:chExt cx="1128000" cy="1470900"/>
          </a:xfrm>
        </p:grpSpPr>
        <p:sp>
          <p:nvSpPr>
            <p:cNvPr id="221" name="Google Shape;221;p30"/>
            <p:cNvSpPr/>
            <p:nvPr/>
          </p:nvSpPr>
          <p:spPr>
            <a:xfrm>
              <a:off x="149225" y="-470125"/>
              <a:ext cx="564000" cy="1470900"/>
            </a:xfrm>
            <a:prstGeom prst="parallelogram">
              <a:avLst>
                <a:gd name="adj" fmla="val 570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sp>
          <p:nvSpPr>
            <p:cNvPr id="222" name="Google Shape;222;p30"/>
            <p:cNvSpPr/>
            <p:nvPr/>
          </p:nvSpPr>
          <p:spPr>
            <a:xfrm>
              <a:off x="713225" y="-470125"/>
              <a:ext cx="564000" cy="1470900"/>
            </a:xfrm>
            <a:prstGeom prst="parallelogram">
              <a:avLst>
                <a:gd name="adj" fmla="val 570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grpSp>
      <p:sp>
        <p:nvSpPr>
          <p:cNvPr id="223" name="Google Shape;223;p30"/>
          <p:cNvSpPr/>
          <p:nvPr/>
        </p:nvSpPr>
        <p:spPr>
          <a:xfrm flipH="1">
            <a:off x="7409888" y="3306582"/>
            <a:ext cx="3250200" cy="3250200"/>
          </a:xfrm>
          <a:prstGeom prst="donut">
            <a:avLst>
              <a:gd name="adj" fmla="val 976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24"/>
        <p:cNvGrpSpPr/>
        <p:nvPr/>
      </p:nvGrpSpPr>
      <p:grpSpPr>
        <a:xfrm>
          <a:off x="0" y="0"/>
          <a:ext cx="0" cy="0"/>
          <a:chOff x="0" y="0"/>
          <a:chExt cx="0" cy="0"/>
        </a:xfrm>
      </p:grpSpPr>
      <p:grpSp>
        <p:nvGrpSpPr>
          <p:cNvPr id="225" name="Google Shape;225;p31"/>
          <p:cNvGrpSpPr/>
          <p:nvPr/>
        </p:nvGrpSpPr>
        <p:grpSpPr>
          <a:xfrm rot="-5400000">
            <a:off x="8209975" y="3359225"/>
            <a:ext cx="1128000" cy="1470900"/>
            <a:chOff x="149225" y="-470125"/>
            <a:chExt cx="1128000" cy="1470900"/>
          </a:xfrm>
        </p:grpSpPr>
        <p:sp>
          <p:nvSpPr>
            <p:cNvPr id="226" name="Google Shape;226;p31"/>
            <p:cNvSpPr/>
            <p:nvPr/>
          </p:nvSpPr>
          <p:spPr>
            <a:xfrm>
              <a:off x="149225" y="-470125"/>
              <a:ext cx="564000" cy="1470900"/>
            </a:xfrm>
            <a:prstGeom prst="parallelogram">
              <a:avLst>
                <a:gd name="adj" fmla="val 5706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sp>
          <p:nvSpPr>
            <p:cNvPr id="227" name="Google Shape;227;p31"/>
            <p:cNvSpPr/>
            <p:nvPr/>
          </p:nvSpPr>
          <p:spPr>
            <a:xfrm>
              <a:off x="713225" y="-470125"/>
              <a:ext cx="564000" cy="1470900"/>
            </a:xfrm>
            <a:prstGeom prst="parallelogram">
              <a:avLst>
                <a:gd name="adj" fmla="val 5706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grpSp>
      <p:sp>
        <p:nvSpPr>
          <p:cNvPr id="228" name="Google Shape;228;p31"/>
          <p:cNvSpPr/>
          <p:nvPr/>
        </p:nvSpPr>
        <p:spPr>
          <a:xfrm flipH="1">
            <a:off x="333372" y="-1185673"/>
            <a:ext cx="2583900" cy="2583900"/>
          </a:xfrm>
          <a:prstGeom prst="donut">
            <a:avLst>
              <a:gd name="adj" fmla="val 976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nrope"/>
              <a:ea typeface="Manrope"/>
              <a:cs typeface="Manrope"/>
              <a:sym typeface="Manrop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1pPr>
            <a:lvl2pPr lvl="1"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2pPr>
            <a:lvl3pPr lvl="2"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3pPr>
            <a:lvl4pPr lvl="3"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4pPr>
            <a:lvl5pPr lvl="4"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5pPr>
            <a:lvl6pPr lvl="5"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6pPr>
            <a:lvl7pPr lvl="6"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7pPr>
            <a:lvl8pPr lvl="7"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8pPr>
            <a:lvl9pPr lvl="8" rtl="0">
              <a:spcBef>
                <a:spcPts val="0"/>
              </a:spcBef>
              <a:spcAft>
                <a:spcPts val="0"/>
              </a:spcAft>
              <a:buClr>
                <a:schemeClr val="lt2"/>
              </a:buClr>
              <a:buSzPts val="3000"/>
              <a:buFont typeface="Inter Tight SemiBold"/>
              <a:buNone/>
              <a:defRPr sz="3000">
                <a:solidFill>
                  <a:schemeClr val="lt2"/>
                </a:solidFill>
                <a:latin typeface="Inter Tight SemiBold"/>
                <a:ea typeface="Inter Tight SemiBold"/>
                <a:cs typeface="Inter Tight SemiBold"/>
                <a:sym typeface="Inter Tight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1pPr>
            <a:lvl2pPr marL="914400" lvl="1"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2pPr>
            <a:lvl3pPr marL="1371600" lvl="2"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3pPr>
            <a:lvl4pPr marL="1828800" lvl="3"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4pPr>
            <a:lvl5pPr marL="2286000" lvl="4"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5pPr>
            <a:lvl6pPr marL="2743200" lvl="5"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6pPr>
            <a:lvl7pPr marL="3200400" lvl="6"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7pPr>
            <a:lvl8pPr marL="3657600" lvl="7"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8pPr>
            <a:lvl9pPr marL="4114800" lvl="8"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76" r:id="rId3"/>
    <p:sldLayoutId id="214748367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4.xml"/><Relationship Id="rId3" Type="http://schemas.openxmlformats.org/officeDocument/2006/relationships/image" Target="../media/image6.png"/><Relationship Id="rId7"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3.xml"/><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2.xml"/><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ircle: Hollow 6">
            <a:extLst>
              <a:ext uri="{FF2B5EF4-FFF2-40B4-BE49-F238E27FC236}">
                <a16:creationId xmlns:a16="http://schemas.microsoft.com/office/drawing/2014/main" id="{BFF1977F-DD4B-7E6F-F74A-9CBCF7290415}"/>
              </a:ext>
            </a:extLst>
          </p:cNvPr>
          <p:cNvSpPr/>
          <p:nvPr/>
        </p:nvSpPr>
        <p:spPr>
          <a:xfrm>
            <a:off x="-914400" y="165818"/>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Google Shape;284;p39">
            <a:extLst>
              <a:ext uri="{FF2B5EF4-FFF2-40B4-BE49-F238E27FC236}">
                <a16:creationId xmlns:a16="http://schemas.microsoft.com/office/drawing/2014/main" id="{00C84D7E-E230-D83C-5EDC-3024B0CD4021}"/>
              </a:ext>
            </a:extLst>
          </p:cNvPr>
          <p:cNvSpPr txBox="1">
            <a:spLocks noGrp="1"/>
          </p:cNvSpPr>
          <p:nvPr>
            <p:ph type="title"/>
          </p:nvPr>
        </p:nvSpPr>
        <p:spPr>
          <a:xfrm>
            <a:off x="1555972" y="1946710"/>
            <a:ext cx="6032057" cy="125008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7500" dirty="0"/>
              <a:t>HealthCare!</a:t>
            </a:r>
            <a:endParaRPr sz="7500" dirty="0"/>
          </a:p>
        </p:txBody>
      </p:sp>
      <p:sp>
        <p:nvSpPr>
          <p:cNvPr id="9" name="Circle: Hollow 8">
            <a:extLst>
              <a:ext uri="{FF2B5EF4-FFF2-40B4-BE49-F238E27FC236}">
                <a16:creationId xmlns:a16="http://schemas.microsoft.com/office/drawing/2014/main" id="{2D10A735-7ABD-C1AD-091C-F1D6ED4EF658}"/>
              </a:ext>
            </a:extLst>
          </p:cNvPr>
          <p:cNvSpPr/>
          <p:nvPr/>
        </p:nvSpPr>
        <p:spPr>
          <a:xfrm>
            <a:off x="641572" y="-95514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272110" y="-118374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08718" y="1080218"/>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56392" y="-72654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Google Shape;782;p69">
            <a:extLst>
              <a:ext uri="{FF2B5EF4-FFF2-40B4-BE49-F238E27FC236}">
                <a16:creationId xmlns:a16="http://schemas.microsoft.com/office/drawing/2014/main" id="{845EC2A9-4932-9371-F37E-DC264D6776CD}"/>
              </a:ext>
            </a:extLst>
          </p:cNvPr>
          <p:cNvSpPr txBox="1">
            <a:spLocks/>
          </p:cNvSpPr>
          <p:nvPr/>
        </p:nvSpPr>
        <p:spPr>
          <a:xfrm>
            <a:off x="8510933" y="2464876"/>
            <a:ext cx="3539400" cy="396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BY RALPH KIMBALL</a:t>
            </a:r>
          </a:p>
        </p:txBody>
      </p:sp>
      <p:grpSp>
        <p:nvGrpSpPr>
          <p:cNvPr id="19" name="Group 18">
            <a:extLst>
              <a:ext uri="{FF2B5EF4-FFF2-40B4-BE49-F238E27FC236}">
                <a16:creationId xmlns:a16="http://schemas.microsoft.com/office/drawing/2014/main" id="{A5FD5AC5-0020-2D00-C195-F5BE77C5F8E0}"/>
              </a:ext>
            </a:extLst>
          </p:cNvPr>
          <p:cNvGrpSpPr/>
          <p:nvPr/>
        </p:nvGrpSpPr>
        <p:grpSpPr>
          <a:xfrm>
            <a:off x="2372473" y="5429395"/>
            <a:ext cx="4878536" cy="857050"/>
            <a:chOff x="1324144" y="3471110"/>
            <a:chExt cx="6870682" cy="857050"/>
          </a:xfrm>
        </p:grpSpPr>
        <p:sp>
          <p:nvSpPr>
            <p:cNvPr id="20" name="Google Shape;782;p69">
              <a:extLst>
                <a:ext uri="{FF2B5EF4-FFF2-40B4-BE49-F238E27FC236}">
                  <a16:creationId xmlns:a16="http://schemas.microsoft.com/office/drawing/2014/main" id="{C32DDFBC-3265-5282-BBF0-8705B7C2E48D}"/>
                </a:ext>
              </a:extLst>
            </p:cNvPr>
            <p:cNvSpPr txBox="1">
              <a:spLocks/>
            </p:cNvSpPr>
            <p:nvPr/>
          </p:nvSpPr>
          <p:spPr>
            <a:xfrm>
              <a:off x="1324144" y="3471111"/>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a:t>
              </a:r>
              <a:br>
                <a:rPr lang="en-US" b="1" dirty="0"/>
              </a:br>
              <a:r>
                <a:rPr lang="en-US" dirty="0">
                  <a:latin typeface="+mn-lt"/>
                </a:rPr>
                <a:t>ACHRAF MSADEK</a:t>
              </a:r>
            </a:p>
            <a:p>
              <a:r>
                <a:rPr lang="en-US" dirty="0">
                  <a:latin typeface="+mn-lt"/>
                </a:rPr>
                <a:t>YASSIR LOUKILIA</a:t>
              </a:r>
            </a:p>
          </p:txBody>
        </p:sp>
        <p:sp>
          <p:nvSpPr>
            <p:cNvPr id="21" name="Google Shape;782;p69">
              <a:extLst>
                <a:ext uri="{FF2B5EF4-FFF2-40B4-BE49-F238E27FC236}">
                  <a16:creationId xmlns:a16="http://schemas.microsoft.com/office/drawing/2014/main" id="{7263D331-8F5D-54A1-8F31-800C01C38DA0}"/>
                </a:ext>
              </a:extLst>
            </p:cNvPr>
            <p:cNvSpPr txBox="1">
              <a:spLocks/>
            </p:cNvSpPr>
            <p:nvPr/>
          </p:nvSpPr>
          <p:spPr>
            <a:xfrm>
              <a:off x="4655426" y="3471110"/>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SUPERVISED BY:</a:t>
              </a:r>
              <a:br>
                <a:rPr lang="en-US" b="1" dirty="0"/>
              </a:br>
              <a:r>
                <a:rPr lang="en-US" b="1" dirty="0" err="1"/>
                <a:t>Pr.</a:t>
              </a:r>
              <a:r>
                <a:rPr lang="en-US" dirty="0" err="1"/>
                <a:t>MOHAMMED</a:t>
              </a:r>
              <a:r>
                <a:rPr lang="en-US" dirty="0"/>
                <a:t> NASRI</a:t>
              </a:r>
              <a:endParaRPr lang="en-US" dirty="0">
                <a:latin typeface="+mn-lt"/>
              </a:endParaRPr>
            </a:p>
          </p:txBody>
        </p:sp>
      </p:grpSp>
    </p:spTree>
    <p:extLst>
      <p:ext uri="{BB962C8B-B14F-4D97-AF65-F5344CB8AC3E}">
        <p14:creationId xmlns:p14="http://schemas.microsoft.com/office/powerpoint/2010/main" val="143736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6975119" y="3017398"/>
            <a:ext cx="2743200" cy="2743200"/>
          </a:xfrm>
          <a:prstGeom prst="donut">
            <a:avLst>
              <a:gd name="adj" fmla="val 2384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7889519" y="39138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rot="2398311">
            <a:off x="135761" y="268794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rot="2398311">
            <a:off x="230043" y="3618114"/>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2" name="solution2">
            <a:extLst>
              <a:ext uri="{FF2B5EF4-FFF2-40B4-BE49-F238E27FC236}">
                <a16:creationId xmlns:a16="http://schemas.microsoft.com/office/drawing/2014/main" id="{23B5AF3B-FE51-00B2-1B76-F1F30D00A85C}"/>
              </a:ext>
            </a:extLst>
          </p:cNvPr>
          <p:cNvSpPr txBox="1"/>
          <p:nvPr/>
        </p:nvSpPr>
        <p:spPr>
          <a:xfrm>
            <a:off x="3213190" y="979802"/>
            <a:ext cx="4679425" cy="523220"/>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Diverse Data Sources</a:t>
            </a:r>
          </a:p>
          <a:p>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i="0" dirty="0">
                <a:solidFill>
                  <a:schemeClr val="tx2"/>
                </a:solidFill>
                <a:effectLst/>
                <a:latin typeface="Manrope" panose="020B0604020202020204" charset="0"/>
              </a:rPr>
              <a:t>Conforming dimensions and facts using .</a:t>
            </a:r>
          </a:p>
        </p:txBody>
      </p:sp>
      <p:graphicFrame>
        <p:nvGraphicFramePr>
          <p:cNvPr id="18" name="Tableau 17">
            <a:extLst>
              <a:ext uri="{FF2B5EF4-FFF2-40B4-BE49-F238E27FC236}">
                <a16:creationId xmlns:a16="http://schemas.microsoft.com/office/drawing/2014/main" id="{309109AF-D0D0-2685-8E00-A753CDB18D6D}"/>
              </a:ext>
            </a:extLst>
          </p:cNvPr>
          <p:cNvGraphicFramePr>
            <a:graphicFrameLocks noGrp="1"/>
          </p:cNvGraphicFramePr>
          <p:nvPr>
            <p:extLst>
              <p:ext uri="{D42A27DB-BD31-4B8C-83A1-F6EECF244321}">
                <p14:modId xmlns:p14="http://schemas.microsoft.com/office/powerpoint/2010/main" val="1980805923"/>
              </p:ext>
            </p:extLst>
          </p:nvPr>
        </p:nvGraphicFramePr>
        <p:xfrm>
          <a:off x="3149315" y="1494449"/>
          <a:ext cx="2845370" cy="3565924"/>
        </p:xfrm>
        <a:graphic>
          <a:graphicData uri="http://schemas.openxmlformats.org/drawingml/2006/table">
            <a:tbl>
              <a:tblPr/>
              <a:tblGrid>
                <a:gridCol w="1422685">
                  <a:extLst>
                    <a:ext uri="{9D8B030D-6E8A-4147-A177-3AD203B41FA5}">
                      <a16:colId xmlns:a16="http://schemas.microsoft.com/office/drawing/2014/main" val="2288160766"/>
                    </a:ext>
                  </a:extLst>
                </a:gridCol>
                <a:gridCol w="1422685">
                  <a:extLst>
                    <a:ext uri="{9D8B030D-6E8A-4147-A177-3AD203B41FA5}">
                      <a16:colId xmlns:a16="http://schemas.microsoft.com/office/drawing/2014/main" val="3864190074"/>
                    </a:ext>
                  </a:extLst>
                </a:gridCol>
              </a:tblGrid>
              <a:tr h="205844">
                <a:tc>
                  <a:txBody>
                    <a:bodyPr/>
                    <a:lstStyle/>
                    <a:p>
                      <a:pPr fontAlgn="b"/>
                      <a:r>
                        <a:rPr lang="fr-MA" sz="900" b="1">
                          <a:effectLst/>
                        </a:rPr>
                        <a:t>EMR Field</a:t>
                      </a:r>
                    </a:p>
                  </a:txBody>
                  <a:tcPr marL="55701" marR="55701" marT="27850" marB="278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
                      <a:r>
                        <a:rPr lang="fr-MA" sz="900" b="1">
                          <a:effectLst/>
                        </a:rPr>
                        <a:t>Example Value</a:t>
                      </a:r>
                    </a:p>
                  </a:txBody>
                  <a:tcPr marL="55701" marR="55701" marT="27850" marB="278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28808954"/>
                  </a:ext>
                </a:extLst>
              </a:tr>
              <a:tr h="185668">
                <a:tc>
                  <a:txBody>
                    <a:bodyPr/>
                    <a:lstStyle/>
                    <a:p>
                      <a:pPr fontAlgn="base"/>
                      <a:r>
                        <a:rPr lang="fr-MA" sz="900">
                          <a:effectLst/>
                        </a:rPr>
                        <a:t>Patient ID</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123456</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131746735"/>
                  </a:ext>
                </a:extLst>
              </a:tr>
              <a:tr h="185668">
                <a:tc>
                  <a:txBody>
                    <a:bodyPr/>
                    <a:lstStyle/>
                    <a:p>
                      <a:pPr fontAlgn="base"/>
                      <a:r>
                        <a:rPr lang="fr-MA" sz="900">
                          <a:effectLst/>
                        </a:rPr>
                        <a:t>Patient Name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John Doe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753109361"/>
                  </a:ext>
                </a:extLst>
              </a:tr>
              <a:tr h="185668">
                <a:tc>
                  <a:txBody>
                    <a:bodyPr/>
                    <a:lstStyle/>
                    <a:p>
                      <a:pPr fontAlgn="base"/>
                      <a:r>
                        <a:rPr lang="fr-MA" sz="900">
                          <a:effectLst/>
                        </a:rPr>
                        <a:t>Date of Birth</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1980-01-01</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19849118"/>
                  </a:ext>
                </a:extLst>
              </a:tr>
              <a:tr h="185668">
                <a:tc>
                  <a:txBody>
                    <a:bodyPr/>
                    <a:lstStyle/>
                    <a:p>
                      <a:pPr fontAlgn="base"/>
                      <a:r>
                        <a:rPr lang="fr-MA" sz="900">
                          <a:effectLst/>
                        </a:rPr>
                        <a:t>Gender</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Male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32955242"/>
                  </a:ext>
                </a:extLst>
              </a:tr>
              <a:tr h="315636">
                <a:tc>
                  <a:txBody>
                    <a:bodyPr/>
                    <a:lstStyle/>
                    <a:p>
                      <a:pPr fontAlgn="base"/>
                      <a:r>
                        <a:rPr lang="fr-MA" sz="900">
                          <a:effectLst/>
                        </a:rPr>
                        <a:t>Address</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en-US" sz="900">
                          <a:effectLst/>
                        </a:rPr>
                        <a:t>123 Main St, Anytown, USA</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265122776"/>
                  </a:ext>
                </a:extLst>
              </a:tr>
              <a:tr h="185668">
                <a:tc>
                  <a:txBody>
                    <a:bodyPr/>
                    <a:lstStyle/>
                    <a:p>
                      <a:pPr fontAlgn="base"/>
                      <a:r>
                        <a:rPr lang="fr-MA" sz="900">
                          <a:effectLst/>
                        </a:rPr>
                        <a:t>Visit Date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2023-12-01</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67610846"/>
                  </a:ext>
                </a:extLst>
              </a:tr>
              <a:tr h="185668">
                <a:tc>
                  <a:txBody>
                    <a:bodyPr/>
                    <a:lstStyle/>
                    <a:p>
                      <a:pPr fontAlgn="base"/>
                      <a:r>
                        <a:rPr lang="fr-MA" sz="900">
                          <a:effectLst/>
                        </a:rPr>
                        <a:t>Visit Reason</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Routine Checkup</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61742596"/>
                  </a:ext>
                </a:extLst>
              </a:tr>
              <a:tr h="185668">
                <a:tc>
                  <a:txBody>
                    <a:bodyPr/>
                    <a:lstStyle/>
                    <a:p>
                      <a:pPr fontAlgn="base"/>
                      <a:r>
                        <a:rPr lang="fr-MA" sz="900">
                          <a:effectLst/>
                        </a:rPr>
                        <a:t>Blood Pressure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120/80 mmHg</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653204471"/>
                  </a:ext>
                </a:extLst>
              </a:tr>
              <a:tr h="185668">
                <a:tc>
                  <a:txBody>
                    <a:bodyPr/>
                    <a:lstStyle/>
                    <a:p>
                      <a:pPr fontAlgn="base"/>
                      <a:r>
                        <a:rPr lang="fr-MA" sz="900">
                          <a:effectLst/>
                        </a:rPr>
                        <a:t>Height</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180 cm</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15406831"/>
                  </a:ext>
                </a:extLst>
              </a:tr>
              <a:tr h="185668">
                <a:tc>
                  <a:txBody>
                    <a:bodyPr/>
                    <a:lstStyle/>
                    <a:p>
                      <a:pPr fontAlgn="base"/>
                      <a:r>
                        <a:rPr lang="fr-MA" sz="900">
                          <a:effectLst/>
                        </a:rPr>
                        <a:t>Weight</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80 kg</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49334244"/>
                  </a:ext>
                </a:extLst>
              </a:tr>
              <a:tr h="185668">
                <a:tc>
                  <a:txBody>
                    <a:bodyPr/>
                    <a:lstStyle/>
                    <a:p>
                      <a:pPr fontAlgn="base"/>
                      <a:r>
                        <a:rPr lang="fr-MA" sz="900">
                          <a:effectLst/>
                        </a:rPr>
                        <a:t>Current Medications</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Metformin, Lisinopril</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56430348"/>
                  </a:ext>
                </a:extLst>
              </a:tr>
              <a:tr h="185668">
                <a:tc>
                  <a:txBody>
                    <a:bodyPr/>
                    <a:lstStyle/>
                    <a:p>
                      <a:pPr fontAlgn="base"/>
                      <a:r>
                        <a:rPr lang="fr-MA" sz="900">
                          <a:effectLst/>
                        </a:rPr>
                        <a:t>Allergies</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Penicillin</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64372977"/>
                  </a:ext>
                </a:extLst>
              </a:tr>
              <a:tr h="185668">
                <a:tc>
                  <a:txBody>
                    <a:bodyPr/>
                    <a:lstStyle/>
                    <a:p>
                      <a:pPr fontAlgn="base"/>
                      <a:r>
                        <a:rPr lang="fr-MA" sz="900">
                          <a:effectLst/>
                        </a:rPr>
                        <a:t>Diagnosis</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Type 2 Diabetes</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249506228"/>
                  </a:ext>
                </a:extLst>
              </a:tr>
              <a:tr h="315636">
                <a:tc>
                  <a:txBody>
                    <a:bodyPr/>
                    <a:lstStyle/>
                    <a:p>
                      <a:pPr fontAlgn="base"/>
                      <a:r>
                        <a:rPr lang="fr-MA" sz="900">
                          <a:effectLst/>
                        </a:rPr>
                        <a:t>Treatment Plan</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Adjust medication, Diet consultation</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11355463"/>
                  </a:ext>
                </a:extLst>
              </a:tr>
              <a:tr h="185668">
                <a:tc>
                  <a:txBody>
                    <a:bodyPr/>
                    <a:lstStyle/>
                    <a:p>
                      <a:pPr fontAlgn="base"/>
                      <a:r>
                        <a:rPr lang="fr-MA" sz="900">
                          <a:effectLst/>
                        </a:rPr>
                        <a:t>Next Appointment Date</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a:effectLst/>
                        </a:rPr>
                        <a:t>2024-01-15</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850351363"/>
                  </a:ext>
                </a:extLst>
              </a:tr>
              <a:tr h="185668">
                <a:tc>
                  <a:txBody>
                    <a:bodyPr/>
                    <a:lstStyle/>
                    <a:p>
                      <a:pPr fontAlgn="base"/>
                      <a:r>
                        <a:rPr lang="fr-MA" sz="900">
                          <a:effectLst/>
                        </a:rPr>
                        <a:t>Attending Physician</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fontAlgn="base"/>
                      <a:r>
                        <a:rPr lang="fr-MA" sz="900" dirty="0">
                          <a:effectLst/>
                        </a:rPr>
                        <a:t>Dr. Alice Smith</a:t>
                      </a:r>
                    </a:p>
                  </a:txBody>
                  <a:tcPr marL="55701" marR="55701" marT="27850" marB="278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7644070"/>
                  </a:ext>
                </a:extLst>
              </a:tr>
            </a:tbl>
          </a:graphicData>
        </a:graphic>
      </p:graphicFrame>
      <p:sp>
        <p:nvSpPr>
          <p:cNvPr id="20" name="ZoneTexte 19">
            <a:extLst>
              <a:ext uri="{FF2B5EF4-FFF2-40B4-BE49-F238E27FC236}">
                <a16:creationId xmlns:a16="http://schemas.microsoft.com/office/drawing/2014/main" id="{98E46BB6-BF2D-B02A-760F-2A70B9FF3092}"/>
              </a:ext>
            </a:extLst>
          </p:cNvPr>
          <p:cNvSpPr txBox="1"/>
          <p:nvPr/>
        </p:nvSpPr>
        <p:spPr>
          <a:xfrm>
            <a:off x="847898" y="1978327"/>
            <a:ext cx="2111433" cy="954107"/>
          </a:xfrm>
          <a:prstGeom prst="rect">
            <a:avLst/>
          </a:prstGeom>
          <a:noFill/>
        </p:spPr>
        <p:txBody>
          <a:bodyPr wrap="square">
            <a:spAutoFit/>
          </a:bodyPr>
          <a:lstStyle/>
          <a:p>
            <a:r>
              <a:rPr lang="fr-MA" b="1" dirty="0">
                <a:solidFill>
                  <a:srgbClr val="00B050"/>
                </a:solidFill>
                <a:latin typeface="Manrope" panose="020B0604020202020204" charset="0"/>
              </a:rPr>
              <a:t>Exemple : </a:t>
            </a:r>
            <a:r>
              <a:rPr lang="en-US" b="1" dirty="0">
                <a:solidFill>
                  <a:schemeClr val="tx2"/>
                </a:solidFill>
                <a:latin typeface="Manrope" panose="020B0604020202020204" charset="0"/>
              </a:rPr>
              <a:t>Conforming  </a:t>
            </a:r>
          </a:p>
          <a:p>
            <a:r>
              <a:rPr lang="fr-MA" b="1" dirty="0">
                <a:solidFill>
                  <a:schemeClr val="tx2"/>
                </a:solidFill>
                <a:latin typeface="Manrope" panose="020B0604020202020204" charset="0"/>
              </a:rPr>
              <a:t>Patient dimension </a:t>
            </a:r>
            <a:r>
              <a:rPr lang="en-US" b="1" dirty="0">
                <a:solidFill>
                  <a:schemeClr val="tx2"/>
                </a:solidFill>
                <a:latin typeface="Manrope" panose="020B0604020202020204" charset="0"/>
              </a:rPr>
              <a:t>using electronic medical record EMR</a:t>
            </a:r>
          </a:p>
        </p:txBody>
      </p:sp>
    </p:spTree>
    <p:extLst>
      <p:ext uri="{BB962C8B-B14F-4D97-AF65-F5344CB8AC3E}">
        <p14:creationId xmlns:p14="http://schemas.microsoft.com/office/powerpoint/2010/main" val="734065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6975119" y="3017398"/>
            <a:ext cx="2743200" cy="2743200"/>
          </a:xfrm>
          <a:prstGeom prst="donut">
            <a:avLst>
              <a:gd name="adj" fmla="val 2384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7889519" y="39138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rot="2398311">
            <a:off x="135761" y="268794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rot="2398311">
            <a:off x="230043" y="3618114"/>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2" name="solution2">
            <a:extLst>
              <a:ext uri="{FF2B5EF4-FFF2-40B4-BE49-F238E27FC236}">
                <a16:creationId xmlns:a16="http://schemas.microsoft.com/office/drawing/2014/main" id="{23B5AF3B-FE51-00B2-1B76-F1F30D00A85C}"/>
              </a:ext>
            </a:extLst>
          </p:cNvPr>
          <p:cNvSpPr txBox="1"/>
          <p:nvPr/>
        </p:nvSpPr>
        <p:spPr>
          <a:xfrm>
            <a:off x="364068" y="1563317"/>
            <a:ext cx="4174066" cy="523220"/>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a:t>
            </a:r>
            <a:r>
              <a:rPr lang="fr-MA" b="1" dirty="0">
                <a:solidFill>
                  <a:schemeClr val="tx2"/>
                </a:solidFill>
                <a:latin typeface="Manrope" panose="020B0604020202020204" charset="0"/>
              </a:rPr>
              <a:t>Data modeling technique(Claims)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i="0" dirty="0">
                <a:solidFill>
                  <a:schemeClr val="tx2"/>
                </a:solidFill>
                <a:effectLst/>
                <a:latin typeface="Manrope" panose="020B0604020202020204" charset="0"/>
              </a:rPr>
              <a:t>Accumulating Snapshot.</a:t>
            </a:r>
          </a:p>
        </p:txBody>
      </p:sp>
      <p:pic>
        <p:nvPicPr>
          <p:cNvPr id="5" name="Image 4">
            <a:extLst>
              <a:ext uri="{FF2B5EF4-FFF2-40B4-BE49-F238E27FC236}">
                <a16:creationId xmlns:a16="http://schemas.microsoft.com/office/drawing/2014/main" id="{6E380581-CC64-571D-CC07-82E4B2F361E6}"/>
              </a:ext>
            </a:extLst>
          </p:cNvPr>
          <p:cNvPicPr>
            <a:picLocks noChangeAspect="1"/>
          </p:cNvPicPr>
          <p:nvPr/>
        </p:nvPicPr>
        <p:blipFill rotWithShape="1">
          <a:blip r:embed="rId6"/>
          <a:srcRect l="25867" t="2304" r="41482" b="2716"/>
          <a:stretch/>
        </p:blipFill>
        <p:spPr>
          <a:xfrm>
            <a:off x="4495800" y="110065"/>
            <a:ext cx="2142066" cy="4885267"/>
          </a:xfrm>
          <a:prstGeom prst="rect">
            <a:avLst/>
          </a:prstGeom>
          <a:ln>
            <a:solidFill>
              <a:srgbClr val="FFFFFF"/>
            </a:solidFill>
          </a:ln>
        </p:spPr>
      </p:pic>
      <mc:AlternateContent xmlns:mc="http://schemas.openxmlformats.org/markup-compatibility/2006" xmlns:p14="http://schemas.microsoft.com/office/powerpoint/2010/main">
        <mc:Choice Requires="p14">
          <p:contentPart p14:bwMode="auto" r:id="rId7">
            <p14:nvContentPartPr>
              <p14:cNvPr id="18" name="Encre 17">
                <a:extLst>
                  <a:ext uri="{FF2B5EF4-FFF2-40B4-BE49-F238E27FC236}">
                    <a16:creationId xmlns:a16="http://schemas.microsoft.com/office/drawing/2014/main" id="{D4FBB589-EBE4-2D68-6C44-6A68BD3147EC}"/>
                  </a:ext>
                </a:extLst>
              </p14:cNvPr>
              <p14:cNvContentPartPr/>
              <p14:nvPr/>
            </p14:nvContentPartPr>
            <p14:xfrm>
              <a:off x="4521813" y="488600"/>
              <a:ext cx="1644480" cy="113040"/>
            </p14:xfrm>
          </p:contentPart>
        </mc:Choice>
        <mc:Fallback xmlns="">
          <p:pic>
            <p:nvPicPr>
              <p:cNvPr id="18" name="Encre 17">
                <a:extLst>
                  <a:ext uri="{FF2B5EF4-FFF2-40B4-BE49-F238E27FC236}">
                    <a16:creationId xmlns:a16="http://schemas.microsoft.com/office/drawing/2014/main" id="{D4FBB589-EBE4-2D68-6C44-6A68BD3147EC}"/>
                  </a:ext>
                </a:extLst>
              </p:cNvPr>
              <p:cNvPicPr/>
              <p:nvPr/>
            </p:nvPicPr>
            <p:blipFill>
              <a:blip r:embed="rId8"/>
              <a:stretch>
                <a:fillRect/>
              </a:stretch>
            </p:blipFill>
            <p:spPr>
              <a:xfrm>
                <a:off x="4504173" y="452960"/>
                <a:ext cx="16801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Encre 18">
                <a:extLst>
                  <a:ext uri="{FF2B5EF4-FFF2-40B4-BE49-F238E27FC236}">
                    <a16:creationId xmlns:a16="http://schemas.microsoft.com/office/drawing/2014/main" id="{9826BAF1-4450-AB27-C419-70A64CD131D3}"/>
                  </a:ext>
                </a:extLst>
              </p14:cNvPr>
              <p14:cNvContentPartPr/>
              <p14:nvPr/>
            </p14:nvContentPartPr>
            <p14:xfrm>
              <a:off x="4537653" y="3725000"/>
              <a:ext cx="815400" cy="47880"/>
            </p14:xfrm>
          </p:contentPart>
        </mc:Choice>
        <mc:Fallback xmlns="">
          <p:pic>
            <p:nvPicPr>
              <p:cNvPr id="19" name="Encre 18">
                <a:extLst>
                  <a:ext uri="{FF2B5EF4-FFF2-40B4-BE49-F238E27FC236}">
                    <a16:creationId xmlns:a16="http://schemas.microsoft.com/office/drawing/2014/main" id="{9826BAF1-4450-AB27-C419-70A64CD131D3}"/>
                  </a:ext>
                </a:extLst>
              </p:cNvPr>
              <p:cNvPicPr/>
              <p:nvPr/>
            </p:nvPicPr>
            <p:blipFill>
              <a:blip r:embed="rId10"/>
              <a:stretch>
                <a:fillRect/>
              </a:stretch>
            </p:blipFill>
            <p:spPr>
              <a:xfrm>
                <a:off x="4520013" y="3689000"/>
                <a:ext cx="8510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Encre 20">
                <a:extLst>
                  <a:ext uri="{FF2B5EF4-FFF2-40B4-BE49-F238E27FC236}">
                    <a16:creationId xmlns:a16="http://schemas.microsoft.com/office/drawing/2014/main" id="{09D153DC-E19B-0E06-2753-A61492AA6A62}"/>
                  </a:ext>
                </a:extLst>
              </p14:cNvPr>
              <p14:cNvContentPartPr/>
              <p14:nvPr/>
            </p14:nvContentPartPr>
            <p14:xfrm>
              <a:off x="4563373" y="4156640"/>
              <a:ext cx="990000" cy="51840"/>
            </p14:xfrm>
          </p:contentPart>
        </mc:Choice>
        <mc:Fallback xmlns="">
          <p:pic>
            <p:nvPicPr>
              <p:cNvPr id="21" name="Encre 20">
                <a:extLst>
                  <a:ext uri="{FF2B5EF4-FFF2-40B4-BE49-F238E27FC236}">
                    <a16:creationId xmlns:a16="http://schemas.microsoft.com/office/drawing/2014/main" id="{09D153DC-E19B-0E06-2753-A61492AA6A62}"/>
                  </a:ext>
                </a:extLst>
              </p:cNvPr>
              <p:cNvPicPr/>
              <p:nvPr/>
            </p:nvPicPr>
            <p:blipFill>
              <a:blip r:embed="rId12"/>
              <a:stretch>
                <a:fillRect/>
              </a:stretch>
            </p:blipFill>
            <p:spPr>
              <a:xfrm>
                <a:off x="4545373" y="4120640"/>
                <a:ext cx="10256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Encre 21">
                <a:extLst>
                  <a:ext uri="{FF2B5EF4-FFF2-40B4-BE49-F238E27FC236}">
                    <a16:creationId xmlns:a16="http://schemas.microsoft.com/office/drawing/2014/main" id="{99A6D8D7-1CD8-3E6E-4075-601118CCFAEA}"/>
                  </a:ext>
                </a:extLst>
              </p14:cNvPr>
              <p14:cNvContentPartPr/>
              <p14:nvPr/>
            </p14:nvContentPartPr>
            <p14:xfrm>
              <a:off x="4563373" y="964160"/>
              <a:ext cx="1886760" cy="77760"/>
            </p14:xfrm>
          </p:contentPart>
        </mc:Choice>
        <mc:Fallback xmlns="">
          <p:pic>
            <p:nvPicPr>
              <p:cNvPr id="22" name="Encre 21">
                <a:extLst>
                  <a:ext uri="{FF2B5EF4-FFF2-40B4-BE49-F238E27FC236}">
                    <a16:creationId xmlns:a16="http://schemas.microsoft.com/office/drawing/2014/main" id="{99A6D8D7-1CD8-3E6E-4075-601118CCFAEA}"/>
                  </a:ext>
                </a:extLst>
              </p:cNvPr>
              <p:cNvPicPr/>
              <p:nvPr/>
            </p:nvPicPr>
            <p:blipFill>
              <a:blip r:embed="rId14"/>
              <a:stretch>
                <a:fillRect/>
              </a:stretch>
            </p:blipFill>
            <p:spPr>
              <a:xfrm>
                <a:off x="4545373" y="928160"/>
                <a:ext cx="1922400" cy="149400"/>
              </a:xfrm>
              <a:prstGeom prst="rect">
                <a:avLst/>
              </a:prstGeom>
            </p:spPr>
          </p:pic>
        </mc:Fallback>
      </mc:AlternateContent>
    </p:spTree>
    <p:extLst>
      <p:ext uri="{BB962C8B-B14F-4D97-AF65-F5344CB8AC3E}">
        <p14:creationId xmlns:p14="http://schemas.microsoft.com/office/powerpoint/2010/main" val="2822132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6975119" y="3017398"/>
            <a:ext cx="2743200" cy="2743200"/>
          </a:xfrm>
          <a:prstGeom prst="donut">
            <a:avLst>
              <a:gd name="adj" fmla="val 2384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7889519" y="39138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rot="2398311">
            <a:off x="135761" y="268794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rot="2398311">
            <a:off x="230043" y="3618114"/>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2" name="solution2">
            <a:extLst>
              <a:ext uri="{FF2B5EF4-FFF2-40B4-BE49-F238E27FC236}">
                <a16:creationId xmlns:a16="http://schemas.microsoft.com/office/drawing/2014/main" id="{23B5AF3B-FE51-00B2-1B76-F1F30D00A85C}"/>
              </a:ext>
            </a:extLst>
          </p:cNvPr>
          <p:cNvSpPr txBox="1"/>
          <p:nvPr/>
        </p:nvSpPr>
        <p:spPr>
          <a:xfrm>
            <a:off x="3204952" y="699716"/>
            <a:ext cx="4679425" cy="523220"/>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a:t>
            </a:r>
            <a:r>
              <a:rPr lang="fr-MA" b="1" dirty="0">
                <a:solidFill>
                  <a:schemeClr val="tx2"/>
                </a:solidFill>
                <a:latin typeface="Manrope" panose="020B0604020202020204" charset="0"/>
              </a:rPr>
              <a:t>Data modeling technique(Claims)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i="0" dirty="0">
                <a:solidFill>
                  <a:schemeClr val="tx2"/>
                </a:solidFill>
                <a:effectLst/>
                <a:latin typeface="Manrope" panose="020B0604020202020204" charset="0"/>
              </a:rPr>
              <a:t>Accumulating Snapshot.</a:t>
            </a:r>
          </a:p>
        </p:txBody>
      </p:sp>
      <p:sp>
        <p:nvSpPr>
          <p:cNvPr id="20" name="ZoneTexte 19">
            <a:extLst>
              <a:ext uri="{FF2B5EF4-FFF2-40B4-BE49-F238E27FC236}">
                <a16:creationId xmlns:a16="http://schemas.microsoft.com/office/drawing/2014/main" id="{98E46BB6-BF2D-B02A-760F-2A70B9FF3092}"/>
              </a:ext>
            </a:extLst>
          </p:cNvPr>
          <p:cNvSpPr txBox="1"/>
          <p:nvPr/>
        </p:nvSpPr>
        <p:spPr>
          <a:xfrm>
            <a:off x="1626674" y="1615863"/>
            <a:ext cx="5890653" cy="2031325"/>
          </a:xfrm>
          <a:prstGeom prst="rect">
            <a:avLst/>
          </a:prstGeom>
          <a:noFill/>
        </p:spPr>
        <p:txBody>
          <a:bodyPr wrap="square">
            <a:spAutoFit/>
          </a:bodyPr>
          <a:lstStyle/>
          <a:p>
            <a:pPr marR="0" algn="l" rtl="0">
              <a:spcBef>
                <a:spcPts val="0"/>
              </a:spcBef>
              <a:spcAft>
                <a:spcPts val="0"/>
              </a:spcAft>
            </a:pPr>
            <a:r>
              <a:rPr lang="en-US" b="1" i="0" dirty="0">
                <a:solidFill>
                  <a:srgbClr val="00B050"/>
                </a:solidFill>
                <a:effectLst/>
                <a:latin typeface="Manrope" panose="020B0604020202020204" charset="0"/>
                <a:ea typeface="Arial" panose="020B0604020202020204" pitchFamily="34" charset="0"/>
                <a:cs typeface="Arial" panose="020B0604020202020204" pitchFamily="34" charset="0"/>
              </a:rPr>
              <a:t>Transaction Grain: </a:t>
            </a:r>
            <a:r>
              <a:rPr lang="en-US" b="1" i="0" dirty="0">
                <a:solidFill>
                  <a:srgbClr val="355766"/>
                </a:solidFill>
                <a:effectLst/>
                <a:latin typeface="Manrope" panose="020B0604020202020204" charset="0"/>
                <a:ea typeface="Arial" panose="020B0604020202020204" pitchFamily="34" charset="0"/>
                <a:cs typeface="Arial" panose="020B0604020202020204" pitchFamily="34" charset="0"/>
              </a:rPr>
              <a:t>Captures each billing and payment transaction, but not ideal for complex processes like medical claims with frequent changes.</a:t>
            </a:r>
            <a:endParaRPr lang="fr-MA" dirty="0">
              <a:effectLst/>
            </a:endParaRPr>
          </a:p>
          <a:p>
            <a:pPr marR="0" algn="l" rtl="0">
              <a:spcBef>
                <a:spcPts val="0"/>
              </a:spcBef>
              <a:spcAft>
                <a:spcPts val="0"/>
              </a:spcAft>
            </a:pPr>
            <a:r>
              <a:rPr lang="en-US" b="1" i="0" dirty="0">
                <a:solidFill>
                  <a:srgbClr val="00B050"/>
                </a:solidFill>
                <a:effectLst/>
                <a:latin typeface="Manrope" panose="020B0604020202020204" charset="0"/>
                <a:ea typeface="Arial" panose="020B0604020202020204" pitchFamily="34" charset="0"/>
                <a:cs typeface="Arial" panose="020B0604020202020204" pitchFamily="34" charset="0"/>
              </a:rPr>
              <a:t>Periodic Snapshot: </a:t>
            </a:r>
            <a:r>
              <a:rPr lang="en-US" b="1" i="0" dirty="0">
                <a:solidFill>
                  <a:srgbClr val="355766"/>
                </a:solidFill>
                <a:effectLst/>
                <a:latin typeface="Manrope" panose="020B0604020202020204" charset="0"/>
                <a:ea typeface="Arial" panose="020B0604020202020204" pitchFamily="34" charset="0"/>
                <a:cs typeface="Arial" panose="020B0604020202020204" pitchFamily="34" charset="0"/>
              </a:rPr>
              <a:t>Good for stable, long-term data like bank accounts and insurance, but less effective for dynamic, short-term processes like medical claims.</a:t>
            </a:r>
            <a:endParaRPr lang="fr-MA" dirty="0">
              <a:effectLst/>
            </a:endParaRPr>
          </a:p>
          <a:p>
            <a:pPr marR="0" algn="l" rtl="0">
              <a:spcBef>
                <a:spcPts val="0"/>
              </a:spcBef>
              <a:spcAft>
                <a:spcPts val="0"/>
              </a:spcAft>
            </a:pPr>
            <a:r>
              <a:rPr lang="en-US" b="1" i="0" dirty="0">
                <a:solidFill>
                  <a:srgbClr val="00B050"/>
                </a:solidFill>
                <a:effectLst/>
                <a:latin typeface="Manrope" panose="020B0604020202020204" charset="0"/>
                <a:ea typeface="Arial" panose="020B0604020202020204" pitchFamily="34" charset="0"/>
                <a:cs typeface="Arial" panose="020B0604020202020204" pitchFamily="34" charset="0"/>
              </a:rPr>
              <a:t>Accumulating Snapshot: </a:t>
            </a:r>
            <a:r>
              <a:rPr lang="en-US" b="1" i="0" dirty="0">
                <a:solidFill>
                  <a:srgbClr val="355766"/>
                </a:solidFill>
                <a:effectLst/>
                <a:latin typeface="Manrope" panose="020B0604020202020204" charset="0"/>
                <a:ea typeface="Arial" panose="020B0604020202020204" pitchFamily="34" charset="0"/>
                <a:cs typeface="Arial" panose="020B0604020202020204" pitchFamily="34" charset="0"/>
              </a:rPr>
              <a:t>Best for tracking medical claims billing and payments, recording the complete history and updates of each claim in detail.</a:t>
            </a:r>
            <a:endParaRPr lang="fr-MA" dirty="0">
              <a:effectLst/>
            </a:endParaRPr>
          </a:p>
        </p:txBody>
      </p:sp>
    </p:spTree>
    <p:extLst>
      <p:ext uri="{BB962C8B-B14F-4D97-AF65-F5344CB8AC3E}">
        <p14:creationId xmlns:p14="http://schemas.microsoft.com/office/powerpoint/2010/main" val="159289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151986" y="4472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rot="2398311">
            <a:off x="-187959" y="3195941"/>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rot="2398311">
            <a:off x="-93677" y="412611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2" name="solution2">
            <a:extLst>
              <a:ext uri="{FF2B5EF4-FFF2-40B4-BE49-F238E27FC236}">
                <a16:creationId xmlns:a16="http://schemas.microsoft.com/office/drawing/2014/main" id="{23B5AF3B-FE51-00B2-1B76-F1F30D00A85C}"/>
              </a:ext>
            </a:extLst>
          </p:cNvPr>
          <p:cNvSpPr txBox="1"/>
          <p:nvPr/>
        </p:nvSpPr>
        <p:spPr>
          <a:xfrm>
            <a:off x="3204952" y="699716"/>
            <a:ext cx="4679425" cy="523220"/>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a:t>
            </a:r>
            <a:r>
              <a:rPr lang="fr-MA" b="1" dirty="0">
                <a:solidFill>
                  <a:schemeClr val="tx2"/>
                </a:solidFill>
                <a:latin typeface="Manrope" panose="020B0604020202020204" charset="0"/>
              </a:rPr>
              <a:t>Data modeling technique(Claims)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i="0" dirty="0">
                <a:solidFill>
                  <a:schemeClr val="tx2"/>
                </a:solidFill>
                <a:effectLst/>
                <a:latin typeface="Manrope" panose="020B0604020202020204" charset="0"/>
              </a:rPr>
              <a:t>Accumulating Snapshot.</a:t>
            </a:r>
          </a:p>
        </p:txBody>
      </p:sp>
      <p:pic>
        <p:nvPicPr>
          <p:cNvPr id="17" name="Image 16">
            <a:extLst>
              <a:ext uri="{FF2B5EF4-FFF2-40B4-BE49-F238E27FC236}">
                <a16:creationId xmlns:a16="http://schemas.microsoft.com/office/drawing/2014/main" id="{6231D5C5-E498-0BDF-9323-37B8A234D46E}"/>
              </a:ext>
            </a:extLst>
          </p:cNvPr>
          <p:cNvPicPr>
            <a:picLocks noChangeAspect="1"/>
          </p:cNvPicPr>
          <p:nvPr/>
        </p:nvPicPr>
        <p:blipFill>
          <a:blip r:embed="rId6"/>
          <a:stretch>
            <a:fillRect/>
          </a:stretch>
        </p:blipFill>
        <p:spPr>
          <a:xfrm>
            <a:off x="1933576" y="1566333"/>
            <a:ext cx="5734050" cy="2705100"/>
          </a:xfrm>
          <a:prstGeom prst="rect">
            <a:avLst/>
          </a:prstGeom>
        </p:spPr>
      </p:pic>
      <p:sp>
        <p:nvSpPr>
          <p:cNvPr id="18" name="solution2">
            <a:extLst>
              <a:ext uri="{FF2B5EF4-FFF2-40B4-BE49-F238E27FC236}">
                <a16:creationId xmlns:a16="http://schemas.microsoft.com/office/drawing/2014/main" id="{7AD728E8-3EFA-BB66-86BE-3A791BC2575B}"/>
              </a:ext>
            </a:extLst>
          </p:cNvPr>
          <p:cNvSpPr txBox="1"/>
          <p:nvPr/>
        </p:nvSpPr>
        <p:spPr>
          <a:xfrm>
            <a:off x="698819" y="2655515"/>
            <a:ext cx="1146914" cy="307777"/>
          </a:xfrm>
          <a:prstGeom prst="rect">
            <a:avLst/>
          </a:prstGeom>
        </p:spPr>
        <p:txBody>
          <a:bodyPr wrap="square">
            <a:spAutoFit/>
          </a:bodyPr>
          <a:lstStyle/>
          <a:p>
            <a:r>
              <a:rPr lang="fr-MA" b="1" dirty="0">
                <a:solidFill>
                  <a:srgbClr val="FF0000"/>
                </a:solidFill>
                <a:latin typeface="Manrope" panose="020B0604020202020204" charset="0"/>
              </a:rPr>
              <a:t>Chapitre 4</a:t>
            </a:r>
            <a:endParaRPr lang="en-US" b="1" i="0" dirty="0">
              <a:solidFill>
                <a:schemeClr val="tx2"/>
              </a:solidFill>
              <a:effectLst/>
              <a:latin typeface="Manrope" panose="020B0604020202020204" charset="0"/>
            </a:endParaRPr>
          </a:p>
        </p:txBody>
      </p:sp>
      <p:sp>
        <p:nvSpPr>
          <p:cNvPr id="7" name="Circle: Hollow 6">
            <a:extLst>
              <a:ext uri="{FF2B5EF4-FFF2-40B4-BE49-F238E27FC236}">
                <a16:creationId xmlns:a16="http://schemas.microsoft.com/office/drawing/2014/main" id="{BFF1977F-DD4B-7E6F-F74A-9CBCF7290415}"/>
              </a:ext>
            </a:extLst>
          </p:cNvPr>
          <p:cNvSpPr/>
          <p:nvPr/>
        </p:nvSpPr>
        <p:spPr>
          <a:xfrm>
            <a:off x="7237586" y="3576198"/>
            <a:ext cx="2743200" cy="2743200"/>
          </a:xfrm>
          <a:prstGeom prst="donut">
            <a:avLst>
              <a:gd name="adj" fmla="val 2384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8591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237586" y="3576198"/>
            <a:ext cx="2743200" cy="2743200"/>
          </a:xfrm>
          <a:prstGeom prst="donut">
            <a:avLst>
              <a:gd name="adj" fmla="val 2384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151986" y="4472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rot="2398311">
            <a:off x="-187959" y="3195941"/>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rot="2398311">
            <a:off x="-93677" y="412611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2" name="solution2">
            <a:extLst>
              <a:ext uri="{FF2B5EF4-FFF2-40B4-BE49-F238E27FC236}">
                <a16:creationId xmlns:a16="http://schemas.microsoft.com/office/drawing/2014/main" id="{23B5AF3B-FE51-00B2-1B76-F1F30D00A85C}"/>
              </a:ext>
            </a:extLst>
          </p:cNvPr>
          <p:cNvSpPr txBox="1"/>
          <p:nvPr/>
        </p:nvSpPr>
        <p:spPr>
          <a:xfrm>
            <a:off x="3204952" y="699716"/>
            <a:ext cx="4679425" cy="523220"/>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a:t>
            </a:r>
            <a:r>
              <a:rPr lang="fr-MA" b="1" dirty="0">
                <a:solidFill>
                  <a:schemeClr val="tx2"/>
                </a:solidFill>
                <a:latin typeface="Manrope" panose="020B0604020202020204" charset="0"/>
              </a:rPr>
              <a:t>Data modeling technique(Claims)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dirty="0">
                <a:solidFill>
                  <a:srgbClr val="00B050"/>
                </a:solidFill>
                <a:latin typeface="Manrope" panose="020B0604020202020204" charset="0"/>
              </a:rPr>
              <a:t>Solution : </a:t>
            </a:r>
            <a:r>
              <a:rPr lang="en-US" b="1" dirty="0">
                <a:solidFill>
                  <a:schemeClr val="tx2"/>
                </a:solidFill>
                <a:latin typeface="Manrope" panose="020B0604020202020204" charset="0"/>
              </a:rPr>
              <a:t> </a:t>
            </a:r>
            <a:r>
              <a:rPr lang="en-US" b="1" i="0" dirty="0">
                <a:solidFill>
                  <a:schemeClr val="tx2"/>
                </a:solidFill>
                <a:effectLst/>
                <a:latin typeface="Manrope" panose="020B0604020202020204" charset="0"/>
              </a:rPr>
              <a:t>Accumulating Snapshot.</a:t>
            </a:r>
          </a:p>
        </p:txBody>
      </p:sp>
      <p:graphicFrame>
        <p:nvGraphicFramePr>
          <p:cNvPr id="6" name="Tableau 5">
            <a:extLst>
              <a:ext uri="{FF2B5EF4-FFF2-40B4-BE49-F238E27FC236}">
                <a16:creationId xmlns:a16="http://schemas.microsoft.com/office/drawing/2014/main" id="{C01A09A6-8F53-4484-41E5-92CBEE199EEF}"/>
              </a:ext>
            </a:extLst>
          </p:cNvPr>
          <p:cNvGraphicFramePr>
            <a:graphicFrameLocks noGrp="1"/>
          </p:cNvGraphicFramePr>
          <p:nvPr>
            <p:extLst>
              <p:ext uri="{D42A27DB-BD31-4B8C-83A1-F6EECF244321}">
                <p14:modId xmlns:p14="http://schemas.microsoft.com/office/powerpoint/2010/main" val="3456287370"/>
              </p:ext>
            </p:extLst>
          </p:nvPr>
        </p:nvGraphicFramePr>
        <p:xfrm>
          <a:off x="740829" y="1631949"/>
          <a:ext cx="8208433" cy="1666240"/>
        </p:xfrm>
        <a:graphic>
          <a:graphicData uri="http://schemas.openxmlformats.org/drawingml/2006/table">
            <a:tbl>
              <a:tblPr firstRow="1" bandRow="1">
                <a:tableStyleId>{E50B1B7C-C235-49BF-B09C-BEC07237F9ED}</a:tableStyleId>
              </a:tblPr>
              <a:tblGrid>
                <a:gridCol w="482849">
                  <a:extLst>
                    <a:ext uri="{9D8B030D-6E8A-4147-A177-3AD203B41FA5}">
                      <a16:colId xmlns:a16="http://schemas.microsoft.com/office/drawing/2014/main" val="3255115572"/>
                    </a:ext>
                  </a:extLst>
                </a:gridCol>
                <a:gridCol w="482849">
                  <a:extLst>
                    <a:ext uri="{9D8B030D-6E8A-4147-A177-3AD203B41FA5}">
                      <a16:colId xmlns:a16="http://schemas.microsoft.com/office/drawing/2014/main" val="2098085208"/>
                    </a:ext>
                  </a:extLst>
                </a:gridCol>
                <a:gridCol w="482849">
                  <a:extLst>
                    <a:ext uri="{9D8B030D-6E8A-4147-A177-3AD203B41FA5}">
                      <a16:colId xmlns:a16="http://schemas.microsoft.com/office/drawing/2014/main" val="299857784"/>
                    </a:ext>
                  </a:extLst>
                </a:gridCol>
                <a:gridCol w="482849">
                  <a:extLst>
                    <a:ext uri="{9D8B030D-6E8A-4147-A177-3AD203B41FA5}">
                      <a16:colId xmlns:a16="http://schemas.microsoft.com/office/drawing/2014/main" val="416210284"/>
                    </a:ext>
                  </a:extLst>
                </a:gridCol>
                <a:gridCol w="482849">
                  <a:extLst>
                    <a:ext uri="{9D8B030D-6E8A-4147-A177-3AD203B41FA5}">
                      <a16:colId xmlns:a16="http://schemas.microsoft.com/office/drawing/2014/main" val="2254813846"/>
                    </a:ext>
                  </a:extLst>
                </a:gridCol>
                <a:gridCol w="482849">
                  <a:extLst>
                    <a:ext uri="{9D8B030D-6E8A-4147-A177-3AD203B41FA5}">
                      <a16:colId xmlns:a16="http://schemas.microsoft.com/office/drawing/2014/main" val="2831864868"/>
                    </a:ext>
                  </a:extLst>
                </a:gridCol>
                <a:gridCol w="482849">
                  <a:extLst>
                    <a:ext uri="{9D8B030D-6E8A-4147-A177-3AD203B41FA5}">
                      <a16:colId xmlns:a16="http://schemas.microsoft.com/office/drawing/2014/main" val="1671730294"/>
                    </a:ext>
                  </a:extLst>
                </a:gridCol>
                <a:gridCol w="482849">
                  <a:extLst>
                    <a:ext uri="{9D8B030D-6E8A-4147-A177-3AD203B41FA5}">
                      <a16:colId xmlns:a16="http://schemas.microsoft.com/office/drawing/2014/main" val="650150751"/>
                    </a:ext>
                  </a:extLst>
                </a:gridCol>
                <a:gridCol w="482849">
                  <a:extLst>
                    <a:ext uri="{9D8B030D-6E8A-4147-A177-3AD203B41FA5}">
                      <a16:colId xmlns:a16="http://schemas.microsoft.com/office/drawing/2014/main" val="1528210950"/>
                    </a:ext>
                  </a:extLst>
                </a:gridCol>
                <a:gridCol w="482849">
                  <a:extLst>
                    <a:ext uri="{9D8B030D-6E8A-4147-A177-3AD203B41FA5}">
                      <a16:colId xmlns:a16="http://schemas.microsoft.com/office/drawing/2014/main" val="1442337584"/>
                    </a:ext>
                  </a:extLst>
                </a:gridCol>
                <a:gridCol w="482849">
                  <a:extLst>
                    <a:ext uri="{9D8B030D-6E8A-4147-A177-3AD203B41FA5}">
                      <a16:colId xmlns:a16="http://schemas.microsoft.com/office/drawing/2014/main" val="984041366"/>
                    </a:ext>
                  </a:extLst>
                </a:gridCol>
                <a:gridCol w="482849">
                  <a:extLst>
                    <a:ext uri="{9D8B030D-6E8A-4147-A177-3AD203B41FA5}">
                      <a16:colId xmlns:a16="http://schemas.microsoft.com/office/drawing/2014/main" val="873217970"/>
                    </a:ext>
                  </a:extLst>
                </a:gridCol>
                <a:gridCol w="482849">
                  <a:extLst>
                    <a:ext uri="{9D8B030D-6E8A-4147-A177-3AD203B41FA5}">
                      <a16:colId xmlns:a16="http://schemas.microsoft.com/office/drawing/2014/main" val="2987104809"/>
                    </a:ext>
                  </a:extLst>
                </a:gridCol>
                <a:gridCol w="482849">
                  <a:extLst>
                    <a:ext uri="{9D8B030D-6E8A-4147-A177-3AD203B41FA5}">
                      <a16:colId xmlns:a16="http://schemas.microsoft.com/office/drawing/2014/main" val="1492788925"/>
                    </a:ext>
                  </a:extLst>
                </a:gridCol>
                <a:gridCol w="482849">
                  <a:extLst>
                    <a:ext uri="{9D8B030D-6E8A-4147-A177-3AD203B41FA5}">
                      <a16:colId xmlns:a16="http://schemas.microsoft.com/office/drawing/2014/main" val="2301926147"/>
                    </a:ext>
                  </a:extLst>
                </a:gridCol>
                <a:gridCol w="482849">
                  <a:extLst>
                    <a:ext uri="{9D8B030D-6E8A-4147-A177-3AD203B41FA5}">
                      <a16:colId xmlns:a16="http://schemas.microsoft.com/office/drawing/2014/main" val="2137194981"/>
                    </a:ext>
                  </a:extLst>
                </a:gridCol>
                <a:gridCol w="482849">
                  <a:extLst>
                    <a:ext uri="{9D8B030D-6E8A-4147-A177-3AD203B41FA5}">
                      <a16:colId xmlns:a16="http://schemas.microsoft.com/office/drawing/2014/main" val="543651849"/>
                    </a:ext>
                  </a:extLst>
                </a:gridCol>
              </a:tblGrid>
              <a:tr h="370840">
                <a:tc>
                  <a:txBody>
                    <a:bodyPr/>
                    <a:lstStyle/>
                    <a:p>
                      <a:pPr algn="r" fontAlgn="ctr"/>
                      <a:r>
                        <a:rPr lang="fr-MA" sz="700" b="1" dirty="0" err="1">
                          <a:effectLst/>
                        </a:rPr>
                        <a:t>Treatment</a:t>
                      </a:r>
                      <a:r>
                        <a:rPr lang="fr-MA" sz="700" b="1" dirty="0">
                          <a:effectLst/>
                        </a:rPr>
                        <a:t> Date Key</a:t>
                      </a:r>
                    </a:p>
                  </a:txBody>
                  <a:tcPr marL="60960" marR="60960" marT="30480" marB="30480" anchor="ctr"/>
                </a:tc>
                <a:tc>
                  <a:txBody>
                    <a:bodyPr/>
                    <a:lstStyle/>
                    <a:p>
                      <a:pPr algn="r" fontAlgn="ctr"/>
                      <a:r>
                        <a:rPr lang="en-US" sz="700" b="1" dirty="0">
                          <a:effectLst/>
                        </a:rPr>
                        <a:t>Primary Insurance Billing Date Key</a:t>
                      </a:r>
                    </a:p>
                  </a:txBody>
                  <a:tcPr marL="60960" marR="60960" marT="30480" marB="30480" anchor="ctr"/>
                </a:tc>
                <a:tc>
                  <a:txBody>
                    <a:bodyPr/>
                    <a:lstStyle/>
                    <a:p>
                      <a:pPr algn="r" fontAlgn="ctr"/>
                      <a:r>
                        <a:rPr lang="en-US" sz="700" b="1" dirty="0">
                          <a:effectLst/>
                        </a:rPr>
                        <a:t>Secondary Insurance Billing Date Key</a:t>
                      </a:r>
                    </a:p>
                  </a:txBody>
                  <a:tcPr marL="60960" marR="60960" marT="30480" marB="30480" anchor="ctr"/>
                </a:tc>
                <a:tc>
                  <a:txBody>
                    <a:bodyPr/>
                    <a:lstStyle/>
                    <a:p>
                      <a:pPr algn="r" fontAlgn="ctr"/>
                      <a:r>
                        <a:rPr lang="en-US" sz="700" b="1" dirty="0">
                          <a:effectLst/>
                        </a:rPr>
                        <a:t>Responsible Party Billing Date Key</a:t>
                      </a:r>
                    </a:p>
                  </a:txBody>
                  <a:tcPr marL="60960" marR="60960" marT="30480" marB="30480" anchor="ctr"/>
                </a:tc>
                <a:tc>
                  <a:txBody>
                    <a:bodyPr/>
                    <a:lstStyle/>
                    <a:p>
                      <a:pPr algn="r" fontAlgn="ctr"/>
                      <a:r>
                        <a:rPr lang="en-US" sz="700" b="1" dirty="0">
                          <a:effectLst/>
                        </a:rPr>
                        <a:t>Last Primary Insurance Payment Date Key</a:t>
                      </a:r>
                    </a:p>
                  </a:txBody>
                  <a:tcPr marL="60960" marR="60960" marT="30480" marB="30480" anchor="ctr"/>
                </a:tc>
                <a:tc>
                  <a:txBody>
                    <a:bodyPr/>
                    <a:lstStyle/>
                    <a:p>
                      <a:pPr algn="r" fontAlgn="ctr"/>
                      <a:r>
                        <a:rPr lang="en-US" sz="700" b="1" dirty="0">
                          <a:effectLst/>
                        </a:rPr>
                        <a:t>Last Secondary Insurance Payment Date Key</a:t>
                      </a:r>
                    </a:p>
                  </a:txBody>
                  <a:tcPr marL="60960" marR="60960" marT="30480" marB="30480" anchor="ctr"/>
                </a:tc>
                <a:tc>
                  <a:txBody>
                    <a:bodyPr/>
                    <a:lstStyle/>
                    <a:p>
                      <a:pPr algn="r" fontAlgn="ctr"/>
                      <a:r>
                        <a:rPr lang="en-US" sz="700" b="1" dirty="0">
                          <a:effectLst/>
                        </a:rPr>
                        <a:t>Last Responsible Party Payment Date Key</a:t>
                      </a:r>
                    </a:p>
                  </a:txBody>
                  <a:tcPr marL="60960" marR="60960" marT="30480" marB="30480" anchor="ctr"/>
                </a:tc>
                <a:tc>
                  <a:txBody>
                    <a:bodyPr/>
                    <a:lstStyle/>
                    <a:p>
                      <a:pPr algn="r" fontAlgn="ctr"/>
                      <a:r>
                        <a:rPr lang="fr-MA" sz="700" b="1" dirty="0" err="1">
                          <a:effectLst/>
                        </a:rPr>
                        <a:t>Zero</a:t>
                      </a:r>
                      <a:r>
                        <a:rPr lang="fr-MA" sz="700" b="1" dirty="0">
                          <a:effectLst/>
                        </a:rPr>
                        <a:t> Balance Date Key</a:t>
                      </a:r>
                    </a:p>
                  </a:txBody>
                  <a:tcPr marL="60960" marR="60960" marT="30480" marB="30480" anchor="ctr"/>
                </a:tc>
                <a:tc>
                  <a:txBody>
                    <a:bodyPr/>
                    <a:lstStyle/>
                    <a:p>
                      <a:pPr algn="r" fontAlgn="ctr"/>
                      <a:r>
                        <a:rPr lang="fr-MA" sz="700" b="1" dirty="0" err="1">
                          <a:effectLst/>
                        </a:rPr>
                        <a:t>Billed</a:t>
                      </a:r>
                      <a:r>
                        <a:rPr lang="fr-MA" sz="700" b="1" dirty="0">
                          <a:effectLst/>
                        </a:rPr>
                        <a:t>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err="1">
                          <a:effectLst/>
                        </a:rPr>
                        <a:t>Primary</a:t>
                      </a:r>
                      <a:r>
                        <a:rPr lang="fr-MA" sz="700" b="1" dirty="0">
                          <a:effectLst/>
                        </a:rPr>
                        <a:t> </a:t>
                      </a:r>
                      <a:r>
                        <a:rPr lang="fr-MA" sz="700" b="1" dirty="0" err="1">
                          <a:effectLst/>
                        </a:rPr>
                        <a:t>Insurance</a:t>
                      </a:r>
                      <a:r>
                        <a:rPr lang="fr-MA" sz="700" b="1" dirty="0">
                          <a:effectLst/>
                        </a:rPr>
                        <a:t> </a:t>
                      </a:r>
                      <a:r>
                        <a:rPr lang="fr-MA" sz="700" b="1" dirty="0" err="1">
                          <a:effectLst/>
                        </a:rPr>
                        <a:t>Paid</a:t>
                      </a:r>
                      <a:r>
                        <a:rPr lang="fr-MA" sz="700" b="1" dirty="0">
                          <a:effectLst/>
                        </a:rPr>
                        <a:t>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err="1">
                          <a:effectLst/>
                        </a:rPr>
                        <a:t>Secondary</a:t>
                      </a:r>
                      <a:r>
                        <a:rPr lang="fr-MA" sz="700" b="1" dirty="0">
                          <a:effectLst/>
                        </a:rPr>
                        <a:t> </a:t>
                      </a:r>
                      <a:r>
                        <a:rPr lang="fr-MA" sz="700" b="1" dirty="0" err="1">
                          <a:effectLst/>
                        </a:rPr>
                        <a:t>Insurance</a:t>
                      </a:r>
                      <a:r>
                        <a:rPr lang="fr-MA" sz="700" b="1" dirty="0">
                          <a:effectLst/>
                        </a:rPr>
                        <a:t> </a:t>
                      </a:r>
                      <a:r>
                        <a:rPr lang="fr-MA" sz="700" b="1" dirty="0" err="1">
                          <a:effectLst/>
                        </a:rPr>
                        <a:t>Paid</a:t>
                      </a:r>
                      <a:r>
                        <a:rPr lang="fr-MA" sz="700" b="1" dirty="0">
                          <a:effectLst/>
                        </a:rPr>
                        <a:t>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err="1">
                          <a:effectLst/>
                        </a:rPr>
                        <a:t>Responsible</a:t>
                      </a:r>
                      <a:r>
                        <a:rPr lang="fr-MA" sz="700" b="1" dirty="0">
                          <a:effectLst/>
                        </a:rPr>
                        <a:t> Party </a:t>
                      </a:r>
                      <a:r>
                        <a:rPr lang="fr-MA" sz="700" b="1" dirty="0" err="1">
                          <a:effectLst/>
                        </a:rPr>
                        <a:t>Paid</a:t>
                      </a:r>
                      <a:r>
                        <a:rPr lang="fr-MA" sz="700" b="1" dirty="0">
                          <a:effectLst/>
                        </a:rPr>
                        <a:t>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a:effectLst/>
                        </a:rPr>
                        <a:t>Total </a:t>
                      </a:r>
                      <a:r>
                        <a:rPr lang="fr-MA" sz="700" b="1" dirty="0" err="1">
                          <a:effectLst/>
                        </a:rPr>
                        <a:t>Paid</a:t>
                      </a:r>
                      <a:r>
                        <a:rPr lang="fr-MA" sz="700" b="1" dirty="0">
                          <a:effectLst/>
                        </a:rPr>
                        <a:t>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a:effectLst/>
                        </a:rPr>
                        <a:t>Sent to Collections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err="1">
                          <a:effectLst/>
                        </a:rPr>
                        <a:t>Written</a:t>
                      </a:r>
                      <a:r>
                        <a:rPr lang="fr-MA" sz="700" b="1" dirty="0">
                          <a:effectLst/>
                        </a:rPr>
                        <a:t> Off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err="1">
                          <a:effectLst/>
                        </a:rPr>
                        <a:t>Unpaid</a:t>
                      </a:r>
                      <a:r>
                        <a:rPr lang="fr-MA" sz="700" b="1" dirty="0">
                          <a:effectLst/>
                        </a:rPr>
                        <a:t> Balance </a:t>
                      </a:r>
                      <a:r>
                        <a:rPr lang="fr-MA" sz="700" b="1" dirty="0" err="1">
                          <a:effectLst/>
                        </a:rPr>
                        <a:t>Amount</a:t>
                      </a:r>
                      <a:endParaRPr lang="fr-MA" sz="700" b="1" dirty="0">
                        <a:effectLst/>
                      </a:endParaRPr>
                    </a:p>
                  </a:txBody>
                  <a:tcPr marL="60960" marR="60960" marT="30480" marB="30480" anchor="ctr"/>
                </a:tc>
                <a:tc>
                  <a:txBody>
                    <a:bodyPr/>
                    <a:lstStyle/>
                    <a:p>
                      <a:pPr algn="r" fontAlgn="ctr"/>
                      <a:r>
                        <a:rPr lang="fr-MA" sz="700" b="1" dirty="0">
                          <a:effectLst/>
                        </a:rPr>
                        <a:t>Row State</a:t>
                      </a:r>
                    </a:p>
                  </a:txBody>
                  <a:tcPr marL="60960" marR="60960" marT="30480" marB="30480" anchor="ctr"/>
                </a:tc>
                <a:extLst>
                  <a:ext uri="{0D108BD9-81ED-4DB2-BD59-A6C34878D82A}">
                    <a16:rowId xmlns:a16="http://schemas.microsoft.com/office/drawing/2014/main" val="3369590633"/>
                  </a:ext>
                </a:extLst>
              </a:tr>
              <a:tr h="370840">
                <a:tc>
                  <a:txBody>
                    <a:bodyPr/>
                    <a:lstStyle/>
                    <a:p>
                      <a:r>
                        <a:rPr lang="fr-MA" sz="700" dirty="0">
                          <a:effectLst/>
                          <a:highlight>
                            <a:srgbClr val="FFFF00"/>
                          </a:highlight>
                        </a:rPr>
                        <a:t>2023-01-01 (FK)</a:t>
                      </a:r>
                    </a:p>
                  </a:txBody>
                  <a:tcPr marL="60960" marR="60960" marT="30480" marB="30480" anchor="ctr"/>
                </a:tc>
                <a:tc>
                  <a:txBody>
                    <a:bodyPr/>
                    <a:lstStyle/>
                    <a:p>
                      <a:endParaRPr lang="fr-MA" sz="700" dirty="0">
                        <a:effectLst/>
                        <a:highlight>
                          <a:srgbClr val="FFFF00"/>
                        </a:highligh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r>
                        <a:rPr lang="fr-MA" sz="700" dirty="0">
                          <a:effectLst/>
                          <a:highlight>
                            <a:srgbClr val="FFFF00"/>
                          </a:highlight>
                        </a:rPr>
                        <a:t>1000.0</a:t>
                      </a:r>
                    </a:p>
                  </a:txBody>
                  <a:tcPr marL="60960" marR="60960" marT="30480" marB="30480" anchor="ctr"/>
                </a:tc>
                <a:tc>
                  <a:txBody>
                    <a:bodyPr/>
                    <a:lstStyle/>
                    <a:p>
                      <a:r>
                        <a:rPr lang="fr-MA" sz="700" dirty="0">
                          <a:effectLst/>
                          <a:highlight>
                            <a:srgbClr val="FFFF00"/>
                          </a:highligh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dirty="0">
                          <a:effectLst/>
                          <a:highlight>
                            <a:srgbClr val="FFFF00"/>
                          </a:highligh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dirty="0">
                          <a:effectLst/>
                          <a:highlight>
                            <a:srgbClr val="FFFF00"/>
                          </a:highlight>
                        </a:rPr>
                        <a:t>1000.0</a:t>
                      </a:r>
                    </a:p>
                  </a:txBody>
                  <a:tcPr marL="60960" marR="60960" marT="30480" marB="30480" anchor="ctr"/>
                </a:tc>
                <a:tc>
                  <a:txBody>
                    <a:bodyPr/>
                    <a:lstStyle/>
                    <a:p>
                      <a:r>
                        <a:rPr lang="fr-MA" sz="700" dirty="0">
                          <a:effectLst/>
                        </a:rPr>
                        <a:t>Initial Entry</a:t>
                      </a:r>
                    </a:p>
                  </a:txBody>
                  <a:tcPr marL="60960" marR="60960" marT="30480" marB="30480" anchor="ctr"/>
                </a:tc>
                <a:extLst>
                  <a:ext uri="{0D108BD9-81ED-4DB2-BD59-A6C34878D82A}">
                    <a16:rowId xmlns:a16="http://schemas.microsoft.com/office/drawing/2014/main" val="2287229136"/>
                  </a:ext>
                </a:extLst>
              </a:tr>
              <a:tr h="370840">
                <a:tc>
                  <a:txBody>
                    <a:bodyPr/>
                    <a:lstStyle/>
                    <a:p>
                      <a:r>
                        <a:rPr lang="fr-MA" sz="700" dirty="0">
                          <a:effectLst/>
                        </a:rPr>
                        <a:t>2023-01-01 (FK)</a:t>
                      </a:r>
                    </a:p>
                  </a:txBody>
                  <a:tcPr marL="60960" marR="60960" marT="30480" marB="30480" anchor="ctr"/>
                </a:tc>
                <a:tc>
                  <a:txBody>
                    <a:bodyPr/>
                    <a:lstStyle/>
                    <a:p>
                      <a:r>
                        <a:rPr lang="fr-MA" sz="700" dirty="0">
                          <a:effectLst/>
                          <a:highlight>
                            <a:srgbClr val="FFFF00"/>
                          </a:highlight>
                        </a:rPr>
                        <a:t>2023-01-02 (FK)</a:t>
                      </a: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r>
                        <a:rPr lang="fr-MA" sz="700" dirty="0">
                          <a:effectLst/>
                          <a:highlight>
                            <a:srgbClr val="FFFF00"/>
                          </a:highlight>
                        </a:rPr>
                        <a:t>2023-01-15 (FK)</a:t>
                      </a: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endParaRPr lang="fr-MA" sz="700" dirty="0">
                        <a:effectLst/>
                      </a:endParaRPr>
                    </a:p>
                  </a:txBody>
                  <a:tcPr marL="60960" marR="60960" marT="30480" marB="30480" anchor="ctr"/>
                </a:tc>
                <a:tc>
                  <a:txBody>
                    <a:bodyPr/>
                    <a:lstStyle/>
                    <a:p>
                      <a:r>
                        <a:rPr lang="fr-MA" sz="700" dirty="0">
                          <a:effectLst/>
                        </a:rPr>
                        <a:t>1000.0</a:t>
                      </a:r>
                    </a:p>
                  </a:txBody>
                  <a:tcPr marL="60960" marR="60960" marT="30480" marB="30480" anchor="ctr"/>
                </a:tc>
                <a:tc>
                  <a:txBody>
                    <a:bodyPr/>
                    <a:lstStyle/>
                    <a:p>
                      <a:r>
                        <a:rPr lang="fr-MA" sz="700" dirty="0">
                          <a:effectLst/>
                          <a:highlight>
                            <a:srgbClr val="FFFF00"/>
                          </a:highlight>
                        </a:rPr>
                        <a:t>800.0</a:t>
                      </a:r>
                    </a:p>
                  </a:txBody>
                  <a:tcPr marL="60960" marR="60960" marT="30480" marB="30480" anchor="ctr"/>
                </a:tc>
                <a:tc>
                  <a:txBody>
                    <a:bodyPr/>
                    <a:lstStyle/>
                    <a:p>
                      <a:r>
                        <a:rPr lang="fr-MA" sz="700" dirty="0">
                          <a:effectLs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dirty="0">
                          <a:solidFill>
                            <a:schemeClr val="tx1"/>
                          </a:solidFill>
                          <a:effectLst/>
                          <a:highlight>
                            <a:srgbClr val="FFFF00"/>
                          </a:highlight>
                        </a:rPr>
                        <a:t>800.0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a:effectLst/>
                        </a:rPr>
                        <a:t>0.0</a:t>
                      </a:r>
                    </a:p>
                  </a:txBody>
                  <a:tcPr marL="60960" marR="60960" marT="30480" marB="30480" anchor="ctr"/>
                </a:tc>
                <a:tc>
                  <a:txBody>
                    <a:bodyPr/>
                    <a:lstStyle/>
                    <a:p>
                      <a:r>
                        <a:rPr lang="fr-MA" sz="700" dirty="0">
                          <a:effectLst/>
                          <a:highlight>
                            <a:srgbClr val="FFFF00"/>
                          </a:highlight>
                        </a:rPr>
                        <a:t>200.0</a:t>
                      </a:r>
                    </a:p>
                  </a:txBody>
                  <a:tcPr marL="60960" marR="60960" marT="30480" marB="30480" anchor="ctr"/>
                </a:tc>
                <a:tc>
                  <a:txBody>
                    <a:bodyPr/>
                    <a:lstStyle/>
                    <a:p>
                      <a:r>
                        <a:rPr lang="fr-MA" sz="700" dirty="0" err="1">
                          <a:effectLst/>
                        </a:rPr>
                        <a:t>Updated</a:t>
                      </a:r>
                      <a:r>
                        <a:rPr lang="fr-MA" sz="700" dirty="0">
                          <a:effectLst/>
                        </a:rPr>
                        <a:t> </a:t>
                      </a:r>
                      <a:r>
                        <a:rPr lang="fr-MA" sz="700" dirty="0" err="1">
                          <a:effectLst/>
                        </a:rPr>
                        <a:t>After</a:t>
                      </a:r>
                      <a:r>
                        <a:rPr lang="fr-MA" sz="700" dirty="0">
                          <a:effectLst/>
                        </a:rPr>
                        <a:t> </a:t>
                      </a:r>
                      <a:r>
                        <a:rPr lang="fr-MA" sz="700" dirty="0" err="1">
                          <a:effectLst/>
                        </a:rPr>
                        <a:t>Weeks</a:t>
                      </a:r>
                      <a:endParaRPr lang="fr-MA" sz="700" dirty="0">
                        <a:effectLst/>
                      </a:endParaRPr>
                    </a:p>
                  </a:txBody>
                  <a:tcPr marL="60960" marR="60960" marT="30480" marB="30480" anchor="ctr"/>
                </a:tc>
                <a:extLst>
                  <a:ext uri="{0D108BD9-81ED-4DB2-BD59-A6C34878D82A}">
                    <a16:rowId xmlns:a16="http://schemas.microsoft.com/office/drawing/2014/main" val="2577470074"/>
                  </a:ext>
                </a:extLst>
              </a:tr>
            </a:tbl>
          </a:graphicData>
        </a:graphic>
      </p:graphicFrame>
    </p:spTree>
    <p:extLst>
      <p:ext uri="{BB962C8B-B14F-4D97-AF65-F5344CB8AC3E}">
        <p14:creationId xmlns:p14="http://schemas.microsoft.com/office/powerpoint/2010/main" val="182694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7F9651-2728-720B-99A2-05A5A1EB6BC8}"/>
              </a:ext>
            </a:extLst>
          </p:cNvPr>
          <p:cNvPicPr>
            <a:picLocks noChangeAspect="1"/>
          </p:cNvPicPr>
          <p:nvPr/>
        </p:nvPicPr>
        <p:blipFill rotWithShape="1">
          <a:blip r:embed="rId3"/>
          <a:srcRect b="-52"/>
          <a:stretch/>
        </p:blipFill>
        <p:spPr>
          <a:xfrm>
            <a:off x="914400" y="2062438"/>
            <a:ext cx="7315200" cy="2409810"/>
          </a:xfrm>
          <a:prstGeom prst="rect">
            <a:avLst/>
          </a:prstGeom>
        </p:spPr>
      </p:pic>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959084" y="3848387"/>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204479" y="4140188"/>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268794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4014951"/>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4"/>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 </a:t>
            </a:r>
            <a:r>
              <a:rPr lang="en-US" b="1" dirty="0">
                <a:solidFill>
                  <a:schemeClr val="tx2"/>
                </a:solidFill>
                <a:latin typeface="Manrope" panose="020B0604020202020204" charset="0"/>
              </a:rPr>
              <a:t>: Multivalued Dimensions</a:t>
            </a: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Role-Playing Dimensions and Bridge Tables for complex data relationships.</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5"/>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6"/>
          <a:stretch>
            <a:fillRect/>
          </a:stretch>
        </p:blipFill>
        <p:spPr>
          <a:xfrm>
            <a:off x="829049" y="1210815"/>
            <a:ext cx="7485903" cy="2721870"/>
          </a:xfrm>
          <a:prstGeom prst="rect">
            <a:avLst/>
          </a:prstGeom>
        </p:spPr>
      </p:pic>
    </p:spTree>
    <p:extLst>
      <p:ext uri="{BB962C8B-B14F-4D97-AF65-F5344CB8AC3E}">
        <p14:creationId xmlns:p14="http://schemas.microsoft.com/office/powerpoint/2010/main" val="327139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BB0004-82E9-C4ED-0976-86439F161255}"/>
              </a:ext>
            </a:extLst>
          </p:cNvPr>
          <p:cNvPicPr>
            <a:picLocks noChangeAspect="1"/>
          </p:cNvPicPr>
          <p:nvPr/>
        </p:nvPicPr>
        <p:blipFill>
          <a:blip r:embed="rId3"/>
          <a:stretch>
            <a:fillRect/>
          </a:stretch>
        </p:blipFill>
        <p:spPr>
          <a:xfrm>
            <a:off x="841687" y="2227363"/>
            <a:ext cx="7460627" cy="2499577"/>
          </a:xfrm>
          <a:prstGeom prst="rect">
            <a:avLst/>
          </a:prstGeom>
        </p:spPr>
      </p:pic>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8229600" y="3913803"/>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305040" y="-736930"/>
            <a:ext cx="2743200" cy="2743200"/>
          </a:xfrm>
          <a:prstGeom prst="donut">
            <a:avLst>
              <a:gd name="adj" fmla="val 7884"/>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416284" y="4269740"/>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3679671"/>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4"/>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Multivalued Dimensions</a:t>
            </a:r>
            <a:br>
              <a:rPr lang="en-US" b="1" dirty="0">
                <a:solidFill>
                  <a:schemeClr val="tx2"/>
                </a:solidFill>
                <a:latin typeface="Manrope" panose="020B0604020202020204" charset="0"/>
              </a:rPr>
            </a:br>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Role-Playing Dimensions and Bridge Tables for complex data relationships.</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5"/>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6"/>
          <a:stretch>
            <a:fillRect/>
          </a:stretch>
        </p:blipFill>
        <p:spPr>
          <a:xfrm>
            <a:off x="829049" y="1210815"/>
            <a:ext cx="7485903" cy="2721870"/>
          </a:xfrm>
          <a:prstGeom prst="rect">
            <a:avLst/>
          </a:prstGeom>
        </p:spPr>
      </p:pic>
    </p:spTree>
    <p:extLst>
      <p:ext uri="{BB962C8B-B14F-4D97-AF65-F5344CB8AC3E}">
        <p14:creationId xmlns:p14="http://schemas.microsoft.com/office/powerpoint/2010/main" val="2301104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730DC1-3F60-615D-0BA2-C23509FE0C92}"/>
              </a:ext>
            </a:extLst>
          </p:cNvPr>
          <p:cNvPicPr>
            <a:picLocks noChangeAspect="1"/>
          </p:cNvPicPr>
          <p:nvPr/>
        </p:nvPicPr>
        <p:blipFill>
          <a:blip r:embed="rId3"/>
          <a:stretch>
            <a:fillRect/>
          </a:stretch>
        </p:blipFill>
        <p:spPr>
          <a:xfrm>
            <a:off x="457200" y="2036765"/>
            <a:ext cx="8229600" cy="2353734"/>
          </a:xfrm>
          <a:prstGeom prst="rect">
            <a:avLst/>
          </a:prstGeom>
        </p:spPr>
      </p:pic>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51091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338060" y="-826854"/>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4"/>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Multivalued Dimensions</a:t>
            </a: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Role-Playing Dimensions and Bridge Tables for complex data relationships.</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5"/>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6"/>
          <a:stretch>
            <a:fillRect/>
          </a:stretch>
        </p:blipFill>
        <p:spPr>
          <a:xfrm>
            <a:off x="829049" y="1210815"/>
            <a:ext cx="7485903" cy="2721870"/>
          </a:xfrm>
          <a:prstGeom prst="rect">
            <a:avLst/>
          </a:prstGeom>
        </p:spPr>
      </p:pic>
    </p:spTree>
    <p:extLst>
      <p:ext uri="{BB962C8B-B14F-4D97-AF65-F5344CB8AC3E}">
        <p14:creationId xmlns:p14="http://schemas.microsoft.com/office/powerpoint/2010/main" val="425646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10" name="Circle: Hollow 9">
            <a:extLst>
              <a:ext uri="{FF2B5EF4-FFF2-40B4-BE49-F238E27FC236}">
                <a16:creationId xmlns:a16="http://schemas.microsoft.com/office/drawing/2014/main" id="{F6A43436-232C-6E45-A096-6D48A6BE8992}"/>
              </a:ext>
            </a:extLst>
          </p:cNvPr>
          <p:cNvSpPr/>
          <p:nvPr/>
        </p:nvSpPr>
        <p:spPr>
          <a:xfrm rot="2709597">
            <a:off x="-618304" y="382774"/>
            <a:ext cx="780798" cy="779447"/>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093839" y="401378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268794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4014951"/>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015638" y="1466731"/>
            <a:ext cx="2591161" cy="3108543"/>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Supertypes and Subtypes for Charges</a:t>
            </a:r>
          </a:p>
          <a:p>
            <a:r>
              <a:rPr lang="en-US" b="1" dirty="0">
                <a:solidFill>
                  <a:srgbClr val="FF0000"/>
                </a:solidFill>
                <a:latin typeface="Manrope" panose="020B0604020202020204" charset="0"/>
              </a:rPr>
              <a:t>Need to differentiate data modeling for inpatient hospital stays versus outpatient treatments in healthcare billing.</a:t>
            </a: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Adapt the dimensional model to include specific dimensions and roles tailored for inpatient hospital stays, using an accumulating snapshot approach</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pic>
        <p:nvPicPr>
          <p:cNvPr id="6" name="Picture 5">
            <a:extLst>
              <a:ext uri="{FF2B5EF4-FFF2-40B4-BE49-F238E27FC236}">
                <a16:creationId xmlns:a16="http://schemas.microsoft.com/office/drawing/2014/main" id="{C23D2290-19F2-9FF3-9BB7-7D7317F2EF0B}"/>
              </a:ext>
            </a:extLst>
          </p:cNvPr>
          <p:cNvPicPr>
            <a:picLocks noChangeAspect="1"/>
          </p:cNvPicPr>
          <p:nvPr/>
        </p:nvPicPr>
        <p:blipFill>
          <a:blip r:embed="rId6"/>
          <a:stretch>
            <a:fillRect/>
          </a:stretch>
        </p:blipFill>
        <p:spPr>
          <a:xfrm>
            <a:off x="3711511" y="0"/>
            <a:ext cx="4251117" cy="5143500"/>
          </a:xfrm>
          <a:prstGeom prst="rect">
            <a:avLst/>
          </a:prstGeom>
        </p:spPr>
      </p:pic>
      <p:sp>
        <p:nvSpPr>
          <p:cNvPr id="9" name="Circle: Hollow 8">
            <a:extLst>
              <a:ext uri="{FF2B5EF4-FFF2-40B4-BE49-F238E27FC236}">
                <a16:creationId xmlns:a16="http://schemas.microsoft.com/office/drawing/2014/main" id="{2D10A735-7ABD-C1AD-091C-F1D6ED4EF658}"/>
              </a:ext>
            </a:extLst>
          </p:cNvPr>
          <p:cNvSpPr/>
          <p:nvPr/>
        </p:nvSpPr>
        <p:spPr>
          <a:xfrm>
            <a:off x="8004657" y="-752985"/>
            <a:ext cx="2743200" cy="2743200"/>
          </a:xfrm>
          <a:prstGeom prst="donut">
            <a:avLst>
              <a:gd name="adj" fmla="val 19061"/>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Circle: Hollow 6">
            <a:extLst>
              <a:ext uri="{FF2B5EF4-FFF2-40B4-BE49-F238E27FC236}">
                <a16:creationId xmlns:a16="http://schemas.microsoft.com/office/drawing/2014/main" id="{BFF1977F-DD4B-7E6F-F74A-9CBCF7290415}"/>
              </a:ext>
            </a:extLst>
          </p:cNvPr>
          <p:cNvSpPr/>
          <p:nvPr/>
        </p:nvSpPr>
        <p:spPr>
          <a:xfrm>
            <a:off x="7747279" y="368298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546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10" name="Circle: Hollow 9">
            <a:extLst>
              <a:ext uri="{FF2B5EF4-FFF2-40B4-BE49-F238E27FC236}">
                <a16:creationId xmlns:a16="http://schemas.microsoft.com/office/drawing/2014/main" id="{F6A43436-232C-6E45-A096-6D48A6BE8992}"/>
              </a:ext>
            </a:extLst>
          </p:cNvPr>
          <p:cNvSpPr/>
          <p:nvPr/>
        </p:nvSpPr>
        <p:spPr>
          <a:xfrm rot="2709597">
            <a:off x="-618304" y="382774"/>
            <a:ext cx="780798" cy="779447"/>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093839" y="401378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0" y="2928573"/>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4014951"/>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9" name="Circle: Hollow 8">
            <a:extLst>
              <a:ext uri="{FF2B5EF4-FFF2-40B4-BE49-F238E27FC236}">
                <a16:creationId xmlns:a16="http://schemas.microsoft.com/office/drawing/2014/main" id="{2D10A735-7ABD-C1AD-091C-F1D6ED4EF658}"/>
              </a:ext>
            </a:extLst>
          </p:cNvPr>
          <p:cNvSpPr/>
          <p:nvPr/>
        </p:nvSpPr>
        <p:spPr>
          <a:xfrm>
            <a:off x="8666394" y="-1282374"/>
            <a:ext cx="2743200" cy="2743200"/>
          </a:xfrm>
          <a:prstGeom prst="donut">
            <a:avLst>
              <a:gd name="adj" fmla="val 19061"/>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Circle: Hollow 6">
            <a:extLst>
              <a:ext uri="{FF2B5EF4-FFF2-40B4-BE49-F238E27FC236}">
                <a16:creationId xmlns:a16="http://schemas.microsoft.com/office/drawing/2014/main" id="{BFF1977F-DD4B-7E6F-F74A-9CBCF7290415}"/>
              </a:ext>
            </a:extLst>
          </p:cNvPr>
          <p:cNvSpPr/>
          <p:nvPr/>
        </p:nvSpPr>
        <p:spPr>
          <a:xfrm>
            <a:off x="7747279" y="368298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2" name="Tableau 1">
            <a:extLst>
              <a:ext uri="{FF2B5EF4-FFF2-40B4-BE49-F238E27FC236}">
                <a16:creationId xmlns:a16="http://schemas.microsoft.com/office/drawing/2014/main" id="{9FE2A7CB-EB2D-DF1A-9DAA-DAB4F9FB8C8F}"/>
              </a:ext>
            </a:extLst>
          </p:cNvPr>
          <p:cNvGraphicFramePr>
            <a:graphicFrameLocks noGrp="1"/>
          </p:cNvGraphicFramePr>
          <p:nvPr>
            <p:extLst>
              <p:ext uri="{D42A27DB-BD31-4B8C-83A1-F6EECF244321}">
                <p14:modId xmlns:p14="http://schemas.microsoft.com/office/powerpoint/2010/main" val="4212846767"/>
              </p:ext>
            </p:extLst>
          </p:nvPr>
        </p:nvGraphicFramePr>
        <p:xfrm>
          <a:off x="492551" y="1271898"/>
          <a:ext cx="3309428" cy="2377440"/>
        </p:xfrm>
        <a:graphic>
          <a:graphicData uri="http://schemas.openxmlformats.org/drawingml/2006/table">
            <a:tbl>
              <a:tblPr>
                <a:tableStyleId>{5940675A-B579-460E-94D1-54222C63F5DA}</a:tableStyleId>
              </a:tblPr>
              <a:tblGrid>
                <a:gridCol w="827357">
                  <a:extLst>
                    <a:ext uri="{9D8B030D-6E8A-4147-A177-3AD203B41FA5}">
                      <a16:colId xmlns:a16="http://schemas.microsoft.com/office/drawing/2014/main" val="3926146909"/>
                    </a:ext>
                  </a:extLst>
                </a:gridCol>
                <a:gridCol w="827357">
                  <a:extLst>
                    <a:ext uri="{9D8B030D-6E8A-4147-A177-3AD203B41FA5}">
                      <a16:colId xmlns:a16="http://schemas.microsoft.com/office/drawing/2014/main" val="2856916357"/>
                    </a:ext>
                  </a:extLst>
                </a:gridCol>
                <a:gridCol w="827357">
                  <a:extLst>
                    <a:ext uri="{9D8B030D-6E8A-4147-A177-3AD203B41FA5}">
                      <a16:colId xmlns:a16="http://schemas.microsoft.com/office/drawing/2014/main" val="1198543244"/>
                    </a:ext>
                  </a:extLst>
                </a:gridCol>
                <a:gridCol w="827357">
                  <a:extLst>
                    <a:ext uri="{9D8B030D-6E8A-4147-A177-3AD203B41FA5}">
                      <a16:colId xmlns:a16="http://schemas.microsoft.com/office/drawing/2014/main" val="1788711383"/>
                    </a:ext>
                  </a:extLst>
                </a:gridCol>
              </a:tblGrid>
              <a:tr h="642535">
                <a:tc>
                  <a:txBody>
                    <a:bodyPr/>
                    <a:lstStyle/>
                    <a:p>
                      <a:pPr fontAlgn="b"/>
                      <a:r>
                        <a:rPr lang="fr-MA" sz="1100" b="1">
                          <a:effectLst/>
                        </a:rPr>
                        <a:t>Admitting Physician ID</a:t>
                      </a:r>
                    </a:p>
                  </a:txBody>
                  <a:tcPr anchor="b"/>
                </a:tc>
                <a:tc>
                  <a:txBody>
                    <a:bodyPr/>
                    <a:lstStyle/>
                    <a:p>
                      <a:pPr fontAlgn="b"/>
                      <a:r>
                        <a:rPr lang="fr-MA" sz="1100" b="1" dirty="0" err="1">
                          <a:effectLst/>
                        </a:rPr>
                        <a:t>Physician</a:t>
                      </a:r>
                      <a:r>
                        <a:rPr lang="fr-MA" sz="1100" b="1" dirty="0">
                          <a:effectLst/>
                        </a:rPr>
                        <a:t> Name</a:t>
                      </a:r>
                    </a:p>
                  </a:txBody>
                  <a:tcPr anchor="b"/>
                </a:tc>
                <a:tc>
                  <a:txBody>
                    <a:bodyPr/>
                    <a:lstStyle/>
                    <a:p>
                      <a:pPr fontAlgn="b"/>
                      <a:r>
                        <a:rPr lang="fr-MA" sz="1100" b="1" dirty="0" err="1">
                          <a:effectLst/>
                        </a:rPr>
                        <a:t>Organization</a:t>
                      </a:r>
                      <a:r>
                        <a:rPr lang="fr-MA" sz="1100" b="1" dirty="0">
                          <a:effectLst/>
                        </a:rPr>
                        <a:t> ID</a:t>
                      </a:r>
                    </a:p>
                  </a:txBody>
                  <a:tcPr anchor="b"/>
                </a:tc>
                <a:tc>
                  <a:txBody>
                    <a:bodyPr/>
                    <a:lstStyle/>
                    <a:p>
                      <a:pPr fontAlgn="b"/>
                      <a:r>
                        <a:rPr lang="fr-MA" sz="1100" b="1" dirty="0" err="1">
                          <a:effectLst/>
                        </a:rPr>
                        <a:t>Organization</a:t>
                      </a:r>
                      <a:r>
                        <a:rPr lang="fr-MA" sz="1100" b="1" dirty="0">
                          <a:effectLst/>
                        </a:rPr>
                        <a:t> Name(not </a:t>
                      </a:r>
                      <a:r>
                        <a:rPr lang="fr-MA" sz="1100" b="1" dirty="0" err="1">
                          <a:effectLst/>
                        </a:rPr>
                        <a:t>here</a:t>
                      </a:r>
                      <a:r>
                        <a:rPr lang="fr-MA" sz="1100" b="1" dirty="0">
                          <a:effectLst/>
                        </a:rPr>
                        <a:t>)</a:t>
                      </a:r>
                    </a:p>
                  </a:txBody>
                  <a:tcPr anchor="b"/>
                </a:tc>
                <a:extLst>
                  <a:ext uri="{0D108BD9-81ED-4DB2-BD59-A6C34878D82A}">
                    <a16:rowId xmlns:a16="http://schemas.microsoft.com/office/drawing/2014/main" val="1344394544"/>
                  </a:ext>
                </a:extLst>
              </a:tr>
              <a:tr h="329134">
                <a:tc>
                  <a:txBody>
                    <a:bodyPr/>
                    <a:lstStyle/>
                    <a:p>
                      <a:pPr fontAlgn="base"/>
                      <a:r>
                        <a:rPr lang="fr-MA" sz="1100">
                          <a:effectLst/>
                        </a:rPr>
                        <a:t>101</a:t>
                      </a:r>
                    </a:p>
                  </a:txBody>
                  <a:tcPr anchor="ctr"/>
                </a:tc>
                <a:tc>
                  <a:txBody>
                    <a:bodyPr/>
                    <a:lstStyle/>
                    <a:p>
                      <a:pPr fontAlgn="base"/>
                      <a:r>
                        <a:rPr lang="fr-MA" sz="1100">
                          <a:effectLst/>
                        </a:rPr>
                        <a:t>Dr. Ahmed</a:t>
                      </a:r>
                    </a:p>
                  </a:txBody>
                  <a:tcPr anchor="ctr"/>
                </a:tc>
                <a:tc>
                  <a:txBody>
                    <a:bodyPr/>
                    <a:lstStyle/>
                    <a:p>
                      <a:pPr fontAlgn="base"/>
                      <a:r>
                        <a:rPr lang="fr-MA" sz="1100">
                          <a:effectLst/>
                        </a:rPr>
                        <a:t>501</a:t>
                      </a:r>
                    </a:p>
                  </a:txBody>
                  <a:tcPr anchor="ctr"/>
                </a:tc>
                <a:tc>
                  <a:txBody>
                    <a:bodyPr/>
                    <a:lstStyle/>
                    <a:p>
                      <a:pPr fontAlgn="base"/>
                      <a:r>
                        <a:rPr lang="fr-MA" sz="1100">
                          <a:effectLst/>
                        </a:rPr>
                        <a:t>City Hospital</a:t>
                      </a:r>
                    </a:p>
                  </a:txBody>
                  <a:tcPr anchor="ctr"/>
                </a:tc>
                <a:extLst>
                  <a:ext uri="{0D108BD9-81ED-4DB2-BD59-A6C34878D82A}">
                    <a16:rowId xmlns:a16="http://schemas.microsoft.com/office/drawing/2014/main" val="900440818"/>
                  </a:ext>
                </a:extLst>
              </a:tr>
              <a:tr h="464660">
                <a:tc>
                  <a:txBody>
                    <a:bodyPr/>
                    <a:lstStyle/>
                    <a:p>
                      <a:pPr fontAlgn="base"/>
                      <a:r>
                        <a:rPr lang="fr-MA" sz="1100">
                          <a:effectLst/>
                        </a:rPr>
                        <a:t>102</a:t>
                      </a:r>
                    </a:p>
                  </a:txBody>
                  <a:tcPr anchor="ctr"/>
                </a:tc>
                <a:tc>
                  <a:txBody>
                    <a:bodyPr/>
                    <a:lstStyle/>
                    <a:p>
                      <a:pPr fontAlgn="base"/>
                      <a:r>
                        <a:rPr lang="fr-MA" sz="1100">
                          <a:effectLst/>
                        </a:rPr>
                        <a:t>Dr. Sara</a:t>
                      </a:r>
                    </a:p>
                  </a:txBody>
                  <a:tcPr anchor="ctr"/>
                </a:tc>
                <a:tc>
                  <a:txBody>
                    <a:bodyPr/>
                    <a:lstStyle/>
                    <a:p>
                      <a:pPr fontAlgn="base"/>
                      <a:r>
                        <a:rPr lang="fr-MA" sz="1100">
                          <a:effectLst/>
                        </a:rPr>
                        <a:t>502</a:t>
                      </a:r>
                    </a:p>
                  </a:txBody>
                  <a:tcPr anchor="ctr"/>
                </a:tc>
                <a:tc>
                  <a:txBody>
                    <a:bodyPr/>
                    <a:lstStyle/>
                    <a:p>
                      <a:pPr fontAlgn="base"/>
                      <a:r>
                        <a:rPr lang="fr-MA" sz="1100">
                          <a:effectLst/>
                        </a:rPr>
                        <a:t>Green Valley Health</a:t>
                      </a:r>
                    </a:p>
                  </a:txBody>
                  <a:tcPr anchor="ctr"/>
                </a:tc>
                <a:extLst>
                  <a:ext uri="{0D108BD9-81ED-4DB2-BD59-A6C34878D82A}">
                    <a16:rowId xmlns:a16="http://schemas.microsoft.com/office/drawing/2014/main" val="1078958813"/>
                  </a:ext>
                </a:extLst>
              </a:tr>
              <a:tr h="464660">
                <a:tc>
                  <a:txBody>
                    <a:bodyPr/>
                    <a:lstStyle/>
                    <a:p>
                      <a:pPr fontAlgn="base"/>
                      <a:r>
                        <a:rPr lang="fr-MA" sz="1100">
                          <a:effectLst/>
                        </a:rPr>
                        <a:t>103</a:t>
                      </a:r>
                    </a:p>
                  </a:txBody>
                  <a:tcPr anchor="ctr"/>
                </a:tc>
                <a:tc>
                  <a:txBody>
                    <a:bodyPr/>
                    <a:lstStyle/>
                    <a:p>
                      <a:pPr fontAlgn="base"/>
                      <a:r>
                        <a:rPr lang="fr-MA" sz="1100">
                          <a:effectLst/>
                        </a:rPr>
                        <a:t>Dr. John</a:t>
                      </a:r>
                    </a:p>
                  </a:txBody>
                  <a:tcPr anchor="ctr"/>
                </a:tc>
                <a:tc>
                  <a:txBody>
                    <a:bodyPr/>
                    <a:lstStyle/>
                    <a:p>
                      <a:pPr fontAlgn="base"/>
                      <a:r>
                        <a:rPr lang="fr-MA" sz="1100">
                          <a:effectLst/>
                        </a:rPr>
                        <a:t>503</a:t>
                      </a:r>
                    </a:p>
                  </a:txBody>
                  <a:tcPr anchor="ctr"/>
                </a:tc>
                <a:tc>
                  <a:txBody>
                    <a:bodyPr/>
                    <a:lstStyle/>
                    <a:p>
                      <a:pPr fontAlgn="base"/>
                      <a:r>
                        <a:rPr lang="fr-MA" sz="1100" dirty="0" err="1">
                          <a:effectLst/>
                        </a:rPr>
                        <a:t>Hilltop</a:t>
                      </a:r>
                      <a:r>
                        <a:rPr lang="fr-MA" sz="1100" dirty="0">
                          <a:effectLst/>
                        </a:rPr>
                        <a:t> </a:t>
                      </a:r>
                      <a:r>
                        <a:rPr lang="fr-MA" sz="1100" dirty="0" err="1">
                          <a:effectLst/>
                        </a:rPr>
                        <a:t>Medical</a:t>
                      </a:r>
                      <a:r>
                        <a:rPr lang="fr-MA" sz="1100" dirty="0">
                          <a:effectLst/>
                        </a:rPr>
                        <a:t> Center</a:t>
                      </a:r>
                    </a:p>
                  </a:txBody>
                  <a:tcPr anchor="ctr"/>
                </a:tc>
                <a:extLst>
                  <a:ext uri="{0D108BD9-81ED-4DB2-BD59-A6C34878D82A}">
                    <a16:rowId xmlns:a16="http://schemas.microsoft.com/office/drawing/2014/main" val="696259283"/>
                  </a:ext>
                </a:extLst>
              </a:tr>
            </a:tbl>
          </a:graphicData>
        </a:graphic>
      </p:graphicFrame>
      <p:graphicFrame>
        <p:nvGraphicFramePr>
          <p:cNvPr id="5" name="Tableau 4">
            <a:extLst>
              <a:ext uri="{FF2B5EF4-FFF2-40B4-BE49-F238E27FC236}">
                <a16:creationId xmlns:a16="http://schemas.microsoft.com/office/drawing/2014/main" id="{E62C7C21-2D89-7282-BC07-DB5063079D04}"/>
              </a:ext>
            </a:extLst>
          </p:cNvPr>
          <p:cNvGraphicFramePr>
            <a:graphicFrameLocks noGrp="1"/>
          </p:cNvGraphicFramePr>
          <p:nvPr>
            <p:extLst>
              <p:ext uri="{D42A27DB-BD31-4B8C-83A1-F6EECF244321}">
                <p14:modId xmlns:p14="http://schemas.microsoft.com/office/powerpoint/2010/main" val="2256492385"/>
              </p:ext>
            </p:extLst>
          </p:nvPr>
        </p:nvGraphicFramePr>
        <p:xfrm>
          <a:off x="3884466" y="149058"/>
          <a:ext cx="4671060" cy="1706880"/>
        </p:xfrm>
        <a:graphic>
          <a:graphicData uri="http://schemas.openxmlformats.org/drawingml/2006/table">
            <a:tbl>
              <a:tblPr>
                <a:tableStyleId>{5940675A-B579-460E-94D1-54222C63F5DA}</a:tableStyleId>
              </a:tblPr>
              <a:tblGrid>
                <a:gridCol w="1167765">
                  <a:extLst>
                    <a:ext uri="{9D8B030D-6E8A-4147-A177-3AD203B41FA5}">
                      <a16:colId xmlns:a16="http://schemas.microsoft.com/office/drawing/2014/main" val="897923749"/>
                    </a:ext>
                  </a:extLst>
                </a:gridCol>
                <a:gridCol w="1167765">
                  <a:extLst>
                    <a:ext uri="{9D8B030D-6E8A-4147-A177-3AD203B41FA5}">
                      <a16:colId xmlns:a16="http://schemas.microsoft.com/office/drawing/2014/main" val="150599244"/>
                    </a:ext>
                  </a:extLst>
                </a:gridCol>
                <a:gridCol w="1167765">
                  <a:extLst>
                    <a:ext uri="{9D8B030D-6E8A-4147-A177-3AD203B41FA5}">
                      <a16:colId xmlns:a16="http://schemas.microsoft.com/office/drawing/2014/main" val="2566030463"/>
                    </a:ext>
                  </a:extLst>
                </a:gridCol>
                <a:gridCol w="1167765">
                  <a:extLst>
                    <a:ext uri="{9D8B030D-6E8A-4147-A177-3AD203B41FA5}">
                      <a16:colId xmlns:a16="http://schemas.microsoft.com/office/drawing/2014/main" val="676432079"/>
                    </a:ext>
                  </a:extLst>
                </a:gridCol>
              </a:tblGrid>
              <a:tr h="0">
                <a:tc>
                  <a:txBody>
                    <a:bodyPr/>
                    <a:lstStyle/>
                    <a:p>
                      <a:pPr fontAlgn="b"/>
                      <a:r>
                        <a:rPr lang="fr-MA" sz="1100" b="1">
                          <a:effectLst/>
                        </a:rPr>
                        <a:t>Attending Physician ID</a:t>
                      </a:r>
                    </a:p>
                  </a:txBody>
                  <a:tcPr anchor="b"/>
                </a:tc>
                <a:tc>
                  <a:txBody>
                    <a:bodyPr/>
                    <a:lstStyle/>
                    <a:p>
                      <a:pPr fontAlgn="b"/>
                      <a:r>
                        <a:rPr lang="fr-MA" sz="1100" b="1" dirty="0" err="1">
                          <a:effectLst/>
                        </a:rPr>
                        <a:t>Physician</a:t>
                      </a:r>
                      <a:r>
                        <a:rPr lang="fr-MA" sz="1100" b="1" dirty="0">
                          <a:effectLst/>
                        </a:rPr>
                        <a:t> Name</a:t>
                      </a:r>
                    </a:p>
                  </a:txBody>
                  <a:tcPr anchor="b"/>
                </a:tc>
                <a:tc>
                  <a:txBody>
                    <a:bodyPr/>
                    <a:lstStyle/>
                    <a:p>
                      <a:pPr fontAlgn="b"/>
                      <a:r>
                        <a:rPr lang="fr-MA" sz="1100" b="1" dirty="0" err="1">
                          <a:effectLst/>
                        </a:rPr>
                        <a:t>Organization</a:t>
                      </a:r>
                      <a:r>
                        <a:rPr lang="fr-MA" sz="1100" b="1" dirty="0">
                          <a:effectLst/>
                        </a:rPr>
                        <a:t> ID</a:t>
                      </a:r>
                    </a:p>
                  </a:txBody>
                  <a:tcPr anchor="b"/>
                </a:tc>
                <a:tc>
                  <a:txBody>
                    <a:bodyPr/>
                    <a:lstStyle/>
                    <a:p>
                      <a:pPr fontAlgn="b"/>
                      <a:r>
                        <a:rPr lang="fr-MA" sz="1100" b="1" dirty="0" err="1">
                          <a:effectLst/>
                        </a:rPr>
                        <a:t>Organization</a:t>
                      </a:r>
                      <a:r>
                        <a:rPr lang="fr-MA" sz="1100" b="1" dirty="0">
                          <a:effectLst/>
                        </a:rPr>
                        <a:t> Name(not </a:t>
                      </a:r>
                      <a:r>
                        <a:rPr lang="fr-MA" sz="1100" b="1" dirty="0" err="1">
                          <a:effectLst/>
                        </a:rPr>
                        <a:t>here</a:t>
                      </a:r>
                      <a:r>
                        <a:rPr lang="fr-MA" sz="1100" b="1" dirty="0">
                          <a:effectLst/>
                        </a:rPr>
                        <a:t>)</a:t>
                      </a:r>
                    </a:p>
                  </a:txBody>
                  <a:tcPr anchor="b"/>
                </a:tc>
                <a:extLst>
                  <a:ext uri="{0D108BD9-81ED-4DB2-BD59-A6C34878D82A}">
                    <a16:rowId xmlns:a16="http://schemas.microsoft.com/office/drawing/2014/main" val="666346092"/>
                  </a:ext>
                </a:extLst>
              </a:tr>
              <a:tr h="0">
                <a:tc>
                  <a:txBody>
                    <a:bodyPr/>
                    <a:lstStyle/>
                    <a:p>
                      <a:pPr fontAlgn="base"/>
                      <a:r>
                        <a:rPr lang="fr-MA" sz="1100">
                          <a:effectLst/>
                        </a:rPr>
                        <a:t>201</a:t>
                      </a:r>
                    </a:p>
                  </a:txBody>
                  <a:tcPr anchor="ctr"/>
                </a:tc>
                <a:tc>
                  <a:txBody>
                    <a:bodyPr/>
                    <a:lstStyle/>
                    <a:p>
                      <a:pPr fontAlgn="base"/>
                      <a:r>
                        <a:rPr lang="fr-MA" sz="1100">
                          <a:effectLst/>
                        </a:rPr>
                        <a:t>Dr. Mina</a:t>
                      </a:r>
                    </a:p>
                  </a:txBody>
                  <a:tcPr anchor="ctr"/>
                </a:tc>
                <a:tc>
                  <a:txBody>
                    <a:bodyPr/>
                    <a:lstStyle/>
                    <a:p>
                      <a:pPr fontAlgn="base"/>
                      <a:r>
                        <a:rPr lang="fr-MA" sz="1100">
                          <a:effectLst/>
                        </a:rPr>
                        <a:t>501</a:t>
                      </a:r>
                    </a:p>
                  </a:txBody>
                  <a:tcPr anchor="ctr"/>
                </a:tc>
                <a:tc>
                  <a:txBody>
                    <a:bodyPr/>
                    <a:lstStyle/>
                    <a:p>
                      <a:pPr fontAlgn="base"/>
                      <a:r>
                        <a:rPr lang="fr-MA" sz="1100">
                          <a:effectLst/>
                        </a:rPr>
                        <a:t>City Hospital</a:t>
                      </a:r>
                    </a:p>
                  </a:txBody>
                  <a:tcPr anchor="ctr"/>
                </a:tc>
                <a:extLst>
                  <a:ext uri="{0D108BD9-81ED-4DB2-BD59-A6C34878D82A}">
                    <a16:rowId xmlns:a16="http://schemas.microsoft.com/office/drawing/2014/main" val="3129029987"/>
                  </a:ext>
                </a:extLst>
              </a:tr>
              <a:tr h="0">
                <a:tc>
                  <a:txBody>
                    <a:bodyPr/>
                    <a:lstStyle/>
                    <a:p>
                      <a:pPr fontAlgn="base"/>
                      <a:r>
                        <a:rPr lang="fr-MA" sz="1100">
                          <a:effectLst/>
                        </a:rPr>
                        <a:t>202</a:t>
                      </a:r>
                    </a:p>
                  </a:txBody>
                  <a:tcPr anchor="ctr"/>
                </a:tc>
                <a:tc>
                  <a:txBody>
                    <a:bodyPr/>
                    <a:lstStyle/>
                    <a:p>
                      <a:pPr fontAlgn="base"/>
                      <a:r>
                        <a:rPr lang="fr-MA" sz="1100">
                          <a:effectLst/>
                        </a:rPr>
                        <a:t>Dr. Alex</a:t>
                      </a:r>
                    </a:p>
                  </a:txBody>
                  <a:tcPr anchor="ctr"/>
                </a:tc>
                <a:tc>
                  <a:txBody>
                    <a:bodyPr/>
                    <a:lstStyle/>
                    <a:p>
                      <a:pPr fontAlgn="base"/>
                      <a:r>
                        <a:rPr lang="fr-MA" sz="1100">
                          <a:effectLst/>
                        </a:rPr>
                        <a:t>502</a:t>
                      </a:r>
                    </a:p>
                  </a:txBody>
                  <a:tcPr anchor="ctr"/>
                </a:tc>
                <a:tc>
                  <a:txBody>
                    <a:bodyPr/>
                    <a:lstStyle/>
                    <a:p>
                      <a:pPr fontAlgn="base"/>
                      <a:r>
                        <a:rPr lang="fr-MA" sz="1100">
                          <a:effectLst/>
                        </a:rPr>
                        <a:t>Green Valley Health</a:t>
                      </a:r>
                    </a:p>
                  </a:txBody>
                  <a:tcPr anchor="ctr"/>
                </a:tc>
                <a:extLst>
                  <a:ext uri="{0D108BD9-81ED-4DB2-BD59-A6C34878D82A}">
                    <a16:rowId xmlns:a16="http://schemas.microsoft.com/office/drawing/2014/main" val="81517862"/>
                  </a:ext>
                </a:extLst>
              </a:tr>
              <a:tr h="0">
                <a:tc>
                  <a:txBody>
                    <a:bodyPr/>
                    <a:lstStyle/>
                    <a:p>
                      <a:pPr fontAlgn="base"/>
                      <a:r>
                        <a:rPr lang="fr-MA" sz="1100">
                          <a:effectLst/>
                        </a:rPr>
                        <a:t>203</a:t>
                      </a:r>
                    </a:p>
                  </a:txBody>
                  <a:tcPr anchor="ctr"/>
                </a:tc>
                <a:tc>
                  <a:txBody>
                    <a:bodyPr/>
                    <a:lstStyle/>
                    <a:p>
                      <a:pPr fontAlgn="base"/>
                      <a:r>
                        <a:rPr lang="fr-MA" sz="1100" dirty="0">
                          <a:effectLst/>
                        </a:rPr>
                        <a:t>Dr. Lee</a:t>
                      </a:r>
                    </a:p>
                  </a:txBody>
                  <a:tcPr anchor="ctr"/>
                </a:tc>
                <a:tc>
                  <a:txBody>
                    <a:bodyPr/>
                    <a:lstStyle/>
                    <a:p>
                      <a:pPr fontAlgn="base"/>
                      <a:r>
                        <a:rPr lang="fr-MA" sz="1100">
                          <a:effectLst/>
                        </a:rPr>
                        <a:t>503</a:t>
                      </a:r>
                    </a:p>
                  </a:txBody>
                  <a:tcPr anchor="ctr"/>
                </a:tc>
                <a:tc>
                  <a:txBody>
                    <a:bodyPr/>
                    <a:lstStyle/>
                    <a:p>
                      <a:pPr fontAlgn="base"/>
                      <a:r>
                        <a:rPr lang="fr-MA" sz="1100" dirty="0" err="1">
                          <a:effectLst/>
                        </a:rPr>
                        <a:t>Hilltop</a:t>
                      </a:r>
                      <a:r>
                        <a:rPr lang="fr-MA" sz="1100" dirty="0">
                          <a:effectLst/>
                        </a:rPr>
                        <a:t> </a:t>
                      </a:r>
                      <a:r>
                        <a:rPr lang="fr-MA" sz="1100" dirty="0" err="1">
                          <a:effectLst/>
                        </a:rPr>
                        <a:t>Medical</a:t>
                      </a:r>
                      <a:r>
                        <a:rPr lang="fr-MA" sz="1100" dirty="0">
                          <a:effectLst/>
                        </a:rPr>
                        <a:t> Center</a:t>
                      </a:r>
                    </a:p>
                  </a:txBody>
                  <a:tcPr anchor="ctr"/>
                </a:tc>
                <a:extLst>
                  <a:ext uri="{0D108BD9-81ED-4DB2-BD59-A6C34878D82A}">
                    <a16:rowId xmlns:a16="http://schemas.microsoft.com/office/drawing/2014/main" val="2380900301"/>
                  </a:ext>
                </a:extLst>
              </a:tr>
            </a:tbl>
          </a:graphicData>
        </a:graphic>
      </p:graphicFrame>
      <p:graphicFrame>
        <p:nvGraphicFramePr>
          <p:cNvPr id="16" name="Tableau 15">
            <a:extLst>
              <a:ext uri="{FF2B5EF4-FFF2-40B4-BE49-F238E27FC236}">
                <a16:creationId xmlns:a16="http://schemas.microsoft.com/office/drawing/2014/main" id="{30066AC8-EBD2-EC68-B57C-AD94FBC8DA04}"/>
              </a:ext>
            </a:extLst>
          </p:cNvPr>
          <p:cNvGraphicFramePr>
            <a:graphicFrameLocks noGrp="1"/>
          </p:cNvGraphicFramePr>
          <p:nvPr>
            <p:extLst>
              <p:ext uri="{D42A27DB-BD31-4B8C-83A1-F6EECF244321}">
                <p14:modId xmlns:p14="http://schemas.microsoft.com/office/powerpoint/2010/main" val="1175506069"/>
              </p:ext>
            </p:extLst>
          </p:nvPr>
        </p:nvGraphicFramePr>
        <p:xfrm>
          <a:off x="4772990" y="1990951"/>
          <a:ext cx="3312231" cy="1676400"/>
        </p:xfrm>
        <a:graphic>
          <a:graphicData uri="http://schemas.openxmlformats.org/drawingml/2006/table">
            <a:tbl>
              <a:tblPr>
                <a:tableStyleId>{5940675A-B579-460E-94D1-54222C63F5DA}</a:tableStyleId>
              </a:tblPr>
              <a:tblGrid>
                <a:gridCol w="641220">
                  <a:extLst>
                    <a:ext uri="{9D8B030D-6E8A-4147-A177-3AD203B41FA5}">
                      <a16:colId xmlns:a16="http://schemas.microsoft.com/office/drawing/2014/main" val="4101488281"/>
                    </a:ext>
                  </a:extLst>
                </a:gridCol>
                <a:gridCol w="2671011">
                  <a:extLst>
                    <a:ext uri="{9D8B030D-6E8A-4147-A177-3AD203B41FA5}">
                      <a16:colId xmlns:a16="http://schemas.microsoft.com/office/drawing/2014/main" val="1897601467"/>
                    </a:ext>
                  </a:extLst>
                </a:gridCol>
              </a:tblGrid>
              <a:tr h="0">
                <a:tc>
                  <a:txBody>
                    <a:bodyPr/>
                    <a:lstStyle/>
                    <a:p>
                      <a:pPr fontAlgn="b"/>
                      <a:r>
                        <a:rPr lang="fr-MA" sz="1100" b="1" dirty="0" err="1">
                          <a:effectLst/>
                        </a:rPr>
                        <a:t>Diagnosis</a:t>
                      </a:r>
                      <a:r>
                        <a:rPr lang="fr-MA" sz="1100" b="1" dirty="0">
                          <a:effectLst/>
                        </a:rPr>
                        <a:t> Group ID</a:t>
                      </a:r>
                    </a:p>
                  </a:txBody>
                  <a:tcPr anchor="b"/>
                </a:tc>
                <a:tc>
                  <a:txBody>
                    <a:bodyPr/>
                    <a:lstStyle/>
                    <a:p>
                      <a:pPr fontAlgn="b"/>
                      <a:r>
                        <a:rPr lang="fr-MA" sz="1100" b="1" dirty="0" err="1">
                          <a:effectLst/>
                        </a:rPr>
                        <a:t>Admitting</a:t>
                      </a:r>
                      <a:r>
                        <a:rPr lang="fr-MA" sz="1100" b="1" dirty="0">
                          <a:effectLst/>
                        </a:rPr>
                        <a:t> </a:t>
                      </a:r>
                      <a:r>
                        <a:rPr lang="fr-MA" sz="1100" b="1" dirty="0" err="1">
                          <a:effectLst/>
                        </a:rPr>
                        <a:t>Diagnosis</a:t>
                      </a:r>
                      <a:endParaRPr lang="fr-MA" sz="1100" b="1" dirty="0">
                        <a:effectLst/>
                      </a:endParaRPr>
                    </a:p>
                  </a:txBody>
                  <a:tcPr anchor="b"/>
                </a:tc>
                <a:extLst>
                  <a:ext uri="{0D108BD9-81ED-4DB2-BD59-A6C34878D82A}">
                    <a16:rowId xmlns:a16="http://schemas.microsoft.com/office/drawing/2014/main" val="72092466"/>
                  </a:ext>
                </a:extLst>
              </a:tr>
              <a:tr h="0">
                <a:tc>
                  <a:txBody>
                    <a:bodyPr/>
                    <a:lstStyle/>
                    <a:p>
                      <a:pPr fontAlgn="base"/>
                      <a:r>
                        <a:rPr lang="fr-MA" sz="1100" dirty="0">
                          <a:effectLst/>
                        </a:rPr>
                        <a:t>301</a:t>
                      </a:r>
                    </a:p>
                  </a:txBody>
                  <a:tcPr anchor="ctr"/>
                </a:tc>
                <a:tc>
                  <a:txBody>
                    <a:bodyPr/>
                    <a:lstStyle/>
                    <a:p>
                      <a:pPr fontAlgn="base"/>
                      <a:r>
                        <a:rPr lang="fr-MA" sz="1100" dirty="0" err="1">
                          <a:effectLst/>
                        </a:rPr>
                        <a:t>Pneumonia</a:t>
                      </a:r>
                      <a:r>
                        <a:rPr lang="fr-MA" sz="1100" dirty="0">
                          <a:effectLst/>
                        </a:rPr>
                        <a:t>(</a:t>
                      </a:r>
                      <a:r>
                        <a:rPr lang="ar-MA" sz="1400" b="0" i="0" u="none" strike="noStrike" cap="none" dirty="0">
                          <a:solidFill>
                            <a:schemeClr val="tx1"/>
                          </a:solidFill>
                          <a:effectLst/>
                          <a:latin typeface="+mn-lt"/>
                          <a:ea typeface="+mn-ea"/>
                          <a:cs typeface="+mn-cs"/>
                          <a:sym typeface="Arial"/>
                        </a:rPr>
                        <a:t>التهاب رئوي</a:t>
                      </a:r>
                      <a:r>
                        <a:rPr lang="fr-MA" sz="1100" dirty="0">
                          <a:effectLst/>
                        </a:rPr>
                        <a:t>)</a:t>
                      </a:r>
                    </a:p>
                  </a:txBody>
                  <a:tcPr anchor="ctr"/>
                </a:tc>
                <a:extLst>
                  <a:ext uri="{0D108BD9-81ED-4DB2-BD59-A6C34878D82A}">
                    <a16:rowId xmlns:a16="http://schemas.microsoft.com/office/drawing/2014/main" val="1287560071"/>
                  </a:ext>
                </a:extLst>
              </a:tr>
              <a:tr h="0">
                <a:tc>
                  <a:txBody>
                    <a:bodyPr/>
                    <a:lstStyle/>
                    <a:p>
                      <a:pPr fontAlgn="base"/>
                      <a:r>
                        <a:rPr lang="fr-MA" sz="1100">
                          <a:effectLst/>
                        </a:rPr>
                        <a:t>302</a:t>
                      </a:r>
                    </a:p>
                  </a:txBody>
                  <a:tcPr anchor="ctr"/>
                </a:tc>
                <a:tc>
                  <a:txBody>
                    <a:bodyPr/>
                    <a:lstStyle/>
                    <a:p>
                      <a:pPr fontAlgn="base"/>
                      <a:r>
                        <a:rPr lang="fr-MA" sz="1100" dirty="0">
                          <a:effectLst/>
                        </a:rPr>
                        <a:t>Acute </a:t>
                      </a:r>
                      <a:r>
                        <a:rPr lang="fr-MA" sz="1100" dirty="0" err="1">
                          <a:effectLst/>
                        </a:rPr>
                        <a:t>Appendicitis</a:t>
                      </a:r>
                      <a:r>
                        <a:rPr lang="fr-MA" sz="1100" dirty="0">
                          <a:effectLst/>
                        </a:rPr>
                        <a:t>(</a:t>
                      </a:r>
                      <a:r>
                        <a:rPr lang="ar-MA" sz="1400" b="0" i="0" u="none" strike="noStrike" cap="none" dirty="0">
                          <a:solidFill>
                            <a:schemeClr val="tx1"/>
                          </a:solidFill>
                          <a:effectLst/>
                          <a:latin typeface="+mn-lt"/>
                          <a:ea typeface="+mn-ea"/>
                          <a:cs typeface="+mn-cs"/>
                          <a:sym typeface="Arial"/>
                        </a:rPr>
                        <a:t>التهاب الزائدة الدودية</a:t>
                      </a:r>
                      <a:r>
                        <a:rPr lang="fr-MA" sz="1100" dirty="0">
                          <a:effectLst/>
                        </a:rPr>
                        <a:t>)</a:t>
                      </a:r>
                    </a:p>
                  </a:txBody>
                  <a:tcPr anchor="ctr"/>
                </a:tc>
                <a:extLst>
                  <a:ext uri="{0D108BD9-81ED-4DB2-BD59-A6C34878D82A}">
                    <a16:rowId xmlns:a16="http://schemas.microsoft.com/office/drawing/2014/main" val="3154997597"/>
                  </a:ext>
                </a:extLst>
              </a:tr>
              <a:tr h="0">
                <a:tc>
                  <a:txBody>
                    <a:bodyPr/>
                    <a:lstStyle/>
                    <a:p>
                      <a:pPr fontAlgn="base"/>
                      <a:r>
                        <a:rPr lang="fr-MA" sz="1100">
                          <a:effectLst/>
                        </a:rPr>
                        <a:t>303</a:t>
                      </a:r>
                    </a:p>
                  </a:txBody>
                  <a:tcPr anchor="ctr"/>
                </a:tc>
                <a:tc>
                  <a:txBody>
                    <a:bodyPr/>
                    <a:lstStyle/>
                    <a:p>
                      <a:pPr fontAlgn="base"/>
                      <a:r>
                        <a:rPr lang="fr-MA" sz="1100" dirty="0" err="1">
                          <a:effectLst/>
                        </a:rPr>
                        <a:t>Fractured</a:t>
                      </a:r>
                      <a:r>
                        <a:rPr lang="fr-MA" sz="1100" dirty="0">
                          <a:effectLst/>
                        </a:rPr>
                        <a:t> </a:t>
                      </a:r>
                      <a:r>
                        <a:rPr lang="fr-MA" sz="1100" dirty="0" err="1">
                          <a:effectLst/>
                        </a:rPr>
                        <a:t>Femur</a:t>
                      </a:r>
                      <a:r>
                        <a:rPr lang="fr-MA" sz="1100" dirty="0">
                          <a:effectLst/>
                        </a:rPr>
                        <a:t>(</a:t>
                      </a:r>
                      <a:r>
                        <a:rPr lang="ar-MA" sz="1400" b="0" i="0" u="none" strike="noStrike" cap="none" dirty="0">
                          <a:solidFill>
                            <a:schemeClr val="tx1"/>
                          </a:solidFill>
                          <a:effectLst/>
                          <a:latin typeface="+mn-lt"/>
                          <a:ea typeface="+mn-ea"/>
                          <a:cs typeface="+mn-cs"/>
                          <a:sym typeface="Arial"/>
                        </a:rPr>
                        <a:t>عظم الفخذ المكسور</a:t>
                      </a:r>
                      <a:r>
                        <a:rPr lang="fr-MA" sz="1100" dirty="0">
                          <a:effectLst/>
                        </a:rPr>
                        <a:t>)</a:t>
                      </a:r>
                    </a:p>
                  </a:txBody>
                  <a:tcPr anchor="ctr"/>
                </a:tc>
                <a:extLst>
                  <a:ext uri="{0D108BD9-81ED-4DB2-BD59-A6C34878D82A}">
                    <a16:rowId xmlns:a16="http://schemas.microsoft.com/office/drawing/2014/main" val="2148622924"/>
                  </a:ext>
                </a:extLst>
              </a:tr>
            </a:tbl>
          </a:graphicData>
        </a:graphic>
      </p:graphicFrame>
      <p:graphicFrame>
        <p:nvGraphicFramePr>
          <p:cNvPr id="17" name="Tableau 16">
            <a:extLst>
              <a:ext uri="{FF2B5EF4-FFF2-40B4-BE49-F238E27FC236}">
                <a16:creationId xmlns:a16="http://schemas.microsoft.com/office/drawing/2014/main" id="{E7440E7E-83C8-8C7B-7CBB-BF2E9F752649}"/>
              </a:ext>
            </a:extLst>
          </p:cNvPr>
          <p:cNvGraphicFramePr>
            <a:graphicFrameLocks noGrp="1"/>
          </p:cNvGraphicFramePr>
          <p:nvPr>
            <p:extLst>
              <p:ext uri="{D42A27DB-BD31-4B8C-83A1-F6EECF244321}">
                <p14:modId xmlns:p14="http://schemas.microsoft.com/office/powerpoint/2010/main" val="1319596962"/>
              </p:ext>
            </p:extLst>
          </p:nvPr>
        </p:nvGraphicFramePr>
        <p:xfrm>
          <a:off x="2409196" y="3886710"/>
          <a:ext cx="4671060" cy="1036320"/>
        </p:xfrm>
        <a:graphic>
          <a:graphicData uri="http://schemas.openxmlformats.org/drawingml/2006/table">
            <a:tbl>
              <a:tblPr>
                <a:tableStyleId>{5940675A-B579-460E-94D1-54222C63F5DA}</a:tableStyleId>
              </a:tblPr>
              <a:tblGrid>
                <a:gridCol w="2335530">
                  <a:extLst>
                    <a:ext uri="{9D8B030D-6E8A-4147-A177-3AD203B41FA5}">
                      <a16:colId xmlns:a16="http://schemas.microsoft.com/office/drawing/2014/main" val="2888222271"/>
                    </a:ext>
                  </a:extLst>
                </a:gridCol>
                <a:gridCol w="2335530">
                  <a:extLst>
                    <a:ext uri="{9D8B030D-6E8A-4147-A177-3AD203B41FA5}">
                      <a16:colId xmlns:a16="http://schemas.microsoft.com/office/drawing/2014/main" val="2287942042"/>
                    </a:ext>
                  </a:extLst>
                </a:gridCol>
              </a:tblGrid>
              <a:tr h="0">
                <a:tc>
                  <a:txBody>
                    <a:bodyPr/>
                    <a:lstStyle/>
                    <a:p>
                      <a:pPr fontAlgn="b"/>
                      <a:r>
                        <a:rPr lang="fr-MA" sz="1100" b="1" dirty="0" err="1">
                          <a:effectLst/>
                        </a:rPr>
                        <a:t>Diagnosis</a:t>
                      </a:r>
                      <a:r>
                        <a:rPr lang="fr-MA" sz="1100" b="1" dirty="0">
                          <a:effectLst/>
                        </a:rPr>
                        <a:t> Group ID</a:t>
                      </a:r>
                    </a:p>
                  </a:txBody>
                  <a:tcPr anchor="b"/>
                </a:tc>
                <a:tc>
                  <a:txBody>
                    <a:bodyPr/>
                    <a:lstStyle/>
                    <a:p>
                      <a:pPr fontAlgn="b"/>
                      <a:r>
                        <a:rPr lang="fr-MA" sz="1100" b="1" dirty="0" err="1">
                          <a:effectLst/>
                        </a:rPr>
                        <a:t>Discharge</a:t>
                      </a:r>
                      <a:r>
                        <a:rPr lang="fr-MA" sz="1100" b="1" dirty="0">
                          <a:effectLst/>
                        </a:rPr>
                        <a:t> </a:t>
                      </a:r>
                      <a:r>
                        <a:rPr lang="fr-MA" sz="1100" b="1" dirty="0" err="1">
                          <a:effectLst/>
                        </a:rPr>
                        <a:t>Diagnosis</a:t>
                      </a:r>
                      <a:endParaRPr lang="fr-MA" sz="1100" b="1" dirty="0">
                        <a:effectLst/>
                      </a:endParaRPr>
                    </a:p>
                  </a:txBody>
                  <a:tcPr anchor="b"/>
                </a:tc>
                <a:extLst>
                  <a:ext uri="{0D108BD9-81ED-4DB2-BD59-A6C34878D82A}">
                    <a16:rowId xmlns:a16="http://schemas.microsoft.com/office/drawing/2014/main" val="608073421"/>
                  </a:ext>
                </a:extLst>
              </a:tr>
              <a:tr h="0">
                <a:tc>
                  <a:txBody>
                    <a:bodyPr/>
                    <a:lstStyle/>
                    <a:p>
                      <a:pPr fontAlgn="base"/>
                      <a:r>
                        <a:rPr lang="fr-MA" sz="1100">
                          <a:effectLst/>
                        </a:rPr>
                        <a:t>401</a:t>
                      </a:r>
                    </a:p>
                  </a:txBody>
                  <a:tcPr anchor="ctr"/>
                </a:tc>
                <a:tc>
                  <a:txBody>
                    <a:bodyPr/>
                    <a:lstStyle/>
                    <a:p>
                      <a:pPr fontAlgn="base"/>
                      <a:r>
                        <a:rPr lang="fr-MA" sz="1100">
                          <a:effectLst/>
                        </a:rPr>
                        <a:t>Resolved Pneumonia</a:t>
                      </a:r>
                    </a:p>
                  </a:txBody>
                  <a:tcPr anchor="ctr"/>
                </a:tc>
                <a:extLst>
                  <a:ext uri="{0D108BD9-81ED-4DB2-BD59-A6C34878D82A}">
                    <a16:rowId xmlns:a16="http://schemas.microsoft.com/office/drawing/2014/main" val="1745193554"/>
                  </a:ext>
                </a:extLst>
              </a:tr>
              <a:tr h="0">
                <a:tc>
                  <a:txBody>
                    <a:bodyPr/>
                    <a:lstStyle/>
                    <a:p>
                      <a:pPr fontAlgn="base"/>
                      <a:r>
                        <a:rPr lang="fr-MA" sz="1100">
                          <a:effectLst/>
                        </a:rPr>
                        <a:t>402</a:t>
                      </a:r>
                    </a:p>
                  </a:txBody>
                  <a:tcPr anchor="ctr"/>
                </a:tc>
                <a:tc>
                  <a:txBody>
                    <a:bodyPr/>
                    <a:lstStyle/>
                    <a:p>
                      <a:pPr fontAlgn="base"/>
                      <a:r>
                        <a:rPr lang="fr-MA" sz="1100" dirty="0">
                          <a:effectLst/>
                        </a:rPr>
                        <a:t>Post-</a:t>
                      </a:r>
                      <a:r>
                        <a:rPr lang="fr-MA" sz="1100" dirty="0" err="1">
                          <a:effectLst/>
                        </a:rPr>
                        <a:t>Appendectomy</a:t>
                      </a:r>
                      <a:endParaRPr lang="fr-MA" sz="1100" dirty="0">
                        <a:effectLst/>
                      </a:endParaRPr>
                    </a:p>
                  </a:txBody>
                  <a:tcPr anchor="ctr"/>
                </a:tc>
                <a:extLst>
                  <a:ext uri="{0D108BD9-81ED-4DB2-BD59-A6C34878D82A}">
                    <a16:rowId xmlns:a16="http://schemas.microsoft.com/office/drawing/2014/main" val="215095733"/>
                  </a:ext>
                </a:extLst>
              </a:tr>
              <a:tr h="0">
                <a:tc>
                  <a:txBody>
                    <a:bodyPr/>
                    <a:lstStyle/>
                    <a:p>
                      <a:pPr fontAlgn="base"/>
                      <a:r>
                        <a:rPr lang="fr-MA" sz="1100">
                          <a:effectLst/>
                        </a:rPr>
                        <a:t>403</a:t>
                      </a:r>
                    </a:p>
                  </a:txBody>
                  <a:tcPr anchor="ctr"/>
                </a:tc>
                <a:tc>
                  <a:txBody>
                    <a:bodyPr/>
                    <a:lstStyle/>
                    <a:p>
                      <a:pPr fontAlgn="base"/>
                      <a:r>
                        <a:rPr lang="fr-MA" sz="1100" dirty="0" err="1">
                          <a:effectLst/>
                        </a:rPr>
                        <a:t>Healed</a:t>
                      </a:r>
                      <a:r>
                        <a:rPr lang="fr-MA" sz="1100" dirty="0">
                          <a:effectLst/>
                        </a:rPr>
                        <a:t> </a:t>
                      </a:r>
                      <a:r>
                        <a:rPr lang="fr-MA" sz="1100" dirty="0" err="1">
                          <a:effectLst/>
                        </a:rPr>
                        <a:t>Femur</a:t>
                      </a:r>
                      <a:r>
                        <a:rPr lang="fr-MA" sz="1100" dirty="0">
                          <a:effectLst/>
                        </a:rPr>
                        <a:t> Fracture</a:t>
                      </a:r>
                    </a:p>
                  </a:txBody>
                  <a:tcPr anchor="ctr"/>
                </a:tc>
                <a:extLst>
                  <a:ext uri="{0D108BD9-81ED-4DB2-BD59-A6C34878D82A}">
                    <a16:rowId xmlns:a16="http://schemas.microsoft.com/office/drawing/2014/main" val="2150592327"/>
                  </a:ext>
                </a:extLst>
              </a:tr>
            </a:tbl>
          </a:graphicData>
        </a:graphic>
      </p:graphicFrame>
    </p:spTree>
    <p:extLst>
      <p:ext uri="{BB962C8B-B14F-4D97-AF65-F5344CB8AC3E}">
        <p14:creationId xmlns:p14="http://schemas.microsoft.com/office/powerpoint/2010/main" val="194806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ircle: Hollow 6">
            <a:extLst>
              <a:ext uri="{FF2B5EF4-FFF2-40B4-BE49-F238E27FC236}">
                <a16:creationId xmlns:a16="http://schemas.microsoft.com/office/drawing/2014/main" id="{BFF1977F-DD4B-7E6F-F74A-9CBCF7290415}"/>
              </a:ext>
            </a:extLst>
          </p:cNvPr>
          <p:cNvSpPr/>
          <p:nvPr/>
        </p:nvSpPr>
        <p:spPr>
          <a:xfrm>
            <a:off x="1383251" y="1617546"/>
            <a:ext cx="457200" cy="457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Google Shape;284;p39">
            <a:extLst>
              <a:ext uri="{FF2B5EF4-FFF2-40B4-BE49-F238E27FC236}">
                <a16:creationId xmlns:a16="http://schemas.microsoft.com/office/drawing/2014/main" id="{00C84D7E-E230-D83C-5EDC-3024B0CD4021}"/>
              </a:ext>
            </a:extLst>
          </p:cNvPr>
          <p:cNvSpPr txBox="1">
            <a:spLocks noGrp="1"/>
          </p:cNvSpPr>
          <p:nvPr>
            <p:ph type="title"/>
          </p:nvPr>
        </p:nvSpPr>
        <p:spPr>
          <a:xfrm>
            <a:off x="1555972" y="1413310"/>
            <a:ext cx="6032057" cy="125008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7500" dirty="0"/>
              <a:t>HealthCare!</a:t>
            </a:r>
            <a:endParaRPr sz="7500" dirty="0"/>
          </a:p>
        </p:txBody>
      </p:sp>
      <p:sp>
        <p:nvSpPr>
          <p:cNvPr id="9" name="Circle: Hollow 8">
            <a:extLst>
              <a:ext uri="{FF2B5EF4-FFF2-40B4-BE49-F238E27FC236}">
                <a16:creationId xmlns:a16="http://schemas.microsoft.com/office/drawing/2014/main" id="{2D10A735-7ABD-C1AD-091C-F1D6ED4EF658}"/>
              </a:ext>
            </a:extLst>
          </p:cNvPr>
          <p:cNvSpPr/>
          <p:nvPr/>
        </p:nvSpPr>
        <p:spPr>
          <a:xfrm>
            <a:off x="1703291" y="927322"/>
            <a:ext cx="274320" cy="27432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415224" y="1026521"/>
            <a:ext cx="640080" cy="6400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1611851" y="1873814"/>
            <a:ext cx="274320" cy="27432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383250" y="1471360"/>
            <a:ext cx="274320" cy="27432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Google Shape;782;p69">
            <a:extLst>
              <a:ext uri="{FF2B5EF4-FFF2-40B4-BE49-F238E27FC236}">
                <a16:creationId xmlns:a16="http://schemas.microsoft.com/office/drawing/2014/main" id="{85DE4F7C-C9C7-B944-2A25-B1D286147F25}"/>
              </a:ext>
            </a:extLst>
          </p:cNvPr>
          <p:cNvSpPr txBox="1">
            <a:spLocks/>
          </p:cNvSpPr>
          <p:nvPr/>
        </p:nvSpPr>
        <p:spPr>
          <a:xfrm>
            <a:off x="4448220" y="2457450"/>
            <a:ext cx="3539400" cy="396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BY RALPH KIMBALL</a:t>
            </a:r>
          </a:p>
        </p:txBody>
      </p:sp>
      <p:grpSp>
        <p:nvGrpSpPr>
          <p:cNvPr id="5" name="Group 4">
            <a:extLst>
              <a:ext uri="{FF2B5EF4-FFF2-40B4-BE49-F238E27FC236}">
                <a16:creationId xmlns:a16="http://schemas.microsoft.com/office/drawing/2014/main" id="{23BA4F3C-FE23-3741-EC1A-5DE58DEB5E73}"/>
              </a:ext>
            </a:extLst>
          </p:cNvPr>
          <p:cNvGrpSpPr/>
          <p:nvPr/>
        </p:nvGrpSpPr>
        <p:grpSpPr>
          <a:xfrm>
            <a:off x="2395622" y="3583604"/>
            <a:ext cx="4878536" cy="857050"/>
            <a:chOff x="1324144" y="3471110"/>
            <a:chExt cx="6870682" cy="857050"/>
          </a:xfrm>
        </p:grpSpPr>
        <p:sp>
          <p:nvSpPr>
            <p:cNvPr id="3" name="Google Shape;782;p69">
              <a:extLst>
                <a:ext uri="{FF2B5EF4-FFF2-40B4-BE49-F238E27FC236}">
                  <a16:creationId xmlns:a16="http://schemas.microsoft.com/office/drawing/2014/main" id="{D96FF4D6-5FFC-EE3B-E361-7701226BA399}"/>
                </a:ext>
              </a:extLst>
            </p:cNvPr>
            <p:cNvSpPr txBox="1">
              <a:spLocks/>
            </p:cNvSpPr>
            <p:nvPr/>
          </p:nvSpPr>
          <p:spPr>
            <a:xfrm>
              <a:off x="1324144" y="3471111"/>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a:t>
              </a:r>
              <a:br>
                <a:rPr lang="en-US" b="1" dirty="0"/>
              </a:br>
              <a:r>
                <a:rPr lang="en-US" dirty="0">
                  <a:latin typeface="+mn-lt"/>
                </a:rPr>
                <a:t>ACHRAF MSADEK</a:t>
              </a:r>
            </a:p>
            <a:p>
              <a:r>
                <a:rPr lang="en-US" dirty="0">
                  <a:latin typeface="+mn-lt"/>
                </a:rPr>
                <a:t>YASSIR LOUKILIA</a:t>
              </a:r>
            </a:p>
          </p:txBody>
        </p:sp>
        <p:sp>
          <p:nvSpPr>
            <p:cNvPr id="4" name="Google Shape;782;p69">
              <a:extLst>
                <a:ext uri="{FF2B5EF4-FFF2-40B4-BE49-F238E27FC236}">
                  <a16:creationId xmlns:a16="http://schemas.microsoft.com/office/drawing/2014/main" id="{5AB31EC6-6AEA-5CF2-C08B-A50295E0EF57}"/>
                </a:ext>
              </a:extLst>
            </p:cNvPr>
            <p:cNvSpPr txBox="1">
              <a:spLocks/>
            </p:cNvSpPr>
            <p:nvPr/>
          </p:nvSpPr>
          <p:spPr>
            <a:xfrm>
              <a:off x="4655426" y="3471110"/>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SUPERVISED BY:</a:t>
              </a:r>
              <a:br>
                <a:rPr lang="en-US" b="1" dirty="0"/>
              </a:br>
              <a:r>
                <a:rPr lang="en-US" b="1" dirty="0" err="1"/>
                <a:t>Pr.</a:t>
              </a:r>
              <a:r>
                <a:rPr lang="en-US" dirty="0" err="1"/>
                <a:t>MOHAMMED</a:t>
              </a:r>
              <a:r>
                <a:rPr lang="en-US" dirty="0"/>
                <a:t> NASRI</a:t>
              </a:r>
              <a:endParaRPr lang="en-US" dirty="0">
                <a:latin typeface="+mn-lt"/>
              </a:endParaRPr>
            </a:p>
          </p:txBody>
        </p:sp>
      </p:grpSp>
      <p:sp>
        <p:nvSpPr>
          <p:cNvPr id="13" name="Flowchart: Data 12">
            <a:extLst>
              <a:ext uri="{FF2B5EF4-FFF2-40B4-BE49-F238E27FC236}">
                <a16:creationId xmlns:a16="http://schemas.microsoft.com/office/drawing/2014/main" id="{D05E8641-1FF3-926C-62DD-A429EA5B279F}"/>
              </a:ext>
            </a:extLst>
          </p:cNvPr>
          <p:cNvSpPr/>
          <p:nvPr/>
        </p:nvSpPr>
        <p:spPr>
          <a:xfrm>
            <a:off x="-1049191" y="4385492"/>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Flowchart: Data 13">
            <a:extLst>
              <a:ext uri="{FF2B5EF4-FFF2-40B4-BE49-F238E27FC236}">
                <a16:creationId xmlns:a16="http://schemas.microsoft.com/office/drawing/2014/main" id="{DA431989-77E8-F715-E581-D394E346A8E1}"/>
              </a:ext>
            </a:extLst>
          </p:cNvPr>
          <p:cNvSpPr/>
          <p:nvPr/>
        </p:nvSpPr>
        <p:spPr>
          <a:xfrm rot="19858696">
            <a:off x="1051114" y="5346782"/>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81629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a:solidFill>
                  <a:schemeClr val="tx2"/>
                </a:solidFill>
                <a:latin typeface="Agency FB" panose="020B0503020202020204" pitchFamily="34" charset="0"/>
              </a:rPr>
              <a:t>SOLUTIONS</a:t>
            </a:r>
            <a:endParaRPr lang="en-US" sz="3600" b="1" dirty="0">
              <a:solidFill>
                <a:schemeClr val="tx2"/>
              </a:solidFill>
              <a:latin typeface="Agency FB" panose="020B0503020202020204" pitchFamily="34" charset="0"/>
            </a:endParaRP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51091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338060" y="-826854"/>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graphicFrame>
        <p:nvGraphicFramePr>
          <p:cNvPr id="2" name="null">
            <a:extLst>
              <a:ext uri="{FF2B5EF4-FFF2-40B4-BE49-F238E27FC236}">
                <a16:creationId xmlns:a16="http://schemas.microsoft.com/office/drawing/2014/main" id="{52F61138-0A25-44C6-E65D-882F8CDE11FF}"/>
              </a:ext>
            </a:extLst>
          </p:cNvPr>
          <p:cNvGraphicFramePr>
            <a:graphicFrameLocks noGrp="1"/>
          </p:cNvGraphicFramePr>
          <p:nvPr>
            <p:extLst>
              <p:ext uri="{D42A27DB-BD31-4B8C-83A1-F6EECF244321}">
                <p14:modId xmlns:p14="http://schemas.microsoft.com/office/powerpoint/2010/main" val="577197666"/>
              </p:ext>
            </p:extLst>
          </p:nvPr>
        </p:nvGraphicFramePr>
        <p:xfrm>
          <a:off x="884231" y="2063886"/>
          <a:ext cx="7751460" cy="2001520"/>
        </p:xfrm>
        <a:graphic>
          <a:graphicData uri="http://schemas.openxmlformats.org/drawingml/2006/table">
            <a:tbl>
              <a:tblPr bandRow="1">
                <a:tableStyleId>{00A15C55-8517-42AA-B614-E9B94910E393}</a:tableStyleId>
              </a:tblPr>
              <a:tblGrid>
                <a:gridCol w="1550292">
                  <a:extLst>
                    <a:ext uri="{9D8B030D-6E8A-4147-A177-3AD203B41FA5}">
                      <a16:colId xmlns:a16="http://schemas.microsoft.com/office/drawing/2014/main" val="650403249"/>
                    </a:ext>
                  </a:extLst>
                </a:gridCol>
                <a:gridCol w="1550292">
                  <a:extLst>
                    <a:ext uri="{9D8B030D-6E8A-4147-A177-3AD203B41FA5}">
                      <a16:colId xmlns:a16="http://schemas.microsoft.com/office/drawing/2014/main" val="914811428"/>
                    </a:ext>
                  </a:extLst>
                </a:gridCol>
                <a:gridCol w="1550292">
                  <a:extLst>
                    <a:ext uri="{9D8B030D-6E8A-4147-A177-3AD203B41FA5}">
                      <a16:colId xmlns:a16="http://schemas.microsoft.com/office/drawing/2014/main" val="654648539"/>
                    </a:ext>
                  </a:extLst>
                </a:gridCol>
                <a:gridCol w="1550292">
                  <a:extLst>
                    <a:ext uri="{9D8B030D-6E8A-4147-A177-3AD203B41FA5}">
                      <a16:colId xmlns:a16="http://schemas.microsoft.com/office/drawing/2014/main" val="2863121355"/>
                    </a:ext>
                  </a:extLst>
                </a:gridCol>
                <a:gridCol w="1550292">
                  <a:extLst>
                    <a:ext uri="{9D8B030D-6E8A-4147-A177-3AD203B41FA5}">
                      <a16:colId xmlns:a16="http://schemas.microsoft.com/office/drawing/2014/main" val="1002876849"/>
                    </a:ext>
                  </a:extLst>
                </a:gridCol>
              </a:tblGrid>
              <a:tr h="370840">
                <a:tc>
                  <a:txBody>
                    <a:bodyPr/>
                    <a:lstStyle/>
                    <a:p>
                      <a:pPr algn="ctr" fontAlgn="b"/>
                      <a:r>
                        <a:rPr lang="fr-MA" b="1" dirty="0">
                          <a:effectLst/>
                          <a:latin typeface="Manrope" panose="020B0604020202020204" charset="0"/>
                        </a:rPr>
                        <a:t>Patient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a:effectLst/>
                          <a:latin typeface="Manrope" panose="020B0604020202020204" charset="0"/>
                        </a:rPr>
                        <a:t>Blood Pressure </a:t>
                      </a:r>
                      <a:r>
                        <a:rPr lang="fr-MA" b="1" dirty="0" err="1">
                          <a:effectLst/>
                          <a:latin typeface="Manrope" panose="020B0604020202020204" charset="0"/>
                        </a:rPr>
                        <a:t>Systolic</a:t>
                      </a:r>
                      <a:endParaRPr lang="fr-MA" b="1"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a:effectLst/>
                          <a:latin typeface="Manrope" panose="020B0604020202020204" charset="0"/>
                        </a:rPr>
                        <a:t>Blood Pressure </a:t>
                      </a:r>
                      <a:r>
                        <a:rPr lang="fr-MA" b="1" dirty="0" err="1">
                          <a:effectLst/>
                          <a:latin typeface="Manrope" panose="020B0604020202020204" charset="0"/>
                        </a:rPr>
                        <a:t>Diastolic</a:t>
                      </a:r>
                      <a:endParaRPr lang="fr-MA" b="1"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err="1">
                          <a:effectLst/>
                          <a:latin typeface="Manrope" panose="020B0604020202020204" charset="0"/>
                        </a:rPr>
                        <a:t>Heart</a:t>
                      </a:r>
                      <a:r>
                        <a:rPr lang="fr-MA" b="1" dirty="0">
                          <a:effectLst/>
                          <a:latin typeface="Manrope" panose="020B0604020202020204" charset="0"/>
                        </a:rPr>
                        <a:t>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err="1">
                          <a:effectLst/>
                          <a:latin typeface="Manrope" panose="020B0604020202020204" charset="0"/>
                        </a:rPr>
                        <a:t>Temperature</a:t>
                      </a:r>
                      <a:endParaRPr lang="fr-MA" b="1"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83693844"/>
                  </a:ext>
                </a:extLst>
              </a:tr>
              <a:tr h="370840">
                <a:tc>
                  <a:txBody>
                    <a:bodyPr/>
                    <a:lstStyle/>
                    <a:p>
                      <a:pPr algn="ctr" fontAlgn="base"/>
                      <a:r>
                        <a:rPr lang="fr-MA">
                          <a:effectLst/>
                          <a:latin typeface="Manrope" panose="020B0604020202020204"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effectLst/>
                          <a:latin typeface="Manrope" panose="020B060402020202020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97416881"/>
                  </a:ext>
                </a:extLst>
              </a:tr>
              <a:tr h="370840">
                <a:tc>
                  <a:txBody>
                    <a:bodyPr/>
                    <a:lstStyle/>
                    <a:p>
                      <a:pPr algn="ctr" fontAlgn="base"/>
                      <a:r>
                        <a:rPr lang="fr-MA" dirty="0">
                          <a:effectLst/>
                          <a:latin typeface="Manrope" panose="020B0604020202020204"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latin typeface="Manrope" panose="020B0604020202020204"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effectLst/>
                          <a:latin typeface="Manrope" panose="020B0604020202020204" charset="0"/>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27697149"/>
                  </a:ext>
                </a:extLst>
              </a:tr>
              <a:tr h="370840">
                <a:tc>
                  <a:txBody>
                    <a:bodyPr/>
                    <a:lstStyle/>
                    <a:p>
                      <a:pPr algn="ctr" fontAlgn="base"/>
                      <a:r>
                        <a:rPr lang="fr-MA" dirty="0">
                          <a:effectLst/>
                          <a:latin typeface="Manrope" panose="020B0604020202020204" charset="0"/>
                        </a:rPr>
                        <a: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effectLst/>
                          <a:latin typeface="Manrope" panose="020B0604020202020204"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95091373"/>
                  </a:ext>
                </a:extLst>
              </a:tr>
              <a:tr h="370840">
                <a:tc>
                  <a:txBody>
                    <a:bodyPr/>
                    <a:lstStyle/>
                    <a:p>
                      <a:pPr algn="ctr" fontAlgn="base"/>
                      <a:r>
                        <a:rPr lang="fr-MA">
                          <a:effectLst/>
                          <a:latin typeface="Manrope" panose="020B0604020202020204" charset="0"/>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latin typeface="Manrope" panose="020B0604020202020204" charset="0"/>
                        </a:rPr>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latin typeface="Manrope" panose="020B0604020202020204"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effectLst/>
                          <a:latin typeface="Manrope" panose="020B0604020202020204" charset="0"/>
                        </a:rPr>
                        <a:t>null</a:t>
                      </a:r>
                      <a:endParaRPr lang="fr-MA" dirty="0">
                        <a:effectLst/>
                        <a:latin typeface="Manrope"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04558586"/>
                  </a:ext>
                </a:extLst>
              </a:tr>
            </a:tbl>
          </a:graphicData>
        </a:graphic>
      </p:graphicFrame>
      <p:sp>
        <p:nvSpPr>
          <p:cNvPr id="16" name="TextBox 15">
            <a:extLst>
              <a:ext uri="{FF2B5EF4-FFF2-40B4-BE49-F238E27FC236}">
                <a16:creationId xmlns:a16="http://schemas.microsoft.com/office/drawing/2014/main" id="{DC7CA32F-FCC6-208A-86D5-13F140DB6FA6}"/>
              </a:ext>
            </a:extLst>
          </p:cNvPr>
          <p:cNvSpPr txBox="1"/>
          <p:nvPr/>
        </p:nvSpPr>
        <p:spPr>
          <a:xfrm>
            <a:off x="3724910" y="4098893"/>
            <a:ext cx="1694180" cy="311368"/>
          </a:xfrm>
          <a:prstGeom prst="rect">
            <a:avLst/>
          </a:prstGeom>
          <a:noFill/>
        </p:spPr>
        <p:txBody>
          <a:bodyPr wrap="square">
            <a:spAutoFit/>
          </a:bodyPr>
          <a:lstStyle/>
          <a:p>
            <a:r>
              <a:rPr lang="en-US" b="1" dirty="0">
                <a:solidFill>
                  <a:srgbClr val="FF0000"/>
                </a:solidFill>
                <a:latin typeface="Manrope" panose="020B0604020202020204" charset="0"/>
              </a:rPr>
              <a:t>Fact </a:t>
            </a:r>
            <a:r>
              <a:rPr lang="en-US" b="1" dirty="0" err="1">
                <a:solidFill>
                  <a:srgbClr val="FF0000"/>
                </a:solidFill>
                <a:latin typeface="Manrope" panose="020B0604020202020204" charset="0"/>
              </a:rPr>
              <a:t>tabe</a:t>
            </a:r>
            <a:r>
              <a:rPr lang="en-US" b="1" dirty="0">
                <a:solidFill>
                  <a:srgbClr val="FF0000"/>
                </a:solidFill>
                <a:latin typeface="Manrope" panose="020B0604020202020204" charset="0"/>
              </a:rPr>
              <a:t> before</a:t>
            </a:r>
            <a:endParaRPr lang="en-US" dirty="0"/>
          </a:p>
        </p:txBody>
      </p:sp>
      <p:sp>
        <p:nvSpPr>
          <p:cNvPr id="20" name="TextBox 19">
            <a:extLst>
              <a:ext uri="{FF2B5EF4-FFF2-40B4-BE49-F238E27FC236}">
                <a16:creationId xmlns:a16="http://schemas.microsoft.com/office/drawing/2014/main" id="{C95A663D-8BEA-E2F0-526E-2B4BE53C7332}"/>
              </a:ext>
            </a:extLst>
          </p:cNvPr>
          <p:cNvSpPr txBox="1"/>
          <p:nvPr/>
        </p:nvSpPr>
        <p:spPr>
          <a:xfrm>
            <a:off x="3020628" y="4681835"/>
            <a:ext cx="3102745" cy="461665"/>
          </a:xfrm>
          <a:prstGeom prst="rect">
            <a:avLst/>
          </a:prstGeom>
          <a:noFill/>
        </p:spPr>
        <p:txBody>
          <a:bodyPr wrap="square">
            <a:spAutoFit/>
          </a:bodyPr>
          <a:lstStyle/>
          <a:p>
            <a:r>
              <a:rPr lang="en-US" sz="2400" b="1" dirty="0">
                <a:solidFill>
                  <a:schemeClr val="bg2"/>
                </a:solidFill>
                <a:latin typeface="Manrope" panose="020B0604020202020204" charset="0"/>
              </a:rPr>
              <a:t>CASE-1 </a:t>
            </a:r>
            <a:r>
              <a:rPr lang="en-US" sz="1800" b="1" dirty="0">
                <a:solidFill>
                  <a:schemeClr val="tx1"/>
                </a:solidFill>
                <a:latin typeface="Manrope" panose="020B0604020202020204" charset="0"/>
              </a:rPr>
              <a:t>(Measurement)</a:t>
            </a:r>
          </a:p>
        </p:txBody>
      </p:sp>
    </p:spTree>
    <p:extLst>
      <p:ext uri="{BB962C8B-B14F-4D97-AF65-F5344CB8AC3E}">
        <p14:creationId xmlns:p14="http://schemas.microsoft.com/office/powerpoint/2010/main" val="11084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null solution">
            <a:extLst>
              <a:ext uri="{FF2B5EF4-FFF2-40B4-BE49-F238E27FC236}">
                <a16:creationId xmlns:a16="http://schemas.microsoft.com/office/drawing/2014/main" id="{8054C506-3E5C-19C2-FC90-4A971D254B05}"/>
              </a:ext>
            </a:extLst>
          </p:cNvPr>
          <p:cNvGraphicFramePr>
            <a:graphicFrameLocks noGrp="1"/>
          </p:cNvGraphicFramePr>
          <p:nvPr>
            <p:extLst>
              <p:ext uri="{D42A27DB-BD31-4B8C-83A1-F6EECF244321}">
                <p14:modId xmlns:p14="http://schemas.microsoft.com/office/powerpoint/2010/main" val="1221856462"/>
              </p:ext>
            </p:extLst>
          </p:nvPr>
        </p:nvGraphicFramePr>
        <p:xfrm>
          <a:off x="4572000" y="1859626"/>
          <a:ext cx="3962400" cy="2443480"/>
        </p:xfrm>
        <a:graphic>
          <a:graphicData uri="http://schemas.openxmlformats.org/drawingml/2006/table">
            <a:tbl>
              <a:tblPr firstRow="1" bandRow="1">
                <a:tableStyleId>{073A0DAA-6AF3-43AB-8588-CEC1D06C72B9}</a:tableStyleId>
              </a:tblPr>
              <a:tblGrid>
                <a:gridCol w="1452880">
                  <a:extLst>
                    <a:ext uri="{9D8B030D-6E8A-4147-A177-3AD203B41FA5}">
                      <a16:colId xmlns:a16="http://schemas.microsoft.com/office/drawing/2014/main" val="650403249"/>
                    </a:ext>
                  </a:extLst>
                </a:gridCol>
                <a:gridCol w="1452880">
                  <a:extLst>
                    <a:ext uri="{9D8B030D-6E8A-4147-A177-3AD203B41FA5}">
                      <a16:colId xmlns:a16="http://schemas.microsoft.com/office/drawing/2014/main" val="914811428"/>
                    </a:ext>
                  </a:extLst>
                </a:gridCol>
                <a:gridCol w="1056640">
                  <a:extLst>
                    <a:ext uri="{9D8B030D-6E8A-4147-A177-3AD203B41FA5}">
                      <a16:colId xmlns:a16="http://schemas.microsoft.com/office/drawing/2014/main" val="654648539"/>
                    </a:ext>
                  </a:extLst>
                </a:gridCol>
              </a:tblGrid>
              <a:tr h="370840">
                <a:tc>
                  <a:txBody>
                    <a:bodyPr/>
                    <a:lstStyle/>
                    <a:p>
                      <a:pPr algn="ctr" fontAlgn="b"/>
                      <a:r>
                        <a:rPr lang="fr-MA" b="1" dirty="0" err="1">
                          <a:solidFill>
                            <a:schemeClr val="tx1"/>
                          </a:solidFill>
                          <a:effectLst/>
                        </a:rPr>
                        <a:t>Measurement</a:t>
                      </a:r>
                      <a:r>
                        <a:rPr lang="fr-MA" b="1" dirty="0">
                          <a:solidFill>
                            <a:schemeClr val="tx1"/>
                          </a:solidFill>
                          <a:effectLst/>
                        </a:rPr>
                        <a:t> Type Key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err="1">
                          <a:solidFill>
                            <a:schemeClr val="tx1"/>
                          </a:solidFill>
                          <a:effectLst/>
                        </a:rPr>
                        <a:t>Measurement</a:t>
                      </a:r>
                      <a:r>
                        <a:rPr lang="fr-MA" b="1" dirty="0">
                          <a:solidFill>
                            <a:schemeClr val="tx1"/>
                          </a:solidFill>
                          <a:effectLst/>
                        </a:rPr>
                        <a:t> Description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a:solidFill>
                            <a:schemeClr val="tx1"/>
                          </a:solidFill>
                          <a:effectLst/>
                        </a:rPr>
                        <a:t>Unit of </a:t>
                      </a:r>
                      <a:r>
                        <a:rPr lang="fr-MA" b="1" dirty="0" err="1">
                          <a:solidFill>
                            <a:schemeClr val="tx1"/>
                          </a:solidFill>
                          <a:effectLst/>
                        </a:rPr>
                        <a:t>Measure</a:t>
                      </a:r>
                      <a:endParaRPr lang="fr-MA" b="1" dirty="0">
                        <a:solidFill>
                          <a:schemeClr val="tx1"/>
                        </a:solidFill>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83693844"/>
                  </a:ext>
                </a:extLst>
              </a:tr>
              <a:tr h="370840">
                <a:tc>
                  <a:txBody>
                    <a:bodyPr/>
                    <a:lstStyle/>
                    <a:p>
                      <a:pPr algn="ctr" fontAlgn="base"/>
                      <a:r>
                        <a:rPr lang="fr-MA">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solidFill>
                            <a:schemeClr val="tx1"/>
                          </a:solidFill>
                          <a:effectLst/>
                        </a:rPr>
                        <a:t>Blood Pressure Systolic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solidFill>
                            <a:schemeClr val="tx1"/>
                          </a:solidFill>
                          <a:effectLst/>
                        </a:rPr>
                        <a:t>mmHg</a:t>
                      </a:r>
                      <a:endParaRPr lang="fr-MA"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97416881"/>
                  </a:ext>
                </a:extLst>
              </a:tr>
              <a:tr h="370840">
                <a:tc>
                  <a:txBody>
                    <a:bodyPr/>
                    <a:lstStyle/>
                    <a:p>
                      <a:pPr algn="ctr" fontAlgn="base"/>
                      <a:r>
                        <a:rPr lang="fr-MA">
                          <a:solidFill>
                            <a:schemeClr val="tx1"/>
                          </a:solidFill>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solidFill>
                            <a:schemeClr val="tx1"/>
                          </a:solidFill>
                          <a:effectLst/>
                        </a:rPr>
                        <a:t>Blood Pressure </a:t>
                      </a:r>
                      <a:r>
                        <a:rPr lang="fr-MA" dirty="0" err="1">
                          <a:solidFill>
                            <a:schemeClr val="tx1"/>
                          </a:solidFill>
                          <a:effectLst/>
                        </a:rPr>
                        <a:t>Diastolic</a:t>
                      </a:r>
                      <a:endParaRPr lang="fr-MA"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solidFill>
                            <a:schemeClr val="tx1"/>
                          </a:solidFill>
                          <a:effectLst/>
                        </a:rPr>
                        <a:t>mmHg</a:t>
                      </a:r>
                      <a:endParaRPr lang="fr-MA"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27697149"/>
                  </a:ext>
                </a:extLst>
              </a:tr>
              <a:tr h="370840">
                <a:tc>
                  <a:txBody>
                    <a:bodyPr/>
                    <a:lstStyle/>
                    <a:p>
                      <a:pPr algn="ctr" fontAlgn="base"/>
                      <a:r>
                        <a:rPr lang="fr-MA">
                          <a:solidFill>
                            <a:schemeClr val="tx1"/>
                          </a:solidFill>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solidFill>
                            <a:schemeClr val="tx1"/>
                          </a:solidFill>
                          <a:effectLst/>
                        </a:rPr>
                        <a:t>Heart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solidFill>
                            <a:schemeClr val="tx1"/>
                          </a:solidFill>
                          <a:effectLst/>
                        </a:rPr>
                        <a:t>Beats/minute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04558586"/>
                  </a:ext>
                </a:extLst>
              </a:tr>
              <a:tr h="370840">
                <a:tc>
                  <a:txBody>
                    <a:bodyPr/>
                    <a:lstStyle/>
                    <a:p>
                      <a:pPr algn="ctr" fontAlgn="base"/>
                      <a:r>
                        <a:rPr lang="fr-MA" dirty="0">
                          <a:solidFill>
                            <a:schemeClr val="tx1"/>
                          </a:solidFill>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err="1">
                          <a:solidFill>
                            <a:schemeClr val="tx1"/>
                          </a:solidFill>
                          <a:effectLst/>
                        </a:rPr>
                        <a:t>Temperature</a:t>
                      </a:r>
                      <a:endParaRPr lang="fr-MA"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solidFill>
                            <a:schemeClr val="tx1"/>
                          </a:solidFill>
                          <a:effectLst/>
                        </a:rPr>
                        <a:t>Celsius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882924979"/>
                  </a:ext>
                </a:extLst>
              </a:tr>
            </a:tbl>
          </a:graphicData>
        </a:graphic>
      </p:graphicFrame>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6" name="TextBox 15">
            <a:extLst>
              <a:ext uri="{FF2B5EF4-FFF2-40B4-BE49-F238E27FC236}">
                <a16:creationId xmlns:a16="http://schemas.microsoft.com/office/drawing/2014/main" id="{DC7CA32F-FCC6-208A-86D5-13F140DB6FA6}"/>
              </a:ext>
            </a:extLst>
          </p:cNvPr>
          <p:cNvSpPr txBox="1"/>
          <p:nvPr/>
        </p:nvSpPr>
        <p:spPr>
          <a:xfrm>
            <a:off x="1938429" y="4229673"/>
            <a:ext cx="1694180" cy="311368"/>
          </a:xfrm>
          <a:prstGeom prst="rect">
            <a:avLst/>
          </a:prstGeom>
          <a:noFill/>
        </p:spPr>
        <p:txBody>
          <a:bodyPr wrap="square">
            <a:spAutoFit/>
          </a:bodyPr>
          <a:lstStyle/>
          <a:p>
            <a:r>
              <a:rPr lang="en-US" b="1" dirty="0">
                <a:solidFill>
                  <a:srgbClr val="FF0000"/>
                </a:solidFill>
                <a:latin typeface="Manrope" panose="020B0604020202020204" charset="0"/>
              </a:rPr>
              <a:t>Fact </a:t>
            </a:r>
            <a:r>
              <a:rPr lang="en-US" b="1" dirty="0" err="1">
                <a:solidFill>
                  <a:srgbClr val="FF0000"/>
                </a:solidFill>
                <a:latin typeface="Manrope" panose="020B0604020202020204" charset="0"/>
              </a:rPr>
              <a:t>tabe</a:t>
            </a:r>
            <a:r>
              <a:rPr lang="en-US" b="1" dirty="0">
                <a:solidFill>
                  <a:srgbClr val="FF0000"/>
                </a:solidFill>
                <a:latin typeface="Manrope" panose="020B0604020202020204" charset="0"/>
              </a:rPr>
              <a:t> after</a:t>
            </a:r>
            <a:endParaRPr lang="en-US" dirty="0"/>
          </a:p>
        </p:txBody>
      </p:sp>
      <p:graphicFrame>
        <p:nvGraphicFramePr>
          <p:cNvPr id="5" name="Table 4">
            <a:extLst>
              <a:ext uri="{FF2B5EF4-FFF2-40B4-BE49-F238E27FC236}">
                <a16:creationId xmlns:a16="http://schemas.microsoft.com/office/drawing/2014/main" id="{06F227EF-2D6D-55EF-3581-DE43EF8A61F2}"/>
              </a:ext>
            </a:extLst>
          </p:cNvPr>
          <p:cNvGraphicFramePr>
            <a:graphicFrameLocks noGrp="1"/>
          </p:cNvGraphicFramePr>
          <p:nvPr>
            <p:extLst>
              <p:ext uri="{D42A27DB-BD31-4B8C-83A1-F6EECF244321}">
                <p14:modId xmlns:p14="http://schemas.microsoft.com/office/powerpoint/2010/main" val="2162592568"/>
              </p:ext>
            </p:extLst>
          </p:nvPr>
        </p:nvGraphicFramePr>
        <p:xfrm>
          <a:off x="960536" y="2139131"/>
          <a:ext cx="3326983" cy="2001520"/>
        </p:xfrm>
        <a:graphic>
          <a:graphicData uri="http://schemas.openxmlformats.org/drawingml/2006/table">
            <a:tbl>
              <a:tblPr bandRow="1"/>
              <a:tblGrid>
                <a:gridCol w="1081624">
                  <a:extLst>
                    <a:ext uri="{9D8B030D-6E8A-4147-A177-3AD203B41FA5}">
                      <a16:colId xmlns:a16="http://schemas.microsoft.com/office/drawing/2014/main" val="963054276"/>
                    </a:ext>
                  </a:extLst>
                </a:gridCol>
                <a:gridCol w="1371600">
                  <a:extLst>
                    <a:ext uri="{9D8B030D-6E8A-4147-A177-3AD203B41FA5}">
                      <a16:colId xmlns:a16="http://schemas.microsoft.com/office/drawing/2014/main" val="871528438"/>
                    </a:ext>
                  </a:extLst>
                </a:gridCol>
                <a:gridCol w="873759">
                  <a:extLst>
                    <a:ext uri="{9D8B030D-6E8A-4147-A177-3AD203B41FA5}">
                      <a16:colId xmlns:a16="http://schemas.microsoft.com/office/drawing/2014/main" val="1452839603"/>
                    </a:ext>
                  </a:extLst>
                </a:gridCol>
              </a:tblGrid>
              <a:tr h="370840">
                <a:tc>
                  <a:txBody>
                    <a:bodyPr/>
                    <a:lstStyle/>
                    <a:p>
                      <a:pPr marR="0" algn="ctr" rtl="0" fontAlgn="b">
                        <a:spcBef>
                          <a:spcPts val="0"/>
                        </a:spcBef>
                        <a:spcAft>
                          <a:spcPts val="0"/>
                        </a:spcAft>
                      </a:pPr>
                      <a:r>
                        <a:rPr lang="fr-MA" sz="1400" b="1" i="0" u="none" strike="noStrike" dirty="0">
                          <a:solidFill>
                            <a:schemeClr val="tx1"/>
                          </a:solidFill>
                          <a:effectLst/>
                          <a:latin typeface="Arial" panose="020B0604020202020204" pitchFamily="34" charset="0"/>
                        </a:rPr>
                        <a:t>Patient id</a:t>
                      </a:r>
                      <a:endParaRPr lang="fr-MA" sz="1800" b="0" i="0" u="none" strike="noStrike" dirty="0">
                        <a:solidFill>
                          <a:schemeClr val="tx1"/>
                        </a:solidFill>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
                        <a:spcBef>
                          <a:spcPts val="0"/>
                        </a:spcBef>
                        <a:spcAft>
                          <a:spcPts val="0"/>
                        </a:spcAft>
                      </a:pPr>
                      <a:r>
                        <a:rPr lang="en-US" sz="1400" b="1" i="0" u="none" strike="noStrike" noProof="0" dirty="0">
                          <a:solidFill>
                            <a:schemeClr val="tx1"/>
                          </a:solidFill>
                          <a:effectLst/>
                          <a:latin typeface="Arial" panose="020B0604020202020204" pitchFamily="34" charset="0"/>
                        </a:rPr>
                        <a:t>Measurement</a:t>
                      </a:r>
                      <a:r>
                        <a:rPr lang="fr-MA" sz="1400" b="1" i="0" u="none" strike="noStrike" dirty="0">
                          <a:solidFill>
                            <a:schemeClr val="tx1"/>
                          </a:solidFill>
                          <a:effectLst/>
                          <a:latin typeface="Arial" panose="020B0604020202020204" pitchFamily="34" charset="0"/>
                        </a:rPr>
                        <a:t> Type Key</a:t>
                      </a:r>
                      <a:endParaRPr lang="fr-MA" sz="1800" b="0" i="0" u="none" strike="noStrike" dirty="0">
                        <a:solidFill>
                          <a:schemeClr val="tx1"/>
                        </a:solidFill>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
                        <a:spcBef>
                          <a:spcPts val="0"/>
                        </a:spcBef>
                        <a:spcAft>
                          <a:spcPts val="0"/>
                        </a:spcAft>
                      </a:pPr>
                      <a:r>
                        <a:rPr lang="fr-MA" sz="1400" b="1" i="0" u="none" strike="noStrike">
                          <a:solidFill>
                            <a:schemeClr val="tx1"/>
                          </a:solidFill>
                          <a:effectLst/>
                          <a:latin typeface="Arial" panose="020B0604020202020204" pitchFamily="34" charset="0"/>
                        </a:rPr>
                        <a:t>Value</a:t>
                      </a:r>
                      <a:endParaRPr lang="fr-MA" sz="1800" b="0" i="0" u="none" strike="noStrike">
                        <a:solidFill>
                          <a:schemeClr val="tx1"/>
                        </a:solidFill>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55099136"/>
                  </a:ext>
                </a:extLst>
              </a:tr>
              <a:tr h="370840">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1</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1</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100</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854316554"/>
                  </a:ext>
                </a:extLst>
              </a:tr>
              <a:tr h="370840">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1</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2</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40</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35762972"/>
                  </a:ext>
                </a:extLst>
              </a:tr>
              <a:tr h="370840">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3</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3</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40</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807864613"/>
                  </a:ext>
                </a:extLst>
              </a:tr>
              <a:tr h="370840">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4</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a:solidFill>
                            <a:schemeClr val="tx1"/>
                          </a:solidFill>
                          <a:effectLst/>
                          <a:latin typeface="Arial" panose="020B0604020202020204" pitchFamily="34" charset="0"/>
                        </a:rPr>
                        <a:t>4</a:t>
                      </a:r>
                      <a:endParaRPr lang="fr-MA" sz="1800" b="0" i="0" u="none" strike="noStrike">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R="0" algn="ctr" rtl="0" fontAlgn="base">
                        <a:spcBef>
                          <a:spcPts val="0"/>
                        </a:spcBef>
                        <a:spcAft>
                          <a:spcPts val="0"/>
                        </a:spcAft>
                      </a:pPr>
                      <a:r>
                        <a:rPr lang="fr-MA" sz="1400" b="0" i="0" u="none" strike="noStrike" dirty="0">
                          <a:solidFill>
                            <a:schemeClr val="tx1"/>
                          </a:solidFill>
                          <a:effectLst/>
                          <a:latin typeface="Arial" panose="020B0604020202020204" pitchFamily="34" charset="0"/>
                        </a:rPr>
                        <a:t>37</a:t>
                      </a:r>
                      <a:endParaRPr lang="fr-MA" sz="1800" b="0" i="0" u="none" strike="noStrike" dirty="0">
                        <a:solidFill>
                          <a:schemeClr val="tx1"/>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91104163"/>
                  </a:ext>
                </a:extLst>
              </a:tr>
            </a:tbl>
          </a:graphicData>
        </a:graphic>
      </p:graphicFrame>
      <p:cxnSp>
        <p:nvCxnSpPr>
          <p:cNvPr id="19" name="Straight Connector 18">
            <a:extLst>
              <a:ext uri="{FF2B5EF4-FFF2-40B4-BE49-F238E27FC236}">
                <a16:creationId xmlns:a16="http://schemas.microsoft.com/office/drawing/2014/main" id="{BB186A9D-B7E6-71F2-6BDA-A7E70ED601AA}"/>
              </a:ext>
            </a:extLst>
          </p:cNvPr>
          <p:cNvCxnSpPr>
            <a:endCxn id="6" idx="1"/>
          </p:cNvCxnSpPr>
          <p:nvPr/>
        </p:nvCxnSpPr>
        <p:spPr>
          <a:xfrm flipV="1">
            <a:off x="4287519" y="3081366"/>
            <a:ext cx="284481" cy="136619"/>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87A37BD-B518-F0C9-8356-67C3AF6FD59A}"/>
              </a:ext>
            </a:extLst>
          </p:cNvPr>
          <p:cNvSpPr txBox="1"/>
          <p:nvPr/>
        </p:nvSpPr>
        <p:spPr>
          <a:xfrm>
            <a:off x="3020628" y="4681835"/>
            <a:ext cx="3102745" cy="461665"/>
          </a:xfrm>
          <a:prstGeom prst="rect">
            <a:avLst/>
          </a:prstGeom>
          <a:noFill/>
        </p:spPr>
        <p:txBody>
          <a:bodyPr wrap="square">
            <a:spAutoFit/>
          </a:bodyPr>
          <a:lstStyle/>
          <a:p>
            <a:r>
              <a:rPr lang="en-US" sz="2400" b="1" dirty="0">
                <a:solidFill>
                  <a:schemeClr val="bg2"/>
                </a:solidFill>
                <a:latin typeface="Manrope" panose="020B0604020202020204" charset="0"/>
              </a:rPr>
              <a:t>CASE-1 </a:t>
            </a:r>
            <a:r>
              <a:rPr lang="en-US" sz="1800" b="1" dirty="0">
                <a:solidFill>
                  <a:schemeClr val="tx1"/>
                </a:solidFill>
                <a:latin typeface="Manrope" panose="020B0604020202020204" charset="0"/>
              </a:rPr>
              <a:t>(Measurement)</a:t>
            </a:r>
          </a:p>
        </p:txBody>
      </p:sp>
    </p:spTree>
    <p:extLst>
      <p:ext uri="{BB962C8B-B14F-4D97-AF65-F5344CB8AC3E}">
        <p14:creationId xmlns:p14="http://schemas.microsoft.com/office/powerpoint/2010/main" val="312878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6" name="TextBox 15">
            <a:extLst>
              <a:ext uri="{FF2B5EF4-FFF2-40B4-BE49-F238E27FC236}">
                <a16:creationId xmlns:a16="http://schemas.microsoft.com/office/drawing/2014/main" id="{DC7CA32F-FCC6-208A-86D5-13F140DB6FA6}"/>
              </a:ext>
            </a:extLst>
          </p:cNvPr>
          <p:cNvSpPr txBox="1"/>
          <p:nvPr/>
        </p:nvSpPr>
        <p:spPr>
          <a:xfrm>
            <a:off x="3264759" y="4229673"/>
            <a:ext cx="2614482" cy="307777"/>
          </a:xfrm>
          <a:prstGeom prst="rect">
            <a:avLst/>
          </a:prstGeom>
          <a:noFill/>
        </p:spPr>
        <p:txBody>
          <a:bodyPr wrap="square">
            <a:spAutoFit/>
          </a:bodyPr>
          <a:lstStyle/>
          <a:p>
            <a:r>
              <a:rPr lang="en-US" b="1" dirty="0">
                <a:solidFill>
                  <a:srgbClr val="FF0000"/>
                </a:solidFill>
                <a:latin typeface="Manrope" panose="020B0604020202020204" charset="0"/>
              </a:rPr>
              <a:t>KIMBALL proposed Solution</a:t>
            </a:r>
            <a:endParaRPr lang="en-US" dirty="0"/>
          </a:p>
        </p:txBody>
      </p:sp>
      <p:pic>
        <p:nvPicPr>
          <p:cNvPr id="17" name="Picture 16">
            <a:extLst>
              <a:ext uri="{FF2B5EF4-FFF2-40B4-BE49-F238E27FC236}">
                <a16:creationId xmlns:a16="http://schemas.microsoft.com/office/drawing/2014/main" id="{E1FE0FA8-5F2C-BED8-8FE5-03FC8D050A6B}"/>
              </a:ext>
            </a:extLst>
          </p:cNvPr>
          <p:cNvPicPr>
            <a:picLocks noChangeAspect="1"/>
          </p:cNvPicPr>
          <p:nvPr/>
        </p:nvPicPr>
        <p:blipFill>
          <a:blip r:embed="rId6"/>
          <a:stretch>
            <a:fillRect/>
          </a:stretch>
        </p:blipFill>
        <p:spPr>
          <a:xfrm>
            <a:off x="1371600" y="2071000"/>
            <a:ext cx="6400800" cy="2079786"/>
          </a:xfrm>
          <a:prstGeom prst="rect">
            <a:avLst/>
          </a:prstGeom>
        </p:spPr>
      </p:pic>
      <p:sp>
        <p:nvSpPr>
          <p:cNvPr id="18" name="TextBox 17">
            <a:extLst>
              <a:ext uri="{FF2B5EF4-FFF2-40B4-BE49-F238E27FC236}">
                <a16:creationId xmlns:a16="http://schemas.microsoft.com/office/drawing/2014/main" id="{A3C0307D-EC8C-7BFA-AD66-036AC678A93C}"/>
              </a:ext>
            </a:extLst>
          </p:cNvPr>
          <p:cNvSpPr txBox="1"/>
          <p:nvPr/>
        </p:nvSpPr>
        <p:spPr>
          <a:xfrm>
            <a:off x="3020628" y="4681835"/>
            <a:ext cx="3102745" cy="461665"/>
          </a:xfrm>
          <a:prstGeom prst="rect">
            <a:avLst/>
          </a:prstGeom>
          <a:noFill/>
        </p:spPr>
        <p:txBody>
          <a:bodyPr wrap="square">
            <a:spAutoFit/>
          </a:bodyPr>
          <a:lstStyle/>
          <a:p>
            <a:r>
              <a:rPr lang="en-US" sz="2400" b="1" dirty="0">
                <a:solidFill>
                  <a:schemeClr val="bg2"/>
                </a:solidFill>
                <a:latin typeface="Manrope" panose="020B0604020202020204" charset="0"/>
              </a:rPr>
              <a:t>CASE-1 </a:t>
            </a:r>
            <a:r>
              <a:rPr lang="en-US" sz="1800" b="1" dirty="0">
                <a:solidFill>
                  <a:schemeClr val="tx1"/>
                </a:solidFill>
                <a:latin typeface="Manrope" panose="020B0604020202020204" charset="0"/>
              </a:rPr>
              <a:t>(Measurement)</a:t>
            </a:r>
          </a:p>
        </p:txBody>
      </p:sp>
    </p:spTree>
    <p:extLst>
      <p:ext uri="{BB962C8B-B14F-4D97-AF65-F5344CB8AC3E}">
        <p14:creationId xmlns:p14="http://schemas.microsoft.com/office/powerpoint/2010/main" val="221802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graphicFrame>
        <p:nvGraphicFramePr>
          <p:cNvPr id="2" name="null">
            <a:extLst>
              <a:ext uri="{FF2B5EF4-FFF2-40B4-BE49-F238E27FC236}">
                <a16:creationId xmlns:a16="http://schemas.microsoft.com/office/drawing/2014/main" id="{C3B07330-A425-E3F9-BD97-0E4CF06F981D}"/>
              </a:ext>
            </a:extLst>
          </p:cNvPr>
          <p:cNvGraphicFramePr>
            <a:graphicFrameLocks noGrp="1"/>
          </p:cNvGraphicFramePr>
          <p:nvPr>
            <p:extLst>
              <p:ext uri="{D42A27DB-BD31-4B8C-83A1-F6EECF244321}">
                <p14:modId xmlns:p14="http://schemas.microsoft.com/office/powerpoint/2010/main" val="3802704679"/>
              </p:ext>
            </p:extLst>
          </p:nvPr>
        </p:nvGraphicFramePr>
        <p:xfrm>
          <a:off x="1531660" y="2196853"/>
          <a:ext cx="6080680" cy="1630680"/>
        </p:xfrm>
        <a:graphic>
          <a:graphicData uri="http://schemas.openxmlformats.org/drawingml/2006/table">
            <a:tbl>
              <a:tblPr bandRow="1">
                <a:tableStyleId>{073A0DAA-6AF3-43AB-8588-CEC1D06C72B9}</a:tableStyleId>
              </a:tblPr>
              <a:tblGrid>
                <a:gridCol w="847028">
                  <a:extLst>
                    <a:ext uri="{9D8B030D-6E8A-4147-A177-3AD203B41FA5}">
                      <a16:colId xmlns:a16="http://schemas.microsoft.com/office/drawing/2014/main" val="650403249"/>
                    </a:ext>
                  </a:extLst>
                </a:gridCol>
                <a:gridCol w="1003177">
                  <a:extLst>
                    <a:ext uri="{9D8B030D-6E8A-4147-A177-3AD203B41FA5}">
                      <a16:colId xmlns:a16="http://schemas.microsoft.com/office/drawing/2014/main" val="914811428"/>
                    </a:ext>
                  </a:extLst>
                </a:gridCol>
                <a:gridCol w="1580225">
                  <a:extLst>
                    <a:ext uri="{9D8B030D-6E8A-4147-A177-3AD203B41FA5}">
                      <a16:colId xmlns:a16="http://schemas.microsoft.com/office/drawing/2014/main" val="654648539"/>
                    </a:ext>
                  </a:extLst>
                </a:gridCol>
                <a:gridCol w="2650250">
                  <a:extLst>
                    <a:ext uri="{9D8B030D-6E8A-4147-A177-3AD203B41FA5}">
                      <a16:colId xmlns:a16="http://schemas.microsoft.com/office/drawing/2014/main" val="2863121355"/>
                    </a:ext>
                  </a:extLst>
                </a:gridCol>
              </a:tblGrid>
              <a:tr h="370840">
                <a:tc>
                  <a:txBody>
                    <a:bodyPr/>
                    <a:lstStyle/>
                    <a:p>
                      <a:pPr algn="ctr" fontAlgn="b"/>
                      <a:r>
                        <a:rPr lang="fr-MA" b="1" dirty="0">
                          <a:effectLst/>
                        </a:rPr>
                        <a:t>Fact ID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fr-MA" b="1" dirty="0">
                          <a:effectLst/>
                        </a:rPr>
                        <a:t>Patient ID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fr-MA" b="1">
                          <a:effectLst/>
                        </a:rPr>
                        <a:t>Treatment Date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fr-MA" b="1" dirty="0">
                          <a:effectLst/>
                        </a:rPr>
                        <a:t>Comment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483693844"/>
                  </a:ext>
                </a:extLst>
              </a:tr>
              <a:tr h="370840">
                <a:tc>
                  <a:txBody>
                    <a:bodyPr/>
                    <a:lstStyle/>
                    <a:p>
                      <a:pPr algn="ctr" fontAlgn="base"/>
                      <a:r>
                        <a:rPr lang="fr-MA" dirty="0">
                          <a:effectLst/>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dirty="0">
                          <a:effectLst/>
                        </a:rPr>
                        <a:t>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dirty="0">
                          <a:effectLst/>
                        </a:rPr>
                        <a:t>2021-06-01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ase"/>
                      <a:r>
                        <a:rPr lang="en-US" dirty="0">
                          <a:effectLst/>
                        </a:rPr>
                        <a:t>Patient shows improvement in 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997416881"/>
                  </a:ext>
                </a:extLst>
              </a:tr>
              <a:tr h="370840">
                <a:tc>
                  <a:txBody>
                    <a:bodyPr/>
                    <a:lstStyle/>
                    <a:p>
                      <a:pPr algn="ctr" fontAlgn="base"/>
                      <a:r>
                        <a:rPr lang="fr-MA">
                          <a:effectLst/>
                        </a:rPr>
                        <a: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a:effectLst/>
                        </a:rPr>
                        <a:t>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a:effectLst/>
                        </a:rPr>
                        <a:t>2021-06-02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ase"/>
                      <a:r>
                        <a:rPr lang="fr-MA" dirty="0">
                          <a:effectLst/>
                        </a:rPr>
                        <a:t>No </a:t>
                      </a:r>
                      <a:r>
                        <a:rPr lang="fr-MA" dirty="0" err="1">
                          <a:effectLst/>
                        </a:rPr>
                        <a:t>significant</a:t>
                      </a:r>
                      <a:r>
                        <a:rPr lang="fr-MA" dirty="0">
                          <a:effectLst/>
                        </a:rPr>
                        <a:t> change </a:t>
                      </a:r>
                      <a:r>
                        <a:rPr lang="fr-MA" dirty="0" err="1">
                          <a:effectLst/>
                        </a:rPr>
                        <a:t>noted</a:t>
                      </a:r>
                      <a:endParaRPr lang="fr-MA"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227697149"/>
                  </a:ext>
                </a:extLst>
              </a:tr>
              <a:tr h="370840">
                <a:tc>
                  <a:txBody>
                    <a:bodyPr/>
                    <a:lstStyle/>
                    <a:p>
                      <a:pPr algn="ctr" fontAlgn="base"/>
                      <a:r>
                        <a:rPr lang="fr-MA">
                          <a:effectLst/>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dirty="0">
                          <a:effectLst/>
                        </a:rPr>
                        <a:t>789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ase"/>
                      <a:r>
                        <a:rPr lang="fr-MA">
                          <a:effectLst/>
                        </a:rPr>
                        <a:t>2021-06-03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ase"/>
                      <a:r>
                        <a:rPr lang="fr-MA" dirty="0" err="1">
                          <a:effectLst/>
                        </a:rPr>
                        <a:t>Advised</a:t>
                      </a:r>
                      <a:r>
                        <a:rPr lang="fr-MA" dirty="0">
                          <a:effectLst/>
                        </a:rPr>
                        <a:t> change in </a:t>
                      </a:r>
                      <a:r>
                        <a:rPr lang="fr-MA" dirty="0" err="1">
                          <a:effectLst/>
                        </a:rPr>
                        <a:t>medication</a:t>
                      </a:r>
                      <a:endParaRPr lang="fr-MA"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795091373"/>
                  </a:ext>
                </a:extLst>
              </a:tr>
            </a:tbl>
          </a:graphicData>
        </a:graphic>
      </p:graphicFrame>
      <p:sp>
        <p:nvSpPr>
          <p:cNvPr id="5" name="TextBox 4">
            <a:extLst>
              <a:ext uri="{FF2B5EF4-FFF2-40B4-BE49-F238E27FC236}">
                <a16:creationId xmlns:a16="http://schemas.microsoft.com/office/drawing/2014/main" id="{FFEE94F1-6BE2-ABE5-76FA-629BEADE120F}"/>
              </a:ext>
            </a:extLst>
          </p:cNvPr>
          <p:cNvSpPr txBox="1"/>
          <p:nvPr/>
        </p:nvSpPr>
        <p:spPr>
          <a:xfrm>
            <a:off x="3724910" y="4046244"/>
            <a:ext cx="1694180" cy="311368"/>
          </a:xfrm>
          <a:prstGeom prst="rect">
            <a:avLst/>
          </a:prstGeom>
          <a:noFill/>
        </p:spPr>
        <p:txBody>
          <a:bodyPr wrap="square">
            <a:spAutoFit/>
          </a:bodyPr>
          <a:lstStyle/>
          <a:p>
            <a:r>
              <a:rPr lang="en-US" b="1" dirty="0">
                <a:solidFill>
                  <a:srgbClr val="FF0000"/>
                </a:solidFill>
                <a:latin typeface="Manrope" panose="020B0604020202020204" charset="0"/>
              </a:rPr>
              <a:t>Fact </a:t>
            </a:r>
            <a:r>
              <a:rPr lang="en-US" b="1" dirty="0" err="1">
                <a:solidFill>
                  <a:srgbClr val="FF0000"/>
                </a:solidFill>
                <a:latin typeface="Manrope" panose="020B0604020202020204" charset="0"/>
              </a:rPr>
              <a:t>tabe</a:t>
            </a:r>
            <a:r>
              <a:rPr lang="en-US" b="1" dirty="0">
                <a:solidFill>
                  <a:srgbClr val="FF0000"/>
                </a:solidFill>
                <a:latin typeface="Manrope" panose="020B0604020202020204" charset="0"/>
              </a:rPr>
              <a:t> before</a:t>
            </a:r>
            <a:endParaRPr lang="en-US" dirty="0"/>
          </a:p>
        </p:txBody>
      </p:sp>
      <p:sp>
        <p:nvSpPr>
          <p:cNvPr id="19" name="TextBox 18">
            <a:extLst>
              <a:ext uri="{FF2B5EF4-FFF2-40B4-BE49-F238E27FC236}">
                <a16:creationId xmlns:a16="http://schemas.microsoft.com/office/drawing/2014/main" id="{9D316651-5420-4C0B-1D01-7CF4CC64776F}"/>
              </a:ext>
            </a:extLst>
          </p:cNvPr>
          <p:cNvSpPr txBox="1"/>
          <p:nvPr/>
        </p:nvSpPr>
        <p:spPr>
          <a:xfrm>
            <a:off x="3185340" y="4690334"/>
            <a:ext cx="2773321" cy="461665"/>
          </a:xfrm>
          <a:prstGeom prst="rect">
            <a:avLst/>
          </a:prstGeom>
          <a:noFill/>
        </p:spPr>
        <p:txBody>
          <a:bodyPr wrap="square">
            <a:spAutoFit/>
          </a:bodyPr>
          <a:lstStyle/>
          <a:p>
            <a:r>
              <a:rPr lang="en-US" sz="2400" b="1" dirty="0">
                <a:solidFill>
                  <a:schemeClr val="bg2"/>
                </a:solidFill>
                <a:latin typeface="Manrope" panose="020B0604020202020204" charset="0"/>
              </a:rPr>
              <a:t>CASE-2 </a:t>
            </a:r>
            <a:r>
              <a:rPr lang="en-US" sz="1800" b="1" dirty="0">
                <a:solidFill>
                  <a:schemeClr val="tx1"/>
                </a:solidFill>
                <a:latin typeface="Manrope" panose="020B0604020202020204" charset="0"/>
              </a:rPr>
              <a:t>(Comment)</a:t>
            </a:r>
            <a:endParaRPr lang="en-US" sz="2400" dirty="0">
              <a:solidFill>
                <a:schemeClr val="tx1"/>
              </a:solidFill>
            </a:endParaRPr>
          </a:p>
        </p:txBody>
      </p:sp>
    </p:spTree>
    <p:extLst>
      <p:ext uri="{BB962C8B-B14F-4D97-AF65-F5344CB8AC3E}">
        <p14:creationId xmlns:p14="http://schemas.microsoft.com/office/powerpoint/2010/main" val="80728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264946"/>
            <a:ext cx="5654040" cy="738664"/>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8" name="TextBox 17">
            <a:extLst>
              <a:ext uri="{FF2B5EF4-FFF2-40B4-BE49-F238E27FC236}">
                <a16:creationId xmlns:a16="http://schemas.microsoft.com/office/drawing/2014/main" id="{A3C0307D-EC8C-7BFA-AD66-036AC678A93C}"/>
              </a:ext>
            </a:extLst>
          </p:cNvPr>
          <p:cNvSpPr txBox="1"/>
          <p:nvPr/>
        </p:nvSpPr>
        <p:spPr>
          <a:xfrm>
            <a:off x="3185340" y="4690334"/>
            <a:ext cx="2773321" cy="461665"/>
          </a:xfrm>
          <a:prstGeom prst="rect">
            <a:avLst/>
          </a:prstGeom>
          <a:noFill/>
        </p:spPr>
        <p:txBody>
          <a:bodyPr wrap="square">
            <a:spAutoFit/>
          </a:bodyPr>
          <a:lstStyle/>
          <a:p>
            <a:r>
              <a:rPr lang="en-US" sz="2400" b="1" dirty="0">
                <a:solidFill>
                  <a:schemeClr val="bg2"/>
                </a:solidFill>
                <a:latin typeface="Manrope" panose="020B0604020202020204" charset="0"/>
              </a:rPr>
              <a:t>CASE-2 </a:t>
            </a:r>
            <a:r>
              <a:rPr lang="en-US" sz="1800" b="1" dirty="0">
                <a:solidFill>
                  <a:schemeClr val="tx1"/>
                </a:solidFill>
                <a:latin typeface="Manrope" panose="020B0604020202020204" charset="0"/>
              </a:rPr>
              <a:t>(Comment)</a:t>
            </a:r>
            <a:endParaRPr lang="en-US" sz="2400" dirty="0">
              <a:solidFill>
                <a:schemeClr val="tx1"/>
              </a:solidFill>
            </a:endParaRPr>
          </a:p>
        </p:txBody>
      </p:sp>
      <p:sp>
        <p:nvSpPr>
          <p:cNvPr id="5" name="TextBox 4">
            <a:extLst>
              <a:ext uri="{FF2B5EF4-FFF2-40B4-BE49-F238E27FC236}">
                <a16:creationId xmlns:a16="http://schemas.microsoft.com/office/drawing/2014/main" id="{FFEE94F1-6BE2-ABE5-76FA-629BEADE120F}"/>
              </a:ext>
            </a:extLst>
          </p:cNvPr>
          <p:cNvSpPr txBox="1"/>
          <p:nvPr/>
        </p:nvSpPr>
        <p:spPr>
          <a:xfrm>
            <a:off x="2398934" y="4036843"/>
            <a:ext cx="1468940" cy="311368"/>
          </a:xfrm>
          <a:prstGeom prst="rect">
            <a:avLst/>
          </a:prstGeom>
          <a:noFill/>
        </p:spPr>
        <p:txBody>
          <a:bodyPr wrap="square">
            <a:spAutoFit/>
          </a:bodyPr>
          <a:lstStyle/>
          <a:p>
            <a:r>
              <a:rPr lang="en-US" b="1" dirty="0">
                <a:solidFill>
                  <a:srgbClr val="FF0000"/>
                </a:solidFill>
                <a:latin typeface="Manrope" panose="020B0604020202020204" charset="0"/>
              </a:rPr>
              <a:t>Fact </a:t>
            </a:r>
            <a:r>
              <a:rPr lang="en-US" b="1" dirty="0" err="1">
                <a:solidFill>
                  <a:srgbClr val="FF0000"/>
                </a:solidFill>
                <a:latin typeface="Manrope" panose="020B0604020202020204" charset="0"/>
              </a:rPr>
              <a:t>tabe</a:t>
            </a:r>
            <a:r>
              <a:rPr lang="en-US" b="1" dirty="0">
                <a:solidFill>
                  <a:srgbClr val="FF0000"/>
                </a:solidFill>
                <a:latin typeface="Manrope" panose="020B0604020202020204" charset="0"/>
              </a:rPr>
              <a:t> after</a:t>
            </a:r>
            <a:endParaRPr lang="en-US" dirty="0"/>
          </a:p>
        </p:txBody>
      </p:sp>
      <p:graphicFrame>
        <p:nvGraphicFramePr>
          <p:cNvPr id="6" name="null">
            <a:extLst>
              <a:ext uri="{FF2B5EF4-FFF2-40B4-BE49-F238E27FC236}">
                <a16:creationId xmlns:a16="http://schemas.microsoft.com/office/drawing/2014/main" id="{BF023425-C532-0878-0E79-A8ADB8231E36}"/>
              </a:ext>
            </a:extLst>
          </p:cNvPr>
          <p:cNvGraphicFramePr>
            <a:graphicFrameLocks noGrp="1"/>
          </p:cNvGraphicFramePr>
          <p:nvPr>
            <p:extLst>
              <p:ext uri="{D42A27DB-BD31-4B8C-83A1-F6EECF244321}">
                <p14:modId xmlns:p14="http://schemas.microsoft.com/office/powerpoint/2010/main" val="3241003489"/>
              </p:ext>
            </p:extLst>
          </p:nvPr>
        </p:nvGraphicFramePr>
        <p:xfrm>
          <a:off x="682883" y="2439481"/>
          <a:ext cx="4901042" cy="1483360"/>
        </p:xfrm>
        <a:graphic>
          <a:graphicData uri="http://schemas.openxmlformats.org/drawingml/2006/table">
            <a:tbl>
              <a:tblPr bandRow="1">
                <a:tableStyleId>{073A0DAA-6AF3-43AB-8588-CEC1D06C72B9}</a:tableStyleId>
              </a:tblPr>
              <a:tblGrid>
                <a:gridCol w="788709">
                  <a:extLst>
                    <a:ext uri="{9D8B030D-6E8A-4147-A177-3AD203B41FA5}">
                      <a16:colId xmlns:a16="http://schemas.microsoft.com/office/drawing/2014/main" val="650403249"/>
                    </a:ext>
                  </a:extLst>
                </a:gridCol>
                <a:gridCol w="1183256">
                  <a:extLst>
                    <a:ext uri="{9D8B030D-6E8A-4147-A177-3AD203B41FA5}">
                      <a16:colId xmlns:a16="http://schemas.microsoft.com/office/drawing/2014/main" val="914811428"/>
                    </a:ext>
                  </a:extLst>
                </a:gridCol>
                <a:gridCol w="1508650">
                  <a:extLst>
                    <a:ext uri="{9D8B030D-6E8A-4147-A177-3AD203B41FA5}">
                      <a16:colId xmlns:a16="http://schemas.microsoft.com/office/drawing/2014/main" val="654648539"/>
                    </a:ext>
                  </a:extLst>
                </a:gridCol>
                <a:gridCol w="1420427">
                  <a:extLst>
                    <a:ext uri="{9D8B030D-6E8A-4147-A177-3AD203B41FA5}">
                      <a16:colId xmlns:a16="http://schemas.microsoft.com/office/drawing/2014/main" val="2863121355"/>
                    </a:ext>
                  </a:extLst>
                </a:gridCol>
              </a:tblGrid>
              <a:tr h="370840">
                <a:tc>
                  <a:txBody>
                    <a:bodyPr/>
                    <a:lstStyle/>
                    <a:p>
                      <a:pPr algn="ctr" fontAlgn="b"/>
                      <a:r>
                        <a:rPr lang="fr-MA" b="1">
                          <a:effectLst/>
                        </a:rPr>
                        <a:t>Fact ID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a:effectLst/>
                        </a:rPr>
                        <a:t>Patient ID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a:effectLst/>
                        </a:rPr>
                        <a:t>Treatment Date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dirty="0">
                          <a:effectLst/>
                        </a:rPr>
                        <a:t>Comment Key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83693844"/>
                  </a:ext>
                </a:extLst>
              </a:tr>
              <a:tr h="370840">
                <a:tc>
                  <a:txBody>
                    <a:bodyPr/>
                    <a:lstStyle/>
                    <a:p>
                      <a:pPr algn="ctr" fontAlgn="base"/>
                      <a:r>
                        <a:rPr lang="fr-MA">
                          <a:effectLst/>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2021-06-01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C001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97416881"/>
                  </a:ext>
                </a:extLst>
              </a:tr>
              <a:tr h="370840">
                <a:tc>
                  <a:txBody>
                    <a:bodyPr/>
                    <a:lstStyle/>
                    <a:p>
                      <a:pPr algn="ctr" fontAlgn="base"/>
                      <a:r>
                        <a:rPr lang="fr-MA">
                          <a:effectLst/>
                        </a:rPr>
                        <a: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2021-06-02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C002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27697149"/>
                  </a:ext>
                </a:extLst>
              </a:tr>
              <a:tr h="370840">
                <a:tc>
                  <a:txBody>
                    <a:bodyPr/>
                    <a:lstStyle/>
                    <a:p>
                      <a:pPr algn="ctr" fontAlgn="base"/>
                      <a:r>
                        <a:rPr lang="fr-MA">
                          <a:effectLst/>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effectLst/>
                        </a:rPr>
                        <a:t>789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a:effectLst/>
                        </a:rPr>
                        <a:t>2021-06-03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fr-MA" dirty="0">
                          <a:effectLst/>
                        </a:rPr>
                        <a:t>C003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95091373"/>
                  </a:ext>
                </a:extLst>
              </a:tr>
            </a:tbl>
          </a:graphicData>
        </a:graphic>
      </p:graphicFrame>
      <p:graphicFrame>
        <p:nvGraphicFramePr>
          <p:cNvPr id="16" name="null">
            <a:extLst>
              <a:ext uri="{FF2B5EF4-FFF2-40B4-BE49-F238E27FC236}">
                <a16:creationId xmlns:a16="http://schemas.microsoft.com/office/drawing/2014/main" id="{A07384B5-5567-686D-7980-7C871A12199F}"/>
              </a:ext>
            </a:extLst>
          </p:cNvPr>
          <p:cNvGraphicFramePr>
            <a:graphicFrameLocks noGrp="1"/>
          </p:cNvGraphicFramePr>
          <p:nvPr>
            <p:extLst>
              <p:ext uri="{D42A27DB-BD31-4B8C-83A1-F6EECF244321}">
                <p14:modId xmlns:p14="http://schemas.microsoft.com/office/powerpoint/2010/main" val="2830253462"/>
              </p:ext>
            </p:extLst>
          </p:nvPr>
        </p:nvGraphicFramePr>
        <p:xfrm>
          <a:off x="5778615" y="1931481"/>
          <a:ext cx="2649728" cy="2286000"/>
        </p:xfrm>
        <a:graphic>
          <a:graphicData uri="http://schemas.openxmlformats.org/drawingml/2006/table">
            <a:tbl>
              <a:tblPr bandRow="1">
                <a:tableStyleId>{073A0DAA-6AF3-43AB-8588-CEC1D06C72B9}</a:tableStyleId>
              </a:tblPr>
              <a:tblGrid>
                <a:gridCol w="1048313">
                  <a:extLst>
                    <a:ext uri="{9D8B030D-6E8A-4147-A177-3AD203B41FA5}">
                      <a16:colId xmlns:a16="http://schemas.microsoft.com/office/drawing/2014/main" val="650403249"/>
                    </a:ext>
                  </a:extLst>
                </a:gridCol>
                <a:gridCol w="1601415">
                  <a:extLst>
                    <a:ext uri="{9D8B030D-6E8A-4147-A177-3AD203B41FA5}">
                      <a16:colId xmlns:a16="http://schemas.microsoft.com/office/drawing/2014/main" val="914811428"/>
                    </a:ext>
                  </a:extLst>
                </a:gridCol>
              </a:tblGrid>
              <a:tr h="370840">
                <a:tc>
                  <a:txBody>
                    <a:bodyPr/>
                    <a:lstStyle/>
                    <a:p>
                      <a:pPr algn="ctr" fontAlgn="b"/>
                      <a:r>
                        <a:rPr lang="fr-MA" b="1" dirty="0">
                          <a:effectLst/>
                        </a:rPr>
                        <a:t>Comment Key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fr-MA" b="1">
                          <a:effectLst/>
                        </a:rPr>
                        <a:t>Comment Text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83693844"/>
                  </a:ext>
                </a:extLst>
              </a:tr>
              <a:tr h="370840">
                <a:tc>
                  <a:txBody>
                    <a:bodyPr/>
                    <a:lstStyle/>
                    <a:p>
                      <a:pPr algn="ctr" fontAlgn="base"/>
                      <a:r>
                        <a:rPr lang="fr-MA" dirty="0">
                          <a:effectLst/>
                        </a:rPr>
                        <a:t>C001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en-US" dirty="0">
                          <a:effectLst/>
                        </a:rPr>
                        <a:t>Patient shows improvement in 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97416881"/>
                  </a:ext>
                </a:extLst>
              </a:tr>
              <a:tr h="370840">
                <a:tc>
                  <a:txBody>
                    <a:bodyPr/>
                    <a:lstStyle/>
                    <a:p>
                      <a:pPr algn="ctr" fontAlgn="base"/>
                      <a:r>
                        <a:rPr lang="fr-MA">
                          <a:effectLst/>
                        </a:rPr>
                        <a:t>C002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fr-MA" dirty="0">
                          <a:effectLst/>
                        </a:rPr>
                        <a:t>No </a:t>
                      </a:r>
                      <a:r>
                        <a:rPr lang="fr-MA" dirty="0" err="1">
                          <a:effectLst/>
                        </a:rPr>
                        <a:t>significant</a:t>
                      </a:r>
                      <a:r>
                        <a:rPr lang="fr-MA" dirty="0">
                          <a:effectLst/>
                        </a:rPr>
                        <a:t> change </a:t>
                      </a:r>
                      <a:r>
                        <a:rPr lang="fr-MA" dirty="0" err="1">
                          <a:effectLst/>
                        </a:rPr>
                        <a:t>noted</a:t>
                      </a:r>
                      <a:endParaRPr lang="fr-MA"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27697149"/>
                  </a:ext>
                </a:extLst>
              </a:tr>
              <a:tr h="370840">
                <a:tc>
                  <a:txBody>
                    <a:bodyPr/>
                    <a:lstStyle/>
                    <a:p>
                      <a:pPr algn="ctr" fontAlgn="base"/>
                      <a:r>
                        <a:rPr lang="fr-MA" dirty="0">
                          <a:effectLst/>
                        </a:rPr>
                        <a:t>C003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fr-MA" dirty="0" err="1">
                          <a:effectLst/>
                        </a:rPr>
                        <a:t>Advised</a:t>
                      </a:r>
                      <a:r>
                        <a:rPr lang="fr-MA" dirty="0">
                          <a:effectLst/>
                        </a:rPr>
                        <a:t> change in </a:t>
                      </a:r>
                      <a:r>
                        <a:rPr lang="fr-MA" dirty="0" err="1">
                          <a:effectLst/>
                        </a:rPr>
                        <a:t>medication</a:t>
                      </a:r>
                      <a:endParaRPr lang="fr-MA"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95091373"/>
                  </a:ext>
                </a:extLst>
              </a:tr>
            </a:tbl>
          </a:graphicData>
        </a:graphic>
      </p:graphicFrame>
      <p:cxnSp>
        <p:nvCxnSpPr>
          <p:cNvPr id="19" name="Straight Connector 18">
            <a:extLst>
              <a:ext uri="{FF2B5EF4-FFF2-40B4-BE49-F238E27FC236}">
                <a16:creationId xmlns:a16="http://schemas.microsoft.com/office/drawing/2014/main" id="{A8C1E3A4-C2A0-8348-00E7-CEEC96889977}"/>
              </a:ext>
            </a:extLst>
          </p:cNvPr>
          <p:cNvCxnSpPr>
            <a:cxnSpLocks/>
            <a:endCxn id="16" idx="1"/>
          </p:cNvCxnSpPr>
          <p:nvPr/>
        </p:nvCxnSpPr>
        <p:spPr>
          <a:xfrm flipV="1">
            <a:off x="5583925" y="3074481"/>
            <a:ext cx="194690" cy="819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24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756142"/>
            <a:ext cx="5654040" cy="1631216"/>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a:t>
            </a:r>
            <a:r>
              <a:rPr lang="fr-MA" b="1" dirty="0">
                <a:solidFill>
                  <a:schemeClr val="tx2"/>
                </a:solidFill>
                <a:latin typeface="Manrope" panose="020B0604020202020204" charset="0"/>
              </a:rPr>
              <a:t>Handling </a:t>
            </a:r>
            <a:r>
              <a:rPr lang="fr-MA" b="1" dirty="0" err="1">
                <a:solidFill>
                  <a:schemeClr val="tx2"/>
                </a:solidFill>
                <a:latin typeface="Manrope" panose="020B0604020202020204" charset="0"/>
              </a:rPr>
              <a:t>Sparse</a:t>
            </a:r>
            <a:r>
              <a:rPr lang="fr-MA" b="1" dirty="0">
                <a:solidFill>
                  <a:schemeClr val="tx2"/>
                </a:solidFill>
                <a:latin typeface="Manrope" panose="020B0604020202020204" charset="0"/>
              </a:rPr>
              <a:t> and </a:t>
            </a:r>
            <a:r>
              <a:rPr lang="fr-MA" b="1" dirty="0" err="1">
                <a:solidFill>
                  <a:schemeClr val="tx2"/>
                </a:solidFill>
                <a:latin typeface="Manrope" panose="020B0604020202020204" charset="0"/>
              </a:rPr>
              <a:t>Heterogeneous</a:t>
            </a:r>
            <a:r>
              <a:rPr lang="fr-MA" b="1" dirty="0">
                <a:solidFill>
                  <a:schemeClr val="tx2"/>
                </a:solidFill>
                <a:latin typeface="Manrope" panose="020B0604020202020204" charset="0"/>
              </a:rPr>
              <a:t> Data Formats</a:t>
            </a:r>
            <a:endParaRPr lang="en-US" b="1" dirty="0">
              <a:solidFill>
                <a:schemeClr val="tx2"/>
              </a:solidFill>
              <a:latin typeface="Manrope" panose="020B0604020202020204" charset="0"/>
            </a:endParaRP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Measurement Type Dimensions and Separate Storage for Unstructured Data.</a:t>
            </a:r>
          </a:p>
          <a:p>
            <a:endParaRPr lang="en-US" b="1" dirty="0">
              <a:solidFill>
                <a:schemeClr val="tx2"/>
              </a:solidFill>
              <a:latin typeface="Manrope" panose="020B0604020202020204" charset="0"/>
            </a:endParaRPr>
          </a:p>
          <a:p>
            <a:r>
              <a:rPr lang="en-US" sz="4400" b="1" dirty="0">
                <a:solidFill>
                  <a:schemeClr val="tx2"/>
                </a:solidFill>
                <a:latin typeface="Manrope" panose="020B0604020202020204" charset="0"/>
              </a:rPr>
              <a:t>BLOB  </a:t>
            </a:r>
            <a:r>
              <a:rPr lang="en-US" sz="4400" b="1" dirty="0">
                <a:solidFill>
                  <a:srgbClr val="FF0000"/>
                </a:solidFill>
                <a:latin typeface="Manrope" panose="020B0604020202020204" charset="0"/>
              </a:rPr>
              <a:t>VS</a:t>
            </a:r>
            <a:r>
              <a:rPr lang="en-US" sz="4400" b="1" dirty="0">
                <a:solidFill>
                  <a:schemeClr val="tx2"/>
                </a:solidFill>
                <a:latin typeface="Manrope" panose="020B0604020202020204" charset="0"/>
              </a:rPr>
              <a:t> IMAGE REF</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8" name="TextBox 17">
            <a:extLst>
              <a:ext uri="{FF2B5EF4-FFF2-40B4-BE49-F238E27FC236}">
                <a16:creationId xmlns:a16="http://schemas.microsoft.com/office/drawing/2014/main" id="{A3C0307D-EC8C-7BFA-AD66-036AC678A93C}"/>
              </a:ext>
            </a:extLst>
          </p:cNvPr>
          <p:cNvSpPr txBox="1"/>
          <p:nvPr/>
        </p:nvSpPr>
        <p:spPr>
          <a:xfrm>
            <a:off x="3185340" y="4690334"/>
            <a:ext cx="2773321" cy="461665"/>
          </a:xfrm>
          <a:prstGeom prst="rect">
            <a:avLst/>
          </a:prstGeom>
          <a:noFill/>
        </p:spPr>
        <p:txBody>
          <a:bodyPr wrap="square">
            <a:spAutoFit/>
          </a:bodyPr>
          <a:lstStyle/>
          <a:p>
            <a:r>
              <a:rPr lang="en-US" sz="2400" b="1" dirty="0">
                <a:solidFill>
                  <a:schemeClr val="bg2"/>
                </a:solidFill>
                <a:latin typeface="Manrope" panose="020B0604020202020204" charset="0"/>
              </a:rPr>
              <a:t>CASE-3 </a:t>
            </a:r>
            <a:r>
              <a:rPr lang="en-US" sz="1800" b="1" dirty="0">
                <a:solidFill>
                  <a:schemeClr val="tx1"/>
                </a:solidFill>
                <a:latin typeface="Manrope" panose="020B0604020202020204" charset="0"/>
              </a:rPr>
              <a:t>(image)</a:t>
            </a:r>
            <a:endParaRPr lang="en-US" sz="2400" dirty="0">
              <a:solidFill>
                <a:schemeClr val="tx1"/>
              </a:solidFill>
            </a:endParaRPr>
          </a:p>
        </p:txBody>
      </p:sp>
    </p:spTree>
    <p:extLst>
      <p:ext uri="{BB962C8B-B14F-4D97-AF65-F5344CB8AC3E}">
        <p14:creationId xmlns:p14="http://schemas.microsoft.com/office/powerpoint/2010/main" val="179399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181372" y="618615"/>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305040" y="43830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482840" y="-710592"/>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719002" y="40952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28100" y="618615"/>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sp>
        <p:nvSpPr>
          <p:cNvPr id="23" name="solution2">
            <a:extLst>
              <a:ext uri="{FF2B5EF4-FFF2-40B4-BE49-F238E27FC236}">
                <a16:creationId xmlns:a16="http://schemas.microsoft.com/office/drawing/2014/main" id="{8CA59436-7C9D-4019-1095-74C8EE9B2535}"/>
              </a:ext>
            </a:extLst>
          </p:cNvPr>
          <p:cNvSpPr txBox="1"/>
          <p:nvPr/>
        </p:nvSpPr>
        <p:spPr>
          <a:xfrm>
            <a:off x="1744980" y="1756142"/>
            <a:ext cx="5654040" cy="1384995"/>
          </a:xfrm>
          <a:prstGeom prst="rect">
            <a:avLst/>
          </a:prstGeom>
        </p:spPr>
        <p:txBody>
          <a:bodyPr wrap="square">
            <a:spAutoFit/>
          </a:bodyPr>
          <a:lstStyle/>
          <a:p>
            <a:r>
              <a:rPr lang="en-US" b="1" dirty="0">
                <a:solidFill>
                  <a:srgbClr val="FF0000"/>
                </a:solidFill>
                <a:latin typeface="Manrope" panose="020B0604020202020204" charset="0"/>
              </a:rPr>
              <a:t>Problem</a:t>
            </a:r>
            <a:r>
              <a:rPr lang="en-US" b="1" dirty="0">
                <a:solidFill>
                  <a:schemeClr val="tx2"/>
                </a:solidFill>
                <a:latin typeface="Manrope" panose="020B0604020202020204" charset="0"/>
              </a:rPr>
              <a:t> : Facility/Equipment Inventory Utilization(</a:t>
            </a:r>
            <a:r>
              <a:rPr lang="en-US" b="1" dirty="0">
                <a:solidFill>
                  <a:srgbClr val="FF0000"/>
                </a:solidFill>
                <a:latin typeface="Manrope" panose="020B0604020202020204" charset="0"/>
              </a:rPr>
              <a:t>tracking the utilization and availability of their assets</a:t>
            </a:r>
            <a:r>
              <a:rPr lang="en-US" b="1" dirty="0">
                <a:solidFill>
                  <a:schemeClr val="tx2"/>
                </a:solidFill>
                <a:latin typeface="Manrope" panose="020B0604020202020204" charset="0"/>
              </a:rPr>
              <a:t>)</a:t>
            </a:r>
          </a:p>
          <a:p>
            <a:r>
              <a:rPr lang="en-US" b="1" dirty="0">
                <a:solidFill>
                  <a:srgbClr val="00B050"/>
                </a:solidFill>
                <a:latin typeface="Manrope" panose="020B0604020202020204" charset="0"/>
              </a:rPr>
              <a:t>Solution</a:t>
            </a:r>
            <a:r>
              <a:rPr lang="en-US" b="1" dirty="0">
                <a:solidFill>
                  <a:schemeClr val="tx2"/>
                </a:solidFill>
                <a:latin typeface="Manrope" panose="020B0604020202020204" charset="0"/>
              </a:rPr>
              <a:t> : Implementing a system for periodic snapshots and transaction fact tables for facility or equipment inventories, including beds and operating rooms, to accurately monitor their status and usage over time.</a:t>
            </a:r>
          </a:p>
        </p:txBody>
      </p:sp>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Tree>
    <p:extLst>
      <p:ext uri="{BB962C8B-B14F-4D97-AF65-F5344CB8AC3E}">
        <p14:creationId xmlns:p14="http://schemas.microsoft.com/office/powerpoint/2010/main" val="1110194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961239" y="0"/>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989943" y="4908711"/>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403905" y="4620925"/>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314190" y="4338730"/>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507967" y="0"/>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560510" y="4951829"/>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187960" y="4795930"/>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pic>
        <p:nvPicPr>
          <p:cNvPr id="18" name="Image 17" descr="Une image contenant texte, diagramme, capture d’écran, ligne&#10;&#10;Description générée automatiquement">
            <a:extLst>
              <a:ext uri="{FF2B5EF4-FFF2-40B4-BE49-F238E27FC236}">
                <a16:creationId xmlns:a16="http://schemas.microsoft.com/office/drawing/2014/main" id="{76DBFAB5-A2EB-0C67-7391-B7951473BF43}"/>
              </a:ext>
            </a:extLst>
          </p:cNvPr>
          <p:cNvPicPr>
            <a:picLocks noChangeAspect="1"/>
          </p:cNvPicPr>
          <p:nvPr/>
        </p:nvPicPr>
        <p:blipFill>
          <a:blip r:embed="rId6"/>
          <a:stretch>
            <a:fillRect/>
          </a:stretch>
        </p:blipFill>
        <p:spPr>
          <a:xfrm>
            <a:off x="969820" y="591664"/>
            <a:ext cx="7412180" cy="4372050"/>
          </a:xfrm>
          <a:prstGeom prst="rect">
            <a:avLst/>
          </a:prstGeom>
        </p:spPr>
      </p:pic>
      <p:sp>
        <p:nvSpPr>
          <p:cNvPr id="9" name="Circle: Hollow 8">
            <a:extLst>
              <a:ext uri="{FF2B5EF4-FFF2-40B4-BE49-F238E27FC236}">
                <a16:creationId xmlns:a16="http://schemas.microsoft.com/office/drawing/2014/main" id="{2D10A735-7ABD-C1AD-091C-F1D6ED4EF658}"/>
              </a:ext>
            </a:extLst>
          </p:cNvPr>
          <p:cNvSpPr/>
          <p:nvPr/>
        </p:nvSpPr>
        <p:spPr>
          <a:xfrm>
            <a:off x="8735137" y="-1504150"/>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85050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ircle: Hollow 6">
            <a:extLst>
              <a:ext uri="{FF2B5EF4-FFF2-40B4-BE49-F238E27FC236}">
                <a16:creationId xmlns:a16="http://schemas.microsoft.com/office/drawing/2014/main" id="{BFF1977F-DD4B-7E6F-F74A-9CBCF7290415}"/>
              </a:ext>
            </a:extLst>
          </p:cNvPr>
          <p:cNvSpPr/>
          <p:nvPr/>
        </p:nvSpPr>
        <p:spPr>
          <a:xfrm>
            <a:off x="7914640" y="48656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8236374" y="-922259"/>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328602" y="45778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6" name="solution2">
            <a:extLst>
              <a:ext uri="{FF2B5EF4-FFF2-40B4-BE49-F238E27FC236}">
                <a16:creationId xmlns:a16="http://schemas.microsoft.com/office/drawing/2014/main" id="{C7EB584A-583D-2B32-F4AF-337518F6DD88}"/>
              </a:ext>
            </a:extLst>
          </p:cNvPr>
          <p:cNvSpPr txBox="1"/>
          <p:nvPr/>
        </p:nvSpPr>
        <p:spPr>
          <a:xfrm>
            <a:off x="1392729" y="1836194"/>
            <a:ext cx="6358542" cy="738664"/>
          </a:xfrm>
          <a:prstGeom prst="rect">
            <a:avLst/>
          </a:prstGeom>
        </p:spPr>
        <p:txBody>
          <a:bodyPr wrap="square">
            <a:spAutoFit/>
          </a:bodyPr>
          <a:lstStyle/>
          <a:p>
            <a:pPr algn="ctr"/>
            <a:r>
              <a:rPr lang="fr-MA" b="1" dirty="0" err="1">
                <a:solidFill>
                  <a:srgbClr val="FF0000"/>
                </a:solidFill>
                <a:latin typeface="Manrope" panose="020B0604020202020204" charset="0"/>
              </a:rPr>
              <a:t>Periodic</a:t>
            </a:r>
            <a:r>
              <a:rPr lang="fr-MA" b="1" dirty="0">
                <a:solidFill>
                  <a:srgbClr val="FF0000"/>
                </a:solidFill>
                <a:latin typeface="Manrope" panose="020B0604020202020204" charset="0"/>
              </a:rPr>
              <a:t> Snapshot Fact Table : </a:t>
            </a:r>
          </a:p>
          <a:p>
            <a:pPr algn="ctr"/>
            <a:r>
              <a:rPr lang="en-US" b="1" dirty="0">
                <a:solidFill>
                  <a:srgbClr val="00B050"/>
                </a:solidFill>
                <a:latin typeface="Manrope" panose="020B0604020202020204" charset="0"/>
              </a:rPr>
              <a:t>A periodic snapshot fact table captures the state of data at specific intervals. It's like taking a picture of the data at a particular moment.</a:t>
            </a:r>
            <a:endParaRPr lang="fr-MA" b="1" dirty="0">
              <a:solidFill>
                <a:srgbClr val="00B050"/>
              </a:solidFill>
              <a:latin typeface="Manrope" panose="020B0604020202020204" charset="0"/>
            </a:endParaRPr>
          </a:p>
        </p:txBody>
      </p:sp>
      <p:graphicFrame>
        <p:nvGraphicFramePr>
          <p:cNvPr id="18" name="Tableau 17">
            <a:extLst>
              <a:ext uri="{FF2B5EF4-FFF2-40B4-BE49-F238E27FC236}">
                <a16:creationId xmlns:a16="http://schemas.microsoft.com/office/drawing/2014/main" id="{95D1A855-B2E2-76EA-8F92-83AF89AF5185}"/>
              </a:ext>
            </a:extLst>
          </p:cNvPr>
          <p:cNvGraphicFramePr>
            <a:graphicFrameLocks noGrp="1"/>
          </p:cNvGraphicFramePr>
          <p:nvPr>
            <p:extLst>
              <p:ext uri="{D42A27DB-BD31-4B8C-83A1-F6EECF244321}">
                <p14:modId xmlns:p14="http://schemas.microsoft.com/office/powerpoint/2010/main" val="2503186021"/>
              </p:ext>
            </p:extLst>
          </p:nvPr>
        </p:nvGraphicFramePr>
        <p:xfrm>
          <a:off x="602673" y="2790019"/>
          <a:ext cx="8199033" cy="1219200"/>
        </p:xfrm>
        <a:graphic>
          <a:graphicData uri="http://schemas.openxmlformats.org/drawingml/2006/table">
            <a:tbl>
              <a:tblPr>
                <a:tableStyleId>{7A75F255-BD25-4D29-BC55-B0A5D1A36AF2}</a:tableStyleId>
              </a:tblPr>
              <a:tblGrid>
                <a:gridCol w="1216343">
                  <a:extLst>
                    <a:ext uri="{9D8B030D-6E8A-4147-A177-3AD203B41FA5}">
                      <a16:colId xmlns:a16="http://schemas.microsoft.com/office/drawing/2014/main" val="912921909"/>
                    </a:ext>
                  </a:extLst>
                </a:gridCol>
                <a:gridCol w="1150155">
                  <a:extLst>
                    <a:ext uri="{9D8B030D-6E8A-4147-A177-3AD203B41FA5}">
                      <a16:colId xmlns:a16="http://schemas.microsoft.com/office/drawing/2014/main" val="574080764"/>
                    </a:ext>
                  </a:extLst>
                </a:gridCol>
                <a:gridCol w="844899">
                  <a:extLst>
                    <a:ext uri="{9D8B030D-6E8A-4147-A177-3AD203B41FA5}">
                      <a16:colId xmlns:a16="http://schemas.microsoft.com/office/drawing/2014/main" val="2953098869"/>
                    </a:ext>
                  </a:extLst>
                </a:gridCol>
                <a:gridCol w="779490">
                  <a:extLst>
                    <a:ext uri="{9D8B030D-6E8A-4147-A177-3AD203B41FA5}">
                      <a16:colId xmlns:a16="http://schemas.microsoft.com/office/drawing/2014/main" val="2469473286"/>
                    </a:ext>
                  </a:extLst>
                </a:gridCol>
                <a:gridCol w="1024782">
                  <a:extLst>
                    <a:ext uri="{9D8B030D-6E8A-4147-A177-3AD203B41FA5}">
                      <a16:colId xmlns:a16="http://schemas.microsoft.com/office/drawing/2014/main" val="2889406533"/>
                    </a:ext>
                  </a:extLst>
                </a:gridCol>
                <a:gridCol w="1188310">
                  <a:extLst>
                    <a:ext uri="{9D8B030D-6E8A-4147-A177-3AD203B41FA5}">
                      <a16:colId xmlns:a16="http://schemas.microsoft.com/office/drawing/2014/main" val="3966458392"/>
                    </a:ext>
                  </a:extLst>
                </a:gridCol>
                <a:gridCol w="926666">
                  <a:extLst>
                    <a:ext uri="{9D8B030D-6E8A-4147-A177-3AD203B41FA5}">
                      <a16:colId xmlns:a16="http://schemas.microsoft.com/office/drawing/2014/main" val="3377523715"/>
                    </a:ext>
                  </a:extLst>
                </a:gridCol>
                <a:gridCol w="1068388">
                  <a:extLst>
                    <a:ext uri="{9D8B030D-6E8A-4147-A177-3AD203B41FA5}">
                      <a16:colId xmlns:a16="http://schemas.microsoft.com/office/drawing/2014/main" val="846337127"/>
                    </a:ext>
                  </a:extLst>
                </a:gridCol>
              </a:tblGrid>
              <a:tr h="0">
                <a:tc>
                  <a:txBody>
                    <a:bodyPr/>
                    <a:lstStyle/>
                    <a:p>
                      <a:pPr algn="ctr" fontAlgn="b"/>
                      <a:r>
                        <a:rPr lang="fr-MA" b="1">
                          <a:effectLst/>
                        </a:rPr>
                        <a:t>SnapshotID</a:t>
                      </a:r>
                    </a:p>
                  </a:txBody>
                  <a:tcPr anchor="b"/>
                </a:tc>
                <a:tc>
                  <a:txBody>
                    <a:bodyPr/>
                    <a:lstStyle/>
                    <a:p>
                      <a:pPr algn="ctr" fontAlgn="b"/>
                      <a:r>
                        <a:rPr lang="fr-MA" b="1">
                          <a:effectLst/>
                        </a:rPr>
                        <a:t>Date</a:t>
                      </a:r>
                    </a:p>
                  </a:txBody>
                  <a:tcPr anchor="b"/>
                </a:tc>
                <a:tc>
                  <a:txBody>
                    <a:bodyPr/>
                    <a:lstStyle/>
                    <a:p>
                      <a:pPr algn="ctr" fontAlgn="b"/>
                      <a:r>
                        <a:rPr lang="fr-MA" b="1" dirty="0">
                          <a:effectLst/>
                        </a:rPr>
                        <a:t>Time</a:t>
                      </a:r>
                    </a:p>
                  </a:txBody>
                  <a:tcPr anchor="b"/>
                </a:tc>
                <a:tc>
                  <a:txBody>
                    <a:bodyPr/>
                    <a:lstStyle/>
                    <a:p>
                      <a:pPr algn="ctr" fontAlgn="b"/>
                      <a:r>
                        <a:rPr lang="fr-MA" b="1">
                          <a:effectLst/>
                        </a:rPr>
                        <a:t>BedID</a:t>
                      </a:r>
                    </a:p>
                  </a:txBody>
                  <a:tcPr anchor="b"/>
                </a:tc>
                <a:tc>
                  <a:txBody>
                    <a:bodyPr/>
                    <a:lstStyle/>
                    <a:p>
                      <a:pPr algn="ctr" fontAlgn="b"/>
                      <a:r>
                        <a:rPr lang="fr-MA" b="1">
                          <a:effectLst/>
                        </a:rPr>
                        <a:t>PatientID</a:t>
                      </a:r>
                    </a:p>
                  </a:txBody>
                  <a:tcPr anchor="b"/>
                </a:tc>
                <a:tc>
                  <a:txBody>
                    <a:bodyPr/>
                    <a:lstStyle/>
                    <a:p>
                      <a:pPr algn="ctr" fontAlgn="b"/>
                      <a:r>
                        <a:rPr lang="fr-MA" b="1" dirty="0" err="1">
                          <a:effectLst/>
                        </a:rPr>
                        <a:t>PhysicianID</a:t>
                      </a:r>
                      <a:endParaRPr lang="fr-MA" b="1" dirty="0">
                        <a:effectLst/>
                      </a:endParaRPr>
                    </a:p>
                  </a:txBody>
                  <a:tcPr anchor="b"/>
                </a:tc>
                <a:tc>
                  <a:txBody>
                    <a:bodyPr/>
                    <a:lstStyle/>
                    <a:p>
                      <a:pPr algn="ctr" fontAlgn="b"/>
                      <a:r>
                        <a:rPr lang="fr-MA" b="1">
                          <a:effectLst/>
                        </a:rPr>
                        <a:t>NurseID</a:t>
                      </a:r>
                    </a:p>
                  </a:txBody>
                  <a:tcPr anchor="b"/>
                </a:tc>
                <a:tc>
                  <a:txBody>
                    <a:bodyPr/>
                    <a:lstStyle/>
                    <a:p>
                      <a:pPr algn="ctr" fontAlgn="b"/>
                      <a:r>
                        <a:rPr lang="fr-MA" b="1">
                          <a:effectLst/>
                        </a:rPr>
                        <a:t>Status</a:t>
                      </a:r>
                    </a:p>
                  </a:txBody>
                  <a:tcPr anchor="b"/>
                </a:tc>
                <a:extLst>
                  <a:ext uri="{0D108BD9-81ED-4DB2-BD59-A6C34878D82A}">
                    <a16:rowId xmlns:a16="http://schemas.microsoft.com/office/drawing/2014/main" val="1318599746"/>
                  </a:ext>
                </a:extLst>
              </a:tr>
              <a:tr h="0">
                <a:tc>
                  <a:txBody>
                    <a:bodyPr/>
                    <a:lstStyle/>
                    <a:p>
                      <a:pPr algn="ctr" fontAlgn="base"/>
                      <a:r>
                        <a:rPr lang="fr-MA">
                          <a:effectLst/>
                        </a:rPr>
                        <a:t>1</a:t>
                      </a:r>
                    </a:p>
                  </a:txBody>
                  <a:tcPr anchor="ctr"/>
                </a:tc>
                <a:tc>
                  <a:txBody>
                    <a:bodyPr/>
                    <a:lstStyle/>
                    <a:p>
                      <a:pPr algn="ctr" fontAlgn="base"/>
                      <a:r>
                        <a:rPr lang="fr-MA">
                          <a:effectLst/>
                        </a:rPr>
                        <a:t>2023-12-27</a:t>
                      </a:r>
                    </a:p>
                  </a:txBody>
                  <a:tcPr anchor="ctr"/>
                </a:tc>
                <a:tc>
                  <a:txBody>
                    <a:bodyPr/>
                    <a:lstStyle/>
                    <a:p>
                      <a:pPr algn="ctr" fontAlgn="base"/>
                      <a:r>
                        <a:rPr lang="fr-MA">
                          <a:effectLst/>
                        </a:rPr>
                        <a:t>00:00</a:t>
                      </a:r>
                    </a:p>
                  </a:txBody>
                  <a:tcPr anchor="ctr"/>
                </a:tc>
                <a:tc>
                  <a:txBody>
                    <a:bodyPr/>
                    <a:lstStyle/>
                    <a:p>
                      <a:pPr algn="ctr" fontAlgn="base"/>
                      <a:r>
                        <a:rPr lang="fr-MA">
                          <a:effectLst/>
                        </a:rPr>
                        <a:t>B101</a:t>
                      </a:r>
                    </a:p>
                  </a:txBody>
                  <a:tcPr anchor="ctr"/>
                </a:tc>
                <a:tc>
                  <a:txBody>
                    <a:bodyPr/>
                    <a:lstStyle/>
                    <a:p>
                      <a:pPr algn="ctr" fontAlgn="base"/>
                      <a:r>
                        <a:rPr lang="fr-MA">
                          <a:effectLst/>
                        </a:rPr>
                        <a:t>P123</a:t>
                      </a:r>
                    </a:p>
                  </a:txBody>
                  <a:tcPr anchor="ctr"/>
                </a:tc>
                <a:tc>
                  <a:txBody>
                    <a:bodyPr/>
                    <a:lstStyle/>
                    <a:p>
                      <a:pPr algn="ctr" fontAlgn="base"/>
                      <a:r>
                        <a:rPr lang="fr-MA">
                          <a:effectLst/>
                        </a:rPr>
                        <a:t>D456</a:t>
                      </a:r>
                    </a:p>
                  </a:txBody>
                  <a:tcPr anchor="ctr"/>
                </a:tc>
                <a:tc>
                  <a:txBody>
                    <a:bodyPr/>
                    <a:lstStyle/>
                    <a:p>
                      <a:pPr algn="ctr" fontAlgn="base"/>
                      <a:r>
                        <a:rPr lang="fr-MA">
                          <a:effectLst/>
                        </a:rPr>
                        <a:t>N789</a:t>
                      </a:r>
                    </a:p>
                  </a:txBody>
                  <a:tcPr anchor="ctr"/>
                </a:tc>
                <a:tc>
                  <a:txBody>
                    <a:bodyPr/>
                    <a:lstStyle/>
                    <a:p>
                      <a:pPr algn="ctr" fontAlgn="base"/>
                      <a:r>
                        <a:rPr lang="fr-MA" dirty="0" err="1">
                          <a:effectLst/>
                        </a:rPr>
                        <a:t>Occupied</a:t>
                      </a:r>
                      <a:endParaRPr lang="fr-MA" dirty="0">
                        <a:effectLst/>
                      </a:endParaRPr>
                    </a:p>
                  </a:txBody>
                  <a:tcPr anchor="ctr"/>
                </a:tc>
                <a:extLst>
                  <a:ext uri="{0D108BD9-81ED-4DB2-BD59-A6C34878D82A}">
                    <a16:rowId xmlns:a16="http://schemas.microsoft.com/office/drawing/2014/main" val="2040654494"/>
                  </a:ext>
                </a:extLst>
              </a:tr>
              <a:tr h="0">
                <a:tc>
                  <a:txBody>
                    <a:bodyPr/>
                    <a:lstStyle/>
                    <a:p>
                      <a:pPr algn="ctr" fontAlgn="base"/>
                      <a:r>
                        <a:rPr lang="fr-MA">
                          <a:effectLst/>
                        </a:rPr>
                        <a:t>2</a:t>
                      </a:r>
                    </a:p>
                  </a:txBody>
                  <a:tcPr anchor="ctr"/>
                </a:tc>
                <a:tc>
                  <a:txBody>
                    <a:bodyPr/>
                    <a:lstStyle/>
                    <a:p>
                      <a:pPr algn="ctr" fontAlgn="base"/>
                      <a:r>
                        <a:rPr lang="fr-MA">
                          <a:effectLst/>
                        </a:rPr>
                        <a:t>2023-12-27</a:t>
                      </a:r>
                    </a:p>
                  </a:txBody>
                  <a:tcPr anchor="ctr"/>
                </a:tc>
                <a:tc>
                  <a:txBody>
                    <a:bodyPr/>
                    <a:lstStyle/>
                    <a:p>
                      <a:pPr algn="ctr" fontAlgn="base"/>
                      <a:r>
                        <a:rPr lang="fr-MA">
                          <a:effectLst/>
                        </a:rPr>
                        <a:t>00:00</a:t>
                      </a:r>
                    </a:p>
                  </a:txBody>
                  <a:tcPr anchor="ctr"/>
                </a:tc>
                <a:tc>
                  <a:txBody>
                    <a:bodyPr/>
                    <a:lstStyle/>
                    <a:p>
                      <a:pPr algn="ctr" fontAlgn="base"/>
                      <a:r>
                        <a:rPr lang="fr-MA">
                          <a:effectLst/>
                        </a:rPr>
                        <a:t>B102</a:t>
                      </a:r>
                    </a:p>
                  </a:txBody>
                  <a:tcPr anchor="ctr"/>
                </a:tc>
                <a:tc>
                  <a:txBody>
                    <a:bodyPr/>
                    <a:lstStyle/>
                    <a:p>
                      <a:pPr algn="ctr" fontAlgn="base"/>
                      <a:r>
                        <a:rPr lang="fr-MA">
                          <a:effectLst/>
                        </a:rPr>
                        <a:t>P124</a:t>
                      </a:r>
                    </a:p>
                  </a:txBody>
                  <a:tcPr anchor="ctr"/>
                </a:tc>
                <a:tc>
                  <a:txBody>
                    <a:bodyPr/>
                    <a:lstStyle/>
                    <a:p>
                      <a:pPr algn="ctr" fontAlgn="base"/>
                      <a:r>
                        <a:rPr lang="fr-MA">
                          <a:effectLst/>
                        </a:rPr>
                        <a:t>D457</a:t>
                      </a:r>
                    </a:p>
                  </a:txBody>
                  <a:tcPr anchor="ctr"/>
                </a:tc>
                <a:tc>
                  <a:txBody>
                    <a:bodyPr/>
                    <a:lstStyle/>
                    <a:p>
                      <a:pPr algn="ctr" fontAlgn="base"/>
                      <a:r>
                        <a:rPr lang="fr-MA">
                          <a:effectLst/>
                        </a:rPr>
                        <a:t>N790</a:t>
                      </a:r>
                    </a:p>
                  </a:txBody>
                  <a:tcPr anchor="ctr"/>
                </a:tc>
                <a:tc>
                  <a:txBody>
                    <a:bodyPr/>
                    <a:lstStyle/>
                    <a:p>
                      <a:pPr algn="ctr" fontAlgn="base"/>
                      <a:r>
                        <a:rPr lang="fr-MA" dirty="0">
                          <a:effectLst/>
                        </a:rPr>
                        <a:t>Vacant</a:t>
                      </a:r>
                    </a:p>
                  </a:txBody>
                  <a:tcPr anchor="ctr"/>
                </a:tc>
                <a:extLst>
                  <a:ext uri="{0D108BD9-81ED-4DB2-BD59-A6C34878D82A}">
                    <a16:rowId xmlns:a16="http://schemas.microsoft.com/office/drawing/2014/main" val="3463016038"/>
                  </a:ext>
                </a:extLst>
              </a:tr>
              <a:tr h="0">
                <a:tc>
                  <a:txBody>
                    <a:bodyPr/>
                    <a:lstStyle/>
                    <a:p>
                      <a:pPr algn="ctr" fontAlgn="base"/>
                      <a:r>
                        <a:rPr lang="fr-MA" dirty="0">
                          <a:effectLst/>
                        </a:rPr>
                        <a:t>3</a:t>
                      </a:r>
                    </a:p>
                  </a:txBody>
                  <a:tcPr anchor="ctr"/>
                </a:tc>
                <a:tc>
                  <a:txBody>
                    <a:bodyPr/>
                    <a:lstStyle/>
                    <a:p>
                      <a:pPr algn="ctr" fontAlgn="base"/>
                      <a:r>
                        <a:rPr lang="fr-MA">
                          <a:effectLst/>
                        </a:rPr>
                        <a:t>2023-12-27</a:t>
                      </a:r>
                    </a:p>
                  </a:txBody>
                  <a:tcPr anchor="ctr"/>
                </a:tc>
                <a:tc>
                  <a:txBody>
                    <a:bodyPr/>
                    <a:lstStyle/>
                    <a:p>
                      <a:pPr algn="ctr" fontAlgn="base"/>
                      <a:r>
                        <a:rPr lang="fr-MA">
                          <a:effectLst/>
                        </a:rPr>
                        <a:t>00:00</a:t>
                      </a:r>
                    </a:p>
                  </a:txBody>
                  <a:tcPr anchor="ctr"/>
                </a:tc>
                <a:tc>
                  <a:txBody>
                    <a:bodyPr/>
                    <a:lstStyle/>
                    <a:p>
                      <a:pPr algn="ctr" fontAlgn="base"/>
                      <a:r>
                        <a:rPr lang="fr-MA">
                          <a:effectLst/>
                        </a:rPr>
                        <a:t>B103</a:t>
                      </a:r>
                    </a:p>
                  </a:txBody>
                  <a:tcPr anchor="ctr"/>
                </a:tc>
                <a:tc>
                  <a:txBody>
                    <a:bodyPr/>
                    <a:lstStyle/>
                    <a:p>
                      <a:pPr algn="ctr" fontAlgn="base"/>
                      <a:r>
                        <a:rPr lang="fr-MA">
                          <a:effectLst/>
                        </a:rPr>
                        <a:t>P125</a:t>
                      </a:r>
                    </a:p>
                  </a:txBody>
                  <a:tcPr anchor="ctr"/>
                </a:tc>
                <a:tc>
                  <a:txBody>
                    <a:bodyPr/>
                    <a:lstStyle/>
                    <a:p>
                      <a:pPr algn="ctr" fontAlgn="base"/>
                      <a:r>
                        <a:rPr lang="fr-MA">
                          <a:effectLst/>
                        </a:rPr>
                        <a:t>D458</a:t>
                      </a:r>
                    </a:p>
                  </a:txBody>
                  <a:tcPr anchor="ctr"/>
                </a:tc>
                <a:tc>
                  <a:txBody>
                    <a:bodyPr/>
                    <a:lstStyle/>
                    <a:p>
                      <a:pPr algn="ctr" fontAlgn="base"/>
                      <a:r>
                        <a:rPr lang="fr-MA">
                          <a:effectLst/>
                        </a:rPr>
                        <a:t>N791</a:t>
                      </a:r>
                    </a:p>
                  </a:txBody>
                  <a:tcPr anchor="ctr"/>
                </a:tc>
                <a:tc>
                  <a:txBody>
                    <a:bodyPr/>
                    <a:lstStyle/>
                    <a:p>
                      <a:pPr algn="ctr" fontAlgn="base"/>
                      <a:r>
                        <a:rPr lang="fr-MA" dirty="0" err="1">
                          <a:effectLst/>
                        </a:rPr>
                        <a:t>Occupied</a:t>
                      </a:r>
                      <a:endParaRPr lang="fr-MA" dirty="0">
                        <a:effectLst/>
                      </a:endParaRPr>
                    </a:p>
                  </a:txBody>
                  <a:tcPr anchor="ctr"/>
                </a:tc>
                <a:extLst>
                  <a:ext uri="{0D108BD9-81ED-4DB2-BD59-A6C34878D82A}">
                    <a16:rowId xmlns:a16="http://schemas.microsoft.com/office/drawing/2014/main" val="1423762543"/>
                  </a:ext>
                </a:extLst>
              </a:tr>
            </a:tbl>
          </a:graphicData>
        </a:graphic>
      </p:graphicFrame>
      <p:sp>
        <p:nvSpPr>
          <p:cNvPr id="19" name="TextBox 13">
            <a:extLst>
              <a:ext uri="{FF2B5EF4-FFF2-40B4-BE49-F238E27FC236}">
                <a16:creationId xmlns:a16="http://schemas.microsoft.com/office/drawing/2014/main" id="{D892A3FB-1A60-66A5-AD6C-E89C59F9573A}"/>
              </a:ext>
            </a:extLst>
          </p:cNvPr>
          <p:cNvSpPr txBox="1"/>
          <p:nvPr/>
        </p:nvSpPr>
        <p:spPr>
          <a:xfrm>
            <a:off x="1085930" y="701386"/>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20" name="TextBox 14">
            <a:extLst>
              <a:ext uri="{FF2B5EF4-FFF2-40B4-BE49-F238E27FC236}">
                <a16:creationId xmlns:a16="http://schemas.microsoft.com/office/drawing/2014/main" id="{879C23CB-3E7D-B79B-631B-7A1A1D86A707}"/>
              </a:ext>
            </a:extLst>
          </p:cNvPr>
          <p:cNvSpPr txBox="1"/>
          <p:nvPr/>
        </p:nvSpPr>
        <p:spPr>
          <a:xfrm>
            <a:off x="632658" y="701386"/>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Tree>
    <p:extLst>
      <p:ext uri="{BB962C8B-B14F-4D97-AF65-F5344CB8AC3E}">
        <p14:creationId xmlns:p14="http://schemas.microsoft.com/office/powerpoint/2010/main" val="211537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ircle: Hollow 6">
            <a:extLst>
              <a:ext uri="{FF2B5EF4-FFF2-40B4-BE49-F238E27FC236}">
                <a16:creationId xmlns:a16="http://schemas.microsoft.com/office/drawing/2014/main" id="{BFF1977F-DD4B-7E6F-F74A-9CBCF7290415}"/>
              </a:ext>
            </a:extLst>
          </p:cNvPr>
          <p:cNvSpPr/>
          <p:nvPr/>
        </p:nvSpPr>
        <p:spPr>
          <a:xfrm>
            <a:off x="7914640" y="48656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8236374" y="-922259"/>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328602" y="45778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9" name="TextBox 13">
            <a:extLst>
              <a:ext uri="{FF2B5EF4-FFF2-40B4-BE49-F238E27FC236}">
                <a16:creationId xmlns:a16="http://schemas.microsoft.com/office/drawing/2014/main" id="{D892A3FB-1A60-66A5-AD6C-E89C59F9573A}"/>
              </a:ext>
            </a:extLst>
          </p:cNvPr>
          <p:cNvSpPr txBox="1"/>
          <p:nvPr/>
        </p:nvSpPr>
        <p:spPr>
          <a:xfrm>
            <a:off x="1070690" y="328006"/>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20" name="TextBox 14">
            <a:extLst>
              <a:ext uri="{FF2B5EF4-FFF2-40B4-BE49-F238E27FC236}">
                <a16:creationId xmlns:a16="http://schemas.microsoft.com/office/drawing/2014/main" id="{879C23CB-3E7D-B79B-631B-7A1A1D86A707}"/>
              </a:ext>
            </a:extLst>
          </p:cNvPr>
          <p:cNvSpPr txBox="1"/>
          <p:nvPr/>
        </p:nvSpPr>
        <p:spPr>
          <a:xfrm>
            <a:off x="617418" y="328006"/>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pic>
        <p:nvPicPr>
          <p:cNvPr id="5" name="Image 4" descr="Une image contenant texte, capture d’écran, Police, écriture manuscrite&#10;&#10;Description générée automatiquement">
            <a:extLst>
              <a:ext uri="{FF2B5EF4-FFF2-40B4-BE49-F238E27FC236}">
                <a16:creationId xmlns:a16="http://schemas.microsoft.com/office/drawing/2014/main" id="{3563765F-F03E-5789-C0D7-8343E2923FD7}"/>
              </a:ext>
            </a:extLst>
          </p:cNvPr>
          <p:cNvPicPr>
            <a:picLocks noChangeAspect="1"/>
          </p:cNvPicPr>
          <p:nvPr/>
        </p:nvPicPr>
        <p:blipFill>
          <a:blip r:embed="rId6"/>
          <a:stretch>
            <a:fillRect/>
          </a:stretch>
        </p:blipFill>
        <p:spPr>
          <a:xfrm>
            <a:off x="1959292" y="1013460"/>
            <a:ext cx="5514975" cy="3962400"/>
          </a:xfrm>
          <a:prstGeom prst="rect">
            <a:avLst/>
          </a:prstGeom>
        </p:spPr>
      </p:pic>
    </p:spTree>
    <p:extLst>
      <p:ext uri="{BB962C8B-B14F-4D97-AF65-F5344CB8AC3E}">
        <p14:creationId xmlns:p14="http://schemas.microsoft.com/office/powerpoint/2010/main" val="231386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2;p69">
            <a:extLst>
              <a:ext uri="{FF2B5EF4-FFF2-40B4-BE49-F238E27FC236}">
                <a16:creationId xmlns:a16="http://schemas.microsoft.com/office/drawing/2014/main" id="{85DE4F7C-C9C7-B944-2A25-B1D286147F25}"/>
              </a:ext>
            </a:extLst>
          </p:cNvPr>
          <p:cNvSpPr txBox="1">
            <a:spLocks/>
          </p:cNvSpPr>
          <p:nvPr/>
        </p:nvSpPr>
        <p:spPr>
          <a:xfrm rot="19722549">
            <a:off x="8353792" y="2225178"/>
            <a:ext cx="3539400" cy="3962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BY RALPH KIMBALL</a:t>
            </a:r>
          </a:p>
        </p:txBody>
      </p:sp>
      <p:grpSp>
        <p:nvGrpSpPr>
          <p:cNvPr id="5" name="Group 4">
            <a:extLst>
              <a:ext uri="{FF2B5EF4-FFF2-40B4-BE49-F238E27FC236}">
                <a16:creationId xmlns:a16="http://schemas.microsoft.com/office/drawing/2014/main" id="{23BA4F3C-FE23-3741-EC1A-5DE58DEB5E73}"/>
              </a:ext>
            </a:extLst>
          </p:cNvPr>
          <p:cNvGrpSpPr/>
          <p:nvPr/>
        </p:nvGrpSpPr>
        <p:grpSpPr>
          <a:xfrm>
            <a:off x="2132732" y="5277232"/>
            <a:ext cx="4878536" cy="857050"/>
            <a:chOff x="1324144" y="3471110"/>
            <a:chExt cx="6870682" cy="857050"/>
          </a:xfrm>
        </p:grpSpPr>
        <p:sp>
          <p:nvSpPr>
            <p:cNvPr id="3" name="Google Shape;782;p69">
              <a:extLst>
                <a:ext uri="{FF2B5EF4-FFF2-40B4-BE49-F238E27FC236}">
                  <a16:creationId xmlns:a16="http://schemas.microsoft.com/office/drawing/2014/main" id="{D96FF4D6-5FFC-EE3B-E361-7701226BA399}"/>
                </a:ext>
              </a:extLst>
            </p:cNvPr>
            <p:cNvSpPr txBox="1">
              <a:spLocks/>
            </p:cNvSpPr>
            <p:nvPr/>
          </p:nvSpPr>
          <p:spPr>
            <a:xfrm>
              <a:off x="1324144" y="3471111"/>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a:t>
              </a:r>
              <a:br>
                <a:rPr lang="en-US" b="1" dirty="0"/>
              </a:br>
              <a:r>
                <a:rPr lang="en-US" dirty="0">
                  <a:latin typeface="+mn-lt"/>
                </a:rPr>
                <a:t>ACHRAF MSADEK</a:t>
              </a:r>
            </a:p>
            <a:p>
              <a:r>
                <a:rPr lang="en-US" dirty="0">
                  <a:latin typeface="+mn-lt"/>
                </a:rPr>
                <a:t>YASSIR LOUKILIA</a:t>
              </a:r>
            </a:p>
          </p:txBody>
        </p:sp>
        <p:sp>
          <p:nvSpPr>
            <p:cNvPr id="4" name="Google Shape;782;p69">
              <a:extLst>
                <a:ext uri="{FF2B5EF4-FFF2-40B4-BE49-F238E27FC236}">
                  <a16:creationId xmlns:a16="http://schemas.microsoft.com/office/drawing/2014/main" id="{5AB31EC6-6AEA-5CF2-C08B-A50295E0EF57}"/>
                </a:ext>
              </a:extLst>
            </p:cNvPr>
            <p:cNvSpPr txBox="1">
              <a:spLocks/>
            </p:cNvSpPr>
            <p:nvPr/>
          </p:nvSpPr>
          <p:spPr>
            <a:xfrm>
              <a:off x="4655426" y="3471110"/>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SUPERVISED BY:</a:t>
              </a:r>
              <a:br>
                <a:rPr lang="en-US" b="1" dirty="0"/>
              </a:br>
              <a:r>
                <a:rPr lang="en-US" b="1" dirty="0" err="1"/>
                <a:t>Pr.</a:t>
              </a:r>
              <a:r>
                <a:rPr lang="en-US" dirty="0" err="1"/>
                <a:t>MOHAMMED</a:t>
              </a:r>
              <a:r>
                <a:rPr lang="en-US" dirty="0"/>
                <a:t> NASRI</a:t>
              </a:r>
              <a:endParaRPr lang="en-US" dirty="0">
                <a:latin typeface="+mn-lt"/>
              </a:endParaRPr>
            </a:p>
          </p:txBody>
        </p:sp>
      </p:grpSp>
      <p:sp>
        <p:nvSpPr>
          <p:cNvPr id="14" name="TextBox 13">
            <a:extLst>
              <a:ext uri="{FF2B5EF4-FFF2-40B4-BE49-F238E27FC236}">
                <a16:creationId xmlns:a16="http://schemas.microsoft.com/office/drawing/2014/main" id="{F32E0D28-F6C1-5B2D-ABBF-37C4414E0C90}"/>
              </a:ext>
            </a:extLst>
          </p:cNvPr>
          <p:cNvSpPr txBox="1"/>
          <p:nvPr/>
        </p:nvSpPr>
        <p:spPr>
          <a:xfrm>
            <a:off x="862486" y="651452"/>
            <a:ext cx="4837273"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PRESENTATION PLAN</a:t>
            </a:r>
          </a:p>
        </p:txBody>
      </p:sp>
      <p:sp>
        <p:nvSpPr>
          <p:cNvPr id="7" name="Circle: Hollow 6">
            <a:extLst>
              <a:ext uri="{FF2B5EF4-FFF2-40B4-BE49-F238E27FC236}">
                <a16:creationId xmlns:a16="http://schemas.microsoft.com/office/drawing/2014/main" id="{BFF1977F-DD4B-7E6F-F74A-9CBCF7290415}"/>
              </a:ext>
            </a:extLst>
          </p:cNvPr>
          <p:cNvSpPr/>
          <p:nvPr/>
        </p:nvSpPr>
        <p:spPr>
          <a:xfrm>
            <a:off x="4353839" y="262348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4362444" y="152147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322222" y="152147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3105279" y="355658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336767" y="262348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1632587" y="1655508"/>
            <a:ext cx="29367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1</a:t>
            </a:r>
          </a:p>
        </p:txBody>
      </p:sp>
      <p:sp>
        <p:nvSpPr>
          <p:cNvPr id="16" name="TextBox 15">
            <a:extLst>
              <a:ext uri="{FF2B5EF4-FFF2-40B4-BE49-F238E27FC236}">
                <a16:creationId xmlns:a16="http://schemas.microsoft.com/office/drawing/2014/main" id="{34EC11EB-7139-F353-905E-03DA4891CC37}"/>
              </a:ext>
            </a:extLst>
          </p:cNvPr>
          <p:cNvSpPr txBox="1"/>
          <p:nvPr/>
        </p:nvSpPr>
        <p:spPr>
          <a:xfrm>
            <a:off x="4625520" y="1655508"/>
            <a:ext cx="388248"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2</a:t>
            </a:r>
          </a:p>
        </p:txBody>
      </p:sp>
      <p:sp>
        <p:nvSpPr>
          <p:cNvPr id="17" name="TextBox 16">
            <a:extLst>
              <a:ext uri="{FF2B5EF4-FFF2-40B4-BE49-F238E27FC236}">
                <a16:creationId xmlns:a16="http://schemas.microsoft.com/office/drawing/2014/main" id="{AC0E6B3D-8B27-1D29-B329-CCE427A83C9E}"/>
              </a:ext>
            </a:extLst>
          </p:cNvPr>
          <p:cNvSpPr txBox="1"/>
          <p:nvPr/>
        </p:nvSpPr>
        <p:spPr>
          <a:xfrm>
            <a:off x="1595836" y="2757518"/>
            <a:ext cx="396262"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3</a:t>
            </a:r>
          </a:p>
        </p:txBody>
      </p:sp>
      <p:sp>
        <p:nvSpPr>
          <p:cNvPr id="18" name="TextBox 17">
            <a:extLst>
              <a:ext uri="{FF2B5EF4-FFF2-40B4-BE49-F238E27FC236}">
                <a16:creationId xmlns:a16="http://schemas.microsoft.com/office/drawing/2014/main" id="{EE9A37BE-4DB3-B001-CC2D-172DE77B9372}"/>
              </a:ext>
            </a:extLst>
          </p:cNvPr>
          <p:cNvSpPr txBox="1"/>
          <p:nvPr/>
        </p:nvSpPr>
        <p:spPr>
          <a:xfrm>
            <a:off x="4613709" y="2757518"/>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19" name="TextBox 18">
            <a:extLst>
              <a:ext uri="{FF2B5EF4-FFF2-40B4-BE49-F238E27FC236}">
                <a16:creationId xmlns:a16="http://schemas.microsoft.com/office/drawing/2014/main" id="{50115043-1456-E0A7-80FB-5332FFB85D65}"/>
              </a:ext>
            </a:extLst>
          </p:cNvPr>
          <p:cNvSpPr txBox="1"/>
          <p:nvPr/>
        </p:nvSpPr>
        <p:spPr>
          <a:xfrm>
            <a:off x="3365149" y="3690621"/>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5</a:t>
            </a:r>
          </a:p>
        </p:txBody>
      </p:sp>
      <p:sp>
        <p:nvSpPr>
          <p:cNvPr id="20" name="TextBox 19">
            <a:extLst>
              <a:ext uri="{FF2B5EF4-FFF2-40B4-BE49-F238E27FC236}">
                <a16:creationId xmlns:a16="http://schemas.microsoft.com/office/drawing/2014/main" id="{7EAEDA32-B773-D404-A9EA-DF30C908DB17}"/>
              </a:ext>
            </a:extLst>
          </p:cNvPr>
          <p:cNvSpPr txBox="1"/>
          <p:nvPr/>
        </p:nvSpPr>
        <p:spPr>
          <a:xfrm>
            <a:off x="2251167" y="1747841"/>
            <a:ext cx="2154578"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BASIC OBJECTIVE</a:t>
            </a:r>
          </a:p>
        </p:txBody>
      </p:sp>
      <p:sp>
        <p:nvSpPr>
          <p:cNvPr id="21" name="TextBox 20">
            <a:extLst>
              <a:ext uri="{FF2B5EF4-FFF2-40B4-BE49-F238E27FC236}">
                <a16:creationId xmlns:a16="http://schemas.microsoft.com/office/drawing/2014/main" id="{03A59C14-0A5D-33D2-C37F-B65AD66553C1}"/>
              </a:ext>
            </a:extLst>
          </p:cNvPr>
          <p:cNvSpPr txBox="1"/>
          <p:nvPr/>
        </p:nvSpPr>
        <p:spPr>
          <a:xfrm>
            <a:off x="5267156" y="1747841"/>
            <a:ext cx="2497067"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DATA WAREHOUSE</a:t>
            </a:r>
          </a:p>
        </p:txBody>
      </p:sp>
      <p:sp>
        <p:nvSpPr>
          <p:cNvPr id="22" name="TextBox 21">
            <a:extLst>
              <a:ext uri="{FF2B5EF4-FFF2-40B4-BE49-F238E27FC236}">
                <a16:creationId xmlns:a16="http://schemas.microsoft.com/office/drawing/2014/main" id="{D5848F7D-FD8D-1A36-9F32-8180779327D8}"/>
              </a:ext>
            </a:extLst>
          </p:cNvPr>
          <p:cNvSpPr txBox="1"/>
          <p:nvPr/>
        </p:nvSpPr>
        <p:spPr>
          <a:xfrm>
            <a:off x="2236622" y="2849851"/>
            <a:ext cx="2154578"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MAJOR PROBLEM</a:t>
            </a:r>
          </a:p>
        </p:txBody>
      </p:sp>
      <p:sp>
        <p:nvSpPr>
          <p:cNvPr id="23" name="TextBox 22">
            <a:extLst>
              <a:ext uri="{FF2B5EF4-FFF2-40B4-BE49-F238E27FC236}">
                <a16:creationId xmlns:a16="http://schemas.microsoft.com/office/drawing/2014/main" id="{88B60523-66C2-2619-FFB0-D645CACF9B12}"/>
              </a:ext>
            </a:extLst>
          </p:cNvPr>
          <p:cNvSpPr txBox="1"/>
          <p:nvPr/>
        </p:nvSpPr>
        <p:spPr>
          <a:xfrm>
            <a:off x="5308624" y="2849851"/>
            <a:ext cx="2773567"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PROPOSED SOLUTION</a:t>
            </a:r>
          </a:p>
        </p:txBody>
      </p:sp>
      <p:sp>
        <p:nvSpPr>
          <p:cNvPr id="24" name="TextBox 23">
            <a:extLst>
              <a:ext uri="{FF2B5EF4-FFF2-40B4-BE49-F238E27FC236}">
                <a16:creationId xmlns:a16="http://schemas.microsoft.com/office/drawing/2014/main" id="{6D95E7D0-BDEA-DA48-1166-83734572FA30}"/>
              </a:ext>
            </a:extLst>
          </p:cNvPr>
          <p:cNvSpPr txBox="1"/>
          <p:nvPr/>
        </p:nvSpPr>
        <p:spPr>
          <a:xfrm>
            <a:off x="4019678" y="3782954"/>
            <a:ext cx="2154578"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CONCLUSION</a:t>
            </a:r>
          </a:p>
        </p:txBody>
      </p:sp>
      <p:sp>
        <p:nvSpPr>
          <p:cNvPr id="26" name="Flowchart: Data 25">
            <a:extLst>
              <a:ext uri="{FF2B5EF4-FFF2-40B4-BE49-F238E27FC236}">
                <a16:creationId xmlns:a16="http://schemas.microsoft.com/office/drawing/2014/main" id="{5421DCCF-AE72-120D-ECEC-9C66A77DEE02}"/>
              </a:ext>
            </a:extLst>
          </p:cNvPr>
          <p:cNvSpPr/>
          <p:nvPr/>
        </p:nvSpPr>
        <p:spPr>
          <a:xfrm rot="1952913">
            <a:off x="-510711" y="3341907"/>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Flowchart: Data 26">
            <a:extLst>
              <a:ext uri="{FF2B5EF4-FFF2-40B4-BE49-F238E27FC236}">
                <a16:creationId xmlns:a16="http://schemas.microsoft.com/office/drawing/2014/main" id="{A810247E-8204-904E-7D9A-B503EF8B4DBF}"/>
              </a:ext>
            </a:extLst>
          </p:cNvPr>
          <p:cNvSpPr/>
          <p:nvPr/>
        </p:nvSpPr>
        <p:spPr>
          <a:xfrm rot="211609">
            <a:off x="674526" y="4480664"/>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3512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ircle: Hollow 6">
            <a:extLst>
              <a:ext uri="{FF2B5EF4-FFF2-40B4-BE49-F238E27FC236}">
                <a16:creationId xmlns:a16="http://schemas.microsoft.com/office/drawing/2014/main" id="{BFF1977F-DD4B-7E6F-F74A-9CBCF7290415}"/>
              </a:ext>
            </a:extLst>
          </p:cNvPr>
          <p:cNvSpPr/>
          <p:nvPr/>
        </p:nvSpPr>
        <p:spPr>
          <a:xfrm>
            <a:off x="7914640" y="48656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8236374" y="-922259"/>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328602" y="45778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7" name="solution2">
            <a:extLst>
              <a:ext uri="{FF2B5EF4-FFF2-40B4-BE49-F238E27FC236}">
                <a16:creationId xmlns:a16="http://schemas.microsoft.com/office/drawing/2014/main" id="{7E69E622-0F9C-2C1B-FDC1-E60BDC03C117}"/>
              </a:ext>
            </a:extLst>
          </p:cNvPr>
          <p:cNvSpPr txBox="1"/>
          <p:nvPr/>
        </p:nvSpPr>
        <p:spPr>
          <a:xfrm>
            <a:off x="1820098" y="1815411"/>
            <a:ext cx="6033734" cy="738664"/>
          </a:xfrm>
          <a:prstGeom prst="rect">
            <a:avLst/>
          </a:prstGeom>
        </p:spPr>
        <p:txBody>
          <a:bodyPr wrap="square">
            <a:spAutoFit/>
          </a:bodyPr>
          <a:lstStyle/>
          <a:p>
            <a:pPr algn="ctr"/>
            <a:r>
              <a:rPr lang="fr-MA" b="1" dirty="0">
                <a:solidFill>
                  <a:srgbClr val="FF0000"/>
                </a:solidFill>
                <a:latin typeface="Manrope" panose="020B0604020202020204" charset="0"/>
              </a:rPr>
              <a:t>Transaction Fact Table</a:t>
            </a:r>
          </a:p>
          <a:p>
            <a:pPr algn="ctr"/>
            <a:r>
              <a:rPr lang="en-US" b="1" dirty="0">
                <a:solidFill>
                  <a:srgbClr val="00B050"/>
                </a:solidFill>
                <a:latin typeface="Manrope" panose="020B0604020202020204" charset="0"/>
              </a:rPr>
              <a:t>A transaction fact table records each event or transaction as it occurs, providing a detailed log of activities over time.</a:t>
            </a:r>
            <a:endParaRPr lang="fr-MA" b="1" dirty="0">
              <a:solidFill>
                <a:srgbClr val="00B050"/>
              </a:solidFill>
              <a:latin typeface="Manrope" panose="020B0604020202020204" charset="0"/>
            </a:endParaRPr>
          </a:p>
        </p:txBody>
      </p:sp>
      <p:graphicFrame>
        <p:nvGraphicFramePr>
          <p:cNvPr id="2" name="Tableau 1">
            <a:extLst>
              <a:ext uri="{FF2B5EF4-FFF2-40B4-BE49-F238E27FC236}">
                <a16:creationId xmlns:a16="http://schemas.microsoft.com/office/drawing/2014/main" id="{89993259-B42C-75EE-6F28-D331A4D8535B}"/>
              </a:ext>
            </a:extLst>
          </p:cNvPr>
          <p:cNvGraphicFramePr>
            <a:graphicFrameLocks noGrp="1"/>
          </p:cNvGraphicFramePr>
          <p:nvPr>
            <p:extLst>
              <p:ext uri="{D42A27DB-BD31-4B8C-83A1-F6EECF244321}">
                <p14:modId xmlns:p14="http://schemas.microsoft.com/office/powerpoint/2010/main" val="1219077393"/>
              </p:ext>
            </p:extLst>
          </p:nvPr>
        </p:nvGraphicFramePr>
        <p:xfrm>
          <a:off x="1007918" y="2749146"/>
          <a:ext cx="7658095" cy="1524000"/>
        </p:xfrm>
        <a:graphic>
          <a:graphicData uri="http://schemas.openxmlformats.org/drawingml/2006/table">
            <a:tbl>
              <a:tblPr>
                <a:tableStyleId>{7A75F255-BD25-4D29-BC55-B0A5D1A36AF2}</a:tableStyleId>
              </a:tblPr>
              <a:tblGrid>
                <a:gridCol w="1531619">
                  <a:extLst>
                    <a:ext uri="{9D8B030D-6E8A-4147-A177-3AD203B41FA5}">
                      <a16:colId xmlns:a16="http://schemas.microsoft.com/office/drawing/2014/main" val="1499651056"/>
                    </a:ext>
                  </a:extLst>
                </a:gridCol>
                <a:gridCol w="1531619">
                  <a:extLst>
                    <a:ext uri="{9D8B030D-6E8A-4147-A177-3AD203B41FA5}">
                      <a16:colId xmlns:a16="http://schemas.microsoft.com/office/drawing/2014/main" val="3653137720"/>
                    </a:ext>
                  </a:extLst>
                </a:gridCol>
                <a:gridCol w="1531619">
                  <a:extLst>
                    <a:ext uri="{9D8B030D-6E8A-4147-A177-3AD203B41FA5}">
                      <a16:colId xmlns:a16="http://schemas.microsoft.com/office/drawing/2014/main" val="3728893191"/>
                    </a:ext>
                  </a:extLst>
                </a:gridCol>
                <a:gridCol w="1531619">
                  <a:extLst>
                    <a:ext uri="{9D8B030D-6E8A-4147-A177-3AD203B41FA5}">
                      <a16:colId xmlns:a16="http://schemas.microsoft.com/office/drawing/2014/main" val="4031647475"/>
                    </a:ext>
                  </a:extLst>
                </a:gridCol>
                <a:gridCol w="1531619">
                  <a:extLst>
                    <a:ext uri="{9D8B030D-6E8A-4147-A177-3AD203B41FA5}">
                      <a16:colId xmlns:a16="http://schemas.microsoft.com/office/drawing/2014/main" val="2462850043"/>
                    </a:ext>
                  </a:extLst>
                </a:gridCol>
              </a:tblGrid>
              <a:tr h="0">
                <a:tc>
                  <a:txBody>
                    <a:bodyPr/>
                    <a:lstStyle/>
                    <a:p>
                      <a:pPr algn="ctr" fontAlgn="b"/>
                      <a:r>
                        <a:rPr lang="fr-MA" b="1">
                          <a:effectLst/>
                        </a:rPr>
                        <a:t>TransactionID</a:t>
                      </a:r>
                    </a:p>
                  </a:txBody>
                  <a:tcPr anchor="b"/>
                </a:tc>
                <a:tc>
                  <a:txBody>
                    <a:bodyPr/>
                    <a:lstStyle/>
                    <a:p>
                      <a:pPr algn="ctr" fontAlgn="b"/>
                      <a:r>
                        <a:rPr lang="fr-MA" b="1" dirty="0">
                          <a:effectLst/>
                        </a:rPr>
                        <a:t>Date</a:t>
                      </a:r>
                    </a:p>
                  </a:txBody>
                  <a:tcPr anchor="b"/>
                </a:tc>
                <a:tc>
                  <a:txBody>
                    <a:bodyPr/>
                    <a:lstStyle/>
                    <a:p>
                      <a:pPr algn="ctr" fontAlgn="b"/>
                      <a:r>
                        <a:rPr lang="fr-MA" b="1">
                          <a:effectLst/>
                        </a:rPr>
                        <a:t>Time</a:t>
                      </a:r>
                    </a:p>
                  </a:txBody>
                  <a:tcPr anchor="b"/>
                </a:tc>
                <a:tc>
                  <a:txBody>
                    <a:bodyPr/>
                    <a:lstStyle/>
                    <a:p>
                      <a:pPr algn="ctr" fontAlgn="b"/>
                      <a:r>
                        <a:rPr lang="fr-MA" b="1" dirty="0" err="1">
                          <a:effectLst/>
                        </a:rPr>
                        <a:t>BedID</a:t>
                      </a:r>
                      <a:endParaRPr lang="fr-MA" b="1" dirty="0">
                        <a:effectLst/>
                      </a:endParaRPr>
                    </a:p>
                  </a:txBody>
                  <a:tcPr anchor="b"/>
                </a:tc>
                <a:tc>
                  <a:txBody>
                    <a:bodyPr/>
                    <a:lstStyle/>
                    <a:p>
                      <a:pPr algn="ctr" fontAlgn="b"/>
                      <a:r>
                        <a:rPr lang="fr-MA" b="1">
                          <a:effectLst/>
                        </a:rPr>
                        <a:t>MovementType</a:t>
                      </a:r>
                    </a:p>
                  </a:txBody>
                  <a:tcPr anchor="b"/>
                </a:tc>
                <a:extLst>
                  <a:ext uri="{0D108BD9-81ED-4DB2-BD59-A6C34878D82A}">
                    <a16:rowId xmlns:a16="http://schemas.microsoft.com/office/drawing/2014/main" val="4103594930"/>
                  </a:ext>
                </a:extLst>
              </a:tr>
              <a:tr h="0">
                <a:tc>
                  <a:txBody>
                    <a:bodyPr/>
                    <a:lstStyle/>
                    <a:p>
                      <a:pPr algn="ctr" fontAlgn="base"/>
                      <a:r>
                        <a:rPr lang="fr-MA">
                          <a:effectLst/>
                        </a:rPr>
                        <a:t>1</a:t>
                      </a:r>
                    </a:p>
                  </a:txBody>
                  <a:tcPr anchor="ctr"/>
                </a:tc>
                <a:tc>
                  <a:txBody>
                    <a:bodyPr/>
                    <a:lstStyle/>
                    <a:p>
                      <a:pPr algn="ctr" fontAlgn="base"/>
                      <a:r>
                        <a:rPr lang="fr-MA">
                          <a:effectLst/>
                        </a:rPr>
                        <a:t>2023-12-27</a:t>
                      </a:r>
                    </a:p>
                  </a:txBody>
                  <a:tcPr anchor="ctr"/>
                </a:tc>
                <a:tc>
                  <a:txBody>
                    <a:bodyPr/>
                    <a:lstStyle/>
                    <a:p>
                      <a:pPr algn="ctr" fontAlgn="base"/>
                      <a:r>
                        <a:rPr lang="fr-MA">
                          <a:effectLst/>
                        </a:rPr>
                        <a:t>08:00</a:t>
                      </a:r>
                    </a:p>
                  </a:txBody>
                  <a:tcPr anchor="ctr"/>
                </a:tc>
                <a:tc>
                  <a:txBody>
                    <a:bodyPr/>
                    <a:lstStyle/>
                    <a:p>
                      <a:pPr algn="ctr" fontAlgn="base"/>
                      <a:r>
                        <a:rPr lang="fr-MA" dirty="0">
                          <a:solidFill>
                            <a:srgbClr val="00B050"/>
                          </a:solidFill>
                          <a:effectLst/>
                        </a:rPr>
                        <a:t>B101</a:t>
                      </a:r>
                    </a:p>
                  </a:txBody>
                  <a:tcPr anchor="ctr"/>
                </a:tc>
                <a:tc>
                  <a:txBody>
                    <a:bodyPr/>
                    <a:lstStyle/>
                    <a:p>
                      <a:pPr algn="ctr" fontAlgn="base"/>
                      <a:r>
                        <a:rPr lang="fr-MA" dirty="0" err="1">
                          <a:effectLst/>
                        </a:rPr>
                        <a:t>Filled</a:t>
                      </a:r>
                      <a:endParaRPr lang="fr-MA" dirty="0">
                        <a:effectLst/>
                      </a:endParaRPr>
                    </a:p>
                  </a:txBody>
                  <a:tcPr anchor="ctr"/>
                </a:tc>
                <a:extLst>
                  <a:ext uri="{0D108BD9-81ED-4DB2-BD59-A6C34878D82A}">
                    <a16:rowId xmlns:a16="http://schemas.microsoft.com/office/drawing/2014/main" val="418800534"/>
                  </a:ext>
                </a:extLst>
              </a:tr>
              <a:tr h="0">
                <a:tc>
                  <a:txBody>
                    <a:bodyPr/>
                    <a:lstStyle/>
                    <a:p>
                      <a:pPr algn="ctr" fontAlgn="base"/>
                      <a:r>
                        <a:rPr lang="fr-MA">
                          <a:effectLst/>
                        </a:rPr>
                        <a:t>2</a:t>
                      </a:r>
                    </a:p>
                  </a:txBody>
                  <a:tcPr anchor="ctr"/>
                </a:tc>
                <a:tc>
                  <a:txBody>
                    <a:bodyPr/>
                    <a:lstStyle/>
                    <a:p>
                      <a:pPr algn="ctr" fontAlgn="base"/>
                      <a:r>
                        <a:rPr lang="fr-MA">
                          <a:effectLst/>
                        </a:rPr>
                        <a:t>2023-12-27</a:t>
                      </a:r>
                    </a:p>
                  </a:txBody>
                  <a:tcPr anchor="ctr"/>
                </a:tc>
                <a:tc>
                  <a:txBody>
                    <a:bodyPr/>
                    <a:lstStyle/>
                    <a:p>
                      <a:pPr algn="ctr" fontAlgn="base"/>
                      <a:r>
                        <a:rPr lang="fr-MA">
                          <a:effectLst/>
                        </a:rPr>
                        <a:t>09:30</a:t>
                      </a:r>
                    </a:p>
                  </a:txBody>
                  <a:tcPr anchor="ctr"/>
                </a:tc>
                <a:tc>
                  <a:txBody>
                    <a:bodyPr/>
                    <a:lstStyle/>
                    <a:p>
                      <a:pPr algn="ctr" fontAlgn="base"/>
                      <a:r>
                        <a:rPr lang="fr-MA" dirty="0">
                          <a:effectLst/>
                        </a:rPr>
                        <a:t>B102</a:t>
                      </a:r>
                    </a:p>
                  </a:txBody>
                  <a:tcPr anchor="ctr"/>
                </a:tc>
                <a:tc>
                  <a:txBody>
                    <a:bodyPr/>
                    <a:lstStyle/>
                    <a:p>
                      <a:pPr algn="ctr" fontAlgn="base"/>
                      <a:r>
                        <a:rPr lang="fr-MA">
                          <a:effectLst/>
                        </a:rPr>
                        <a:t>Filled</a:t>
                      </a:r>
                    </a:p>
                  </a:txBody>
                  <a:tcPr anchor="ctr"/>
                </a:tc>
                <a:extLst>
                  <a:ext uri="{0D108BD9-81ED-4DB2-BD59-A6C34878D82A}">
                    <a16:rowId xmlns:a16="http://schemas.microsoft.com/office/drawing/2014/main" val="634203757"/>
                  </a:ext>
                </a:extLst>
              </a:tr>
              <a:tr h="0">
                <a:tc>
                  <a:txBody>
                    <a:bodyPr/>
                    <a:lstStyle/>
                    <a:p>
                      <a:pPr algn="ctr" fontAlgn="base"/>
                      <a:r>
                        <a:rPr lang="fr-MA">
                          <a:effectLst/>
                        </a:rPr>
                        <a:t>3</a:t>
                      </a:r>
                    </a:p>
                  </a:txBody>
                  <a:tcPr anchor="ctr"/>
                </a:tc>
                <a:tc>
                  <a:txBody>
                    <a:bodyPr/>
                    <a:lstStyle/>
                    <a:p>
                      <a:pPr algn="ctr" fontAlgn="base"/>
                      <a:r>
                        <a:rPr lang="fr-MA" dirty="0">
                          <a:effectLst/>
                        </a:rPr>
                        <a:t>2023-12-27</a:t>
                      </a:r>
                    </a:p>
                  </a:txBody>
                  <a:tcPr anchor="ctr"/>
                </a:tc>
                <a:tc>
                  <a:txBody>
                    <a:bodyPr/>
                    <a:lstStyle/>
                    <a:p>
                      <a:pPr algn="ctr" fontAlgn="base"/>
                      <a:r>
                        <a:rPr lang="fr-MA" dirty="0">
                          <a:effectLst/>
                        </a:rPr>
                        <a:t>08:30</a:t>
                      </a:r>
                    </a:p>
                  </a:txBody>
                  <a:tcPr anchor="ctr"/>
                </a:tc>
                <a:tc>
                  <a:txBody>
                    <a:bodyPr/>
                    <a:lstStyle/>
                    <a:p>
                      <a:pPr algn="ctr" fontAlgn="base"/>
                      <a:r>
                        <a:rPr lang="fr-MA" dirty="0">
                          <a:solidFill>
                            <a:srgbClr val="00B050"/>
                          </a:solidFill>
                          <a:effectLst/>
                        </a:rPr>
                        <a:t>B101</a:t>
                      </a:r>
                    </a:p>
                  </a:txBody>
                  <a:tcPr anchor="ctr"/>
                </a:tc>
                <a:tc>
                  <a:txBody>
                    <a:bodyPr/>
                    <a:lstStyle/>
                    <a:p>
                      <a:pPr algn="ctr" fontAlgn="base"/>
                      <a:r>
                        <a:rPr lang="fr-MA" dirty="0" err="1">
                          <a:effectLst/>
                        </a:rPr>
                        <a:t>Vacated</a:t>
                      </a:r>
                      <a:endParaRPr lang="fr-MA" dirty="0">
                        <a:effectLst/>
                      </a:endParaRPr>
                    </a:p>
                  </a:txBody>
                  <a:tcPr anchor="ctr"/>
                </a:tc>
                <a:extLst>
                  <a:ext uri="{0D108BD9-81ED-4DB2-BD59-A6C34878D82A}">
                    <a16:rowId xmlns:a16="http://schemas.microsoft.com/office/drawing/2014/main" val="3484379728"/>
                  </a:ext>
                </a:extLst>
              </a:tr>
              <a:tr h="0">
                <a:tc>
                  <a:txBody>
                    <a:bodyPr/>
                    <a:lstStyle/>
                    <a:p>
                      <a:pPr algn="ctr" fontAlgn="base"/>
                      <a:r>
                        <a:rPr lang="fr-MA" dirty="0">
                          <a:effectLst/>
                        </a:rPr>
                        <a:t>4</a:t>
                      </a:r>
                    </a:p>
                  </a:txBody>
                  <a:tcPr anchor="ctr"/>
                </a:tc>
                <a:tc>
                  <a:txBody>
                    <a:bodyPr/>
                    <a:lstStyle/>
                    <a:p>
                      <a:pPr algn="ctr" fontAlgn="base"/>
                      <a:r>
                        <a:rPr lang="fr-MA" dirty="0">
                          <a:effectLst/>
                        </a:rPr>
                        <a:t>2023-12-27</a:t>
                      </a:r>
                    </a:p>
                  </a:txBody>
                  <a:tcPr anchor="ctr"/>
                </a:tc>
                <a:tc>
                  <a:txBody>
                    <a:bodyPr/>
                    <a:lstStyle/>
                    <a:p>
                      <a:pPr algn="ctr" fontAlgn="base"/>
                      <a:r>
                        <a:rPr lang="fr-MA" dirty="0">
                          <a:effectLst/>
                        </a:rPr>
                        <a:t>09:00</a:t>
                      </a:r>
                    </a:p>
                  </a:txBody>
                  <a:tcPr anchor="ctr"/>
                </a:tc>
                <a:tc>
                  <a:txBody>
                    <a:bodyPr/>
                    <a:lstStyle/>
                    <a:p>
                      <a:pPr algn="ctr" fontAlgn="base"/>
                      <a:r>
                        <a:rPr lang="fr-MA" dirty="0">
                          <a:solidFill>
                            <a:srgbClr val="00B050"/>
                          </a:solidFill>
                          <a:effectLst/>
                        </a:rPr>
                        <a:t>B101</a:t>
                      </a:r>
                    </a:p>
                  </a:txBody>
                  <a:tcPr anchor="ctr"/>
                </a:tc>
                <a:tc>
                  <a:txBody>
                    <a:bodyPr/>
                    <a:lstStyle/>
                    <a:p>
                      <a:pPr algn="ctr" fontAlgn="base"/>
                      <a:r>
                        <a:rPr lang="fr-MA" dirty="0" err="1">
                          <a:effectLst/>
                        </a:rPr>
                        <a:t>Filled</a:t>
                      </a:r>
                      <a:endParaRPr lang="fr-MA" dirty="0">
                        <a:effectLst/>
                      </a:endParaRPr>
                    </a:p>
                  </a:txBody>
                  <a:tcPr anchor="ctr"/>
                </a:tc>
                <a:extLst>
                  <a:ext uri="{0D108BD9-81ED-4DB2-BD59-A6C34878D82A}">
                    <a16:rowId xmlns:a16="http://schemas.microsoft.com/office/drawing/2014/main" val="744318814"/>
                  </a:ext>
                </a:extLst>
              </a:tr>
            </a:tbl>
          </a:graphicData>
        </a:graphic>
      </p:graphicFrame>
      <p:sp>
        <p:nvSpPr>
          <p:cNvPr id="5" name="TextBox 13">
            <a:extLst>
              <a:ext uri="{FF2B5EF4-FFF2-40B4-BE49-F238E27FC236}">
                <a16:creationId xmlns:a16="http://schemas.microsoft.com/office/drawing/2014/main" id="{977A357B-C6DA-61B9-8199-3DA1CA73CE1C}"/>
              </a:ext>
            </a:extLst>
          </p:cNvPr>
          <p:cNvSpPr txBox="1"/>
          <p:nvPr/>
        </p:nvSpPr>
        <p:spPr>
          <a:xfrm>
            <a:off x="1085930" y="701386"/>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19" name="TextBox 14">
            <a:extLst>
              <a:ext uri="{FF2B5EF4-FFF2-40B4-BE49-F238E27FC236}">
                <a16:creationId xmlns:a16="http://schemas.microsoft.com/office/drawing/2014/main" id="{D0F977F0-44CE-788E-FB83-62489002F909}"/>
              </a:ext>
            </a:extLst>
          </p:cNvPr>
          <p:cNvSpPr txBox="1"/>
          <p:nvPr/>
        </p:nvSpPr>
        <p:spPr>
          <a:xfrm>
            <a:off x="632658" y="701386"/>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Tree>
    <p:extLst>
      <p:ext uri="{BB962C8B-B14F-4D97-AF65-F5344CB8AC3E}">
        <p14:creationId xmlns:p14="http://schemas.microsoft.com/office/powerpoint/2010/main" val="118316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1085930" y="701386"/>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7" name="Circle: Hollow 6">
            <a:extLst>
              <a:ext uri="{FF2B5EF4-FFF2-40B4-BE49-F238E27FC236}">
                <a16:creationId xmlns:a16="http://schemas.microsoft.com/office/drawing/2014/main" id="{BFF1977F-DD4B-7E6F-F74A-9CBCF7290415}"/>
              </a:ext>
            </a:extLst>
          </p:cNvPr>
          <p:cNvSpPr/>
          <p:nvPr/>
        </p:nvSpPr>
        <p:spPr>
          <a:xfrm>
            <a:off x="7914640" y="4865680"/>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8236374" y="-922259"/>
            <a:ext cx="2743200" cy="2743200"/>
          </a:xfrm>
          <a:prstGeom prst="donut">
            <a:avLst>
              <a:gd name="adj" fmla="val 2371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9328602" y="4577894"/>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617919"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632658" y="701386"/>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4069702"/>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08311" y="3913803"/>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solution1" hidden="1">
            <a:extLst>
              <a:ext uri="{FF2B5EF4-FFF2-40B4-BE49-F238E27FC236}">
                <a16:creationId xmlns:a16="http://schemas.microsoft.com/office/drawing/2014/main" id="{BDC0B15B-DAB4-A855-98D9-F792F9974C4C}"/>
              </a:ext>
            </a:extLst>
          </p:cNvPr>
          <p:cNvSpPr txBox="1"/>
          <p:nvPr/>
        </p:nvSpPr>
        <p:spPr>
          <a:xfrm>
            <a:off x="1744980" y="1891368"/>
            <a:ext cx="5654040" cy="1384995"/>
          </a:xfrm>
          <a:prstGeom prst="rect">
            <a:avLst/>
          </a:prstGeom>
        </p:spPr>
        <p:txBody>
          <a:bodyPr wrap="square">
            <a:spAutoFit/>
          </a:bodyPr>
          <a:lstStyle/>
          <a:p>
            <a:r>
              <a:rPr lang="en-US" b="1" dirty="0">
                <a:solidFill>
                  <a:schemeClr val="tx2"/>
                </a:solidFill>
                <a:latin typeface="Manrope" panose="020B0604020202020204" charset="0"/>
              </a:rPr>
              <a:t>Problem : </a:t>
            </a:r>
            <a:r>
              <a:rPr lang="en-US" b="1" i="0" dirty="0">
                <a:solidFill>
                  <a:schemeClr val="tx2"/>
                </a:solidFill>
                <a:effectLst/>
                <a:latin typeface="Manrope" panose="020B0604020202020204" charset="0"/>
              </a:rPr>
              <a:t>Diverse Data Sources</a:t>
            </a:r>
          </a:p>
          <a:p>
            <a:endParaRPr lang="en-US" b="1" dirty="0">
              <a:solidFill>
                <a:schemeClr val="tx2"/>
              </a:solidFill>
              <a:latin typeface="Manrope" panose="020B0604020202020204" charset="0"/>
            </a:endParaRPr>
          </a:p>
          <a:p>
            <a:pPr algn="l"/>
            <a:r>
              <a:rPr lang="en-US" b="1" dirty="0">
                <a:solidFill>
                  <a:schemeClr val="tx2"/>
                </a:solidFill>
                <a:latin typeface="Manrope" panose="020B0604020202020204" charset="0"/>
              </a:rPr>
              <a:t>Solution : Accumulating Snapshot Fact Tables for a comprehensive view of medical claims.</a:t>
            </a:r>
          </a:p>
          <a:p>
            <a:br>
              <a:rPr lang="en-US" dirty="0"/>
            </a:br>
            <a:endParaRPr lang="en-US" dirty="0">
              <a:solidFill>
                <a:schemeClr val="tx2"/>
              </a:solidFill>
              <a:latin typeface="Manrope" panose="020B0604020202020204" charset="0"/>
            </a:endParaRPr>
          </a:p>
        </p:txBody>
      </p:sp>
      <p:sp>
        <p:nvSpPr>
          <p:cNvPr id="4" name="Rectangle 3" hidden="1">
            <a:extLst>
              <a:ext uri="{FF2B5EF4-FFF2-40B4-BE49-F238E27FC236}">
                <a16:creationId xmlns:a16="http://schemas.microsoft.com/office/drawing/2014/main" id="{F70E1C8F-5C44-F43A-FE0E-134C99AE7C92}"/>
              </a:ext>
            </a:extLst>
          </p:cNvPr>
          <p:cNvSpPr/>
          <p:nvPr/>
        </p:nvSpPr>
        <p:spPr>
          <a:xfrm>
            <a:off x="0" y="0"/>
            <a:ext cx="9144000" cy="514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MA" dirty="0"/>
          </a:p>
        </p:txBody>
      </p:sp>
      <p:pic>
        <p:nvPicPr>
          <p:cNvPr id="3" name="Image 2" descr="Une image contenant texte, capture d’écran, Police, noir et blanc&#10;&#10;Description générée automatiquement" hidden="1">
            <a:extLst>
              <a:ext uri="{FF2B5EF4-FFF2-40B4-BE49-F238E27FC236}">
                <a16:creationId xmlns:a16="http://schemas.microsoft.com/office/drawing/2014/main" id="{D11E7140-CF11-9CF9-2807-A85E13E2927F}"/>
              </a:ext>
            </a:extLst>
          </p:cNvPr>
          <p:cNvPicPr>
            <a:picLocks noChangeAspect="1"/>
          </p:cNvPicPr>
          <p:nvPr/>
        </p:nvPicPr>
        <p:blipFill>
          <a:blip r:embed="rId3"/>
          <a:stretch>
            <a:fillRect/>
          </a:stretch>
        </p:blipFill>
        <p:spPr>
          <a:xfrm>
            <a:off x="0" y="84841"/>
            <a:ext cx="9144000" cy="4972080"/>
          </a:xfrm>
          <a:prstGeom prst="rect">
            <a:avLst/>
          </a:prstGeom>
        </p:spPr>
      </p:pic>
      <p:pic>
        <p:nvPicPr>
          <p:cNvPr id="28" name="Image 27" descr="Une image contenant texte, capture d’écran, Police, nombre&#10;&#10;Description générée automatiquement" hidden="1">
            <a:extLst>
              <a:ext uri="{FF2B5EF4-FFF2-40B4-BE49-F238E27FC236}">
                <a16:creationId xmlns:a16="http://schemas.microsoft.com/office/drawing/2014/main" id="{C3738EE4-4F67-C784-474B-0DE3801F05A2}"/>
              </a:ext>
            </a:extLst>
          </p:cNvPr>
          <p:cNvPicPr>
            <a:picLocks noChangeAspect="1"/>
          </p:cNvPicPr>
          <p:nvPr/>
        </p:nvPicPr>
        <p:blipFill rotWithShape="1">
          <a:blip r:embed="rId4"/>
          <a:srcRect l="336" t="403" r="461" b="352"/>
          <a:stretch/>
        </p:blipFill>
        <p:spPr>
          <a:xfrm>
            <a:off x="2573020" y="157479"/>
            <a:ext cx="3992880" cy="4831081"/>
          </a:xfrm>
          <a:prstGeom prst="rect">
            <a:avLst/>
          </a:prstGeom>
        </p:spPr>
      </p:pic>
      <p:pic>
        <p:nvPicPr>
          <p:cNvPr id="32" name="Image 31" hidden="1">
            <a:extLst>
              <a:ext uri="{FF2B5EF4-FFF2-40B4-BE49-F238E27FC236}">
                <a16:creationId xmlns:a16="http://schemas.microsoft.com/office/drawing/2014/main" id="{C67E1B77-1075-B0EC-E8D8-D233E8691169}"/>
              </a:ext>
            </a:extLst>
          </p:cNvPr>
          <p:cNvPicPr>
            <a:picLocks noChangeAspect="1"/>
          </p:cNvPicPr>
          <p:nvPr/>
        </p:nvPicPr>
        <p:blipFill>
          <a:blip r:embed="rId5"/>
          <a:stretch>
            <a:fillRect/>
          </a:stretch>
        </p:blipFill>
        <p:spPr>
          <a:xfrm>
            <a:off x="829049" y="1210815"/>
            <a:ext cx="7485903" cy="2721870"/>
          </a:xfrm>
          <a:prstGeom prst="rect">
            <a:avLst/>
          </a:prstGeom>
        </p:spPr>
      </p:pic>
      <p:sp>
        <p:nvSpPr>
          <p:cNvPr id="17" name="solution2">
            <a:extLst>
              <a:ext uri="{FF2B5EF4-FFF2-40B4-BE49-F238E27FC236}">
                <a16:creationId xmlns:a16="http://schemas.microsoft.com/office/drawing/2014/main" id="{7E69E622-0F9C-2C1B-FDC1-E60BDC03C117}"/>
              </a:ext>
            </a:extLst>
          </p:cNvPr>
          <p:cNvSpPr txBox="1"/>
          <p:nvPr/>
        </p:nvSpPr>
        <p:spPr>
          <a:xfrm>
            <a:off x="2057593" y="1690719"/>
            <a:ext cx="5402888" cy="738664"/>
          </a:xfrm>
          <a:prstGeom prst="rect">
            <a:avLst/>
          </a:prstGeom>
        </p:spPr>
        <p:txBody>
          <a:bodyPr wrap="square">
            <a:spAutoFit/>
          </a:bodyPr>
          <a:lstStyle/>
          <a:p>
            <a:pPr algn="ctr"/>
            <a:r>
              <a:rPr lang="fr-MA" b="1" dirty="0" err="1">
                <a:solidFill>
                  <a:srgbClr val="FF0000"/>
                </a:solidFill>
                <a:latin typeface="Manrope" panose="020B0604020202020204" charset="0"/>
              </a:rPr>
              <a:t>Timespan</a:t>
            </a:r>
            <a:r>
              <a:rPr lang="fr-MA" b="1" dirty="0">
                <a:solidFill>
                  <a:srgbClr val="FF0000"/>
                </a:solidFill>
                <a:latin typeface="Manrope" panose="020B0604020202020204" charset="0"/>
              </a:rPr>
              <a:t> Fact Table: (</a:t>
            </a:r>
            <a:r>
              <a:rPr lang="fr-MA" b="1" dirty="0" err="1">
                <a:solidFill>
                  <a:srgbClr val="FF0000"/>
                </a:solidFill>
                <a:latin typeface="Manrope" panose="020B0604020202020204" charset="0"/>
              </a:rPr>
              <a:t>BedOccupancyTimespan</a:t>
            </a:r>
            <a:r>
              <a:rPr lang="fr-MA" b="1" dirty="0">
                <a:solidFill>
                  <a:srgbClr val="FF0000"/>
                </a:solidFill>
                <a:latin typeface="Manrope" panose="020B0604020202020204" charset="0"/>
              </a:rPr>
              <a:t>)</a:t>
            </a:r>
          </a:p>
          <a:p>
            <a:pPr algn="ctr"/>
            <a:r>
              <a:rPr lang="en-US" b="1" dirty="0">
                <a:solidFill>
                  <a:srgbClr val="00B050"/>
                </a:solidFill>
                <a:latin typeface="Manrope" panose="020B0604020202020204" charset="0"/>
              </a:rPr>
              <a:t>A transaction fact table records each event or transaction as it occurs, providing a detailed log of activities over time.</a:t>
            </a:r>
            <a:endParaRPr lang="fr-MA" b="1" dirty="0">
              <a:solidFill>
                <a:srgbClr val="00B050"/>
              </a:solidFill>
              <a:latin typeface="Manrope" panose="020B0604020202020204" charset="0"/>
            </a:endParaRPr>
          </a:p>
        </p:txBody>
      </p:sp>
      <p:graphicFrame>
        <p:nvGraphicFramePr>
          <p:cNvPr id="2" name="Tableau 1">
            <a:extLst>
              <a:ext uri="{FF2B5EF4-FFF2-40B4-BE49-F238E27FC236}">
                <a16:creationId xmlns:a16="http://schemas.microsoft.com/office/drawing/2014/main" id="{89993259-B42C-75EE-6F28-D331A4D8535B}"/>
              </a:ext>
            </a:extLst>
          </p:cNvPr>
          <p:cNvGraphicFramePr>
            <a:graphicFrameLocks noGrp="1"/>
          </p:cNvGraphicFramePr>
          <p:nvPr>
            <p:extLst>
              <p:ext uri="{D42A27DB-BD31-4B8C-83A1-F6EECF244321}">
                <p14:modId xmlns:p14="http://schemas.microsoft.com/office/powerpoint/2010/main" val="54534414"/>
              </p:ext>
            </p:extLst>
          </p:nvPr>
        </p:nvGraphicFramePr>
        <p:xfrm>
          <a:off x="758537" y="2510154"/>
          <a:ext cx="8001000" cy="1219200"/>
        </p:xfrm>
        <a:graphic>
          <a:graphicData uri="http://schemas.openxmlformats.org/drawingml/2006/table">
            <a:tbl>
              <a:tblPr>
                <a:tableStyleId>{7A75F255-BD25-4D29-BC55-B0A5D1A36AF2}</a:tableStyleId>
              </a:tblPr>
              <a:tblGrid>
                <a:gridCol w="1371600">
                  <a:extLst>
                    <a:ext uri="{9D8B030D-6E8A-4147-A177-3AD203B41FA5}">
                      <a16:colId xmlns:a16="http://schemas.microsoft.com/office/drawing/2014/main" val="1499651056"/>
                    </a:ext>
                  </a:extLst>
                </a:gridCol>
                <a:gridCol w="914400">
                  <a:extLst>
                    <a:ext uri="{9D8B030D-6E8A-4147-A177-3AD203B41FA5}">
                      <a16:colId xmlns:a16="http://schemas.microsoft.com/office/drawing/2014/main" val="792380558"/>
                    </a:ext>
                  </a:extLst>
                </a:gridCol>
                <a:gridCol w="1143000">
                  <a:extLst>
                    <a:ext uri="{9D8B030D-6E8A-4147-A177-3AD203B41FA5}">
                      <a16:colId xmlns:a16="http://schemas.microsoft.com/office/drawing/2014/main" val="3732849506"/>
                    </a:ext>
                  </a:extLst>
                </a:gridCol>
                <a:gridCol w="1143000">
                  <a:extLst>
                    <a:ext uri="{9D8B030D-6E8A-4147-A177-3AD203B41FA5}">
                      <a16:colId xmlns:a16="http://schemas.microsoft.com/office/drawing/2014/main" val="3653137720"/>
                    </a:ext>
                  </a:extLst>
                </a:gridCol>
                <a:gridCol w="1143000">
                  <a:extLst>
                    <a:ext uri="{9D8B030D-6E8A-4147-A177-3AD203B41FA5}">
                      <a16:colId xmlns:a16="http://schemas.microsoft.com/office/drawing/2014/main" val="3728893191"/>
                    </a:ext>
                  </a:extLst>
                </a:gridCol>
                <a:gridCol w="1143000">
                  <a:extLst>
                    <a:ext uri="{9D8B030D-6E8A-4147-A177-3AD203B41FA5}">
                      <a16:colId xmlns:a16="http://schemas.microsoft.com/office/drawing/2014/main" val="4031647475"/>
                    </a:ext>
                  </a:extLst>
                </a:gridCol>
                <a:gridCol w="1143000">
                  <a:extLst>
                    <a:ext uri="{9D8B030D-6E8A-4147-A177-3AD203B41FA5}">
                      <a16:colId xmlns:a16="http://schemas.microsoft.com/office/drawing/2014/main" val="2462850043"/>
                    </a:ext>
                  </a:extLst>
                </a:gridCol>
              </a:tblGrid>
              <a:tr h="0">
                <a:tc>
                  <a:txBody>
                    <a:bodyPr/>
                    <a:lstStyle/>
                    <a:p>
                      <a:pPr algn="ctr" fontAlgn="b"/>
                      <a:r>
                        <a:rPr lang="fr-MA" b="1" dirty="0" err="1">
                          <a:effectLst/>
                        </a:rPr>
                        <a:t>OccupancyID</a:t>
                      </a:r>
                      <a:endParaRPr lang="fr-MA" b="1" dirty="0">
                        <a:effectLst/>
                      </a:endParaRPr>
                    </a:p>
                  </a:txBody>
                  <a:tcPr anchor="b"/>
                </a:tc>
                <a:tc>
                  <a:txBody>
                    <a:bodyPr/>
                    <a:lstStyle/>
                    <a:p>
                      <a:pPr algn="ctr" fontAlgn="b"/>
                      <a:r>
                        <a:rPr lang="fr-MA" b="1">
                          <a:effectLst/>
                        </a:rPr>
                        <a:t>BedID</a:t>
                      </a:r>
                    </a:p>
                  </a:txBody>
                  <a:tcPr anchor="b"/>
                </a:tc>
                <a:tc>
                  <a:txBody>
                    <a:bodyPr/>
                    <a:lstStyle/>
                    <a:p>
                      <a:pPr algn="ctr" fontAlgn="b"/>
                      <a:r>
                        <a:rPr lang="fr-MA" b="1">
                          <a:effectLst/>
                        </a:rPr>
                        <a:t>PatientID</a:t>
                      </a:r>
                    </a:p>
                  </a:txBody>
                  <a:tcPr anchor="b"/>
                </a:tc>
                <a:tc>
                  <a:txBody>
                    <a:bodyPr/>
                    <a:lstStyle/>
                    <a:p>
                      <a:pPr algn="ctr" fontAlgn="b"/>
                      <a:r>
                        <a:rPr lang="fr-MA" b="1">
                          <a:effectLst/>
                        </a:rPr>
                        <a:t>StartDate</a:t>
                      </a:r>
                    </a:p>
                  </a:txBody>
                  <a:tcPr anchor="b"/>
                </a:tc>
                <a:tc>
                  <a:txBody>
                    <a:bodyPr/>
                    <a:lstStyle/>
                    <a:p>
                      <a:pPr algn="ctr" fontAlgn="b"/>
                      <a:r>
                        <a:rPr lang="fr-MA" b="1">
                          <a:effectLst/>
                        </a:rPr>
                        <a:t>EndDate</a:t>
                      </a:r>
                    </a:p>
                  </a:txBody>
                  <a:tcPr anchor="b"/>
                </a:tc>
                <a:tc>
                  <a:txBody>
                    <a:bodyPr/>
                    <a:lstStyle/>
                    <a:p>
                      <a:pPr algn="ctr" fontAlgn="b"/>
                      <a:r>
                        <a:rPr lang="fr-MA" b="1">
                          <a:effectLst/>
                        </a:rPr>
                        <a:t>StartTime</a:t>
                      </a:r>
                    </a:p>
                  </a:txBody>
                  <a:tcPr anchor="b"/>
                </a:tc>
                <a:tc>
                  <a:txBody>
                    <a:bodyPr/>
                    <a:lstStyle/>
                    <a:p>
                      <a:pPr algn="ctr" fontAlgn="b"/>
                      <a:r>
                        <a:rPr lang="fr-MA" b="1">
                          <a:effectLst/>
                        </a:rPr>
                        <a:t>EndTime</a:t>
                      </a:r>
                    </a:p>
                  </a:txBody>
                  <a:tcPr anchor="b"/>
                </a:tc>
                <a:extLst>
                  <a:ext uri="{0D108BD9-81ED-4DB2-BD59-A6C34878D82A}">
                    <a16:rowId xmlns:a16="http://schemas.microsoft.com/office/drawing/2014/main" val="4103594930"/>
                  </a:ext>
                </a:extLst>
              </a:tr>
              <a:tr h="0">
                <a:tc>
                  <a:txBody>
                    <a:bodyPr/>
                    <a:lstStyle/>
                    <a:p>
                      <a:pPr algn="ctr" fontAlgn="base"/>
                      <a:r>
                        <a:rPr lang="fr-MA">
                          <a:effectLst/>
                        </a:rPr>
                        <a:t>1</a:t>
                      </a:r>
                    </a:p>
                  </a:txBody>
                  <a:tcPr anchor="ctr"/>
                </a:tc>
                <a:tc>
                  <a:txBody>
                    <a:bodyPr/>
                    <a:lstStyle/>
                    <a:p>
                      <a:pPr algn="ctr" fontAlgn="base"/>
                      <a:r>
                        <a:rPr lang="fr-MA">
                          <a:effectLst/>
                        </a:rPr>
                        <a:t>B101</a:t>
                      </a:r>
                    </a:p>
                  </a:txBody>
                  <a:tcPr anchor="ctr"/>
                </a:tc>
                <a:tc>
                  <a:txBody>
                    <a:bodyPr/>
                    <a:lstStyle/>
                    <a:p>
                      <a:pPr algn="ctr" fontAlgn="base"/>
                      <a:r>
                        <a:rPr lang="fr-MA">
                          <a:effectLst/>
                        </a:rPr>
                        <a:t>P123</a:t>
                      </a:r>
                    </a:p>
                  </a:txBody>
                  <a:tcPr anchor="ctr"/>
                </a:tc>
                <a:tc>
                  <a:txBody>
                    <a:bodyPr/>
                    <a:lstStyle/>
                    <a:p>
                      <a:pPr algn="ctr" fontAlgn="base"/>
                      <a:r>
                        <a:rPr lang="fr-MA">
                          <a:effectLst/>
                        </a:rPr>
                        <a:t>2023-12-25</a:t>
                      </a:r>
                    </a:p>
                  </a:txBody>
                  <a:tcPr anchor="ctr"/>
                </a:tc>
                <a:tc>
                  <a:txBody>
                    <a:bodyPr/>
                    <a:lstStyle/>
                    <a:p>
                      <a:pPr algn="ctr" fontAlgn="base"/>
                      <a:r>
                        <a:rPr lang="fr-MA">
                          <a:effectLst/>
                        </a:rPr>
                        <a:t>2023-12-30</a:t>
                      </a:r>
                    </a:p>
                  </a:txBody>
                  <a:tcPr anchor="ctr"/>
                </a:tc>
                <a:tc>
                  <a:txBody>
                    <a:bodyPr/>
                    <a:lstStyle/>
                    <a:p>
                      <a:pPr algn="ctr" fontAlgn="base"/>
                      <a:r>
                        <a:rPr lang="fr-MA">
                          <a:effectLst/>
                        </a:rPr>
                        <a:t>15:00</a:t>
                      </a:r>
                    </a:p>
                  </a:txBody>
                  <a:tcPr anchor="ctr"/>
                </a:tc>
                <a:tc>
                  <a:txBody>
                    <a:bodyPr/>
                    <a:lstStyle/>
                    <a:p>
                      <a:pPr algn="ctr" fontAlgn="base"/>
                      <a:r>
                        <a:rPr lang="fr-MA">
                          <a:effectLst/>
                        </a:rPr>
                        <a:t>10:00</a:t>
                      </a:r>
                    </a:p>
                  </a:txBody>
                  <a:tcPr anchor="ctr"/>
                </a:tc>
                <a:extLst>
                  <a:ext uri="{0D108BD9-81ED-4DB2-BD59-A6C34878D82A}">
                    <a16:rowId xmlns:a16="http://schemas.microsoft.com/office/drawing/2014/main" val="418800534"/>
                  </a:ext>
                </a:extLst>
              </a:tr>
              <a:tr h="0">
                <a:tc>
                  <a:txBody>
                    <a:bodyPr/>
                    <a:lstStyle/>
                    <a:p>
                      <a:pPr algn="ctr" fontAlgn="base"/>
                      <a:r>
                        <a:rPr lang="fr-MA">
                          <a:effectLst/>
                        </a:rPr>
                        <a:t>2</a:t>
                      </a:r>
                    </a:p>
                  </a:txBody>
                  <a:tcPr anchor="ctr"/>
                </a:tc>
                <a:tc>
                  <a:txBody>
                    <a:bodyPr/>
                    <a:lstStyle/>
                    <a:p>
                      <a:pPr algn="ctr" fontAlgn="base"/>
                      <a:r>
                        <a:rPr lang="fr-MA">
                          <a:effectLst/>
                        </a:rPr>
                        <a:t>B102</a:t>
                      </a:r>
                    </a:p>
                  </a:txBody>
                  <a:tcPr anchor="ctr"/>
                </a:tc>
                <a:tc>
                  <a:txBody>
                    <a:bodyPr/>
                    <a:lstStyle/>
                    <a:p>
                      <a:pPr algn="ctr" fontAlgn="base"/>
                      <a:r>
                        <a:rPr lang="fr-MA">
                          <a:effectLst/>
                        </a:rPr>
                        <a:t>P126</a:t>
                      </a:r>
                    </a:p>
                  </a:txBody>
                  <a:tcPr anchor="ctr"/>
                </a:tc>
                <a:tc>
                  <a:txBody>
                    <a:bodyPr/>
                    <a:lstStyle/>
                    <a:p>
                      <a:pPr algn="ctr" fontAlgn="base"/>
                      <a:r>
                        <a:rPr lang="fr-MA">
                          <a:effectLst/>
                        </a:rPr>
                        <a:t>2023-12-26</a:t>
                      </a:r>
                    </a:p>
                  </a:txBody>
                  <a:tcPr anchor="ctr"/>
                </a:tc>
                <a:tc>
                  <a:txBody>
                    <a:bodyPr/>
                    <a:lstStyle/>
                    <a:p>
                      <a:pPr algn="ctr" fontAlgn="base"/>
                      <a:r>
                        <a:rPr lang="fr-MA">
                          <a:effectLst/>
                        </a:rPr>
                        <a:t>2023-12-28</a:t>
                      </a:r>
                    </a:p>
                  </a:txBody>
                  <a:tcPr anchor="ctr"/>
                </a:tc>
                <a:tc>
                  <a:txBody>
                    <a:bodyPr/>
                    <a:lstStyle/>
                    <a:p>
                      <a:pPr algn="ctr" fontAlgn="base"/>
                      <a:r>
                        <a:rPr lang="fr-MA">
                          <a:effectLst/>
                        </a:rPr>
                        <a:t>16:00</a:t>
                      </a:r>
                    </a:p>
                  </a:txBody>
                  <a:tcPr anchor="ctr"/>
                </a:tc>
                <a:tc>
                  <a:txBody>
                    <a:bodyPr/>
                    <a:lstStyle/>
                    <a:p>
                      <a:pPr algn="ctr" fontAlgn="base"/>
                      <a:r>
                        <a:rPr lang="fr-MA">
                          <a:effectLst/>
                        </a:rPr>
                        <a:t>11:00</a:t>
                      </a:r>
                    </a:p>
                  </a:txBody>
                  <a:tcPr anchor="ctr"/>
                </a:tc>
                <a:extLst>
                  <a:ext uri="{0D108BD9-81ED-4DB2-BD59-A6C34878D82A}">
                    <a16:rowId xmlns:a16="http://schemas.microsoft.com/office/drawing/2014/main" val="634203757"/>
                  </a:ext>
                </a:extLst>
              </a:tr>
              <a:tr h="0">
                <a:tc>
                  <a:txBody>
                    <a:bodyPr/>
                    <a:lstStyle/>
                    <a:p>
                      <a:pPr algn="ctr" fontAlgn="base"/>
                      <a:r>
                        <a:rPr lang="fr-MA">
                          <a:effectLst/>
                        </a:rPr>
                        <a:t>3</a:t>
                      </a:r>
                    </a:p>
                  </a:txBody>
                  <a:tcPr anchor="ctr"/>
                </a:tc>
                <a:tc>
                  <a:txBody>
                    <a:bodyPr/>
                    <a:lstStyle/>
                    <a:p>
                      <a:pPr algn="ctr" fontAlgn="base"/>
                      <a:r>
                        <a:rPr lang="fr-MA" dirty="0">
                          <a:effectLst/>
                        </a:rPr>
                        <a:t>B103</a:t>
                      </a:r>
                    </a:p>
                  </a:txBody>
                  <a:tcPr anchor="ctr"/>
                </a:tc>
                <a:tc>
                  <a:txBody>
                    <a:bodyPr/>
                    <a:lstStyle/>
                    <a:p>
                      <a:pPr algn="ctr" fontAlgn="base"/>
                      <a:r>
                        <a:rPr lang="fr-MA">
                          <a:effectLst/>
                        </a:rPr>
                        <a:t>P127</a:t>
                      </a:r>
                    </a:p>
                  </a:txBody>
                  <a:tcPr anchor="ctr"/>
                </a:tc>
                <a:tc>
                  <a:txBody>
                    <a:bodyPr/>
                    <a:lstStyle/>
                    <a:p>
                      <a:pPr algn="ctr" fontAlgn="base"/>
                      <a:r>
                        <a:rPr lang="fr-MA">
                          <a:effectLst/>
                        </a:rPr>
                        <a:t>2023-12-27</a:t>
                      </a:r>
                    </a:p>
                  </a:txBody>
                  <a:tcPr anchor="ctr"/>
                </a:tc>
                <a:tc>
                  <a:txBody>
                    <a:bodyPr/>
                    <a:lstStyle/>
                    <a:p>
                      <a:pPr algn="ctr" fontAlgn="base"/>
                      <a:r>
                        <a:rPr lang="fr-MA">
                          <a:effectLst/>
                        </a:rPr>
                        <a:t>2023-12-29</a:t>
                      </a:r>
                    </a:p>
                  </a:txBody>
                  <a:tcPr anchor="ctr"/>
                </a:tc>
                <a:tc>
                  <a:txBody>
                    <a:bodyPr/>
                    <a:lstStyle/>
                    <a:p>
                      <a:pPr algn="ctr" fontAlgn="base"/>
                      <a:r>
                        <a:rPr lang="fr-MA">
                          <a:effectLst/>
                        </a:rPr>
                        <a:t>14:00</a:t>
                      </a:r>
                    </a:p>
                  </a:txBody>
                  <a:tcPr anchor="ctr"/>
                </a:tc>
                <a:tc>
                  <a:txBody>
                    <a:bodyPr/>
                    <a:lstStyle/>
                    <a:p>
                      <a:pPr algn="ctr" fontAlgn="base"/>
                      <a:r>
                        <a:rPr lang="fr-MA" dirty="0">
                          <a:effectLst/>
                        </a:rPr>
                        <a:t>09:00</a:t>
                      </a:r>
                    </a:p>
                  </a:txBody>
                  <a:tcPr anchor="ctr"/>
                </a:tc>
                <a:extLst>
                  <a:ext uri="{0D108BD9-81ED-4DB2-BD59-A6C34878D82A}">
                    <a16:rowId xmlns:a16="http://schemas.microsoft.com/office/drawing/2014/main" val="3484379728"/>
                  </a:ext>
                </a:extLst>
              </a:tr>
            </a:tbl>
          </a:graphicData>
        </a:graphic>
      </p:graphicFrame>
    </p:spTree>
    <p:extLst>
      <p:ext uri="{BB962C8B-B14F-4D97-AF65-F5344CB8AC3E}">
        <p14:creationId xmlns:p14="http://schemas.microsoft.com/office/powerpoint/2010/main" val="925680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Effect transition="in" filter="fade">
                                      <p:cBhvr>
                                        <p:cTn id="11" dur="500"/>
                                        <p:tgtEl>
                                          <p:spTgt spid="2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6">
                                            <p:txEl>
                                              <p:pRg st="0" end="0"/>
                                            </p:txEl>
                                          </p:spTgt>
                                        </p:tgtEl>
                                      </p:cBhvr>
                                    </p:animEffect>
                                    <p:set>
                                      <p:cBhvr>
                                        <p:cTn id="36" dur="1" fill="hold">
                                          <p:stCondLst>
                                            <p:cond delay="499"/>
                                          </p:stCondLst>
                                        </p:cTn>
                                        <p:tgtEl>
                                          <p:spTgt spid="26">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6">
                                            <p:txEl>
                                              <p:pRg st="2" end="2"/>
                                            </p:txEl>
                                          </p:spTgt>
                                        </p:tgtEl>
                                      </p:cBhvr>
                                    </p:animEffect>
                                    <p:set>
                                      <p:cBhvr>
                                        <p:cTn id="39" dur="1" fill="hold">
                                          <p:stCondLst>
                                            <p:cond delay="499"/>
                                          </p:stCondLst>
                                        </p:cTn>
                                        <p:tgtEl>
                                          <p:spTgt spid="26">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2"/>
                                        </p:tgtEl>
                                      </p:cBhvr>
                                    </p:animEffect>
                                    <p:set>
                                      <p:cBhvr>
                                        <p:cTn id="64" dur="1" fill="hold">
                                          <p:stCondLst>
                                            <p:cond delay="499"/>
                                          </p:stCondLst>
                                        </p:cTn>
                                        <p:tgtEl>
                                          <p:spTgt spid="3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ircle: Hollow 9">
            <a:extLst>
              <a:ext uri="{FF2B5EF4-FFF2-40B4-BE49-F238E27FC236}">
                <a16:creationId xmlns:a16="http://schemas.microsoft.com/office/drawing/2014/main" id="{F6A43436-232C-6E45-A096-6D48A6BE8992}"/>
              </a:ext>
            </a:extLst>
          </p:cNvPr>
          <p:cNvSpPr/>
          <p:nvPr/>
        </p:nvSpPr>
        <p:spPr>
          <a:xfrm>
            <a:off x="-402719" y="242808"/>
            <a:ext cx="914400" cy="914400"/>
          </a:xfrm>
          <a:prstGeom prst="donut">
            <a:avLst>
              <a:gd name="adj" fmla="val 2221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F32E0D28-F6C1-5B2D-ABBF-37C4414E0C90}"/>
              </a:ext>
            </a:extLst>
          </p:cNvPr>
          <p:cNvSpPr txBox="1"/>
          <p:nvPr/>
        </p:nvSpPr>
        <p:spPr>
          <a:xfrm>
            <a:off x="1185272" y="1028751"/>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CONCLUSION</a:t>
            </a:r>
          </a:p>
        </p:txBody>
      </p:sp>
      <p:sp>
        <p:nvSpPr>
          <p:cNvPr id="7" name="Circle: Hollow 6">
            <a:extLst>
              <a:ext uri="{FF2B5EF4-FFF2-40B4-BE49-F238E27FC236}">
                <a16:creationId xmlns:a16="http://schemas.microsoft.com/office/drawing/2014/main" id="{BFF1977F-DD4B-7E6F-F74A-9CBCF7290415}"/>
              </a:ext>
            </a:extLst>
          </p:cNvPr>
          <p:cNvSpPr/>
          <p:nvPr/>
        </p:nvSpPr>
        <p:spPr>
          <a:xfrm>
            <a:off x="7679238" y="355528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872274" y="-1478254"/>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7290079" y="5417445"/>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65630" y="1028751"/>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5</a:t>
            </a:r>
          </a:p>
        </p:txBody>
      </p:sp>
      <p:sp>
        <p:nvSpPr>
          <p:cNvPr id="26" name="TextBox 25">
            <a:extLst>
              <a:ext uri="{FF2B5EF4-FFF2-40B4-BE49-F238E27FC236}">
                <a16:creationId xmlns:a16="http://schemas.microsoft.com/office/drawing/2014/main" id="{BDC0B15B-DAB4-A855-98D9-F792F9974C4C}"/>
              </a:ext>
            </a:extLst>
          </p:cNvPr>
          <p:cNvSpPr txBox="1"/>
          <p:nvPr/>
        </p:nvSpPr>
        <p:spPr>
          <a:xfrm>
            <a:off x="1744980" y="2071608"/>
            <a:ext cx="5654040" cy="1600438"/>
          </a:xfrm>
          <a:prstGeom prst="rect">
            <a:avLst/>
          </a:prstGeom>
          <a:noFill/>
        </p:spPr>
        <p:txBody>
          <a:bodyPr wrap="square">
            <a:spAutoFit/>
          </a:bodyPr>
          <a:lstStyle/>
          <a:p>
            <a:r>
              <a:rPr lang="en-US" dirty="0">
                <a:solidFill>
                  <a:schemeClr val="tx2"/>
                </a:solidFill>
                <a:latin typeface="Manrope" panose="020B0604020202020204" charset="0"/>
              </a:rPr>
              <a:t>This chapter offers a detailed and practical framework for managing and analyzing healthcare data within a data warehouse. It addresses unique challenges in the healthcare sector by providing tailored dimensional modeling techniques and solutions, emphasizing the importance of integrating clinical, administrative, and operational data to enhance patient care and optimize healthcare operations.</a:t>
            </a:r>
          </a:p>
        </p:txBody>
      </p:sp>
      <p:sp>
        <p:nvSpPr>
          <p:cNvPr id="2" name="Flowchart: Data 1">
            <a:extLst>
              <a:ext uri="{FF2B5EF4-FFF2-40B4-BE49-F238E27FC236}">
                <a16:creationId xmlns:a16="http://schemas.microsoft.com/office/drawing/2014/main" id="{6838FF8C-1910-76E0-E2C9-C786D25DA50E}"/>
              </a:ext>
            </a:extLst>
          </p:cNvPr>
          <p:cNvSpPr/>
          <p:nvPr/>
        </p:nvSpPr>
        <p:spPr>
          <a:xfrm>
            <a:off x="135761" y="4327553"/>
            <a:ext cx="375920" cy="245555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Flowchart: Data 2">
            <a:extLst>
              <a:ext uri="{FF2B5EF4-FFF2-40B4-BE49-F238E27FC236}">
                <a16:creationId xmlns:a16="http://schemas.microsoft.com/office/drawing/2014/main" id="{2673E094-AECB-456C-E712-67D2883FA14A}"/>
              </a:ext>
            </a:extLst>
          </p:cNvPr>
          <p:cNvSpPr/>
          <p:nvPr/>
        </p:nvSpPr>
        <p:spPr>
          <a:xfrm>
            <a:off x="550362" y="3468418"/>
            <a:ext cx="375920" cy="174564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382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32E0D28-F6C1-5B2D-ABBF-37C4414E0C90}"/>
              </a:ext>
            </a:extLst>
          </p:cNvPr>
          <p:cNvSpPr txBox="1"/>
          <p:nvPr/>
        </p:nvSpPr>
        <p:spPr>
          <a:xfrm>
            <a:off x="994565" y="980868"/>
            <a:ext cx="4955961"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BASIC OBJECTIVE</a:t>
            </a:r>
          </a:p>
        </p:txBody>
      </p:sp>
      <p:sp>
        <p:nvSpPr>
          <p:cNvPr id="7" name="Circle: Hollow 6">
            <a:extLst>
              <a:ext uri="{FF2B5EF4-FFF2-40B4-BE49-F238E27FC236}">
                <a16:creationId xmlns:a16="http://schemas.microsoft.com/office/drawing/2014/main" id="{BFF1977F-DD4B-7E6F-F74A-9CBCF7290415}"/>
              </a:ext>
            </a:extLst>
          </p:cNvPr>
          <p:cNvSpPr/>
          <p:nvPr/>
        </p:nvSpPr>
        <p:spPr>
          <a:xfrm>
            <a:off x="7747279" y="368298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1065378" y="758901"/>
            <a:ext cx="182880" cy="18288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093839" y="4013786"/>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646394" y="980868"/>
            <a:ext cx="29367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1</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3153410"/>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3602343"/>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BDC0B15B-DAB4-A855-98D9-F792F9974C4C}"/>
              </a:ext>
            </a:extLst>
          </p:cNvPr>
          <p:cNvSpPr txBox="1"/>
          <p:nvPr/>
        </p:nvSpPr>
        <p:spPr>
          <a:xfrm>
            <a:off x="1624845" y="1891368"/>
            <a:ext cx="5894311" cy="2031325"/>
          </a:xfrm>
          <a:prstGeom prst="rect">
            <a:avLst/>
          </a:prstGeom>
          <a:noFill/>
        </p:spPr>
        <p:txBody>
          <a:bodyPr wrap="square">
            <a:spAutoFit/>
          </a:bodyPr>
          <a:lstStyle/>
          <a:p>
            <a:pPr algn="just"/>
            <a:r>
              <a:rPr lang="en-US" b="0" i="0" dirty="0">
                <a:solidFill>
                  <a:schemeClr val="tx2"/>
                </a:solidFill>
                <a:effectLst/>
                <a:latin typeface="Manrope" panose="020B0604020202020204" charset="0"/>
              </a:rPr>
              <a:t>The chapter aims to address the significant challenges in the healthcare industry, particularly in the context of data management and analytics. The healthcare sector faces the dual challenge of improving patient outcomes while enhancing operational efficiencies. This is complicated by the need to integrate vast and varied clinical and administrative data. The objective is to explore dimensional design patterns that effectively handle the intricacies of healthcare data, enabling healthcare organizations to make informed decisions, improve patient care, and optimize operational processes.</a:t>
            </a:r>
            <a:endParaRPr lang="en-US" dirty="0">
              <a:solidFill>
                <a:schemeClr val="tx2"/>
              </a:solidFill>
              <a:latin typeface="Manrope" panose="020B0604020202020204" charset="0"/>
            </a:endParaRPr>
          </a:p>
        </p:txBody>
      </p:sp>
      <p:sp>
        <p:nvSpPr>
          <p:cNvPr id="2" name="TextBox 13">
            <a:extLst>
              <a:ext uri="{FF2B5EF4-FFF2-40B4-BE49-F238E27FC236}">
                <a16:creationId xmlns:a16="http://schemas.microsoft.com/office/drawing/2014/main" id="{2F0224B1-6486-8575-7433-083ACBB790F1}"/>
              </a:ext>
            </a:extLst>
          </p:cNvPr>
          <p:cNvSpPr txBox="1"/>
          <p:nvPr/>
        </p:nvSpPr>
        <p:spPr>
          <a:xfrm rot="20310247">
            <a:off x="-245417" y="-1189844"/>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BUS MATRIX</a:t>
            </a:r>
          </a:p>
        </p:txBody>
      </p:sp>
    </p:spTree>
    <p:extLst>
      <p:ext uri="{BB962C8B-B14F-4D97-AF65-F5344CB8AC3E}">
        <p14:creationId xmlns:p14="http://schemas.microsoft.com/office/powerpoint/2010/main" val="21838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BA4F3C-FE23-3741-EC1A-5DE58DEB5E73}"/>
              </a:ext>
            </a:extLst>
          </p:cNvPr>
          <p:cNvGrpSpPr/>
          <p:nvPr/>
        </p:nvGrpSpPr>
        <p:grpSpPr>
          <a:xfrm>
            <a:off x="2132732" y="5277232"/>
            <a:ext cx="4878536" cy="857050"/>
            <a:chOff x="1324144" y="3471110"/>
            <a:chExt cx="6870682" cy="857050"/>
          </a:xfrm>
        </p:grpSpPr>
        <p:sp>
          <p:nvSpPr>
            <p:cNvPr id="3" name="Google Shape;782;p69">
              <a:extLst>
                <a:ext uri="{FF2B5EF4-FFF2-40B4-BE49-F238E27FC236}">
                  <a16:creationId xmlns:a16="http://schemas.microsoft.com/office/drawing/2014/main" id="{D96FF4D6-5FFC-EE3B-E361-7701226BA399}"/>
                </a:ext>
              </a:extLst>
            </p:cNvPr>
            <p:cNvSpPr txBox="1">
              <a:spLocks/>
            </p:cNvSpPr>
            <p:nvPr/>
          </p:nvSpPr>
          <p:spPr>
            <a:xfrm>
              <a:off x="1324144" y="3471111"/>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a:t>
              </a:r>
              <a:br>
                <a:rPr lang="en-US" b="1" dirty="0"/>
              </a:br>
              <a:r>
                <a:rPr lang="en-US" dirty="0">
                  <a:latin typeface="+mn-lt"/>
                </a:rPr>
                <a:t>ACHRAF MSADEK</a:t>
              </a:r>
            </a:p>
            <a:p>
              <a:r>
                <a:rPr lang="en-US" dirty="0">
                  <a:latin typeface="+mn-lt"/>
                </a:rPr>
                <a:t>YASSIR LOUKILIA</a:t>
              </a:r>
            </a:p>
          </p:txBody>
        </p:sp>
        <p:sp>
          <p:nvSpPr>
            <p:cNvPr id="4" name="Google Shape;782;p69">
              <a:extLst>
                <a:ext uri="{FF2B5EF4-FFF2-40B4-BE49-F238E27FC236}">
                  <a16:creationId xmlns:a16="http://schemas.microsoft.com/office/drawing/2014/main" id="{5AB31EC6-6AEA-5CF2-C08B-A50295E0EF57}"/>
                </a:ext>
              </a:extLst>
            </p:cNvPr>
            <p:cNvSpPr txBox="1">
              <a:spLocks/>
            </p:cNvSpPr>
            <p:nvPr/>
          </p:nvSpPr>
          <p:spPr>
            <a:xfrm>
              <a:off x="4655426" y="3471110"/>
              <a:ext cx="3539400" cy="8570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SUPERVISED BY:</a:t>
              </a:r>
              <a:br>
                <a:rPr lang="en-US" b="1" dirty="0"/>
              </a:br>
              <a:r>
                <a:rPr lang="en-US" b="1" dirty="0" err="1"/>
                <a:t>Pr.</a:t>
              </a:r>
              <a:r>
                <a:rPr lang="en-US" dirty="0" err="1"/>
                <a:t>MOHAMMED</a:t>
              </a:r>
              <a:r>
                <a:rPr lang="en-US" dirty="0"/>
                <a:t> NASRI</a:t>
              </a:r>
              <a:endParaRPr lang="en-US" dirty="0">
                <a:latin typeface="+mn-lt"/>
              </a:endParaRPr>
            </a:p>
          </p:txBody>
        </p:sp>
      </p:grpSp>
      <p:sp>
        <p:nvSpPr>
          <p:cNvPr id="20" name="TextBox 19">
            <a:extLst>
              <a:ext uri="{FF2B5EF4-FFF2-40B4-BE49-F238E27FC236}">
                <a16:creationId xmlns:a16="http://schemas.microsoft.com/office/drawing/2014/main" id="{7EAEDA32-B773-D404-A9EA-DF30C908DB17}"/>
              </a:ext>
            </a:extLst>
          </p:cNvPr>
          <p:cNvSpPr txBox="1"/>
          <p:nvPr/>
        </p:nvSpPr>
        <p:spPr>
          <a:xfrm>
            <a:off x="2461614" y="0"/>
            <a:ext cx="4220773" cy="461665"/>
          </a:xfrm>
          <a:prstGeom prst="rect">
            <a:avLst/>
          </a:prstGeom>
          <a:noFill/>
        </p:spPr>
        <p:txBody>
          <a:bodyPr wrap="square" rtlCol="0">
            <a:spAutoFit/>
          </a:bodyPr>
          <a:lstStyle/>
          <a:p>
            <a:r>
              <a:rPr lang="en-US" sz="2400" b="1" dirty="0">
                <a:solidFill>
                  <a:schemeClr val="tx2"/>
                </a:solidFill>
                <a:latin typeface="Agency FB" panose="020B0503020202020204" pitchFamily="34" charset="0"/>
              </a:rPr>
              <a:t>BUSINESS REQUIREMENTS DOCUMET </a:t>
            </a:r>
          </a:p>
        </p:txBody>
      </p:sp>
      <p:sp>
        <p:nvSpPr>
          <p:cNvPr id="26" name="Flowchart: Data 25">
            <a:extLst>
              <a:ext uri="{FF2B5EF4-FFF2-40B4-BE49-F238E27FC236}">
                <a16:creationId xmlns:a16="http://schemas.microsoft.com/office/drawing/2014/main" id="{5421DCCF-AE72-120D-ECEC-9C66A77DEE02}"/>
              </a:ext>
            </a:extLst>
          </p:cNvPr>
          <p:cNvSpPr/>
          <p:nvPr/>
        </p:nvSpPr>
        <p:spPr>
          <a:xfrm rot="1952913">
            <a:off x="-510711" y="3341907"/>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Flowchart: Data 26">
            <a:extLst>
              <a:ext uri="{FF2B5EF4-FFF2-40B4-BE49-F238E27FC236}">
                <a16:creationId xmlns:a16="http://schemas.microsoft.com/office/drawing/2014/main" id="{A810247E-8204-904E-7D9A-B503EF8B4DBF}"/>
              </a:ext>
            </a:extLst>
          </p:cNvPr>
          <p:cNvSpPr/>
          <p:nvPr/>
        </p:nvSpPr>
        <p:spPr>
          <a:xfrm rot="211609">
            <a:off x="674526" y="4480664"/>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Image 7" descr="Une image contenant texte, capture d’écran, nombre, Police&#10;&#10;Description générée automatiquement">
            <a:extLst>
              <a:ext uri="{FF2B5EF4-FFF2-40B4-BE49-F238E27FC236}">
                <a16:creationId xmlns:a16="http://schemas.microsoft.com/office/drawing/2014/main" id="{A29738D5-5204-A0D6-C46C-AC42EE4D818C}"/>
              </a:ext>
            </a:extLst>
          </p:cNvPr>
          <p:cNvPicPr>
            <a:picLocks noChangeAspect="1"/>
          </p:cNvPicPr>
          <p:nvPr/>
        </p:nvPicPr>
        <p:blipFill>
          <a:blip r:embed="rId3"/>
          <a:stretch>
            <a:fillRect/>
          </a:stretch>
        </p:blipFill>
        <p:spPr>
          <a:xfrm>
            <a:off x="1195986" y="431972"/>
            <a:ext cx="6752028" cy="4592594"/>
          </a:xfrm>
          <a:prstGeom prst="rect">
            <a:avLst/>
          </a:prstGeom>
        </p:spPr>
      </p:pic>
    </p:spTree>
    <p:extLst>
      <p:ext uri="{BB962C8B-B14F-4D97-AF65-F5344CB8AC3E}">
        <p14:creationId xmlns:p14="http://schemas.microsoft.com/office/powerpoint/2010/main" val="72367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Image 2" descr="Une image contenant texte, reçu, Parallèle, nombre&#10;&#10;Description générée automatiquement">
            <a:extLst>
              <a:ext uri="{FF2B5EF4-FFF2-40B4-BE49-F238E27FC236}">
                <a16:creationId xmlns:a16="http://schemas.microsoft.com/office/drawing/2014/main" id="{2AF017EC-F4BA-92CA-D313-C6DF2C530F14}"/>
              </a:ext>
            </a:extLst>
          </p:cNvPr>
          <p:cNvPicPr>
            <a:picLocks noChangeAspect="1"/>
          </p:cNvPicPr>
          <p:nvPr/>
        </p:nvPicPr>
        <p:blipFill>
          <a:blip r:embed="rId3"/>
          <a:stretch>
            <a:fillRect/>
          </a:stretch>
        </p:blipFill>
        <p:spPr>
          <a:xfrm>
            <a:off x="2154630" y="0"/>
            <a:ext cx="4834739" cy="5143500"/>
          </a:xfrm>
          <a:prstGeom prst="rect">
            <a:avLst/>
          </a:prstGeom>
        </p:spPr>
      </p:pic>
      <p:sp>
        <p:nvSpPr>
          <p:cNvPr id="14" name="TextBox 13">
            <a:extLst>
              <a:ext uri="{FF2B5EF4-FFF2-40B4-BE49-F238E27FC236}">
                <a16:creationId xmlns:a16="http://schemas.microsoft.com/office/drawing/2014/main" id="{F32E0D28-F6C1-5B2D-ABBF-37C4414E0C90}"/>
              </a:ext>
            </a:extLst>
          </p:cNvPr>
          <p:cNvSpPr txBox="1"/>
          <p:nvPr/>
        </p:nvSpPr>
        <p:spPr>
          <a:xfrm>
            <a:off x="620493" y="230246"/>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BUS MATRIX</a:t>
            </a:r>
          </a:p>
        </p:txBody>
      </p:sp>
      <p:sp>
        <p:nvSpPr>
          <p:cNvPr id="7" name="Circle: Hollow 6">
            <a:extLst>
              <a:ext uri="{FF2B5EF4-FFF2-40B4-BE49-F238E27FC236}">
                <a16:creationId xmlns:a16="http://schemas.microsoft.com/office/drawing/2014/main" id="{BFF1977F-DD4B-7E6F-F74A-9CBCF7290415}"/>
              </a:ext>
            </a:extLst>
          </p:cNvPr>
          <p:cNvSpPr/>
          <p:nvPr/>
        </p:nvSpPr>
        <p:spPr>
          <a:xfrm>
            <a:off x="7399020" y="3456603"/>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31259"/>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228600" y="-228600"/>
            <a:ext cx="457200" cy="457200"/>
          </a:xfrm>
          <a:prstGeom prst="donut">
            <a:avLst>
              <a:gd name="adj" fmla="val 2879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593638" y="4597388"/>
            <a:ext cx="914400" cy="914400"/>
          </a:xfrm>
          <a:prstGeom prst="donut">
            <a:avLst>
              <a:gd name="adj" fmla="val 25711"/>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9280" y="1264946"/>
            <a:ext cx="1828800" cy="1828800"/>
          </a:xfrm>
          <a:prstGeom prst="donut">
            <a:avLst>
              <a:gd name="adj" fmla="val 792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3153410"/>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3602343"/>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TextBox 13">
            <a:extLst>
              <a:ext uri="{FF2B5EF4-FFF2-40B4-BE49-F238E27FC236}">
                <a16:creationId xmlns:a16="http://schemas.microsoft.com/office/drawing/2014/main" id="{90E71425-4495-90FD-E4A2-CFC762AE55EA}"/>
              </a:ext>
            </a:extLst>
          </p:cNvPr>
          <p:cNvSpPr txBox="1"/>
          <p:nvPr/>
        </p:nvSpPr>
        <p:spPr>
          <a:xfrm rot="20829529">
            <a:off x="1097051" y="5714457"/>
            <a:ext cx="3099453"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DATA WAREHOUSE</a:t>
            </a:r>
          </a:p>
        </p:txBody>
      </p:sp>
      <p:sp>
        <p:nvSpPr>
          <p:cNvPr id="5" name="TextBox 14">
            <a:extLst>
              <a:ext uri="{FF2B5EF4-FFF2-40B4-BE49-F238E27FC236}">
                <a16:creationId xmlns:a16="http://schemas.microsoft.com/office/drawing/2014/main" id="{99866907-3B52-B317-06EC-1EF783141DD3}"/>
              </a:ext>
            </a:extLst>
          </p:cNvPr>
          <p:cNvSpPr txBox="1"/>
          <p:nvPr/>
        </p:nvSpPr>
        <p:spPr>
          <a:xfrm rot="20829529">
            <a:off x="822345" y="5206459"/>
            <a:ext cx="388248"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2</a:t>
            </a:r>
          </a:p>
        </p:txBody>
      </p:sp>
      <p:sp>
        <p:nvSpPr>
          <p:cNvPr id="2" name="TextBox 1">
            <a:extLst>
              <a:ext uri="{FF2B5EF4-FFF2-40B4-BE49-F238E27FC236}">
                <a16:creationId xmlns:a16="http://schemas.microsoft.com/office/drawing/2014/main" id="{8E7B3F83-63B6-343D-A7B7-40C56486EC06}"/>
              </a:ext>
            </a:extLst>
          </p:cNvPr>
          <p:cNvSpPr txBox="1"/>
          <p:nvPr/>
        </p:nvSpPr>
        <p:spPr>
          <a:xfrm rot="19866090">
            <a:off x="465905" y="5945674"/>
            <a:ext cx="3243563" cy="584775"/>
          </a:xfrm>
          <a:prstGeom prst="rect">
            <a:avLst/>
          </a:prstGeom>
          <a:noFill/>
        </p:spPr>
        <p:txBody>
          <a:bodyPr wrap="square" rtlCol="0">
            <a:spAutoFit/>
          </a:bodyPr>
          <a:lstStyle/>
          <a:p>
            <a:r>
              <a:rPr lang="en-US" sz="3200" b="1" dirty="0">
                <a:solidFill>
                  <a:schemeClr val="tx2"/>
                </a:solidFill>
                <a:latin typeface="Agency FB" panose="020B0503020202020204" pitchFamily="34" charset="0"/>
              </a:rPr>
              <a:t>	DATA MART-1</a:t>
            </a:r>
          </a:p>
        </p:txBody>
      </p:sp>
    </p:spTree>
    <p:extLst>
      <p:ext uri="{BB962C8B-B14F-4D97-AF65-F5344CB8AC3E}">
        <p14:creationId xmlns:p14="http://schemas.microsoft.com/office/powerpoint/2010/main" val="120599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9C58E95-AFF3-B3D4-7321-A651C0B1FE77}"/>
              </a:ext>
            </a:extLst>
          </p:cNvPr>
          <p:cNvPicPr>
            <a:picLocks noChangeAspect="1"/>
          </p:cNvPicPr>
          <p:nvPr/>
        </p:nvPicPr>
        <p:blipFill>
          <a:blip r:embed="rId3"/>
          <a:stretch>
            <a:fillRect/>
          </a:stretch>
        </p:blipFill>
        <p:spPr>
          <a:xfrm>
            <a:off x="2510906" y="0"/>
            <a:ext cx="6560587" cy="5143500"/>
          </a:xfrm>
          <a:prstGeom prst="rect">
            <a:avLst/>
          </a:prstGeom>
          <a:ln>
            <a:solidFill>
              <a:srgbClr val="FFFFFF"/>
            </a:solidFill>
          </a:ln>
        </p:spPr>
      </p:pic>
      <p:sp>
        <p:nvSpPr>
          <p:cNvPr id="14" name="TextBox 13">
            <a:extLst>
              <a:ext uri="{FF2B5EF4-FFF2-40B4-BE49-F238E27FC236}">
                <a16:creationId xmlns:a16="http://schemas.microsoft.com/office/drawing/2014/main" id="{F32E0D28-F6C1-5B2D-ABBF-37C4414E0C90}"/>
              </a:ext>
            </a:extLst>
          </p:cNvPr>
          <p:cNvSpPr txBox="1"/>
          <p:nvPr/>
        </p:nvSpPr>
        <p:spPr>
          <a:xfrm>
            <a:off x="1210910" y="3246041"/>
            <a:ext cx="3099453"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DATA WAREHOUSE</a:t>
            </a:r>
          </a:p>
        </p:txBody>
      </p:sp>
      <p:sp>
        <p:nvSpPr>
          <p:cNvPr id="7" name="Circle: Hollow 6">
            <a:extLst>
              <a:ext uri="{FF2B5EF4-FFF2-40B4-BE49-F238E27FC236}">
                <a16:creationId xmlns:a16="http://schemas.microsoft.com/office/drawing/2014/main" id="{BFF1977F-DD4B-7E6F-F74A-9CBCF7290415}"/>
              </a:ext>
            </a:extLst>
          </p:cNvPr>
          <p:cNvSpPr/>
          <p:nvPr/>
        </p:nvSpPr>
        <p:spPr>
          <a:xfrm>
            <a:off x="7399020" y="3456603"/>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31259"/>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228600" y="-228600"/>
            <a:ext cx="457200" cy="457200"/>
          </a:xfrm>
          <a:prstGeom prst="donut">
            <a:avLst>
              <a:gd name="adj" fmla="val 2879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593638" y="4597388"/>
            <a:ext cx="914400" cy="914400"/>
          </a:xfrm>
          <a:prstGeom prst="donut">
            <a:avLst>
              <a:gd name="adj" fmla="val 25711"/>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9280" y="1264946"/>
            <a:ext cx="1828800" cy="1828800"/>
          </a:xfrm>
          <a:prstGeom prst="donut">
            <a:avLst>
              <a:gd name="adj" fmla="val 792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3153410"/>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3602343"/>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6024FA26-CBD6-396A-7C61-3FB632F20F0D}"/>
              </a:ext>
            </a:extLst>
          </p:cNvPr>
          <p:cNvSpPr txBox="1"/>
          <p:nvPr/>
        </p:nvSpPr>
        <p:spPr>
          <a:xfrm>
            <a:off x="881491" y="3246041"/>
            <a:ext cx="388248"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2</a:t>
            </a:r>
          </a:p>
        </p:txBody>
      </p:sp>
      <p:sp>
        <p:nvSpPr>
          <p:cNvPr id="4" name="TextBox 13">
            <a:extLst>
              <a:ext uri="{FF2B5EF4-FFF2-40B4-BE49-F238E27FC236}">
                <a16:creationId xmlns:a16="http://schemas.microsoft.com/office/drawing/2014/main" id="{ACA5CF60-E153-93CD-C9A5-38E57645D2CC}"/>
              </a:ext>
            </a:extLst>
          </p:cNvPr>
          <p:cNvSpPr txBox="1"/>
          <p:nvPr/>
        </p:nvSpPr>
        <p:spPr>
          <a:xfrm rot="333149">
            <a:off x="310721" y="-833900"/>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MAJOR PROBLEMS</a:t>
            </a:r>
          </a:p>
        </p:txBody>
      </p:sp>
      <p:sp>
        <p:nvSpPr>
          <p:cNvPr id="5" name="TextBox 14">
            <a:extLst>
              <a:ext uri="{FF2B5EF4-FFF2-40B4-BE49-F238E27FC236}">
                <a16:creationId xmlns:a16="http://schemas.microsoft.com/office/drawing/2014/main" id="{51F68186-302D-E8B3-A809-FAAE9BCF1FEB}"/>
              </a:ext>
            </a:extLst>
          </p:cNvPr>
          <p:cNvSpPr txBox="1"/>
          <p:nvPr/>
        </p:nvSpPr>
        <p:spPr>
          <a:xfrm rot="333149">
            <a:off x="-98411" y="-833900"/>
            <a:ext cx="396262"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3</a:t>
            </a:r>
          </a:p>
        </p:txBody>
      </p:sp>
      <p:sp>
        <p:nvSpPr>
          <p:cNvPr id="2" name="TextBox 1">
            <a:extLst>
              <a:ext uri="{FF2B5EF4-FFF2-40B4-BE49-F238E27FC236}">
                <a16:creationId xmlns:a16="http://schemas.microsoft.com/office/drawing/2014/main" id="{D885DC4C-7F9B-7106-861B-506BDC89010E}"/>
              </a:ext>
            </a:extLst>
          </p:cNvPr>
          <p:cNvSpPr txBox="1"/>
          <p:nvPr/>
        </p:nvSpPr>
        <p:spPr>
          <a:xfrm>
            <a:off x="1328437" y="3784129"/>
            <a:ext cx="3243563" cy="584775"/>
          </a:xfrm>
          <a:prstGeom prst="rect">
            <a:avLst/>
          </a:prstGeom>
          <a:noFill/>
        </p:spPr>
        <p:txBody>
          <a:bodyPr wrap="square" rtlCol="0">
            <a:spAutoFit/>
          </a:bodyPr>
          <a:lstStyle/>
          <a:p>
            <a:r>
              <a:rPr lang="en-US" sz="3200" b="1" dirty="0">
                <a:solidFill>
                  <a:schemeClr val="tx2"/>
                </a:solidFill>
                <a:latin typeface="Agency FB" panose="020B0503020202020204" pitchFamily="34" charset="0"/>
              </a:rPr>
              <a:t>	DATA MART-1</a:t>
            </a:r>
          </a:p>
        </p:txBody>
      </p:sp>
    </p:spTree>
    <p:extLst>
      <p:ext uri="{BB962C8B-B14F-4D97-AF65-F5344CB8AC3E}">
        <p14:creationId xmlns:p14="http://schemas.microsoft.com/office/powerpoint/2010/main" val="316552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3A0736-79C8-34B6-707E-A04F9F971C0C}"/>
              </a:ext>
            </a:extLst>
          </p:cNvPr>
          <p:cNvPicPr>
            <a:picLocks noChangeAspect="1"/>
          </p:cNvPicPr>
          <p:nvPr/>
        </p:nvPicPr>
        <p:blipFill>
          <a:blip r:embed="rId3"/>
          <a:stretch>
            <a:fillRect/>
          </a:stretch>
        </p:blipFill>
        <p:spPr>
          <a:xfrm>
            <a:off x="1474202" y="2171613"/>
            <a:ext cx="6195597" cy="2019475"/>
          </a:xfrm>
          <a:prstGeom prst="rect">
            <a:avLst/>
          </a:prstGeom>
        </p:spPr>
      </p:pic>
      <p:sp>
        <p:nvSpPr>
          <p:cNvPr id="14" name="TextBox 13">
            <a:extLst>
              <a:ext uri="{FF2B5EF4-FFF2-40B4-BE49-F238E27FC236}">
                <a16:creationId xmlns:a16="http://schemas.microsoft.com/office/drawing/2014/main" id="{F32E0D28-F6C1-5B2D-ABBF-37C4414E0C90}"/>
              </a:ext>
            </a:extLst>
          </p:cNvPr>
          <p:cNvSpPr txBox="1"/>
          <p:nvPr/>
        </p:nvSpPr>
        <p:spPr>
          <a:xfrm>
            <a:off x="1158106" y="941780"/>
            <a:ext cx="3099453"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DATA WAREHOUSE</a:t>
            </a:r>
          </a:p>
        </p:txBody>
      </p:sp>
      <p:sp>
        <p:nvSpPr>
          <p:cNvPr id="7" name="Circle: Hollow 6">
            <a:extLst>
              <a:ext uri="{FF2B5EF4-FFF2-40B4-BE49-F238E27FC236}">
                <a16:creationId xmlns:a16="http://schemas.microsoft.com/office/drawing/2014/main" id="{BFF1977F-DD4B-7E6F-F74A-9CBCF7290415}"/>
              </a:ext>
            </a:extLst>
          </p:cNvPr>
          <p:cNvSpPr/>
          <p:nvPr/>
        </p:nvSpPr>
        <p:spPr>
          <a:xfrm>
            <a:off x="7399020" y="3456603"/>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501884" y="-1282687"/>
            <a:ext cx="2743200" cy="2743200"/>
          </a:xfrm>
          <a:prstGeom prst="donut">
            <a:avLst>
              <a:gd name="adj" fmla="val 31259"/>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ircle: Hollow 9">
            <a:extLst>
              <a:ext uri="{FF2B5EF4-FFF2-40B4-BE49-F238E27FC236}">
                <a16:creationId xmlns:a16="http://schemas.microsoft.com/office/drawing/2014/main" id="{F6A43436-232C-6E45-A096-6D48A6BE8992}"/>
              </a:ext>
            </a:extLst>
          </p:cNvPr>
          <p:cNvSpPr/>
          <p:nvPr/>
        </p:nvSpPr>
        <p:spPr>
          <a:xfrm>
            <a:off x="-228600" y="-228600"/>
            <a:ext cx="457200" cy="457200"/>
          </a:xfrm>
          <a:prstGeom prst="donut">
            <a:avLst>
              <a:gd name="adj" fmla="val 2879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8593638" y="4597388"/>
            <a:ext cx="914400" cy="914400"/>
          </a:xfrm>
          <a:prstGeom prst="donut">
            <a:avLst>
              <a:gd name="adj" fmla="val 25711"/>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9280" y="1264946"/>
            <a:ext cx="1828800" cy="1828800"/>
          </a:xfrm>
          <a:prstGeom prst="donut">
            <a:avLst>
              <a:gd name="adj" fmla="val 792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3153410"/>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3602343"/>
            <a:ext cx="375920" cy="1990090"/>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6024FA26-CBD6-396A-7C61-3FB632F20F0D}"/>
              </a:ext>
            </a:extLst>
          </p:cNvPr>
          <p:cNvSpPr txBox="1"/>
          <p:nvPr/>
        </p:nvSpPr>
        <p:spPr>
          <a:xfrm>
            <a:off x="828687" y="941780"/>
            <a:ext cx="388248"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2</a:t>
            </a:r>
          </a:p>
        </p:txBody>
      </p:sp>
      <p:sp>
        <p:nvSpPr>
          <p:cNvPr id="4" name="TextBox 13">
            <a:extLst>
              <a:ext uri="{FF2B5EF4-FFF2-40B4-BE49-F238E27FC236}">
                <a16:creationId xmlns:a16="http://schemas.microsoft.com/office/drawing/2014/main" id="{ACA5CF60-E153-93CD-C9A5-38E57645D2CC}"/>
              </a:ext>
            </a:extLst>
          </p:cNvPr>
          <p:cNvSpPr txBox="1"/>
          <p:nvPr/>
        </p:nvSpPr>
        <p:spPr>
          <a:xfrm rot="333149">
            <a:off x="310721" y="-833900"/>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MAJOR PROBLEMS</a:t>
            </a:r>
          </a:p>
        </p:txBody>
      </p:sp>
      <p:sp>
        <p:nvSpPr>
          <p:cNvPr id="5" name="TextBox 14">
            <a:extLst>
              <a:ext uri="{FF2B5EF4-FFF2-40B4-BE49-F238E27FC236}">
                <a16:creationId xmlns:a16="http://schemas.microsoft.com/office/drawing/2014/main" id="{51F68186-302D-E8B3-A809-FAAE9BCF1FEB}"/>
              </a:ext>
            </a:extLst>
          </p:cNvPr>
          <p:cNvSpPr txBox="1"/>
          <p:nvPr/>
        </p:nvSpPr>
        <p:spPr>
          <a:xfrm rot="333149">
            <a:off x="-98411" y="-833900"/>
            <a:ext cx="396262"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3</a:t>
            </a:r>
          </a:p>
        </p:txBody>
      </p:sp>
      <p:sp>
        <p:nvSpPr>
          <p:cNvPr id="2" name="TextBox 1">
            <a:extLst>
              <a:ext uri="{FF2B5EF4-FFF2-40B4-BE49-F238E27FC236}">
                <a16:creationId xmlns:a16="http://schemas.microsoft.com/office/drawing/2014/main" id="{D885DC4C-7F9B-7106-861B-506BDC89010E}"/>
              </a:ext>
            </a:extLst>
          </p:cNvPr>
          <p:cNvSpPr txBox="1"/>
          <p:nvPr/>
        </p:nvSpPr>
        <p:spPr>
          <a:xfrm>
            <a:off x="1216935" y="1479868"/>
            <a:ext cx="3302261" cy="584775"/>
          </a:xfrm>
          <a:prstGeom prst="rect">
            <a:avLst/>
          </a:prstGeom>
          <a:noFill/>
        </p:spPr>
        <p:txBody>
          <a:bodyPr wrap="square" rtlCol="0">
            <a:spAutoFit/>
          </a:bodyPr>
          <a:lstStyle/>
          <a:p>
            <a:r>
              <a:rPr lang="en-US" sz="3200" b="1" dirty="0">
                <a:solidFill>
                  <a:schemeClr val="tx2"/>
                </a:solidFill>
                <a:latin typeface="Agency FB" panose="020B0503020202020204" pitchFamily="34" charset="0"/>
              </a:rPr>
              <a:t>	DATA MART-2</a:t>
            </a:r>
          </a:p>
        </p:txBody>
      </p:sp>
    </p:spTree>
    <p:extLst>
      <p:ext uri="{BB962C8B-B14F-4D97-AF65-F5344CB8AC3E}">
        <p14:creationId xmlns:p14="http://schemas.microsoft.com/office/powerpoint/2010/main" val="373387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ircle: Hollow 9">
            <a:extLst>
              <a:ext uri="{FF2B5EF4-FFF2-40B4-BE49-F238E27FC236}">
                <a16:creationId xmlns:a16="http://schemas.microsoft.com/office/drawing/2014/main" id="{F6A43436-232C-6E45-A096-6D48A6BE8992}"/>
              </a:ext>
            </a:extLst>
          </p:cNvPr>
          <p:cNvSpPr/>
          <p:nvPr/>
        </p:nvSpPr>
        <p:spPr>
          <a:xfrm>
            <a:off x="-402719" y="24280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F32E0D28-F6C1-5B2D-ABBF-37C4414E0C90}"/>
              </a:ext>
            </a:extLst>
          </p:cNvPr>
          <p:cNvSpPr txBox="1"/>
          <p:nvPr/>
        </p:nvSpPr>
        <p:spPr>
          <a:xfrm>
            <a:off x="1146966" y="965238"/>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MAJOR PROBLEMS</a:t>
            </a:r>
          </a:p>
        </p:txBody>
      </p:sp>
      <p:sp>
        <p:nvSpPr>
          <p:cNvPr id="7" name="Circle: Hollow 6">
            <a:extLst>
              <a:ext uri="{FF2B5EF4-FFF2-40B4-BE49-F238E27FC236}">
                <a16:creationId xmlns:a16="http://schemas.microsoft.com/office/drawing/2014/main" id="{BFF1977F-DD4B-7E6F-F74A-9CBCF7290415}"/>
              </a:ext>
            </a:extLst>
          </p:cNvPr>
          <p:cNvSpPr/>
          <p:nvPr/>
        </p:nvSpPr>
        <p:spPr>
          <a:xfrm>
            <a:off x="7679238" y="3555288"/>
            <a:ext cx="1828800" cy="18288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ircle: Hollow 8">
            <a:extLst>
              <a:ext uri="{FF2B5EF4-FFF2-40B4-BE49-F238E27FC236}">
                <a16:creationId xmlns:a16="http://schemas.microsoft.com/office/drawing/2014/main" id="{2D10A735-7ABD-C1AD-091C-F1D6ED4EF658}"/>
              </a:ext>
            </a:extLst>
          </p:cNvPr>
          <p:cNvSpPr/>
          <p:nvPr/>
        </p:nvSpPr>
        <p:spPr>
          <a:xfrm>
            <a:off x="7872274" y="-1478254"/>
            <a:ext cx="2743200" cy="27432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99C3BD2A-9B4A-FBA8-EA69-BDF9A4884AB4}"/>
              </a:ext>
            </a:extLst>
          </p:cNvPr>
          <p:cNvSpPr/>
          <p:nvPr/>
        </p:nvSpPr>
        <p:spPr>
          <a:xfrm>
            <a:off x="7290079" y="5417445"/>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ircle: Hollow 11">
            <a:extLst>
              <a:ext uri="{FF2B5EF4-FFF2-40B4-BE49-F238E27FC236}">
                <a16:creationId xmlns:a16="http://schemas.microsoft.com/office/drawing/2014/main" id="{C3F19CDB-B573-BEAB-FE97-12A96B4CADAB}"/>
              </a:ext>
            </a:extLst>
          </p:cNvPr>
          <p:cNvSpPr/>
          <p:nvPr/>
        </p:nvSpPr>
        <p:spPr>
          <a:xfrm>
            <a:off x="-1065322" y="3456603"/>
            <a:ext cx="914400" cy="914400"/>
          </a:xfrm>
          <a:prstGeom prst="donut">
            <a:avLst>
              <a:gd name="adj" fmla="val 1129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024FA26-CBD6-396A-7C61-3FB632F20F0D}"/>
              </a:ext>
            </a:extLst>
          </p:cNvPr>
          <p:cNvSpPr txBox="1"/>
          <p:nvPr/>
        </p:nvSpPr>
        <p:spPr>
          <a:xfrm>
            <a:off x="737834" y="965238"/>
            <a:ext cx="396262"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3</a:t>
            </a:r>
          </a:p>
        </p:txBody>
      </p:sp>
      <p:sp>
        <p:nvSpPr>
          <p:cNvPr id="8" name="Flowchart: Data 7">
            <a:extLst>
              <a:ext uri="{FF2B5EF4-FFF2-40B4-BE49-F238E27FC236}">
                <a16:creationId xmlns:a16="http://schemas.microsoft.com/office/drawing/2014/main" id="{C36F7EA7-D431-3DBC-8BEC-7C251CFB1799}"/>
              </a:ext>
            </a:extLst>
          </p:cNvPr>
          <p:cNvSpPr/>
          <p:nvPr/>
        </p:nvSpPr>
        <p:spPr>
          <a:xfrm>
            <a:off x="135761" y="1933903"/>
            <a:ext cx="375920" cy="3209597"/>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Flowchart: Data 12">
            <a:extLst>
              <a:ext uri="{FF2B5EF4-FFF2-40B4-BE49-F238E27FC236}">
                <a16:creationId xmlns:a16="http://schemas.microsoft.com/office/drawing/2014/main" id="{92F3327C-A735-973A-7129-29C59B1AF41F}"/>
              </a:ext>
            </a:extLst>
          </p:cNvPr>
          <p:cNvSpPr/>
          <p:nvPr/>
        </p:nvSpPr>
        <p:spPr>
          <a:xfrm>
            <a:off x="550362" y="2770581"/>
            <a:ext cx="375920" cy="2821852"/>
          </a:xfrm>
          <a:prstGeom prst="flowChartInputOutpu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BDC0B15B-DAB4-A855-98D9-F792F9974C4C}"/>
              </a:ext>
            </a:extLst>
          </p:cNvPr>
          <p:cNvSpPr txBox="1"/>
          <p:nvPr/>
        </p:nvSpPr>
        <p:spPr>
          <a:xfrm>
            <a:off x="1744980" y="2071608"/>
            <a:ext cx="5654040" cy="1815882"/>
          </a:xfrm>
          <a:prstGeom prst="rect">
            <a:avLst/>
          </a:prstGeom>
          <a:noFill/>
        </p:spPr>
        <p:txBody>
          <a:bodyPr wrap="square">
            <a:spAutoFit/>
          </a:bodyPr>
          <a:lstStyle/>
          <a:p>
            <a:r>
              <a:rPr lang="en-US" b="0" i="0" dirty="0">
                <a:solidFill>
                  <a:schemeClr val="tx2"/>
                </a:solidFill>
                <a:effectLst/>
                <a:latin typeface="Manrope" panose="020B0604020202020204" charset="0"/>
              </a:rPr>
              <a:t>The central challenge addressed in the chapter is the complex nature of healthcare data. This complexity stems from:</a:t>
            </a:r>
          </a:p>
          <a:p>
            <a:pPr marL="285750" indent="-285750">
              <a:buFont typeface="Arial" panose="020B0604020202020204" pitchFamily="34" charset="0"/>
              <a:buChar char="•"/>
            </a:pPr>
            <a:r>
              <a:rPr lang="en-US" b="1" i="0" dirty="0">
                <a:solidFill>
                  <a:schemeClr val="tx2"/>
                </a:solidFill>
                <a:effectLst/>
                <a:latin typeface="Manrope" panose="020B0604020202020204" charset="0"/>
              </a:rPr>
              <a:t>Diverse Data Sources (conforming dimensions and facts)</a:t>
            </a:r>
          </a:p>
          <a:p>
            <a:pPr marL="285750" indent="-285750">
              <a:buFont typeface="Arial" panose="020B0604020202020204" pitchFamily="34" charset="0"/>
              <a:buChar char="•"/>
            </a:pPr>
            <a:r>
              <a:rPr lang="fr-MA" sz="1400" b="1" i="0" u="none" strike="noStrike" cap="none" dirty="0">
                <a:solidFill>
                  <a:schemeClr val="tx2"/>
                </a:solidFill>
                <a:effectLst/>
                <a:latin typeface="Manrope" panose="020B0604020202020204" charset="0"/>
                <a:cs typeface="Arial"/>
                <a:sym typeface="Arial"/>
              </a:rPr>
              <a:t>Data modeling technique(</a:t>
            </a:r>
            <a:r>
              <a:rPr lang="fr-MA" b="1" dirty="0">
                <a:solidFill>
                  <a:schemeClr val="tx2"/>
                </a:solidFill>
                <a:latin typeface="Manrope" panose="020B0604020202020204" charset="0"/>
              </a:rPr>
              <a:t>Claims</a:t>
            </a:r>
            <a:r>
              <a:rPr lang="fr-MA" sz="1400" b="1" i="0" u="none" strike="noStrike" cap="none" dirty="0">
                <a:solidFill>
                  <a:schemeClr val="tx2"/>
                </a:solidFill>
                <a:effectLst/>
                <a:latin typeface="Manrope" panose="020B0604020202020204" charset="0"/>
                <a:cs typeface="Arial"/>
                <a:sym typeface="Arial"/>
              </a:rPr>
              <a:t>)</a:t>
            </a:r>
            <a:endParaRPr lang="en-US" b="1" i="0" dirty="0">
              <a:solidFill>
                <a:schemeClr val="tx2"/>
              </a:solidFill>
              <a:effectLst/>
              <a:latin typeface="Manrope" panose="020B0604020202020204" charset="0"/>
            </a:endParaRPr>
          </a:p>
          <a:p>
            <a:pPr marL="285750" indent="-285750">
              <a:buFont typeface="Arial" panose="020B0604020202020204" pitchFamily="34" charset="0"/>
              <a:buChar char="•"/>
            </a:pPr>
            <a:r>
              <a:rPr lang="en-US" b="1" i="0" dirty="0">
                <a:solidFill>
                  <a:schemeClr val="tx2"/>
                </a:solidFill>
                <a:effectLst/>
                <a:latin typeface="Manrope" panose="020B0604020202020204" charset="0"/>
              </a:rPr>
              <a:t>Multivalued Dimensions</a:t>
            </a:r>
          </a:p>
          <a:p>
            <a:pPr marL="285750" indent="-285750">
              <a:buFont typeface="Arial" panose="020B0604020202020204" pitchFamily="34" charset="0"/>
              <a:buChar char="•"/>
            </a:pPr>
            <a:r>
              <a:rPr lang="en-US" b="1" i="0" dirty="0">
                <a:solidFill>
                  <a:schemeClr val="tx2"/>
                </a:solidFill>
                <a:effectLst/>
                <a:latin typeface="Manrope" panose="020B0604020202020204" charset="0"/>
              </a:rPr>
              <a:t>Supertypes and Subtypes for Charges</a:t>
            </a:r>
          </a:p>
          <a:p>
            <a:pPr marL="285750" indent="-285750">
              <a:buFont typeface="Arial" panose="020B0604020202020204" pitchFamily="34" charset="0"/>
              <a:buChar char="•"/>
            </a:pPr>
            <a:r>
              <a:rPr lang="en-US" b="1" i="0" dirty="0">
                <a:solidFill>
                  <a:schemeClr val="tx2"/>
                </a:solidFill>
                <a:effectLst/>
                <a:latin typeface="Manrope" panose="020B0604020202020204" charset="0"/>
              </a:rPr>
              <a:t>Handling Sparse and Heterogeneous Data</a:t>
            </a:r>
          </a:p>
          <a:p>
            <a:pPr marL="285750" indent="-285750">
              <a:buFont typeface="Arial" panose="020B0604020202020204" pitchFamily="34" charset="0"/>
              <a:buChar char="•"/>
            </a:pPr>
            <a:r>
              <a:rPr lang="en-US" b="1" dirty="0">
                <a:solidFill>
                  <a:schemeClr val="tx2"/>
                </a:solidFill>
                <a:latin typeface="Manrope" panose="020B0604020202020204" charset="0"/>
              </a:rPr>
              <a:t>Facility/Equipment Inventory Utilization</a:t>
            </a:r>
          </a:p>
        </p:txBody>
      </p:sp>
      <p:sp>
        <p:nvSpPr>
          <p:cNvPr id="2" name="TextBox 1">
            <a:extLst>
              <a:ext uri="{FF2B5EF4-FFF2-40B4-BE49-F238E27FC236}">
                <a16:creationId xmlns:a16="http://schemas.microsoft.com/office/drawing/2014/main" id="{24FCEABE-F8C3-2392-2150-FAD476E1ABE2}"/>
              </a:ext>
            </a:extLst>
          </p:cNvPr>
          <p:cNvSpPr txBox="1"/>
          <p:nvPr/>
        </p:nvSpPr>
        <p:spPr>
          <a:xfrm rot="20881380">
            <a:off x="1046543" y="-997699"/>
            <a:ext cx="3577434" cy="646331"/>
          </a:xfrm>
          <a:prstGeom prst="rect">
            <a:avLst/>
          </a:prstGeom>
          <a:noFill/>
        </p:spPr>
        <p:txBody>
          <a:bodyPr wrap="square" rtlCol="0">
            <a:spAutoFit/>
          </a:bodyPr>
          <a:lstStyle/>
          <a:p>
            <a:r>
              <a:rPr lang="en-US" sz="3600" b="1" dirty="0">
                <a:solidFill>
                  <a:schemeClr val="tx2"/>
                </a:solidFill>
                <a:latin typeface="Agency FB" panose="020B0503020202020204" pitchFamily="34" charset="0"/>
              </a:rPr>
              <a:t>SOLUTIONS</a:t>
            </a:r>
          </a:p>
        </p:txBody>
      </p:sp>
      <p:sp>
        <p:nvSpPr>
          <p:cNvPr id="3" name="TextBox 2">
            <a:extLst>
              <a:ext uri="{FF2B5EF4-FFF2-40B4-BE49-F238E27FC236}">
                <a16:creationId xmlns:a16="http://schemas.microsoft.com/office/drawing/2014/main" id="{E303EB77-6A84-AFE4-CF43-A64DBC65FBFD}"/>
              </a:ext>
            </a:extLst>
          </p:cNvPr>
          <p:cNvSpPr txBox="1"/>
          <p:nvPr/>
        </p:nvSpPr>
        <p:spPr>
          <a:xfrm rot="20881380">
            <a:off x="541294" y="-764738"/>
            <a:ext cx="394660" cy="646331"/>
          </a:xfrm>
          <a:prstGeom prst="rect">
            <a:avLst/>
          </a:prstGeom>
          <a:noFill/>
        </p:spPr>
        <p:txBody>
          <a:bodyPr wrap="none" rtlCol="0">
            <a:spAutoFit/>
          </a:bodyPr>
          <a:lstStyle/>
          <a:p>
            <a:r>
              <a:rPr lang="en-US" sz="3600" b="1" dirty="0">
                <a:solidFill>
                  <a:schemeClr val="tx2"/>
                </a:solidFill>
                <a:latin typeface="Agency FB" panose="020B0503020202020204" pitchFamily="34" charset="0"/>
              </a:rPr>
              <a:t>4</a:t>
            </a:r>
          </a:p>
        </p:txBody>
      </p:sp>
      <p:pic>
        <p:nvPicPr>
          <p:cNvPr id="5" name="Image 4" descr="Une image contenant texte, capture d’écran, nombre, Police&#10;&#10;Description générée automatiquement">
            <a:extLst>
              <a:ext uri="{FF2B5EF4-FFF2-40B4-BE49-F238E27FC236}">
                <a16:creationId xmlns:a16="http://schemas.microsoft.com/office/drawing/2014/main" id="{4E2591BA-B00C-8F69-5FD3-8117B8D98ED1}"/>
              </a:ext>
            </a:extLst>
          </p:cNvPr>
          <p:cNvPicPr>
            <a:picLocks noChangeAspect="1"/>
          </p:cNvPicPr>
          <p:nvPr/>
        </p:nvPicPr>
        <p:blipFill>
          <a:blip r:embed="rId3"/>
          <a:stretch>
            <a:fillRect/>
          </a:stretch>
        </p:blipFill>
        <p:spPr>
          <a:xfrm>
            <a:off x="1585006" y="0"/>
            <a:ext cx="5162826" cy="4857750"/>
          </a:xfrm>
          <a:prstGeom prst="rect">
            <a:avLst/>
          </a:prstGeom>
        </p:spPr>
      </p:pic>
    </p:spTree>
    <p:extLst>
      <p:ext uri="{BB962C8B-B14F-4D97-AF65-F5344CB8AC3E}">
        <p14:creationId xmlns:p14="http://schemas.microsoft.com/office/powerpoint/2010/main" val="1648906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ssibility in the Healthcare System by Slidesgo">
  <a:themeElements>
    <a:clrScheme name="Simple Light">
      <a:dk1>
        <a:srgbClr val="191919"/>
      </a:dk1>
      <a:lt1>
        <a:srgbClr val="D0E7F1"/>
      </a:lt1>
      <a:dk2>
        <a:srgbClr val="8EB7CA"/>
      </a:dk2>
      <a:lt2>
        <a:srgbClr val="35576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3510</Words>
  <Application>Microsoft Office PowerPoint</Application>
  <PresentationFormat>Affichage à l'écran (16:9)</PresentationFormat>
  <Paragraphs>617</Paragraphs>
  <Slides>32</Slides>
  <Notes>29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Agency FB</vt:lpstr>
      <vt:lpstr>Arial</vt:lpstr>
      <vt:lpstr>Söhne</vt:lpstr>
      <vt:lpstr>Manrope</vt:lpstr>
      <vt:lpstr>Inter Tight SemiBold</vt:lpstr>
      <vt:lpstr>Graphik</vt:lpstr>
      <vt:lpstr>Accessibility in the Healthcare System by Slidesgo</vt:lpstr>
      <vt:lpstr>HealthCare!</vt:lpstr>
      <vt:lpstr>HealthCare!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dc:title>
  <cp:lastModifiedBy>achraf msadek</cp:lastModifiedBy>
  <cp:revision>80</cp:revision>
  <dcterms:modified xsi:type="dcterms:W3CDTF">2023-12-27T14:19:06Z</dcterms:modified>
</cp:coreProperties>
</file>