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3" r:id="rId2"/>
    <p:sldId id="324" r:id="rId3"/>
    <p:sldId id="325" r:id="rId4"/>
    <p:sldId id="326" r:id="rId5"/>
    <p:sldId id="329" r:id="rId6"/>
    <p:sldId id="327" r:id="rId7"/>
    <p:sldId id="333" r:id="rId8"/>
    <p:sldId id="328" r:id="rId9"/>
    <p:sldId id="331" r:id="rId10"/>
    <p:sldId id="330" r:id="rId11"/>
    <p:sldId id="332"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3" r:id="rId31"/>
    <p:sldId id="354" r:id="rId32"/>
    <p:sldId id="35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4D67"/>
    <a:srgbClr val="42AFB6"/>
    <a:srgbClr val="C2C923"/>
    <a:srgbClr val="007A7D"/>
    <a:srgbClr val="FFFFFF"/>
    <a:srgbClr val="4067B1"/>
    <a:srgbClr val="C0504D"/>
    <a:srgbClr val="282F39"/>
    <a:srgbClr val="FCB414"/>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77638" autoAdjust="0"/>
  </p:normalViewPr>
  <p:slideViewPr>
    <p:cSldViewPr snapToGrid="0">
      <p:cViewPr varScale="1">
        <p:scale>
          <a:sx n="66" d="100"/>
          <a:sy n="66" d="100"/>
        </p:scale>
        <p:origin x="1278" y="5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AD51AB-0BA2-457D-89DF-3609284CB403}"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4FF79-2F07-4E9F-8B84-1A18C62B99BB}" type="slidenum">
              <a:rPr lang="en-US" smtClean="0"/>
              <a:t>‹N°›</a:t>
            </a:fld>
            <a:endParaRPr lang="en-US"/>
          </a:p>
        </p:txBody>
      </p:sp>
    </p:spTree>
    <p:extLst>
      <p:ext uri="{BB962C8B-B14F-4D97-AF65-F5344CB8AC3E}">
        <p14:creationId xmlns:p14="http://schemas.microsoft.com/office/powerpoint/2010/main" val="125870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Dans cette partie : data Warehouse , tout d’abord on va analyser les dimensions cruciales de notre entrepôt de données </a:t>
            </a:r>
          </a:p>
          <a:p>
            <a:r>
              <a:rPr lang="fr-FR" b="0" i="0" dirty="0">
                <a:solidFill>
                  <a:srgbClr val="D1D5DB"/>
                </a:solidFill>
                <a:effectLst/>
                <a:latin typeface="Söhne"/>
              </a:rPr>
              <a:t>Commençons par la Dimension de la Date de Transaction et Produit</a:t>
            </a:r>
          </a:p>
          <a:p>
            <a:r>
              <a:rPr lang="fr-FR" b="0" i="0" dirty="0">
                <a:solidFill>
                  <a:srgbClr val="D1D5DB"/>
                </a:solidFill>
                <a:effectLst/>
                <a:latin typeface="Söhne"/>
              </a:rPr>
              <a:t>Ensuite</a:t>
            </a:r>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8</a:t>
            </a:fld>
            <a:endParaRPr lang="en-US"/>
          </a:p>
        </p:txBody>
      </p:sp>
    </p:spTree>
    <p:extLst>
      <p:ext uri="{BB962C8B-B14F-4D97-AF65-F5344CB8AC3E}">
        <p14:creationId xmlns:p14="http://schemas.microsoft.com/office/powerpoint/2010/main" val="23961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Voici le schéma en Etoile  </a:t>
            </a:r>
          </a:p>
          <a:p>
            <a:r>
              <a:rPr lang="fr-FR" b="0" i="0" dirty="0">
                <a:solidFill>
                  <a:srgbClr val="D1D5DB"/>
                </a:solidFill>
                <a:effectLst/>
                <a:latin typeface="Söhne"/>
              </a:rPr>
              <a:t>On a les 6 dimensions précédentes et Au milieu, on a la table de fait qui rassemble les mesures clés de chaque transaction.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9</a:t>
            </a:fld>
            <a:endParaRPr lang="en-US"/>
          </a:p>
        </p:txBody>
      </p:sp>
    </p:spTree>
    <p:extLst>
      <p:ext uri="{BB962C8B-B14F-4D97-AF65-F5344CB8AC3E}">
        <p14:creationId xmlns:p14="http://schemas.microsoft.com/office/powerpoint/2010/main" val="346413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Dans le déploiement de l’entrepôt de données d’approvisionnement, nous faisons face à des </a:t>
            </a:r>
            <a:r>
              <a:rPr lang="en-US" b="0" i="0" dirty="0">
                <a:solidFill>
                  <a:srgbClr val="D1D5DB"/>
                </a:solidFill>
                <a:effectLst/>
                <a:latin typeface="Söhne"/>
              </a:rPr>
              <a:t>p</a:t>
            </a:r>
            <a:r>
              <a:rPr lang="en-US" dirty="0"/>
              <a:t>roblems et</a:t>
            </a:r>
            <a:r>
              <a:rPr lang="fr-FR" b="0" i="0" dirty="0">
                <a:solidFill>
                  <a:srgbClr val="D1D5DB"/>
                </a:solidFill>
                <a:effectLst/>
                <a:latin typeface="Söhne"/>
              </a:rPr>
              <a:t> défis tels que </a:t>
            </a:r>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11</a:t>
            </a:fld>
            <a:endParaRPr lang="en-US"/>
          </a:p>
        </p:txBody>
      </p:sp>
    </p:spTree>
    <p:extLst>
      <p:ext uri="{BB962C8B-B14F-4D97-AF65-F5344CB8AC3E}">
        <p14:creationId xmlns:p14="http://schemas.microsoft.com/office/powerpoint/2010/main" val="182920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D1D5DB"/>
                </a:solidFill>
                <a:effectLst/>
                <a:latin typeface="Söhne"/>
              </a:rPr>
              <a:t>Pour répondre à ces défis, la solution de Kimball  repose sur</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13</a:t>
            </a:fld>
            <a:endParaRPr lang="en-US"/>
          </a:p>
        </p:txBody>
      </p:sp>
    </p:spTree>
    <p:extLst>
      <p:ext uri="{BB962C8B-B14F-4D97-AF65-F5344CB8AC3E}">
        <p14:creationId xmlns:p14="http://schemas.microsoft.com/office/powerpoint/2010/main" val="201206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Comme </a:t>
            </a:r>
            <a:r>
              <a:rPr lang="en-US" dirty="0" err="1"/>
              <a:t>vous</a:t>
            </a:r>
            <a:r>
              <a:rPr lang="en-US" dirty="0"/>
              <a:t> </a:t>
            </a:r>
            <a:r>
              <a:rPr lang="en-US" dirty="0" err="1"/>
              <a:t>voyer</a:t>
            </a:r>
            <a:r>
              <a:rPr lang="en-US" dirty="0"/>
              <a:t> sur </a:t>
            </a:r>
            <a:r>
              <a:rPr lang="en-US" dirty="0" err="1"/>
              <a:t>l’exemple</a:t>
            </a:r>
            <a:r>
              <a:rPr lang="en-US" dirty="0"/>
              <a:t> on a </a:t>
            </a:r>
            <a:r>
              <a:rPr lang="en-US" dirty="0" err="1"/>
              <a:t>seulement</a:t>
            </a:r>
            <a:r>
              <a:rPr lang="en-US" dirty="0"/>
              <a:t> </a:t>
            </a:r>
            <a:r>
              <a:rPr lang="en-US" dirty="0" err="1"/>
              <a:t>ecraser</a:t>
            </a:r>
            <a:r>
              <a:rPr lang="en-US" dirty="0"/>
              <a:t> </a:t>
            </a:r>
            <a:r>
              <a:rPr lang="en-US" dirty="0" err="1"/>
              <a:t>l’education</a:t>
            </a:r>
            <a:r>
              <a:rPr lang="en-US" dirty="0"/>
              <a:t> par </a:t>
            </a:r>
            <a:r>
              <a:rPr lang="en-US" dirty="0" err="1"/>
              <a:t>startegie</a:t>
            </a:r>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18</a:t>
            </a:fld>
            <a:endParaRPr lang="en-US"/>
          </a:p>
        </p:txBody>
      </p:sp>
    </p:spTree>
    <p:extLst>
      <p:ext uri="{BB962C8B-B14F-4D97-AF65-F5344CB8AC3E}">
        <p14:creationId xmlns:p14="http://schemas.microsoft.com/office/powerpoint/2010/main" val="122382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Pour le type 2 on </a:t>
            </a:r>
            <a:r>
              <a:rPr lang="en-US" dirty="0" err="1"/>
              <a:t>ajoute</a:t>
            </a:r>
            <a:r>
              <a:rPr lang="en-US" dirty="0"/>
              <a:t> </a:t>
            </a:r>
            <a:r>
              <a:rPr lang="en-US" dirty="0" err="1"/>
              <a:t>une</a:t>
            </a:r>
            <a:r>
              <a:rPr lang="en-US" dirty="0"/>
              <a:t> nouvelle </a:t>
            </a:r>
            <a:r>
              <a:rPr lang="en-US" dirty="0" err="1"/>
              <a:t>ligne</a:t>
            </a:r>
            <a:r>
              <a:rPr lang="en-US" dirty="0"/>
              <a:t> </a:t>
            </a:r>
            <a:r>
              <a:rPr lang="en-US" dirty="0" err="1"/>
              <a:t>cette</a:t>
            </a:r>
            <a:r>
              <a:rPr lang="en-US" dirty="0"/>
              <a:t> , </a:t>
            </a:r>
            <a:r>
              <a:rPr lang="en-US" dirty="0" err="1"/>
              <a:t>approche</a:t>
            </a:r>
            <a:r>
              <a:rPr lang="en-US" dirty="0"/>
              <a:t>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19</a:t>
            </a:fld>
            <a:endParaRPr lang="en-US"/>
          </a:p>
        </p:txBody>
      </p:sp>
    </p:spTree>
    <p:extLst>
      <p:ext uri="{BB962C8B-B14F-4D97-AF65-F5344CB8AC3E}">
        <p14:creationId xmlns:p14="http://schemas.microsoft.com/office/powerpoint/2010/main" val="637092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22</a:t>
            </a:fld>
            <a:endParaRPr lang="en-US"/>
          </a:p>
        </p:txBody>
      </p:sp>
    </p:spTree>
    <p:extLst>
      <p:ext uri="{BB962C8B-B14F-4D97-AF65-F5344CB8AC3E}">
        <p14:creationId xmlns:p14="http://schemas.microsoft.com/office/powerpoint/2010/main" val="397554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 VOUS </a:t>
            </a:r>
            <a:r>
              <a:rPr lang="en-US" dirty="0" err="1"/>
              <a:t>voyez</a:t>
            </a:r>
            <a:r>
              <a:rPr lang="en-US" dirty="0"/>
              <a:t> dans </a:t>
            </a:r>
            <a:r>
              <a:rPr lang="en-US" dirty="0" err="1"/>
              <a:t>cette</a:t>
            </a:r>
            <a:r>
              <a:rPr lang="en-US" dirty="0"/>
              <a:t> </a:t>
            </a:r>
            <a:r>
              <a:rPr lang="en-US" dirty="0" err="1"/>
              <a:t>exemple</a:t>
            </a:r>
            <a:r>
              <a:rPr lang="en-US" dirty="0"/>
              <a:t> on a decompose les </a:t>
            </a:r>
            <a:r>
              <a:rPr lang="en-US" dirty="0" err="1"/>
              <a:t>attributs</a:t>
            </a:r>
            <a:r>
              <a:rPr lang="en-US" dirty="0"/>
              <a:t> </a:t>
            </a:r>
            <a:r>
              <a:rPr lang="en-US" dirty="0" err="1"/>
              <a:t>frequement</a:t>
            </a:r>
            <a:r>
              <a:rPr lang="en-US" dirty="0"/>
              <a:t> changes </a:t>
            </a:r>
            <a:r>
              <a:rPr lang="en-US" dirty="0" err="1"/>
              <a:t>comme</a:t>
            </a:r>
            <a:r>
              <a:rPr lang="en-US" dirty="0"/>
              <a:t> </a:t>
            </a:r>
            <a:r>
              <a:rPr lang="en-US" dirty="0" err="1"/>
              <a:t>l’age</a:t>
            </a:r>
            <a:r>
              <a:rPr lang="en-US" dirty="0"/>
              <a:t> sur </a:t>
            </a:r>
            <a:r>
              <a:rPr lang="en-US" dirty="0" err="1"/>
              <a:t>une</a:t>
            </a:r>
            <a:r>
              <a:rPr lang="en-US" dirty="0"/>
              <a:t> mini dimension </a:t>
            </a:r>
            <a:r>
              <a:rPr lang="en-US" dirty="0" err="1"/>
              <a:t>demographique</a:t>
            </a:r>
            <a:r>
              <a:rPr lang="en-US" dirty="0"/>
              <a:t>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BB84FF79-2F07-4E9F-8B84-1A18C62B99BB}" type="slidenum">
              <a:rPr lang="en-US" smtClean="0"/>
              <a:t>23</a:t>
            </a:fld>
            <a:endParaRPr lang="en-US"/>
          </a:p>
        </p:txBody>
      </p:sp>
    </p:spTree>
    <p:extLst>
      <p:ext uri="{BB962C8B-B14F-4D97-AF65-F5344CB8AC3E}">
        <p14:creationId xmlns:p14="http://schemas.microsoft.com/office/powerpoint/2010/main" val="45343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21/12/2023</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21/12/2023</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2931224" y="334152"/>
            <a:ext cx="8701262" cy="1323439"/>
          </a:xfrm>
          <a:prstGeom prst="rect">
            <a:avLst/>
          </a:prstGeom>
          <a:noFill/>
        </p:spPr>
        <p:txBody>
          <a:bodyPr wrap="square" rtlCol="0">
            <a:spAutoFit/>
          </a:bodyPr>
          <a:lstStyle/>
          <a:p>
            <a:pPr lvl="0" algn="ctr">
              <a:defRPr/>
            </a:pPr>
            <a:r>
              <a:rPr lang="fr-FR" sz="8000" b="1" dirty="0">
                <a:solidFill>
                  <a:srgbClr val="FCB414"/>
                </a:solidFill>
              </a:rPr>
              <a:t>Approvisi</a:t>
            </a:r>
            <a:r>
              <a:rPr lang="fr-FR" sz="8000" b="1" dirty="0"/>
              <a:t>onnement</a:t>
            </a:r>
            <a:endParaRPr kumimoji="0" lang="ru-RU" sz="8000" b="1" i="0" u="none" strike="noStrike" kern="1200" cap="none" spc="0" normalizeH="0" baseline="0" noProof="0" dirty="0">
              <a:ln>
                <a:noFill/>
              </a:ln>
              <a:effectLst/>
              <a:uLnTx/>
              <a:uFillTx/>
              <a:latin typeface="Noto Sans Disp ExtBd" panose="020B0902040504020204" pitchFamily="34"/>
              <a:ea typeface="Noto Sans Disp ExtBd" panose="020B0902040504020204" pitchFamily="34"/>
              <a:cs typeface="Noto Sans Disp ExtBd" panose="020B0902040504020204" pitchFamily="34"/>
            </a:endParaRPr>
          </a:p>
        </p:txBody>
      </p:sp>
      <p:grpSp>
        <p:nvGrpSpPr>
          <p:cNvPr id="4" name="Groupe 3">
            <a:extLst>
              <a:ext uri="{FF2B5EF4-FFF2-40B4-BE49-F238E27FC236}">
                <a16:creationId xmlns:a16="http://schemas.microsoft.com/office/drawing/2014/main" id="{13729DB2-BD6E-7CCC-AF27-7069965092A2}"/>
              </a:ext>
            </a:extLst>
          </p:cNvPr>
          <p:cNvGrpSpPr/>
          <p:nvPr/>
        </p:nvGrpSpPr>
        <p:grpSpPr>
          <a:xfrm>
            <a:off x="3522449" y="1297209"/>
            <a:ext cx="7777431" cy="4953547"/>
            <a:chOff x="1483376" y="-41132"/>
            <a:chExt cx="7777431" cy="4953547"/>
          </a:xfrm>
        </p:grpSpPr>
        <p:grpSp>
          <p:nvGrpSpPr>
            <p:cNvPr id="2" name="Group 1">
              <a:extLst>
                <a:ext uri="{FF2B5EF4-FFF2-40B4-BE49-F238E27FC236}">
                  <a16:creationId xmlns:a16="http://schemas.microsoft.com/office/drawing/2014/main" id="{5A2526FD-EB2E-471E-AC42-C8E532AA5BC3}"/>
                </a:ext>
              </a:extLst>
            </p:cNvPr>
            <p:cNvGrpSpPr/>
            <p:nvPr/>
          </p:nvGrpSpPr>
          <p:grpSpPr>
            <a:xfrm>
              <a:off x="1483376" y="-41132"/>
              <a:ext cx="7777431" cy="4953542"/>
              <a:chOff x="1483376" y="-41132"/>
              <a:chExt cx="7777431" cy="4953542"/>
            </a:xfrm>
            <a:solidFill>
              <a:schemeClr val="tx1"/>
            </a:solidFill>
          </p:grpSpPr>
          <p:cxnSp>
            <p:nvCxnSpPr>
              <p:cNvPr id="5" name="Straight Connector 4">
                <a:extLst>
                  <a:ext uri="{FF2B5EF4-FFF2-40B4-BE49-F238E27FC236}">
                    <a16:creationId xmlns:a16="http://schemas.microsoft.com/office/drawing/2014/main" id="{1E86588C-F5E3-4817-8552-6D3332A56E63}"/>
                  </a:ext>
                </a:extLst>
              </p:cNvPr>
              <p:cNvCxnSpPr>
                <a:cxnSpLocks/>
              </p:cNvCxnSpPr>
              <p:nvPr/>
            </p:nvCxnSpPr>
            <p:spPr>
              <a:xfrm>
                <a:off x="4491416" y="0"/>
                <a:ext cx="0" cy="2274387"/>
              </a:xfrm>
              <a:prstGeom prst="line">
                <a:avLst/>
              </a:prstGeom>
              <a:grpFill/>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1066A9F-64AE-4E5E-ACEE-7BFBCAE6518C}"/>
                  </a:ext>
                </a:extLst>
              </p:cNvPr>
              <p:cNvGrpSpPr/>
              <p:nvPr/>
            </p:nvGrpSpPr>
            <p:grpSpPr>
              <a:xfrm>
                <a:off x="1483376" y="0"/>
                <a:ext cx="1077358" cy="2984211"/>
                <a:chOff x="984760" y="274320"/>
                <a:chExt cx="1077358" cy="2984211"/>
              </a:xfrm>
              <a:grpFill/>
            </p:grpSpPr>
            <p:grpSp>
              <p:nvGrpSpPr>
                <p:cNvPr id="113" name="Group 112">
                  <a:extLst>
                    <a:ext uri="{FF2B5EF4-FFF2-40B4-BE49-F238E27FC236}">
                      <a16:creationId xmlns:a16="http://schemas.microsoft.com/office/drawing/2014/main" id="{4A8B7D09-CCCB-41E2-8742-A3BB533C4FBB}"/>
                    </a:ext>
                  </a:extLst>
                </p:cNvPr>
                <p:cNvGrpSpPr/>
                <p:nvPr/>
              </p:nvGrpSpPr>
              <p:grpSpPr>
                <a:xfrm>
                  <a:off x="984760" y="1467868"/>
                  <a:ext cx="1077358" cy="1790663"/>
                  <a:chOff x="10268256" y="991107"/>
                  <a:chExt cx="1077358" cy="1790663"/>
                </a:xfrm>
                <a:grpFill/>
              </p:grpSpPr>
              <p:sp>
                <p:nvSpPr>
                  <p:cNvPr id="114" name="Freeform 5">
                    <a:extLst>
                      <a:ext uri="{FF2B5EF4-FFF2-40B4-BE49-F238E27FC236}">
                        <a16:creationId xmlns:a16="http://schemas.microsoft.com/office/drawing/2014/main"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15" name="Freeform 6">
                    <a:extLst>
                      <a:ext uri="{FF2B5EF4-FFF2-40B4-BE49-F238E27FC236}">
                        <a16:creationId xmlns:a16="http://schemas.microsoft.com/office/drawing/2014/main"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6" name="Freeform 7">
                    <a:extLst>
                      <a:ext uri="{FF2B5EF4-FFF2-40B4-BE49-F238E27FC236}">
                        <a16:creationId xmlns:a16="http://schemas.microsoft.com/office/drawing/2014/main"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7" name="Freeform 8">
                    <a:extLst>
                      <a:ext uri="{FF2B5EF4-FFF2-40B4-BE49-F238E27FC236}">
                        <a16:creationId xmlns:a16="http://schemas.microsoft.com/office/drawing/2014/main"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8" name="Freeform 9">
                    <a:extLst>
                      <a:ext uri="{FF2B5EF4-FFF2-40B4-BE49-F238E27FC236}">
                        <a16:creationId xmlns:a16="http://schemas.microsoft.com/office/drawing/2014/main"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2" name="Straight Connector 131">
                  <a:extLst>
                    <a:ext uri="{FF2B5EF4-FFF2-40B4-BE49-F238E27FC236}">
                      <a16:creationId xmlns:a16="http://schemas.microsoft.com/office/drawing/2014/main" id="{65145EDD-D606-4347-8E4D-5BB67CFFAA99}"/>
                    </a:ext>
                  </a:extLst>
                </p:cNvPr>
                <p:cNvCxnSpPr>
                  <a:cxnSpLocks/>
                </p:cNvCxnSpPr>
                <p:nvPr/>
              </p:nvCxnSpPr>
              <p:spPr>
                <a:xfrm>
                  <a:off x="1515412" y="274320"/>
                  <a:ext cx="0" cy="1193548"/>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FDD82B-5983-4FED-B454-26F3BE7A0B36}"/>
                  </a:ext>
                </a:extLst>
              </p:cNvPr>
              <p:cNvGrpSpPr/>
              <p:nvPr/>
            </p:nvGrpSpPr>
            <p:grpSpPr>
              <a:xfrm>
                <a:off x="8183449" y="-41132"/>
                <a:ext cx="1077358" cy="3328855"/>
                <a:chOff x="7571708" y="-41132"/>
                <a:chExt cx="1077358" cy="3328855"/>
              </a:xfrm>
              <a:grpFill/>
            </p:grpSpPr>
            <p:grpSp>
              <p:nvGrpSpPr>
                <p:cNvPr id="14" name="Group 13">
                  <a:extLst>
                    <a:ext uri="{FF2B5EF4-FFF2-40B4-BE49-F238E27FC236}">
                      <a16:creationId xmlns:a16="http://schemas.microsoft.com/office/drawing/2014/main"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00" name="Freeform 6">
                    <a:extLst>
                      <a:ext uri="{FF2B5EF4-FFF2-40B4-BE49-F238E27FC236}">
                        <a16:creationId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1" name="Freeform 7">
                    <a:extLst>
                      <a:ext uri="{FF2B5EF4-FFF2-40B4-BE49-F238E27FC236}">
                        <a16:creationId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2" name="Freeform 8">
                    <a:extLst>
                      <a:ext uri="{FF2B5EF4-FFF2-40B4-BE49-F238E27FC236}">
                        <a16:creationId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3" name="Freeform 9">
                    <a:extLst>
                      <a:ext uri="{FF2B5EF4-FFF2-40B4-BE49-F238E27FC236}">
                        <a16:creationId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5" name="Straight Connector 134">
                  <a:extLst>
                    <a:ext uri="{FF2B5EF4-FFF2-40B4-BE49-F238E27FC236}">
                      <a16:creationId xmlns:a16="http://schemas.microsoft.com/office/drawing/2014/main" id="{5451453B-71E5-4CEB-A5D5-B5214832F59E}"/>
                    </a:ext>
                  </a:extLst>
                </p:cNvPr>
                <p:cNvCxnSpPr>
                  <a:cxnSpLocks/>
                </p:cNvCxnSpPr>
                <p:nvPr/>
              </p:nvCxnSpPr>
              <p:spPr>
                <a:xfrm>
                  <a:off x="8106712" y="-41132"/>
                  <a:ext cx="0" cy="1589572"/>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B2AA441-76A7-41A3-8263-C8708232AED2}"/>
                  </a:ext>
                </a:extLst>
              </p:cNvPr>
              <p:cNvGrpSpPr/>
              <p:nvPr/>
            </p:nvGrpSpPr>
            <p:grpSpPr>
              <a:xfrm>
                <a:off x="5917421" y="-41132"/>
                <a:ext cx="902225" cy="2691974"/>
                <a:chOff x="5844264" y="-41132"/>
                <a:chExt cx="902225" cy="2691974"/>
              </a:xfrm>
              <a:grpFill/>
            </p:grpSpPr>
            <p:grpSp>
              <p:nvGrpSpPr>
                <p:cNvPr id="119" name="Group 118">
                  <a:extLst>
                    <a:ext uri="{FF2B5EF4-FFF2-40B4-BE49-F238E27FC236}">
                      <a16:creationId xmlns:a16="http://schemas.microsoft.com/office/drawing/2014/main"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a16="http://schemas.microsoft.com/office/drawing/2014/main"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21" name="Freeform 6">
                    <a:extLst>
                      <a:ext uri="{FF2B5EF4-FFF2-40B4-BE49-F238E27FC236}">
                        <a16:creationId xmlns:a16="http://schemas.microsoft.com/office/drawing/2014/main"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2" name="Freeform 7">
                    <a:extLst>
                      <a:ext uri="{FF2B5EF4-FFF2-40B4-BE49-F238E27FC236}">
                        <a16:creationId xmlns:a16="http://schemas.microsoft.com/office/drawing/2014/main"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3" name="Freeform 8">
                    <a:extLst>
                      <a:ext uri="{FF2B5EF4-FFF2-40B4-BE49-F238E27FC236}">
                        <a16:creationId xmlns:a16="http://schemas.microsoft.com/office/drawing/2014/main"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4" name="Freeform 9">
                    <a:extLst>
                      <a:ext uri="{FF2B5EF4-FFF2-40B4-BE49-F238E27FC236}">
                        <a16:creationId xmlns:a16="http://schemas.microsoft.com/office/drawing/2014/main"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6" name="Straight Connector 135">
                  <a:extLst>
                    <a:ext uri="{FF2B5EF4-FFF2-40B4-BE49-F238E27FC236}">
                      <a16:creationId xmlns:a16="http://schemas.microsoft.com/office/drawing/2014/main" id="{A0066D04-42E9-4291-8FF4-1A3DE7ECBA0E}"/>
                    </a:ext>
                  </a:extLst>
                </p:cNvPr>
                <p:cNvCxnSpPr>
                  <a:cxnSpLocks/>
                </p:cNvCxnSpPr>
                <p:nvPr/>
              </p:nvCxnSpPr>
              <p:spPr>
                <a:xfrm>
                  <a:off x="6290612" y="-41132"/>
                  <a:ext cx="0" cy="1214545"/>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6CA2614-C776-41DC-B4D3-D31634D9C475}"/>
                  </a:ext>
                </a:extLst>
              </p:cNvPr>
              <p:cNvGrpSpPr/>
              <p:nvPr/>
            </p:nvGrpSpPr>
            <p:grpSpPr>
              <a:xfrm>
                <a:off x="3389152" y="2224726"/>
                <a:ext cx="2203483" cy="2687684"/>
                <a:chOff x="3389152" y="2224726"/>
                <a:chExt cx="2203483" cy="2687684"/>
              </a:xfrm>
              <a:grpFill/>
            </p:grpSpPr>
            <p:sp>
              <p:nvSpPr>
                <p:cNvPr id="84" name="Freeform 5">
                  <a:extLst>
                    <a:ext uri="{FF2B5EF4-FFF2-40B4-BE49-F238E27FC236}">
                      <a16:creationId xmlns:a16="http://schemas.microsoft.com/office/drawing/2014/main"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85" name="Freeform 6">
                  <a:extLst>
                    <a:ext uri="{FF2B5EF4-FFF2-40B4-BE49-F238E27FC236}">
                      <a16:creationId xmlns:a16="http://schemas.microsoft.com/office/drawing/2014/main"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6" name="Freeform 7">
                  <a:extLst>
                    <a:ext uri="{FF2B5EF4-FFF2-40B4-BE49-F238E27FC236}">
                      <a16:creationId xmlns:a16="http://schemas.microsoft.com/office/drawing/2014/main"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7" name="Freeform 8">
                  <a:extLst>
                    <a:ext uri="{FF2B5EF4-FFF2-40B4-BE49-F238E27FC236}">
                      <a16:creationId xmlns:a16="http://schemas.microsoft.com/office/drawing/2014/main"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8" name="Freeform 9">
                  <a:extLst>
                    <a:ext uri="{FF2B5EF4-FFF2-40B4-BE49-F238E27FC236}">
                      <a16:creationId xmlns:a16="http://schemas.microsoft.com/office/drawing/2014/main"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9" name="Freeform 10">
                  <a:extLst>
                    <a:ext uri="{FF2B5EF4-FFF2-40B4-BE49-F238E27FC236}">
                      <a16:creationId xmlns:a16="http://schemas.microsoft.com/office/drawing/2014/main"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0" name="Freeform 11">
                  <a:extLst>
                    <a:ext uri="{FF2B5EF4-FFF2-40B4-BE49-F238E27FC236}">
                      <a16:creationId xmlns:a16="http://schemas.microsoft.com/office/drawing/2014/main"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1" name="Freeform 12">
                  <a:extLst>
                    <a:ext uri="{FF2B5EF4-FFF2-40B4-BE49-F238E27FC236}">
                      <a16:creationId xmlns:a16="http://schemas.microsoft.com/office/drawing/2014/main"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13">
                  <a:extLst>
                    <a:ext uri="{FF2B5EF4-FFF2-40B4-BE49-F238E27FC236}">
                      <a16:creationId xmlns:a16="http://schemas.microsoft.com/office/drawing/2014/main"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14">
                  <a:extLst>
                    <a:ext uri="{FF2B5EF4-FFF2-40B4-BE49-F238E27FC236}">
                      <a16:creationId xmlns:a16="http://schemas.microsoft.com/office/drawing/2014/main"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4" name="Freeform 15">
                  <a:extLst>
                    <a:ext uri="{FF2B5EF4-FFF2-40B4-BE49-F238E27FC236}">
                      <a16:creationId xmlns:a16="http://schemas.microsoft.com/office/drawing/2014/main"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5" name="Freeform 16">
                  <a:extLst>
                    <a:ext uri="{FF2B5EF4-FFF2-40B4-BE49-F238E27FC236}">
                      <a16:creationId xmlns:a16="http://schemas.microsoft.com/office/drawing/2014/main"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6" name="Freeform 17">
                  <a:extLst>
                    <a:ext uri="{FF2B5EF4-FFF2-40B4-BE49-F238E27FC236}">
                      <a16:creationId xmlns:a16="http://schemas.microsoft.com/office/drawing/2014/main"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7" name="Freeform 18">
                  <a:extLst>
                    <a:ext uri="{FF2B5EF4-FFF2-40B4-BE49-F238E27FC236}">
                      <a16:creationId xmlns:a16="http://schemas.microsoft.com/office/drawing/2014/main"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60" name="Group 59">
              <a:extLst>
                <a:ext uri="{FF2B5EF4-FFF2-40B4-BE49-F238E27FC236}">
                  <a16:creationId xmlns:a16="http://schemas.microsoft.com/office/drawing/2014/main" id="{5AEA136A-6C49-4FF1-811B-2F732C9DC3F6}"/>
                </a:ext>
              </a:extLst>
            </p:cNvPr>
            <p:cNvGrpSpPr/>
            <p:nvPr/>
          </p:nvGrpSpPr>
          <p:grpSpPr>
            <a:xfrm>
              <a:off x="3389151" y="2222251"/>
              <a:ext cx="2205515" cy="2690164"/>
              <a:chOff x="3389152" y="2224725"/>
              <a:chExt cx="2203483" cy="2687685"/>
            </a:xfrm>
            <a:solidFill>
              <a:schemeClr val="accent5"/>
            </a:solidFill>
          </p:grpSpPr>
          <p:sp>
            <p:nvSpPr>
              <p:cNvPr id="62" name="Freeform 5">
                <a:extLst>
                  <a:ext uri="{FF2B5EF4-FFF2-40B4-BE49-F238E27FC236}">
                    <a16:creationId xmlns:a16="http://schemas.microsoft.com/office/drawing/2014/main" id="{41CC32BE-F1C3-42AC-8768-62672BDA21AC}"/>
                  </a:ext>
                </a:extLst>
              </p:cNvPr>
              <p:cNvSpPr>
                <a:spLocks noEditPoints="1"/>
              </p:cNvSpPr>
              <p:nvPr/>
            </p:nvSpPr>
            <p:spPr bwMode="auto">
              <a:xfrm rot="10800000">
                <a:off x="3806423" y="2224725"/>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3" name="Freeform 6">
                <a:extLst>
                  <a:ext uri="{FF2B5EF4-FFF2-40B4-BE49-F238E27FC236}">
                    <a16:creationId xmlns:a16="http://schemas.microsoft.com/office/drawing/2014/main" id="{1D931A62-D615-44D0-A471-6EC2EAC17DF7}"/>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7">
                <a:extLst>
                  <a:ext uri="{FF2B5EF4-FFF2-40B4-BE49-F238E27FC236}">
                    <a16:creationId xmlns:a16="http://schemas.microsoft.com/office/drawing/2014/main" id="{80A455DA-1E6A-4E0C-B35B-3E6F83EE044C}"/>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5" name="Freeform 8">
                <a:extLst>
                  <a:ext uri="{FF2B5EF4-FFF2-40B4-BE49-F238E27FC236}">
                    <a16:creationId xmlns:a16="http://schemas.microsoft.com/office/drawing/2014/main" id="{0BC22CD1-344C-4FD8-BCF2-B23C367B5162}"/>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9">
                <a:extLst>
                  <a:ext uri="{FF2B5EF4-FFF2-40B4-BE49-F238E27FC236}">
                    <a16:creationId xmlns:a16="http://schemas.microsoft.com/office/drawing/2014/main" id="{BEB57081-5781-497C-83C3-A6446796985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0">
                <a:extLst>
                  <a:ext uri="{FF2B5EF4-FFF2-40B4-BE49-F238E27FC236}">
                    <a16:creationId xmlns:a16="http://schemas.microsoft.com/office/drawing/2014/main" id="{CA5EDD6C-8666-4A84-A23B-6AA52A14C273}"/>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1">
                <a:extLst>
                  <a:ext uri="{FF2B5EF4-FFF2-40B4-BE49-F238E27FC236}">
                    <a16:creationId xmlns:a16="http://schemas.microsoft.com/office/drawing/2014/main" id="{75A6EEC6-90D0-44C0-986C-C70061D75F2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2">
                <a:extLst>
                  <a:ext uri="{FF2B5EF4-FFF2-40B4-BE49-F238E27FC236}">
                    <a16:creationId xmlns:a16="http://schemas.microsoft.com/office/drawing/2014/main" id="{6269BD08-915A-427A-99AA-8195AE5715A1}"/>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3">
                <a:extLst>
                  <a:ext uri="{FF2B5EF4-FFF2-40B4-BE49-F238E27FC236}">
                    <a16:creationId xmlns:a16="http://schemas.microsoft.com/office/drawing/2014/main" id="{56BC685C-F837-4E7D-B3DA-5635BBD99869}"/>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4">
                <a:extLst>
                  <a:ext uri="{FF2B5EF4-FFF2-40B4-BE49-F238E27FC236}">
                    <a16:creationId xmlns:a16="http://schemas.microsoft.com/office/drawing/2014/main" id="{C87AE0BE-E3F1-4577-B160-F7DFBBD1CCB0}"/>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5">
                <a:extLst>
                  <a:ext uri="{FF2B5EF4-FFF2-40B4-BE49-F238E27FC236}">
                    <a16:creationId xmlns:a16="http://schemas.microsoft.com/office/drawing/2014/main" id="{48250505-1C7A-41E3-B14F-E01FE292D5C3}"/>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6">
                <a:extLst>
                  <a:ext uri="{FF2B5EF4-FFF2-40B4-BE49-F238E27FC236}">
                    <a16:creationId xmlns:a16="http://schemas.microsoft.com/office/drawing/2014/main" id="{DAC2D1AA-0391-4F82-BCBC-9946D79DBF99}"/>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4" name="Freeform 17">
                <a:extLst>
                  <a:ext uri="{FF2B5EF4-FFF2-40B4-BE49-F238E27FC236}">
                    <a16:creationId xmlns:a16="http://schemas.microsoft.com/office/drawing/2014/main" id="{52778DBA-3BCC-4C60-8F46-C434AEA3842D}"/>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5" name="Freeform 18">
                <a:extLst>
                  <a:ext uri="{FF2B5EF4-FFF2-40B4-BE49-F238E27FC236}">
                    <a16:creationId xmlns:a16="http://schemas.microsoft.com/office/drawing/2014/main" id="{4CF9AD22-BC44-4B6C-9439-3E3014F966A6}"/>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
        <p:nvSpPr>
          <p:cNvPr id="3" name="Subtitle 2">
            <a:extLst>
              <a:ext uri="{FF2B5EF4-FFF2-40B4-BE49-F238E27FC236}">
                <a16:creationId xmlns:a16="http://schemas.microsoft.com/office/drawing/2014/main" id="{51DF19BD-C533-CDF5-956A-3AFC1342B188}"/>
              </a:ext>
            </a:extLst>
          </p:cNvPr>
          <p:cNvSpPr>
            <a:spLocks noGrp="1"/>
          </p:cNvSpPr>
          <p:nvPr>
            <p:ph type="subTitle" idx="1"/>
          </p:nvPr>
        </p:nvSpPr>
        <p:spPr>
          <a:xfrm>
            <a:off x="583818" y="4886178"/>
            <a:ext cx="3958619" cy="1197097"/>
          </a:xfrm>
        </p:spPr>
        <p:txBody>
          <a:bodyPr>
            <a:normAutofit/>
          </a:bodyPr>
          <a:lstStyle/>
          <a:p>
            <a:pPr algn="l"/>
            <a:r>
              <a:rPr lang="fr-FR" sz="2000" b="1" dirty="0"/>
              <a:t>Réalisé</a:t>
            </a:r>
            <a:r>
              <a:rPr lang="en-US" sz="2000" b="1" dirty="0"/>
              <a:t> par:</a:t>
            </a:r>
          </a:p>
          <a:p>
            <a:pPr marL="342900" indent="-342900" algn="l">
              <a:buFont typeface="Arial" panose="020B0604020202020204" pitchFamily="34" charset="0"/>
              <a:buChar char="•"/>
            </a:pPr>
            <a:r>
              <a:rPr lang="en-US" sz="2000" b="1" dirty="0"/>
              <a:t>Awatif HALOUANE</a:t>
            </a:r>
          </a:p>
          <a:p>
            <a:pPr marL="342900" indent="-342900" algn="l">
              <a:buFont typeface="Arial" panose="020B0604020202020204" pitchFamily="34" charset="0"/>
              <a:buChar char="•"/>
            </a:pPr>
            <a:r>
              <a:rPr lang="en-US" sz="2000" b="1" dirty="0"/>
              <a:t>Mohamed Amine BOULANOUAR</a:t>
            </a:r>
          </a:p>
        </p:txBody>
      </p:sp>
      <p:sp>
        <p:nvSpPr>
          <p:cNvPr id="104" name="Rectangle 103">
            <a:extLst>
              <a:ext uri="{FF2B5EF4-FFF2-40B4-BE49-F238E27FC236}">
                <a16:creationId xmlns:a16="http://schemas.microsoft.com/office/drawing/2014/main" id="{48368F6B-A795-15DC-4C9F-C874FFC05079}"/>
              </a:ext>
            </a:extLst>
          </p:cNvPr>
          <p:cNvSpPr/>
          <p:nvPr/>
        </p:nvSpPr>
        <p:spPr>
          <a:xfrm rot="5400000">
            <a:off x="5870615" y="-6218597"/>
            <a:ext cx="450771" cy="12192001"/>
          </a:xfrm>
          <a:prstGeom prst="rect">
            <a:avLst/>
          </a:prstGeom>
          <a:solidFill>
            <a:schemeClr val="tx1">
              <a:lumMod val="75000"/>
              <a:lumOff val="2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67173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1970751" y="1132609"/>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Problème et défis</a:t>
            </a:r>
          </a:p>
        </p:txBody>
      </p:sp>
      <p:pic>
        <p:nvPicPr>
          <p:cNvPr id="1030" name="Picture 6" descr="Défis - Icônes affaires et finances gratuites">
            <a:extLst>
              <a:ext uri="{FF2B5EF4-FFF2-40B4-BE49-F238E27FC236}">
                <a16:creationId xmlns:a16="http://schemas.microsoft.com/office/drawing/2014/main" id="{52DA90AF-FA1D-DBB2-B7D3-AFE3D2B35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982" y="3013364"/>
            <a:ext cx="2694709" cy="2694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833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30"/>
                                        </p:tgtEl>
                                        <p:attrNameLst>
                                          <p:attrName>r</p:attrName>
                                        </p:attrNameLst>
                                      </p:cBhvr>
                                    </p:animRot>
                                    <p:animRot by="-240000">
                                      <p:cBhvr>
                                        <p:cTn id="7" dur="200" fill="hold">
                                          <p:stCondLst>
                                            <p:cond delay="200"/>
                                          </p:stCondLst>
                                        </p:cTn>
                                        <p:tgtEl>
                                          <p:spTgt spid="1030"/>
                                        </p:tgtEl>
                                        <p:attrNameLst>
                                          <p:attrName>r</p:attrName>
                                        </p:attrNameLst>
                                      </p:cBhvr>
                                    </p:animRot>
                                    <p:animRot by="240000">
                                      <p:cBhvr>
                                        <p:cTn id="8" dur="200" fill="hold">
                                          <p:stCondLst>
                                            <p:cond delay="400"/>
                                          </p:stCondLst>
                                        </p:cTn>
                                        <p:tgtEl>
                                          <p:spTgt spid="1030"/>
                                        </p:tgtEl>
                                        <p:attrNameLst>
                                          <p:attrName>r</p:attrName>
                                        </p:attrNameLst>
                                      </p:cBhvr>
                                    </p:animRot>
                                    <p:animRot by="-240000">
                                      <p:cBhvr>
                                        <p:cTn id="9" dur="200" fill="hold">
                                          <p:stCondLst>
                                            <p:cond delay="600"/>
                                          </p:stCondLst>
                                        </p:cTn>
                                        <p:tgtEl>
                                          <p:spTgt spid="1030"/>
                                        </p:tgtEl>
                                        <p:attrNameLst>
                                          <p:attrName>r</p:attrName>
                                        </p:attrNameLst>
                                      </p:cBhvr>
                                    </p:animRot>
                                    <p:animRot by="120000">
                                      <p:cBhvr>
                                        <p:cTn id="10" dur="200" fill="hold">
                                          <p:stCondLst>
                                            <p:cond delay="800"/>
                                          </p:stCondLst>
                                        </p:cTn>
                                        <p:tgtEl>
                                          <p:spTgt spid="10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C0504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6</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1143585"/>
            <a:ext cx="2344892" cy="321466"/>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Problème et défis</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3" name="Content Placeholder 2">
            <a:extLst>
              <a:ext uri="{FF2B5EF4-FFF2-40B4-BE49-F238E27FC236}">
                <a16:creationId xmlns:a16="http://schemas.microsoft.com/office/drawing/2014/main" id="{6F87813F-903C-8A97-D2CB-642437142492}"/>
              </a:ext>
            </a:extLst>
          </p:cNvPr>
          <p:cNvSpPr txBox="1">
            <a:spLocks/>
          </p:cNvSpPr>
          <p:nvPr/>
        </p:nvSpPr>
        <p:spPr>
          <a:xfrm>
            <a:off x="670180" y="2263760"/>
            <a:ext cx="9092692" cy="4579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fr-FR" dirty="0"/>
          </a:p>
          <a:p>
            <a:pPr algn="just"/>
            <a:r>
              <a:rPr lang="fr-FR" sz="2000" b="1" dirty="0"/>
              <a:t>1. Incohérence des mesures par rapport aux dimensions :</a:t>
            </a:r>
            <a:r>
              <a:rPr lang="fr-FR" sz="2000" dirty="0"/>
              <a:t> est un défi fréquent réside dans la manière de gérer les mesures qui sont associées à certaines dimensions mais pas à d'autres.</a:t>
            </a:r>
          </a:p>
          <a:p>
            <a:pPr algn="just"/>
            <a:endParaRPr lang="fr-FR" sz="2000" dirty="0"/>
          </a:p>
          <a:p>
            <a:pPr algn="just"/>
            <a:r>
              <a:rPr lang="fr-FR" sz="2000" b="1" dirty="0"/>
              <a:t>2. Évolution temporelle des attributs : </a:t>
            </a:r>
            <a:r>
              <a:rPr lang="fr-FR" sz="2000" dirty="0"/>
              <a:t>Un problème majeur survient lorsque les valeurs des attributs changent avec le temps. La mise en œuvre de stratégies de dimensionnement lent (SCD) est nécessaire pour suivre ces variations</a:t>
            </a:r>
            <a:r>
              <a:rPr lang="fr-FR" dirty="0"/>
              <a:t>.</a:t>
            </a:r>
          </a:p>
          <a:p>
            <a:pPr algn="just"/>
            <a:endParaRPr lang="fr-FR" dirty="0"/>
          </a:p>
        </p:txBody>
      </p:sp>
      <p:grpSp>
        <p:nvGrpSpPr>
          <p:cNvPr id="97" name="Groupe 96">
            <a:extLst>
              <a:ext uri="{FF2B5EF4-FFF2-40B4-BE49-F238E27FC236}">
                <a16:creationId xmlns:a16="http://schemas.microsoft.com/office/drawing/2014/main" id="{2B7B666C-EF3F-1493-4977-DD31FC6D9811}"/>
              </a:ext>
            </a:extLst>
          </p:cNvPr>
          <p:cNvGrpSpPr/>
          <p:nvPr/>
        </p:nvGrpSpPr>
        <p:grpSpPr>
          <a:xfrm>
            <a:off x="10033734" y="50015"/>
            <a:ext cx="1371034" cy="4503504"/>
            <a:chOff x="621952" y="280435"/>
            <a:chExt cx="1371034" cy="4503504"/>
          </a:xfrm>
        </p:grpSpPr>
        <p:cxnSp>
          <p:nvCxnSpPr>
            <p:cNvPr id="98" name="Straight Connector 4">
              <a:extLst>
                <a:ext uri="{FF2B5EF4-FFF2-40B4-BE49-F238E27FC236}">
                  <a16:creationId xmlns:a16="http://schemas.microsoft.com/office/drawing/2014/main" id="{50721A47-1F66-F07E-FBA3-A9347FB2947B}"/>
                </a:ext>
              </a:extLst>
            </p:cNvPr>
            <p:cNvCxnSpPr>
              <a:cxnSpLocks/>
            </p:cNvCxnSpPr>
            <p:nvPr/>
          </p:nvCxnSpPr>
          <p:spPr>
            <a:xfrm>
              <a:off x="1306945" y="280435"/>
              <a:ext cx="0" cy="2274387"/>
            </a:xfrm>
            <a:prstGeom prst="line">
              <a:avLst/>
            </a:prstGeom>
            <a:solidFill>
              <a:schemeClr val="tx1"/>
            </a:solidFill>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Group 34">
              <a:extLst>
                <a:ext uri="{FF2B5EF4-FFF2-40B4-BE49-F238E27FC236}">
                  <a16:creationId xmlns:a16="http://schemas.microsoft.com/office/drawing/2014/main" id="{9CDDBCAD-6A86-8F85-65AE-957FEF36717B}"/>
                </a:ext>
              </a:extLst>
            </p:cNvPr>
            <p:cNvGrpSpPr/>
            <p:nvPr/>
          </p:nvGrpSpPr>
          <p:grpSpPr>
            <a:xfrm>
              <a:off x="621952" y="2505161"/>
              <a:ext cx="1371034" cy="2278778"/>
              <a:chOff x="3806423" y="2224726"/>
              <a:chExt cx="1371034" cy="2278778"/>
            </a:xfrm>
            <a:solidFill>
              <a:schemeClr val="tx1"/>
            </a:solidFill>
          </p:grpSpPr>
          <p:sp>
            <p:nvSpPr>
              <p:cNvPr id="100" name="Freeform 5">
                <a:extLst>
                  <a:ext uri="{FF2B5EF4-FFF2-40B4-BE49-F238E27FC236}">
                    <a16:creationId xmlns:a16="http://schemas.microsoft.com/office/drawing/2014/main" id="{B4D5CF4D-567C-9B66-AC02-754F8E3782C7}"/>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101" name="Freeform 6">
                <a:extLst>
                  <a:ext uri="{FF2B5EF4-FFF2-40B4-BE49-F238E27FC236}">
                    <a16:creationId xmlns:a16="http://schemas.microsoft.com/office/drawing/2014/main" id="{661AF6AC-4914-BA2F-3348-145F7BF16994}"/>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2" name="Freeform 7">
                <a:extLst>
                  <a:ext uri="{FF2B5EF4-FFF2-40B4-BE49-F238E27FC236}">
                    <a16:creationId xmlns:a16="http://schemas.microsoft.com/office/drawing/2014/main" id="{48283723-C4D4-2528-1263-316677234E07}"/>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3" name="Freeform 8">
                <a:extLst>
                  <a:ext uri="{FF2B5EF4-FFF2-40B4-BE49-F238E27FC236}">
                    <a16:creationId xmlns:a16="http://schemas.microsoft.com/office/drawing/2014/main" id="{A73050B6-4BEF-974C-9BF8-9DDEAD42697B}"/>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4" name="Freeform 9">
                <a:extLst>
                  <a:ext uri="{FF2B5EF4-FFF2-40B4-BE49-F238E27FC236}">
                    <a16:creationId xmlns:a16="http://schemas.microsoft.com/office/drawing/2014/main" id="{1B4F8198-4333-C2F4-DEB9-6AD7396F06C9}"/>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
        <p:nvSpPr>
          <p:cNvPr id="105" name="Rectangle 104">
            <a:extLst>
              <a:ext uri="{FF2B5EF4-FFF2-40B4-BE49-F238E27FC236}">
                <a16:creationId xmlns:a16="http://schemas.microsoft.com/office/drawing/2014/main" id="{63FF0252-EC15-2B57-3EF0-30A44D0207C9}"/>
              </a:ext>
            </a:extLst>
          </p:cNvPr>
          <p:cNvSpPr/>
          <p:nvPr/>
        </p:nvSpPr>
        <p:spPr>
          <a:xfrm>
            <a:off x="2962423" y="827322"/>
            <a:ext cx="7063200" cy="971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C0504D"/>
                </a:solidFill>
                <a:ea typeface="Tahoma" pitchFamily="34" charset="0"/>
                <a:cs typeface="Tahoma" pitchFamily="34" charset="0"/>
              </a:rPr>
              <a:t>Problème et défis</a:t>
            </a:r>
          </a:p>
        </p:txBody>
      </p:sp>
    </p:spTree>
    <p:extLst>
      <p:ext uri="{BB962C8B-B14F-4D97-AF65-F5344CB8AC3E}">
        <p14:creationId xmlns:p14="http://schemas.microsoft.com/office/powerpoint/2010/main" val="4155911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fade">
                                      <p:cBhvr>
                                        <p:cTn id="60" dur="1000"/>
                                        <p:tgtEl>
                                          <p:spTgt spid="97"/>
                                        </p:tgtEl>
                                      </p:cBhvr>
                                    </p:animEffect>
                                    <p:anim calcmode="lin" valueType="num">
                                      <p:cBhvr>
                                        <p:cTn id="61" dur="1000" fill="hold"/>
                                        <p:tgtEl>
                                          <p:spTgt spid="97"/>
                                        </p:tgtEl>
                                        <p:attrNameLst>
                                          <p:attrName>ppt_x</p:attrName>
                                        </p:attrNameLst>
                                      </p:cBhvr>
                                      <p:tavLst>
                                        <p:tav tm="0">
                                          <p:val>
                                            <p:strVal val="#ppt_x"/>
                                          </p:val>
                                        </p:tav>
                                        <p:tav tm="100000">
                                          <p:val>
                                            <p:strVal val="#ppt_x"/>
                                          </p:val>
                                        </p:tav>
                                      </p:tavLst>
                                    </p:anim>
                                    <p:anim calcmode="lin" valueType="num">
                                      <p:cBhvr>
                                        <p:cTn id="62" dur="900" decel="100000" fill="hold"/>
                                        <p:tgtEl>
                                          <p:spTgt spid="97"/>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64" presetID="10" presetClass="entr" presetSubtype="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1970751" y="1132609"/>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Solution proposée</a:t>
            </a:r>
          </a:p>
        </p:txBody>
      </p:sp>
      <p:pic>
        <p:nvPicPr>
          <p:cNvPr id="2052" name="Picture 4" descr="Solution - Icônes utilisateur gratuites">
            <a:extLst>
              <a:ext uri="{FF2B5EF4-FFF2-40B4-BE49-F238E27FC236}">
                <a16:creationId xmlns:a16="http://schemas.microsoft.com/office/drawing/2014/main" id="{842B8903-04CD-E061-81CC-4BF33A2E0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271" y="3020290"/>
            <a:ext cx="2909455" cy="290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4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052"/>
                                        </p:tgtEl>
                                        <p:attrNameLst>
                                          <p:attrName>r</p:attrName>
                                        </p:attrNameLst>
                                      </p:cBhvr>
                                    </p:animRot>
                                    <p:animRot by="-240000">
                                      <p:cBhvr>
                                        <p:cTn id="7" dur="200" fill="hold">
                                          <p:stCondLst>
                                            <p:cond delay="200"/>
                                          </p:stCondLst>
                                        </p:cTn>
                                        <p:tgtEl>
                                          <p:spTgt spid="2052"/>
                                        </p:tgtEl>
                                        <p:attrNameLst>
                                          <p:attrName>r</p:attrName>
                                        </p:attrNameLst>
                                      </p:cBhvr>
                                    </p:animRot>
                                    <p:animRot by="240000">
                                      <p:cBhvr>
                                        <p:cTn id="8" dur="200" fill="hold">
                                          <p:stCondLst>
                                            <p:cond delay="400"/>
                                          </p:stCondLst>
                                        </p:cTn>
                                        <p:tgtEl>
                                          <p:spTgt spid="2052"/>
                                        </p:tgtEl>
                                        <p:attrNameLst>
                                          <p:attrName>r</p:attrName>
                                        </p:attrNameLst>
                                      </p:cBhvr>
                                    </p:animRot>
                                    <p:animRot by="-240000">
                                      <p:cBhvr>
                                        <p:cTn id="9" dur="200" fill="hold">
                                          <p:stCondLst>
                                            <p:cond delay="600"/>
                                          </p:stCondLst>
                                        </p:cTn>
                                        <p:tgtEl>
                                          <p:spTgt spid="2052"/>
                                        </p:tgtEl>
                                        <p:attrNameLst>
                                          <p:attrName>r</p:attrName>
                                        </p:attrNameLst>
                                      </p:cBhvr>
                                    </p:animRot>
                                    <p:animRot by="120000">
                                      <p:cBhvr>
                                        <p:cTn id="10" dur="200" fill="hold">
                                          <p:stCondLst>
                                            <p:cond delay="800"/>
                                          </p:stCondLst>
                                        </p:cTn>
                                        <p:tgtEl>
                                          <p:spTgt spid="20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C2C92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7</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1457617"/>
            <a:ext cx="2344892" cy="321466"/>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Solution proposée</a:t>
            </a: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grpSp>
        <p:nvGrpSpPr>
          <p:cNvPr id="79" name="Groupe 78">
            <a:extLst>
              <a:ext uri="{FF2B5EF4-FFF2-40B4-BE49-F238E27FC236}">
                <a16:creationId xmlns:a16="http://schemas.microsoft.com/office/drawing/2014/main" id="{AE2702F2-CBED-96B0-36DD-79B1546D3D96}"/>
              </a:ext>
            </a:extLst>
          </p:cNvPr>
          <p:cNvGrpSpPr/>
          <p:nvPr/>
        </p:nvGrpSpPr>
        <p:grpSpPr>
          <a:xfrm>
            <a:off x="9615969" y="69775"/>
            <a:ext cx="2205515" cy="4912415"/>
            <a:chOff x="9369643" y="57665"/>
            <a:chExt cx="2205515" cy="4912415"/>
          </a:xfrm>
        </p:grpSpPr>
        <p:cxnSp>
          <p:nvCxnSpPr>
            <p:cNvPr id="39" name="Straight Connector 4">
              <a:extLst>
                <a:ext uri="{FF2B5EF4-FFF2-40B4-BE49-F238E27FC236}">
                  <a16:creationId xmlns:a16="http://schemas.microsoft.com/office/drawing/2014/main" id="{CC80B49F-469A-6214-ADCE-490FDCB2C97E}"/>
                </a:ext>
              </a:extLst>
            </p:cNvPr>
            <p:cNvCxnSpPr>
              <a:cxnSpLocks/>
            </p:cNvCxnSpPr>
            <p:nvPr/>
          </p:nvCxnSpPr>
          <p:spPr>
            <a:xfrm>
              <a:off x="10471908" y="57665"/>
              <a:ext cx="0" cy="2274387"/>
            </a:xfrm>
            <a:prstGeom prst="line">
              <a:avLst/>
            </a:prstGeom>
            <a:solidFill>
              <a:schemeClr val="tx1"/>
            </a:solidFill>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59">
              <a:extLst>
                <a:ext uri="{FF2B5EF4-FFF2-40B4-BE49-F238E27FC236}">
                  <a16:creationId xmlns:a16="http://schemas.microsoft.com/office/drawing/2014/main" id="{E49F6EC0-16E8-4A7B-02FB-158BDC8B6785}"/>
                </a:ext>
              </a:extLst>
            </p:cNvPr>
            <p:cNvGrpSpPr/>
            <p:nvPr/>
          </p:nvGrpSpPr>
          <p:grpSpPr>
            <a:xfrm>
              <a:off x="9369643" y="2279917"/>
              <a:ext cx="2205515" cy="2690163"/>
              <a:chOff x="3389152" y="2224726"/>
              <a:chExt cx="2203483" cy="2687684"/>
            </a:xfrm>
            <a:solidFill>
              <a:schemeClr val="accent5"/>
            </a:solidFill>
          </p:grpSpPr>
          <p:sp>
            <p:nvSpPr>
              <p:cNvPr id="17" name="Freeform 5">
                <a:extLst>
                  <a:ext uri="{FF2B5EF4-FFF2-40B4-BE49-F238E27FC236}">
                    <a16:creationId xmlns:a16="http://schemas.microsoft.com/office/drawing/2014/main" id="{DECC34CD-6982-5DAF-4EE4-6182256307F2}"/>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18" name="Freeform 6">
                <a:extLst>
                  <a:ext uri="{FF2B5EF4-FFF2-40B4-BE49-F238E27FC236}">
                    <a16:creationId xmlns:a16="http://schemas.microsoft.com/office/drawing/2014/main" id="{30469382-2C2E-3D0E-D418-BD615B645841}"/>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9" name="Freeform 7">
                <a:extLst>
                  <a:ext uri="{FF2B5EF4-FFF2-40B4-BE49-F238E27FC236}">
                    <a16:creationId xmlns:a16="http://schemas.microsoft.com/office/drawing/2014/main" id="{6569A8BB-3159-6C43-AE82-5FD942E04D8D}"/>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8">
                <a:extLst>
                  <a:ext uri="{FF2B5EF4-FFF2-40B4-BE49-F238E27FC236}">
                    <a16:creationId xmlns:a16="http://schemas.microsoft.com/office/drawing/2014/main" id="{47A8454B-AE7B-0CA6-45AF-F7E46478495B}"/>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9">
                <a:extLst>
                  <a:ext uri="{FF2B5EF4-FFF2-40B4-BE49-F238E27FC236}">
                    <a16:creationId xmlns:a16="http://schemas.microsoft.com/office/drawing/2014/main" id="{479CF879-596B-2BD7-6742-520E082310A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10">
                <a:extLst>
                  <a:ext uri="{FF2B5EF4-FFF2-40B4-BE49-F238E27FC236}">
                    <a16:creationId xmlns:a16="http://schemas.microsoft.com/office/drawing/2014/main" id="{0EAF10E9-7D33-CAB6-961D-C43D16133738}"/>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11">
                <a:extLst>
                  <a:ext uri="{FF2B5EF4-FFF2-40B4-BE49-F238E27FC236}">
                    <a16:creationId xmlns:a16="http://schemas.microsoft.com/office/drawing/2014/main" id="{0F5026EC-C661-233A-D569-E87E8C2339E0}"/>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12">
                <a:extLst>
                  <a:ext uri="{FF2B5EF4-FFF2-40B4-BE49-F238E27FC236}">
                    <a16:creationId xmlns:a16="http://schemas.microsoft.com/office/drawing/2014/main" id="{9F82A333-2C28-80F9-F2A6-D58D9B420481}"/>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13">
                <a:extLst>
                  <a:ext uri="{FF2B5EF4-FFF2-40B4-BE49-F238E27FC236}">
                    <a16:creationId xmlns:a16="http://schemas.microsoft.com/office/drawing/2014/main" id="{36E252E2-9666-3D9A-16D1-10FE8C08987A}"/>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14">
                <a:extLst>
                  <a:ext uri="{FF2B5EF4-FFF2-40B4-BE49-F238E27FC236}">
                    <a16:creationId xmlns:a16="http://schemas.microsoft.com/office/drawing/2014/main" id="{716ECCEC-60E1-55C7-ECAB-74513FEAC5E0}"/>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15">
                <a:extLst>
                  <a:ext uri="{FF2B5EF4-FFF2-40B4-BE49-F238E27FC236}">
                    <a16:creationId xmlns:a16="http://schemas.microsoft.com/office/drawing/2014/main" id="{E416CD4A-26D8-044B-A61E-346470400007}"/>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16">
                <a:extLst>
                  <a:ext uri="{FF2B5EF4-FFF2-40B4-BE49-F238E27FC236}">
                    <a16:creationId xmlns:a16="http://schemas.microsoft.com/office/drawing/2014/main" id="{082BF91D-634C-364F-2461-068F7CA8A961}"/>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7" name="Freeform 17">
                <a:extLst>
                  <a:ext uri="{FF2B5EF4-FFF2-40B4-BE49-F238E27FC236}">
                    <a16:creationId xmlns:a16="http://schemas.microsoft.com/office/drawing/2014/main" id="{14BBB9F0-5A5E-A02C-2ACF-B11D093D106B}"/>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18">
                <a:extLst>
                  <a:ext uri="{FF2B5EF4-FFF2-40B4-BE49-F238E27FC236}">
                    <a16:creationId xmlns:a16="http://schemas.microsoft.com/office/drawing/2014/main" id="{17C2359B-51E9-EB82-926F-2D8C89B45178}"/>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
        <p:nvSpPr>
          <p:cNvPr id="2" name="Espace réservé du contenu 2">
            <a:extLst>
              <a:ext uri="{FF2B5EF4-FFF2-40B4-BE49-F238E27FC236}">
                <a16:creationId xmlns:a16="http://schemas.microsoft.com/office/drawing/2014/main" id="{4297B0B2-2F6E-8B67-F0E6-F83A938CCEE4}"/>
              </a:ext>
            </a:extLst>
          </p:cNvPr>
          <p:cNvSpPr txBox="1">
            <a:spLocks/>
          </p:cNvSpPr>
          <p:nvPr/>
        </p:nvSpPr>
        <p:spPr>
          <a:xfrm>
            <a:off x="581384" y="2806522"/>
            <a:ext cx="914868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fr-FR" sz="2000" b="1" dirty="0"/>
              <a:t>La matrice de bus </a:t>
            </a:r>
            <a:r>
              <a:rPr lang="fr-FR" sz="2000" dirty="0"/>
              <a:t>sert de guide stratégique pour organiser les processus au sein d'une organisation et les mesures associées. Elle offre une vue d'ensemble qui aide à analyser les besoins métier avec les dimensions et les faits appropriés.</a:t>
            </a:r>
          </a:p>
          <a:p>
            <a:pPr algn="just"/>
            <a:endParaRPr lang="fr-FR" sz="2000" dirty="0"/>
          </a:p>
          <a:p>
            <a:pPr algn="just"/>
            <a:r>
              <a:rPr lang="fr-FR" sz="2000" dirty="0"/>
              <a:t>La dimension "</a:t>
            </a:r>
            <a:r>
              <a:rPr lang="fr-FR" sz="2000" b="1" dirty="0"/>
              <a:t>Carrier</a:t>
            </a:r>
            <a:r>
              <a:rPr lang="fr-FR" sz="2000" dirty="0"/>
              <a:t>" est ajoutée au schéma de données des transactions d'approvisionnement pour suivre et analyser les détails liés au transport des produits, tandis que la dimension "</a:t>
            </a:r>
            <a:r>
              <a:rPr lang="fr-FR" sz="2000" b="1" dirty="0"/>
              <a:t>Warehouse</a:t>
            </a:r>
            <a:r>
              <a:rPr lang="fr-FR" sz="2000" dirty="0"/>
              <a:t>" permet de saisir des informations spécifiques sur les lieux de stockage et de réception des marchandises.</a:t>
            </a:r>
          </a:p>
          <a:p>
            <a:pPr algn="just"/>
            <a:endParaRPr lang="en-US" sz="2000" dirty="0"/>
          </a:p>
          <a:p>
            <a:pPr algn="just"/>
            <a:endParaRPr lang="fr-FR" sz="2000" dirty="0"/>
          </a:p>
        </p:txBody>
      </p:sp>
      <p:sp>
        <p:nvSpPr>
          <p:cNvPr id="4" name="Rectangle 3">
            <a:extLst>
              <a:ext uri="{FF2B5EF4-FFF2-40B4-BE49-F238E27FC236}">
                <a16:creationId xmlns:a16="http://schemas.microsoft.com/office/drawing/2014/main" id="{400D5194-D128-0785-52C3-E5371C8B65D5}"/>
              </a:ext>
            </a:extLst>
          </p:cNvPr>
          <p:cNvSpPr/>
          <p:nvPr/>
        </p:nvSpPr>
        <p:spPr>
          <a:xfrm>
            <a:off x="2962423" y="827322"/>
            <a:ext cx="7063200" cy="971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C2C923"/>
                </a:solidFill>
                <a:ea typeface="Tahoma" pitchFamily="34" charset="0"/>
                <a:cs typeface="Tahoma" pitchFamily="34" charset="0"/>
              </a:rPr>
              <a:t>Solution proposée</a:t>
            </a:r>
          </a:p>
        </p:txBody>
      </p:sp>
    </p:spTree>
    <p:extLst>
      <p:ext uri="{BB962C8B-B14F-4D97-AF65-F5344CB8AC3E}">
        <p14:creationId xmlns:p14="http://schemas.microsoft.com/office/powerpoint/2010/main" val="2412647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fade">
                                      <p:cBhvr>
                                        <p:cTn id="60" dur="1000"/>
                                        <p:tgtEl>
                                          <p:spTgt spid="79"/>
                                        </p:tgtEl>
                                      </p:cBhvr>
                                    </p:animEffect>
                                    <p:anim calcmode="lin" valueType="num">
                                      <p:cBhvr>
                                        <p:cTn id="61" dur="1000" fill="hold"/>
                                        <p:tgtEl>
                                          <p:spTgt spid="79"/>
                                        </p:tgtEl>
                                        <p:attrNameLst>
                                          <p:attrName>ppt_x</p:attrName>
                                        </p:attrNameLst>
                                      </p:cBhvr>
                                      <p:tavLst>
                                        <p:tav tm="0">
                                          <p:val>
                                            <p:strVal val="#ppt_x"/>
                                          </p:val>
                                        </p:tav>
                                        <p:tav tm="100000">
                                          <p:val>
                                            <p:strVal val="#ppt_x"/>
                                          </p:val>
                                        </p:tav>
                                      </p:tavLst>
                                    </p:anim>
                                    <p:anim calcmode="lin" valueType="num">
                                      <p:cBhvr>
                                        <p:cTn id="62" dur="900" decel="100000" fill="hold"/>
                                        <p:tgtEl>
                                          <p:spTgt spid="79"/>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79"/>
                                        </p:tgtEl>
                                        <p:attrNameLst>
                                          <p:attrName>ppt_y</p:attrName>
                                        </p:attrNameLst>
                                      </p:cBhvr>
                                      <p:tavLst>
                                        <p:tav tm="0">
                                          <p:val>
                                            <p:strVal val="#ppt_y-.03"/>
                                          </p:val>
                                        </p:tav>
                                        <p:tav tm="100000">
                                          <p:val>
                                            <p:strVal val="#ppt_y"/>
                                          </p:val>
                                        </p:tav>
                                      </p:tavLst>
                                    </p:anim>
                                  </p:childTnLst>
                                </p:cTn>
                              </p:par>
                              <p:par>
                                <p:cTn id="64" presetID="10" presetClass="entr" presetSubtype="0"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C2C92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8</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1457617"/>
            <a:ext cx="2344892" cy="321466"/>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Solution proposée</a:t>
            </a: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pic>
        <p:nvPicPr>
          <p:cNvPr id="41" name="Content Placeholder 4">
            <a:extLst>
              <a:ext uri="{FF2B5EF4-FFF2-40B4-BE49-F238E27FC236}">
                <a16:creationId xmlns:a16="http://schemas.microsoft.com/office/drawing/2014/main" id="{933496E5-9C29-0689-D2EA-628CE2E98C12}"/>
              </a:ext>
            </a:extLst>
          </p:cNvPr>
          <p:cNvPicPr>
            <a:picLocks noChangeAspect="1"/>
          </p:cNvPicPr>
          <p:nvPr/>
        </p:nvPicPr>
        <p:blipFill>
          <a:blip r:embed="rId2"/>
          <a:stretch>
            <a:fillRect/>
          </a:stretch>
        </p:blipFill>
        <p:spPr>
          <a:xfrm>
            <a:off x="1880940" y="2434865"/>
            <a:ext cx="8953500" cy="3743325"/>
          </a:xfrm>
          <a:prstGeom prst="rect">
            <a:avLst/>
          </a:prstGeom>
        </p:spPr>
      </p:pic>
      <p:sp>
        <p:nvSpPr>
          <p:cNvPr id="42" name="Rectangle 41">
            <a:extLst>
              <a:ext uri="{FF2B5EF4-FFF2-40B4-BE49-F238E27FC236}">
                <a16:creationId xmlns:a16="http://schemas.microsoft.com/office/drawing/2014/main" id="{66B9C554-2103-14A1-6877-58CA59E9546D}"/>
              </a:ext>
            </a:extLst>
          </p:cNvPr>
          <p:cNvSpPr/>
          <p:nvPr/>
        </p:nvSpPr>
        <p:spPr>
          <a:xfrm>
            <a:off x="316040" y="1714772"/>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C2C923"/>
                </a:solidFill>
                <a:latin typeface="Tahoma" pitchFamily="34" charset="0"/>
                <a:ea typeface="Tahoma" pitchFamily="34" charset="0"/>
                <a:cs typeface="Tahoma" pitchFamily="34" charset="0"/>
              </a:rPr>
              <a:t>1</a:t>
            </a:r>
            <a:endParaRPr lang="en-US" sz="4000" b="1" dirty="0">
              <a:solidFill>
                <a:srgbClr val="C2C923"/>
              </a:solidFill>
              <a:latin typeface="Tahoma" pitchFamily="34" charset="0"/>
              <a:ea typeface="Tahoma" pitchFamily="34" charset="0"/>
              <a:cs typeface="Tahoma" pitchFamily="34" charset="0"/>
            </a:endParaRPr>
          </a:p>
        </p:txBody>
      </p:sp>
      <p:sp>
        <p:nvSpPr>
          <p:cNvPr id="43" name="Rectangle 42">
            <a:extLst>
              <a:ext uri="{FF2B5EF4-FFF2-40B4-BE49-F238E27FC236}">
                <a16:creationId xmlns:a16="http://schemas.microsoft.com/office/drawing/2014/main" id="{0805BF30-79BE-F0F9-B242-95951CD413B1}"/>
              </a:ext>
            </a:extLst>
          </p:cNvPr>
          <p:cNvSpPr/>
          <p:nvPr/>
        </p:nvSpPr>
        <p:spPr>
          <a:xfrm>
            <a:off x="954810" y="1902117"/>
            <a:ext cx="87548" cy="553930"/>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4" name="Rectangle 43">
            <a:extLst>
              <a:ext uri="{FF2B5EF4-FFF2-40B4-BE49-F238E27FC236}">
                <a16:creationId xmlns:a16="http://schemas.microsoft.com/office/drawing/2014/main" id="{98CF9D88-E040-0EF1-3428-9B183B9B86C4}"/>
              </a:ext>
            </a:extLst>
          </p:cNvPr>
          <p:cNvSpPr/>
          <p:nvPr/>
        </p:nvSpPr>
        <p:spPr>
          <a:xfrm>
            <a:off x="1039467" y="1880935"/>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Matrice de bus</a:t>
            </a:r>
          </a:p>
        </p:txBody>
      </p:sp>
    </p:spTree>
    <p:extLst>
      <p:ext uri="{BB962C8B-B14F-4D97-AF65-F5344CB8AC3E}">
        <p14:creationId xmlns:p14="http://schemas.microsoft.com/office/powerpoint/2010/main" val="207242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42">
                                            <p:txEl>
                                              <p:pRg st="0" end="0"/>
                                            </p:txEl>
                                          </p:spTgt>
                                        </p:tgtEl>
                                        <p:attrNameLst>
                                          <p:attrName>style.visibility</p:attrName>
                                        </p:attrNameLst>
                                      </p:cBhvr>
                                      <p:to>
                                        <p:strVal val="visible"/>
                                      </p:to>
                                    </p:set>
                                    <p:anim calcmode="lin" valueType="num">
                                      <p:cBhvr additive="base">
                                        <p:cTn id="61"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2">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wipe(left)">
                                      <p:cBhvr>
                                        <p:cTn id="66" dur="500"/>
                                        <p:tgtEl>
                                          <p:spTgt spid="43"/>
                                        </p:tgtEl>
                                      </p:cBhvr>
                                    </p:animEffect>
                                  </p:childTnLst>
                                </p:cTn>
                              </p:par>
                              <p:par>
                                <p:cTn id="67" presetID="22" presetClass="entr" presetSubtype="8" fill="hold" nodeType="withEffect">
                                  <p:stCondLst>
                                    <p:cond delay="0"/>
                                  </p:stCondLst>
                                  <p:childTnLst>
                                    <p:set>
                                      <p:cBhvr>
                                        <p:cTn id="68" dur="1" fill="hold">
                                          <p:stCondLst>
                                            <p:cond delay="0"/>
                                          </p:stCondLst>
                                        </p:cTn>
                                        <p:tgtEl>
                                          <p:spTgt spid="44">
                                            <p:txEl>
                                              <p:pRg st="0" end="0"/>
                                            </p:txEl>
                                          </p:spTgt>
                                        </p:tgtEl>
                                        <p:attrNameLst>
                                          <p:attrName>style.visibility</p:attrName>
                                        </p:attrNameLst>
                                      </p:cBhvr>
                                      <p:to>
                                        <p:strVal val="visible"/>
                                      </p:to>
                                    </p:set>
                                    <p:animEffect transition="in" filter="wipe(left)">
                                      <p:cBhvr>
                                        <p:cTn id="69" dur="500"/>
                                        <p:tgtEl>
                                          <p:spTgt spid="44">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C2C92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9</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1457617"/>
            <a:ext cx="2344892" cy="321466"/>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Solution proposée</a:t>
            </a: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pic>
        <p:nvPicPr>
          <p:cNvPr id="2" name="Content Placeholder 9">
            <a:extLst>
              <a:ext uri="{FF2B5EF4-FFF2-40B4-BE49-F238E27FC236}">
                <a16:creationId xmlns:a16="http://schemas.microsoft.com/office/drawing/2014/main" id="{78857D13-A6AB-8BDF-3A11-11E1661AE5FA}"/>
              </a:ext>
            </a:extLst>
          </p:cNvPr>
          <p:cNvPicPr>
            <a:picLocks noChangeAspect="1"/>
          </p:cNvPicPr>
          <p:nvPr/>
        </p:nvPicPr>
        <p:blipFill>
          <a:blip r:embed="rId2"/>
          <a:stretch>
            <a:fillRect/>
          </a:stretch>
        </p:blipFill>
        <p:spPr>
          <a:xfrm>
            <a:off x="682421" y="2432177"/>
            <a:ext cx="5196380" cy="4351338"/>
          </a:xfrm>
          <a:prstGeom prst="rect">
            <a:avLst/>
          </a:prstGeom>
        </p:spPr>
      </p:pic>
      <p:pic>
        <p:nvPicPr>
          <p:cNvPr id="3" name="Picture 11">
            <a:extLst>
              <a:ext uri="{FF2B5EF4-FFF2-40B4-BE49-F238E27FC236}">
                <a16:creationId xmlns:a16="http://schemas.microsoft.com/office/drawing/2014/main" id="{67C240BC-DAEF-1455-4F0D-10E32335A40B}"/>
              </a:ext>
            </a:extLst>
          </p:cNvPr>
          <p:cNvPicPr>
            <a:picLocks noChangeAspect="1"/>
          </p:cNvPicPr>
          <p:nvPr/>
        </p:nvPicPr>
        <p:blipFill>
          <a:blip r:embed="rId3"/>
          <a:stretch>
            <a:fillRect/>
          </a:stretch>
        </p:blipFill>
        <p:spPr>
          <a:xfrm>
            <a:off x="6127738" y="2432177"/>
            <a:ext cx="5828726" cy="4425823"/>
          </a:xfrm>
          <a:prstGeom prst="rect">
            <a:avLst/>
          </a:prstGeom>
        </p:spPr>
      </p:pic>
      <p:sp>
        <p:nvSpPr>
          <p:cNvPr id="4" name="Rectangle 3">
            <a:extLst>
              <a:ext uri="{FF2B5EF4-FFF2-40B4-BE49-F238E27FC236}">
                <a16:creationId xmlns:a16="http://schemas.microsoft.com/office/drawing/2014/main" id="{F3A6A78A-EBF5-1977-1BAD-14F34B31BE52}"/>
              </a:ext>
            </a:extLst>
          </p:cNvPr>
          <p:cNvSpPr/>
          <p:nvPr/>
        </p:nvSpPr>
        <p:spPr>
          <a:xfrm>
            <a:off x="316040" y="1727200"/>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C2C923"/>
                </a:solidFill>
                <a:latin typeface="Tahoma" pitchFamily="34" charset="0"/>
                <a:ea typeface="Tahoma" pitchFamily="34" charset="0"/>
                <a:cs typeface="Tahoma" pitchFamily="34" charset="0"/>
              </a:rPr>
              <a:t>2</a:t>
            </a:r>
            <a:endParaRPr lang="en-US" sz="4000" b="1" dirty="0">
              <a:solidFill>
                <a:srgbClr val="C2C923"/>
              </a:solidFill>
              <a:latin typeface="Tahoma" pitchFamily="34" charset="0"/>
              <a:ea typeface="Tahoma" pitchFamily="34" charset="0"/>
              <a:cs typeface="Tahoma" pitchFamily="34" charset="0"/>
            </a:endParaRPr>
          </a:p>
        </p:txBody>
      </p:sp>
      <p:sp>
        <p:nvSpPr>
          <p:cNvPr id="5" name="Rectangle 4">
            <a:extLst>
              <a:ext uri="{FF2B5EF4-FFF2-40B4-BE49-F238E27FC236}">
                <a16:creationId xmlns:a16="http://schemas.microsoft.com/office/drawing/2014/main" id="{6F74D8C0-B104-A8D1-6199-533A8BAB46B3}"/>
              </a:ext>
            </a:extLst>
          </p:cNvPr>
          <p:cNvSpPr/>
          <p:nvPr/>
        </p:nvSpPr>
        <p:spPr>
          <a:xfrm>
            <a:off x="954810" y="1914545"/>
            <a:ext cx="87548" cy="553930"/>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 name="Rectangle 5">
            <a:extLst>
              <a:ext uri="{FF2B5EF4-FFF2-40B4-BE49-F238E27FC236}">
                <a16:creationId xmlns:a16="http://schemas.microsoft.com/office/drawing/2014/main" id="{2D6257D8-773D-B28A-0776-C869E45B4954}"/>
              </a:ext>
            </a:extLst>
          </p:cNvPr>
          <p:cNvSpPr/>
          <p:nvPr/>
        </p:nvSpPr>
        <p:spPr>
          <a:xfrm>
            <a:off x="1039467" y="1893363"/>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Nouveau schéma en étoile</a:t>
            </a:r>
          </a:p>
        </p:txBody>
      </p:sp>
    </p:spTree>
    <p:extLst>
      <p:ext uri="{BB962C8B-B14F-4D97-AF65-F5344CB8AC3E}">
        <p14:creationId xmlns:p14="http://schemas.microsoft.com/office/powerpoint/2010/main" val="317392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par>
                                <p:cTn id="67" presetID="22" presetClass="entr" presetSubtype="8" fill="hold" nodeType="with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animEffect transition="in" filter="wipe(left)">
                                      <p:cBhvr>
                                        <p:cTn id="69" dur="500"/>
                                        <p:tgtEl>
                                          <p:spTgt spid="6">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par>
                                <p:cTn id="73" presetID="10" presetClass="entr" presetSubtype="0"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1970751" y="1132609"/>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Dimension à évolution lente</a:t>
            </a:r>
          </a:p>
        </p:txBody>
      </p:sp>
      <p:pic>
        <p:nvPicPr>
          <p:cNvPr id="3074" name="Picture 2" descr="Évolution - Icônes flèches gratuites">
            <a:extLst>
              <a:ext uri="{FF2B5EF4-FFF2-40B4-BE49-F238E27FC236}">
                <a16:creationId xmlns:a16="http://schemas.microsoft.com/office/drawing/2014/main" id="{66B341B7-5C74-9266-7780-CA7E88ECB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155" y="2933701"/>
            <a:ext cx="2791690" cy="279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4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2AF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10</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1790121"/>
            <a:ext cx="3208785" cy="321466"/>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400D5194-D128-0785-52C3-E5371C8B65D5}"/>
              </a:ext>
            </a:extLst>
          </p:cNvPr>
          <p:cNvSpPr/>
          <p:nvPr/>
        </p:nvSpPr>
        <p:spPr>
          <a:xfrm>
            <a:off x="1949465" y="771136"/>
            <a:ext cx="8284394" cy="971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42AFB6"/>
                </a:solidFill>
                <a:ea typeface="Tahoma" pitchFamily="34" charset="0"/>
                <a:cs typeface="Tahoma" pitchFamily="34" charset="0"/>
              </a:rPr>
              <a:t>Dimension à évolution lente</a:t>
            </a:r>
          </a:p>
        </p:txBody>
      </p:sp>
      <p:sp>
        <p:nvSpPr>
          <p:cNvPr id="10" name="Content Placeholder 3">
            <a:extLst>
              <a:ext uri="{FF2B5EF4-FFF2-40B4-BE49-F238E27FC236}">
                <a16:creationId xmlns:a16="http://schemas.microsoft.com/office/drawing/2014/main" id="{5FC6567C-7DAF-61B3-83AE-78709175944E}"/>
              </a:ext>
            </a:extLst>
          </p:cNvPr>
          <p:cNvSpPr txBox="1">
            <a:spLocks/>
          </p:cNvSpPr>
          <p:nvPr/>
        </p:nvSpPr>
        <p:spPr>
          <a:xfrm>
            <a:off x="1046511" y="274795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fr-FR" dirty="0"/>
          </a:p>
          <a:p>
            <a:pPr algn="just"/>
            <a:r>
              <a:rPr lang="fr-FR" sz="2000" dirty="0"/>
              <a:t>Avec le type 0, la valeur de l'attribut de dimension ne change jamais.</a:t>
            </a:r>
          </a:p>
          <a:p>
            <a:pPr algn="just"/>
            <a:endParaRPr lang="fr-FR" sz="2000" dirty="0"/>
          </a:p>
          <a:p>
            <a:pPr algn="just"/>
            <a:endParaRPr lang="fr-FR" sz="2000" dirty="0"/>
          </a:p>
          <a:p>
            <a:pPr algn="just"/>
            <a:r>
              <a:rPr lang="fr-FR" sz="2000" dirty="0"/>
              <a:t>Example  :</a:t>
            </a:r>
          </a:p>
          <a:p>
            <a:pPr algn="just"/>
            <a:r>
              <a:rPr lang="fr-FR" sz="2000" dirty="0"/>
              <a:t>La clé primaire (naturelle) de la table de dimension.</a:t>
            </a:r>
          </a:p>
          <a:p>
            <a:pPr algn="just"/>
            <a:r>
              <a:rPr lang="fr-FR" sz="2000" dirty="0"/>
              <a:t>la date de naissance.</a:t>
            </a:r>
          </a:p>
          <a:p>
            <a:pPr algn="just"/>
            <a:endParaRPr lang="en-US" dirty="0"/>
          </a:p>
        </p:txBody>
      </p:sp>
      <p:sp>
        <p:nvSpPr>
          <p:cNvPr id="42" name="Rectangle 41">
            <a:extLst>
              <a:ext uri="{FF2B5EF4-FFF2-40B4-BE49-F238E27FC236}">
                <a16:creationId xmlns:a16="http://schemas.microsoft.com/office/drawing/2014/main" id="{9633D07B-C8F9-0B19-5BFA-A86AB7EFC61B}"/>
              </a:ext>
            </a:extLst>
          </p:cNvPr>
          <p:cNvSpPr/>
          <p:nvPr/>
        </p:nvSpPr>
        <p:spPr>
          <a:xfrm>
            <a:off x="195985" y="2092349"/>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2AFB6"/>
                </a:solidFill>
                <a:latin typeface="Tahoma" pitchFamily="34" charset="0"/>
                <a:ea typeface="Tahoma" pitchFamily="34" charset="0"/>
                <a:cs typeface="Tahoma" pitchFamily="34" charset="0"/>
              </a:rPr>
              <a:t>0</a:t>
            </a:r>
            <a:endParaRPr lang="en-US" sz="4000" b="1" dirty="0">
              <a:solidFill>
                <a:srgbClr val="42AFB6"/>
              </a:solidFill>
              <a:latin typeface="Tahoma" pitchFamily="34" charset="0"/>
              <a:ea typeface="Tahoma" pitchFamily="34" charset="0"/>
              <a:cs typeface="Tahoma" pitchFamily="34" charset="0"/>
            </a:endParaRPr>
          </a:p>
        </p:txBody>
      </p:sp>
      <p:sp>
        <p:nvSpPr>
          <p:cNvPr id="43" name="Rectangle 42">
            <a:extLst>
              <a:ext uri="{FF2B5EF4-FFF2-40B4-BE49-F238E27FC236}">
                <a16:creationId xmlns:a16="http://schemas.microsoft.com/office/drawing/2014/main" id="{D3B894CA-6440-7C78-4E0F-3DE77E980577}"/>
              </a:ext>
            </a:extLst>
          </p:cNvPr>
          <p:cNvSpPr/>
          <p:nvPr/>
        </p:nvSpPr>
        <p:spPr>
          <a:xfrm>
            <a:off x="834755" y="2279694"/>
            <a:ext cx="87548" cy="55393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4" name="Rectangle 43">
            <a:extLst>
              <a:ext uri="{FF2B5EF4-FFF2-40B4-BE49-F238E27FC236}">
                <a16:creationId xmlns:a16="http://schemas.microsoft.com/office/drawing/2014/main" id="{471AB437-B7B4-255F-931A-DA19688CF7CA}"/>
              </a:ext>
            </a:extLst>
          </p:cNvPr>
          <p:cNvSpPr/>
          <p:nvPr/>
        </p:nvSpPr>
        <p:spPr>
          <a:xfrm>
            <a:off x="919412" y="2258512"/>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0 : Conserver l'original</a:t>
            </a:r>
          </a:p>
        </p:txBody>
      </p:sp>
    </p:spTree>
    <p:extLst>
      <p:ext uri="{BB962C8B-B14F-4D97-AF65-F5344CB8AC3E}">
        <p14:creationId xmlns:p14="http://schemas.microsoft.com/office/powerpoint/2010/main" val="2374955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42">
                                            <p:txEl>
                                              <p:pRg st="0" end="0"/>
                                            </p:txEl>
                                          </p:spTgt>
                                        </p:tgtEl>
                                        <p:attrNameLst>
                                          <p:attrName>style.visibility</p:attrName>
                                        </p:attrNameLst>
                                      </p:cBhvr>
                                      <p:to>
                                        <p:strVal val="visible"/>
                                      </p:to>
                                    </p:set>
                                    <p:anim calcmode="lin" valueType="num">
                                      <p:cBhvr additive="base">
                                        <p:cTn id="61"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2">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wipe(left)">
                                      <p:cBhvr>
                                        <p:cTn id="66" dur="500"/>
                                        <p:tgtEl>
                                          <p:spTgt spid="43"/>
                                        </p:tgtEl>
                                      </p:cBhvr>
                                    </p:animEffect>
                                  </p:childTnLst>
                                </p:cTn>
                              </p:par>
                              <p:par>
                                <p:cTn id="67" presetID="22" presetClass="entr" presetSubtype="8" fill="hold" nodeType="withEffect">
                                  <p:stCondLst>
                                    <p:cond delay="0"/>
                                  </p:stCondLst>
                                  <p:childTnLst>
                                    <p:set>
                                      <p:cBhvr>
                                        <p:cTn id="68" dur="1" fill="hold">
                                          <p:stCondLst>
                                            <p:cond delay="0"/>
                                          </p:stCondLst>
                                        </p:cTn>
                                        <p:tgtEl>
                                          <p:spTgt spid="44">
                                            <p:txEl>
                                              <p:pRg st="0" end="0"/>
                                            </p:txEl>
                                          </p:spTgt>
                                        </p:tgtEl>
                                        <p:attrNameLst>
                                          <p:attrName>style.visibility</p:attrName>
                                        </p:attrNameLst>
                                      </p:cBhvr>
                                      <p:to>
                                        <p:strVal val="visible"/>
                                      </p:to>
                                    </p:set>
                                    <p:animEffect transition="in" filter="wipe(left)">
                                      <p:cBhvr>
                                        <p:cTn id="69" dur="500"/>
                                        <p:tgtEl>
                                          <p:spTgt spid="44">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1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2AF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11</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1790121"/>
            <a:ext cx="3208785" cy="321466"/>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2" name="Content Placeholder 3">
            <a:extLst>
              <a:ext uri="{FF2B5EF4-FFF2-40B4-BE49-F238E27FC236}">
                <a16:creationId xmlns:a16="http://schemas.microsoft.com/office/drawing/2014/main" id="{CADA92F0-AA06-34A4-1B38-9D7631753C88}"/>
              </a:ext>
            </a:extLst>
          </p:cNvPr>
          <p:cNvSpPr txBox="1">
            <a:spLocks/>
          </p:cNvSpPr>
          <p:nvPr/>
        </p:nvSpPr>
        <p:spPr>
          <a:xfrm>
            <a:off x="630935" y="3001047"/>
            <a:ext cx="5007601" cy="34107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fr-FR" sz="2000" dirty="0"/>
              <a:t>Avec le type 1, On remplace l'ancienne valeur de l'attribut dans la ligne de dimension par la nouvelle valeur.</a:t>
            </a:r>
          </a:p>
          <a:p>
            <a:pPr algn="just"/>
            <a:r>
              <a:rPr lang="fr-FR" sz="2000" dirty="0"/>
              <a:t>L'historique des modifications et les valeurs précédentes sont perdus.</a:t>
            </a:r>
          </a:p>
          <a:p>
            <a:pPr algn="just"/>
            <a:r>
              <a:rPr lang="fr-FR" sz="2000" dirty="0"/>
              <a:t>Le cube doit être retraité lorsque l'attribut de type 1 change.</a:t>
            </a:r>
          </a:p>
          <a:p>
            <a:endParaRPr lang="en-US" sz="2200" dirty="0"/>
          </a:p>
        </p:txBody>
      </p:sp>
      <p:pic>
        <p:nvPicPr>
          <p:cNvPr id="3" name="Picture 4" descr="A table of product rows&#10;&#10;Description automatically generated with medium confidence">
            <a:extLst>
              <a:ext uri="{FF2B5EF4-FFF2-40B4-BE49-F238E27FC236}">
                <a16:creationId xmlns:a16="http://schemas.microsoft.com/office/drawing/2014/main" id="{887FC91D-AADB-BC12-EAC7-901F4E46CBC1}"/>
              </a:ext>
            </a:extLst>
          </p:cNvPr>
          <p:cNvPicPr>
            <a:picLocks noChangeAspect="1"/>
          </p:cNvPicPr>
          <p:nvPr/>
        </p:nvPicPr>
        <p:blipFill>
          <a:blip r:embed="rId3"/>
          <a:stretch>
            <a:fillRect/>
          </a:stretch>
        </p:blipFill>
        <p:spPr>
          <a:xfrm>
            <a:off x="5638536" y="2579101"/>
            <a:ext cx="5922529" cy="3808308"/>
          </a:xfrm>
          <a:prstGeom prst="rect">
            <a:avLst/>
          </a:prstGeom>
        </p:spPr>
      </p:pic>
      <p:sp>
        <p:nvSpPr>
          <p:cNvPr id="18" name="Rectangle 17">
            <a:extLst>
              <a:ext uri="{FF2B5EF4-FFF2-40B4-BE49-F238E27FC236}">
                <a16:creationId xmlns:a16="http://schemas.microsoft.com/office/drawing/2014/main" id="{9AEECF2C-C6D7-6DB7-4BFF-E4F71C9A168F}"/>
              </a:ext>
            </a:extLst>
          </p:cNvPr>
          <p:cNvSpPr/>
          <p:nvPr/>
        </p:nvSpPr>
        <p:spPr>
          <a:xfrm>
            <a:off x="497224" y="2148302"/>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2AFB6"/>
                </a:solidFill>
                <a:latin typeface="Tahoma" pitchFamily="34" charset="0"/>
                <a:ea typeface="Tahoma" pitchFamily="34" charset="0"/>
                <a:cs typeface="Tahoma" pitchFamily="34" charset="0"/>
              </a:rPr>
              <a:t>1</a:t>
            </a:r>
            <a:endParaRPr lang="en-US" sz="4000" b="1" dirty="0">
              <a:solidFill>
                <a:srgbClr val="42AFB6"/>
              </a:solidFill>
              <a:latin typeface="Tahoma" pitchFamily="34" charset="0"/>
              <a:ea typeface="Tahoma" pitchFamily="34" charset="0"/>
              <a:cs typeface="Tahoma" pitchFamily="34" charset="0"/>
            </a:endParaRPr>
          </a:p>
        </p:txBody>
      </p:sp>
      <p:sp>
        <p:nvSpPr>
          <p:cNvPr id="19" name="Rectangle 18">
            <a:extLst>
              <a:ext uri="{FF2B5EF4-FFF2-40B4-BE49-F238E27FC236}">
                <a16:creationId xmlns:a16="http://schemas.microsoft.com/office/drawing/2014/main" id="{3EEECFBA-1E6B-9F5D-EF56-6D33F843C8A8}"/>
              </a:ext>
            </a:extLst>
          </p:cNvPr>
          <p:cNvSpPr/>
          <p:nvPr/>
        </p:nvSpPr>
        <p:spPr>
          <a:xfrm>
            <a:off x="1135994" y="2335647"/>
            <a:ext cx="87548" cy="55393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8" name="Rectangle 27">
            <a:extLst>
              <a:ext uri="{FF2B5EF4-FFF2-40B4-BE49-F238E27FC236}">
                <a16:creationId xmlns:a16="http://schemas.microsoft.com/office/drawing/2014/main" id="{A71D1F4C-0059-5049-ABBF-A4A142AD9038}"/>
              </a:ext>
            </a:extLst>
          </p:cNvPr>
          <p:cNvSpPr/>
          <p:nvPr/>
        </p:nvSpPr>
        <p:spPr>
          <a:xfrm>
            <a:off x="1220651" y="2314465"/>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1 : Écrasement</a:t>
            </a:r>
          </a:p>
        </p:txBody>
      </p:sp>
    </p:spTree>
    <p:extLst>
      <p:ext uri="{BB962C8B-B14F-4D97-AF65-F5344CB8AC3E}">
        <p14:creationId xmlns:p14="http://schemas.microsoft.com/office/powerpoint/2010/main" val="266492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 calcmode="lin" valueType="num">
                                      <p:cBhvr additive="base">
                                        <p:cTn id="61"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par>
                                <p:cTn id="67" presetID="22" presetClass="entr" presetSubtype="8" fill="hold" nodeType="withEffect">
                                  <p:stCondLst>
                                    <p:cond delay="0"/>
                                  </p:stCondLst>
                                  <p:childTnLst>
                                    <p:set>
                                      <p:cBhvr>
                                        <p:cTn id="68" dur="1" fill="hold">
                                          <p:stCondLst>
                                            <p:cond delay="0"/>
                                          </p:stCondLst>
                                        </p:cTn>
                                        <p:tgtEl>
                                          <p:spTgt spid="28">
                                            <p:txEl>
                                              <p:pRg st="0" end="0"/>
                                            </p:txEl>
                                          </p:spTgt>
                                        </p:tgtEl>
                                        <p:attrNameLst>
                                          <p:attrName>style.visibility</p:attrName>
                                        </p:attrNameLst>
                                      </p:cBhvr>
                                      <p:to>
                                        <p:strVal val="visible"/>
                                      </p:to>
                                    </p:set>
                                    <p:animEffect transition="in" filter="wipe(left)">
                                      <p:cBhvr>
                                        <p:cTn id="69" dur="500"/>
                                        <p:tgtEl>
                                          <p:spTgt spid="28">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par>
                                <p:cTn id="73" presetID="10"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2"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2AF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12</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1790121"/>
            <a:ext cx="3208785" cy="321466"/>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10" name="TextBox 20">
            <a:extLst>
              <a:ext uri="{FF2B5EF4-FFF2-40B4-BE49-F238E27FC236}">
                <a16:creationId xmlns:a16="http://schemas.microsoft.com/office/drawing/2014/main" id="{7D86C896-69C3-6E3A-768C-1930CC1AC63C}"/>
              </a:ext>
            </a:extLst>
          </p:cNvPr>
          <p:cNvSpPr txBox="1"/>
          <p:nvPr/>
        </p:nvSpPr>
        <p:spPr>
          <a:xfrm>
            <a:off x="1240374" y="3456661"/>
            <a:ext cx="9702576" cy="1015663"/>
          </a:xfrm>
          <a:prstGeom prst="rect">
            <a:avLst/>
          </a:prstGeom>
          <a:noFill/>
        </p:spPr>
        <p:txBody>
          <a:bodyPr wrap="square">
            <a:spAutoFit/>
          </a:bodyPr>
          <a:lstStyle/>
          <a:p>
            <a:pPr algn="just"/>
            <a:r>
              <a:rPr lang="fr-FR" sz="2000" dirty="0"/>
              <a:t>Une approche de type 2 permet de suivre avec précision les attributs de dimension changeants. Elle est très forte car la nouvelle ligne de dimension divise automatiquement l'historique de l'attribut en deux lignes. En ajoutant les date d'effet et les date d’expiration.</a:t>
            </a:r>
          </a:p>
        </p:txBody>
      </p:sp>
      <p:sp>
        <p:nvSpPr>
          <p:cNvPr id="11" name="Rectangle 10">
            <a:extLst>
              <a:ext uri="{FF2B5EF4-FFF2-40B4-BE49-F238E27FC236}">
                <a16:creationId xmlns:a16="http://schemas.microsoft.com/office/drawing/2014/main" id="{C106B8F5-740C-765F-6D53-5FDB90EF7C29}"/>
              </a:ext>
            </a:extLst>
          </p:cNvPr>
          <p:cNvSpPr/>
          <p:nvPr/>
        </p:nvSpPr>
        <p:spPr>
          <a:xfrm>
            <a:off x="309245" y="2134572"/>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2AFB6"/>
                </a:solidFill>
                <a:latin typeface="Tahoma" pitchFamily="34" charset="0"/>
                <a:ea typeface="Tahoma" pitchFamily="34" charset="0"/>
                <a:cs typeface="Tahoma" pitchFamily="34" charset="0"/>
              </a:rPr>
              <a:t>2</a:t>
            </a:r>
            <a:endParaRPr lang="en-US" sz="4000" b="1" dirty="0">
              <a:solidFill>
                <a:srgbClr val="42AFB6"/>
              </a:solidFill>
              <a:latin typeface="Tahoma" pitchFamily="34" charset="0"/>
              <a:ea typeface="Tahoma" pitchFamily="34" charset="0"/>
              <a:cs typeface="Tahoma" pitchFamily="34" charset="0"/>
            </a:endParaRPr>
          </a:p>
        </p:txBody>
      </p:sp>
      <p:sp>
        <p:nvSpPr>
          <p:cNvPr id="17" name="Rectangle 16">
            <a:extLst>
              <a:ext uri="{FF2B5EF4-FFF2-40B4-BE49-F238E27FC236}">
                <a16:creationId xmlns:a16="http://schemas.microsoft.com/office/drawing/2014/main" id="{7E38EF78-97F9-11FA-750B-F39C917A2351}"/>
              </a:ext>
            </a:extLst>
          </p:cNvPr>
          <p:cNvSpPr/>
          <p:nvPr/>
        </p:nvSpPr>
        <p:spPr>
          <a:xfrm>
            <a:off x="948015" y="2321917"/>
            <a:ext cx="87548" cy="55393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8" name="Rectangle 17">
            <a:extLst>
              <a:ext uri="{FF2B5EF4-FFF2-40B4-BE49-F238E27FC236}">
                <a16:creationId xmlns:a16="http://schemas.microsoft.com/office/drawing/2014/main" id="{0EF41066-1FFB-0C5A-3A21-D4BA6660D0A2}"/>
              </a:ext>
            </a:extLst>
          </p:cNvPr>
          <p:cNvSpPr/>
          <p:nvPr/>
        </p:nvSpPr>
        <p:spPr>
          <a:xfrm>
            <a:off x="1032672" y="2300735"/>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2 : Ajouter une nouvelle ligne</a:t>
            </a:r>
          </a:p>
        </p:txBody>
      </p:sp>
    </p:spTree>
    <p:extLst>
      <p:ext uri="{BB962C8B-B14F-4D97-AF65-F5344CB8AC3E}">
        <p14:creationId xmlns:p14="http://schemas.microsoft.com/office/powerpoint/2010/main" val="27019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 calcmode="lin" valueType="num">
                                      <p:cBhvr additive="base">
                                        <p:cTn id="6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par>
                                <p:cTn id="67" presetID="22" presetClass="entr" presetSubtype="8"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wipe(left)">
                                      <p:cBhvr>
                                        <p:cTn id="69" dur="500"/>
                                        <p:tgtEl>
                                          <p:spTgt spid="18">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10"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DD8B15-59A4-F749-B6EF-E8CDBEE626AB}"/>
              </a:ext>
            </a:extLst>
          </p:cNvPr>
          <p:cNvSpPr/>
          <p:nvPr/>
        </p:nvSpPr>
        <p:spPr>
          <a:xfrm>
            <a:off x="1982190" y="1422"/>
            <a:ext cx="450771" cy="6855156"/>
          </a:xfrm>
          <a:prstGeom prst="rect">
            <a:avLst/>
          </a:prstGeom>
          <a:solidFill>
            <a:schemeClr val="tx1">
              <a:lumMod val="75000"/>
              <a:lumOff val="2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9B37AB9B-A6CE-4572-77D6-C6E5C1957320}"/>
              </a:ext>
            </a:extLst>
          </p:cNvPr>
          <p:cNvSpPr/>
          <p:nvPr/>
        </p:nvSpPr>
        <p:spPr>
          <a:xfrm flipV="1">
            <a:off x="1982189" y="821534"/>
            <a:ext cx="45077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24A47344-145E-8C9B-9B71-284626AF0859}"/>
              </a:ext>
            </a:extLst>
          </p:cNvPr>
          <p:cNvSpPr/>
          <p:nvPr/>
        </p:nvSpPr>
        <p:spPr>
          <a:xfrm>
            <a:off x="2782858" y="821538"/>
            <a:ext cx="476267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1" name="Rectangle 10">
            <a:extLst>
              <a:ext uri="{FF2B5EF4-FFF2-40B4-BE49-F238E27FC236}">
                <a16:creationId xmlns:a16="http://schemas.microsoft.com/office/drawing/2014/main" id="{2E094594-0C65-4207-20A9-3B672D734720}"/>
              </a:ext>
            </a:extLst>
          </p:cNvPr>
          <p:cNvSpPr/>
          <p:nvPr/>
        </p:nvSpPr>
        <p:spPr>
          <a:xfrm>
            <a:off x="2782858" y="72503"/>
            <a:ext cx="5323916"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4000" dirty="0">
                <a:solidFill>
                  <a:schemeClr val="tx1"/>
                </a:solidFill>
                <a:ea typeface="Adobe Gothic Std B" pitchFamily="34" charset="-128"/>
              </a:rPr>
              <a:t>Plan de la présentation </a:t>
            </a:r>
            <a:endParaRPr lang="en-US" sz="4000" dirty="0">
              <a:solidFill>
                <a:schemeClr val="tx1"/>
              </a:solidFill>
              <a:ea typeface="Adobe Gothic Std B" pitchFamily="34" charset="-128"/>
            </a:endParaRPr>
          </a:p>
        </p:txBody>
      </p:sp>
      <p:sp>
        <p:nvSpPr>
          <p:cNvPr id="12" name="Rectangle 11">
            <a:extLst>
              <a:ext uri="{FF2B5EF4-FFF2-40B4-BE49-F238E27FC236}">
                <a16:creationId xmlns:a16="http://schemas.microsoft.com/office/drawing/2014/main" id="{0AE81B81-4765-A911-5276-4602FA5F986A}"/>
              </a:ext>
            </a:extLst>
          </p:cNvPr>
          <p:cNvSpPr/>
          <p:nvPr/>
        </p:nvSpPr>
        <p:spPr>
          <a:xfrm>
            <a:off x="1982190" y="1710918"/>
            <a:ext cx="450771" cy="495868"/>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1</a:t>
            </a:r>
            <a:endParaRPr lang="en-US" sz="2800" dirty="0">
              <a:ln w="3175">
                <a:solidFill>
                  <a:schemeClr val="tx1"/>
                </a:solidFill>
              </a:ln>
              <a:ea typeface="Tahoma" pitchFamily="34" charset="0"/>
              <a:cs typeface="Tahoma" pitchFamily="34" charset="0"/>
            </a:endParaRPr>
          </a:p>
        </p:txBody>
      </p:sp>
      <p:sp>
        <p:nvSpPr>
          <p:cNvPr id="13" name="Rectangle 12">
            <a:extLst>
              <a:ext uri="{FF2B5EF4-FFF2-40B4-BE49-F238E27FC236}">
                <a16:creationId xmlns:a16="http://schemas.microsoft.com/office/drawing/2014/main" id="{DCC01555-CD9F-E5F1-7174-636A72DD7027}"/>
              </a:ext>
            </a:extLst>
          </p:cNvPr>
          <p:cNvSpPr/>
          <p:nvPr/>
        </p:nvSpPr>
        <p:spPr>
          <a:xfrm>
            <a:off x="1982186" y="2206787"/>
            <a:ext cx="450773" cy="495869"/>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2</a:t>
            </a:r>
            <a:endParaRPr lang="en-US" sz="2800" dirty="0">
              <a:ln w="3175">
                <a:solidFill>
                  <a:schemeClr val="tx1"/>
                </a:solidFill>
              </a:ln>
              <a:ea typeface="Tahoma" pitchFamily="34" charset="0"/>
              <a:cs typeface="Tahoma" pitchFamily="34" charset="0"/>
            </a:endParaRPr>
          </a:p>
        </p:txBody>
      </p:sp>
      <p:sp>
        <p:nvSpPr>
          <p:cNvPr id="15" name="Rectangle 14">
            <a:extLst>
              <a:ext uri="{FF2B5EF4-FFF2-40B4-BE49-F238E27FC236}">
                <a16:creationId xmlns:a16="http://schemas.microsoft.com/office/drawing/2014/main" id="{58380E69-8DC9-D2F0-F97B-ED34DE0CA8E6}"/>
              </a:ext>
            </a:extLst>
          </p:cNvPr>
          <p:cNvSpPr/>
          <p:nvPr/>
        </p:nvSpPr>
        <p:spPr>
          <a:xfrm>
            <a:off x="1982174" y="3194714"/>
            <a:ext cx="450773" cy="492062"/>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4</a:t>
            </a:r>
            <a:endParaRPr lang="en-US" sz="2800" dirty="0">
              <a:ln w="3175">
                <a:solidFill>
                  <a:schemeClr val="tx1"/>
                </a:solidFill>
              </a:ln>
              <a:ea typeface="Tahoma" pitchFamily="34" charset="0"/>
              <a:cs typeface="Tahoma" pitchFamily="34" charset="0"/>
            </a:endParaRPr>
          </a:p>
        </p:txBody>
      </p:sp>
      <p:sp>
        <p:nvSpPr>
          <p:cNvPr id="16" name="Rectangle 15">
            <a:extLst>
              <a:ext uri="{FF2B5EF4-FFF2-40B4-BE49-F238E27FC236}">
                <a16:creationId xmlns:a16="http://schemas.microsoft.com/office/drawing/2014/main" id="{EE14B720-2E04-D9A5-3554-DA6B22BD1681}"/>
              </a:ext>
            </a:extLst>
          </p:cNvPr>
          <p:cNvSpPr/>
          <p:nvPr/>
        </p:nvSpPr>
        <p:spPr>
          <a:xfrm>
            <a:off x="1982174" y="2702656"/>
            <a:ext cx="450773" cy="495869"/>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3</a:t>
            </a:r>
            <a:endParaRPr lang="en-US" sz="2800" dirty="0">
              <a:ln w="3175">
                <a:solidFill>
                  <a:schemeClr val="tx1"/>
                </a:solidFill>
              </a:ln>
              <a:ea typeface="Tahoma" pitchFamily="34" charset="0"/>
              <a:cs typeface="Tahoma" pitchFamily="34" charset="0"/>
            </a:endParaRPr>
          </a:p>
        </p:txBody>
      </p:sp>
      <p:sp>
        <p:nvSpPr>
          <p:cNvPr id="17" name="Rectangle 16">
            <a:extLst>
              <a:ext uri="{FF2B5EF4-FFF2-40B4-BE49-F238E27FC236}">
                <a16:creationId xmlns:a16="http://schemas.microsoft.com/office/drawing/2014/main" id="{CF971227-30F1-1E81-0B9E-D30584606AF8}"/>
              </a:ext>
            </a:extLst>
          </p:cNvPr>
          <p:cNvSpPr/>
          <p:nvPr/>
        </p:nvSpPr>
        <p:spPr>
          <a:xfrm>
            <a:off x="2921445" y="1710918"/>
            <a:ext cx="7288381" cy="495869"/>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Introduction</a:t>
            </a:r>
          </a:p>
        </p:txBody>
      </p:sp>
      <p:sp>
        <p:nvSpPr>
          <p:cNvPr id="18" name="Rectangle 17">
            <a:extLst>
              <a:ext uri="{FF2B5EF4-FFF2-40B4-BE49-F238E27FC236}">
                <a16:creationId xmlns:a16="http://schemas.microsoft.com/office/drawing/2014/main" id="{3D2ABF59-97ED-64BA-73C5-AA6A785A480F}"/>
              </a:ext>
            </a:extLst>
          </p:cNvPr>
          <p:cNvSpPr/>
          <p:nvPr/>
        </p:nvSpPr>
        <p:spPr>
          <a:xfrm>
            <a:off x="2921448" y="2206787"/>
            <a:ext cx="7288378" cy="495869"/>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Approvisionnement</a:t>
            </a:r>
          </a:p>
        </p:txBody>
      </p:sp>
      <p:sp>
        <p:nvSpPr>
          <p:cNvPr id="19" name="Rectangle 18">
            <a:extLst>
              <a:ext uri="{FF2B5EF4-FFF2-40B4-BE49-F238E27FC236}">
                <a16:creationId xmlns:a16="http://schemas.microsoft.com/office/drawing/2014/main" id="{7EB0B972-713F-345F-B436-723C9C18325D}"/>
              </a:ext>
            </a:extLst>
          </p:cNvPr>
          <p:cNvSpPr/>
          <p:nvPr/>
        </p:nvSpPr>
        <p:spPr>
          <a:xfrm>
            <a:off x="2921434" y="3190907"/>
            <a:ext cx="7288381" cy="495869"/>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Problème et défis</a:t>
            </a:r>
          </a:p>
        </p:txBody>
      </p:sp>
      <p:sp>
        <p:nvSpPr>
          <p:cNvPr id="20" name="Rectangle 19">
            <a:extLst>
              <a:ext uri="{FF2B5EF4-FFF2-40B4-BE49-F238E27FC236}">
                <a16:creationId xmlns:a16="http://schemas.microsoft.com/office/drawing/2014/main" id="{E8D54C1E-E0FF-D64B-141C-2DF5967A8251}"/>
              </a:ext>
            </a:extLst>
          </p:cNvPr>
          <p:cNvSpPr/>
          <p:nvPr/>
        </p:nvSpPr>
        <p:spPr>
          <a:xfrm>
            <a:off x="2921435" y="2702656"/>
            <a:ext cx="7288378" cy="495869"/>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Data Warehouse</a:t>
            </a:r>
          </a:p>
        </p:txBody>
      </p:sp>
      <p:sp>
        <p:nvSpPr>
          <p:cNvPr id="21" name="Rectangle 20">
            <a:extLst>
              <a:ext uri="{FF2B5EF4-FFF2-40B4-BE49-F238E27FC236}">
                <a16:creationId xmlns:a16="http://schemas.microsoft.com/office/drawing/2014/main" id="{55F43E6B-2940-2150-289D-DA6E0D986435}"/>
              </a:ext>
            </a:extLst>
          </p:cNvPr>
          <p:cNvSpPr/>
          <p:nvPr/>
        </p:nvSpPr>
        <p:spPr>
          <a:xfrm>
            <a:off x="1982190" y="3663282"/>
            <a:ext cx="450771" cy="495868"/>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5</a:t>
            </a:r>
            <a:endParaRPr lang="en-US" sz="2800" dirty="0">
              <a:ln w="3175">
                <a:solidFill>
                  <a:schemeClr val="tx1"/>
                </a:solidFill>
              </a:ln>
              <a:ea typeface="Tahoma" pitchFamily="34" charset="0"/>
              <a:cs typeface="Tahoma" pitchFamily="34" charset="0"/>
            </a:endParaRPr>
          </a:p>
        </p:txBody>
      </p:sp>
      <p:sp>
        <p:nvSpPr>
          <p:cNvPr id="23" name="Rectangle 22">
            <a:extLst>
              <a:ext uri="{FF2B5EF4-FFF2-40B4-BE49-F238E27FC236}">
                <a16:creationId xmlns:a16="http://schemas.microsoft.com/office/drawing/2014/main" id="{6F46EDD5-989E-9503-4F3F-195E03BF48CC}"/>
              </a:ext>
            </a:extLst>
          </p:cNvPr>
          <p:cNvSpPr/>
          <p:nvPr/>
        </p:nvSpPr>
        <p:spPr>
          <a:xfrm>
            <a:off x="1982186" y="4159151"/>
            <a:ext cx="450773" cy="495869"/>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6</a:t>
            </a:r>
            <a:endParaRPr lang="en-US" sz="2800" dirty="0">
              <a:ln w="3175">
                <a:solidFill>
                  <a:schemeClr val="tx1"/>
                </a:solidFill>
              </a:ln>
              <a:ea typeface="Tahoma" pitchFamily="34" charset="0"/>
              <a:cs typeface="Tahoma" pitchFamily="34" charset="0"/>
            </a:endParaRPr>
          </a:p>
        </p:txBody>
      </p:sp>
      <p:sp>
        <p:nvSpPr>
          <p:cNvPr id="24" name="Rectangle 23">
            <a:extLst>
              <a:ext uri="{FF2B5EF4-FFF2-40B4-BE49-F238E27FC236}">
                <a16:creationId xmlns:a16="http://schemas.microsoft.com/office/drawing/2014/main" id="{93528210-1CA9-F5F6-0C78-FCA8E923698F}"/>
              </a:ext>
            </a:extLst>
          </p:cNvPr>
          <p:cNvSpPr/>
          <p:nvPr/>
        </p:nvSpPr>
        <p:spPr>
          <a:xfrm>
            <a:off x="1982174" y="5147078"/>
            <a:ext cx="450773" cy="492062"/>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8</a:t>
            </a:r>
            <a:endParaRPr lang="en-US" sz="2800" dirty="0">
              <a:ln w="3175">
                <a:solidFill>
                  <a:schemeClr val="tx1"/>
                </a:solidFill>
              </a:ln>
              <a:ea typeface="Tahoma" pitchFamily="34" charset="0"/>
              <a:cs typeface="Tahoma" pitchFamily="34" charset="0"/>
            </a:endParaRPr>
          </a:p>
        </p:txBody>
      </p:sp>
      <p:sp>
        <p:nvSpPr>
          <p:cNvPr id="25" name="Rectangle 24">
            <a:extLst>
              <a:ext uri="{FF2B5EF4-FFF2-40B4-BE49-F238E27FC236}">
                <a16:creationId xmlns:a16="http://schemas.microsoft.com/office/drawing/2014/main" id="{52E49B62-9EE7-66C0-E918-D74405C5DCA9}"/>
              </a:ext>
            </a:extLst>
          </p:cNvPr>
          <p:cNvSpPr/>
          <p:nvPr/>
        </p:nvSpPr>
        <p:spPr>
          <a:xfrm>
            <a:off x="1982174" y="4655020"/>
            <a:ext cx="450773" cy="495869"/>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ln w="3175">
                  <a:solidFill>
                    <a:schemeClr val="tx1"/>
                  </a:solidFill>
                </a:ln>
                <a:ea typeface="Tahoma" pitchFamily="34" charset="0"/>
                <a:cs typeface="Tahoma" pitchFamily="34" charset="0"/>
              </a:rPr>
              <a:t>7</a:t>
            </a:r>
            <a:endParaRPr lang="en-US" sz="2800" dirty="0">
              <a:ln w="3175">
                <a:solidFill>
                  <a:schemeClr val="tx1"/>
                </a:solidFill>
              </a:ln>
              <a:ea typeface="Tahoma" pitchFamily="34" charset="0"/>
              <a:cs typeface="Tahoma" pitchFamily="34" charset="0"/>
            </a:endParaRPr>
          </a:p>
        </p:txBody>
      </p:sp>
      <p:sp>
        <p:nvSpPr>
          <p:cNvPr id="26" name="Rectangle 25">
            <a:extLst>
              <a:ext uri="{FF2B5EF4-FFF2-40B4-BE49-F238E27FC236}">
                <a16:creationId xmlns:a16="http://schemas.microsoft.com/office/drawing/2014/main" id="{3FE9591A-3D19-9D25-E6EE-C69804FF51BD}"/>
              </a:ext>
            </a:extLst>
          </p:cNvPr>
          <p:cNvSpPr/>
          <p:nvPr/>
        </p:nvSpPr>
        <p:spPr>
          <a:xfrm>
            <a:off x="2921445" y="3663282"/>
            <a:ext cx="7288381" cy="495869"/>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Solution proposée </a:t>
            </a:r>
          </a:p>
        </p:txBody>
      </p:sp>
      <p:sp>
        <p:nvSpPr>
          <p:cNvPr id="27" name="Rectangle 26">
            <a:extLst>
              <a:ext uri="{FF2B5EF4-FFF2-40B4-BE49-F238E27FC236}">
                <a16:creationId xmlns:a16="http://schemas.microsoft.com/office/drawing/2014/main" id="{57BF0D18-8901-A681-03ED-2143FE7E476E}"/>
              </a:ext>
            </a:extLst>
          </p:cNvPr>
          <p:cNvSpPr/>
          <p:nvPr/>
        </p:nvSpPr>
        <p:spPr>
          <a:xfrm>
            <a:off x="2921448" y="4159151"/>
            <a:ext cx="7288378" cy="495869"/>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Dimension à évolution lente</a:t>
            </a:r>
          </a:p>
        </p:txBody>
      </p:sp>
      <p:sp>
        <p:nvSpPr>
          <p:cNvPr id="28" name="Rectangle 27">
            <a:extLst>
              <a:ext uri="{FF2B5EF4-FFF2-40B4-BE49-F238E27FC236}">
                <a16:creationId xmlns:a16="http://schemas.microsoft.com/office/drawing/2014/main" id="{DB01B63F-7686-FB5A-598F-12B17721A8B3}"/>
              </a:ext>
            </a:extLst>
          </p:cNvPr>
          <p:cNvSpPr/>
          <p:nvPr/>
        </p:nvSpPr>
        <p:spPr>
          <a:xfrm>
            <a:off x="2921434" y="5143271"/>
            <a:ext cx="7288381" cy="495869"/>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Conclusion</a:t>
            </a:r>
          </a:p>
        </p:txBody>
      </p:sp>
      <p:sp>
        <p:nvSpPr>
          <p:cNvPr id="29" name="Rectangle 28">
            <a:extLst>
              <a:ext uri="{FF2B5EF4-FFF2-40B4-BE49-F238E27FC236}">
                <a16:creationId xmlns:a16="http://schemas.microsoft.com/office/drawing/2014/main" id="{E221227E-C990-6037-8F24-61EC94FA7979}"/>
              </a:ext>
            </a:extLst>
          </p:cNvPr>
          <p:cNvSpPr/>
          <p:nvPr/>
        </p:nvSpPr>
        <p:spPr>
          <a:xfrm>
            <a:off x="2921435" y="4655020"/>
            <a:ext cx="7288378" cy="495869"/>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sz="2400" b="1" dirty="0">
                <a:ln w="3175">
                  <a:solidFill>
                    <a:schemeClr val="tx1"/>
                  </a:solidFill>
                </a:ln>
                <a:ea typeface="Tahoma" pitchFamily="34" charset="0"/>
                <a:cs typeface="Tahoma" pitchFamily="34" charset="0"/>
              </a:rPr>
              <a:t>Dimension hybride </a:t>
            </a:r>
          </a:p>
        </p:txBody>
      </p:sp>
    </p:spTree>
    <p:extLst>
      <p:ext uri="{BB962C8B-B14F-4D97-AF65-F5344CB8AC3E}">
        <p14:creationId xmlns:p14="http://schemas.microsoft.com/office/powerpoint/2010/main" val="1480892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 fill="hold"/>
                                        <p:tgtEl>
                                          <p:spTgt spid="12"/>
                                        </p:tgtEl>
                                        <p:attrNameLst>
                                          <p:attrName>ppt_x</p:attrName>
                                        </p:attrNameLst>
                                      </p:cBhvr>
                                      <p:tavLst>
                                        <p:tav tm="0">
                                          <p:val>
                                            <p:strVal val="#ppt_x"/>
                                          </p:val>
                                        </p:tav>
                                        <p:tav tm="100000">
                                          <p:val>
                                            <p:strVal val="#ppt_x"/>
                                          </p:val>
                                        </p:tav>
                                      </p:tavLst>
                                    </p:anim>
                                    <p:anim calcmode="lin" valueType="num">
                                      <p:cBhvr additive="base">
                                        <p:cTn id="8" dur="25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250" fill="hold"/>
                                        <p:tgtEl>
                                          <p:spTgt spid="13"/>
                                        </p:tgtEl>
                                        <p:attrNameLst>
                                          <p:attrName>ppt_x</p:attrName>
                                        </p:attrNameLst>
                                      </p:cBhvr>
                                      <p:tavLst>
                                        <p:tav tm="0">
                                          <p:val>
                                            <p:strVal val="#ppt_x"/>
                                          </p:val>
                                        </p:tav>
                                        <p:tav tm="100000">
                                          <p:val>
                                            <p:strVal val="#ppt_x"/>
                                          </p:val>
                                        </p:tav>
                                      </p:tavLst>
                                    </p:anim>
                                    <p:anim calcmode="lin" valueType="num">
                                      <p:cBhvr additive="base">
                                        <p:cTn id="13" dur="25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fill="hold"/>
                                        <p:tgtEl>
                                          <p:spTgt spid="16"/>
                                        </p:tgtEl>
                                        <p:attrNameLst>
                                          <p:attrName>ppt_x</p:attrName>
                                        </p:attrNameLst>
                                      </p:cBhvr>
                                      <p:tavLst>
                                        <p:tav tm="0">
                                          <p:val>
                                            <p:strVal val="#ppt_x"/>
                                          </p:val>
                                        </p:tav>
                                        <p:tav tm="100000">
                                          <p:val>
                                            <p:strVal val="#ppt_x"/>
                                          </p:val>
                                        </p:tav>
                                      </p:tavLst>
                                    </p:anim>
                                    <p:anim calcmode="lin" valueType="num">
                                      <p:cBhvr additive="base">
                                        <p:cTn id="18" dur="25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250" fill="hold"/>
                                        <p:tgtEl>
                                          <p:spTgt spid="15"/>
                                        </p:tgtEl>
                                        <p:attrNameLst>
                                          <p:attrName>ppt_x</p:attrName>
                                        </p:attrNameLst>
                                      </p:cBhvr>
                                      <p:tavLst>
                                        <p:tav tm="0">
                                          <p:val>
                                            <p:strVal val="#ppt_x"/>
                                          </p:val>
                                        </p:tav>
                                        <p:tav tm="100000">
                                          <p:val>
                                            <p:strVal val="#ppt_x"/>
                                          </p:val>
                                        </p:tav>
                                      </p:tavLst>
                                    </p:anim>
                                    <p:anim calcmode="lin" valueType="num">
                                      <p:cBhvr additive="base">
                                        <p:cTn id="23" dur="25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250" fill="hold"/>
                                        <p:tgtEl>
                                          <p:spTgt spid="21"/>
                                        </p:tgtEl>
                                        <p:attrNameLst>
                                          <p:attrName>ppt_x</p:attrName>
                                        </p:attrNameLst>
                                      </p:cBhvr>
                                      <p:tavLst>
                                        <p:tav tm="0">
                                          <p:val>
                                            <p:strVal val="#ppt_x"/>
                                          </p:val>
                                        </p:tav>
                                        <p:tav tm="100000">
                                          <p:val>
                                            <p:strVal val="#ppt_x"/>
                                          </p:val>
                                        </p:tav>
                                      </p:tavLst>
                                    </p:anim>
                                    <p:anim calcmode="lin" valueType="num">
                                      <p:cBhvr additive="base">
                                        <p:cTn id="28" dur="250" fill="hold"/>
                                        <p:tgtEl>
                                          <p:spTgt spid="21"/>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250" fill="hold"/>
                                        <p:tgtEl>
                                          <p:spTgt spid="23"/>
                                        </p:tgtEl>
                                        <p:attrNameLst>
                                          <p:attrName>ppt_x</p:attrName>
                                        </p:attrNameLst>
                                      </p:cBhvr>
                                      <p:tavLst>
                                        <p:tav tm="0">
                                          <p:val>
                                            <p:strVal val="#ppt_x"/>
                                          </p:val>
                                        </p:tav>
                                        <p:tav tm="100000">
                                          <p:val>
                                            <p:strVal val="#ppt_x"/>
                                          </p:val>
                                        </p:tav>
                                      </p:tavLst>
                                    </p:anim>
                                    <p:anim calcmode="lin" valueType="num">
                                      <p:cBhvr additive="base">
                                        <p:cTn id="33" dur="25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250" fill="hold"/>
                                        <p:tgtEl>
                                          <p:spTgt spid="25"/>
                                        </p:tgtEl>
                                        <p:attrNameLst>
                                          <p:attrName>ppt_x</p:attrName>
                                        </p:attrNameLst>
                                      </p:cBhvr>
                                      <p:tavLst>
                                        <p:tav tm="0">
                                          <p:val>
                                            <p:strVal val="#ppt_x"/>
                                          </p:val>
                                        </p:tav>
                                        <p:tav tm="100000">
                                          <p:val>
                                            <p:strVal val="#ppt_x"/>
                                          </p:val>
                                        </p:tav>
                                      </p:tavLst>
                                    </p:anim>
                                    <p:anim calcmode="lin" valueType="num">
                                      <p:cBhvr additive="base">
                                        <p:cTn id="38" dur="250" fill="hold"/>
                                        <p:tgtEl>
                                          <p:spTgt spid="25"/>
                                        </p:tgtEl>
                                        <p:attrNameLst>
                                          <p:attrName>ppt_y</p:attrName>
                                        </p:attrNameLst>
                                      </p:cBhvr>
                                      <p:tavLst>
                                        <p:tav tm="0">
                                          <p:val>
                                            <p:strVal val="1+#ppt_h/2"/>
                                          </p:val>
                                        </p:tav>
                                        <p:tav tm="100000">
                                          <p:val>
                                            <p:strVal val="#ppt_y"/>
                                          </p:val>
                                        </p:tav>
                                      </p:tavLst>
                                    </p:anim>
                                  </p:childTnLst>
                                </p:cTn>
                              </p:par>
                            </p:childTnLst>
                          </p:cTn>
                        </p:par>
                        <p:par>
                          <p:cTn id="39" fill="hold">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250" fill="hold"/>
                                        <p:tgtEl>
                                          <p:spTgt spid="24"/>
                                        </p:tgtEl>
                                        <p:attrNameLst>
                                          <p:attrName>ppt_x</p:attrName>
                                        </p:attrNameLst>
                                      </p:cBhvr>
                                      <p:tavLst>
                                        <p:tav tm="0">
                                          <p:val>
                                            <p:strVal val="#ppt_x"/>
                                          </p:val>
                                        </p:tav>
                                        <p:tav tm="100000">
                                          <p:val>
                                            <p:strVal val="#ppt_x"/>
                                          </p:val>
                                        </p:tav>
                                      </p:tavLst>
                                    </p:anim>
                                    <p:anim calcmode="lin" valueType="num">
                                      <p:cBhvr additive="base">
                                        <p:cTn id="43" dur="250" fill="hold"/>
                                        <p:tgtEl>
                                          <p:spTgt spid="24"/>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7"/>
                                        </p:tgtEl>
                                        <p:attrNameLst>
                                          <p:attrName>ppt_y</p:attrName>
                                        </p:attrNameLst>
                                      </p:cBhvr>
                                      <p:tavLst>
                                        <p:tav tm="0">
                                          <p:val>
                                            <p:strVal val="#ppt_y"/>
                                          </p:val>
                                        </p:tav>
                                        <p:tav tm="100000">
                                          <p:val>
                                            <p:strVal val="#ppt_y"/>
                                          </p:val>
                                        </p:tav>
                                      </p:tavLst>
                                    </p:anim>
                                    <p:anim calcmode="lin" valueType="num">
                                      <p:cBhvr>
                                        <p:cTn id="4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17"/>
                                        </p:tgtEl>
                                      </p:cBhvr>
                                    </p:animEffect>
                                  </p:childTnLst>
                                </p:cTn>
                              </p:par>
                            </p:childTnLst>
                          </p:cTn>
                        </p:par>
                        <p:par>
                          <p:cTn id="52" fill="hold">
                            <p:stCondLst>
                              <p:cond delay="30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18"/>
                                        </p:tgtEl>
                                        <p:attrNameLst>
                                          <p:attrName>ppt_y</p:attrName>
                                        </p:attrNameLst>
                                      </p:cBhvr>
                                      <p:tavLst>
                                        <p:tav tm="0">
                                          <p:val>
                                            <p:strVal val="#ppt_y"/>
                                          </p:val>
                                        </p:tav>
                                        <p:tav tm="100000">
                                          <p:val>
                                            <p:strVal val="#ppt_y"/>
                                          </p:val>
                                        </p:tav>
                                      </p:tavLst>
                                    </p:anim>
                                    <p:anim calcmode="lin" valueType="num">
                                      <p:cBhvr>
                                        <p:cTn id="57"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18"/>
                                        </p:tgtEl>
                                      </p:cBhvr>
                                    </p:animEffect>
                                  </p:childTnLst>
                                </p:cTn>
                              </p:par>
                            </p:childTnLst>
                          </p:cTn>
                        </p:par>
                        <p:par>
                          <p:cTn id="60" fill="hold">
                            <p:stCondLst>
                              <p:cond delay="4350"/>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20"/>
                                        </p:tgtEl>
                                        <p:attrNameLst>
                                          <p:attrName>ppt_y</p:attrName>
                                        </p:attrNameLst>
                                      </p:cBhvr>
                                      <p:tavLst>
                                        <p:tav tm="0">
                                          <p:val>
                                            <p:strVal val="#ppt_y"/>
                                          </p:val>
                                        </p:tav>
                                        <p:tav tm="100000">
                                          <p:val>
                                            <p:strVal val="#ppt_y"/>
                                          </p:val>
                                        </p:tav>
                                      </p:tavLst>
                                    </p:anim>
                                    <p:anim calcmode="lin" valueType="num">
                                      <p:cBhvr>
                                        <p:cTn id="65"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20"/>
                                        </p:tgtEl>
                                      </p:cBhvr>
                                    </p:animEffect>
                                  </p:childTnLst>
                                </p:cTn>
                              </p:par>
                            </p:childTnLst>
                          </p:cTn>
                        </p:par>
                        <p:par>
                          <p:cTn id="68" fill="hold">
                            <p:stCondLst>
                              <p:cond delay="545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19"/>
                                        </p:tgtEl>
                                        <p:attrNameLst>
                                          <p:attrName>ppt_y</p:attrName>
                                        </p:attrNameLst>
                                      </p:cBhvr>
                                      <p:tavLst>
                                        <p:tav tm="0">
                                          <p:val>
                                            <p:strVal val="#ppt_y"/>
                                          </p:val>
                                        </p:tav>
                                        <p:tav tm="100000">
                                          <p:val>
                                            <p:strVal val="#ppt_y"/>
                                          </p:val>
                                        </p:tav>
                                      </p:tavLst>
                                    </p:anim>
                                    <p:anim calcmode="lin" valueType="num">
                                      <p:cBhvr>
                                        <p:cTn id="73"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19"/>
                                        </p:tgtEl>
                                      </p:cBhvr>
                                    </p:animEffect>
                                  </p:childTnLst>
                                </p:cTn>
                              </p:par>
                            </p:childTnLst>
                          </p:cTn>
                        </p:par>
                        <p:par>
                          <p:cTn id="76" fill="hold">
                            <p:stCondLst>
                              <p:cond delay="6650"/>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26"/>
                                        </p:tgtEl>
                                        <p:attrNameLst>
                                          <p:attrName>style.visibility</p:attrName>
                                        </p:attrNameLst>
                                      </p:cBhvr>
                                      <p:to>
                                        <p:strVal val="visible"/>
                                      </p:to>
                                    </p:set>
                                    <p:anim calcmode="lin" valueType="num">
                                      <p:cBhvr>
                                        <p:cTn id="79"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gtEl>
                                        <p:attrNameLst>
                                          <p:attrName>ppt_y</p:attrName>
                                        </p:attrNameLst>
                                      </p:cBhvr>
                                      <p:tavLst>
                                        <p:tav tm="0">
                                          <p:val>
                                            <p:strVal val="#ppt_y"/>
                                          </p:val>
                                        </p:tav>
                                        <p:tav tm="100000">
                                          <p:val>
                                            <p:strVal val="#ppt_y"/>
                                          </p:val>
                                        </p:tav>
                                      </p:tavLst>
                                    </p:anim>
                                    <p:anim calcmode="lin" valueType="num">
                                      <p:cBhvr>
                                        <p:cTn id="81"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gtEl>
                                      </p:cBhvr>
                                    </p:animEffect>
                                  </p:childTnLst>
                                </p:cTn>
                              </p:par>
                            </p:childTnLst>
                          </p:cTn>
                        </p:par>
                        <p:par>
                          <p:cTn id="84" fill="hold">
                            <p:stCondLst>
                              <p:cond delay="7900"/>
                            </p:stCondLst>
                            <p:childTnLst>
                              <p:par>
                                <p:cTn id="85" presetID="41" presetClass="entr" presetSubtype="0" fill="hold" grpId="0" nodeType="afterEffect">
                                  <p:stCondLst>
                                    <p:cond delay="0"/>
                                  </p:stCondLst>
                                  <p:iterate type="lt">
                                    <p:tmPct val="10000"/>
                                  </p:iterate>
                                  <p:childTnLst>
                                    <p:set>
                                      <p:cBhvr>
                                        <p:cTn id="86" dur="1" fill="hold">
                                          <p:stCondLst>
                                            <p:cond delay="0"/>
                                          </p:stCondLst>
                                        </p:cTn>
                                        <p:tgtEl>
                                          <p:spTgt spid="27"/>
                                        </p:tgtEl>
                                        <p:attrNameLst>
                                          <p:attrName>style.visibility</p:attrName>
                                        </p:attrNameLst>
                                      </p:cBhvr>
                                      <p:to>
                                        <p:strVal val="visible"/>
                                      </p:to>
                                    </p:set>
                                    <p:anim calcmode="lin" valueType="num">
                                      <p:cBhvr>
                                        <p:cTn id="8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8" dur="500" fill="hold"/>
                                        <p:tgtEl>
                                          <p:spTgt spid="27"/>
                                        </p:tgtEl>
                                        <p:attrNameLst>
                                          <p:attrName>ppt_y</p:attrName>
                                        </p:attrNameLst>
                                      </p:cBhvr>
                                      <p:tavLst>
                                        <p:tav tm="0">
                                          <p:val>
                                            <p:strVal val="#ppt_y"/>
                                          </p:val>
                                        </p:tav>
                                        <p:tav tm="100000">
                                          <p:val>
                                            <p:strVal val="#ppt_y"/>
                                          </p:val>
                                        </p:tav>
                                      </p:tavLst>
                                    </p:anim>
                                    <p:anim calcmode="lin" valueType="num">
                                      <p:cBhvr>
                                        <p:cTn id="8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9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91" dur="500" tmFilter="0,0; .5, 1; 1, 1"/>
                                        <p:tgtEl>
                                          <p:spTgt spid="27"/>
                                        </p:tgtEl>
                                      </p:cBhvr>
                                    </p:animEffect>
                                  </p:childTnLst>
                                </p:cTn>
                              </p:par>
                            </p:childTnLst>
                          </p:cTn>
                        </p:par>
                        <p:par>
                          <p:cTn id="92" fill="hold">
                            <p:stCondLst>
                              <p:cond delay="9550"/>
                            </p:stCondLst>
                            <p:childTnLst>
                              <p:par>
                                <p:cTn id="93" presetID="41" presetClass="entr" presetSubtype="0" fill="hold" grpId="0" nodeType="afterEffect">
                                  <p:stCondLst>
                                    <p:cond delay="0"/>
                                  </p:stCondLst>
                                  <p:iterate type="lt">
                                    <p:tmPct val="10000"/>
                                  </p:iterate>
                                  <p:childTnLst>
                                    <p:set>
                                      <p:cBhvr>
                                        <p:cTn id="94" dur="1" fill="hold">
                                          <p:stCondLst>
                                            <p:cond delay="0"/>
                                          </p:stCondLst>
                                        </p:cTn>
                                        <p:tgtEl>
                                          <p:spTgt spid="29"/>
                                        </p:tgtEl>
                                        <p:attrNameLst>
                                          <p:attrName>style.visibility</p:attrName>
                                        </p:attrNameLst>
                                      </p:cBhvr>
                                      <p:to>
                                        <p:strVal val="visible"/>
                                      </p:to>
                                    </p:set>
                                    <p:anim calcmode="lin" valueType="num">
                                      <p:cBhvr>
                                        <p:cTn id="9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96" dur="500" fill="hold"/>
                                        <p:tgtEl>
                                          <p:spTgt spid="29"/>
                                        </p:tgtEl>
                                        <p:attrNameLst>
                                          <p:attrName>ppt_y</p:attrName>
                                        </p:attrNameLst>
                                      </p:cBhvr>
                                      <p:tavLst>
                                        <p:tav tm="0">
                                          <p:val>
                                            <p:strVal val="#ppt_y"/>
                                          </p:val>
                                        </p:tav>
                                        <p:tav tm="100000">
                                          <p:val>
                                            <p:strVal val="#ppt_y"/>
                                          </p:val>
                                        </p:tav>
                                      </p:tavLst>
                                    </p:anim>
                                    <p:anim calcmode="lin" valueType="num">
                                      <p:cBhvr>
                                        <p:cTn id="9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9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99" dur="500" tmFilter="0,0; .5, 1; 1, 1"/>
                                        <p:tgtEl>
                                          <p:spTgt spid="29"/>
                                        </p:tgtEl>
                                      </p:cBhvr>
                                    </p:animEffect>
                                  </p:childTnLst>
                                </p:cTn>
                              </p:par>
                            </p:childTnLst>
                          </p:cTn>
                        </p:par>
                        <p:par>
                          <p:cTn id="100" fill="hold">
                            <p:stCondLst>
                              <p:cond delay="10800"/>
                            </p:stCondLst>
                            <p:childTnLst>
                              <p:par>
                                <p:cTn id="101" presetID="41" presetClass="entr" presetSubtype="0" fill="hold" grpId="0" nodeType="afterEffect">
                                  <p:stCondLst>
                                    <p:cond delay="0"/>
                                  </p:stCondLst>
                                  <p:iterate type="lt">
                                    <p:tmPct val="10000"/>
                                  </p:iterate>
                                  <p:childTnLst>
                                    <p:set>
                                      <p:cBhvr>
                                        <p:cTn id="102" dur="1" fill="hold">
                                          <p:stCondLst>
                                            <p:cond delay="0"/>
                                          </p:stCondLst>
                                        </p:cTn>
                                        <p:tgtEl>
                                          <p:spTgt spid="28"/>
                                        </p:tgtEl>
                                        <p:attrNameLst>
                                          <p:attrName>style.visibility</p:attrName>
                                        </p:attrNameLst>
                                      </p:cBhvr>
                                      <p:to>
                                        <p:strVal val="visible"/>
                                      </p:to>
                                    </p:set>
                                    <p:anim calcmode="lin" valueType="num">
                                      <p:cBhvr>
                                        <p:cTn id="103"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04" dur="500" fill="hold"/>
                                        <p:tgtEl>
                                          <p:spTgt spid="28"/>
                                        </p:tgtEl>
                                        <p:attrNameLst>
                                          <p:attrName>ppt_y</p:attrName>
                                        </p:attrNameLst>
                                      </p:cBhvr>
                                      <p:tavLst>
                                        <p:tav tm="0">
                                          <p:val>
                                            <p:strVal val="#ppt_y"/>
                                          </p:val>
                                        </p:tav>
                                        <p:tav tm="100000">
                                          <p:val>
                                            <p:strVal val="#ppt_y"/>
                                          </p:val>
                                        </p:tav>
                                      </p:tavLst>
                                    </p:anim>
                                    <p:anim calcmode="lin" valueType="num">
                                      <p:cBhvr>
                                        <p:cTn id="105"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6"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07" dur="5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6" grpId="0" animBg="1"/>
      <p:bldP spid="27" grpId="0" animBg="1"/>
      <p:bldP spid="28"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2AF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13</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1790121"/>
            <a:ext cx="3208785" cy="321466"/>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pic>
        <p:nvPicPr>
          <p:cNvPr id="2" name="Picture 8">
            <a:extLst>
              <a:ext uri="{FF2B5EF4-FFF2-40B4-BE49-F238E27FC236}">
                <a16:creationId xmlns:a16="http://schemas.microsoft.com/office/drawing/2014/main" id="{893A6149-D56E-0F9B-BE9C-37A6414B7EB4}"/>
              </a:ext>
            </a:extLst>
          </p:cNvPr>
          <p:cNvPicPr>
            <a:picLocks noChangeAspect="1"/>
          </p:cNvPicPr>
          <p:nvPr/>
        </p:nvPicPr>
        <p:blipFill>
          <a:blip r:embed="rId2"/>
          <a:stretch>
            <a:fillRect/>
          </a:stretch>
        </p:blipFill>
        <p:spPr>
          <a:xfrm>
            <a:off x="1949465" y="2919835"/>
            <a:ext cx="8284394" cy="3580454"/>
          </a:xfrm>
          <a:prstGeom prst="rect">
            <a:avLst/>
          </a:prstGeom>
        </p:spPr>
      </p:pic>
      <p:sp>
        <p:nvSpPr>
          <p:cNvPr id="3" name="Rectangle 2">
            <a:extLst>
              <a:ext uri="{FF2B5EF4-FFF2-40B4-BE49-F238E27FC236}">
                <a16:creationId xmlns:a16="http://schemas.microsoft.com/office/drawing/2014/main" id="{A17B54C7-2052-84D3-5718-215797DA1B9A}"/>
              </a:ext>
            </a:extLst>
          </p:cNvPr>
          <p:cNvSpPr/>
          <p:nvPr/>
        </p:nvSpPr>
        <p:spPr>
          <a:xfrm>
            <a:off x="309245" y="2134572"/>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2AFB6"/>
                </a:solidFill>
                <a:latin typeface="Tahoma" pitchFamily="34" charset="0"/>
                <a:ea typeface="Tahoma" pitchFamily="34" charset="0"/>
                <a:cs typeface="Tahoma" pitchFamily="34" charset="0"/>
              </a:rPr>
              <a:t>2</a:t>
            </a:r>
            <a:endParaRPr lang="en-US" sz="4000" b="1" dirty="0">
              <a:solidFill>
                <a:srgbClr val="42AFB6"/>
              </a:solidFill>
              <a:latin typeface="Tahoma" pitchFamily="34" charset="0"/>
              <a:ea typeface="Tahoma" pitchFamily="34" charset="0"/>
              <a:cs typeface="Tahoma" pitchFamily="34" charset="0"/>
            </a:endParaRPr>
          </a:p>
        </p:txBody>
      </p:sp>
      <p:sp>
        <p:nvSpPr>
          <p:cNvPr id="11" name="Rectangle 10">
            <a:extLst>
              <a:ext uri="{FF2B5EF4-FFF2-40B4-BE49-F238E27FC236}">
                <a16:creationId xmlns:a16="http://schemas.microsoft.com/office/drawing/2014/main" id="{D257367B-2AC6-99D2-5364-9A127F155A2F}"/>
              </a:ext>
            </a:extLst>
          </p:cNvPr>
          <p:cNvSpPr/>
          <p:nvPr/>
        </p:nvSpPr>
        <p:spPr>
          <a:xfrm>
            <a:off x="948015" y="2321917"/>
            <a:ext cx="87548" cy="55393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7" name="Rectangle 16">
            <a:extLst>
              <a:ext uri="{FF2B5EF4-FFF2-40B4-BE49-F238E27FC236}">
                <a16:creationId xmlns:a16="http://schemas.microsoft.com/office/drawing/2014/main" id="{D0BDD87B-ACDA-BDBC-2D92-BFD94B230803}"/>
              </a:ext>
            </a:extLst>
          </p:cNvPr>
          <p:cNvSpPr/>
          <p:nvPr/>
        </p:nvSpPr>
        <p:spPr>
          <a:xfrm>
            <a:off x="1032672" y="2300735"/>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2 : Ajouter une nouvelle ligne</a:t>
            </a:r>
          </a:p>
        </p:txBody>
      </p:sp>
    </p:spTree>
    <p:extLst>
      <p:ext uri="{BB962C8B-B14F-4D97-AF65-F5344CB8AC3E}">
        <p14:creationId xmlns:p14="http://schemas.microsoft.com/office/powerpoint/2010/main" val="22316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par>
                                <p:cTn id="58" presetID="10" presetClass="entr" presetSubtype="0" fill="hold"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par>
                          <p:cTn id="61" fill="hold">
                            <p:stCondLst>
                              <p:cond delay="1300"/>
                            </p:stCondLst>
                            <p:childTnLst>
                              <p:par>
                                <p:cTn id="62" presetID="2" presetClass="entr" presetSubtype="1" fill="hold" nodeType="afterEffect">
                                  <p:stCondLst>
                                    <p:cond delay="0"/>
                                  </p:stCondLst>
                                  <p:childTnLst>
                                    <p:set>
                                      <p:cBhvr>
                                        <p:cTn id="63" dur="1" fill="hold">
                                          <p:stCondLst>
                                            <p:cond delay="0"/>
                                          </p:stCondLst>
                                        </p:cTn>
                                        <p:tgtEl>
                                          <p:spTgt spid="3">
                                            <p:txEl>
                                              <p:pRg st="0" end="0"/>
                                            </p:txEl>
                                          </p:spTgt>
                                        </p:tgtEl>
                                        <p:attrNameLst>
                                          <p:attrName>style.visibility</p:attrName>
                                        </p:attrNameLst>
                                      </p:cBhvr>
                                      <p:to>
                                        <p:strVal val="visible"/>
                                      </p:to>
                                    </p:set>
                                    <p:anim calcmode="lin" valueType="num">
                                      <p:cBhvr additive="base">
                                        <p:cTn id="6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1800"/>
                            </p:stCondLst>
                            <p:childTnLst>
                              <p:par>
                                <p:cTn id="67" presetID="22" presetClass="entr" presetSubtype="8"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par>
                                <p:cTn id="70" presetID="22" presetClass="entr" presetSubtype="8" fill="hold" nodeType="withEffect">
                                  <p:stCondLst>
                                    <p:cond delay="0"/>
                                  </p:stCondLst>
                                  <p:childTnLst>
                                    <p:set>
                                      <p:cBhvr>
                                        <p:cTn id="71" dur="1" fill="hold">
                                          <p:stCondLst>
                                            <p:cond delay="0"/>
                                          </p:stCondLst>
                                        </p:cTn>
                                        <p:tgtEl>
                                          <p:spTgt spid="17">
                                            <p:txEl>
                                              <p:pRg st="0" end="0"/>
                                            </p:txEl>
                                          </p:spTgt>
                                        </p:tgtEl>
                                        <p:attrNameLst>
                                          <p:attrName>style.visibility</p:attrName>
                                        </p:attrNameLst>
                                      </p:cBhvr>
                                      <p:to>
                                        <p:strVal val="visible"/>
                                      </p:to>
                                    </p:set>
                                    <p:animEffect transition="in" filter="wipe(left)">
                                      <p:cBhvr>
                                        <p:cTn id="7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2AF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14</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1790121"/>
            <a:ext cx="3208785" cy="321466"/>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pic>
        <p:nvPicPr>
          <p:cNvPr id="3" name="Content Placeholder 4">
            <a:extLst>
              <a:ext uri="{FF2B5EF4-FFF2-40B4-BE49-F238E27FC236}">
                <a16:creationId xmlns:a16="http://schemas.microsoft.com/office/drawing/2014/main" id="{C93129EB-5A91-9D57-6DBF-C8477FD8B5DE}"/>
              </a:ext>
            </a:extLst>
          </p:cNvPr>
          <p:cNvPicPr>
            <a:picLocks noChangeAspect="1"/>
          </p:cNvPicPr>
          <p:nvPr/>
        </p:nvPicPr>
        <p:blipFill>
          <a:blip r:embed="rId2"/>
          <a:stretch>
            <a:fillRect/>
          </a:stretch>
        </p:blipFill>
        <p:spPr>
          <a:xfrm>
            <a:off x="5379316" y="2532035"/>
            <a:ext cx="6853237" cy="4128177"/>
          </a:xfrm>
          <a:prstGeom prst="rect">
            <a:avLst/>
          </a:prstGeom>
        </p:spPr>
      </p:pic>
      <p:sp>
        <p:nvSpPr>
          <p:cNvPr id="10" name="Content Placeholder 3">
            <a:extLst>
              <a:ext uri="{FF2B5EF4-FFF2-40B4-BE49-F238E27FC236}">
                <a16:creationId xmlns:a16="http://schemas.microsoft.com/office/drawing/2014/main" id="{D090B471-4B62-66BF-FE47-7C25E2EACE55}"/>
              </a:ext>
            </a:extLst>
          </p:cNvPr>
          <p:cNvSpPr txBox="1">
            <a:spLocks/>
          </p:cNvSpPr>
          <p:nvPr/>
        </p:nvSpPr>
        <p:spPr>
          <a:xfrm>
            <a:off x="762391" y="3249500"/>
            <a:ext cx="4616925"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000" dirty="0"/>
              <a:t>Une approche de type 3 sert a ajouter une nouvelle colonne pour capturer le changement d'attribut. La technique de dimension changeante de type 3 vous permet de voir les données nouvelles et historiques par les valeurs d'attribut nouvelles ou précédentes.</a:t>
            </a:r>
          </a:p>
          <a:p>
            <a:pPr marL="0" indent="0">
              <a:buNone/>
            </a:pPr>
            <a:endParaRPr lang="fr-FR" sz="2200" dirty="0"/>
          </a:p>
          <a:p>
            <a:pPr marL="0" indent="0">
              <a:buNone/>
            </a:pPr>
            <a:endParaRPr lang="fr-FR" sz="2200" dirty="0"/>
          </a:p>
          <a:p>
            <a:pPr marL="0" indent="0">
              <a:buNone/>
            </a:pPr>
            <a:endParaRPr lang="fr-FR" sz="2200" dirty="0"/>
          </a:p>
          <a:p>
            <a:pPr marL="0" indent="0">
              <a:buNone/>
            </a:pPr>
            <a:endParaRPr lang="fr-FR" sz="2200" dirty="0"/>
          </a:p>
        </p:txBody>
      </p:sp>
      <p:sp>
        <p:nvSpPr>
          <p:cNvPr id="11" name="Rectangle 10">
            <a:extLst>
              <a:ext uri="{FF2B5EF4-FFF2-40B4-BE49-F238E27FC236}">
                <a16:creationId xmlns:a16="http://schemas.microsoft.com/office/drawing/2014/main" id="{B0C08F79-9AA9-97CB-CF33-EB16D7385337}"/>
              </a:ext>
            </a:extLst>
          </p:cNvPr>
          <p:cNvSpPr/>
          <p:nvPr/>
        </p:nvSpPr>
        <p:spPr>
          <a:xfrm>
            <a:off x="169018" y="2118027"/>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2AFB6"/>
                </a:solidFill>
                <a:latin typeface="Tahoma" pitchFamily="34" charset="0"/>
                <a:ea typeface="Tahoma" pitchFamily="34" charset="0"/>
                <a:cs typeface="Tahoma" pitchFamily="34" charset="0"/>
              </a:rPr>
              <a:t>3</a:t>
            </a:r>
            <a:endParaRPr lang="en-US" sz="4000" b="1" dirty="0">
              <a:solidFill>
                <a:srgbClr val="42AFB6"/>
              </a:solidFill>
              <a:latin typeface="Tahoma" pitchFamily="34" charset="0"/>
              <a:ea typeface="Tahoma" pitchFamily="34" charset="0"/>
              <a:cs typeface="Tahoma" pitchFamily="34" charset="0"/>
            </a:endParaRPr>
          </a:p>
        </p:txBody>
      </p:sp>
      <p:sp>
        <p:nvSpPr>
          <p:cNvPr id="17" name="Rectangle 16">
            <a:extLst>
              <a:ext uri="{FF2B5EF4-FFF2-40B4-BE49-F238E27FC236}">
                <a16:creationId xmlns:a16="http://schemas.microsoft.com/office/drawing/2014/main" id="{CCD55C31-FD7D-64B5-5CA4-A93A8F4AC619}"/>
              </a:ext>
            </a:extLst>
          </p:cNvPr>
          <p:cNvSpPr/>
          <p:nvPr/>
        </p:nvSpPr>
        <p:spPr>
          <a:xfrm>
            <a:off x="807788" y="2305372"/>
            <a:ext cx="87548" cy="55393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8" name="Rectangle 17">
            <a:extLst>
              <a:ext uri="{FF2B5EF4-FFF2-40B4-BE49-F238E27FC236}">
                <a16:creationId xmlns:a16="http://schemas.microsoft.com/office/drawing/2014/main" id="{2432D932-9877-6756-3525-9B6C0B376C7D}"/>
              </a:ext>
            </a:extLst>
          </p:cNvPr>
          <p:cNvSpPr/>
          <p:nvPr/>
        </p:nvSpPr>
        <p:spPr>
          <a:xfrm>
            <a:off x="892445" y="2284190"/>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3 : Ajouter un nouvel attribut</a:t>
            </a:r>
          </a:p>
        </p:txBody>
      </p:sp>
    </p:spTree>
    <p:extLst>
      <p:ext uri="{BB962C8B-B14F-4D97-AF65-F5344CB8AC3E}">
        <p14:creationId xmlns:p14="http://schemas.microsoft.com/office/powerpoint/2010/main" val="40325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 calcmode="lin" valueType="num">
                                      <p:cBhvr additive="base">
                                        <p:cTn id="6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par>
                                <p:cTn id="67" presetID="22" presetClass="entr" presetSubtype="8"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wipe(left)">
                                      <p:cBhvr>
                                        <p:cTn id="69" dur="500"/>
                                        <p:tgtEl>
                                          <p:spTgt spid="18">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10"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10"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2AF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15</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1790121"/>
            <a:ext cx="3208785" cy="321466"/>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2" name="Content Placeholder 3">
            <a:extLst>
              <a:ext uri="{FF2B5EF4-FFF2-40B4-BE49-F238E27FC236}">
                <a16:creationId xmlns:a16="http://schemas.microsoft.com/office/drawing/2014/main" id="{08BD12D5-F741-4C29-8435-40BF06D558CD}"/>
              </a:ext>
            </a:extLst>
          </p:cNvPr>
          <p:cNvSpPr txBox="1">
            <a:spLocks/>
          </p:cNvSpPr>
          <p:nvPr/>
        </p:nvSpPr>
        <p:spPr>
          <a:xfrm>
            <a:off x="918080" y="3187597"/>
            <a:ext cx="10649248"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000" dirty="0"/>
              <a:t>Notre technique de type 2 n'est pas bonne parce que nous ne voulons pas ajouter de nouvelles lignes à une dimension qui  compte déjà des millions.</a:t>
            </a:r>
          </a:p>
          <a:p>
            <a:pPr marL="0" indent="0" algn="just">
              <a:buNone/>
            </a:pPr>
            <a:r>
              <a:rPr lang="fr-FR" sz="2000" dirty="0"/>
              <a:t>La solution dans ce cas consiste à décomposer les attributs fréquemment changés dans une autre dimension, appelée </a:t>
            </a:r>
            <a:r>
              <a:rPr lang="fr-FR" sz="2000" b="1" dirty="0"/>
              <a:t>mini-dimension</a:t>
            </a:r>
            <a:r>
              <a:rPr lang="fr-FR" sz="2000" dirty="0"/>
              <a:t>. </a:t>
            </a:r>
          </a:p>
          <a:p>
            <a:pPr marL="0" indent="0" algn="just">
              <a:buNone/>
            </a:pPr>
            <a:r>
              <a:rPr lang="fr-FR" sz="2000" dirty="0"/>
              <a:t>Par exemple, vous pouvez créer une mini-dimension pour un groupe d'attributs démographiques de clients plus volatils, tels que l'âge et le revenu</a:t>
            </a:r>
            <a:r>
              <a:rPr lang="fr-FR" sz="2200" dirty="0"/>
              <a:t>.</a:t>
            </a:r>
          </a:p>
          <a:p>
            <a:pPr marL="0" indent="0">
              <a:buNone/>
            </a:pPr>
            <a:endParaRPr lang="fr-FR" sz="2200" dirty="0"/>
          </a:p>
        </p:txBody>
      </p:sp>
      <p:sp>
        <p:nvSpPr>
          <p:cNvPr id="11" name="Rectangle 10">
            <a:extLst>
              <a:ext uri="{FF2B5EF4-FFF2-40B4-BE49-F238E27FC236}">
                <a16:creationId xmlns:a16="http://schemas.microsoft.com/office/drawing/2014/main" id="{EFB548AC-7CFA-D481-DDF7-B444368BE546}"/>
              </a:ext>
            </a:extLst>
          </p:cNvPr>
          <p:cNvSpPr/>
          <p:nvPr/>
        </p:nvSpPr>
        <p:spPr>
          <a:xfrm>
            <a:off x="194653" y="2110850"/>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2AFB6"/>
                </a:solidFill>
                <a:latin typeface="Tahoma" pitchFamily="34" charset="0"/>
                <a:ea typeface="Tahoma" pitchFamily="34" charset="0"/>
                <a:cs typeface="Tahoma" pitchFamily="34" charset="0"/>
              </a:rPr>
              <a:t>4</a:t>
            </a:r>
            <a:endParaRPr lang="en-US" sz="4000" b="1" dirty="0">
              <a:solidFill>
                <a:srgbClr val="42AFB6"/>
              </a:solidFill>
              <a:latin typeface="Tahoma" pitchFamily="34" charset="0"/>
              <a:ea typeface="Tahoma" pitchFamily="34" charset="0"/>
              <a:cs typeface="Tahoma" pitchFamily="34" charset="0"/>
            </a:endParaRPr>
          </a:p>
        </p:txBody>
      </p:sp>
      <p:sp>
        <p:nvSpPr>
          <p:cNvPr id="17" name="Rectangle 16">
            <a:extLst>
              <a:ext uri="{FF2B5EF4-FFF2-40B4-BE49-F238E27FC236}">
                <a16:creationId xmlns:a16="http://schemas.microsoft.com/office/drawing/2014/main" id="{D905A1AA-8524-60C3-37E6-F9D3EC2E283D}"/>
              </a:ext>
            </a:extLst>
          </p:cNvPr>
          <p:cNvSpPr/>
          <p:nvPr/>
        </p:nvSpPr>
        <p:spPr>
          <a:xfrm>
            <a:off x="833423" y="2298195"/>
            <a:ext cx="87548" cy="55393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8" name="Rectangle 17">
            <a:extLst>
              <a:ext uri="{FF2B5EF4-FFF2-40B4-BE49-F238E27FC236}">
                <a16:creationId xmlns:a16="http://schemas.microsoft.com/office/drawing/2014/main" id="{3599BA33-243B-B4F1-C657-2272E7E29B20}"/>
              </a:ext>
            </a:extLst>
          </p:cNvPr>
          <p:cNvSpPr/>
          <p:nvPr/>
        </p:nvSpPr>
        <p:spPr>
          <a:xfrm>
            <a:off x="918080" y="2277013"/>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4 : Ajouter une mini-dimension</a:t>
            </a:r>
          </a:p>
        </p:txBody>
      </p:sp>
    </p:spTree>
    <p:extLst>
      <p:ext uri="{BB962C8B-B14F-4D97-AF65-F5344CB8AC3E}">
        <p14:creationId xmlns:p14="http://schemas.microsoft.com/office/powerpoint/2010/main" val="7616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 calcmode="lin" valueType="num">
                                      <p:cBhvr additive="base">
                                        <p:cTn id="6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par>
                                <p:cTn id="67" presetID="22" presetClass="entr" presetSubtype="8"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wipe(left)">
                                      <p:cBhvr>
                                        <p:cTn id="69" dur="500"/>
                                        <p:tgtEl>
                                          <p:spTgt spid="18">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2" grpId="0"/>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2AF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16</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1790121"/>
            <a:ext cx="3208785" cy="321466"/>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pic>
        <p:nvPicPr>
          <p:cNvPr id="3" name="Google Shape;1070;p50">
            <a:extLst>
              <a:ext uri="{FF2B5EF4-FFF2-40B4-BE49-F238E27FC236}">
                <a16:creationId xmlns:a16="http://schemas.microsoft.com/office/drawing/2014/main" id="{F0117825-25C8-F288-F47F-6FA9AA31AF63}"/>
              </a:ext>
            </a:extLst>
          </p:cNvPr>
          <p:cNvPicPr preferRelativeResize="0">
            <a:picLocks/>
          </p:cNvPicPr>
          <p:nvPr/>
        </p:nvPicPr>
        <p:blipFill>
          <a:blip r:embed="rId3">
            <a:alphaModFix/>
          </a:blip>
          <a:stretch>
            <a:fillRect/>
          </a:stretch>
        </p:blipFill>
        <p:spPr>
          <a:xfrm>
            <a:off x="383506" y="3231689"/>
            <a:ext cx="6252618" cy="3046565"/>
          </a:xfrm>
          <a:prstGeom prst="rect">
            <a:avLst/>
          </a:prstGeom>
          <a:noFill/>
          <a:ln>
            <a:noFill/>
          </a:ln>
        </p:spPr>
      </p:pic>
      <p:pic>
        <p:nvPicPr>
          <p:cNvPr id="10" name="Google Shape;1071;p50">
            <a:extLst>
              <a:ext uri="{FF2B5EF4-FFF2-40B4-BE49-F238E27FC236}">
                <a16:creationId xmlns:a16="http://schemas.microsoft.com/office/drawing/2014/main" id="{88B6D161-767A-BC4B-1CBF-D416E1FDD18B}"/>
              </a:ext>
            </a:extLst>
          </p:cNvPr>
          <p:cNvPicPr preferRelativeResize="0">
            <a:picLocks/>
          </p:cNvPicPr>
          <p:nvPr/>
        </p:nvPicPr>
        <p:blipFill>
          <a:blip r:embed="rId4">
            <a:alphaModFix/>
          </a:blip>
          <a:stretch>
            <a:fillRect/>
          </a:stretch>
        </p:blipFill>
        <p:spPr>
          <a:xfrm>
            <a:off x="7826940" y="3231689"/>
            <a:ext cx="4365060" cy="3300621"/>
          </a:xfrm>
          <a:prstGeom prst="rect">
            <a:avLst/>
          </a:prstGeom>
          <a:noFill/>
          <a:ln>
            <a:noFill/>
          </a:ln>
        </p:spPr>
      </p:pic>
      <p:sp>
        <p:nvSpPr>
          <p:cNvPr id="11" name="Arrow: Right 6">
            <a:extLst>
              <a:ext uri="{FF2B5EF4-FFF2-40B4-BE49-F238E27FC236}">
                <a16:creationId xmlns:a16="http://schemas.microsoft.com/office/drawing/2014/main" id="{C36B7A0D-E4A6-FBA6-B015-2E246A3BA7CC}"/>
              </a:ext>
            </a:extLst>
          </p:cNvPr>
          <p:cNvSpPr/>
          <p:nvPr/>
        </p:nvSpPr>
        <p:spPr>
          <a:xfrm>
            <a:off x="6631057" y="4474247"/>
            <a:ext cx="1195883" cy="362069"/>
          </a:xfrm>
          <a:prstGeom prst="rightArrow">
            <a:avLst/>
          </a:prstGeom>
          <a:solidFill>
            <a:srgbClr val="42AFB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F914A299-486B-899B-9DD1-7877D1057655}"/>
              </a:ext>
            </a:extLst>
          </p:cNvPr>
          <p:cNvSpPr/>
          <p:nvPr/>
        </p:nvSpPr>
        <p:spPr>
          <a:xfrm>
            <a:off x="194653" y="2110850"/>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2AFB6"/>
                </a:solidFill>
                <a:latin typeface="Tahoma" pitchFamily="34" charset="0"/>
                <a:ea typeface="Tahoma" pitchFamily="34" charset="0"/>
                <a:cs typeface="Tahoma" pitchFamily="34" charset="0"/>
              </a:rPr>
              <a:t>4</a:t>
            </a:r>
            <a:endParaRPr lang="en-US" sz="4000" b="1" dirty="0">
              <a:solidFill>
                <a:srgbClr val="42AFB6"/>
              </a:solidFill>
              <a:latin typeface="Tahoma" pitchFamily="34" charset="0"/>
              <a:ea typeface="Tahoma" pitchFamily="34" charset="0"/>
              <a:cs typeface="Tahoma" pitchFamily="34" charset="0"/>
            </a:endParaRPr>
          </a:p>
        </p:txBody>
      </p:sp>
      <p:sp>
        <p:nvSpPr>
          <p:cNvPr id="18" name="Rectangle 17">
            <a:extLst>
              <a:ext uri="{FF2B5EF4-FFF2-40B4-BE49-F238E27FC236}">
                <a16:creationId xmlns:a16="http://schemas.microsoft.com/office/drawing/2014/main" id="{45502C60-2DB6-BA57-1272-C4C69EB7F3FA}"/>
              </a:ext>
            </a:extLst>
          </p:cNvPr>
          <p:cNvSpPr/>
          <p:nvPr/>
        </p:nvSpPr>
        <p:spPr>
          <a:xfrm>
            <a:off x="833423" y="2298195"/>
            <a:ext cx="87548" cy="553930"/>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9" name="Rectangle 18">
            <a:extLst>
              <a:ext uri="{FF2B5EF4-FFF2-40B4-BE49-F238E27FC236}">
                <a16:creationId xmlns:a16="http://schemas.microsoft.com/office/drawing/2014/main" id="{49455049-116E-38F4-FC68-39D790A23749}"/>
              </a:ext>
            </a:extLst>
          </p:cNvPr>
          <p:cNvSpPr/>
          <p:nvPr/>
        </p:nvSpPr>
        <p:spPr>
          <a:xfrm>
            <a:off x="918080" y="2277013"/>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4 : Ajouter une mini-dimension</a:t>
            </a:r>
          </a:p>
        </p:txBody>
      </p:sp>
    </p:spTree>
    <p:extLst>
      <p:ext uri="{BB962C8B-B14F-4D97-AF65-F5344CB8AC3E}">
        <p14:creationId xmlns:p14="http://schemas.microsoft.com/office/powerpoint/2010/main" val="238604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 calcmode="lin" valueType="num">
                                      <p:cBhvr additive="base">
                                        <p:cTn id="6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par>
                                <p:cTn id="67" presetID="22" presetClass="entr" presetSubtype="8" fill="hold" nodeType="withEffect">
                                  <p:stCondLst>
                                    <p:cond delay="0"/>
                                  </p:stCondLst>
                                  <p:childTnLst>
                                    <p:set>
                                      <p:cBhvr>
                                        <p:cTn id="68" dur="1" fill="hold">
                                          <p:stCondLst>
                                            <p:cond delay="0"/>
                                          </p:stCondLst>
                                        </p:cTn>
                                        <p:tgtEl>
                                          <p:spTgt spid="19">
                                            <p:txEl>
                                              <p:pRg st="0" end="0"/>
                                            </p:txEl>
                                          </p:spTgt>
                                        </p:tgtEl>
                                        <p:attrNameLst>
                                          <p:attrName>style.visibility</p:attrName>
                                        </p:attrNameLst>
                                      </p:cBhvr>
                                      <p:to>
                                        <p:strVal val="visible"/>
                                      </p:to>
                                    </p:set>
                                    <p:animEffect transition="in" filter="wipe(left)">
                                      <p:cBhvr>
                                        <p:cTn id="69" dur="500"/>
                                        <p:tgtEl>
                                          <p:spTgt spid="19">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par>
                          <p:cTn id="73" fill="hold">
                            <p:stCondLst>
                              <p:cond delay="2300"/>
                            </p:stCondLst>
                            <p:childTnLst>
                              <p:par>
                                <p:cTn id="74" presetID="10" presetClass="entr" presetSubtype="0" fill="hold" grpId="0"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childTnLst>
                                </p:cTn>
                              </p:par>
                            </p:childTnLst>
                          </p:cTn>
                        </p:par>
                        <p:par>
                          <p:cTn id="77" fill="hold">
                            <p:stCondLst>
                              <p:cond delay="2800"/>
                            </p:stCondLst>
                            <p:childTnLst>
                              <p:par>
                                <p:cTn id="78" presetID="10" presetClass="entr" presetSubtype="0" fill="hold"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11"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634394" y="1132609"/>
            <a:ext cx="10923213"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Dimension hybride à évolution lente</a:t>
            </a:r>
          </a:p>
        </p:txBody>
      </p:sp>
      <p:pic>
        <p:nvPicPr>
          <p:cNvPr id="4098" name="Picture 2" descr="Évolution - Icônes affaires et finances gratuites">
            <a:extLst>
              <a:ext uri="{FF2B5EF4-FFF2-40B4-BE49-F238E27FC236}">
                <a16:creationId xmlns:a16="http://schemas.microsoft.com/office/drawing/2014/main" id="{6F338720-852F-8ACF-423C-412F7B0B3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069" y="3342409"/>
            <a:ext cx="2949862" cy="294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91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4098"/>
                                        </p:tgtEl>
                                        <p:attrNameLst>
                                          <p:attrName>r</p:attrName>
                                        </p:attrNameLst>
                                      </p:cBhvr>
                                    </p:animRot>
                                    <p:animRot by="-240000">
                                      <p:cBhvr>
                                        <p:cTn id="7" dur="200" fill="hold">
                                          <p:stCondLst>
                                            <p:cond delay="200"/>
                                          </p:stCondLst>
                                        </p:cTn>
                                        <p:tgtEl>
                                          <p:spTgt spid="4098"/>
                                        </p:tgtEl>
                                        <p:attrNameLst>
                                          <p:attrName>r</p:attrName>
                                        </p:attrNameLst>
                                      </p:cBhvr>
                                    </p:animRot>
                                    <p:animRot by="240000">
                                      <p:cBhvr>
                                        <p:cTn id="8" dur="200" fill="hold">
                                          <p:stCondLst>
                                            <p:cond delay="400"/>
                                          </p:stCondLst>
                                        </p:cTn>
                                        <p:tgtEl>
                                          <p:spTgt spid="4098"/>
                                        </p:tgtEl>
                                        <p:attrNameLst>
                                          <p:attrName>r</p:attrName>
                                        </p:attrNameLst>
                                      </p:cBhvr>
                                    </p:animRot>
                                    <p:animRot by="-240000">
                                      <p:cBhvr>
                                        <p:cTn id="9" dur="200" fill="hold">
                                          <p:stCondLst>
                                            <p:cond delay="600"/>
                                          </p:stCondLst>
                                        </p:cTn>
                                        <p:tgtEl>
                                          <p:spTgt spid="4098"/>
                                        </p:tgtEl>
                                        <p:attrNameLst>
                                          <p:attrName>r</p:attrName>
                                        </p:attrNameLst>
                                      </p:cBhvr>
                                    </p:animRot>
                                    <p:animRot by="120000">
                                      <p:cBhvr>
                                        <p:cTn id="10" dur="200" fill="hold">
                                          <p:stCondLst>
                                            <p:cond delay="800"/>
                                          </p:stCondLst>
                                        </p:cTn>
                                        <p:tgtEl>
                                          <p:spTgt spid="40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074D6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17</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2113389"/>
            <a:ext cx="4030825" cy="321466"/>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hybride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400D5194-D128-0785-52C3-E5371C8B65D5}"/>
              </a:ext>
            </a:extLst>
          </p:cNvPr>
          <p:cNvSpPr/>
          <p:nvPr/>
        </p:nvSpPr>
        <p:spPr>
          <a:xfrm>
            <a:off x="711496" y="771136"/>
            <a:ext cx="10769008" cy="971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074D67"/>
                </a:solidFill>
                <a:ea typeface="Tahoma" pitchFamily="34" charset="0"/>
                <a:cs typeface="Tahoma" pitchFamily="34" charset="0"/>
              </a:rPr>
              <a:t>Dimension hybride à évolution lente</a:t>
            </a:r>
          </a:p>
        </p:txBody>
      </p:sp>
      <p:pic>
        <p:nvPicPr>
          <p:cNvPr id="2" name="Content Placeholder 4">
            <a:extLst>
              <a:ext uri="{FF2B5EF4-FFF2-40B4-BE49-F238E27FC236}">
                <a16:creationId xmlns:a16="http://schemas.microsoft.com/office/drawing/2014/main" id="{6BEA0E3F-8460-E1C5-1EAA-DE430E6D9DB5}"/>
              </a:ext>
            </a:extLst>
          </p:cNvPr>
          <p:cNvPicPr>
            <a:picLocks noChangeAspect="1"/>
          </p:cNvPicPr>
          <p:nvPr/>
        </p:nvPicPr>
        <p:blipFill>
          <a:blip r:embed="rId2"/>
          <a:stretch>
            <a:fillRect/>
          </a:stretch>
        </p:blipFill>
        <p:spPr>
          <a:xfrm>
            <a:off x="2619578" y="3077669"/>
            <a:ext cx="6944167" cy="3695681"/>
          </a:xfrm>
          <a:prstGeom prst="rect">
            <a:avLst/>
          </a:prstGeom>
        </p:spPr>
      </p:pic>
      <p:sp>
        <p:nvSpPr>
          <p:cNvPr id="17" name="TextBox 8">
            <a:extLst>
              <a:ext uri="{FF2B5EF4-FFF2-40B4-BE49-F238E27FC236}">
                <a16:creationId xmlns:a16="http://schemas.microsoft.com/office/drawing/2014/main" id="{47627C2A-FD1F-F79D-C33E-1C464C0CD030}"/>
              </a:ext>
            </a:extLst>
          </p:cNvPr>
          <p:cNvSpPr txBox="1"/>
          <p:nvPr/>
        </p:nvSpPr>
        <p:spPr>
          <a:xfrm>
            <a:off x="620076" y="2554489"/>
            <a:ext cx="10657523" cy="646331"/>
          </a:xfrm>
          <a:prstGeom prst="rect">
            <a:avLst/>
          </a:prstGeom>
          <a:noFill/>
        </p:spPr>
        <p:txBody>
          <a:bodyPr wrap="square">
            <a:spAutoFit/>
          </a:bodyPr>
          <a:lstStyle/>
          <a:p>
            <a:r>
              <a:rPr lang="fr-FR" dirty="0"/>
              <a:t>cette technique ajoute une clé de mini-dimension courante en tant qu'attribut de la dimension primaire. Cette référence de clé de mini-dimension est un attribut de type 1, écrasé à chaque changement de profil.</a:t>
            </a:r>
          </a:p>
        </p:txBody>
      </p:sp>
      <p:sp>
        <p:nvSpPr>
          <p:cNvPr id="19" name="Rectangle 18">
            <a:extLst>
              <a:ext uri="{FF2B5EF4-FFF2-40B4-BE49-F238E27FC236}">
                <a16:creationId xmlns:a16="http://schemas.microsoft.com/office/drawing/2014/main" id="{8F2365F6-D6A3-800A-FD4A-243F6AD1DF7C}"/>
              </a:ext>
            </a:extLst>
          </p:cNvPr>
          <p:cNvSpPr/>
          <p:nvPr/>
        </p:nvSpPr>
        <p:spPr>
          <a:xfrm>
            <a:off x="4331855" y="1761783"/>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074D67"/>
                </a:solidFill>
                <a:latin typeface="Tahoma" pitchFamily="34" charset="0"/>
                <a:ea typeface="Tahoma" pitchFamily="34" charset="0"/>
                <a:cs typeface="Tahoma" pitchFamily="34" charset="0"/>
              </a:rPr>
              <a:t>5</a:t>
            </a:r>
            <a:endParaRPr lang="en-US" sz="4000" b="1" dirty="0">
              <a:solidFill>
                <a:srgbClr val="074D67"/>
              </a:solidFill>
              <a:latin typeface="Tahoma" pitchFamily="34" charset="0"/>
              <a:ea typeface="Tahoma" pitchFamily="34" charset="0"/>
              <a:cs typeface="Tahoma" pitchFamily="34" charset="0"/>
            </a:endParaRPr>
          </a:p>
        </p:txBody>
      </p:sp>
      <p:sp>
        <p:nvSpPr>
          <p:cNvPr id="28" name="Rectangle 27">
            <a:extLst>
              <a:ext uri="{FF2B5EF4-FFF2-40B4-BE49-F238E27FC236}">
                <a16:creationId xmlns:a16="http://schemas.microsoft.com/office/drawing/2014/main" id="{A5E8E1FD-6925-3762-8642-F31B4B09FC0E}"/>
              </a:ext>
            </a:extLst>
          </p:cNvPr>
          <p:cNvSpPr/>
          <p:nvPr/>
        </p:nvSpPr>
        <p:spPr>
          <a:xfrm>
            <a:off x="4970625" y="1949128"/>
            <a:ext cx="87548" cy="553930"/>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4D67"/>
              </a:solidFill>
            </a:endParaRPr>
          </a:p>
        </p:txBody>
      </p:sp>
      <p:sp>
        <p:nvSpPr>
          <p:cNvPr id="29" name="Rectangle 28">
            <a:extLst>
              <a:ext uri="{FF2B5EF4-FFF2-40B4-BE49-F238E27FC236}">
                <a16:creationId xmlns:a16="http://schemas.microsoft.com/office/drawing/2014/main" id="{1FB661F7-C1F8-53A7-4AB1-ED4980B02701}"/>
              </a:ext>
            </a:extLst>
          </p:cNvPr>
          <p:cNvSpPr/>
          <p:nvPr/>
        </p:nvSpPr>
        <p:spPr>
          <a:xfrm>
            <a:off x="5055282" y="1927946"/>
            <a:ext cx="7067201"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5 : Mini-dimension et Outrigger de Type 1</a:t>
            </a:r>
          </a:p>
        </p:txBody>
      </p:sp>
    </p:spTree>
    <p:extLst>
      <p:ext uri="{BB962C8B-B14F-4D97-AF65-F5344CB8AC3E}">
        <p14:creationId xmlns:p14="http://schemas.microsoft.com/office/powerpoint/2010/main" val="2993758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 calcmode="lin" valueType="num">
                                      <p:cBhvr additive="base">
                                        <p:cTn id="6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par>
                                <p:cTn id="67" presetID="22" presetClass="entr" presetSubtype="8" fill="hold" nodeType="withEffect">
                                  <p:stCondLst>
                                    <p:cond delay="0"/>
                                  </p:stCondLst>
                                  <p:childTnLst>
                                    <p:set>
                                      <p:cBhvr>
                                        <p:cTn id="68" dur="1" fill="hold">
                                          <p:stCondLst>
                                            <p:cond delay="0"/>
                                          </p:stCondLst>
                                        </p:cTn>
                                        <p:tgtEl>
                                          <p:spTgt spid="29">
                                            <p:txEl>
                                              <p:pRg st="0" end="0"/>
                                            </p:txEl>
                                          </p:spTgt>
                                        </p:tgtEl>
                                        <p:attrNameLst>
                                          <p:attrName>style.visibility</p:attrName>
                                        </p:attrNameLst>
                                      </p:cBhvr>
                                      <p:to>
                                        <p:strVal val="visible"/>
                                      </p:to>
                                    </p:set>
                                    <p:animEffect transition="in" filter="wipe(left)">
                                      <p:cBhvr>
                                        <p:cTn id="69" dur="500"/>
                                        <p:tgtEl>
                                          <p:spTgt spid="29">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par>
                                <p:cTn id="73" presetID="10" presetClass="entr" presetSubtype="0"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17" grpId="0"/>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074D6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18</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2113389"/>
            <a:ext cx="4030825" cy="321466"/>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hybride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29" name="TextBox 7">
            <a:extLst>
              <a:ext uri="{FF2B5EF4-FFF2-40B4-BE49-F238E27FC236}">
                <a16:creationId xmlns:a16="http://schemas.microsoft.com/office/drawing/2014/main" id="{C25BC9B0-261B-E39F-1865-8870A3A85864}"/>
              </a:ext>
            </a:extLst>
          </p:cNvPr>
          <p:cNvSpPr txBox="1"/>
          <p:nvPr/>
        </p:nvSpPr>
        <p:spPr>
          <a:xfrm>
            <a:off x="1328417" y="3023478"/>
            <a:ext cx="9526490" cy="1631216"/>
          </a:xfrm>
          <a:prstGeom prst="rect">
            <a:avLst/>
          </a:prstGeom>
          <a:noFill/>
        </p:spPr>
        <p:txBody>
          <a:bodyPr wrap="square">
            <a:spAutoFit/>
          </a:bodyPr>
          <a:lstStyle/>
          <a:p>
            <a:pPr algn="just"/>
            <a:r>
              <a:rPr lang="en" sz="2000" dirty="0"/>
              <a:t>La méthode de type 6 combine les approches des types 1, 2 et 3 (1 + 2 + 3 = 6).</a:t>
            </a:r>
          </a:p>
          <a:p>
            <a:pPr algn="just"/>
            <a:endParaRPr lang="en" sz="2000" dirty="0"/>
          </a:p>
          <a:p>
            <a:pPr algn="just"/>
            <a:r>
              <a:rPr lang="fr-FR" sz="2000" dirty="0"/>
              <a:t>Avec cette approche hybride, nous émettons une nouvelle ligne pour capturer le changement (type 2) et ajoutons une nouvelle colonne pour suivre l'affectation actuelle (type 3), les changements ultérieurs étant traités comme une réponse de type 1.</a:t>
            </a:r>
            <a:endParaRPr lang="en-US" sz="2000" dirty="0"/>
          </a:p>
        </p:txBody>
      </p:sp>
      <p:sp>
        <p:nvSpPr>
          <p:cNvPr id="30" name="Rectangle 29">
            <a:extLst>
              <a:ext uri="{FF2B5EF4-FFF2-40B4-BE49-F238E27FC236}">
                <a16:creationId xmlns:a16="http://schemas.microsoft.com/office/drawing/2014/main" id="{5DC771B9-F394-70B1-988E-2AE0852C9BEB}"/>
              </a:ext>
            </a:extLst>
          </p:cNvPr>
          <p:cNvSpPr/>
          <p:nvPr/>
        </p:nvSpPr>
        <p:spPr>
          <a:xfrm>
            <a:off x="604990" y="1113876"/>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074D67"/>
                </a:solidFill>
                <a:latin typeface="Tahoma" pitchFamily="34" charset="0"/>
                <a:ea typeface="Tahoma" pitchFamily="34" charset="0"/>
                <a:cs typeface="Tahoma" pitchFamily="34" charset="0"/>
              </a:rPr>
              <a:t>6</a:t>
            </a:r>
            <a:endParaRPr lang="en-US" sz="4000" b="1" dirty="0">
              <a:solidFill>
                <a:srgbClr val="074D67"/>
              </a:solidFill>
              <a:latin typeface="Tahoma" pitchFamily="34" charset="0"/>
              <a:ea typeface="Tahoma" pitchFamily="34" charset="0"/>
              <a:cs typeface="Tahoma" pitchFamily="34" charset="0"/>
            </a:endParaRPr>
          </a:p>
        </p:txBody>
      </p:sp>
      <p:sp>
        <p:nvSpPr>
          <p:cNvPr id="31" name="Rectangle 30">
            <a:extLst>
              <a:ext uri="{FF2B5EF4-FFF2-40B4-BE49-F238E27FC236}">
                <a16:creationId xmlns:a16="http://schemas.microsoft.com/office/drawing/2014/main" id="{A99722A6-1C9F-B5A8-CA2D-7C93144F0F3C}"/>
              </a:ext>
            </a:extLst>
          </p:cNvPr>
          <p:cNvSpPr/>
          <p:nvPr/>
        </p:nvSpPr>
        <p:spPr>
          <a:xfrm>
            <a:off x="1243760" y="1301221"/>
            <a:ext cx="87548" cy="553930"/>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4D67"/>
              </a:solidFill>
            </a:endParaRPr>
          </a:p>
        </p:txBody>
      </p:sp>
      <p:sp>
        <p:nvSpPr>
          <p:cNvPr id="32" name="Rectangle 31">
            <a:extLst>
              <a:ext uri="{FF2B5EF4-FFF2-40B4-BE49-F238E27FC236}">
                <a16:creationId xmlns:a16="http://schemas.microsoft.com/office/drawing/2014/main" id="{B2C49643-F807-1437-1974-ABDF7F3B2BBD}"/>
              </a:ext>
            </a:extLst>
          </p:cNvPr>
          <p:cNvSpPr/>
          <p:nvPr/>
        </p:nvSpPr>
        <p:spPr>
          <a:xfrm>
            <a:off x="1328417" y="1280039"/>
            <a:ext cx="8678885"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6 : Ajouter des attributs de type 1 à une dimension de type 2</a:t>
            </a:r>
          </a:p>
        </p:txBody>
      </p:sp>
    </p:spTree>
    <p:extLst>
      <p:ext uri="{BB962C8B-B14F-4D97-AF65-F5344CB8AC3E}">
        <p14:creationId xmlns:p14="http://schemas.microsoft.com/office/powerpoint/2010/main" val="13742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 calcmode="lin" valueType="num">
                                      <p:cBhvr additive="base">
                                        <p:cTn id="61"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par>
                                <p:cTn id="67" presetID="22" presetClass="entr" presetSubtype="8" fill="hold" nodeType="withEffect">
                                  <p:stCondLst>
                                    <p:cond delay="0"/>
                                  </p:stCondLst>
                                  <p:childTnLst>
                                    <p:set>
                                      <p:cBhvr>
                                        <p:cTn id="68" dur="1" fill="hold">
                                          <p:stCondLst>
                                            <p:cond delay="0"/>
                                          </p:stCondLst>
                                        </p:cTn>
                                        <p:tgtEl>
                                          <p:spTgt spid="32">
                                            <p:txEl>
                                              <p:pRg st="0" end="0"/>
                                            </p:txEl>
                                          </p:spTgt>
                                        </p:tgtEl>
                                        <p:attrNameLst>
                                          <p:attrName>style.visibility</p:attrName>
                                        </p:attrNameLst>
                                      </p:cBhvr>
                                      <p:to>
                                        <p:strVal val="visible"/>
                                      </p:to>
                                    </p:set>
                                    <p:animEffect transition="in" filter="wipe(left)">
                                      <p:cBhvr>
                                        <p:cTn id="69" dur="500"/>
                                        <p:tgtEl>
                                          <p:spTgt spid="32">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29" grpId="0"/>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074D6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19</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2113389"/>
            <a:ext cx="4030825" cy="321466"/>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hybride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pic>
        <p:nvPicPr>
          <p:cNvPr id="2" name="Picture 4">
            <a:extLst>
              <a:ext uri="{FF2B5EF4-FFF2-40B4-BE49-F238E27FC236}">
                <a16:creationId xmlns:a16="http://schemas.microsoft.com/office/drawing/2014/main" id="{8C19894F-B0BB-52D4-9B70-B37E5C7BE454}"/>
              </a:ext>
            </a:extLst>
          </p:cNvPr>
          <p:cNvPicPr>
            <a:picLocks noChangeAspect="1"/>
          </p:cNvPicPr>
          <p:nvPr/>
        </p:nvPicPr>
        <p:blipFill rotWithShape="1">
          <a:blip r:embed="rId2"/>
          <a:srcRect t="2086"/>
          <a:stretch/>
        </p:blipFill>
        <p:spPr>
          <a:xfrm>
            <a:off x="2424546" y="2434855"/>
            <a:ext cx="7342909" cy="4439678"/>
          </a:xfrm>
          <a:prstGeom prst="rect">
            <a:avLst/>
          </a:prstGeom>
        </p:spPr>
      </p:pic>
      <p:sp>
        <p:nvSpPr>
          <p:cNvPr id="3" name="Rectangle 2">
            <a:extLst>
              <a:ext uri="{FF2B5EF4-FFF2-40B4-BE49-F238E27FC236}">
                <a16:creationId xmlns:a16="http://schemas.microsoft.com/office/drawing/2014/main" id="{B8BB84E0-B12C-4A35-9428-682AD9439F20}"/>
              </a:ext>
            </a:extLst>
          </p:cNvPr>
          <p:cNvSpPr/>
          <p:nvPr/>
        </p:nvSpPr>
        <p:spPr>
          <a:xfrm>
            <a:off x="604990" y="1113876"/>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074D67"/>
                </a:solidFill>
                <a:latin typeface="Tahoma" pitchFamily="34" charset="0"/>
                <a:ea typeface="Tahoma" pitchFamily="34" charset="0"/>
                <a:cs typeface="Tahoma" pitchFamily="34" charset="0"/>
              </a:rPr>
              <a:t>6</a:t>
            </a:r>
            <a:endParaRPr lang="en-US" sz="4000" b="1" dirty="0">
              <a:solidFill>
                <a:srgbClr val="074D67"/>
              </a:solidFill>
              <a:latin typeface="Tahoma"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6E17CC39-43E7-696F-949E-00C9D8933554}"/>
              </a:ext>
            </a:extLst>
          </p:cNvPr>
          <p:cNvSpPr/>
          <p:nvPr/>
        </p:nvSpPr>
        <p:spPr>
          <a:xfrm>
            <a:off x="1243760" y="1301221"/>
            <a:ext cx="87548" cy="553930"/>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4D67"/>
              </a:solidFill>
            </a:endParaRPr>
          </a:p>
        </p:txBody>
      </p:sp>
      <p:sp>
        <p:nvSpPr>
          <p:cNvPr id="5" name="Rectangle 4">
            <a:extLst>
              <a:ext uri="{FF2B5EF4-FFF2-40B4-BE49-F238E27FC236}">
                <a16:creationId xmlns:a16="http://schemas.microsoft.com/office/drawing/2014/main" id="{A018682F-AE7F-176E-C38D-61865C65A9BE}"/>
              </a:ext>
            </a:extLst>
          </p:cNvPr>
          <p:cNvSpPr/>
          <p:nvPr/>
        </p:nvSpPr>
        <p:spPr>
          <a:xfrm>
            <a:off x="1328417" y="1280039"/>
            <a:ext cx="8678885"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6 : Ajouter des attributs de type 1 à une dimension de type 2</a:t>
            </a:r>
          </a:p>
        </p:txBody>
      </p:sp>
    </p:spTree>
    <p:extLst>
      <p:ext uri="{BB962C8B-B14F-4D97-AF65-F5344CB8AC3E}">
        <p14:creationId xmlns:p14="http://schemas.microsoft.com/office/powerpoint/2010/main" val="45027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 calcmode="lin" valueType="num">
                                      <p:cBhvr additive="base">
                                        <p:cTn id="6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500"/>
                                        <p:tgtEl>
                                          <p:spTgt spid="4"/>
                                        </p:tgtEl>
                                      </p:cBhvr>
                                    </p:animEffect>
                                  </p:childTnLst>
                                </p:cTn>
                              </p:par>
                              <p:par>
                                <p:cTn id="67" presetID="22" presetClass="entr" presetSubtype="8" fill="hold" nodeType="with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animEffect transition="in" filter="wipe(left)">
                                      <p:cBhvr>
                                        <p:cTn id="69" dur="500"/>
                                        <p:tgtEl>
                                          <p:spTgt spid="5">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074D6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20</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2113389"/>
            <a:ext cx="4030825" cy="321466"/>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hybride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3" name="TextBox 6">
            <a:extLst>
              <a:ext uri="{FF2B5EF4-FFF2-40B4-BE49-F238E27FC236}">
                <a16:creationId xmlns:a16="http://schemas.microsoft.com/office/drawing/2014/main" id="{211241AB-9DFD-1C58-1CFC-20E8F45469CA}"/>
              </a:ext>
            </a:extLst>
          </p:cNvPr>
          <p:cNvSpPr txBox="1"/>
          <p:nvPr/>
        </p:nvSpPr>
        <p:spPr>
          <a:xfrm>
            <a:off x="1858637" y="3029639"/>
            <a:ext cx="8474725" cy="1754326"/>
          </a:xfrm>
          <a:prstGeom prst="rect">
            <a:avLst/>
          </a:prstGeom>
          <a:noFill/>
        </p:spPr>
        <p:txBody>
          <a:bodyPr wrap="square">
            <a:spAutoFit/>
          </a:bodyPr>
          <a:lstStyle/>
          <a:p>
            <a:pPr marL="0" lvl="0" indent="0" algn="just" rtl="0">
              <a:spcBef>
                <a:spcPts val="0"/>
              </a:spcBef>
              <a:spcAft>
                <a:spcPts val="0"/>
              </a:spcAft>
              <a:buNone/>
            </a:pPr>
            <a:r>
              <a:rPr lang="fr-FR" sz="1800" dirty="0"/>
              <a:t>Dans cette technique hybride finale, la clé naturelle de dimension est incluse en tant que clé étrangère de table de faits.</a:t>
            </a:r>
          </a:p>
          <a:p>
            <a:pPr marL="0" lvl="0" indent="0" algn="just" rtl="0">
              <a:spcBef>
                <a:spcPts val="0"/>
              </a:spcBef>
              <a:spcAft>
                <a:spcPts val="0"/>
              </a:spcAft>
              <a:buNone/>
            </a:pPr>
            <a:r>
              <a:rPr lang="fr-FR" sz="1800" dirty="0"/>
              <a:t>Cette approche offre la même fonctionnalité que le type 6. Bien que la réponse de type 6 génère plus de colonnes d'attributs dans une seule table de dimension, cette approche repose sur deux clés étrangères dans la table de faits. </a:t>
            </a:r>
          </a:p>
          <a:p>
            <a:pPr marL="0" lvl="0" indent="0" algn="just" rtl="0">
              <a:spcBef>
                <a:spcPts val="0"/>
              </a:spcBef>
              <a:spcAft>
                <a:spcPts val="0"/>
              </a:spcAft>
              <a:buNone/>
            </a:pPr>
            <a:endParaRPr lang="fr-FR" sz="1800" dirty="0"/>
          </a:p>
        </p:txBody>
      </p:sp>
      <p:sp>
        <p:nvSpPr>
          <p:cNvPr id="4" name="Rectangle 3">
            <a:extLst>
              <a:ext uri="{FF2B5EF4-FFF2-40B4-BE49-F238E27FC236}">
                <a16:creationId xmlns:a16="http://schemas.microsoft.com/office/drawing/2014/main" id="{F22EAB34-89A4-3AE0-88C7-7A3A861FDEF4}"/>
              </a:ext>
            </a:extLst>
          </p:cNvPr>
          <p:cNvSpPr/>
          <p:nvPr/>
        </p:nvSpPr>
        <p:spPr>
          <a:xfrm>
            <a:off x="527211" y="1162838"/>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074D67"/>
                </a:solidFill>
                <a:latin typeface="Tahoma" pitchFamily="34" charset="0"/>
                <a:ea typeface="Tahoma" pitchFamily="34" charset="0"/>
                <a:cs typeface="Tahoma" pitchFamily="34" charset="0"/>
              </a:rPr>
              <a:t>7</a:t>
            </a:r>
            <a:endParaRPr lang="en-US" sz="4000" b="1" dirty="0">
              <a:solidFill>
                <a:srgbClr val="074D67"/>
              </a:solidFill>
              <a:latin typeface="Tahoma" pitchFamily="34" charset="0"/>
              <a:ea typeface="Tahoma" pitchFamily="34" charset="0"/>
              <a:cs typeface="Tahoma" pitchFamily="34" charset="0"/>
            </a:endParaRPr>
          </a:p>
        </p:txBody>
      </p:sp>
      <p:sp>
        <p:nvSpPr>
          <p:cNvPr id="5" name="Rectangle 4">
            <a:extLst>
              <a:ext uri="{FF2B5EF4-FFF2-40B4-BE49-F238E27FC236}">
                <a16:creationId xmlns:a16="http://schemas.microsoft.com/office/drawing/2014/main" id="{DCFAEE7E-8026-47EC-D6BB-6C093754EE7B}"/>
              </a:ext>
            </a:extLst>
          </p:cNvPr>
          <p:cNvSpPr/>
          <p:nvPr/>
        </p:nvSpPr>
        <p:spPr>
          <a:xfrm>
            <a:off x="1165981" y="1350183"/>
            <a:ext cx="87548" cy="553930"/>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4D67"/>
              </a:solidFill>
            </a:endParaRPr>
          </a:p>
        </p:txBody>
      </p:sp>
      <p:sp>
        <p:nvSpPr>
          <p:cNvPr id="6" name="Rectangle 5">
            <a:extLst>
              <a:ext uri="{FF2B5EF4-FFF2-40B4-BE49-F238E27FC236}">
                <a16:creationId xmlns:a16="http://schemas.microsoft.com/office/drawing/2014/main" id="{929D7E5B-2AAD-5ECD-A9BC-4CBEB05D3427}"/>
              </a:ext>
            </a:extLst>
          </p:cNvPr>
          <p:cNvSpPr/>
          <p:nvPr/>
        </p:nvSpPr>
        <p:spPr>
          <a:xfrm>
            <a:off x="1250638" y="1329001"/>
            <a:ext cx="7067201"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7 : Dimensions doubles de type 1 et de type 2</a:t>
            </a:r>
          </a:p>
        </p:txBody>
      </p:sp>
    </p:spTree>
    <p:extLst>
      <p:ext uri="{BB962C8B-B14F-4D97-AF65-F5344CB8AC3E}">
        <p14:creationId xmlns:p14="http://schemas.microsoft.com/office/powerpoint/2010/main" val="376095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par>
                                <p:cTn id="67" presetID="22" presetClass="entr" presetSubtype="8" fill="hold" nodeType="with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animEffect transition="in" filter="wipe(left)">
                                      <p:cBhvr>
                                        <p:cTn id="69" dur="500"/>
                                        <p:tgtEl>
                                          <p:spTgt spid="6">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3"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074D6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21</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0" y="2113389"/>
            <a:ext cx="4030825" cy="321466"/>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Dimension hybride à évolution lente</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pic>
        <p:nvPicPr>
          <p:cNvPr id="2" name="Picture 4">
            <a:extLst>
              <a:ext uri="{FF2B5EF4-FFF2-40B4-BE49-F238E27FC236}">
                <a16:creationId xmlns:a16="http://schemas.microsoft.com/office/drawing/2014/main" id="{406E12AE-A7EA-B26C-B511-27FFB4055663}"/>
              </a:ext>
            </a:extLst>
          </p:cNvPr>
          <p:cNvPicPr>
            <a:picLocks noChangeAspect="1"/>
          </p:cNvPicPr>
          <p:nvPr/>
        </p:nvPicPr>
        <p:blipFill rotWithShape="1">
          <a:blip r:embed="rId2"/>
          <a:srcRect t="7994"/>
          <a:stretch/>
        </p:blipFill>
        <p:spPr>
          <a:xfrm>
            <a:off x="1370695" y="2585256"/>
            <a:ext cx="9167996" cy="4113677"/>
          </a:xfrm>
          <a:prstGeom prst="rect">
            <a:avLst/>
          </a:prstGeom>
        </p:spPr>
      </p:pic>
      <p:sp>
        <p:nvSpPr>
          <p:cNvPr id="4" name="Rectangle 3">
            <a:extLst>
              <a:ext uri="{FF2B5EF4-FFF2-40B4-BE49-F238E27FC236}">
                <a16:creationId xmlns:a16="http://schemas.microsoft.com/office/drawing/2014/main" id="{8859474F-8CB3-FFC5-75B0-73F52F4B0E25}"/>
              </a:ext>
            </a:extLst>
          </p:cNvPr>
          <p:cNvSpPr/>
          <p:nvPr/>
        </p:nvSpPr>
        <p:spPr>
          <a:xfrm>
            <a:off x="527211" y="1162838"/>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074D67"/>
                </a:solidFill>
                <a:latin typeface="Tahoma" pitchFamily="34" charset="0"/>
                <a:ea typeface="Tahoma" pitchFamily="34" charset="0"/>
                <a:cs typeface="Tahoma" pitchFamily="34" charset="0"/>
              </a:rPr>
              <a:t>7</a:t>
            </a:r>
            <a:endParaRPr lang="en-US" sz="4000" b="1" dirty="0">
              <a:solidFill>
                <a:srgbClr val="074D67"/>
              </a:solidFill>
              <a:latin typeface="Tahoma" pitchFamily="34" charset="0"/>
              <a:ea typeface="Tahoma" pitchFamily="34" charset="0"/>
              <a:cs typeface="Tahoma" pitchFamily="34" charset="0"/>
            </a:endParaRPr>
          </a:p>
        </p:txBody>
      </p:sp>
      <p:sp>
        <p:nvSpPr>
          <p:cNvPr id="5" name="Rectangle 4">
            <a:extLst>
              <a:ext uri="{FF2B5EF4-FFF2-40B4-BE49-F238E27FC236}">
                <a16:creationId xmlns:a16="http://schemas.microsoft.com/office/drawing/2014/main" id="{C9DB3D8E-EA1D-ACD2-E1CC-EB6DE5F81A4C}"/>
              </a:ext>
            </a:extLst>
          </p:cNvPr>
          <p:cNvSpPr/>
          <p:nvPr/>
        </p:nvSpPr>
        <p:spPr>
          <a:xfrm>
            <a:off x="1165981" y="1350183"/>
            <a:ext cx="87548" cy="553930"/>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4D67"/>
              </a:solidFill>
            </a:endParaRPr>
          </a:p>
        </p:txBody>
      </p:sp>
      <p:sp>
        <p:nvSpPr>
          <p:cNvPr id="6" name="Rectangle 5">
            <a:extLst>
              <a:ext uri="{FF2B5EF4-FFF2-40B4-BE49-F238E27FC236}">
                <a16:creationId xmlns:a16="http://schemas.microsoft.com/office/drawing/2014/main" id="{18E71F02-6E4C-73B0-589A-35846429D968}"/>
              </a:ext>
            </a:extLst>
          </p:cNvPr>
          <p:cNvSpPr/>
          <p:nvPr/>
        </p:nvSpPr>
        <p:spPr>
          <a:xfrm>
            <a:off x="1250638" y="1329001"/>
            <a:ext cx="7067201"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Type 7 : Dimensions doubles de type 1 et de type 2</a:t>
            </a:r>
          </a:p>
        </p:txBody>
      </p:sp>
    </p:spTree>
    <p:extLst>
      <p:ext uri="{BB962C8B-B14F-4D97-AF65-F5344CB8AC3E}">
        <p14:creationId xmlns:p14="http://schemas.microsoft.com/office/powerpoint/2010/main" val="302727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par>
                                <p:cTn id="67" presetID="22" presetClass="entr" presetSubtype="8" fill="hold" nodeType="with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animEffect transition="in" filter="wipe(left)">
                                      <p:cBhvr>
                                        <p:cTn id="69" dur="500"/>
                                        <p:tgtEl>
                                          <p:spTgt spid="6">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1730605" y="1557481"/>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INTRODUCTION</a:t>
            </a:r>
            <a:endParaRPr lang="fr-FR" sz="6000" dirty="0">
              <a:ln w="3175">
                <a:solidFill>
                  <a:schemeClr val="tx1"/>
                </a:solidFill>
              </a:ln>
              <a:latin typeface="Arial Black" pitchFamily="34" charset="0"/>
              <a:ea typeface="Tahoma" pitchFamily="34" charset="0"/>
              <a:cs typeface="Tahoma" pitchFamily="34" charset="0"/>
            </a:endParaRPr>
          </a:p>
        </p:txBody>
      </p:sp>
      <p:pic>
        <p:nvPicPr>
          <p:cNvPr id="5" name="Image 4">
            <a:extLst>
              <a:ext uri="{FF2B5EF4-FFF2-40B4-BE49-F238E27FC236}">
                <a16:creationId xmlns:a16="http://schemas.microsoft.com/office/drawing/2014/main" id="{D22D661D-2BAF-ACAB-EE17-A830FDC0842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6461"/>
          <a:stretch/>
        </p:blipFill>
        <p:spPr>
          <a:xfrm>
            <a:off x="4942086" y="3609262"/>
            <a:ext cx="2104628" cy="2484276"/>
          </a:xfrm>
          <a:prstGeom prst="rect">
            <a:avLst/>
          </a:prstGeom>
        </p:spPr>
      </p:pic>
    </p:spTree>
    <p:extLst>
      <p:ext uri="{BB962C8B-B14F-4D97-AF65-F5344CB8AC3E}">
        <p14:creationId xmlns:p14="http://schemas.microsoft.com/office/powerpoint/2010/main" val="866862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634394" y="1132609"/>
            <a:ext cx="10923213"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Conclusion</a:t>
            </a:r>
          </a:p>
        </p:txBody>
      </p:sp>
      <p:pic>
        <p:nvPicPr>
          <p:cNvPr id="5122" name="Picture 2" descr="Conclusion - Icônes la technologie gratuites">
            <a:extLst>
              <a:ext uri="{FF2B5EF4-FFF2-40B4-BE49-F238E27FC236}">
                <a16:creationId xmlns:a16="http://schemas.microsoft.com/office/drawing/2014/main" id="{E550BAFC-1603-0F6F-2253-5173F1042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3060700"/>
            <a:ext cx="30861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432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122"/>
                                        </p:tgtEl>
                                        <p:attrNameLst>
                                          <p:attrName>r</p:attrName>
                                        </p:attrNameLst>
                                      </p:cBhvr>
                                    </p:animRot>
                                    <p:animRot by="-240000">
                                      <p:cBhvr>
                                        <p:cTn id="7" dur="200" fill="hold">
                                          <p:stCondLst>
                                            <p:cond delay="200"/>
                                          </p:stCondLst>
                                        </p:cTn>
                                        <p:tgtEl>
                                          <p:spTgt spid="5122"/>
                                        </p:tgtEl>
                                        <p:attrNameLst>
                                          <p:attrName>r</p:attrName>
                                        </p:attrNameLst>
                                      </p:cBhvr>
                                    </p:animRot>
                                    <p:animRot by="240000">
                                      <p:cBhvr>
                                        <p:cTn id="8" dur="200" fill="hold">
                                          <p:stCondLst>
                                            <p:cond delay="400"/>
                                          </p:stCondLst>
                                        </p:cTn>
                                        <p:tgtEl>
                                          <p:spTgt spid="5122"/>
                                        </p:tgtEl>
                                        <p:attrNameLst>
                                          <p:attrName>r</p:attrName>
                                        </p:attrNameLst>
                                      </p:cBhvr>
                                    </p:animRot>
                                    <p:animRot by="-240000">
                                      <p:cBhvr>
                                        <p:cTn id="9" dur="200" fill="hold">
                                          <p:stCondLst>
                                            <p:cond delay="600"/>
                                          </p:stCondLst>
                                        </p:cTn>
                                        <p:tgtEl>
                                          <p:spTgt spid="5122"/>
                                        </p:tgtEl>
                                        <p:attrNameLst>
                                          <p:attrName>r</p:attrName>
                                        </p:attrNameLst>
                                      </p:cBhvr>
                                    </p:animRot>
                                    <p:animRot by="120000">
                                      <p:cBhvr>
                                        <p:cTn id="10" dur="200" fill="hold">
                                          <p:stCondLst>
                                            <p:cond delay="800"/>
                                          </p:stCondLst>
                                        </p:cTn>
                                        <p:tgtEl>
                                          <p:spTgt spid="51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007A7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22</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2436658"/>
            <a:ext cx="1980352" cy="321466"/>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Conclusion</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3" name="Rectangle 2">
            <a:extLst>
              <a:ext uri="{FF2B5EF4-FFF2-40B4-BE49-F238E27FC236}">
                <a16:creationId xmlns:a16="http://schemas.microsoft.com/office/drawing/2014/main" id="{762A48CB-73B8-EE4C-D079-783986676420}"/>
              </a:ext>
            </a:extLst>
          </p:cNvPr>
          <p:cNvSpPr/>
          <p:nvPr/>
        </p:nvSpPr>
        <p:spPr>
          <a:xfrm>
            <a:off x="1949465" y="771136"/>
            <a:ext cx="8284394" cy="971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007A7D"/>
                </a:solidFill>
                <a:ea typeface="Tahoma" pitchFamily="34" charset="0"/>
                <a:cs typeface="Tahoma" pitchFamily="34" charset="0"/>
              </a:rPr>
              <a:t>Conclusion</a:t>
            </a:r>
          </a:p>
        </p:txBody>
      </p:sp>
      <p:sp>
        <p:nvSpPr>
          <p:cNvPr id="4" name="Content Placeholder 2">
            <a:extLst>
              <a:ext uri="{FF2B5EF4-FFF2-40B4-BE49-F238E27FC236}">
                <a16:creationId xmlns:a16="http://schemas.microsoft.com/office/drawing/2014/main" id="{905047A6-93D2-2E4A-3268-FBFE72BF4789}"/>
              </a:ext>
            </a:extLst>
          </p:cNvPr>
          <p:cNvSpPr txBox="1">
            <a:spLocks/>
          </p:cNvSpPr>
          <p:nvPr/>
        </p:nvSpPr>
        <p:spPr>
          <a:xfrm>
            <a:off x="1143146" y="317413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fr-FR" dirty="0"/>
              <a:t>Dans ce chapitre, nous avons exploré différentes approches de gestion des données d'approvisionnement tout en présentant des techniques, notamment l'utilisation de multiples tables de faits et d’autres pour gérer les modifications lentes des valeurs des attributs de dimension.</a:t>
            </a:r>
            <a:endParaRPr lang="en-US" dirty="0"/>
          </a:p>
        </p:txBody>
      </p:sp>
    </p:spTree>
    <p:extLst>
      <p:ext uri="{BB962C8B-B14F-4D97-AF65-F5344CB8AC3E}">
        <p14:creationId xmlns:p14="http://schemas.microsoft.com/office/powerpoint/2010/main" val="963527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501574" y="-48357"/>
            <a:ext cx="13195147" cy="7066087"/>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F77EBF0-3DE7-CBF6-7566-F77562CDE4EF}"/>
              </a:ext>
            </a:extLst>
          </p:cNvPr>
          <p:cNvSpPr/>
          <p:nvPr/>
        </p:nvSpPr>
        <p:spPr>
          <a:xfrm>
            <a:off x="1953802" y="2513082"/>
            <a:ext cx="8284394" cy="971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chemeClr val="bg1"/>
                </a:solidFill>
                <a:latin typeface="Times New Roman" panose="02020603050405020304" pitchFamily="18" charset="0"/>
                <a:ea typeface="Tahoma" pitchFamily="34" charset="0"/>
                <a:cs typeface="Times New Roman" panose="02020603050405020304" pitchFamily="18" charset="0"/>
              </a:rPr>
              <a:t>MERCI POUR VOTRE ATTENTION</a:t>
            </a:r>
          </a:p>
        </p:txBody>
      </p:sp>
    </p:spTree>
    <p:extLst>
      <p:ext uri="{BB962C8B-B14F-4D97-AF65-F5344CB8AC3E}">
        <p14:creationId xmlns:p14="http://schemas.microsoft.com/office/powerpoint/2010/main" val="4106242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D9B5C6D-65C6-53D2-DBF6-5AC16CAD0127}"/>
              </a:ext>
            </a:extLst>
          </p:cNvPr>
          <p:cNvSpPr>
            <a:spLocks noGrp="1"/>
          </p:cNvSpPr>
          <p:nvPr/>
        </p:nvSpPr>
        <p:spPr>
          <a:xfrm>
            <a:off x="1728282" y="3087104"/>
            <a:ext cx="9144000"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Avec l'évolution du domaine des affaires, de nouvelles situations émergent, rendant obsolètes les solutions classiques et nécessitant une réflexion sur la nécessité de renouveler ces règlements. Dans ce contexte, nous examinerons le cas de l'approvisionnement et les solutions proposées dans le livre de KIMBALL.</a:t>
            </a:r>
            <a:endParaRPr lang="en-US" dirty="0"/>
          </a:p>
          <a:p>
            <a:endParaRPr lang="fr-FR" dirty="0"/>
          </a:p>
          <a:p>
            <a:endParaRPr lang="en-US" dirty="0"/>
          </a:p>
        </p:txBody>
      </p:sp>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FCB41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1</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296622" y="186710"/>
            <a:ext cx="2038016" cy="321466"/>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INTRODUCTION</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31" name="Rectangle 30">
            <a:extLst>
              <a:ext uri="{FF2B5EF4-FFF2-40B4-BE49-F238E27FC236}">
                <a16:creationId xmlns:a16="http://schemas.microsoft.com/office/drawing/2014/main" id="{71B6667F-3405-5391-B1C5-72862A65180D}"/>
              </a:ext>
            </a:extLst>
          </p:cNvPr>
          <p:cNvSpPr/>
          <p:nvPr/>
        </p:nvSpPr>
        <p:spPr>
          <a:xfrm>
            <a:off x="1837609" y="991392"/>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FCB414"/>
                </a:solidFill>
                <a:ea typeface="Tahoma" pitchFamily="34" charset="0"/>
                <a:cs typeface="Tahoma" pitchFamily="34" charset="0"/>
              </a:rPr>
              <a:t>INTRODUCTION</a:t>
            </a:r>
            <a:endParaRPr lang="fr-FR" sz="6000" dirty="0">
              <a:ln w="3175">
                <a:solidFill>
                  <a:schemeClr val="tx1"/>
                </a:solidFill>
              </a:ln>
              <a:solidFill>
                <a:srgbClr val="FCB414"/>
              </a:solidFill>
              <a:latin typeface="Arial Black" pitchFamily="34" charset="0"/>
              <a:ea typeface="Tahoma" pitchFamily="34" charset="0"/>
              <a:cs typeface="Tahoma" pitchFamily="34" charset="0"/>
            </a:endParaRPr>
          </a:p>
        </p:txBody>
      </p:sp>
    </p:spTree>
    <p:extLst>
      <p:ext uri="{BB962C8B-B14F-4D97-AF65-F5344CB8AC3E}">
        <p14:creationId xmlns:p14="http://schemas.microsoft.com/office/powerpoint/2010/main" val="2872041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1970751" y="1557481"/>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Approvisionnement</a:t>
            </a:r>
          </a:p>
        </p:txBody>
      </p:sp>
      <p:pic>
        <p:nvPicPr>
          <p:cNvPr id="2052" name="Picture 4" descr="Chaîne d'approvisionnement - Icônes expédition et livraison gratuites">
            <a:extLst>
              <a:ext uri="{FF2B5EF4-FFF2-40B4-BE49-F238E27FC236}">
                <a16:creationId xmlns:a16="http://schemas.microsoft.com/office/drawing/2014/main" id="{51EF006F-1B91-4AF0-EEF3-71996E130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228" y="3429000"/>
            <a:ext cx="2647545" cy="264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73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052"/>
                                        </p:tgtEl>
                                        <p:attrNameLst>
                                          <p:attrName>r</p:attrName>
                                        </p:attrNameLst>
                                      </p:cBhvr>
                                    </p:animRot>
                                    <p:animRot by="-240000">
                                      <p:cBhvr>
                                        <p:cTn id="7" dur="200" fill="hold">
                                          <p:stCondLst>
                                            <p:cond delay="200"/>
                                          </p:stCondLst>
                                        </p:cTn>
                                        <p:tgtEl>
                                          <p:spTgt spid="2052"/>
                                        </p:tgtEl>
                                        <p:attrNameLst>
                                          <p:attrName>r</p:attrName>
                                        </p:attrNameLst>
                                      </p:cBhvr>
                                    </p:animRot>
                                    <p:animRot by="240000">
                                      <p:cBhvr>
                                        <p:cTn id="8" dur="200" fill="hold">
                                          <p:stCondLst>
                                            <p:cond delay="400"/>
                                          </p:stCondLst>
                                        </p:cTn>
                                        <p:tgtEl>
                                          <p:spTgt spid="2052"/>
                                        </p:tgtEl>
                                        <p:attrNameLst>
                                          <p:attrName>r</p:attrName>
                                        </p:attrNameLst>
                                      </p:cBhvr>
                                    </p:animRot>
                                    <p:animRot by="-240000">
                                      <p:cBhvr>
                                        <p:cTn id="9" dur="200" fill="hold">
                                          <p:stCondLst>
                                            <p:cond delay="600"/>
                                          </p:stCondLst>
                                        </p:cTn>
                                        <p:tgtEl>
                                          <p:spTgt spid="2052"/>
                                        </p:tgtEl>
                                        <p:attrNameLst>
                                          <p:attrName>r</p:attrName>
                                        </p:attrNameLst>
                                      </p:cBhvr>
                                    </p:animRot>
                                    <p:animRot by="120000">
                                      <p:cBhvr>
                                        <p:cTn id="10" dur="200" fill="hold">
                                          <p:stCondLst>
                                            <p:cond delay="800"/>
                                          </p:stCondLst>
                                        </p:cTn>
                                        <p:tgtEl>
                                          <p:spTgt spid="20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D9B5C6D-65C6-53D2-DBF6-5AC16CAD0127}"/>
              </a:ext>
            </a:extLst>
          </p:cNvPr>
          <p:cNvSpPr>
            <a:spLocks noGrp="1"/>
          </p:cNvSpPr>
          <p:nvPr/>
        </p:nvSpPr>
        <p:spPr>
          <a:xfrm>
            <a:off x="664932" y="2434865"/>
            <a:ext cx="7126924" cy="4034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fr-FR" dirty="0"/>
              <a:t>L'approvisionnement joue un rôle crucial dans les entreprises qui cherchent à acquérir de manière économique les matériaux ou produits appropriés. En tant que composante de la gestion de stock, cette activité englobe diverses tâches, depuis la négociation des contrats jusqu'à l'émission des demandes d'achat et des bons de commande (PO). Elle comprend également le suivi des réceptions, des livraisons, ainsi que l'autorisation des paiements.</a:t>
            </a:r>
          </a:p>
          <a:p>
            <a:endParaRPr lang="fr-FR" dirty="0"/>
          </a:p>
          <a:p>
            <a:endParaRPr lang="en-US" dirty="0"/>
          </a:p>
        </p:txBody>
      </p:sp>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282F3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3</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509031"/>
            <a:ext cx="2344892" cy="321466"/>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Approvisionnement</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31" name="Rectangle 30">
            <a:extLst>
              <a:ext uri="{FF2B5EF4-FFF2-40B4-BE49-F238E27FC236}">
                <a16:creationId xmlns:a16="http://schemas.microsoft.com/office/drawing/2014/main" id="{71B6667F-3405-5391-B1C5-72862A65180D}"/>
              </a:ext>
            </a:extLst>
          </p:cNvPr>
          <p:cNvSpPr/>
          <p:nvPr/>
        </p:nvSpPr>
        <p:spPr>
          <a:xfrm>
            <a:off x="2314264" y="312446"/>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282F39"/>
                </a:solidFill>
                <a:ea typeface="Tahoma" pitchFamily="34" charset="0"/>
                <a:cs typeface="Tahoma" pitchFamily="34" charset="0"/>
              </a:rPr>
              <a:t>Approvisionnement</a:t>
            </a:r>
            <a:endParaRPr lang="fr-FR" sz="6000" dirty="0">
              <a:ln w="3175">
                <a:solidFill>
                  <a:schemeClr val="tx1"/>
                </a:solidFill>
              </a:ln>
              <a:solidFill>
                <a:srgbClr val="282F39"/>
              </a:solidFill>
              <a:latin typeface="Arial Black" pitchFamily="34" charset="0"/>
              <a:ea typeface="Tahoma" pitchFamily="34" charset="0"/>
              <a:cs typeface="Tahoma" pitchFamily="34" charset="0"/>
            </a:endParaRPr>
          </a:p>
        </p:txBody>
      </p:sp>
      <p:pic>
        <p:nvPicPr>
          <p:cNvPr id="3" name="Image 2" descr="Une image contenant dessin humoristique, capture d’écran, jouet, pixel&#10;&#10;Description générée automatiquement">
            <a:extLst>
              <a:ext uri="{FF2B5EF4-FFF2-40B4-BE49-F238E27FC236}">
                <a16:creationId xmlns:a16="http://schemas.microsoft.com/office/drawing/2014/main" id="{327C2516-5A66-1953-AAFF-F8AFB2859B52}"/>
              </a:ext>
            </a:extLst>
          </p:cNvPr>
          <p:cNvPicPr>
            <a:picLocks noChangeAspect="1"/>
          </p:cNvPicPr>
          <p:nvPr/>
        </p:nvPicPr>
        <p:blipFill rotWithShape="1">
          <a:blip r:embed="rId2">
            <a:extLst>
              <a:ext uri="{28A0092B-C50C-407E-A947-70E740481C1C}">
                <a14:useLocalDpi xmlns:a14="http://schemas.microsoft.com/office/drawing/2010/main" val="0"/>
              </a:ext>
            </a:extLst>
          </a:blip>
          <a:srcRect l="46832"/>
          <a:stretch/>
        </p:blipFill>
        <p:spPr>
          <a:xfrm>
            <a:off x="6887182" y="2282070"/>
            <a:ext cx="6250851" cy="4592463"/>
          </a:xfrm>
          <a:prstGeom prst="rect">
            <a:avLst/>
          </a:prstGeom>
        </p:spPr>
      </p:pic>
    </p:spTree>
    <p:extLst>
      <p:ext uri="{BB962C8B-B14F-4D97-AF65-F5344CB8AC3E}">
        <p14:creationId xmlns:p14="http://schemas.microsoft.com/office/powerpoint/2010/main" val="1258057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E0BA4A-8A51-F185-4B3B-725ADDFDEDD6}"/>
              </a:ext>
            </a:extLst>
          </p:cNvPr>
          <p:cNvSpPr/>
          <p:nvPr/>
        </p:nvSpPr>
        <p:spPr>
          <a:xfrm>
            <a:off x="0" y="0"/>
            <a:ext cx="12191999" cy="6858000"/>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0C3C4BDB-3AD3-AEA4-3B46-EC271A2D7D94}"/>
              </a:ext>
            </a:extLst>
          </p:cNvPr>
          <p:cNvSpPr/>
          <p:nvPr/>
        </p:nvSpPr>
        <p:spPr>
          <a:xfrm>
            <a:off x="1970751" y="1326574"/>
            <a:ext cx="8250499"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ea typeface="Tahoma" pitchFamily="34" charset="0"/>
                <a:cs typeface="Tahoma" pitchFamily="34" charset="0"/>
              </a:rPr>
              <a:t>Data Warehouse</a:t>
            </a:r>
          </a:p>
        </p:txBody>
      </p:sp>
      <p:pic>
        <p:nvPicPr>
          <p:cNvPr id="3" name="Picture 2" descr="Data Warehousing | Data Warehouse Consulting &amp; Services">
            <a:extLst>
              <a:ext uri="{FF2B5EF4-FFF2-40B4-BE49-F238E27FC236}">
                <a16:creationId xmlns:a16="http://schemas.microsoft.com/office/drawing/2014/main" id="{1983B61B-6043-3919-E988-C2B4343C24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89"/>
          <a:stretch/>
        </p:blipFill>
        <p:spPr bwMode="auto">
          <a:xfrm>
            <a:off x="5567455" y="4467107"/>
            <a:ext cx="882579" cy="7916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ata warehouse - Free technology icons">
            <a:extLst>
              <a:ext uri="{FF2B5EF4-FFF2-40B4-BE49-F238E27FC236}">
                <a16:creationId xmlns:a16="http://schemas.microsoft.com/office/drawing/2014/main" id="{E7FA41F2-77FF-E0AE-3CA1-38D6E9EB9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345" y="3052768"/>
            <a:ext cx="2686801" cy="268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422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067B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4</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820314"/>
            <a:ext cx="2344892" cy="321466"/>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Approvisionnement</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31" name="Rectangle 30">
            <a:extLst>
              <a:ext uri="{FF2B5EF4-FFF2-40B4-BE49-F238E27FC236}">
                <a16:creationId xmlns:a16="http://schemas.microsoft.com/office/drawing/2014/main" id="{71B6667F-3405-5391-B1C5-72862A65180D}"/>
              </a:ext>
            </a:extLst>
          </p:cNvPr>
          <p:cNvSpPr/>
          <p:nvPr/>
        </p:nvSpPr>
        <p:spPr>
          <a:xfrm>
            <a:off x="2962423" y="827322"/>
            <a:ext cx="7063200" cy="971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5400" b="1" dirty="0">
                <a:ln w="3175">
                  <a:solidFill>
                    <a:schemeClr val="tx1"/>
                  </a:solidFill>
                </a:ln>
                <a:solidFill>
                  <a:srgbClr val="4067B1"/>
                </a:solidFill>
                <a:ea typeface="Tahoma" pitchFamily="34" charset="0"/>
                <a:cs typeface="Tahoma" pitchFamily="34" charset="0"/>
              </a:rPr>
              <a:t>Data Warehouse</a:t>
            </a:r>
          </a:p>
        </p:txBody>
      </p:sp>
      <p:pic>
        <p:nvPicPr>
          <p:cNvPr id="1026" name="Picture 2" descr="Data Warehousing | Data Warehouse Consulting &amp; Services">
            <a:extLst>
              <a:ext uri="{FF2B5EF4-FFF2-40B4-BE49-F238E27FC236}">
                <a16:creationId xmlns:a16="http://schemas.microsoft.com/office/drawing/2014/main" id="{7F64FC95-1A54-5436-7E41-AD40C8B7E2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89"/>
          <a:stretch/>
        </p:blipFill>
        <p:spPr bwMode="auto">
          <a:xfrm>
            <a:off x="7803235" y="1470575"/>
            <a:ext cx="6371176"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5CD6174-DE29-5F78-FEFC-B6F17E34271D}"/>
              </a:ext>
            </a:extLst>
          </p:cNvPr>
          <p:cNvSpPr txBox="1">
            <a:spLocks/>
          </p:cNvSpPr>
          <p:nvPr/>
        </p:nvSpPr>
        <p:spPr>
          <a:xfrm>
            <a:off x="655377" y="2416816"/>
            <a:ext cx="7063201"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fr-FR" sz="1800" b="1"/>
              <a:t>Date </a:t>
            </a:r>
            <a:r>
              <a:rPr lang="fr-FR" sz="1800" b="1" dirty="0"/>
              <a:t>de transaction et produit</a:t>
            </a:r>
            <a:r>
              <a:rPr lang="fr-FR" sz="1800" dirty="0"/>
              <a:t>: sont les mêmes dimensions développées dans le chapitre 3.</a:t>
            </a:r>
          </a:p>
          <a:p>
            <a:pPr marL="285750" indent="-285750" algn="just">
              <a:buFont typeface="Arial" panose="020B0604020202020204" pitchFamily="34" charset="0"/>
              <a:buChar char="•"/>
            </a:pPr>
            <a:r>
              <a:rPr lang="fr-FR" sz="1800" b="1" dirty="0" err="1"/>
              <a:t>Vendor</a:t>
            </a:r>
            <a:r>
              <a:rPr lang="fr-FR" sz="1800" b="1" dirty="0"/>
              <a:t> Dimension (Dimension des fournisseurs) :</a:t>
            </a:r>
            <a:r>
              <a:rPr lang="fr-FR" sz="1800" dirty="0"/>
              <a:t> Cette dimension contient une ligne pour chaque fournisseur, avec des attributs descriptifs .</a:t>
            </a:r>
          </a:p>
          <a:p>
            <a:pPr marL="285750" indent="-285750" algn="just">
              <a:buFont typeface="Arial" panose="020B0604020202020204" pitchFamily="34" charset="0"/>
              <a:buChar char="•"/>
            </a:pPr>
            <a:r>
              <a:rPr lang="fr-FR" sz="1800" b="1" dirty="0" err="1"/>
              <a:t>Contract</a:t>
            </a:r>
            <a:r>
              <a:rPr lang="fr-FR" sz="1800" b="1" dirty="0"/>
              <a:t> </a:t>
            </a:r>
            <a:r>
              <a:rPr lang="fr-FR" sz="1800" b="1" dirty="0" err="1"/>
              <a:t>Terms</a:t>
            </a:r>
            <a:r>
              <a:rPr lang="fr-FR" sz="1800" b="1" dirty="0"/>
              <a:t> Dimension (Dimension des termes du contrat) :</a:t>
            </a:r>
            <a:r>
              <a:rPr lang="fr-FR" sz="1800" dirty="0"/>
              <a:t> Cette dimension comprend une ligne pour chaque ensemble général de termes négociés.</a:t>
            </a:r>
          </a:p>
          <a:p>
            <a:pPr marL="285750" indent="-285750" algn="just">
              <a:buFont typeface="Arial" panose="020B0604020202020204" pitchFamily="34" charset="0"/>
              <a:buChar char="•"/>
            </a:pPr>
            <a:r>
              <a:rPr lang="fr-FR" sz="1800" b="1" dirty="0" err="1"/>
              <a:t>Procurement</a:t>
            </a:r>
            <a:r>
              <a:rPr lang="fr-FR" sz="1800" b="1" dirty="0"/>
              <a:t> Transaction Type Dimension (Dimension du type de transaction d'approvisionnement) :</a:t>
            </a:r>
            <a:r>
              <a:rPr lang="fr-FR" sz="1800" dirty="0"/>
              <a:t> Cette dimension permet de regrouper ou de filtrer les types de transactions, tels que les bons de commande.</a:t>
            </a:r>
          </a:p>
          <a:p>
            <a:pPr marL="342900" indent="-342900" algn="just">
              <a:buFont typeface="Arial" panose="020B0604020202020204" pitchFamily="34" charset="0"/>
              <a:buChar char="•"/>
            </a:pPr>
            <a:r>
              <a:rPr lang="fr-FR" sz="2000" b="1" dirty="0"/>
              <a:t>le numéro de contrat</a:t>
            </a:r>
            <a:r>
              <a:rPr lang="fr-FR" sz="2000" dirty="0"/>
              <a:t> est une dimension dégénérée.</a:t>
            </a:r>
            <a:endParaRPr lang="en-US" sz="1800" dirty="0"/>
          </a:p>
          <a:p>
            <a:pPr marL="342900" indent="-342900">
              <a:buFont typeface="Arial" panose="020B0604020202020204" pitchFamily="34" charset="0"/>
              <a:buChar char="•"/>
            </a:pPr>
            <a:endParaRPr lang="fr-FR" sz="2000" dirty="0"/>
          </a:p>
        </p:txBody>
      </p:sp>
      <p:sp>
        <p:nvSpPr>
          <p:cNvPr id="11" name="Rectangle 10">
            <a:extLst>
              <a:ext uri="{FF2B5EF4-FFF2-40B4-BE49-F238E27FC236}">
                <a16:creationId xmlns:a16="http://schemas.microsoft.com/office/drawing/2014/main" id="{A1D2E125-9DB8-C1C3-7C25-718DA4899CB8}"/>
              </a:ext>
            </a:extLst>
          </p:cNvPr>
          <p:cNvSpPr/>
          <p:nvPr/>
        </p:nvSpPr>
        <p:spPr>
          <a:xfrm>
            <a:off x="301031" y="1283230"/>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067B1"/>
                </a:solidFill>
                <a:latin typeface="Tahoma" pitchFamily="34" charset="0"/>
                <a:ea typeface="Tahoma" pitchFamily="34" charset="0"/>
                <a:cs typeface="Tahoma" pitchFamily="34" charset="0"/>
              </a:rPr>
              <a:t>1</a:t>
            </a:r>
            <a:endParaRPr lang="en-US" sz="4000" b="1" dirty="0">
              <a:solidFill>
                <a:srgbClr val="4067B1"/>
              </a:solidFill>
              <a:latin typeface="Tahoma" pitchFamily="34" charset="0"/>
              <a:ea typeface="Tahoma" pitchFamily="34" charset="0"/>
              <a:cs typeface="Tahoma" pitchFamily="34" charset="0"/>
            </a:endParaRPr>
          </a:p>
        </p:txBody>
      </p:sp>
      <p:sp>
        <p:nvSpPr>
          <p:cNvPr id="17" name="Rectangle 16">
            <a:extLst>
              <a:ext uri="{FF2B5EF4-FFF2-40B4-BE49-F238E27FC236}">
                <a16:creationId xmlns:a16="http://schemas.microsoft.com/office/drawing/2014/main" id="{9DD40EF6-70DF-31DA-72A2-30A1FABDFF0F}"/>
              </a:ext>
            </a:extLst>
          </p:cNvPr>
          <p:cNvSpPr/>
          <p:nvPr/>
        </p:nvSpPr>
        <p:spPr>
          <a:xfrm>
            <a:off x="939801" y="1470575"/>
            <a:ext cx="87548" cy="553930"/>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8" name="Rectangle 17">
            <a:extLst>
              <a:ext uri="{FF2B5EF4-FFF2-40B4-BE49-F238E27FC236}">
                <a16:creationId xmlns:a16="http://schemas.microsoft.com/office/drawing/2014/main" id="{CE8EF436-769D-231C-246E-65BDA325573B}"/>
              </a:ext>
            </a:extLst>
          </p:cNvPr>
          <p:cNvSpPr/>
          <p:nvPr/>
        </p:nvSpPr>
        <p:spPr>
          <a:xfrm>
            <a:off x="1024458" y="1449393"/>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Conception</a:t>
            </a:r>
          </a:p>
        </p:txBody>
      </p:sp>
    </p:spTree>
    <p:extLst>
      <p:ext uri="{BB962C8B-B14F-4D97-AF65-F5344CB8AC3E}">
        <p14:creationId xmlns:p14="http://schemas.microsoft.com/office/powerpoint/2010/main" val="3286969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 calcmode="lin" valueType="num">
                                      <p:cBhvr additive="base">
                                        <p:cTn id="6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par>
                                <p:cTn id="67" presetID="22" presetClass="entr" presetSubtype="8"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wipe(left)">
                                      <p:cBhvr>
                                        <p:cTn id="69" dur="500"/>
                                        <p:tgtEl>
                                          <p:spTgt spid="18">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3"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C3FFD2-F40E-D13D-91D2-D6DF81367BEE}"/>
              </a:ext>
            </a:extLst>
          </p:cNvPr>
          <p:cNvSpPr/>
          <p:nvPr/>
        </p:nvSpPr>
        <p:spPr>
          <a:xfrm>
            <a:off x="-226640" y="16533"/>
            <a:ext cx="542680" cy="6858000"/>
          </a:xfrm>
          <a:prstGeom prst="rect">
            <a:avLst/>
          </a:prstGeom>
          <a:solidFill>
            <a:schemeClr val="tx1">
              <a:lumMod val="65000"/>
              <a:lumOff val="3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57">
            <a:extLst>
              <a:ext uri="{FF2B5EF4-FFF2-40B4-BE49-F238E27FC236}">
                <a16:creationId xmlns:a16="http://schemas.microsoft.com/office/drawing/2014/main" id="{C7B02E48-11D5-C869-F9E2-EE750C54D592}"/>
              </a:ext>
            </a:extLst>
          </p:cNvPr>
          <p:cNvSpPr/>
          <p:nvPr/>
        </p:nvSpPr>
        <p:spPr>
          <a:xfrm rot="5400000">
            <a:off x="11353946" y="79957"/>
            <a:ext cx="609600" cy="459924"/>
          </a:xfrm>
          <a:prstGeom prst="homePlate">
            <a:avLst/>
          </a:prstGeom>
          <a:solidFill>
            <a:srgbClr val="4067B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960174-7E44-B392-B6C9-FAB41E65855D}"/>
              </a:ext>
            </a:extLst>
          </p:cNvPr>
          <p:cNvSpPr/>
          <p:nvPr/>
        </p:nvSpPr>
        <p:spPr>
          <a:xfrm>
            <a:off x="11352584" y="67336"/>
            <a:ext cx="580792" cy="38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itchFamily="34" charset="0"/>
              </a:rPr>
              <a:t>5</a:t>
            </a:r>
            <a:endParaRPr lang="en-US" dirty="0">
              <a:latin typeface="Arial Black" pitchFamily="34" charset="0"/>
            </a:endParaRPr>
          </a:p>
        </p:txBody>
      </p:sp>
      <p:sp>
        <p:nvSpPr>
          <p:cNvPr id="15" name="Rectangle 14">
            <a:extLst>
              <a:ext uri="{FF2B5EF4-FFF2-40B4-BE49-F238E27FC236}">
                <a16:creationId xmlns:a16="http://schemas.microsoft.com/office/drawing/2014/main" id="{099AA1D8-87FF-49A8-F3B8-0EAC63368460}"/>
              </a:ext>
            </a:extLst>
          </p:cNvPr>
          <p:cNvSpPr/>
          <p:nvPr/>
        </p:nvSpPr>
        <p:spPr>
          <a:xfrm>
            <a:off x="-8676" y="0"/>
            <a:ext cx="12200676" cy="76201"/>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n w="3175">
                <a:solidFill>
                  <a:schemeClr val="tx1"/>
                </a:solidFill>
              </a:ln>
              <a:latin typeface="Arial Black" pitchFamily="34" charset="0"/>
              <a:ea typeface="Tahoma" pitchFamily="34" charset="0"/>
              <a:cs typeface="Tahoma" pitchFamily="34" charset="0"/>
            </a:endParaRPr>
          </a:p>
        </p:txBody>
      </p:sp>
      <p:sp>
        <p:nvSpPr>
          <p:cNvPr id="16" name="Rectangle 15">
            <a:extLst>
              <a:ext uri="{FF2B5EF4-FFF2-40B4-BE49-F238E27FC236}">
                <a16:creationId xmlns:a16="http://schemas.microsoft.com/office/drawing/2014/main" id="{4FF34213-3807-EDCA-EDBE-C83E8750C4C1}"/>
              </a:ext>
            </a:extLst>
          </p:cNvPr>
          <p:cNvSpPr/>
          <p:nvPr/>
        </p:nvSpPr>
        <p:spPr>
          <a:xfrm>
            <a:off x="301031" y="820314"/>
            <a:ext cx="2344892" cy="321466"/>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n w="3175">
                  <a:solidFill>
                    <a:schemeClr val="tx1"/>
                  </a:solidFill>
                </a:ln>
                <a:ea typeface="Tahoma" pitchFamily="34" charset="0"/>
                <a:cs typeface="Tahoma" pitchFamily="34" charset="0"/>
              </a:rPr>
              <a:t>Approvisionnement</a:t>
            </a:r>
            <a:endParaRPr lang="en-US" sz="2000" dirty="0">
              <a:ln w="3175">
                <a:solidFill>
                  <a:schemeClr val="tx1"/>
                </a:solidFill>
              </a:ln>
              <a:latin typeface="Arial Black" pitchFamily="34" charset="0"/>
              <a:ea typeface="Tahoma" pitchFamily="34" charset="0"/>
              <a:cs typeface="Tahoma" pitchFamily="34" charset="0"/>
            </a:endParaRPr>
          </a:p>
        </p:txBody>
      </p:sp>
      <p:sp>
        <p:nvSpPr>
          <p:cNvPr id="20" name="Rectangle 19">
            <a:extLst>
              <a:ext uri="{FF2B5EF4-FFF2-40B4-BE49-F238E27FC236}">
                <a16:creationId xmlns:a16="http://schemas.microsoft.com/office/drawing/2014/main" id="{E7473C97-2A46-0AC0-71CA-3DC8D6CAE13E}"/>
              </a:ext>
            </a:extLst>
          </p:cNvPr>
          <p:cNvSpPr/>
          <p:nvPr/>
        </p:nvSpPr>
        <p:spPr>
          <a:xfrm>
            <a:off x="-15469" y="1145861"/>
            <a:ext cx="324714" cy="32471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4</a:t>
            </a:r>
            <a:endParaRPr lang="en-US" sz="2000" dirty="0">
              <a:ln w="3175">
                <a:solidFill>
                  <a:schemeClr val="tx1"/>
                </a:solidFill>
              </a:ln>
              <a:latin typeface="Arial Black" pitchFamily="34" charset="0"/>
              <a:ea typeface="Tahoma" pitchFamily="34" charset="0"/>
              <a:cs typeface="Tahoma" pitchFamily="34" charset="0"/>
            </a:endParaRPr>
          </a:p>
        </p:txBody>
      </p:sp>
      <p:sp>
        <p:nvSpPr>
          <p:cNvPr id="21" name="Rectangle 20">
            <a:extLst>
              <a:ext uri="{FF2B5EF4-FFF2-40B4-BE49-F238E27FC236}">
                <a16:creationId xmlns:a16="http://schemas.microsoft.com/office/drawing/2014/main" id="{F2932C8E-E5F1-CF69-5816-13FABDD62490}"/>
              </a:ext>
            </a:extLst>
          </p:cNvPr>
          <p:cNvSpPr/>
          <p:nvPr/>
        </p:nvSpPr>
        <p:spPr>
          <a:xfrm>
            <a:off x="-23681" y="178245"/>
            <a:ext cx="324714" cy="324714"/>
          </a:xfrm>
          <a:prstGeom prst="rect">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1</a:t>
            </a:r>
            <a:endParaRPr lang="en-US" sz="2000" dirty="0">
              <a:ln w="3175">
                <a:solidFill>
                  <a:schemeClr val="tx1"/>
                </a:solidFill>
              </a:ln>
              <a:latin typeface="Arial Black" pitchFamily="34" charset="0"/>
              <a:ea typeface="Tahoma" pitchFamily="34" charset="0"/>
              <a:cs typeface="Tahoma" pitchFamily="34" charset="0"/>
            </a:endParaRPr>
          </a:p>
        </p:txBody>
      </p:sp>
      <p:sp>
        <p:nvSpPr>
          <p:cNvPr id="22" name="Rectangle 21">
            <a:extLst>
              <a:ext uri="{FF2B5EF4-FFF2-40B4-BE49-F238E27FC236}">
                <a16:creationId xmlns:a16="http://schemas.microsoft.com/office/drawing/2014/main" id="{89024CF7-3CE0-60E2-4A9A-44CC36B0879C}"/>
              </a:ext>
            </a:extLst>
          </p:cNvPr>
          <p:cNvSpPr/>
          <p:nvPr/>
        </p:nvSpPr>
        <p:spPr>
          <a:xfrm>
            <a:off x="-23683" y="502608"/>
            <a:ext cx="324714" cy="32471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2</a:t>
            </a:r>
            <a:endParaRPr lang="en-US" sz="2000" dirty="0">
              <a:ln w="3175">
                <a:solidFill>
                  <a:schemeClr val="tx1"/>
                </a:solidFill>
              </a:ln>
              <a:latin typeface="Arial Black" pitchFamily="34" charset="0"/>
              <a:ea typeface="Tahoma" pitchFamily="34" charset="0"/>
              <a:cs typeface="Tahoma" pitchFamily="34" charset="0"/>
            </a:endParaRPr>
          </a:p>
        </p:txBody>
      </p:sp>
      <p:sp>
        <p:nvSpPr>
          <p:cNvPr id="23" name="Rectangle 22">
            <a:extLst>
              <a:ext uri="{FF2B5EF4-FFF2-40B4-BE49-F238E27FC236}">
                <a16:creationId xmlns:a16="http://schemas.microsoft.com/office/drawing/2014/main" id="{F943D1D9-660F-DDD8-11D7-59E1B9178F1C}"/>
              </a:ext>
            </a:extLst>
          </p:cNvPr>
          <p:cNvSpPr/>
          <p:nvPr/>
        </p:nvSpPr>
        <p:spPr>
          <a:xfrm>
            <a:off x="-15469" y="829035"/>
            <a:ext cx="324714" cy="324714"/>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3</a:t>
            </a:r>
            <a:endParaRPr lang="en-US" sz="2000" dirty="0">
              <a:ln w="3175">
                <a:solidFill>
                  <a:schemeClr val="tx1"/>
                </a:solidFill>
              </a:ln>
              <a:latin typeface="Arial Black" pitchFamily="34" charset="0"/>
              <a:ea typeface="Tahoma" pitchFamily="34" charset="0"/>
              <a:cs typeface="Tahoma" pitchFamily="34" charset="0"/>
            </a:endParaRPr>
          </a:p>
        </p:txBody>
      </p:sp>
      <p:sp>
        <p:nvSpPr>
          <p:cNvPr id="24" name="Rectangle 23">
            <a:extLst>
              <a:ext uri="{FF2B5EF4-FFF2-40B4-BE49-F238E27FC236}">
                <a16:creationId xmlns:a16="http://schemas.microsoft.com/office/drawing/2014/main" id="{72983DB3-35A3-1AE6-56F6-B90E965F8626}"/>
              </a:ext>
            </a:extLst>
          </p:cNvPr>
          <p:cNvSpPr/>
          <p:nvPr/>
        </p:nvSpPr>
        <p:spPr>
          <a:xfrm>
            <a:off x="-15469" y="1470575"/>
            <a:ext cx="324714" cy="324714"/>
          </a:xfrm>
          <a:prstGeom prst="rect">
            <a:avLst/>
          </a:prstGeom>
          <a:solidFill>
            <a:srgbClr val="C2C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5</a:t>
            </a:r>
            <a:endParaRPr lang="en-US" sz="2000" dirty="0">
              <a:ln w="3175">
                <a:solidFill>
                  <a:schemeClr val="tx1"/>
                </a:solidFill>
              </a:ln>
              <a:latin typeface="Arial Black" pitchFamily="34" charset="0"/>
              <a:ea typeface="Tahoma" pitchFamily="34" charset="0"/>
              <a:cs typeface="Tahoma" pitchFamily="34" charset="0"/>
            </a:endParaRPr>
          </a:p>
        </p:txBody>
      </p:sp>
      <p:sp>
        <p:nvSpPr>
          <p:cNvPr id="25" name="Rectangle 24">
            <a:extLst>
              <a:ext uri="{FF2B5EF4-FFF2-40B4-BE49-F238E27FC236}">
                <a16:creationId xmlns:a16="http://schemas.microsoft.com/office/drawing/2014/main" id="{B805C447-8EC5-5E99-121E-5C48A871EFFD}"/>
              </a:ext>
            </a:extLst>
          </p:cNvPr>
          <p:cNvSpPr/>
          <p:nvPr/>
        </p:nvSpPr>
        <p:spPr>
          <a:xfrm>
            <a:off x="-11305" y="2110151"/>
            <a:ext cx="324714" cy="324714"/>
          </a:xfrm>
          <a:prstGeom prst="rect">
            <a:avLst/>
          </a:prstGeom>
          <a:solidFill>
            <a:srgbClr val="07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7</a:t>
            </a:r>
            <a:endParaRPr lang="en-US" sz="2000" dirty="0">
              <a:ln w="3175">
                <a:solidFill>
                  <a:schemeClr val="tx1"/>
                </a:solidFill>
              </a:ln>
              <a:latin typeface="Arial Black" pitchFamily="34" charset="0"/>
              <a:ea typeface="Tahoma" pitchFamily="34" charset="0"/>
              <a:cs typeface="Tahoma" pitchFamily="34" charset="0"/>
            </a:endParaRPr>
          </a:p>
        </p:txBody>
      </p:sp>
      <p:sp>
        <p:nvSpPr>
          <p:cNvPr id="26" name="Rectangle 25">
            <a:extLst>
              <a:ext uri="{FF2B5EF4-FFF2-40B4-BE49-F238E27FC236}">
                <a16:creationId xmlns:a16="http://schemas.microsoft.com/office/drawing/2014/main" id="{FCA9E7C4-C5A0-0F19-6D5E-19183C8C50D9}"/>
              </a:ext>
            </a:extLst>
          </p:cNvPr>
          <p:cNvSpPr/>
          <p:nvPr/>
        </p:nvSpPr>
        <p:spPr>
          <a:xfrm>
            <a:off x="-11305" y="1793325"/>
            <a:ext cx="324714" cy="324714"/>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6</a:t>
            </a:r>
            <a:endParaRPr lang="en-US" sz="2000" dirty="0">
              <a:ln w="3175">
                <a:solidFill>
                  <a:schemeClr val="tx1"/>
                </a:solidFill>
              </a:ln>
              <a:latin typeface="Arial Black" pitchFamily="34" charset="0"/>
              <a:ea typeface="Tahoma" pitchFamily="34" charset="0"/>
              <a:cs typeface="Tahoma" pitchFamily="34" charset="0"/>
            </a:endParaRPr>
          </a:p>
        </p:txBody>
      </p:sp>
      <p:sp>
        <p:nvSpPr>
          <p:cNvPr id="27" name="Rectangle 26">
            <a:extLst>
              <a:ext uri="{FF2B5EF4-FFF2-40B4-BE49-F238E27FC236}">
                <a16:creationId xmlns:a16="http://schemas.microsoft.com/office/drawing/2014/main" id="{6D937502-B01A-8628-A9A9-A7A123B4C7F5}"/>
              </a:ext>
            </a:extLst>
          </p:cNvPr>
          <p:cNvSpPr/>
          <p:nvPr/>
        </p:nvSpPr>
        <p:spPr>
          <a:xfrm>
            <a:off x="-11305" y="2434865"/>
            <a:ext cx="324714" cy="324714"/>
          </a:xfrm>
          <a:prstGeom prst="rect">
            <a:avLst/>
          </a:pr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n w="3175">
                  <a:solidFill>
                    <a:schemeClr val="tx1"/>
                  </a:solidFill>
                </a:ln>
                <a:latin typeface="Arial Black" pitchFamily="34" charset="0"/>
                <a:ea typeface="Tahoma" pitchFamily="34" charset="0"/>
                <a:cs typeface="Tahoma" pitchFamily="34" charset="0"/>
              </a:rPr>
              <a:t>8</a:t>
            </a:r>
            <a:endParaRPr lang="en-US" sz="2000" dirty="0">
              <a:ln w="3175">
                <a:solidFill>
                  <a:schemeClr val="tx1"/>
                </a:solidFill>
              </a:ln>
              <a:latin typeface="Arial Black" pitchFamily="34" charset="0"/>
              <a:ea typeface="Tahoma" pitchFamily="34" charset="0"/>
              <a:cs typeface="Tahoma" pitchFamily="34" charset="0"/>
            </a:endParaRPr>
          </a:p>
        </p:txBody>
      </p:sp>
      <p:sp>
        <p:nvSpPr>
          <p:cNvPr id="2" name="Rectangle 1">
            <a:extLst>
              <a:ext uri="{FF2B5EF4-FFF2-40B4-BE49-F238E27FC236}">
                <a16:creationId xmlns:a16="http://schemas.microsoft.com/office/drawing/2014/main" id="{BE07FD46-8306-C3D5-7F82-2A213CA1162D}"/>
              </a:ext>
            </a:extLst>
          </p:cNvPr>
          <p:cNvSpPr/>
          <p:nvPr/>
        </p:nvSpPr>
        <p:spPr>
          <a:xfrm>
            <a:off x="301031" y="1283230"/>
            <a:ext cx="885728" cy="7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4067B1"/>
                </a:solidFill>
                <a:latin typeface="Tahoma" pitchFamily="34" charset="0"/>
                <a:ea typeface="Tahoma" pitchFamily="34" charset="0"/>
                <a:cs typeface="Tahoma" pitchFamily="34" charset="0"/>
              </a:rPr>
              <a:t>2</a:t>
            </a:r>
            <a:endParaRPr lang="en-US" sz="4000" b="1" dirty="0">
              <a:solidFill>
                <a:srgbClr val="4067B1"/>
              </a:solidFill>
              <a:latin typeface="Tahoma" pitchFamily="34" charset="0"/>
              <a:ea typeface="Tahoma" pitchFamily="34" charset="0"/>
              <a:cs typeface="Tahoma" pitchFamily="34" charset="0"/>
            </a:endParaRPr>
          </a:p>
        </p:txBody>
      </p:sp>
      <p:sp>
        <p:nvSpPr>
          <p:cNvPr id="4" name="Rectangle 3">
            <a:extLst>
              <a:ext uri="{FF2B5EF4-FFF2-40B4-BE49-F238E27FC236}">
                <a16:creationId xmlns:a16="http://schemas.microsoft.com/office/drawing/2014/main" id="{C1A8E7D9-1391-1E6A-C888-3958B4E6776A}"/>
              </a:ext>
            </a:extLst>
          </p:cNvPr>
          <p:cNvSpPr/>
          <p:nvPr/>
        </p:nvSpPr>
        <p:spPr>
          <a:xfrm>
            <a:off x="939801" y="1470575"/>
            <a:ext cx="87548" cy="553930"/>
          </a:xfrm>
          <a:prstGeom prst="rect">
            <a:avLst/>
          </a:prstGeom>
          <a:solidFill>
            <a:srgbClr val="406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5" name="Rectangle 4">
            <a:extLst>
              <a:ext uri="{FF2B5EF4-FFF2-40B4-BE49-F238E27FC236}">
                <a16:creationId xmlns:a16="http://schemas.microsoft.com/office/drawing/2014/main" id="{BCD61837-2061-0BA1-09E8-A0D0546E9C64}"/>
              </a:ext>
            </a:extLst>
          </p:cNvPr>
          <p:cNvSpPr/>
          <p:nvPr/>
        </p:nvSpPr>
        <p:spPr>
          <a:xfrm>
            <a:off x="1024458" y="1449393"/>
            <a:ext cx="4875349" cy="553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fr-FR" sz="2400" b="1" dirty="0">
                <a:solidFill>
                  <a:schemeClr val="tx1">
                    <a:lumMod val="85000"/>
                    <a:lumOff val="15000"/>
                  </a:schemeClr>
                </a:solidFill>
              </a:rPr>
              <a:t>Schéma en étoile</a:t>
            </a:r>
          </a:p>
        </p:txBody>
      </p:sp>
      <p:grpSp>
        <p:nvGrpSpPr>
          <p:cNvPr id="6" name="Group 9">
            <a:extLst>
              <a:ext uri="{FF2B5EF4-FFF2-40B4-BE49-F238E27FC236}">
                <a16:creationId xmlns:a16="http://schemas.microsoft.com/office/drawing/2014/main" id="{D499E150-D200-4F30-F8E7-AC25D08C3B8D}"/>
              </a:ext>
            </a:extLst>
          </p:cNvPr>
          <p:cNvGrpSpPr/>
          <p:nvPr/>
        </p:nvGrpSpPr>
        <p:grpSpPr>
          <a:xfrm>
            <a:off x="1810520" y="1308218"/>
            <a:ext cx="8448675" cy="4705350"/>
            <a:chOff x="1702696" y="1476883"/>
            <a:chExt cx="8448675" cy="4705350"/>
          </a:xfrm>
        </p:grpSpPr>
        <p:pic>
          <p:nvPicPr>
            <p:cNvPr id="7" name="Picture 4">
              <a:extLst>
                <a:ext uri="{FF2B5EF4-FFF2-40B4-BE49-F238E27FC236}">
                  <a16:creationId xmlns:a16="http://schemas.microsoft.com/office/drawing/2014/main" id="{1DA35754-5FFA-604E-B349-6A4067125369}"/>
                </a:ext>
              </a:extLst>
            </p:cNvPr>
            <p:cNvPicPr>
              <a:picLocks noChangeAspect="1"/>
            </p:cNvPicPr>
            <p:nvPr/>
          </p:nvPicPr>
          <p:blipFill rotWithShape="1">
            <a:blip r:embed="rId3"/>
            <a:srcRect t="11887"/>
            <a:stretch/>
          </p:blipFill>
          <p:spPr>
            <a:xfrm>
              <a:off x="1702696" y="2036173"/>
              <a:ext cx="8448675" cy="4146060"/>
            </a:xfrm>
            <a:prstGeom prst="rect">
              <a:avLst/>
            </a:prstGeom>
          </p:spPr>
        </p:pic>
        <p:pic>
          <p:nvPicPr>
            <p:cNvPr id="8" name="Picture 8">
              <a:extLst>
                <a:ext uri="{FF2B5EF4-FFF2-40B4-BE49-F238E27FC236}">
                  <a16:creationId xmlns:a16="http://schemas.microsoft.com/office/drawing/2014/main" id="{5D936F04-EFE8-4B91-E050-6FB37D43B542}"/>
                </a:ext>
              </a:extLst>
            </p:cNvPr>
            <p:cNvPicPr>
              <a:picLocks noChangeAspect="1"/>
            </p:cNvPicPr>
            <p:nvPr/>
          </p:nvPicPr>
          <p:blipFill>
            <a:blip r:embed="rId4"/>
            <a:stretch>
              <a:fillRect/>
            </a:stretch>
          </p:blipFill>
          <p:spPr>
            <a:xfrm>
              <a:off x="8330080" y="1476883"/>
              <a:ext cx="1821291" cy="895406"/>
            </a:xfrm>
            <a:prstGeom prst="rect">
              <a:avLst/>
            </a:prstGeom>
          </p:spPr>
        </p:pic>
      </p:grpSp>
    </p:spTree>
    <p:extLst>
      <p:ext uri="{BB962C8B-B14F-4D97-AF65-F5344CB8AC3E}">
        <p14:creationId xmlns:p14="http://schemas.microsoft.com/office/powerpoint/2010/main" val="21868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 fill="hold"/>
                                        <p:tgtEl>
                                          <p:spTgt spid="21"/>
                                        </p:tgtEl>
                                        <p:attrNameLst>
                                          <p:attrName>ppt_x</p:attrName>
                                        </p:attrNameLst>
                                      </p:cBhvr>
                                      <p:tavLst>
                                        <p:tav tm="0">
                                          <p:val>
                                            <p:strVal val="0-#ppt_w/2"/>
                                          </p:val>
                                        </p:tav>
                                        <p:tav tm="100000">
                                          <p:val>
                                            <p:strVal val="#ppt_x"/>
                                          </p:val>
                                        </p:tav>
                                      </p:tavLst>
                                    </p:anim>
                                    <p:anim calcmode="lin" valueType="num">
                                      <p:cBhvr additive="base">
                                        <p:cTn id="8" dur="1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 fill="hold"/>
                                        <p:tgtEl>
                                          <p:spTgt spid="22"/>
                                        </p:tgtEl>
                                        <p:attrNameLst>
                                          <p:attrName>ppt_x</p:attrName>
                                        </p:attrNameLst>
                                      </p:cBhvr>
                                      <p:tavLst>
                                        <p:tav tm="0">
                                          <p:val>
                                            <p:strVal val="0-#ppt_w/2"/>
                                          </p:val>
                                        </p:tav>
                                        <p:tav tm="100000">
                                          <p:val>
                                            <p:strVal val="#ppt_x"/>
                                          </p:val>
                                        </p:tav>
                                      </p:tavLst>
                                    </p:anim>
                                    <p:anim calcmode="lin" valueType="num">
                                      <p:cBhvr additive="base">
                                        <p:cTn id="13" dur="1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200"/>
                            </p:stCondLst>
                            <p:childTnLst>
                              <p:par>
                                <p:cTn id="15" presetID="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 fill="hold"/>
                                        <p:tgtEl>
                                          <p:spTgt spid="23"/>
                                        </p:tgtEl>
                                        <p:attrNameLst>
                                          <p:attrName>ppt_x</p:attrName>
                                        </p:attrNameLst>
                                      </p:cBhvr>
                                      <p:tavLst>
                                        <p:tav tm="0">
                                          <p:val>
                                            <p:strVal val="0-#ppt_w/2"/>
                                          </p:val>
                                        </p:tav>
                                        <p:tav tm="100000">
                                          <p:val>
                                            <p:strVal val="#ppt_x"/>
                                          </p:val>
                                        </p:tav>
                                      </p:tavLst>
                                    </p:anim>
                                    <p:anim calcmode="lin" valueType="num">
                                      <p:cBhvr additive="base">
                                        <p:cTn id="18" dur="1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3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 fill="hold"/>
                                        <p:tgtEl>
                                          <p:spTgt spid="20"/>
                                        </p:tgtEl>
                                        <p:attrNameLst>
                                          <p:attrName>ppt_x</p:attrName>
                                        </p:attrNameLst>
                                      </p:cBhvr>
                                      <p:tavLst>
                                        <p:tav tm="0">
                                          <p:val>
                                            <p:strVal val="0-#ppt_w/2"/>
                                          </p:val>
                                        </p:tav>
                                        <p:tav tm="100000">
                                          <p:val>
                                            <p:strVal val="#ppt_x"/>
                                          </p:val>
                                        </p:tav>
                                      </p:tavLst>
                                    </p:anim>
                                    <p:anim calcmode="lin" valueType="num">
                                      <p:cBhvr additive="base">
                                        <p:cTn id="23" dur="1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4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 fill="hold"/>
                                        <p:tgtEl>
                                          <p:spTgt spid="24"/>
                                        </p:tgtEl>
                                        <p:attrNameLst>
                                          <p:attrName>ppt_x</p:attrName>
                                        </p:attrNameLst>
                                      </p:cBhvr>
                                      <p:tavLst>
                                        <p:tav tm="0">
                                          <p:val>
                                            <p:strVal val="0-#ppt_w/2"/>
                                          </p:val>
                                        </p:tav>
                                        <p:tav tm="100000">
                                          <p:val>
                                            <p:strVal val="#ppt_x"/>
                                          </p:val>
                                        </p:tav>
                                      </p:tavLst>
                                    </p:anim>
                                    <p:anim calcmode="lin" valueType="num">
                                      <p:cBhvr additive="base">
                                        <p:cTn id="28" dur="1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 fill="hold"/>
                                        <p:tgtEl>
                                          <p:spTgt spid="26"/>
                                        </p:tgtEl>
                                        <p:attrNameLst>
                                          <p:attrName>ppt_x</p:attrName>
                                        </p:attrNameLst>
                                      </p:cBhvr>
                                      <p:tavLst>
                                        <p:tav tm="0">
                                          <p:val>
                                            <p:strVal val="0-#ppt_w/2"/>
                                          </p:val>
                                        </p:tav>
                                        <p:tav tm="100000">
                                          <p:val>
                                            <p:strVal val="#ppt_x"/>
                                          </p:val>
                                        </p:tav>
                                      </p:tavLst>
                                    </p:anim>
                                    <p:anim calcmode="lin" valueType="num">
                                      <p:cBhvr additive="base">
                                        <p:cTn id="33" dur="1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600"/>
                            </p:stCondLst>
                            <p:childTnLst>
                              <p:par>
                                <p:cTn id="35" presetID="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 fill="hold"/>
                                        <p:tgtEl>
                                          <p:spTgt spid="25"/>
                                        </p:tgtEl>
                                        <p:attrNameLst>
                                          <p:attrName>ppt_x</p:attrName>
                                        </p:attrNameLst>
                                      </p:cBhvr>
                                      <p:tavLst>
                                        <p:tav tm="0">
                                          <p:val>
                                            <p:strVal val="0-#ppt_w/2"/>
                                          </p:val>
                                        </p:tav>
                                        <p:tav tm="100000">
                                          <p:val>
                                            <p:strVal val="#ppt_x"/>
                                          </p:val>
                                        </p:tav>
                                      </p:tavLst>
                                    </p:anim>
                                    <p:anim calcmode="lin" valueType="num">
                                      <p:cBhvr additive="base">
                                        <p:cTn id="38" dur="1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7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 fill="hold"/>
                                        <p:tgtEl>
                                          <p:spTgt spid="27"/>
                                        </p:tgtEl>
                                        <p:attrNameLst>
                                          <p:attrName>ppt_x</p:attrName>
                                        </p:attrNameLst>
                                      </p:cBhvr>
                                      <p:tavLst>
                                        <p:tav tm="0">
                                          <p:val>
                                            <p:strVal val="0-#ppt_w/2"/>
                                          </p:val>
                                        </p:tav>
                                        <p:tav tm="100000">
                                          <p:val>
                                            <p:strVal val="#ppt_x"/>
                                          </p:val>
                                        </p:tav>
                                      </p:tavLst>
                                    </p:anim>
                                    <p:anim calcmode="lin" valueType="num">
                                      <p:cBhvr additive="base">
                                        <p:cTn id="43" dur="1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8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anim calcmode="lin" valueType="num">
                                      <p:cBhvr>
                                        <p:cTn id="56" dur="500" fill="hold"/>
                                        <p:tgtEl>
                                          <p:spTgt spid="13"/>
                                        </p:tgtEl>
                                        <p:attrNameLst>
                                          <p:attrName>ppt_x</p:attrName>
                                        </p:attrNameLst>
                                      </p:cBhvr>
                                      <p:tavLst>
                                        <p:tav tm="0">
                                          <p:val>
                                            <p:strVal val="#ppt_x"/>
                                          </p:val>
                                        </p:tav>
                                        <p:tav tm="100000">
                                          <p:val>
                                            <p:strVal val="#ppt_x"/>
                                          </p:val>
                                        </p:tav>
                                      </p:tavLst>
                                    </p:anim>
                                    <p:anim calcmode="lin" valueType="num">
                                      <p:cBhvr>
                                        <p:cTn id="57" dur="5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300"/>
                            </p:stCondLst>
                            <p:childTnLst>
                              <p:par>
                                <p:cTn id="59" presetID="2" presetClass="entr" presetSubtype="1" fill="hold" nodeType="after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anim calcmode="lin" valueType="num">
                                      <p:cBhvr additive="base">
                                        <p:cTn id="6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1800"/>
                            </p:stCondLst>
                            <p:childTnLst>
                              <p:par>
                                <p:cTn id="64" presetID="22" presetClass="entr" presetSubtype="8"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500"/>
                                        <p:tgtEl>
                                          <p:spTgt spid="4"/>
                                        </p:tgtEl>
                                      </p:cBhvr>
                                    </p:animEffect>
                                  </p:childTnLst>
                                </p:cTn>
                              </p:par>
                              <p:par>
                                <p:cTn id="67" presetID="22" presetClass="entr" presetSubtype="8" fill="hold" nodeType="with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animEffect transition="in" filter="wipe(left)">
                                      <p:cBhvr>
                                        <p:cTn id="69" dur="500"/>
                                        <p:tgtEl>
                                          <p:spTgt spid="5">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20" grpId="0" animBg="1"/>
      <p:bldP spid="21" grpId="0" animBg="1"/>
      <p:bldP spid="22" grpId="0" animBg="1"/>
      <p:bldP spid="23" grpId="0" animBg="1"/>
      <p:bldP spid="24" grpId="0" animBg="1"/>
      <p:bldP spid="25" grpId="0" animBg="1"/>
      <p:bldP spid="26" grpId="0" animBg="1"/>
      <p:bldP spid="27" grpId="0" animBg="1"/>
      <p:bldP spid="4" grpId="0" animBg="1"/>
    </p:bld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21782</TotalTime>
  <Words>1447</Words>
  <Application>Microsoft Office PowerPoint</Application>
  <PresentationFormat>Grand écran</PresentationFormat>
  <Paragraphs>336</Paragraphs>
  <Slides>32</Slides>
  <Notes>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Arial Black</vt:lpstr>
      <vt:lpstr>Calibri</vt:lpstr>
      <vt:lpstr>Calibri Light</vt:lpstr>
      <vt:lpstr>Noto Sans Disp ExtBd</vt:lpstr>
      <vt:lpstr>Söhne</vt:lpstr>
      <vt:lpstr>Tahoma</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awatif halouane</cp:lastModifiedBy>
  <cp:revision>1806</cp:revision>
  <dcterms:created xsi:type="dcterms:W3CDTF">2017-12-05T16:25:52Z</dcterms:created>
  <dcterms:modified xsi:type="dcterms:W3CDTF">2023-12-21T21:59:23Z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2023-12-21T18:12:02Z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ec4f3037-5920-466b-befb-efadcdca5091</vt:lpwstr>
  </property>
  <property fmtid="{D5CDD505-2E9C-101B-9397-08002B2CF9AE}" pid="7" name="MSIP_Label_defa4170-0d19-0005-0004-bc88714345d2_ActionId">
    <vt:lpwstr>afe2d0ec-e131-448f-afcb-bdc2ab1f07e3</vt:lpwstr>
  </property>
  <property fmtid="{D5CDD505-2E9C-101B-9397-08002B2CF9AE}" pid="8" name="MSIP_Label_defa4170-0d19-0005-0004-bc88714345d2_ContentBits">
    <vt:lpwstr>0</vt:lpwstr>
  </property>
</Properties>
</file>