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4.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2" r:id="rId3"/>
    <p:sldId id="257" r:id="rId4"/>
    <p:sldId id="263" r:id="rId5"/>
    <p:sldId id="258" r:id="rId6"/>
    <p:sldId id="273" r:id="rId7"/>
    <p:sldId id="272" r:id="rId8"/>
    <p:sldId id="261" r:id="rId9"/>
    <p:sldId id="274" r:id="rId10"/>
    <p:sldId id="260" r:id="rId11"/>
    <p:sldId id="265" r:id="rId12"/>
    <p:sldId id="266" r:id="rId13"/>
    <p:sldId id="269" r:id="rId14"/>
    <p:sldId id="271" r:id="rId15"/>
    <p:sldId id="264"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03218-6B7C-4B5C-9732-1C14D2E3F2DA}" type="datetimeFigureOut">
              <a:rPr lang="fr-FR" smtClean="0"/>
              <a:t>27/12/2023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F60DA4-DC5E-4C7F-9226-DEB6CB0B77B7}" type="slidenum">
              <a:rPr lang="fr-FR" smtClean="0"/>
              <a:t>‹#›</a:t>
            </a:fld>
            <a:endParaRPr lang="fr-FR"/>
          </a:p>
        </p:txBody>
      </p:sp>
    </p:spTree>
    <p:extLst>
      <p:ext uri="{BB962C8B-B14F-4D97-AF65-F5344CB8AC3E}">
        <p14:creationId xmlns:p14="http://schemas.microsoft.com/office/powerpoint/2010/main" val="3680642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FCED453-C4DC-4C15-889B-992D6E832A9C}" type="slidenum">
              <a:rPr lang="fr-FR" smtClean="0"/>
              <a:t>2</a:t>
            </a:fld>
            <a:endParaRPr lang="fr-FR"/>
          </a:p>
        </p:txBody>
      </p:sp>
    </p:spTree>
    <p:extLst>
      <p:ext uri="{BB962C8B-B14F-4D97-AF65-F5344CB8AC3E}">
        <p14:creationId xmlns:p14="http://schemas.microsoft.com/office/powerpoint/2010/main" val="1439103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fr-FR" dirty="0"/>
          </a:p>
        </p:txBody>
      </p:sp>
      <p:sp>
        <p:nvSpPr>
          <p:cNvPr id="4" name="Espace réservé du numéro de diapositive 3"/>
          <p:cNvSpPr>
            <a:spLocks noGrp="1"/>
          </p:cNvSpPr>
          <p:nvPr>
            <p:ph type="sldNum" sz="quarter" idx="5"/>
          </p:nvPr>
        </p:nvSpPr>
        <p:spPr/>
        <p:txBody>
          <a:bodyPr/>
          <a:lstStyle/>
          <a:p>
            <a:fld id="{8FCED453-C4DC-4C15-889B-992D6E832A9C}" type="slidenum">
              <a:rPr lang="fr-FR" smtClean="0"/>
              <a:t>6</a:t>
            </a:fld>
            <a:endParaRPr lang="fr-FR"/>
          </a:p>
        </p:txBody>
      </p:sp>
    </p:spTree>
    <p:extLst>
      <p:ext uri="{BB962C8B-B14F-4D97-AF65-F5344CB8AC3E}">
        <p14:creationId xmlns:p14="http://schemas.microsoft.com/office/powerpoint/2010/main" val="2652942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fr-FR" dirty="0"/>
          </a:p>
        </p:txBody>
      </p:sp>
      <p:sp>
        <p:nvSpPr>
          <p:cNvPr id="4" name="Espace réservé du numéro de diapositive 3"/>
          <p:cNvSpPr>
            <a:spLocks noGrp="1"/>
          </p:cNvSpPr>
          <p:nvPr>
            <p:ph type="sldNum" sz="quarter" idx="5"/>
          </p:nvPr>
        </p:nvSpPr>
        <p:spPr/>
        <p:txBody>
          <a:bodyPr/>
          <a:lstStyle/>
          <a:p>
            <a:fld id="{8FCED453-C4DC-4C15-889B-992D6E832A9C}" type="slidenum">
              <a:rPr lang="fr-FR" smtClean="0"/>
              <a:t>7</a:t>
            </a:fld>
            <a:endParaRPr lang="fr-FR"/>
          </a:p>
        </p:txBody>
      </p:sp>
    </p:spTree>
    <p:extLst>
      <p:ext uri="{BB962C8B-B14F-4D97-AF65-F5344CB8AC3E}">
        <p14:creationId xmlns:p14="http://schemas.microsoft.com/office/powerpoint/2010/main" val="216118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FD52A-FEEE-F941-4F83-C9E0D97FF9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080FE-A84E-462B-5277-88CB90C9EB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76F8E0-3AB7-3D50-4A0A-2DD4508DFB1A}"/>
              </a:ext>
            </a:extLst>
          </p:cNvPr>
          <p:cNvSpPr>
            <a:spLocks noGrp="1"/>
          </p:cNvSpPr>
          <p:nvPr>
            <p:ph type="dt" sz="half" idx="10"/>
          </p:nvPr>
        </p:nvSpPr>
        <p:spPr/>
        <p:txBody>
          <a:bodyPr/>
          <a:lstStyle/>
          <a:p>
            <a:fld id="{F240A2A1-6133-4169-BC3D-D52CCC6F5199}" type="datetimeFigureOut">
              <a:rPr lang="en-US" smtClean="0"/>
              <a:t>12/27/2023</a:t>
            </a:fld>
            <a:endParaRPr lang="en-US"/>
          </a:p>
        </p:txBody>
      </p:sp>
      <p:sp>
        <p:nvSpPr>
          <p:cNvPr id="5" name="Footer Placeholder 4">
            <a:extLst>
              <a:ext uri="{FF2B5EF4-FFF2-40B4-BE49-F238E27FC236}">
                <a16:creationId xmlns:a16="http://schemas.microsoft.com/office/drawing/2014/main" id="{8BA0D5AD-F218-EC9E-E634-E73E9D76A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0C5B8-C314-49EC-1CAF-261ABEB0448A}"/>
              </a:ext>
            </a:extLst>
          </p:cNvPr>
          <p:cNvSpPr>
            <a:spLocks noGrp="1"/>
          </p:cNvSpPr>
          <p:nvPr>
            <p:ph type="sldNum" sz="quarter" idx="12"/>
          </p:nvPr>
        </p:nvSpPr>
        <p:spPr/>
        <p:txBody>
          <a:bodyPr/>
          <a:lstStyle/>
          <a:p>
            <a:fld id="{B6E61DA0-2183-4E6A-BE6A-CF16270C679B}" type="slidenum">
              <a:rPr lang="en-US" smtClean="0"/>
              <a:t>‹#›</a:t>
            </a:fld>
            <a:endParaRPr lang="en-US"/>
          </a:p>
        </p:txBody>
      </p:sp>
    </p:spTree>
    <p:extLst>
      <p:ext uri="{BB962C8B-B14F-4D97-AF65-F5344CB8AC3E}">
        <p14:creationId xmlns:p14="http://schemas.microsoft.com/office/powerpoint/2010/main" val="3795079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AF27C-170D-60E1-CA67-9348B55955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CA0038-B867-CFCA-3865-11955D67AC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1B00A-888E-42E8-3E30-6B1881E065E0}"/>
              </a:ext>
            </a:extLst>
          </p:cNvPr>
          <p:cNvSpPr>
            <a:spLocks noGrp="1"/>
          </p:cNvSpPr>
          <p:nvPr>
            <p:ph type="dt" sz="half" idx="10"/>
          </p:nvPr>
        </p:nvSpPr>
        <p:spPr/>
        <p:txBody>
          <a:bodyPr/>
          <a:lstStyle/>
          <a:p>
            <a:fld id="{F240A2A1-6133-4169-BC3D-D52CCC6F5199}" type="datetimeFigureOut">
              <a:rPr lang="en-US" smtClean="0"/>
              <a:t>12/27/2023</a:t>
            </a:fld>
            <a:endParaRPr lang="en-US"/>
          </a:p>
        </p:txBody>
      </p:sp>
      <p:sp>
        <p:nvSpPr>
          <p:cNvPr id="5" name="Footer Placeholder 4">
            <a:extLst>
              <a:ext uri="{FF2B5EF4-FFF2-40B4-BE49-F238E27FC236}">
                <a16:creationId xmlns:a16="http://schemas.microsoft.com/office/drawing/2014/main" id="{889EA037-53C8-E7B1-A1BF-E98B59CD9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65D49B-8575-5468-BA62-782EB0C117E3}"/>
              </a:ext>
            </a:extLst>
          </p:cNvPr>
          <p:cNvSpPr>
            <a:spLocks noGrp="1"/>
          </p:cNvSpPr>
          <p:nvPr>
            <p:ph type="sldNum" sz="quarter" idx="12"/>
          </p:nvPr>
        </p:nvSpPr>
        <p:spPr/>
        <p:txBody>
          <a:bodyPr/>
          <a:lstStyle/>
          <a:p>
            <a:fld id="{B6E61DA0-2183-4E6A-BE6A-CF16270C679B}" type="slidenum">
              <a:rPr lang="en-US" smtClean="0"/>
              <a:t>‹#›</a:t>
            </a:fld>
            <a:endParaRPr lang="en-US"/>
          </a:p>
        </p:txBody>
      </p:sp>
    </p:spTree>
    <p:extLst>
      <p:ext uri="{BB962C8B-B14F-4D97-AF65-F5344CB8AC3E}">
        <p14:creationId xmlns:p14="http://schemas.microsoft.com/office/powerpoint/2010/main" val="2189850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9A2E9D-81FF-232C-CD9C-02942EAD0D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1CC399-AD27-BB05-BE7C-70190DB855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D7A5DF-7489-D3C6-E892-759770CE00ED}"/>
              </a:ext>
            </a:extLst>
          </p:cNvPr>
          <p:cNvSpPr>
            <a:spLocks noGrp="1"/>
          </p:cNvSpPr>
          <p:nvPr>
            <p:ph type="dt" sz="half" idx="10"/>
          </p:nvPr>
        </p:nvSpPr>
        <p:spPr/>
        <p:txBody>
          <a:bodyPr/>
          <a:lstStyle/>
          <a:p>
            <a:fld id="{F240A2A1-6133-4169-BC3D-D52CCC6F5199}" type="datetimeFigureOut">
              <a:rPr lang="en-US" smtClean="0"/>
              <a:t>12/27/2023</a:t>
            </a:fld>
            <a:endParaRPr lang="en-US"/>
          </a:p>
        </p:txBody>
      </p:sp>
      <p:sp>
        <p:nvSpPr>
          <p:cNvPr id="5" name="Footer Placeholder 4">
            <a:extLst>
              <a:ext uri="{FF2B5EF4-FFF2-40B4-BE49-F238E27FC236}">
                <a16:creationId xmlns:a16="http://schemas.microsoft.com/office/drawing/2014/main" id="{B92E1130-90BC-959D-7821-0BA2D93F65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90C727-3D51-0FE0-43D9-E99D02DC4169}"/>
              </a:ext>
            </a:extLst>
          </p:cNvPr>
          <p:cNvSpPr>
            <a:spLocks noGrp="1"/>
          </p:cNvSpPr>
          <p:nvPr>
            <p:ph type="sldNum" sz="quarter" idx="12"/>
          </p:nvPr>
        </p:nvSpPr>
        <p:spPr/>
        <p:txBody>
          <a:bodyPr/>
          <a:lstStyle/>
          <a:p>
            <a:fld id="{B6E61DA0-2183-4E6A-BE6A-CF16270C679B}" type="slidenum">
              <a:rPr lang="en-US" smtClean="0"/>
              <a:t>‹#›</a:t>
            </a:fld>
            <a:endParaRPr lang="en-US"/>
          </a:p>
        </p:txBody>
      </p:sp>
    </p:spTree>
    <p:extLst>
      <p:ext uri="{BB962C8B-B14F-4D97-AF65-F5344CB8AC3E}">
        <p14:creationId xmlns:p14="http://schemas.microsoft.com/office/powerpoint/2010/main" val="1046503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69FD2-4B4E-167D-3099-6A1C5262E7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0EA94-9073-B223-4F21-31326EC39C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CB0839-1669-7DCA-01AA-CD15CBBF0339}"/>
              </a:ext>
            </a:extLst>
          </p:cNvPr>
          <p:cNvSpPr>
            <a:spLocks noGrp="1"/>
          </p:cNvSpPr>
          <p:nvPr>
            <p:ph type="dt" sz="half" idx="10"/>
          </p:nvPr>
        </p:nvSpPr>
        <p:spPr/>
        <p:txBody>
          <a:bodyPr/>
          <a:lstStyle/>
          <a:p>
            <a:fld id="{F240A2A1-6133-4169-BC3D-D52CCC6F5199}" type="datetimeFigureOut">
              <a:rPr lang="en-US" smtClean="0"/>
              <a:t>12/27/2023</a:t>
            </a:fld>
            <a:endParaRPr lang="en-US"/>
          </a:p>
        </p:txBody>
      </p:sp>
      <p:sp>
        <p:nvSpPr>
          <p:cNvPr id="5" name="Footer Placeholder 4">
            <a:extLst>
              <a:ext uri="{FF2B5EF4-FFF2-40B4-BE49-F238E27FC236}">
                <a16:creationId xmlns:a16="http://schemas.microsoft.com/office/drawing/2014/main" id="{6B7B63C1-DC20-0CE6-4304-723AAF50B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5C84EE-0124-38E9-721B-AE594224373F}"/>
              </a:ext>
            </a:extLst>
          </p:cNvPr>
          <p:cNvSpPr>
            <a:spLocks noGrp="1"/>
          </p:cNvSpPr>
          <p:nvPr>
            <p:ph type="sldNum" sz="quarter" idx="12"/>
          </p:nvPr>
        </p:nvSpPr>
        <p:spPr/>
        <p:txBody>
          <a:bodyPr/>
          <a:lstStyle/>
          <a:p>
            <a:fld id="{B6E61DA0-2183-4E6A-BE6A-CF16270C679B}" type="slidenum">
              <a:rPr lang="en-US" smtClean="0"/>
              <a:t>‹#›</a:t>
            </a:fld>
            <a:endParaRPr lang="en-US"/>
          </a:p>
        </p:txBody>
      </p:sp>
    </p:spTree>
    <p:extLst>
      <p:ext uri="{BB962C8B-B14F-4D97-AF65-F5344CB8AC3E}">
        <p14:creationId xmlns:p14="http://schemas.microsoft.com/office/powerpoint/2010/main" val="3168691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96D15-4799-9A30-9B60-6C8592CE38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15C440-0873-6F72-0902-D02B2AE757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99D342-2AE0-82A2-F0F0-32D01875CA36}"/>
              </a:ext>
            </a:extLst>
          </p:cNvPr>
          <p:cNvSpPr>
            <a:spLocks noGrp="1"/>
          </p:cNvSpPr>
          <p:nvPr>
            <p:ph type="dt" sz="half" idx="10"/>
          </p:nvPr>
        </p:nvSpPr>
        <p:spPr/>
        <p:txBody>
          <a:bodyPr/>
          <a:lstStyle/>
          <a:p>
            <a:fld id="{F240A2A1-6133-4169-BC3D-D52CCC6F5199}" type="datetimeFigureOut">
              <a:rPr lang="en-US" smtClean="0"/>
              <a:t>12/27/2023</a:t>
            </a:fld>
            <a:endParaRPr lang="en-US"/>
          </a:p>
        </p:txBody>
      </p:sp>
      <p:sp>
        <p:nvSpPr>
          <p:cNvPr id="5" name="Footer Placeholder 4">
            <a:extLst>
              <a:ext uri="{FF2B5EF4-FFF2-40B4-BE49-F238E27FC236}">
                <a16:creationId xmlns:a16="http://schemas.microsoft.com/office/drawing/2014/main" id="{3B976166-A43B-A4C3-CD8E-053C8123D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C7258E-DBD4-5786-FC43-D4718C88E7BE}"/>
              </a:ext>
            </a:extLst>
          </p:cNvPr>
          <p:cNvSpPr>
            <a:spLocks noGrp="1"/>
          </p:cNvSpPr>
          <p:nvPr>
            <p:ph type="sldNum" sz="quarter" idx="12"/>
          </p:nvPr>
        </p:nvSpPr>
        <p:spPr/>
        <p:txBody>
          <a:bodyPr/>
          <a:lstStyle/>
          <a:p>
            <a:fld id="{B6E61DA0-2183-4E6A-BE6A-CF16270C679B}" type="slidenum">
              <a:rPr lang="en-US" smtClean="0"/>
              <a:t>‹#›</a:t>
            </a:fld>
            <a:endParaRPr lang="en-US"/>
          </a:p>
        </p:txBody>
      </p:sp>
    </p:spTree>
    <p:extLst>
      <p:ext uri="{BB962C8B-B14F-4D97-AF65-F5344CB8AC3E}">
        <p14:creationId xmlns:p14="http://schemas.microsoft.com/office/powerpoint/2010/main" val="398368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ECAE-BA67-7053-384E-ACC68B1A0C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5860DB-A545-888A-962D-33A41D6DC6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17248B-EE31-4DF0-9908-7E1BF1AA31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58B8DB-508F-F273-C8B7-791E515C5E29}"/>
              </a:ext>
            </a:extLst>
          </p:cNvPr>
          <p:cNvSpPr>
            <a:spLocks noGrp="1"/>
          </p:cNvSpPr>
          <p:nvPr>
            <p:ph type="dt" sz="half" idx="10"/>
          </p:nvPr>
        </p:nvSpPr>
        <p:spPr/>
        <p:txBody>
          <a:bodyPr/>
          <a:lstStyle/>
          <a:p>
            <a:fld id="{F240A2A1-6133-4169-BC3D-D52CCC6F5199}" type="datetimeFigureOut">
              <a:rPr lang="en-US" smtClean="0"/>
              <a:t>12/27/2023</a:t>
            </a:fld>
            <a:endParaRPr lang="en-US"/>
          </a:p>
        </p:txBody>
      </p:sp>
      <p:sp>
        <p:nvSpPr>
          <p:cNvPr id="6" name="Footer Placeholder 5">
            <a:extLst>
              <a:ext uri="{FF2B5EF4-FFF2-40B4-BE49-F238E27FC236}">
                <a16:creationId xmlns:a16="http://schemas.microsoft.com/office/drawing/2014/main" id="{97D2C131-EE4D-E43D-EB49-07DF43B22A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D4E510-65BB-A714-F013-AF8BE62AD1C3}"/>
              </a:ext>
            </a:extLst>
          </p:cNvPr>
          <p:cNvSpPr>
            <a:spLocks noGrp="1"/>
          </p:cNvSpPr>
          <p:nvPr>
            <p:ph type="sldNum" sz="quarter" idx="12"/>
          </p:nvPr>
        </p:nvSpPr>
        <p:spPr/>
        <p:txBody>
          <a:bodyPr/>
          <a:lstStyle/>
          <a:p>
            <a:fld id="{B6E61DA0-2183-4E6A-BE6A-CF16270C679B}" type="slidenum">
              <a:rPr lang="en-US" smtClean="0"/>
              <a:t>‹#›</a:t>
            </a:fld>
            <a:endParaRPr lang="en-US"/>
          </a:p>
        </p:txBody>
      </p:sp>
    </p:spTree>
    <p:extLst>
      <p:ext uri="{BB962C8B-B14F-4D97-AF65-F5344CB8AC3E}">
        <p14:creationId xmlns:p14="http://schemas.microsoft.com/office/powerpoint/2010/main" val="3662575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192C4-237A-1816-CDA2-37849D120D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088886-5D95-EC0D-7EEE-D7FEDD0A9B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C49208-5D54-1767-CE68-A1546DCB11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841CF9-3551-97FA-23CE-8B67495BD9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7C148E-7342-C1C3-C89F-5F4E611C90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09F56A-C8C6-0820-28A4-303EA0DEC590}"/>
              </a:ext>
            </a:extLst>
          </p:cNvPr>
          <p:cNvSpPr>
            <a:spLocks noGrp="1"/>
          </p:cNvSpPr>
          <p:nvPr>
            <p:ph type="dt" sz="half" idx="10"/>
          </p:nvPr>
        </p:nvSpPr>
        <p:spPr/>
        <p:txBody>
          <a:bodyPr/>
          <a:lstStyle/>
          <a:p>
            <a:fld id="{F240A2A1-6133-4169-BC3D-D52CCC6F5199}" type="datetimeFigureOut">
              <a:rPr lang="en-US" smtClean="0"/>
              <a:t>12/27/2023</a:t>
            </a:fld>
            <a:endParaRPr lang="en-US"/>
          </a:p>
        </p:txBody>
      </p:sp>
      <p:sp>
        <p:nvSpPr>
          <p:cNvPr id="8" name="Footer Placeholder 7">
            <a:extLst>
              <a:ext uri="{FF2B5EF4-FFF2-40B4-BE49-F238E27FC236}">
                <a16:creationId xmlns:a16="http://schemas.microsoft.com/office/drawing/2014/main" id="{0DBAE680-BA29-25D2-7F9A-A7D66C1DF3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23F538-81BD-5ABD-EB00-52D3271DCCDC}"/>
              </a:ext>
            </a:extLst>
          </p:cNvPr>
          <p:cNvSpPr>
            <a:spLocks noGrp="1"/>
          </p:cNvSpPr>
          <p:nvPr>
            <p:ph type="sldNum" sz="quarter" idx="12"/>
          </p:nvPr>
        </p:nvSpPr>
        <p:spPr/>
        <p:txBody>
          <a:bodyPr/>
          <a:lstStyle/>
          <a:p>
            <a:fld id="{B6E61DA0-2183-4E6A-BE6A-CF16270C679B}" type="slidenum">
              <a:rPr lang="en-US" smtClean="0"/>
              <a:t>‹#›</a:t>
            </a:fld>
            <a:endParaRPr lang="en-US"/>
          </a:p>
        </p:txBody>
      </p:sp>
    </p:spTree>
    <p:extLst>
      <p:ext uri="{BB962C8B-B14F-4D97-AF65-F5344CB8AC3E}">
        <p14:creationId xmlns:p14="http://schemas.microsoft.com/office/powerpoint/2010/main" val="399776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E37F6-E93C-A9F7-F3A6-B7D0034FBC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72EC17-4DE9-B419-B4E9-108EF12684DD}"/>
              </a:ext>
            </a:extLst>
          </p:cNvPr>
          <p:cNvSpPr>
            <a:spLocks noGrp="1"/>
          </p:cNvSpPr>
          <p:nvPr>
            <p:ph type="dt" sz="half" idx="10"/>
          </p:nvPr>
        </p:nvSpPr>
        <p:spPr/>
        <p:txBody>
          <a:bodyPr/>
          <a:lstStyle/>
          <a:p>
            <a:fld id="{F240A2A1-6133-4169-BC3D-D52CCC6F5199}" type="datetimeFigureOut">
              <a:rPr lang="en-US" smtClean="0"/>
              <a:t>12/27/2023</a:t>
            </a:fld>
            <a:endParaRPr lang="en-US"/>
          </a:p>
        </p:txBody>
      </p:sp>
      <p:sp>
        <p:nvSpPr>
          <p:cNvPr id="4" name="Footer Placeholder 3">
            <a:extLst>
              <a:ext uri="{FF2B5EF4-FFF2-40B4-BE49-F238E27FC236}">
                <a16:creationId xmlns:a16="http://schemas.microsoft.com/office/drawing/2014/main" id="{7D761272-10A7-3B45-BCCD-7AB4ED23FC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395F4C-BE84-7ADE-71FA-4BE2133ABC5B}"/>
              </a:ext>
            </a:extLst>
          </p:cNvPr>
          <p:cNvSpPr>
            <a:spLocks noGrp="1"/>
          </p:cNvSpPr>
          <p:nvPr>
            <p:ph type="sldNum" sz="quarter" idx="12"/>
          </p:nvPr>
        </p:nvSpPr>
        <p:spPr/>
        <p:txBody>
          <a:bodyPr/>
          <a:lstStyle/>
          <a:p>
            <a:fld id="{B6E61DA0-2183-4E6A-BE6A-CF16270C679B}" type="slidenum">
              <a:rPr lang="en-US" smtClean="0"/>
              <a:t>‹#›</a:t>
            </a:fld>
            <a:endParaRPr lang="en-US"/>
          </a:p>
        </p:txBody>
      </p:sp>
    </p:spTree>
    <p:extLst>
      <p:ext uri="{BB962C8B-B14F-4D97-AF65-F5344CB8AC3E}">
        <p14:creationId xmlns:p14="http://schemas.microsoft.com/office/powerpoint/2010/main" val="425311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062068-A344-4E14-BE36-2A7969DF6CF7}"/>
              </a:ext>
            </a:extLst>
          </p:cNvPr>
          <p:cNvSpPr>
            <a:spLocks noGrp="1"/>
          </p:cNvSpPr>
          <p:nvPr>
            <p:ph type="dt" sz="half" idx="10"/>
          </p:nvPr>
        </p:nvSpPr>
        <p:spPr/>
        <p:txBody>
          <a:bodyPr/>
          <a:lstStyle/>
          <a:p>
            <a:fld id="{F240A2A1-6133-4169-BC3D-D52CCC6F5199}" type="datetimeFigureOut">
              <a:rPr lang="en-US" smtClean="0"/>
              <a:t>12/27/2023</a:t>
            </a:fld>
            <a:endParaRPr lang="en-US"/>
          </a:p>
        </p:txBody>
      </p:sp>
      <p:sp>
        <p:nvSpPr>
          <p:cNvPr id="3" name="Footer Placeholder 2">
            <a:extLst>
              <a:ext uri="{FF2B5EF4-FFF2-40B4-BE49-F238E27FC236}">
                <a16:creationId xmlns:a16="http://schemas.microsoft.com/office/drawing/2014/main" id="{C579BADC-C155-518B-5569-E9B7714E50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429983-65E1-EC9F-6704-DBA82BCDED5F}"/>
              </a:ext>
            </a:extLst>
          </p:cNvPr>
          <p:cNvSpPr>
            <a:spLocks noGrp="1"/>
          </p:cNvSpPr>
          <p:nvPr>
            <p:ph type="sldNum" sz="quarter" idx="12"/>
          </p:nvPr>
        </p:nvSpPr>
        <p:spPr/>
        <p:txBody>
          <a:bodyPr/>
          <a:lstStyle/>
          <a:p>
            <a:fld id="{B6E61DA0-2183-4E6A-BE6A-CF16270C679B}" type="slidenum">
              <a:rPr lang="en-US" smtClean="0"/>
              <a:t>‹#›</a:t>
            </a:fld>
            <a:endParaRPr lang="en-US"/>
          </a:p>
        </p:txBody>
      </p:sp>
    </p:spTree>
    <p:extLst>
      <p:ext uri="{BB962C8B-B14F-4D97-AF65-F5344CB8AC3E}">
        <p14:creationId xmlns:p14="http://schemas.microsoft.com/office/powerpoint/2010/main" val="306140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E333-1516-CBCA-C516-809CE51D07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D3C5E2-6719-1068-2C52-B886EBC57D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6D4A4D-7DD8-ED31-40BF-7DCD6D656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34CE5-7A36-8DEA-0372-AB3BAC73058F}"/>
              </a:ext>
            </a:extLst>
          </p:cNvPr>
          <p:cNvSpPr>
            <a:spLocks noGrp="1"/>
          </p:cNvSpPr>
          <p:nvPr>
            <p:ph type="dt" sz="half" idx="10"/>
          </p:nvPr>
        </p:nvSpPr>
        <p:spPr/>
        <p:txBody>
          <a:bodyPr/>
          <a:lstStyle/>
          <a:p>
            <a:fld id="{F240A2A1-6133-4169-BC3D-D52CCC6F5199}" type="datetimeFigureOut">
              <a:rPr lang="en-US" smtClean="0"/>
              <a:t>12/27/2023</a:t>
            </a:fld>
            <a:endParaRPr lang="en-US"/>
          </a:p>
        </p:txBody>
      </p:sp>
      <p:sp>
        <p:nvSpPr>
          <p:cNvPr id="6" name="Footer Placeholder 5">
            <a:extLst>
              <a:ext uri="{FF2B5EF4-FFF2-40B4-BE49-F238E27FC236}">
                <a16:creationId xmlns:a16="http://schemas.microsoft.com/office/drawing/2014/main" id="{CA54BEB5-B9BC-88D4-2521-6BE52B78F3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5C6CC0-CA9F-94F7-5AA3-E107338EBC39}"/>
              </a:ext>
            </a:extLst>
          </p:cNvPr>
          <p:cNvSpPr>
            <a:spLocks noGrp="1"/>
          </p:cNvSpPr>
          <p:nvPr>
            <p:ph type="sldNum" sz="quarter" idx="12"/>
          </p:nvPr>
        </p:nvSpPr>
        <p:spPr/>
        <p:txBody>
          <a:bodyPr/>
          <a:lstStyle/>
          <a:p>
            <a:fld id="{B6E61DA0-2183-4E6A-BE6A-CF16270C679B}" type="slidenum">
              <a:rPr lang="en-US" smtClean="0"/>
              <a:t>‹#›</a:t>
            </a:fld>
            <a:endParaRPr lang="en-US"/>
          </a:p>
        </p:txBody>
      </p:sp>
    </p:spTree>
    <p:extLst>
      <p:ext uri="{BB962C8B-B14F-4D97-AF65-F5344CB8AC3E}">
        <p14:creationId xmlns:p14="http://schemas.microsoft.com/office/powerpoint/2010/main" val="1186035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6E3DC-6094-66A1-C502-06F6DCD84E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519A2D-FF46-6963-FD69-DE924C1B22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C469FB-A271-1810-2977-633B7B2FDA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F5A832-81DA-57CE-07FB-92887E8F60B9}"/>
              </a:ext>
            </a:extLst>
          </p:cNvPr>
          <p:cNvSpPr>
            <a:spLocks noGrp="1"/>
          </p:cNvSpPr>
          <p:nvPr>
            <p:ph type="dt" sz="half" idx="10"/>
          </p:nvPr>
        </p:nvSpPr>
        <p:spPr/>
        <p:txBody>
          <a:bodyPr/>
          <a:lstStyle/>
          <a:p>
            <a:fld id="{F240A2A1-6133-4169-BC3D-D52CCC6F5199}" type="datetimeFigureOut">
              <a:rPr lang="en-US" smtClean="0"/>
              <a:t>12/27/2023</a:t>
            </a:fld>
            <a:endParaRPr lang="en-US"/>
          </a:p>
        </p:txBody>
      </p:sp>
      <p:sp>
        <p:nvSpPr>
          <p:cNvPr id="6" name="Footer Placeholder 5">
            <a:extLst>
              <a:ext uri="{FF2B5EF4-FFF2-40B4-BE49-F238E27FC236}">
                <a16:creationId xmlns:a16="http://schemas.microsoft.com/office/drawing/2014/main" id="{4B4B26FF-74B5-2047-7015-B6EB74A71B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071A44-08FA-F8E2-6E30-DF578465B660}"/>
              </a:ext>
            </a:extLst>
          </p:cNvPr>
          <p:cNvSpPr>
            <a:spLocks noGrp="1"/>
          </p:cNvSpPr>
          <p:nvPr>
            <p:ph type="sldNum" sz="quarter" idx="12"/>
          </p:nvPr>
        </p:nvSpPr>
        <p:spPr/>
        <p:txBody>
          <a:bodyPr/>
          <a:lstStyle/>
          <a:p>
            <a:fld id="{B6E61DA0-2183-4E6A-BE6A-CF16270C679B}" type="slidenum">
              <a:rPr lang="en-US" smtClean="0"/>
              <a:t>‹#›</a:t>
            </a:fld>
            <a:endParaRPr lang="en-US"/>
          </a:p>
        </p:txBody>
      </p:sp>
    </p:spTree>
    <p:extLst>
      <p:ext uri="{BB962C8B-B14F-4D97-AF65-F5344CB8AC3E}">
        <p14:creationId xmlns:p14="http://schemas.microsoft.com/office/powerpoint/2010/main" val="321983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013AC5-4B28-0FC7-E462-50B8E5DE2A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694222-6715-349C-51C7-2FA1CE25A4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C25B5-6CE3-798A-3216-27BEA6B62C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0A2A1-6133-4169-BC3D-D52CCC6F5199}" type="datetimeFigureOut">
              <a:rPr lang="en-US" smtClean="0"/>
              <a:t>12/27/2023</a:t>
            </a:fld>
            <a:endParaRPr lang="en-US"/>
          </a:p>
        </p:txBody>
      </p:sp>
      <p:sp>
        <p:nvSpPr>
          <p:cNvPr id="5" name="Footer Placeholder 4">
            <a:extLst>
              <a:ext uri="{FF2B5EF4-FFF2-40B4-BE49-F238E27FC236}">
                <a16:creationId xmlns:a16="http://schemas.microsoft.com/office/drawing/2014/main" id="{016A5FCB-4917-0D00-2E09-7EDB1A22D2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412B6C-2D6B-7FED-62B3-C31E5F5D81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E61DA0-2183-4E6A-BE6A-CF16270C679B}" type="slidenum">
              <a:rPr lang="en-US" smtClean="0"/>
              <a:t>‹#›</a:t>
            </a:fld>
            <a:endParaRPr lang="en-US"/>
          </a:p>
        </p:txBody>
      </p:sp>
    </p:spTree>
    <p:extLst>
      <p:ext uri="{BB962C8B-B14F-4D97-AF65-F5344CB8AC3E}">
        <p14:creationId xmlns:p14="http://schemas.microsoft.com/office/powerpoint/2010/main" val="1799554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DD32-4E27-00BE-C7D9-3FF004030D6C}"/>
              </a:ext>
            </a:extLst>
          </p:cNvPr>
          <p:cNvSpPr>
            <a:spLocks noGrp="1"/>
          </p:cNvSpPr>
          <p:nvPr>
            <p:ph type="ctrTitle"/>
          </p:nvPr>
        </p:nvSpPr>
        <p:spPr>
          <a:xfrm>
            <a:off x="1505146" y="2785869"/>
            <a:ext cx="9144000" cy="1011860"/>
          </a:xfrm>
        </p:spPr>
        <p:txBody>
          <a:bodyPr>
            <a:normAutofit/>
          </a:bodyPr>
          <a:lstStyle/>
          <a:p>
            <a:r>
              <a:rPr lang="fr-FR" sz="5400" b="1" dirty="0" err="1" smtClean="0"/>
              <a:t>Electronic</a:t>
            </a:r>
            <a:r>
              <a:rPr lang="fr-FR" sz="5400" b="1" dirty="0" smtClean="0"/>
              <a:t> commerce</a:t>
            </a:r>
            <a:endParaRPr lang="en-US" sz="5400" b="1" dirty="0"/>
          </a:p>
        </p:txBody>
      </p:sp>
      <p:sp>
        <p:nvSpPr>
          <p:cNvPr id="4" name="Rectangle 3"/>
          <p:cNvSpPr/>
          <p:nvPr/>
        </p:nvSpPr>
        <p:spPr>
          <a:xfrm>
            <a:off x="2138841" y="-3538"/>
            <a:ext cx="7253669" cy="20920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solidFill>
                <a:schemeClr val="tx1"/>
              </a:solidFill>
              <a:latin typeface="Palatino Linotype" panose="02040502050505030304" pitchFamily="18" charset="0"/>
            </a:endParaRPr>
          </a:p>
          <a:p>
            <a:pPr algn="ctr"/>
            <a:endParaRPr lang="fr-FR" sz="2000" dirty="0">
              <a:solidFill>
                <a:schemeClr val="tx1"/>
              </a:solidFill>
              <a:latin typeface="Palatino Linotype" panose="02040502050505030304" pitchFamily="18" charset="0"/>
            </a:endParaRPr>
          </a:p>
          <a:p>
            <a:pPr algn="ctr"/>
            <a:r>
              <a:rPr lang="fr-FR" sz="2000" dirty="0">
                <a:solidFill>
                  <a:schemeClr val="tx1"/>
                </a:solidFill>
                <a:latin typeface="Palatino Linotype" panose="02040502050505030304" pitchFamily="18" charset="0"/>
              </a:rPr>
              <a:t>Université Sultan Moulay Slimane</a:t>
            </a:r>
          </a:p>
          <a:p>
            <a:pPr algn="ctr"/>
            <a:r>
              <a:rPr lang="fr-FR" sz="2000" dirty="0">
                <a:solidFill>
                  <a:schemeClr val="tx1"/>
                </a:solidFill>
                <a:latin typeface="Palatino Linotype" panose="02040502050505030304" pitchFamily="18" charset="0"/>
              </a:rPr>
              <a:t>Ecole Nationale des Sciences Appliquées de Khouribga</a:t>
            </a:r>
          </a:p>
          <a:p>
            <a:pPr algn="ctr"/>
            <a:r>
              <a:rPr lang="fr-FR" sz="2000" dirty="0">
                <a:solidFill>
                  <a:schemeClr val="tx1"/>
                </a:solidFill>
                <a:latin typeface="Palatino Linotype" panose="02040502050505030304" pitchFamily="18" charset="0"/>
              </a:rPr>
              <a:t>Département : Mathématiques &amp; informatique</a:t>
            </a:r>
          </a:p>
          <a:p>
            <a:pPr algn="ctr"/>
            <a:r>
              <a:rPr lang="fr-FR" sz="2000" dirty="0">
                <a:solidFill>
                  <a:schemeClr val="tx1"/>
                </a:solidFill>
                <a:latin typeface="Palatino Linotype" panose="02040502050505030304" pitchFamily="18" charset="0"/>
              </a:rPr>
              <a:t>Filière : Master En Big Data et Aide à la Décision </a:t>
            </a:r>
          </a:p>
          <a:p>
            <a:pPr algn="ctr"/>
            <a:r>
              <a:rPr lang="fr-FR" sz="2000" dirty="0">
                <a:solidFill>
                  <a:schemeClr val="tx1"/>
                </a:solidFill>
                <a:latin typeface="Palatino Linotype" panose="02040502050505030304" pitchFamily="18" charset="0"/>
              </a:rPr>
              <a:t>Module : Systèmes d’aide à la décision</a:t>
            </a:r>
          </a:p>
          <a:p>
            <a:pPr algn="ctr"/>
            <a:endParaRPr lang="fr-FR" sz="2000" dirty="0">
              <a:solidFill>
                <a:schemeClr val="tx1"/>
              </a:solidFill>
              <a:latin typeface="Palatino Linotype" panose="02040502050505030304" pitchFamily="18" charset="0"/>
            </a:endParaRPr>
          </a:p>
          <a:p>
            <a:pPr algn="ctr"/>
            <a:endParaRPr lang="en-US" sz="2000" dirty="0">
              <a:solidFill>
                <a:schemeClr val="tx1"/>
              </a:solidFill>
              <a:latin typeface="Palatino Linotype" panose="02040502050505030304" pitchFamily="18" charset="0"/>
            </a:endParaRPr>
          </a:p>
        </p:txBody>
      </p:sp>
      <p:pic>
        <p:nvPicPr>
          <p:cNvPr id="5" name="Image 4">
            <a:extLst>
              <a:ext uri="{FF2B5EF4-FFF2-40B4-BE49-F238E27FC236}">
                <a16:creationId xmlns:a16="http://schemas.microsoft.com/office/drawing/2014/main" id="{FAA7E56F-6A62-8C9B-C9CA-59B8D2CE4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550" y="552450"/>
            <a:ext cx="2685750" cy="832972"/>
          </a:xfrm>
          <a:prstGeom prst="rect">
            <a:avLst/>
          </a:prstGeom>
        </p:spPr>
      </p:pic>
      <p:pic>
        <p:nvPicPr>
          <p:cNvPr id="6" name="Image 5">
            <a:extLst>
              <a:ext uri="{FF2B5EF4-FFF2-40B4-BE49-F238E27FC236}">
                <a16:creationId xmlns:a16="http://schemas.microsoft.com/office/drawing/2014/main" id="{1EEA7D2A-05BA-A420-D897-C7361701F5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701" y="197435"/>
            <a:ext cx="2025099" cy="1274586"/>
          </a:xfrm>
          <a:prstGeom prst="rect">
            <a:avLst/>
          </a:prstGeom>
        </p:spPr>
      </p:pic>
      <p:sp>
        <p:nvSpPr>
          <p:cNvPr id="8" name="Rectangle 7"/>
          <p:cNvSpPr/>
          <p:nvPr/>
        </p:nvSpPr>
        <p:spPr>
          <a:xfrm>
            <a:off x="1025967" y="4890482"/>
            <a:ext cx="3998520" cy="1180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dirty="0">
              <a:solidFill>
                <a:schemeClr val="tx1"/>
              </a:solidFill>
              <a:latin typeface="Palatino Linotype" panose="02040502050505030304" pitchFamily="18" charset="0"/>
            </a:endParaRPr>
          </a:p>
          <a:p>
            <a:pPr algn="just"/>
            <a:r>
              <a:rPr lang="fr-FR" dirty="0">
                <a:solidFill>
                  <a:schemeClr val="tx1"/>
                </a:solidFill>
                <a:latin typeface="Palatino Linotype" panose="02040502050505030304" pitchFamily="18" charset="0"/>
              </a:rPr>
              <a:t>RÉALISÉS PAR :     </a:t>
            </a:r>
            <a:endParaRPr lang="fr-FR" dirty="0" smtClean="0">
              <a:solidFill>
                <a:schemeClr val="tx1"/>
              </a:solidFill>
              <a:latin typeface="Palatino Linotype" panose="02040502050505030304" pitchFamily="18" charset="0"/>
            </a:endParaRPr>
          </a:p>
          <a:p>
            <a:pPr algn="just"/>
            <a:endParaRPr lang="fr-FR" sz="1000" dirty="0" smtClean="0">
              <a:solidFill>
                <a:schemeClr val="tx1"/>
              </a:solidFill>
              <a:latin typeface="Palatino Linotype" panose="02040502050505030304" pitchFamily="18" charset="0"/>
            </a:endParaRPr>
          </a:p>
          <a:p>
            <a:pPr marL="1200150" lvl="2" indent="-285750" algn="just">
              <a:buFont typeface="Arial" panose="020B0604020202020204" pitchFamily="34" charset="0"/>
              <a:buChar char="•"/>
            </a:pPr>
            <a:r>
              <a:rPr lang="fr-FR" dirty="0" smtClean="0">
                <a:solidFill>
                  <a:schemeClr val="tx1"/>
                </a:solidFill>
                <a:latin typeface="Palatino Linotype" panose="02040502050505030304" pitchFamily="18" charset="0"/>
              </a:rPr>
              <a:t>  AKRAM EL BASRI</a:t>
            </a:r>
            <a:endParaRPr lang="en-US" dirty="0">
              <a:solidFill>
                <a:schemeClr val="tx1"/>
              </a:solidFill>
              <a:latin typeface="Palatino Linotype" panose="02040502050505030304" pitchFamily="18" charset="0"/>
            </a:endParaRPr>
          </a:p>
          <a:p>
            <a:pPr marL="1200150" lvl="2" indent="-285750" algn="just">
              <a:buFont typeface="Arial" panose="020B0604020202020204" pitchFamily="34" charset="0"/>
              <a:buChar char="•"/>
            </a:pPr>
            <a:r>
              <a:rPr lang="en-US" dirty="0" smtClean="0">
                <a:solidFill>
                  <a:schemeClr val="tx1"/>
                </a:solidFill>
                <a:latin typeface="Palatino Linotype" panose="02040502050505030304" pitchFamily="18" charset="0"/>
              </a:rPr>
              <a:t> </a:t>
            </a:r>
            <a:r>
              <a:rPr lang="fr-FR" dirty="0" smtClean="0">
                <a:solidFill>
                  <a:schemeClr val="tx1"/>
                </a:solidFill>
                <a:latin typeface="Palatino Linotype" panose="02040502050505030304" pitchFamily="18" charset="0"/>
              </a:rPr>
              <a:t> AYOUB EL ALLAMI</a:t>
            </a:r>
            <a:endParaRPr lang="fr-FR" dirty="0">
              <a:solidFill>
                <a:schemeClr val="tx1"/>
              </a:solidFill>
              <a:latin typeface="Palatino Linotype" panose="02040502050505030304" pitchFamily="18" charset="0"/>
            </a:endParaRPr>
          </a:p>
        </p:txBody>
      </p:sp>
      <p:sp>
        <p:nvSpPr>
          <p:cNvPr id="9" name="Rectangle 8"/>
          <p:cNvSpPr/>
          <p:nvPr/>
        </p:nvSpPr>
        <p:spPr>
          <a:xfrm>
            <a:off x="7398083" y="4890482"/>
            <a:ext cx="4793917" cy="1180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solidFill>
              <a:latin typeface="Palatino Linotype" panose="02040502050505030304" pitchFamily="18" charset="0"/>
            </a:endParaRPr>
          </a:p>
          <a:p>
            <a:r>
              <a:rPr lang="fr-FR" sz="2000" dirty="0" smtClean="0">
                <a:solidFill>
                  <a:schemeClr val="tx1"/>
                </a:solidFill>
                <a:latin typeface="Palatino Linotype" panose="02040502050505030304" pitchFamily="18" charset="0"/>
              </a:rPr>
              <a:t>ENCADRÉ PAR</a:t>
            </a:r>
            <a:r>
              <a:rPr lang="en-US" sz="2000" dirty="0" smtClean="0">
                <a:solidFill>
                  <a:schemeClr val="tx1"/>
                </a:solidFill>
                <a:latin typeface="Palatino Linotype" panose="02040502050505030304" pitchFamily="18" charset="0"/>
              </a:rPr>
              <a:t> </a:t>
            </a:r>
            <a:r>
              <a:rPr lang="en-US" sz="2000" dirty="0">
                <a:solidFill>
                  <a:schemeClr val="tx1"/>
                </a:solidFill>
                <a:latin typeface="Palatino Linotype" panose="02040502050505030304" pitchFamily="18" charset="0"/>
              </a:rPr>
              <a:t>:  </a:t>
            </a:r>
            <a:endParaRPr lang="en-US" sz="2000" dirty="0" smtClean="0">
              <a:solidFill>
                <a:schemeClr val="tx1"/>
              </a:solidFill>
              <a:latin typeface="Palatino Linotype" panose="02040502050505030304" pitchFamily="18" charset="0"/>
            </a:endParaRPr>
          </a:p>
          <a:p>
            <a:endParaRPr lang="en-US" sz="1000" dirty="0" smtClean="0">
              <a:solidFill>
                <a:schemeClr val="tx1"/>
              </a:solidFill>
              <a:latin typeface="Palatino Linotype" panose="02040502050505030304" pitchFamily="18" charset="0"/>
            </a:endParaRPr>
          </a:p>
          <a:p>
            <a:pPr marL="1257300" lvl="2" indent="-342900">
              <a:buFont typeface="Arial" panose="020B0604020202020204" pitchFamily="34" charset="0"/>
              <a:buChar char="•"/>
            </a:pPr>
            <a:r>
              <a:rPr lang="en-US" sz="2000" dirty="0" smtClean="0">
                <a:solidFill>
                  <a:schemeClr val="tx1"/>
                </a:solidFill>
                <a:latin typeface="Palatino Linotype" panose="02040502050505030304" pitchFamily="18" charset="0"/>
              </a:rPr>
              <a:t>Pr. </a:t>
            </a:r>
            <a:r>
              <a:rPr lang="en-US" sz="2000" dirty="0">
                <a:solidFill>
                  <a:schemeClr val="tx1"/>
                </a:solidFill>
                <a:latin typeface="Palatino Linotype" panose="02040502050505030304" pitchFamily="18" charset="0"/>
              </a:rPr>
              <a:t>Nasri Mohammed</a:t>
            </a:r>
          </a:p>
          <a:p>
            <a:endParaRPr lang="en-US" sz="2000" dirty="0">
              <a:solidFill>
                <a:schemeClr val="tx1"/>
              </a:solidFill>
              <a:latin typeface="Palatino Linotype" panose="02040502050505030304" pitchFamily="18" charset="0"/>
            </a:endParaRPr>
          </a:p>
        </p:txBody>
      </p:sp>
      <p:sp>
        <p:nvSpPr>
          <p:cNvPr id="10" name="Rectangle 9"/>
          <p:cNvSpPr/>
          <p:nvPr/>
        </p:nvSpPr>
        <p:spPr>
          <a:xfrm>
            <a:off x="8794736" y="3488946"/>
            <a:ext cx="3998520" cy="3958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dirty="0">
              <a:solidFill>
                <a:schemeClr val="tx1"/>
              </a:solidFill>
              <a:latin typeface="Palatino Linotype" panose="02040502050505030304" pitchFamily="18" charset="0"/>
            </a:endParaRPr>
          </a:p>
          <a:p>
            <a:pPr algn="just"/>
            <a:r>
              <a:rPr lang="en-ZA" b="1" dirty="0" err="1" smtClean="0">
                <a:solidFill>
                  <a:schemeClr val="tx1"/>
                </a:solidFill>
                <a:latin typeface="Palatino Linotype" panose="02040502050505030304" pitchFamily="18" charset="0"/>
              </a:rPr>
              <a:t>Chapitre</a:t>
            </a:r>
            <a:r>
              <a:rPr lang="en-ZA" b="1" dirty="0" smtClean="0">
                <a:solidFill>
                  <a:schemeClr val="tx1"/>
                </a:solidFill>
                <a:latin typeface="Palatino Linotype" panose="02040502050505030304" pitchFamily="18" charset="0"/>
              </a:rPr>
              <a:t> 15</a:t>
            </a:r>
            <a:endParaRPr lang="fr-FR" b="1" dirty="0">
              <a:solidFill>
                <a:schemeClr val="tx1"/>
              </a:solidFill>
              <a:latin typeface="Palatino Linotype" panose="02040502050505030304" pitchFamily="18" charset="0"/>
            </a:endParaRPr>
          </a:p>
        </p:txBody>
      </p:sp>
    </p:spTree>
    <p:extLst>
      <p:ext uri="{BB962C8B-B14F-4D97-AF65-F5344CB8AC3E}">
        <p14:creationId xmlns:p14="http://schemas.microsoft.com/office/powerpoint/2010/main" val="817478308"/>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chemin horizontal 4"/>
          <p:cNvSpPr/>
          <p:nvPr/>
        </p:nvSpPr>
        <p:spPr>
          <a:xfrm>
            <a:off x="590550" y="272755"/>
            <a:ext cx="3772293" cy="886120"/>
          </a:xfrm>
          <a:prstGeom prst="horizontalScroll">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accent1">
                    <a:lumMod val="50000"/>
                  </a:schemeClr>
                </a:solidFill>
              </a:rPr>
              <a:t>L</a:t>
            </a:r>
            <a:r>
              <a:rPr lang="fr-FR" sz="2000" b="1" dirty="0" smtClean="0">
                <a:solidFill>
                  <a:schemeClr val="accent1">
                    <a:lumMod val="50000"/>
                  </a:schemeClr>
                </a:solidFill>
              </a:rPr>
              <a:t>es dimensions de flux de clics</a:t>
            </a:r>
            <a:endParaRPr lang="fr-FR" sz="2000" b="1" dirty="0">
              <a:solidFill>
                <a:schemeClr val="accent1">
                  <a:lumMod val="50000"/>
                </a:schemeClr>
              </a:solidFill>
            </a:endParaRPr>
          </a:p>
        </p:txBody>
      </p:sp>
      <p:sp>
        <p:nvSpPr>
          <p:cNvPr id="7" name="Rectangle à coins arrondis 6"/>
          <p:cNvSpPr/>
          <p:nvPr/>
        </p:nvSpPr>
        <p:spPr>
          <a:xfrm>
            <a:off x="675588" y="1588189"/>
            <a:ext cx="3325305" cy="4878600"/>
          </a:xfrm>
          <a:prstGeom prst="roundRect">
            <a:avLst>
              <a:gd name="adj" fmla="val 503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smtClean="0">
              <a:solidFill>
                <a:schemeClr val="tx1"/>
              </a:solidFill>
            </a:endParaRPr>
          </a:p>
          <a:p>
            <a:r>
              <a:rPr lang="fr-FR" dirty="0" smtClean="0">
                <a:solidFill>
                  <a:schemeClr val="tx1"/>
                </a:solidFill>
              </a:rPr>
              <a:t>Date</a:t>
            </a:r>
            <a:endParaRPr lang="fr-FR" dirty="0">
              <a:solidFill>
                <a:schemeClr val="tx1"/>
              </a:solidFill>
            </a:endParaRPr>
          </a:p>
          <a:p>
            <a:r>
              <a:rPr lang="fr-FR" dirty="0">
                <a:solidFill>
                  <a:schemeClr val="tx1"/>
                </a:solidFill>
              </a:rPr>
              <a:t>Heure de la journée</a:t>
            </a:r>
          </a:p>
          <a:p>
            <a:r>
              <a:rPr lang="fr-FR" dirty="0">
                <a:solidFill>
                  <a:schemeClr val="tx1"/>
                </a:solidFill>
              </a:rPr>
              <a:t>Pièce</a:t>
            </a:r>
          </a:p>
          <a:p>
            <a:r>
              <a:rPr lang="fr-FR" dirty="0">
                <a:solidFill>
                  <a:schemeClr val="tx1"/>
                </a:solidFill>
              </a:rPr>
              <a:t>Fournisseur</a:t>
            </a:r>
          </a:p>
          <a:p>
            <a:r>
              <a:rPr lang="fr-FR" dirty="0">
                <a:solidFill>
                  <a:schemeClr val="tx1"/>
                </a:solidFill>
              </a:rPr>
              <a:t>Statut</a:t>
            </a:r>
          </a:p>
          <a:p>
            <a:r>
              <a:rPr lang="fr-FR" dirty="0">
                <a:solidFill>
                  <a:schemeClr val="tx1"/>
                </a:solidFill>
              </a:rPr>
              <a:t>Transporteur</a:t>
            </a:r>
          </a:p>
          <a:p>
            <a:r>
              <a:rPr lang="fr-FR" dirty="0">
                <a:solidFill>
                  <a:schemeClr val="tx1"/>
                </a:solidFill>
              </a:rPr>
              <a:t>Emplacement des installations</a:t>
            </a:r>
          </a:p>
          <a:p>
            <a:r>
              <a:rPr lang="fr-FR" dirty="0">
                <a:solidFill>
                  <a:schemeClr val="tx1"/>
                </a:solidFill>
              </a:rPr>
              <a:t>Produit</a:t>
            </a:r>
          </a:p>
          <a:p>
            <a:r>
              <a:rPr lang="fr-FR" dirty="0">
                <a:solidFill>
                  <a:schemeClr val="tx1"/>
                </a:solidFill>
              </a:rPr>
              <a:t>Client</a:t>
            </a:r>
          </a:p>
          <a:p>
            <a:r>
              <a:rPr lang="fr-FR" dirty="0">
                <a:solidFill>
                  <a:schemeClr val="tx1"/>
                </a:solidFill>
              </a:rPr>
              <a:t>Médias</a:t>
            </a:r>
          </a:p>
          <a:p>
            <a:r>
              <a:rPr lang="fr-FR" dirty="0">
                <a:solidFill>
                  <a:schemeClr val="tx1"/>
                </a:solidFill>
              </a:rPr>
              <a:t>Promotion</a:t>
            </a:r>
          </a:p>
          <a:p>
            <a:r>
              <a:rPr lang="fr-FR" dirty="0">
                <a:solidFill>
                  <a:schemeClr val="tx1"/>
                </a:solidFill>
              </a:rPr>
              <a:t>Organisation interne</a:t>
            </a:r>
          </a:p>
          <a:p>
            <a:r>
              <a:rPr lang="fr-FR" dirty="0">
                <a:solidFill>
                  <a:schemeClr val="tx1"/>
                </a:solidFill>
              </a:rPr>
              <a:t>Employé</a:t>
            </a:r>
          </a:p>
          <a:p>
            <a:r>
              <a:rPr lang="fr-FR" sz="2000" b="1" dirty="0">
                <a:solidFill>
                  <a:schemeClr val="tx1"/>
                </a:solidFill>
              </a:rPr>
              <a:t>Page</a:t>
            </a:r>
          </a:p>
          <a:p>
            <a:r>
              <a:rPr lang="fr-FR" sz="2000" b="1" dirty="0">
                <a:solidFill>
                  <a:schemeClr val="tx1"/>
                </a:solidFill>
              </a:rPr>
              <a:t>Événement</a:t>
            </a:r>
          </a:p>
          <a:p>
            <a:r>
              <a:rPr lang="fr-FR" sz="2000" b="1" dirty="0">
                <a:solidFill>
                  <a:schemeClr val="tx1"/>
                </a:solidFill>
              </a:rPr>
              <a:t>Session</a:t>
            </a:r>
          </a:p>
          <a:p>
            <a:r>
              <a:rPr lang="fr-FR" sz="2000" b="1" dirty="0">
                <a:solidFill>
                  <a:schemeClr val="tx1"/>
                </a:solidFill>
              </a:rPr>
              <a:t>référence</a:t>
            </a:r>
          </a:p>
          <a:p>
            <a:pPr algn="ctr"/>
            <a:endParaRPr lang="fr-FR" dirty="0">
              <a:solidFill>
                <a:schemeClr val="tx1"/>
              </a:solidFill>
            </a:endParaRPr>
          </a:p>
        </p:txBody>
      </p:sp>
      <p:sp>
        <p:nvSpPr>
          <p:cNvPr id="9" name="ZoneTexte 8">
            <a:extLst>
              <a:ext uri="{FF2B5EF4-FFF2-40B4-BE49-F238E27FC236}">
                <a16:creationId xmlns:a16="http://schemas.microsoft.com/office/drawing/2014/main" id="{47353511-83EC-04AF-35C5-ECC646079207}"/>
              </a:ext>
            </a:extLst>
          </p:cNvPr>
          <p:cNvSpPr txBox="1"/>
          <p:nvPr/>
        </p:nvSpPr>
        <p:spPr>
          <a:xfrm>
            <a:off x="4868159" y="2868725"/>
            <a:ext cx="6123495" cy="1938992"/>
          </a:xfrm>
          <a:prstGeom prst="rect">
            <a:avLst/>
          </a:prstGeom>
          <a:noFill/>
        </p:spPr>
        <p:txBody>
          <a:bodyPr wrap="square" rtlCol="0">
            <a:spAutoFit/>
          </a:bodyPr>
          <a:lstStyle/>
          <a:p>
            <a:pPr marL="342900" indent="-342900" algn="just">
              <a:buFont typeface="Arial" panose="020B0604020202020204" pitchFamily="34" charset="0"/>
              <a:buChar char="•"/>
            </a:pPr>
            <a:r>
              <a:rPr lang="fr-FR" sz="2000" dirty="0" smtClean="0"/>
              <a:t>Les </a:t>
            </a:r>
            <a:r>
              <a:rPr lang="fr-FR" sz="2000" dirty="0"/>
              <a:t>dimensions qui peuvent être pertinentes dans un environnement de Clickstream. </a:t>
            </a:r>
            <a:endParaRPr lang="fr-FR" sz="2000" dirty="0" smtClean="0"/>
          </a:p>
          <a:p>
            <a:pPr algn="just"/>
            <a:endParaRPr lang="fr-FR" sz="2000" dirty="0"/>
          </a:p>
          <a:p>
            <a:pPr marL="342900" indent="-342900" algn="just">
              <a:buFont typeface="Arial" panose="020B0604020202020204" pitchFamily="34" charset="0"/>
              <a:buChar char="•"/>
            </a:pPr>
            <a:r>
              <a:rPr lang="fr-FR" sz="2000" dirty="0" smtClean="0"/>
              <a:t>Toutes </a:t>
            </a:r>
            <a:r>
              <a:rPr lang="fr-FR" sz="2000" dirty="0"/>
              <a:t>les dimensions de la liste sont des dimensions familières. Sauf  les quatre derniers qui sont  les plus importants qui méritent une attention particulière. </a:t>
            </a:r>
          </a:p>
        </p:txBody>
      </p:sp>
      <p:sp>
        <p:nvSpPr>
          <p:cNvPr id="2" name="Rectangle 1"/>
          <p:cNvSpPr/>
          <p:nvPr/>
        </p:nvSpPr>
        <p:spPr>
          <a:xfrm>
            <a:off x="4362843" y="531149"/>
            <a:ext cx="3587841" cy="369332"/>
          </a:xfrm>
          <a:prstGeom prst="rect">
            <a:avLst/>
          </a:prstGeom>
        </p:spPr>
        <p:txBody>
          <a:bodyPr wrap="none">
            <a:spAutoFit/>
          </a:bodyPr>
          <a:lstStyle/>
          <a:p>
            <a:pPr algn="r"/>
            <a:r>
              <a:rPr lang="en-US" dirty="0">
                <a:latin typeface="Palatino Linotype" panose="02040502050505030304" pitchFamily="18" charset="0"/>
              </a:rPr>
              <a:t>Clickstream Dimensional Models</a:t>
            </a:r>
          </a:p>
        </p:txBody>
      </p:sp>
    </p:spTree>
    <p:extLst>
      <p:ext uri="{BB962C8B-B14F-4D97-AF65-F5344CB8AC3E}">
        <p14:creationId xmlns:p14="http://schemas.microsoft.com/office/powerpoint/2010/main" val="3681211558"/>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chemin horizontal 4"/>
          <p:cNvSpPr/>
          <p:nvPr/>
        </p:nvSpPr>
        <p:spPr>
          <a:xfrm>
            <a:off x="480546" y="101305"/>
            <a:ext cx="3772293" cy="886120"/>
          </a:xfrm>
          <a:prstGeom prst="horizontalScroll">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accent1">
                    <a:lumMod val="50000"/>
                  </a:schemeClr>
                </a:solidFill>
              </a:rPr>
              <a:t>Les dimensions Page - Event </a:t>
            </a:r>
            <a:endParaRPr lang="fr-FR" sz="2000" b="1" dirty="0">
              <a:solidFill>
                <a:schemeClr val="accent1">
                  <a:lumMod val="50000"/>
                </a:schemeClr>
              </a:solidFill>
            </a:endParaRPr>
          </a:p>
        </p:txBody>
      </p:sp>
      <p:sp>
        <p:nvSpPr>
          <p:cNvPr id="9" name="ZoneTexte 8">
            <a:extLst>
              <a:ext uri="{FF2B5EF4-FFF2-40B4-BE49-F238E27FC236}">
                <a16:creationId xmlns:a16="http://schemas.microsoft.com/office/drawing/2014/main" id="{47353511-83EC-04AF-35C5-ECC646079207}"/>
              </a:ext>
            </a:extLst>
          </p:cNvPr>
          <p:cNvSpPr txBox="1"/>
          <p:nvPr/>
        </p:nvSpPr>
        <p:spPr>
          <a:xfrm>
            <a:off x="480546" y="2068182"/>
            <a:ext cx="3799001" cy="1015663"/>
          </a:xfrm>
          <a:prstGeom prst="rect">
            <a:avLst/>
          </a:prstGeom>
          <a:noFill/>
        </p:spPr>
        <p:txBody>
          <a:bodyPr wrap="square" rtlCol="0">
            <a:spAutoFit/>
          </a:bodyPr>
          <a:lstStyle/>
          <a:p>
            <a:pPr marL="342900" indent="-342900">
              <a:buFont typeface="Arial" panose="020B0604020202020204" pitchFamily="34" charset="0"/>
              <a:buChar char="•"/>
            </a:pPr>
            <a:r>
              <a:rPr lang="fr-FR" sz="2000" dirty="0" smtClean="0">
                <a:latin typeface="Calibri" panose="020F0502020204030204" pitchFamily="34" charset="0"/>
                <a:ea typeface="Calibri" panose="020F0502020204030204" pitchFamily="34" charset="0"/>
                <a:cs typeface="Arial" panose="020B0604020202020204" pitchFamily="34" charset="0"/>
              </a:rPr>
              <a:t>La </a:t>
            </a:r>
            <a:r>
              <a:rPr lang="fr-FR" sz="2000" dirty="0">
                <a:latin typeface="Calibri" panose="020F0502020204030204" pitchFamily="34" charset="0"/>
                <a:ea typeface="Calibri" panose="020F0502020204030204" pitchFamily="34" charset="0"/>
                <a:cs typeface="Arial" panose="020B0604020202020204" pitchFamily="34" charset="0"/>
              </a:rPr>
              <a:t>dimension page décrit le contexte de page pour un événement de page </a:t>
            </a:r>
            <a:r>
              <a:rPr lang="fr-FR" sz="2000" dirty="0" smtClean="0">
                <a:latin typeface="Calibri" panose="020F0502020204030204" pitchFamily="34" charset="0"/>
                <a:ea typeface="Calibri" panose="020F0502020204030204" pitchFamily="34" charset="0"/>
                <a:cs typeface="Arial" panose="020B0604020202020204" pitchFamily="34" charset="0"/>
              </a:rPr>
              <a:t>Web.</a:t>
            </a:r>
            <a:endParaRPr lang="fr-FR" sz="2000" dirty="0">
              <a:latin typeface="Calibri" panose="020F0502020204030204" pitchFamily="34" charset="0"/>
              <a:ea typeface="Calibri" panose="020F0502020204030204" pitchFamily="34" charset="0"/>
              <a:cs typeface="Arial" panose="020B0604020202020204" pitchFamily="34" charset="0"/>
            </a:endParaRPr>
          </a:p>
        </p:txBody>
      </p:sp>
      <p:pic>
        <p:nvPicPr>
          <p:cNvPr id="6" name="Image 5">
            <a:extLst>
              <a:ext uri="{FF2B5EF4-FFF2-40B4-BE49-F238E27FC236}">
                <a16:creationId xmlns:a16="http://schemas.microsoft.com/office/drawing/2014/main" id="{99580D6A-53D3-E81A-0993-D9ADAEEA8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790" y="1338605"/>
            <a:ext cx="7128071" cy="2474819"/>
          </a:xfrm>
          <a:prstGeom prst="rect">
            <a:avLst/>
          </a:prstGeom>
        </p:spPr>
      </p:pic>
      <p:pic>
        <p:nvPicPr>
          <p:cNvPr id="8" name="Image 7">
            <a:extLst>
              <a:ext uri="{FF2B5EF4-FFF2-40B4-BE49-F238E27FC236}">
                <a16:creationId xmlns:a16="http://schemas.microsoft.com/office/drawing/2014/main" id="{59C1B3A3-A243-DA85-A953-65910CA9B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790" y="4654606"/>
            <a:ext cx="7468644" cy="1266759"/>
          </a:xfrm>
          <a:prstGeom prst="rect">
            <a:avLst/>
          </a:prstGeom>
        </p:spPr>
      </p:pic>
      <p:sp>
        <p:nvSpPr>
          <p:cNvPr id="10" name="ZoneTexte 9">
            <a:extLst>
              <a:ext uri="{FF2B5EF4-FFF2-40B4-BE49-F238E27FC236}">
                <a16:creationId xmlns:a16="http://schemas.microsoft.com/office/drawing/2014/main" id="{47353511-83EC-04AF-35C5-ECC646079207}"/>
              </a:ext>
            </a:extLst>
          </p:cNvPr>
          <p:cNvSpPr txBox="1"/>
          <p:nvPr/>
        </p:nvSpPr>
        <p:spPr>
          <a:xfrm>
            <a:off x="376851" y="4164602"/>
            <a:ext cx="4006390" cy="2246769"/>
          </a:xfrm>
          <a:prstGeom prst="rect">
            <a:avLst/>
          </a:prstGeom>
          <a:noFill/>
        </p:spPr>
        <p:txBody>
          <a:bodyPr wrap="square" rtlCol="0">
            <a:spAutoFit/>
          </a:bodyPr>
          <a:lstStyle/>
          <a:p>
            <a:pPr marL="342900" indent="-342900">
              <a:buFont typeface="Arial" panose="020B0604020202020204" pitchFamily="34" charset="0"/>
              <a:buChar char="•"/>
            </a:pPr>
            <a:r>
              <a:rPr lang="fr-FR" sz="2000" dirty="0" smtClean="0">
                <a:latin typeface="Calibri" panose="020F0502020204030204" pitchFamily="34" charset="0"/>
                <a:ea typeface="Calibri" panose="020F0502020204030204" pitchFamily="34" charset="0"/>
                <a:cs typeface="Arial" panose="020B0604020202020204" pitchFamily="34" charset="0"/>
              </a:rPr>
              <a:t>La </a:t>
            </a:r>
            <a:r>
              <a:rPr lang="fr-FR" sz="2000" dirty="0">
                <a:latin typeface="Calibri" panose="020F0502020204030204" pitchFamily="34" charset="0"/>
                <a:ea typeface="Calibri" panose="020F0502020204030204" pitchFamily="34" charset="0"/>
                <a:cs typeface="Arial" panose="020B0604020202020204" pitchFamily="34" charset="0"/>
              </a:rPr>
              <a:t>dimension d'événement décrit ce qui s'est passé sur une page particulière à un moment donné. Les principaux événements intéressants sont Open Page, </a:t>
            </a:r>
            <a:r>
              <a:rPr lang="fr-FR" sz="2000" dirty="0" err="1">
                <a:latin typeface="Calibri" panose="020F0502020204030204" pitchFamily="34" charset="0"/>
                <a:ea typeface="Calibri" panose="020F0502020204030204" pitchFamily="34" charset="0"/>
                <a:cs typeface="Arial" panose="020B0604020202020204" pitchFamily="34" charset="0"/>
              </a:rPr>
              <a:t>Refresh</a:t>
            </a:r>
            <a:r>
              <a:rPr lang="fr-FR" sz="2000" dirty="0">
                <a:latin typeface="Calibri" panose="020F0502020204030204" pitchFamily="34" charset="0"/>
                <a:ea typeface="Calibri" panose="020F0502020204030204" pitchFamily="34" charset="0"/>
                <a:cs typeface="Arial" panose="020B0604020202020204" pitchFamily="34" charset="0"/>
              </a:rPr>
              <a:t> Page, Click Link et Enter Data.</a:t>
            </a:r>
          </a:p>
        </p:txBody>
      </p:sp>
    </p:spTree>
    <p:extLst>
      <p:ext uri="{BB962C8B-B14F-4D97-AF65-F5344CB8AC3E}">
        <p14:creationId xmlns:p14="http://schemas.microsoft.com/office/powerpoint/2010/main" val="22893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1" presetClass="entr" presetSubtype="1"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1100"/>
                                        <p:tgtEl>
                                          <p:spTgt spid="6"/>
                                        </p:tgtEl>
                                      </p:cBhvr>
                                    </p:animEffect>
                                  </p:childTnLst>
                                </p:cTn>
                              </p:par>
                            </p:childTnLst>
                          </p:cTn>
                        </p:par>
                        <p:par>
                          <p:cTn id="13" fill="hold">
                            <p:stCondLst>
                              <p:cond delay="1600"/>
                            </p:stCondLst>
                            <p:childTnLst>
                              <p:par>
                                <p:cTn id="14" presetID="21" presetClass="entr" presetSubtype="1"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1000"/>
                                        <p:tgtEl>
                                          <p:spTgt spid="8"/>
                                        </p:tgtEl>
                                      </p:cBhvr>
                                    </p:animEffect>
                                  </p:childTnLst>
                                </p:cTn>
                              </p:par>
                            </p:childTnLst>
                          </p:cTn>
                        </p:par>
                        <p:par>
                          <p:cTn id="17" fill="hold">
                            <p:stCondLst>
                              <p:cond delay="2600"/>
                            </p:stCondLst>
                            <p:childTnLst>
                              <p:par>
                                <p:cTn id="18" presetID="2" presetClass="entr" presetSubtype="4"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chemin horizontal 4"/>
          <p:cNvSpPr/>
          <p:nvPr/>
        </p:nvSpPr>
        <p:spPr>
          <a:xfrm>
            <a:off x="1485900" y="634705"/>
            <a:ext cx="3514725" cy="886120"/>
          </a:xfrm>
          <a:prstGeom prst="horizontalScroll">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accent1">
                    <a:lumMod val="50000"/>
                  </a:schemeClr>
                </a:solidFill>
              </a:rPr>
              <a:t>Les dimensions référence</a:t>
            </a:r>
            <a:endParaRPr lang="fr-FR" sz="2000" b="1" dirty="0">
              <a:solidFill>
                <a:schemeClr val="accent1">
                  <a:lumMod val="50000"/>
                </a:schemeClr>
              </a:solidFill>
            </a:endParaRPr>
          </a:p>
        </p:txBody>
      </p:sp>
      <p:sp>
        <p:nvSpPr>
          <p:cNvPr id="6" name="ZoneTexte 5">
            <a:extLst>
              <a:ext uri="{FF2B5EF4-FFF2-40B4-BE49-F238E27FC236}">
                <a16:creationId xmlns:a16="http://schemas.microsoft.com/office/drawing/2014/main" id="{3BD8DBFE-B92E-AA9C-98CF-D7DF21DB05C3}"/>
              </a:ext>
            </a:extLst>
          </p:cNvPr>
          <p:cNvSpPr txBox="1"/>
          <p:nvPr/>
        </p:nvSpPr>
        <p:spPr>
          <a:xfrm>
            <a:off x="1866098" y="2182624"/>
            <a:ext cx="8331992" cy="810094"/>
          </a:xfrm>
          <a:prstGeom prst="rect">
            <a:avLst/>
          </a:prstGeom>
          <a:noFill/>
        </p:spPr>
        <p:txBody>
          <a:bodyPr wrap="square" rtlCol="0">
            <a:spAutoFit/>
          </a:bodyPr>
          <a:lstStyle/>
          <a:p>
            <a:pPr>
              <a:lnSpc>
                <a:spcPct val="106000"/>
              </a:lnSpc>
              <a:spcAft>
                <a:spcPts val="800"/>
              </a:spcAft>
            </a:pPr>
            <a:r>
              <a:rPr lang="fr-FR" sz="2000" dirty="0"/>
              <a:t>La dimension référence décrit comment le client est arrivé sur la page actuelle. Les journaux du serveur Web fournissent généralement ces informations</a:t>
            </a:r>
            <a:r>
              <a:rPr lang="fr-FR" sz="2400" dirty="0">
                <a:effectLst/>
                <a:latin typeface="Calibri" panose="020F0502020204030204" pitchFamily="34" charset="0"/>
                <a:ea typeface="Calibri" panose="020F0502020204030204" pitchFamily="34" charset="0"/>
                <a:cs typeface="Arial" panose="020B0604020202020204" pitchFamily="34" charset="0"/>
              </a:rPr>
              <a:t>.</a:t>
            </a:r>
          </a:p>
        </p:txBody>
      </p:sp>
      <p:pic>
        <p:nvPicPr>
          <p:cNvPr id="10" name="Image 9">
            <a:extLst>
              <a:ext uri="{FF2B5EF4-FFF2-40B4-BE49-F238E27FC236}">
                <a16:creationId xmlns:a16="http://schemas.microsoft.com/office/drawing/2014/main" id="{2775CB16-7F01-C7DC-C75C-B0F4852BC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233" y="3654517"/>
            <a:ext cx="6839723" cy="2147190"/>
          </a:xfrm>
          <a:prstGeom prst="rect">
            <a:avLst/>
          </a:prstGeom>
        </p:spPr>
      </p:pic>
    </p:spTree>
    <p:extLst>
      <p:ext uri="{BB962C8B-B14F-4D97-AF65-F5344CB8AC3E}">
        <p14:creationId xmlns:p14="http://schemas.microsoft.com/office/powerpoint/2010/main" val="374678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
                                        <p:tgtEl>
                                          <p:spTgt spid="6"/>
                                        </p:tgtEl>
                                      </p:cBhvr>
                                    </p:animEffect>
                                  </p:childTnLst>
                                </p:cTn>
                              </p:par>
                            </p:childTnLst>
                          </p:cTn>
                        </p:par>
                        <p:par>
                          <p:cTn id="12" fill="hold">
                            <p:stCondLst>
                              <p:cond delay="510"/>
                            </p:stCondLst>
                            <p:childTnLst>
                              <p:par>
                                <p:cTn id="13" presetID="2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chemin horizontal 4"/>
          <p:cNvSpPr/>
          <p:nvPr/>
        </p:nvSpPr>
        <p:spPr>
          <a:xfrm>
            <a:off x="980590" y="137348"/>
            <a:ext cx="3772293" cy="886120"/>
          </a:xfrm>
          <a:prstGeom prst="horizontalScroll">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accent1">
                    <a:lumMod val="50000"/>
                  </a:schemeClr>
                </a:solidFill>
              </a:rPr>
              <a:t>La dimension session</a:t>
            </a:r>
            <a:endParaRPr lang="fr-FR" sz="2000" b="1" dirty="0">
              <a:solidFill>
                <a:schemeClr val="accent1">
                  <a:lumMod val="50000"/>
                </a:schemeClr>
              </a:solidFill>
            </a:endParaRPr>
          </a:p>
        </p:txBody>
      </p:sp>
      <p:sp>
        <p:nvSpPr>
          <p:cNvPr id="9" name="ZoneTexte 8">
            <a:extLst>
              <a:ext uri="{FF2B5EF4-FFF2-40B4-BE49-F238E27FC236}">
                <a16:creationId xmlns:a16="http://schemas.microsoft.com/office/drawing/2014/main" id="{47353511-83EC-04AF-35C5-ECC646079207}"/>
              </a:ext>
            </a:extLst>
          </p:cNvPr>
          <p:cNvSpPr txBox="1"/>
          <p:nvPr/>
        </p:nvSpPr>
        <p:spPr>
          <a:xfrm>
            <a:off x="1414022" y="1781408"/>
            <a:ext cx="9862828" cy="1477328"/>
          </a:xfrm>
          <a:prstGeom prst="rect">
            <a:avLst/>
          </a:prstGeom>
          <a:noFill/>
        </p:spPr>
        <p:txBody>
          <a:bodyPr wrap="square" rtlCol="0">
            <a:spAutoFit/>
          </a:bodyPr>
          <a:lstStyle/>
          <a:p>
            <a:pPr marL="342900" indent="-342900">
              <a:buFont typeface="Arial" panose="020B0604020202020204" pitchFamily="34" charset="0"/>
              <a:buChar char="•"/>
            </a:pPr>
            <a:r>
              <a:rPr lang="fr-FR" dirty="0" smtClean="0">
                <a:latin typeface="Calibri" panose="020F0502020204030204" pitchFamily="34" charset="0"/>
                <a:ea typeface="Calibri" panose="020F0502020204030204" pitchFamily="34" charset="0"/>
                <a:cs typeface="Arial" panose="020B0604020202020204" pitchFamily="34" charset="0"/>
              </a:rPr>
              <a:t>La </a:t>
            </a:r>
            <a:r>
              <a:rPr lang="fr-FR" dirty="0">
                <a:latin typeface="Calibri" panose="020F0502020204030204" pitchFamily="34" charset="0"/>
                <a:ea typeface="Calibri" panose="020F0502020204030204" pitchFamily="34" charset="0"/>
                <a:cs typeface="Arial" panose="020B0604020202020204" pitchFamily="34" charset="0"/>
              </a:rPr>
              <a:t>dimension de session offre un diagnostic pour la session du visiteur, regroupant des analyses sur :</a:t>
            </a:r>
          </a:p>
          <a:p>
            <a:pPr marL="800100" lvl="1" indent="-342900">
              <a:buFont typeface="+mj-lt"/>
              <a:buAutoNum type="arabicPeriod"/>
            </a:pPr>
            <a:r>
              <a:rPr lang="fr-FR" dirty="0">
                <a:latin typeface="Calibri" panose="020F0502020204030204" pitchFamily="34" charset="0"/>
                <a:ea typeface="Calibri" panose="020F0502020204030204" pitchFamily="34" charset="0"/>
                <a:cs typeface="Arial" panose="020B0604020202020204" pitchFamily="34" charset="0"/>
              </a:rPr>
              <a:t>Clients ayant consulté les informations produit avant commande.</a:t>
            </a:r>
          </a:p>
          <a:p>
            <a:pPr marL="800100" lvl="1" indent="-342900">
              <a:buFont typeface="+mj-lt"/>
              <a:buAutoNum type="arabicPeriod"/>
            </a:pPr>
            <a:r>
              <a:rPr lang="fr-FR" dirty="0">
                <a:latin typeface="Calibri" panose="020F0502020204030204" pitchFamily="34" charset="0"/>
                <a:ea typeface="Calibri" panose="020F0502020204030204" pitchFamily="34" charset="0"/>
                <a:cs typeface="Arial" panose="020B0604020202020204" pitchFamily="34" charset="0"/>
              </a:rPr>
              <a:t>Clients ayant consulté les informations produit sans commander.</a:t>
            </a:r>
          </a:p>
          <a:p>
            <a:pPr marL="800100" lvl="1" indent="-342900">
              <a:buFont typeface="+mj-lt"/>
              <a:buAutoNum type="arabicPeriod"/>
            </a:pPr>
            <a:r>
              <a:rPr lang="fr-FR" dirty="0">
                <a:latin typeface="Calibri" panose="020F0502020204030204" pitchFamily="34" charset="0"/>
                <a:ea typeface="Calibri" panose="020F0502020204030204" pitchFamily="34" charset="0"/>
                <a:cs typeface="Arial" panose="020B0604020202020204" pitchFamily="34" charset="0"/>
              </a:rPr>
              <a:t>Clients n'ayant pas terminé la commande et leurs points d'arrêt.</a:t>
            </a:r>
          </a:p>
          <a:p>
            <a:pPr marL="342900" indent="-342900">
              <a:buFont typeface="Arial" panose="020B0604020202020204" pitchFamily="34" charset="0"/>
              <a:buChar char="•"/>
            </a:pPr>
            <a:endParaRPr lang="fr-FR" dirty="0">
              <a:latin typeface="Calibri" panose="020F0502020204030204" pitchFamily="34" charset="0"/>
              <a:ea typeface="Calibri" panose="020F0502020204030204" pitchFamily="34" charset="0"/>
              <a:cs typeface="Arial" panose="020B0604020202020204" pitchFamily="34" charset="0"/>
            </a:endParaRPr>
          </a:p>
        </p:txBody>
      </p:sp>
      <p:pic>
        <p:nvPicPr>
          <p:cNvPr id="7" name="Image 6">
            <a:extLst>
              <a:ext uri="{FF2B5EF4-FFF2-40B4-BE49-F238E27FC236}">
                <a16:creationId xmlns:a16="http://schemas.microsoft.com/office/drawing/2014/main" id="{05249D16-F417-EADE-8330-0C021E619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0747" y="3503833"/>
            <a:ext cx="7468644" cy="2074623"/>
          </a:xfrm>
          <a:prstGeom prst="rect">
            <a:avLst/>
          </a:prstGeom>
        </p:spPr>
      </p:pic>
      <p:pic>
        <p:nvPicPr>
          <p:cNvPr id="11" name="Image 10">
            <a:extLst>
              <a:ext uri="{FF2B5EF4-FFF2-40B4-BE49-F238E27FC236}">
                <a16:creationId xmlns:a16="http://schemas.microsoft.com/office/drawing/2014/main" id="{A9683EC5-3504-3E88-C306-90EAB85E93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20" y="1467749"/>
            <a:ext cx="9723921" cy="4527540"/>
          </a:xfrm>
          <a:prstGeom prst="rect">
            <a:avLst/>
          </a:prstGeom>
        </p:spPr>
      </p:pic>
      <p:sp>
        <p:nvSpPr>
          <p:cNvPr id="12" name="Parchemin horizontal 11"/>
          <p:cNvSpPr/>
          <p:nvPr/>
        </p:nvSpPr>
        <p:spPr>
          <a:xfrm>
            <a:off x="980590" y="121354"/>
            <a:ext cx="3772293" cy="886120"/>
          </a:xfrm>
          <a:prstGeom prst="horizontalScroll">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accent1">
                    <a:lumMod val="50000"/>
                  </a:schemeClr>
                </a:solidFill>
              </a:rPr>
              <a:t>Table de faits session</a:t>
            </a:r>
            <a:endParaRPr lang="fr-FR" sz="2000" b="1" dirty="0">
              <a:solidFill>
                <a:schemeClr val="accent1">
                  <a:lumMod val="50000"/>
                </a:schemeClr>
              </a:solidFill>
            </a:endParaRPr>
          </a:p>
        </p:txBody>
      </p:sp>
      <p:pic>
        <p:nvPicPr>
          <p:cNvPr id="13" name="Image 12">
            <a:extLst>
              <a:ext uri="{FF2B5EF4-FFF2-40B4-BE49-F238E27FC236}">
                <a16:creationId xmlns:a16="http://schemas.microsoft.com/office/drawing/2014/main" id="{3685E4F7-ADA2-4C78-66E6-E9BC4FAF0D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590" y="1138947"/>
            <a:ext cx="9224551" cy="5362185"/>
          </a:xfrm>
          <a:prstGeom prst="rect">
            <a:avLst/>
          </a:prstGeom>
        </p:spPr>
      </p:pic>
      <p:sp>
        <p:nvSpPr>
          <p:cNvPr id="15" name="Parchemin horizontal 14"/>
          <p:cNvSpPr/>
          <p:nvPr/>
        </p:nvSpPr>
        <p:spPr>
          <a:xfrm>
            <a:off x="980589" y="121354"/>
            <a:ext cx="3772293" cy="886120"/>
          </a:xfrm>
          <a:prstGeom prst="horizontalScroll">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solidFill>
                  <a:schemeClr val="accent1">
                    <a:lumMod val="50000"/>
                  </a:schemeClr>
                </a:solidFill>
              </a:rPr>
              <a:t>La Table de faits Page Event</a:t>
            </a:r>
          </a:p>
        </p:txBody>
      </p:sp>
    </p:spTree>
    <p:extLst>
      <p:ext uri="{BB962C8B-B14F-4D97-AF65-F5344CB8AC3E}">
        <p14:creationId xmlns:p14="http://schemas.microsoft.com/office/powerpoint/2010/main" val="321824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grpId="0" nodeType="afterEffect">
                                  <p:stCondLst>
                                    <p:cond delay="0"/>
                                  </p:stCondLst>
                                  <p:childTnLst>
                                    <p:animEffect transition="out" filter="fade">
                                      <p:cBhvr>
                                        <p:cTn id="10" dur="10"/>
                                        <p:tgtEl>
                                          <p:spTgt spid="9"/>
                                        </p:tgtEl>
                                      </p:cBhvr>
                                    </p:animEffect>
                                    <p:set>
                                      <p:cBhvr>
                                        <p:cTn id="11" dur="1" fill="hold">
                                          <p:stCondLst>
                                            <p:cond delay="9"/>
                                          </p:stCondLst>
                                        </p:cTn>
                                        <p:tgtEl>
                                          <p:spTgt spid="9"/>
                                        </p:tgtEl>
                                        <p:attrNameLst>
                                          <p:attrName>style.visibility</p:attrName>
                                        </p:attrNameLst>
                                      </p:cBhvr>
                                      <p:to>
                                        <p:strVal val="hidden"/>
                                      </p:to>
                                    </p:set>
                                  </p:childTnLst>
                                </p:cTn>
                              </p:par>
                            </p:childTnLst>
                          </p:cTn>
                        </p:par>
                        <p:par>
                          <p:cTn id="12" fill="hold">
                            <p:stCondLst>
                              <p:cond delay="510"/>
                            </p:stCondLst>
                            <p:childTnLst>
                              <p:par>
                                <p:cTn id="13" presetID="10" presetClass="exit" presetSubtype="0" fill="hold" nodeType="afterEffect">
                                  <p:stCondLst>
                                    <p:cond delay="0"/>
                                  </p:stCondLst>
                                  <p:childTnLst>
                                    <p:animEffect transition="out" filter="fade">
                                      <p:cBhvr>
                                        <p:cTn id="14" dur="10"/>
                                        <p:tgtEl>
                                          <p:spTgt spid="7"/>
                                        </p:tgtEl>
                                      </p:cBhvr>
                                    </p:animEffect>
                                    <p:set>
                                      <p:cBhvr>
                                        <p:cTn id="15" dur="1" fill="hold">
                                          <p:stCondLst>
                                            <p:cond delay="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250"/>
                                        <p:tgtEl>
                                          <p:spTgt spid="12"/>
                                        </p:tgtEl>
                                      </p:cBhvr>
                                    </p:animEffect>
                                  </p:childTnLst>
                                </p:cTn>
                              </p:par>
                            </p:childTnLst>
                          </p:cTn>
                        </p:par>
                        <p:par>
                          <p:cTn id="21" fill="hold">
                            <p:stCondLst>
                              <p:cond delay="250"/>
                            </p:stCondLst>
                            <p:childTnLst>
                              <p:par>
                                <p:cTn id="22" presetID="10"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25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2"/>
                                        </p:tgtEl>
                                      </p:cBhvr>
                                    </p:animEffect>
                                    <p:set>
                                      <p:cBhvr>
                                        <p:cTn id="29" dur="1" fill="hold">
                                          <p:stCondLst>
                                            <p:cond delay="499"/>
                                          </p:stCondLst>
                                        </p:cTn>
                                        <p:tgtEl>
                                          <p:spTgt spid="12"/>
                                        </p:tgtEl>
                                        <p:attrNameLst>
                                          <p:attrName>style.visibility</p:attrName>
                                        </p:attrNameLst>
                                      </p:cBhvr>
                                      <p:to>
                                        <p:strVal val="hidden"/>
                                      </p:to>
                                    </p:set>
                                  </p:childTnLst>
                                </p:cTn>
                              </p:par>
                            </p:childTnLst>
                          </p:cTn>
                        </p:par>
                        <p:par>
                          <p:cTn id="30" fill="hold">
                            <p:stCondLst>
                              <p:cond delay="500"/>
                            </p:stCondLst>
                            <p:childTnLst>
                              <p:par>
                                <p:cTn id="31" presetID="10" presetClass="exit" presetSubtype="0" fill="hold" nodeType="afterEffect">
                                  <p:stCondLst>
                                    <p:cond delay="0"/>
                                  </p:stCondLst>
                                  <p:childTnLst>
                                    <p:animEffect transition="out" filter="fade">
                                      <p:cBhvr>
                                        <p:cTn id="32" dur="10"/>
                                        <p:tgtEl>
                                          <p:spTgt spid="11"/>
                                        </p:tgtEl>
                                      </p:cBhvr>
                                    </p:animEffect>
                                    <p:set>
                                      <p:cBhvr>
                                        <p:cTn id="33" dur="1" fill="hold">
                                          <p:stCondLst>
                                            <p:cond delay="9"/>
                                          </p:stCondLst>
                                        </p:cTn>
                                        <p:tgtEl>
                                          <p:spTgt spid="1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2" grpId="0" animBg="1"/>
      <p:bldP spid="12" grpId="1"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chemin horizontal 4"/>
          <p:cNvSpPr/>
          <p:nvPr/>
        </p:nvSpPr>
        <p:spPr>
          <a:xfrm>
            <a:off x="299357" y="217267"/>
            <a:ext cx="3514725" cy="886120"/>
          </a:xfrm>
          <a:prstGeom prst="horizontalScroll">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000" b="1" dirty="0" smtClean="0">
                <a:solidFill>
                  <a:schemeClr val="accent1">
                    <a:lumMod val="50000"/>
                  </a:schemeClr>
                </a:solidFill>
              </a:rPr>
              <a:t>Bus Matrix</a:t>
            </a:r>
            <a:endParaRPr lang="fr-FR" sz="2000" b="1" dirty="0">
              <a:solidFill>
                <a:schemeClr val="accent1">
                  <a:lumMod val="50000"/>
                </a:schemeClr>
              </a:solidFill>
            </a:endParaRPr>
          </a:p>
        </p:txBody>
      </p:sp>
      <p:pic>
        <p:nvPicPr>
          <p:cNvPr id="7" name="Image 6">
            <a:extLst>
              <a:ext uri="{FF2B5EF4-FFF2-40B4-BE49-F238E27FC236}">
                <a16:creationId xmlns:a16="http://schemas.microsoft.com/office/drawing/2014/main" id="{37634681-FFBD-872D-7996-449A5A16C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5611" y="217267"/>
            <a:ext cx="6156961" cy="6467003"/>
          </a:xfrm>
          <a:prstGeom prst="rect">
            <a:avLst/>
          </a:prstGeom>
        </p:spPr>
      </p:pic>
      <p:sp>
        <p:nvSpPr>
          <p:cNvPr id="8" name="ZoneTexte 5">
            <a:extLst>
              <a:ext uri="{FF2B5EF4-FFF2-40B4-BE49-F238E27FC236}">
                <a16:creationId xmlns:a16="http://schemas.microsoft.com/office/drawing/2014/main" id="{3BD8DBFE-B92E-AA9C-98CF-D7DF21DB05C3}"/>
              </a:ext>
            </a:extLst>
          </p:cNvPr>
          <p:cNvSpPr txBox="1"/>
          <p:nvPr/>
        </p:nvSpPr>
        <p:spPr>
          <a:xfrm rot="10800000" flipV="1">
            <a:off x="299354" y="1983256"/>
            <a:ext cx="3776256" cy="6151556"/>
          </a:xfrm>
          <a:prstGeom prst="rect">
            <a:avLst/>
          </a:prstGeom>
          <a:noFill/>
        </p:spPr>
        <p:txBody>
          <a:bodyPr wrap="square" rtlCol="0">
            <a:spAutoFit/>
          </a:bodyPr>
          <a:lstStyle/>
          <a:p>
            <a:pPr>
              <a:lnSpc>
                <a:spcPct val="106000"/>
              </a:lnSpc>
              <a:spcAft>
                <a:spcPts val="800"/>
              </a:spcAft>
            </a:pPr>
            <a:r>
              <a:rPr lang="fr-FR" sz="2000" dirty="0">
                <a:latin typeface="Calibri" panose="020F0502020204030204" pitchFamily="34" charset="0"/>
                <a:ea typeface="Calibri" panose="020F0502020204030204" pitchFamily="34" charset="0"/>
                <a:cs typeface="Arial" panose="020B0604020202020204" pitchFamily="34" charset="0"/>
              </a:rPr>
              <a:t>il convient de souligner que la matrice sert de véhicule de communication pour toutes les équipes commerciales et la haute direction afin de comprendre la nécessité de conformer les dimensions et les faits. Une colonne donnée dans la matrice est, en effet, une liste d'invitation à la réunion pour la conformité de la dimension </a:t>
            </a:r>
            <a:r>
              <a:rPr lang="fr-FR" sz="2000" dirty="0">
                <a:latin typeface="Calibri" panose="020F0502020204030204" pitchFamily="34" charset="0"/>
                <a:ea typeface="Calibri" panose="020F0502020204030204" pitchFamily="34" charset="0"/>
                <a:cs typeface="Arial" panose="020B0604020202020204" pitchFamily="34" charset="0"/>
              </a:rPr>
              <a:t>!</a:t>
            </a:r>
          </a:p>
          <a:p>
            <a:pPr>
              <a:lnSpc>
                <a:spcPct val="106000"/>
              </a:lnSpc>
              <a:spcAft>
                <a:spcPts val="800"/>
              </a:spcAft>
            </a:pPr>
            <a:endParaRPr lang="fr-FR" sz="2400" dirty="0">
              <a:latin typeface="Calibri" panose="020F0502020204030204" pitchFamily="34" charset="0"/>
              <a:ea typeface="Calibri" panose="020F0502020204030204" pitchFamily="34" charset="0"/>
              <a:cs typeface="Arial" panose="020B0604020202020204" pitchFamily="34" charset="0"/>
            </a:endParaRPr>
          </a:p>
          <a:p>
            <a:pPr>
              <a:lnSpc>
                <a:spcPct val="106000"/>
              </a:lnSpc>
              <a:spcAft>
                <a:spcPts val="800"/>
              </a:spcAft>
            </a:pPr>
            <a:endParaRPr lang="fr-FR" sz="2400" dirty="0">
              <a:latin typeface="Calibri" panose="020F0502020204030204" pitchFamily="34" charset="0"/>
              <a:ea typeface="Calibri" panose="020F0502020204030204" pitchFamily="34" charset="0"/>
              <a:cs typeface="Arial" panose="020B0604020202020204" pitchFamily="34" charset="0"/>
            </a:endParaRPr>
          </a:p>
          <a:p>
            <a:pPr>
              <a:lnSpc>
                <a:spcPct val="106000"/>
              </a:lnSpc>
              <a:spcAft>
                <a:spcPts val="800"/>
              </a:spcAft>
            </a:pPr>
            <a:endParaRPr lang="fr-FR" sz="2400" dirty="0">
              <a:latin typeface="Calibri" panose="020F0502020204030204" pitchFamily="34" charset="0"/>
              <a:ea typeface="Calibri" panose="020F0502020204030204" pitchFamily="34" charset="0"/>
              <a:cs typeface="Arial" panose="020B0604020202020204" pitchFamily="34" charset="0"/>
            </a:endParaRPr>
          </a:p>
          <a:p>
            <a:pPr>
              <a:lnSpc>
                <a:spcPct val="106000"/>
              </a:lnSpc>
              <a:spcAft>
                <a:spcPts val="800"/>
              </a:spcAft>
            </a:pPr>
            <a:endParaRPr lang="fr-FR" sz="2400" dirty="0">
              <a:latin typeface="Calibri" panose="020F0502020204030204" pitchFamily="34" charset="0"/>
              <a:ea typeface="Calibri" panose="020F0502020204030204" pitchFamily="34" charset="0"/>
              <a:cs typeface="Arial" panose="020B0604020202020204" pitchFamily="34" charset="0"/>
            </a:endParaRPr>
          </a:p>
          <a:p>
            <a:pPr>
              <a:lnSpc>
                <a:spcPct val="106000"/>
              </a:lnSpc>
              <a:spcAft>
                <a:spcPts val="800"/>
              </a:spcAft>
            </a:pPr>
            <a:endParaRPr lang="fr-FR"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2369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182E7C-5A7A-CEB2-9D92-B882761CAA55}"/>
              </a:ext>
            </a:extLst>
          </p:cNvPr>
          <p:cNvSpPr>
            <a:spLocks noGrp="1"/>
          </p:cNvSpPr>
          <p:nvPr>
            <p:ph idx="1"/>
          </p:nvPr>
        </p:nvSpPr>
        <p:spPr>
          <a:xfrm>
            <a:off x="1687285" y="2740025"/>
            <a:ext cx="9111343" cy="1461861"/>
          </a:xfrm>
        </p:spPr>
        <p:txBody>
          <a:bodyPr>
            <a:normAutofit/>
          </a:bodyPr>
          <a:lstStyle/>
          <a:p>
            <a:pPr algn="just"/>
            <a:r>
              <a:rPr lang="fr-FR" sz="2000" dirty="0" smtClean="0"/>
              <a:t>Intégrer </a:t>
            </a:r>
            <a:r>
              <a:rPr lang="fr-FR" sz="2000" dirty="0"/>
              <a:t>efficacement les données de flux de clics est essentiel pour les entreprises ayant une présence significative sur le web, et cela nécessite une modélisation dimensionnelle soigneuse et la prise en compte des caractéristiques spécifiques des interactions web.</a:t>
            </a:r>
            <a:endParaRPr lang="en-US" sz="2000" dirty="0"/>
          </a:p>
        </p:txBody>
      </p:sp>
      <p:sp>
        <p:nvSpPr>
          <p:cNvPr id="4" name="Parchemin horizontal 3"/>
          <p:cNvSpPr/>
          <p:nvPr/>
        </p:nvSpPr>
        <p:spPr>
          <a:xfrm>
            <a:off x="391885" y="1276962"/>
            <a:ext cx="3772293" cy="886120"/>
          </a:xfrm>
          <a:prstGeom prst="horizontalScroll">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accent1">
                    <a:lumMod val="50000"/>
                  </a:schemeClr>
                </a:solidFill>
              </a:rPr>
              <a:t>Conclusion</a:t>
            </a:r>
            <a:endParaRPr lang="fr-FR" sz="2000" b="1" dirty="0">
              <a:solidFill>
                <a:schemeClr val="accent1">
                  <a:lumMod val="50000"/>
                </a:schemeClr>
              </a:solidFill>
            </a:endParaRPr>
          </a:p>
        </p:txBody>
      </p:sp>
    </p:spTree>
    <p:extLst>
      <p:ext uri="{BB962C8B-B14F-4D97-AF65-F5344CB8AC3E}">
        <p14:creationId xmlns:p14="http://schemas.microsoft.com/office/powerpoint/2010/main" val="14256617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rganigramme : Multidocument 5"/>
          <p:cNvSpPr/>
          <p:nvPr/>
        </p:nvSpPr>
        <p:spPr>
          <a:xfrm>
            <a:off x="1504013" y="1594578"/>
            <a:ext cx="9488774" cy="3132944"/>
          </a:xfrm>
          <a:prstGeom prst="flowChartMultidocumen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dirty="0">
                <a:ln w="0"/>
                <a:solidFill>
                  <a:schemeClr val="tx1">
                    <a:lumMod val="95000"/>
                    <a:lumOff val="5000"/>
                  </a:schemeClr>
                </a:solidFill>
                <a:effectLst>
                  <a:reflection blurRad="6350" stA="53000" endA="300" endPos="35500" dir="5400000" sy="-90000" algn="bl" rotWithShape="0"/>
                </a:effectLst>
              </a:rPr>
              <a:t>Merci </a:t>
            </a:r>
            <a:r>
              <a:rPr lang="fr-FR" sz="4800" dirty="0" smtClean="0">
                <a:ln w="0"/>
                <a:solidFill>
                  <a:schemeClr val="tx1">
                    <a:lumMod val="95000"/>
                    <a:lumOff val="5000"/>
                  </a:schemeClr>
                </a:solidFill>
                <a:effectLst>
                  <a:reflection blurRad="6350" stA="53000" endA="300" endPos="35500" dir="5400000" sy="-90000" algn="bl" rotWithShape="0"/>
                </a:effectLst>
              </a:rPr>
              <a:t>de </a:t>
            </a:r>
            <a:r>
              <a:rPr lang="fr-FR" sz="4800" dirty="0">
                <a:ln w="0"/>
                <a:solidFill>
                  <a:schemeClr val="tx1">
                    <a:lumMod val="95000"/>
                    <a:lumOff val="5000"/>
                  </a:schemeClr>
                </a:solidFill>
                <a:effectLst>
                  <a:reflection blurRad="6350" stA="53000" endA="300" endPos="35500" dir="5400000" sy="-90000" algn="bl" rotWithShape="0"/>
                </a:effectLst>
              </a:rPr>
              <a:t>Votre Attention</a:t>
            </a:r>
          </a:p>
        </p:txBody>
      </p:sp>
    </p:spTree>
    <p:extLst>
      <p:ext uri="{BB962C8B-B14F-4D97-AF65-F5344CB8AC3E}">
        <p14:creationId xmlns:p14="http://schemas.microsoft.com/office/powerpoint/2010/main" val="1628020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1" y="0"/>
            <a:ext cx="1215924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Arc 5"/>
          <p:cNvSpPr/>
          <p:nvPr/>
        </p:nvSpPr>
        <p:spPr>
          <a:xfrm>
            <a:off x="-3102356" y="295276"/>
            <a:ext cx="7272113" cy="6562724"/>
          </a:xfrm>
          <a:prstGeom prst="arc">
            <a:avLst>
              <a:gd name="adj1" fmla="val 6257808"/>
              <a:gd name="adj2" fmla="val 6248012"/>
            </a:avLst>
          </a:prstGeom>
          <a:solidFill>
            <a:schemeClr val="bg1"/>
          </a:solidFill>
          <a:ln w="571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7" name="Ellipse 26"/>
          <p:cNvSpPr/>
          <p:nvPr/>
        </p:nvSpPr>
        <p:spPr>
          <a:xfrm>
            <a:off x="3338641" y="1413916"/>
            <a:ext cx="301558" cy="30120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e 7"/>
          <p:cNvGrpSpPr/>
          <p:nvPr/>
        </p:nvGrpSpPr>
        <p:grpSpPr>
          <a:xfrm>
            <a:off x="3900108" y="1282361"/>
            <a:ext cx="3852910" cy="531072"/>
            <a:chOff x="3900108" y="1282361"/>
            <a:chExt cx="3852910" cy="531072"/>
          </a:xfrm>
        </p:grpSpPr>
        <p:sp>
          <p:nvSpPr>
            <p:cNvPr id="26" name="Rectangle : coins arrondis 25"/>
            <p:cNvSpPr/>
            <p:nvPr/>
          </p:nvSpPr>
          <p:spPr>
            <a:xfrm>
              <a:off x="3900109" y="1282361"/>
              <a:ext cx="3852909" cy="531072"/>
            </a:xfrm>
            <a:prstGeom prst="roundRect">
              <a:avLst>
                <a:gd name="adj" fmla="val 50000"/>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Palatino Linotype" panose="02040502050505030304" pitchFamily="18" charset="0"/>
                </a:rPr>
                <a:t>Introduction.</a:t>
              </a:r>
              <a:endParaRPr lang="en-US" dirty="0">
                <a:latin typeface="Palatino Linotype" panose="02040502050505030304" pitchFamily="18" charset="0"/>
              </a:endParaRPr>
            </a:p>
          </p:txBody>
        </p:sp>
        <p:sp>
          <p:nvSpPr>
            <p:cNvPr id="28" name="Ellipse 27"/>
            <p:cNvSpPr/>
            <p:nvPr/>
          </p:nvSpPr>
          <p:spPr>
            <a:xfrm>
              <a:off x="3900108" y="1315607"/>
              <a:ext cx="448013" cy="49782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endParaRPr lang="en-US" dirty="0"/>
            </a:p>
          </p:txBody>
        </p:sp>
      </p:grpSp>
      <p:sp>
        <p:nvSpPr>
          <p:cNvPr id="32" name="Ellipse 31"/>
          <p:cNvSpPr/>
          <p:nvPr/>
        </p:nvSpPr>
        <p:spPr>
          <a:xfrm>
            <a:off x="3679127" y="2135234"/>
            <a:ext cx="301558" cy="30120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e 9"/>
          <p:cNvGrpSpPr/>
          <p:nvPr/>
        </p:nvGrpSpPr>
        <p:grpSpPr>
          <a:xfrm>
            <a:off x="4165417" y="1994706"/>
            <a:ext cx="3857037" cy="535304"/>
            <a:chOff x="4165417" y="1994706"/>
            <a:chExt cx="3857037" cy="535304"/>
          </a:xfrm>
        </p:grpSpPr>
        <p:sp>
          <p:nvSpPr>
            <p:cNvPr id="31" name="Rectangle : coins arrondis 30"/>
            <p:cNvSpPr/>
            <p:nvPr/>
          </p:nvSpPr>
          <p:spPr>
            <a:xfrm>
              <a:off x="4169545" y="1994706"/>
              <a:ext cx="3852909" cy="531073"/>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Palatino Linotype" panose="02040502050505030304" pitchFamily="18" charset="0"/>
                </a:rPr>
                <a:t>       </a:t>
              </a:r>
              <a:r>
                <a:rPr lang="en-US" dirty="0" err="1" smtClean="0">
                  <a:latin typeface="Palatino Linotype" panose="02040502050505030304" pitchFamily="18" charset="0"/>
                </a:rPr>
                <a:t>Objectif</a:t>
              </a:r>
              <a:r>
                <a:rPr lang="en-US" dirty="0" smtClean="0">
                  <a:latin typeface="Palatino Linotype" panose="02040502050505030304" pitchFamily="18" charset="0"/>
                </a:rPr>
                <a:t> de </a:t>
              </a:r>
              <a:r>
                <a:rPr lang="en-US" dirty="0" err="1" smtClean="0">
                  <a:latin typeface="Palatino Linotype" panose="02040502050505030304" pitchFamily="18" charset="0"/>
                </a:rPr>
                <a:t>ce</a:t>
              </a:r>
              <a:r>
                <a:rPr lang="en-US" dirty="0" smtClean="0">
                  <a:latin typeface="Palatino Linotype" panose="02040502050505030304" pitchFamily="18" charset="0"/>
                </a:rPr>
                <a:t> </a:t>
              </a:r>
              <a:r>
                <a:rPr lang="en-US" dirty="0" err="1" smtClean="0">
                  <a:latin typeface="Palatino Linotype" panose="02040502050505030304" pitchFamily="18" charset="0"/>
                </a:rPr>
                <a:t>chapitre</a:t>
              </a:r>
              <a:r>
                <a:rPr lang="en-US" dirty="0" smtClean="0">
                  <a:latin typeface="Palatino Linotype" panose="02040502050505030304" pitchFamily="18" charset="0"/>
                </a:rPr>
                <a:t> (15).</a:t>
              </a:r>
              <a:endParaRPr lang="en-US" dirty="0">
                <a:latin typeface="Palatino Linotype" panose="02040502050505030304" pitchFamily="18" charset="0"/>
              </a:endParaRPr>
            </a:p>
          </p:txBody>
        </p:sp>
        <p:sp>
          <p:nvSpPr>
            <p:cNvPr id="33" name="Ellipse 32"/>
            <p:cNvSpPr/>
            <p:nvPr/>
          </p:nvSpPr>
          <p:spPr>
            <a:xfrm>
              <a:off x="4165417" y="2036229"/>
              <a:ext cx="490630" cy="493781"/>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endParaRPr lang="en-US" dirty="0"/>
            </a:p>
          </p:txBody>
        </p:sp>
      </p:grpSp>
      <p:sp>
        <p:nvSpPr>
          <p:cNvPr id="41" name="Ellipse 40"/>
          <p:cNvSpPr/>
          <p:nvPr/>
        </p:nvSpPr>
        <p:spPr>
          <a:xfrm>
            <a:off x="3961796" y="2948787"/>
            <a:ext cx="301558" cy="30120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e 8"/>
          <p:cNvGrpSpPr/>
          <p:nvPr/>
        </p:nvGrpSpPr>
        <p:grpSpPr>
          <a:xfrm>
            <a:off x="4476495" y="2817607"/>
            <a:ext cx="4153155" cy="532404"/>
            <a:chOff x="4476495" y="2817607"/>
            <a:chExt cx="4153155" cy="532404"/>
          </a:xfrm>
        </p:grpSpPr>
        <p:sp>
          <p:nvSpPr>
            <p:cNvPr id="40" name="Rectangle : coins arrondis 39"/>
            <p:cNvSpPr/>
            <p:nvPr/>
          </p:nvSpPr>
          <p:spPr>
            <a:xfrm>
              <a:off x="4479299" y="2817607"/>
              <a:ext cx="4150351" cy="531073"/>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Palatino Linotype" panose="02040502050505030304" pitchFamily="18" charset="0"/>
                </a:rPr>
                <a:t>     Clickstream Source data.</a:t>
              </a:r>
              <a:endParaRPr lang="en-US" dirty="0">
                <a:latin typeface="Palatino Linotype" panose="02040502050505030304" pitchFamily="18" charset="0"/>
              </a:endParaRPr>
            </a:p>
          </p:txBody>
        </p:sp>
        <p:sp>
          <p:nvSpPr>
            <p:cNvPr id="42" name="Ellipse 41"/>
            <p:cNvSpPr/>
            <p:nvPr/>
          </p:nvSpPr>
          <p:spPr>
            <a:xfrm>
              <a:off x="4476495" y="2856230"/>
              <a:ext cx="490630" cy="49378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endParaRPr lang="en-US" dirty="0"/>
            </a:p>
          </p:txBody>
        </p:sp>
      </p:grpSp>
      <p:sp>
        <p:nvSpPr>
          <p:cNvPr id="44" name="Ellipse 43"/>
          <p:cNvSpPr/>
          <p:nvPr/>
        </p:nvSpPr>
        <p:spPr>
          <a:xfrm>
            <a:off x="3980685" y="3757193"/>
            <a:ext cx="301558" cy="30120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e 10"/>
          <p:cNvGrpSpPr/>
          <p:nvPr/>
        </p:nvGrpSpPr>
        <p:grpSpPr>
          <a:xfrm>
            <a:off x="4476494" y="3632374"/>
            <a:ext cx="4425671" cy="569178"/>
            <a:chOff x="4476494" y="3632374"/>
            <a:chExt cx="4425671" cy="569178"/>
          </a:xfrm>
        </p:grpSpPr>
        <p:sp>
          <p:nvSpPr>
            <p:cNvPr id="43" name="Rectangle : coins arrondis 42"/>
            <p:cNvSpPr/>
            <p:nvPr/>
          </p:nvSpPr>
          <p:spPr>
            <a:xfrm>
              <a:off x="4476494" y="3670479"/>
              <a:ext cx="4425671" cy="531073"/>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latin typeface="Palatino Linotype" panose="02040502050505030304" pitchFamily="18" charset="0"/>
              </a:endParaRPr>
            </a:p>
            <a:p>
              <a:pPr algn="ctr"/>
              <a:r>
                <a:rPr lang="fr-FR" dirty="0" smtClean="0">
                  <a:latin typeface="Palatino Linotype" panose="02040502050505030304" pitchFamily="18" charset="0"/>
                </a:rPr>
                <a:t>       Les défis (problèmes) obtenus.</a:t>
              </a:r>
              <a:endParaRPr lang="fr-FR" dirty="0">
                <a:latin typeface="Palatino Linotype" panose="02040502050505030304" pitchFamily="18" charset="0"/>
              </a:endParaRPr>
            </a:p>
            <a:p>
              <a:pPr algn="ctr"/>
              <a:endParaRPr lang="en-US" dirty="0">
                <a:latin typeface="Palatino Linotype" panose="02040502050505030304" pitchFamily="18" charset="0"/>
              </a:endParaRPr>
            </a:p>
          </p:txBody>
        </p:sp>
        <p:sp>
          <p:nvSpPr>
            <p:cNvPr id="45" name="Ellipse 44"/>
            <p:cNvSpPr/>
            <p:nvPr/>
          </p:nvSpPr>
          <p:spPr>
            <a:xfrm>
              <a:off x="4476494" y="3632374"/>
              <a:ext cx="527569" cy="56917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endParaRPr lang="en-US" dirty="0"/>
            </a:p>
          </p:txBody>
        </p:sp>
      </p:grpSp>
      <p:sp>
        <p:nvSpPr>
          <p:cNvPr id="47" name="Ellipse 46"/>
          <p:cNvSpPr/>
          <p:nvPr/>
        </p:nvSpPr>
        <p:spPr>
          <a:xfrm>
            <a:off x="3749329" y="4565599"/>
            <a:ext cx="301558" cy="30120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e 11"/>
          <p:cNvGrpSpPr/>
          <p:nvPr/>
        </p:nvGrpSpPr>
        <p:grpSpPr>
          <a:xfrm>
            <a:off x="4330292" y="4456605"/>
            <a:ext cx="4029937" cy="531072"/>
            <a:chOff x="4330292" y="4456605"/>
            <a:chExt cx="4029937" cy="531072"/>
          </a:xfrm>
        </p:grpSpPr>
        <p:sp>
          <p:nvSpPr>
            <p:cNvPr id="46" name="Rectangle : coins arrondis 45"/>
            <p:cNvSpPr/>
            <p:nvPr/>
          </p:nvSpPr>
          <p:spPr>
            <a:xfrm>
              <a:off x="4334420" y="4458972"/>
              <a:ext cx="4025809" cy="528705"/>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La solution Clickstream </a:t>
              </a:r>
              <a:r>
                <a:rPr lang="en-US" dirty="0"/>
                <a:t>Dimensional </a:t>
              </a:r>
              <a:r>
                <a:rPr lang="en-US" dirty="0" smtClean="0"/>
                <a:t>Models And Bus </a:t>
              </a:r>
              <a:r>
                <a:rPr lang="en-US" dirty="0"/>
                <a:t>Matrix</a:t>
              </a:r>
            </a:p>
          </p:txBody>
        </p:sp>
        <p:sp>
          <p:nvSpPr>
            <p:cNvPr id="48" name="Ellipse 47"/>
            <p:cNvSpPr/>
            <p:nvPr/>
          </p:nvSpPr>
          <p:spPr>
            <a:xfrm>
              <a:off x="4330292" y="4456605"/>
              <a:ext cx="490630" cy="531072"/>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a:t>
              </a:r>
            </a:p>
          </p:txBody>
        </p:sp>
      </p:grpSp>
      <p:sp>
        <p:nvSpPr>
          <p:cNvPr id="53" name="Ellipse 52"/>
          <p:cNvSpPr/>
          <p:nvPr/>
        </p:nvSpPr>
        <p:spPr>
          <a:xfrm>
            <a:off x="3338641" y="5336478"/>
            <a:ext cx="301558" cy="301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e 12"/>
          <p:cNvGrpSpPr/>
          <p:nvPr/>
        </p:nvGrpSpPr>
        <p:grpSpPr>
          <a:xfrm>
            <a:off x="4050888" y="5221546"/>
            <a:ext cx="3852909" cy="535301"/>
            <a:chOff x="4050888" y="5221546"/>
            <a:chExt cx="3852909" cy="535301"/>
          </a:xfrm>
        </p:grpSpPr>
        <p:sp>
          <p:nvSpPr>
            <p:cNvPr id="52" name="Rectangle : coins arrondis 51"/>
            <p:cNvSpPr/>
            <p:nvPr/>
          </p:nvSpPr>
          <p:spPr>
            <a:xfrm>
              <a:off x="4050888" y="5225776"/>
              <a:ext cx="3852909" cy="53107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Palatino Linotype" panose="02040502050505030304" pitchFamily="18" charset="0"/>
                </a:rPr>
                <a:t>Conclusion</a:t>
              </a:r>
              <a:endParaRPr lang="en-US" dirty="0">
                <a:latin typeface="Palatino Linotype" panose="02040502050505030304" pitchFamily="18" charset="0"/>
              </a:endParaRPr>
            </a:p>
          </p:txBody>
        </p:sp>
        <p:sp>
          <p:nvSpPr>
            <p:cNvPr id="54" name="Ellipse 53"/>
            <p:cNvSpPr/>
            <p:nvPr/>
          </p:nvSpPr>
          <p:spPr>
            <a:xfrm>
              <a:off x="4051768" y="5221546"/>
              <a:ext cx="490630" cy="5310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6</a:t>
              </a:r>
              <a:endParaRPr lang="en-US" dirty="0"/>
            </a:p>
          </p:txBody>
        </p:sp>
      </p:grpSp>
      <p:sp>
        <p:nvSpPr>
          <p:cNvPr id="55" name="Titre 1"/>
          <p:cNvSpPr txBox="1"/>
          <p:nvPr/>
        </p:nvSpPr>
        <p:spPr>
          <a:xfrm>
            <a:off x="2571676" y="222797"/>
            <a:ext cx="6477000" cy="8700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latin typeface="Palatino Linotype" panose="02040502050505030304" pitchFamily="18" charset="0"/>
              </a:rPr>
              <a:t>Plan de la présentation:</a:t>
            </a:r>
            <a:endParaRPr lang="en-US" dirty="0">
              <a:latin typeface="Palatino Linotype" panose="02040502050505030304" pitchFamily="18" charset="0"/>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8" y="1918550"/>
            <a:ext cx="3316176" cy="3316176"/>
          </a:xfrm>
          <a:prstGeom prst="rect">
            <a:avLst/>
          </a:prstGeom>
        </p:spPr>
      </p:pic>
    </p:spTree>
    <p:extLst>
      <p:ext uri="{BB962C8B-B14F-4D97-AF65-F5344CB8AC3E}">
        <p14:creationId xmlns:p14="http://schemas.microsoft.com/office/powerpoint/2010/main" val="15650494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1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p:tgtEl>
                                          <p:spTgt spid="8"/>
                                        </p:tgtEl>
                                        <p:attrNameLst>
                                          <p:attrName>ppt_y</p:attrName>
                                        </p:attrNameLst>
                                      </p:cBhvr>
                                      <p:tavLst>
                                        <p:tav tm="0">
                                          <p:val>
                                            <p:strVal val="#ppt_y+#ppt_h*1.125000"/>
                                          </p:val>
                                        </p:tav>
                                        <p:tav tm="100000">
                                          <p:val>
                                            <p:strVal val="#ppt_y"/>
                                          </p:val>
                                        </p:tav>
                                      </p:tavLst>
                                    </p:anim>
                                    <p:animEffect transition="in" filter="wipe(up)">
                                      <p:cBhvr>
                                        <p:cTn id="11" dur="500"/>
                                        <p:tgtEl>
                                          <p:spTgt spid="8"/>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250"/>
                                        <p:tgtEl>
                                          <p:spTgt spid="32"/>
                                        </p:tgtEl>
                                      </p:cBhvr>
                                    </p:animEffect>
                                  </p:childTnLst>
                                </p:cTn>
                              </p:par>
                              <p:par>
                                <p:cTn id="16" presetID="12" presetClass="entr" presetSubtype="4"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250"/>
                                        <p:tgtEl>
                                          <p:spTgt spid="10"/>
                                        </p:tgtEl>
                                        <p:attrNameLst>
                                          <p:attrName>ppt_y</p:attrName>
                                        </p:attrNameLst>
                                      </p:cBhvr>
                                      <p:tavLst>
                                        <p:tav tm="0">
                                          <p:val>
                                            <p:strVal val="#ppt_y+#ppt_h*1.125000"/>
                                          </p:val>
                                        </p:tav>
                                        <p:tav tm="100000">
                                          <p:val>
                                            <p:strVal val="#ppt_y"/>
                                          </p:val>
                                        </p:tav>
                                      </p:tavLst>
                                    </p:anim>
                                    <p:animEffect transition="in" filter="wipe(up)">
                                      <p:cBhvr>
                                        <p:cTn id="19" dur="250"/>
                                        <p:tgtEl>
                                          <p:spTgt spid="10"/>
                                        </p:tgtEl>
                                      </p:cBhvr>
                                    </p:animEffect>
                                  </p:childTnLst>
                                </p:cTn>
                              </p:par>
                            </p:childTnLst>
                          </p:cTn>
                        </p:par>
                        <p:par>
                          <p:cTn id="20" fill="hold">
                            <p:stCondLst>
                              <p:cond delay="750"/>
                            </p:stCondLst>
                            <p:childTnLst>
                              <p:par>
                                <p:cTn id="21" presetID="22" presetClass="entr" presetSubtype="4"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down)">
                                      <p:cBhvr>
                                        <p:cTn id="23" dur="250"/>
                                        <p:tgtEl>
                                          <p:spTgt spid="41"/>
                                        </p:tgtEl>
                                      </p:cBhvr>
                                    </p:animEffect>
                                  </p:childTnLst>
                                </p:cTn>
                              </p:par>
                              <p:par>
                                <p:cTn id="24" presetID="12" presetClass="entr" presetSubtype="4"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250"/>
                                        <p:tgtEl>
                                          <p:spTgt spid="9"/>
                                        </p:tgtEl>
                                        <p:attrNameLst>
                                          <p:attrName>ppt_y</p:attrName>
                                        </p:attrNameLst>
                                      </p:cBhvr>
                                      <p:tavLst>
                                        <p:tav tm="0">
                                          <p:val>
                                            <p:strVal val="#ppt_y+#ppt_h*1.125000"/>
                                          </p:val>
                                        </p:tav>
                                        <p:tav tm="100000">
                                          <p:val>
                                            <p:strVal val="#ppt_y"/>
                                          </p:val>
                                        </p:tav>
                                      </p:tavLst>
                                    </p:anim>
                                    <p:animEffect transition="in" filter="wipe(up)">
                                      <p:cBhvr>
                                        <p:cTn id="27" dur="250"/>
                                        <p:tgtEl>
                                          <p:spTgt spid="9"/>
                                        </p:tgtEl>
                                      </p:cBhvr>
                                    </p:animEffect>
                                  </p:childTnLst>
                                </p:cTn>
                              </p:par>
                            </p:childTnLst>
                          </p:cTn>
                        </p:par>
                        <p:par>
                          <p:cTn id="28" fill="hold">
                            <p:stCondLst>
                              <p:cond delay="1000"/>
                            </p:stCondLst>
                            <p:childTnLst>
                              <p:par>
                                <p:cTn id="29" presetID="22" presetClass="entr" presetSubtype="4"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down)">
                                      <p:cBhvr>
                                        <p:cTn id="31" dur="250"/>
                                        <p:tgtEl>
                                          <p:spTgt spid="44"/>
                                        </p:tgtEl>
                                      </p:cBhvr>
                                    </p:animEffect>
                                  </p:childTnLst>
                                </p:cTn>
                              </p:par>
                              <p:par>
                                <p:cTn id="32" presetID="12" presetClass="entr" presetSubtype="4"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250"/>
                                        <p:tgtEl>
                                          <p:spTgt spid="11"/>
                                        </p:tgtEl>
                                        <p:attrNameLst>
                                          <p:attrName>ppt_y</p:attrName>
                                        </p:attrNameLst>
                                      </p:cBhvr>
                                      <p:tavLst>
                                        <p:tav tm="0">
                                          <p:val>
                                            <p:strVal val="#ppt_y+#ppt_h*1.125000"/>
                                          </p:val>
                                        </p:tav>
                                        <p:tav tm="100000">
                                          <p:val>
                                            <p:strVal val="#ppt_y"/>
                                          </p:val>
                                        </p:tav>
                                      </p:tavLst>
                                    </p:anim>
                                    <p:animEffect transition="in" filter="wipe(up)">
                                      <p:cBhvr>
                                        <p:cTn id="35" dur="250"/>
                                        <p:tgtEl>
                                          <p:spTgt spid="11"/>
                                        </p:tgtEl>
                                      </p:cBhvr>
                                    </p:animEffect>
                                  </p:childTnLst>
                                </p:cTn>
                              </p:par>
                            </p:childTnLst>
                          </p:cTn>
                        </p:par>
                        <p:par>
                          <p:cTn id="36" fill="hold">
                            <p:stCondLst>
                              <p:cond delay="1250"/>
                            </p:stCondLst>
                            <p:childTnLst>
                              <p:par>
                                <p:cTn id="37" presetID="22" presetClass="entr" presetSubtype="4"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down)">
                                      <p:cBhvr>
                                        <p:cTn id="39" dur="250"/>
                                        <p:tgtEl>
                                          <p:spTgt spid="47"/>
                                        </p:tgtEl>
                                      </p:cBhvr>
                                    </p:animEffect>
                                  </p:childTnLst>
                                </p:cTn>
                              </p:par>
                              <p:par>
                                <p:cTn id="40" presetID="12" presetClass="entr" presetSubtype="4"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250"/>
                                        <p:tgtEl>
                                          <p:spTgt spid="12"/>
                                        </p:tgtEl>
                                        <p:attrNameLst>
                                          <p:attrName>ppt_y</p:attrName>
                                        </p:attrNameLst>
                                      </p:cBhvr>
                                      <p:tavLst>
                                        <p:tav tm="0">
                                          <p:val>
                                            <p:strVal val="#ppt_y+#ppt_h*1.125000"/>
                                          </p:val>
                                        </p:tav>
                                        <p:tav tm="100000">
                                          <p:val>
                                            <p:strVal val="#ppt_y"/>
                                          </p:val>
                                        </p:tav>
                                      </p:tavLst>
                                    </p:anim>
                                    <p:animEffect transition="in" filter="wipe(up)">
                                      <p:cBhvr>
                                        <p:cTn id="43" dur="250"/>
                                        <p:tgtEl>
                                          <p:spTgt spid="12"/>
                                        </p:tgtEl>
                                      </p:cBhvr>
                                    </p:animEffect>
                                  </p:childTnLst>
                                </p:cTn>
                              </p:par>
                            </p:childTnLst>
                          </p:cTn>
                        </p:par>
                        <p:par>
                          <p:cTn id="44" fill="hold">
                            <p:stCondLst>
                              <p:cond delay="1500"/>
                            </p:stCondLst>
                            <p:childTnLst>
                              <p:par>
                                <p:cTn id="45" presetID="22" presetClass="entr" presetSubtype="4"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wipe(down)">
                                      <p:cBhvr>
                                        <p:cTn id="47" dur="250"/>
                                        <p:tgtEl>
                                          <p:spTgt spid="53"/>
                                        </p:tgtEl>
                                      </p:cBhvr>
                                    </p:animEffect>
                                  </p:childTnLst>
                                </p:cTn>
                              </p:par>
                              <p:par>
                                <p:cTn id="48" presetID="12" presetClass="entr" presetSubtype="4"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250"/>
                                        <p:tgtEl>
                                          <p:spTgt spid="13"/>
                                        </p:tgtEl>
                                        <p:attrNameLst>
                                          <p:attrName>ppt_y</p:attrName>
                                        </p:attrNameLst>
                                      </p:cBhvr>
                                      <p:tavLst>
                                        <p:tav tm="0">
                                          <p:val>
                                            <p:strVal val="#ppt_y+#ppt_h*1.125000"/>
                                          </p:val>
                                        </p:tav>
                                        <p:tav tm="100000">
                                          <p:val>
                                            <p:strVal val="#ppt_y"/>
                                          </p:val>
                                        </p:tav>
                                      </p:tavLst>
                                    </p:anim>
                                    <p:animEffect transition="in" filter="wipe(up)">
                                      <p:cBhvr>
                                        <p:cTn id="51"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2" grpId="0" animBg="1"/>
      <p:bldP spid="41" grpId="0" animBg="1"/>
      <p:bldP spid="44" grpId="0" animBg="1"/>
      <p:bldP spid="47" grpId="0" animBg="1"/>
      <p:bldP spid="5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1512" y="1404594"/>
            <a:ext cx="6040488" cy="4024476"/>
          </a:xfrm>
        </p:spPr>
      </p:pic>
      <p:sp>
        <p:nvSpPr>
          <p:cNvPr id="5" name="Parchemin horizontal 4"/>
          <p:cNvSpPr/>
          <p:nvPr/>
        </p:nvSpPr>
        <p:spPr>
          <a:xfrm>
            <a:off x="1234911" y="1404594"/>
            <a:ext cx="3535052" cy="886120"/>
          </a:xfrm>
          <a:prstGeom prst="horizontalScroll">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accent1">
                    <a:lumMod val="50000"/>
                  </a:schemeClr>
                </a:solidFill>
              </a:rPr>
              <a:t>Introduction : E-commerce</a:t>
            </a:r>
          </a:p>
        </p:txBody>
      </p:sp>
      <p:sp>
        <p:nvSpPr>
          <p:cNvPr id="7" name="ZoneTexte 6">
            <a:extLst>
              <a:ext uri="{FF2B5EF4-FFF2-40B4-BE49-F238E27FC236}">
                <a16:creationId xmlns:a16="http://schemas.microsoft.com/office/drawing/2014/main" id="{4E2255D6-164A-CDCD-890E-FB58F2E33672}"/>
              </a:ext>
            </a:extLst>
          </p:cNvPr>
          <p:cNvSpPr txBox="1"/>
          <p:nvPr/>
        </p:nvSpPr>
        <p:spPr>
          <a:xfrm>
            <a:off x="186440" y="2992625"/>
            <a:ext cx="5631993" cy="1569660"/>
          </a:xfrm>
          <a:prstGeom prst="rect">
            <a:avLst/>
          </a:prstGeom>
          <a:noFill/>
        </p:spPr>
        <p:txBody>
          <a:bodyPr wrap="square" rtlCol="0">
            <a:spAutoFit/>
          </a:bodyPr>
          <a:lstStyle/>
          <a:p>
            <a:pPr algn="just"/>
            <a:r>
              <a:rPr lang="fr-FR" sz="2400" dirty="0"/>
              <a:t>L</a:t>
            </a:r>
            <a:r>
              <a:rPr lang="fr-FR" sz="2400" dirty="0" smtClean="0"/>
              <a:t>e </a:t>
            </a:r>
            <a:r>
              <a:rPr lang="fr-FR" sz="2400" dirty="0"/>
              <a:t>commerce électronique est simplement le processus d’achat et de vente de produits par des moyens électroniques tels que les applications mobiles et Internet. </a:t>
            </a:r>
          </a:p>
        </p:txBody>
      </p:sp>
    </p:spTree>
    <p:extLst>
      <p:ext uri="{BB962C8B-B14F-4D97-AF65-F5344CB8AC3E}">
        <p14:creationId xmlns:p14="http://schemas.microsoft.com/office/powerpoint/2010/main" val="3731693913"/>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rchemin horizontal 2"/>
          <p:cNvSpPr/>
          <p:nvPr/>
        </p:nvSpPr>
        <p:spPr>
          <a:xfrm>
            <a:off x="1174421" y="2000601"/>
            <a:ext cx="3535052" cy="886120"/>
          </a:xfrm>
          <a:prstGeom prst="horizontalScroll">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accent1">
                    <a:lumMod val="50000"/>
                  </a:schemeClr>
                </a:solidFill>
              </a:rPr>
              <a:t>Objectif</a:t>
            </a:r>
          </a:p>
        </p:txBody>
      </p:sp>
      <p:sp>
        <p:nvSpPr>
          <p:cNvPr id="5" name="Rectangle 4"/>
          <p:cNvSpPr/>
          <p:nvPr/>
        </p:nvSpPr>
        <p:spPr>
          <a:xfrm>
            <a:off x="2331563" y="3432152"/>
            <a:ext cx="6718170" cy="1323439"/>
          </a:xfrm>
          <a:prstGeom prst="rect">
            <a:avLst/>
          </a:prstGeom>
        </p:spPr>
        <p:txBody>
          <a:bodyPr wrap="square">
            <a:spAutoFit/>
          </a:bodyPr>
          <a:lstStyle/>
          <a:p>
            <a:pPr marL="342900" indent="-342900" algn="just">
              <a:buFont typeface="Arial" panose="020B0604020202020204" pitchFamily="34" charset="0"/>
              <a:buChar char="•"/>
            </a:pPr>
            <a:r>
              <a:rPr lang="fr-FR" sz="2000" dirty="0" smtClean="0"/>
              <a:t>Ce chapitre </a:t>
            </a:r>
            <a:r>
              <a:rPr lang="fr-FR" sz="2000" dirty="0"/>
              <a:t>examine comment intégrer les données de </a:t>
            </a:r>
            <a:r>
              <a:rPr lang="fr-FR" sz="2000" dirty="0" smtClean="0"/>
              <a:t>clics (</a:t>
            </a:r>
            <a:r>
              <a:rPr lang="fr-FR" sz="2000" dirty="0" err="1"/>
              <a:t>C</a:t>
            </a:r>
            <a:r>
              <a:rPr lang="fr-FR" sz="2000" dirty="0" err="1" smtClean="0"/>
              <a:t>lickstream</a:t>
            </a:r>
            <a:r>
              <a:rPr lang="fr-FR" sz="2000" dirty="0" smtClean="0"/>
              <a:t> data) </a:t>
            </a:r>
            <a:r>
              <a:rPr lang="fr-FR" sz="2000" dirty="0"/>
              <a:t>dans </a:t>
            </a:r>
            <a:r>
              <a:rPr lang="fr-FR" sz="2000" dirty="0" smtClean="0"/>
              <a:t>les </a:t>
            </a:r>
            <a:r>
              <a:rPr lang="fr-FR" sz="2000" dirty="0"/>
              <a:t>systèmes d'entrepôt de données/intelligence d'affaires (ED/IA) pour les entreprises en ligne. </a:t>
            </a:r>
          </a:p>
        </p:txBody>
      </p:sp>
    </p:spTree>
    <p:extLst>
      <p:ext uri="{BB962C8B-B14F-4D97-AF65-F5344CB8AC3E}">
        <p14:creationId xmlns:p14="http://schemas.microsoft.com/office/powerpoint/2010/main" val="2580191055"/>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355373" y="5833650"/>
            <a:ext cx="4769827" cy="264359"/>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18" name="Rectangle 17"/>
          <p:cNvSpPr/>
          <p:nvPr/>
        </p:nvSpPr>
        <p:spPr>
          <a:xfrm>
            <a:off x="6007030" y="3784866"/>
            <a:ext cx="2004856" cy="264359"/>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14" name="Rectangle 13"/>
          <p:cNvSpPr/>
          <p:nvPr/>
        </p:nvSpPr>
        <p:spPr>
          <a:xfrm>
            <a:off x="8458044" y="3520507"/>
            <a:ext cx="2786900" cy="264359"/>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2" name="Rectangle 1"/>
          <p:cNvSpPr/>
          <p:nvPr/>
        </p:nvSpPr>
        <p:spPr>
          <a:xfrm>
            <a:off x="6007030" y="2606384"/>
            <a:ext cx="4082901" cy="210387"/>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6" name="Parchemin horizontal 5"/>
          <p:cNvSpPr/>
          <p:nvPr/>
        </p:nvSpPr>
        <p:spPr>
          <a:xfrm>
            <a:off x="1080154" y="988283"/>
            <a:ext cx="3535052" cy="886120"/>
          </a:xfrm>
          <a:prstGeom prst="horizontalScroll">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err="1">
                <a:solidFill>
                  <a:schemeClr val="accent1">
                    <a:lumMod val="50000"/>
                  </a:schemeClr>
                </a:solidFill>
              </a:rPr>
              <a:t>Clickstream</a:t>
            </a:r>
            <a:r>
              <a:rPr lang="fr-FR" sz="2000" b="1" dirty="0">
                <a:solidFill>
                  <a:schemeClr val="accent1">
                    <a:lumMod val="50000"/>
                  </a:schemeClr>
                </a:solidFill>
              </a:rPr>
              <a:t> Source Data</a:t>
            </a:r>
          </a:p>
        </p:txBody>
      </p:sp>
      <p:sp>
        <p:nvSpPr>
          <p:cNvPr id="8" name="Rectangle 7"/>
          <p:cNvSpPr/>
          <p:nvPr/>
        </p:nvSpPr>
        <p:spPr>
          <a:xfrm>
            <a:off x="5670699" y="2235205"/>
            <a:ext cx="5652942" cy="923330"/>
          </a:xfrm>
          <a:prstGeom prst="rect">
            <a:avLst/>
          </a:prstGeom>
        </p:spPr>
        <p:txBody>
          <a:bodyPr wrap="square">
            <a:spAutoFit/>
          </a:bodyPr>
          <a:lstStyle/>
          <a:p>
            <a:pPr marL="285750" indent="-285750" algn="just">
              <a:buFont typeface="Arial" panose="020B0604020202020204" pitchFamily="34" charset="0"/>
              <a:buChar char="•"/>
            </a:pPr>
            <a:r>
              <a:rPr lang="fr-FR" b="1" dirty="0"/>
              <a:t>Définition du </a:t>
            </a:r>
            <a:r>
              <a:rPr lang="fr-FR" b="1" dirty="0" err="1"/>
              <a:t>Clickstream</a:t>
            </a:r>
            <a:r>
              <a:rPr lang="fr-FR" b="1" dirty="0"/>
              <a:t> : </a:t>
            </a:r>
            <a:r>
              <a:rPr lang="fr-FR" dirty="0" smtClean="0"/>
              <a:t>ou </a:t>
            </a:r>
            <a:r>
              <a:rPr lang="fr-FR" dirty="0"/>
              <a:t>flux de clics, </a:t>
            </a:r>
            <a:r>
              <a:rPr lang="fr-FR" dirty="0" smtClean="0"/>
              <a:t>représente </a:t>
            </a:r>
            <a:r>
              <a:rPr lang="fr-FR" dirty="0"/>
              <a:t>tous les clics effectués par un utilisateur pendant sa session en ligne.</a:t>
            </a:r>
          </a:p>
        </p:txBody>
      </p:sp>
      <p:sp>
        <p:nvSpPr>
          <p:cNvPr id="9" name="Rectangle 8"/>
          <p:cNvSpPr/>
          <p:nvPr/>
        </p:nvSpPr>
        <p:spPr>
          <a:xfrm>
            <a:off x="5651737" y="3449315"/>
            <a:ext cx="5652942" cy="1200329"/>
          </a:xfrm>
          <a:prstGeom prst="rect">
            <a:avLst/>
          </a:prstGeom>
        </p:spPr>
        <p:txBody>
          <a:bodyPr wrap="square">
            <a:spAutoFit/>
          </a:bodyPr>
          <a:lstStyle/>
          <a:p>
            <a:pPr marL="285750" indent="-285750" algn="just">
              <a:buFont typeface="Arial" panose="020B0604020202020204" pitchFamily="34" charset="0"/>
              <a:buChar char="•"/>
            </a:pPr>
            <a:r>
              <a:rPr lang="fr-FR" b="1" dirty="0" smtClean="0"/>
              <a:t>Le </a:t>
            </a:r>
            <a:r>
              <a:rPr lang="fr-FR" b="1" dirty="0" err="1"/>
              <a:t>clickstream</a:t>
            </a:r>
            <a:r>
              <a:rPr lang="fr-FR" b="1" dirty="0"/>
              <a:t> </a:t>
            </a:r>
            <a:r>
              <a:rPr lang="fr-FR" dirty="0"/>
              <a:t>implique l'enregistrement de chaque action de l'utilisateur, notamment lorsqu'il clique sur un bouton ou un lien. Ces informations sont enregistrée sur un serveur.</a:t>
            </a:r>
          </a:p>
        </p:txBody>
      </p:sp>
      <p:sp>
        <p:nvSpPr>
          <p:cNvPr id="10" name="Rectangle 9"/>
          <p:cNvSpPr/>
          <p:nvPr/>
        </p:nvSpPr>
        <p:spPr>
          <a:xfrm>
            <a:off x="5670699" y="4953846"/>
            <a:ext cx="5652942" cy="1200329"/>
          </a:xfrm>
          <a:prstGeom prst="rect">
            <a:avLst/>
          </a:prstGeom>
        </p:spPr>
        <p:txBody>
          <a:bodyPr wrap="square">
            <a:spAutoFit/>
          </a:bodyPr>
          <a:lstStyle/>
          <a:p>
            <a:pPr marL="285750" indent="-285750" algn="just">
              <a:buFont typeface="Arial" panose="020B0604020202020204" pitchFamily="34" charset="0"/>
              <a:buChar char="•"/>
            </a:pPr>
            <a:r>
              <a:rPr lang="fr-FR" b="1" dirty="0"/>
              <a:t>Notion temporelle </a:t>
            </a:r>
            <a:r>
              <a:rPr lang="fr-FR" dirty="0"/>
              <a:t>: Le </a:t>
            </a:r>
            <a:r>
              <a:rPr lang="fr-FR" dirty="0" err="1"/>
              <a:t>clickstream</a:t>
            </a:r>
            <a:r>
              <a:rPr lang="fr-FR" dirty="0"/>
              <a:t> capture les clics au cours de la session, soulignant ainsi la temporalité de l'activité de l'utilisateur pendant sa navigation en ligne</a:t>
            </a:r>
            <a:r>
              <a:rPr lang="fr-FR" dirty="0" smtClean="0"/>
              <a:t>.</a:t>
            </a:r>
          </a:p>
          <a:p>
            <a:pPr algn="just"/>
            <a:r>
              <a:rPr lang="fr-FR" dirty="0" smtClean="0"/>
              <a:t>     Ex : temps </a:t>
            </a:r>
            <a:r>
              <a:rPr lang="fr-FR" dirty="0"/>
              <a:t>passé par l'utilisateur sur une page </a:t>
            </a:r>
            <a:r>
              <a:rPr lang="fr-FR" dirty="0" smtClean="0"/>
              <a:t>donnée.</a:t>
            </a:r>
            <a:endParaRPr lang="fr-FR" dirty="0"/>
          </a:p>
        </p:txBody>
      </p:sp>
      <p:grpSp>
        <p:nvGrpSpPr>
          <p:cNvPr id="13" name="Groupe 12"/>
          <p:cNvGrpSpPr/>
          <p:nvPr/>
        </p:nvGrpSpPr>
        <p:grpSpPr>
          <a:xfrm>
            <a:off x="322868" y="1764931"/>
            <a:ext cx="5049624" cy="4406422"/>
            <a:chOff x="6613414" y="811982"/>
            <a:chExt cx="5049624" cy="4406422"/>
          </a:xfrm>
        </p:grpSpPr>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621" y="3110551"/>
              <a:ext cx="4453211" cy="2107853"/>
            </a:xfrm>
            <a:prstGeom prst="rect">
              <a:avLst/>
            </a:prstGeom>
          </p:spPr>
        </p:pic>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3414" y="811982"/>
              <a:ext cx="5049624" cy="2524812"/>
            </a:xfrm>
            <a:prstGeom prst="rect">
              <a:avLst/>
            </a:prstGeom>
          </p:spPr>
        </p:pic>
      </p:grpSp>
    </p:spTree>
    <p:extLst>
      <p:ext uri="{BB962C8B-B14F-4D97-AF65-F5344CB8AC3E}">
        <p14:creationId xmlns:p14="http://schemas.microsoft.com/office/powerpoint/2010/main" val="342215947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5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25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arn(inVertical)">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arn(inVertical)">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4" grpId="0" animBg="1"/>
      <p:bldP spid="2" grpId="0" animBg="1"/>
      <p:bldP spid="6" grpId="0" animBg="1"/>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p:cNvSpPr txBox="1"/>
          <p:nvPr/>
        </p:nvSpPr>
        <p:spPr>
          <a:xfrm>
            <a:off x="838200" y="231179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latin typeface="Palatino Linotype" panose="02040502050505030304" pitchFamily="18" charset="0"/>
            </a:endParaRPr>
          </a:p>
          <a:p>
            <a:pPr marL="0" indent="0">
              <a:buFont typeface="Arial" panose="020B0604020202020204" pitchFamily="34" charset="0"/>
              <a:buNone/>
            </a:pPr>
            <a:endParaRPr lang="en-US" dirty="0">
              <a:latin typeface="Palatino Linotype" panose="02040502050505030304" pitchFamily="18" charset="0"/>
            </a:endParaRPr>
          </a:p>
        </p:txBody>
      </p:sp>
      <p:sp>
        <p:nvSpPr>
          <p:cNvPr id="4" name="ZoneTexte 3">
            <a:extLst>
              <a:ext uri="{FF2B5EF4-FFF2-40B4-BE49-F238E27FC236}">
                <a16:creationId xmlns:a16="http://schemas.microsoft.com/office/drawing/2014/main" id="{2268F63C-416B-9F85-F150-A7A830D9F60D}"/>
              </a:ext>
            </a:extLst>
          </p:cNvPr>
          <p:cNvSpPr txBox="1"/>
          <p:nvPr/>
        </p:nvSpPr>
        <p:spPr>
          <a:xfrm>
            <a:off x="1534528" y="1446874"/>
            <a:ext cx="8902150" cy="707886"/>
          </a:xfrm>
          <a:prstGeom prst="rect">
            <a:avLst/>
          </a:prstGeom>
          <a:noFill/>
        </p:spPr>
        <p:txBody>
          <a:bodyPr wrap="square" rtlCol="0">
            <a:spAutoFit/>
          </a:bodyPr>
          <a:lstStyle/>
          <a:p>
            <a:pPr marL="342900" indent="-342900" algn="just">
              <a:buFont typeface="Arial" panose="020B0604020202020204" pitchFamily="34" charset="0"/>
              <a:buChar char="•"/>
            </a:pPr>
            <a:r>
              <a:rPr lang="fr-FR" sz="2000" dirty="0"/>
              <a:t>Les données de flux de clics</a:t>
            </a:r>
            <a:r>
              <a:rPr lang="fr-FR" sz="2000" dirty="0" smtClean="0"/>
              <a:t> </a:t>
            </a:r>
            <a:r>
              <a:rPr lang="fr-FR" sz="2000" dirty="0"/>
              <a:t>contiennent de nombreuses </a:t>
            </a:r>
            <a:r>
              <a:rPr lang="fr-FR" sz="2000" dirty="0" smtClean="0"/>
              <a:t>ambiguïtés, </a:t>
            </a:r>
            <a:r>
              <a:rPr lang="fr-FR" sz="2000" dirty="0"/>
              <a:t>notamment dans </a:t>
            </a:r>
            <a:r>
              <a:rPr lang="fr-FR" sz="2000" dirty="0" smtClean="0"/>
              <a:t>les niveaux suivantes : </a:t>
            </a:r>
          </a:p>
        </p:txBody>
      </p:sp>
      <p:sp>
        <p:nvSpPr>
          <p:cNvPr id="3" name="ZoneTexte 2">
            <a:extLst>
              <a:ext uri="{FF2B5EF4-FFF2-40B4-BE49-F238E27FC236}">
                <a16:creationId xmlns:a16="http://schemas.microsoft.com/office/drawing/2014/main" id="{F305DC82-CB6F-4166-2255-EB094727D6EC}"/>
              </a:ext>
            </a:extLst>
          </p:cNvPr>
          <p:cNvSpPr txBox="1"/>
          <p:nvPr/>
        </p:nvSpPr>
        <p:spPr>
          <a:xfrm>
            <a:off x="3864727" y="2396897"/>
            <a:ext cx="5552818" cy="400110"/>
          </a:xfrm>
          <a:prstGeom prst="rect">
            <a:avLst/>
          </a:prstGeom>
          <a:noFill/>
        </p:spPr>
        <p:txBody>
          <a:bodyPr wrap="square" rtlCol="0">
            <a:spAutoFit/>
          </a:bodyPr>
          <a:lstStyle/>
          <a:p>
            <a:pPr marL="342900" indent="-342900" algn="just">
              <a:buFont typeface="Wingdings" panose="05000000000000000000" pitchFamily="2" charset="2"/>
              <a:buChar char="v"/>
            </a:pPr>
            <a:r>
              <a:rPr lang="fr-FR" sz="2000" dirty="0"/>
              <a:t>Identification de l'origine du </a:t>
            </a:r>
            <a:r>
              <a:rPr lang="fr-FR" sz="2000" dirty="0" smtClean="0"/>
              <a:t>visiteur. </a:t>
            </a:r>
            <a:endParaRPr lang="en-US" sz="2000" dirty="0"/>
          </a:p>
        </p:txBody>
      </p:sp>
      <p:sp>
        <p:nvSpPr>
          <p:cNvPr id="20" name="Parchemin horizontal 19"/>
          <p:cNvSpPr/>
          <p:nvPr/>
        </p:nvSpPr>
        <p:spPr>
          <a:xfrm>
            <a:off x="1180822" y="287252"/>
            <a:ext cx="3535052" cy="886120"/>
          </a:xfrm>
          <a:prstGeom prst="horizontalScroll">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err="1">
                <a:solidFill>
                  <a:schemeClr val="accent1">
                    <a:lumMod val="50000"/>
                  </a:schemeClr>
                </a:solidFill>
              </a:rPr>
              <a:t>Clickstream</a:t>
            </a:r>
            <a:r>
              <a:rPr lang="fr-FR" sz="2000" b="1" dirty="0">
                <a:solidFill>
                  <a:schemeClr val="accent1">
                    <a:lumMod val="50000"/>
                  </a:schemeClr>
                </a:solidFill>
              </a:rPr>
              <a:t> Data </a:t>
            </a:r>
            <a:r>
              <a:rPr lang="fr-FR" sz="2000" b="1" dirty="0" smtClean="0">
                <a:solidFill>
                  <a:schemeClr val="accent1">
                    <a:lumMod val="50000"/>
                  </a:schemeClr>
                </a:solidFill>
              </a:rPr>
              <a:t>Challenges</a:t>
            </a:r>
            <a:endParaRPr lang="fr-FR" sz="2000" b="1" dirty="0">
              <a:solidFill>
                <a:schemeClr val="accent1">
                  <a:lumMod val="50000"/>
                </a:schemeClr>
              </a:solidFill>
            </a:endParaRPr>
          </a:p>
        </p:txBody>
      </p:sp>
      <p:sp>
        <p:nvSpPr>
          <p:cNvPr id="15" name="ZoneTexte 14">
            <a:extLst>
              <a:ext uri="{FF2B5EF4-FFF2-40B4-BE49-F238E27FC236}">
                <a16:creationId xmlns:a16="http://schemas.microsoft.com/office/drawing/2014/main" id="{99748D29-CA73-CBEF-6FB4-812A07C73B7A}"/>
              </a:ext>
            </a:extLst>
          </p:cNvPr>
          <p:cNvSpPr txBox="1"/>
          <p:nvPr/>
        </p:nvSpPr>
        <p:spPr>
          <a:xfrm>
            <a:off x="3864727" y="3022243"/>
            <a:ext cx="5961696" cy="400110"/>
          </a:xfrm>
          <a:prstGeom prst="rect">
            <a:avLst/>
          </a:prstGeom>
          <a:noFill/>
        </p:spPr>
        <p:txBody>
          <a:bodyPr wrap="square" rtlCol="0">
            <a:spAutoFit/>
          </a:bodyPr>
          <a:lstStyle/>
          <a:p>
            <a:pPr marL="342900" indent="-342900" algn="just">
              <a:buFont typeface="Wingdings" panose="05000000000000000000" pitchFamily="2" charset="2"/>
              <a:buChar char="v"/>
            </a:pPr>
            <a:r>
              <a:rPr lang="en-US" sz="2000" dirty="0"/>
              <a:t>Identification de la </a:t>
            </a:r>
            <a:r>
              <a:rPr lang="en-US" sz="2000" dirty="0" smtClean="0"/>
              <a:t>session. </a:t>
            </a:r>
            <a:endParaRPr lang="en-US" sz="2000" dirty="0"/>
          </a:p>
        </p:txBody>
      </p:sp>
      <p:sp>
        <p:nvSpPr>
          <p:cNvPr id="18" name="ZoneTexte 17">
            <a:extLst>
              <a:ext uri="{FF2B5EF4-FFF2-40B4-BE49-F238E27FC236}">
                <a16:creationId xmlns:a16="http://schemas.microsoft.com/office/drawing/2014/main" id="{65F72EE9-5839-D19C-5B50-09747EF5DBCB}"/>
              </a:ext>
            </a:extLst>
          </p:cNvPr>
          <p:cNvSpPr txBox="1"/>
          <p:nvPr/>
        </p:nvSpPr>
        <p:spPr>
          <a:xfrm>
            <a:off x="3877972" y="3647589"/>
            <a:ext cx="5961696" cy="400110"/>
          </a:xfrm>
          <a:prstGeom prst="rect">
            <a:avLst/>
          </a:prstGeom>
          <a:noFill/>
        </p:spPr>
        <p:txBody>
          <a:bodyPr wrap="square" rtlCol="0">
            <a:spAutoFit/>
          </a:bodyPr>
          <a:lstStyle/>
          <a:p>
            <a:pPr marL="342900" indent="-342900" algn="just">
              <a:buFont typeface="Wingdings" panose="05000000000000000000" pitchFamily="2" charset="2"/>
              <a:buChar char="v"/>
            </a:pPr>
            <a:r>
              <a:rPr lang="en-US" sz="2000" dirty="0"/>
              <a:t>Identification du </a:t>
            </a:r>
            <a:r>
              <a:rPr lang="fr-FR" sz="2000" dirty="0" smtClean="0"/>
              <a:t>visiteur.</a:t>
            </a:r>
            <a:endParaRPr lang="fr-FR" sz="2000" dirty="0"/>
          </a:p>
        </p:txBody>
      </p:sp>
    </p:spTree>
    <p:extLst>
      <p:ext uri="{BB962C8B-B14F-4D97-AF65-F5344CB8AC3E}">
        <p14:creationId xmlns:p14="http://schemas.microsoft.com/office/powerpoint/2010/main" val="101532133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childTnLst>
                          </p:cTn>
                        </p:par>
                        <p:par>
                          <p:cTn id="17" fill="hold">
                            <p:stCondLst>
                              <p:cond delay="75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15"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p:cNvSpPr txBox="1"/>
          <p:nvPr/>
        </p:nvSpPr>
        <p:spPr>
          <a:xfrm>
            <a:off x="838200" y="231179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latin typeface="Palatino Linotype" panose="02040502050505030304" pitchFamily="18" charset="0"/>
            </a:endParaRPr>
          </a:p>
          <a:p>
            <a:pPr marL="0" indent="0">
              <a:buFont typeface="Arial" panose="020B0604020202020204" pitchFamily="34" charset="0"/>
              <a:buNone/>
            </a:pPr>
            <a:endParaRPr lang="en-US" dirty="0">
              <a:latin typeface="Palatino Linotype" panose="02040502050505030304" pitchFamily="18" charset="0"/>
            </a:endParaRPr>
          </a:p>
        </p:txBody>
      </p:sp>
      <p:sp>
        <p:nvSpPr>
          <p:cNvPr id="2" name="ZoneTexte 1">
            <a:extLst>
              <a:ext uri="{FF2B5EF4-FFF2-40B4-BE49-F238E27FC236}">
                <a16:creationId xmlns:a16="http://schemas.microsoft.com/office/drawing/2014/main" id="{8A64BE6C-4116-CB8A-4E0F-C6B5E116F782}"/>
              </a:ext>
            </a:extLst>
          </p:cNvPr>
          <p:cNvSpPr txBox="1"/>
          <p:nvPr/>
        </p:nvSpPr>
        <p:spPr>
          <a:xfrm>
            <a:off x="3608318" y="3993276"/>
            <a:ext cx="184731" cy="369332"/>
          </a:xfrm>
          <a:prstGeom prst="rect">
            <a:avLst/>
          </a:prstGeom>
          <a:noFill/>
        </p:spPr>
        <p:txBody>
          <a:bodyPr wrap="none" rtlCol="0">
            <a:spAutoFit/>
          </a:bodyPr>
          <a:lstStyle/>
          <a:p>
            <a:endParaRPr lang="fr-FR" dirty="0"/>
          </a:p>
        </p:txBody>
      </p:sp>
      <p:sp>
        <p:nvSpPr>
          <p:cNvPr id="20" name="Parchemin horizontal 19"/>
          <p:cNvSpPr/>
          <p:nvPr/>
        </p:nvSpPr>
        <p:spPr>
          <a:xfrm>
            <a:off x="838200" y="357223"/>
            <a:ext cx="4283808" cy="886120"/>
          </a:xfrm>
          <a:prstGeom prst="horizontalScroll">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accent1">
                    <a:lumMod val="50000"/>
                  </a:schemeClr>
                </a:solidFill>
              </a:rPr>
              <a:t>L</a:t>
            </a:r>
            <a:r>
              <a:rPr lang="fr-FR" sz="2000" b="1" dirty="0" smtClean="0">
                <a:solidFill>
                  <a:schemeClr val="accent1">
                    <a:lumMod val="50000"/>
                  </a:schemeClr>
                </a:solidFill>
              </a:rPr>
              <a:t>es problèmes obtenus </a:t>
            </a:r>
            <a:endParaRPr lang="fr-FR" sz="2000" b="1" dirty="0">
              <a:solidFill>
                <a:schemeClr val="accent1">
                  <a:lumMod val="50000"/>
                </a:schemeClr>
              </a:solidFill>
            </a:endParaRPr>
          </a:p>
        </p:txBody>
      </p:sp>
      <p:sp>
        <p:nvSpPr>
          <p:cNvPr id="22" name="ZoneTexte 21">
            <a:extLst>
              <a:ext uri="{FF2B5EF4-FFF2-40B4-BE49-F238E27FC236}">
                <a16:creationId xmlns:a16="http://schemas.microsoft.com/office/drawing/2014/main" id="{2268F63C-416B-9F85-F150-A7A830D9F60D}"/>
              </a:ext>
            </a:extLst>
          </p:cNvPr>
          <p:cNvSpPr txBox="1"/>
          <p:nvPr/>
        </p:nvSpPr>
        <p:spPr>
          <a:xfrm>
            <a:off x="1318067" y="1685299"/>
            <a:ext cx="8572167" cy="923330"/>
          </a:xfrm>
          <a:prstGeom prst="rect">
            <a:avLst/>
          </a:prstGeom>
          <a:noFill/>
        </p:spPr>
        <p:txBody>
          <a:bodyPr wrap="square" rtlCol="0">
            <a:spAutoFit/>
          </a:bodyPr>
          <a:lstStyle/>
          <a:p>
            <a:pPr algn="just"/>
            <a:r>
              <a:rPr lang="fr-FR" b="1" dirty="0"/>
              <a:t>Préférence pour l'anonymat :</a:t>
            </a:r>
            <a:r>
              <a:rPr lang="fr-FR" dirty="0"/>
              <a:t> Les internautes sont réticents à fournir des informations personnelles ou de carte de crédit, ce qui pose un défi pour les concepteurs de sites, les webmestres et les gestionnaires d'analyse Web.</a:t>
            </a:r>
          </a:p>
        </p:txBody>
      </p:sp>
      <p:sp>
        <p:nvSpPr>
          <p:cNvPr id="23" name="ZoneTexte 22">
            <a:extLst>
              <a:ext uri="{FF2B5EF4-FFF2-40B4-BE49-F238E27FC236}">
                <a16:creationId xmlns:a16="http://schemas.microsoft.com/office/drawing/2014/main" id="{2268F63C-416B-9F85-F150-A7A830D9F60D}"/>
              </a:ext>
            </a:extLst>
          </p:cNvPr>
          <p:cNvSpPr txBox="1"/>
          <p:nvPr/>
        </p:nvSpPr>
        <p:spPr>
          <a:xfrm>
            <a:off x="1318067" y="2770037"/>
            <a:ext cx="8467064" cy="646331"/>
          </a:xfrm>
          <a:prstGeom prst="rect">
            <a:avLst/>
          </a:prstGeom>
          <a:noFill/>
        </p:spPr>
        <p:txBody>
          <a:bodyPr wrap="square" rtlCol="0">
            <a:spAutoFit/>
          </a:bodyPr>
          <a:lstStyle/>
          <a:p>
            <a:pPr algn="just"/>
            <a:r>
              <a:rPr lang="fr-FR" b="1" dirty="0"/>
              <a:t>Inexactitude des informations fournies :</a:t>
            </a:r>
            <a:r>
              <a:rPr lang="fr-FR" dirty="0"/>
              <a:t> Exiger l'identité du visiteur peut conduire à des données inexactes, car les utilisateurs peuvent ne pas fournir des renseignements précis.</a:t>
            </a:r>
          </a:p>
        </p:txBody>
      </p:sp>
      <p:sp>
        <p:nvSpPr>
          <p:cNvPr id="24" name="ZoneTexte 23">
            <a:extLst>
              <a:ext uri="{FF2B5EF4-FFF2-40B4-BE49-F238E27FC236}">
                <a16:creationId xmlns:a16="http://schemas.microsoft.com/office/drawing/2014/main" id="{2268F63C-416B-9F85-F150-A7A830D9F60D}"/>
              </a:ext>
            </a:extLst>
          </p:cNvPr>
          <p:cNvSpPr txBox="1"/>
          <p:nvPr/>
        </p:nvSpPr>
        <p:spPr>
          <a:xfrm>
            <a:off x="1318067" y="3570276"/>
            <a:ext cx="8645740" cy="1200329"/>
          </a:xfrm>
          <a:prstGeom prst="rect">
            <a:avLst/>
          </a:prstGeom>
          <a:noFill/>
        </p:spPr>
        <p:txBody>
          <a:bodyPr wrap="square" rtlCol="0">
            <a:spAutoFit/>
          </a:bodyPr>
          <a:lstStyle/>
          <a:p>
            <a:pPr algn="just"/>
            <a:r>
              <a:rPr lang="fr-FR" b="1" dirty="0"/>
              <a:t>Variabilité des utilisateurs et des appareils :</a:t>
            </a:r>
            <a:r>
              <a:rPr lang="fr-FR" dirty="0"/>
              <a:t> Il est difficile de garantir que le même individu utilise toujours le même ordinateur, car différents membres de la famille ou utilisateurs peuvent accéder au site à partir d'ordinateurs de bureau, d'ordinateurs à domicile ou d'appareils mobiles, chacun générant un cookie de site Web distinct</a:t>
            </a:r>
            <a:r>
              <a:rPr lang="fr-FR" dirty="0" smtClean="0"/>
              <a:t>.</a:t>
            </a:r>
            <a:endParaRPr lang="fr-FR" dirty="0"/>
          </a:p>
        </p:txBody>
      </p:sp>
      <p:sp>
        <p:nvSpPr>
          <p:cNvPr id="8" name="Rectangle 7"/>
          <p:cNvSpPr/>
          <p:nvPr/>
        </p:nvSpPr>
        <p:spPr>
          <a:xfrm>
            <a:off x="1313232" y="4830890"/>
            <a:ext cx="8645740" cy="1200329"/>
          </a:xfrm>
          <a:prstGeom prst="rect">
            <a:avLst/>
          </a:prstGeom>
        </p:spPr>
        <p:txBody>
          <a:bodyPr wrap="square">
            <a:spAutoFit/>
          </a:bodyPr>
          <a:lstStyle/>
          <a:p>
            <a:pPr algn="just"/>
            <a:r>
              <a:rPr lang="fr-FR" b="1" dirty="0" smtClean="0"/>
              <a:t>Collecte </a:t>
            </a:r>
            <a:r>
              <a:rPr lang="fr-FR" b="1" dirty="0"/>
              <a:t>de données sans contexte adéquat :</a:t>
            </a:r>
          </a:p>
          <a:p>
            <a:pPr algn="just"/>
            <a:r>
              <a:rPr lang="fr-FR" dirty="0"/>
              <a:t>Problème : Difficulté à déterminer une session de visiteur correcte sans aide contextuelle.</a:t>
            </a:r>
          </a:p>
          <a:p>
            <a:pPr algn="just"/>
            <a:r>
              <a:rPr lang="fr-FR" dirty="0"/>
              <a:t>Exemple : L'absence de lien clair entre un événement de récupération de page et d'autres événements dans le journal complique l'identification d'une session complète.</a:t>
            </a:r>
          </a:p>
        </p:txBody>
      </p:sp>
    </p:spTree>
    <p:extLst>
      <p:ext uri="{BB962C8B-B14F-4D97-AF65-F5344CB8AC3E}">
        <p14:creationId xmlns:p14="http://schemas.microsoft.com/office/powerpoint/2010/main" val="344854003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182E7C-5A7A-CEB2-9D92-B882761CAA55}"/>
              </a:ext>
            </a:extLst>
          </p:cNvPr>
          <p:cNvSpPr>
            <a:spLocks noGrp="1"/>
          </p:cNvSpPr>
          <p:nvPr>
            <p:ph idx="1"/>
          </p:nvPr>
        </p:nvSpPr>
        <p:spPr>
          <a:xfrm>
            <a:off x="1533524" y="2539999"/>
            <a:ext cx="9987915" cy="3155407"/>
          </a:xfrm>
        </p:spPr>
        <p:txBody>
          <a:bodyPr>
            <a:normAutofit fontScale="47500" lnSpcReduction="20000"/>
          </a:bodyPr>
          <a:lstStyle/>
          <a:p>
            <a:r>
              <a:rPr lang="fr-FR" sz="3200" dirty="0" smtClean="0"/>
              <a:t>Les </a:t>
            </a:r>
            <a:r>
              <a:rPr lang="fr-FR" sz="3200" dirty="0"/>
              <a:t>clics individuels constituant une session peuvent être consolidés en regroupant les entrées de journal temporellement contiguës provenant du même hôte (adresse IP</a:t>
            </a:r>
            <a:r>
              <a:rPr lang="fr-FR" sz="3200" dirty="0" smtClean="0"/>
              <a:t>).</a:t>
            </a:r>
          </a:p>
          <a:p>
            <a:endParaRPr lang="fr-FR" sz="3200" dirty="0"/>
          </a:p>
          <a:p>
            <a:r>
              <a:rPr lang="fr-FR" sz="3200" dirty="0" smtClean="0"/>
              <a:t>laisser </a:t>
            </a:r>
            <a:r>
              <a:rPr lang="fr-FR" sz="3200" dirty="0"/>
              <a:t>le navigateur web placer un cookie de niveau de session dans le navigateur du visiteur</a:t>
            </a:r>
            <a:r>
              <a:rPr lang="fr-FR" sz="3200" dirty="0" smtClean="0"/>
              <a:t>.</a:t>
            </a:r>
          </a:p>
          <a:p>
            <a:endParaRPr lang="fr-FR" sz="3200" dirty="0"/>
          </a:p>
          <a:p>
            <a:r>
              <a:rPr lang="fr-FR" sz="3200" dirty="0" smtClean="0"/>
              <a:t>La </a:t>
            </a:r>
            <a:r>
              <a:rPr lang="fr-FR" sz="3200" dirty="0"/>
              <a:t>couche de sockets sécurisée d'HTTP (SSL) offre une opportunité de suivre une session de visiteur car elle peut inclure une action de connexion par le visiteur et l'échange de clés de </a:t>
            </a:r>
            <a:r>
              <a:rPr lang="fr-FR" sz="3200" dirty="0" smtClean="0"/>
              <a:t>cryptage.</a:t>
            </a:r>
          </a:p>
          <a:p>
            <a:endParaRPr lang="fr-FR" sz="3200" dirty="0"/>
          </a:p>
          <a:p>
            <a:r>
              <a:rPr lang="fr-FR" sz="3200" dirty="0" smtClean="0"/>
              <a:t>Placer </a:t>
            </a:r>
            <a:r>
              <a:rPr lang="fr-FR" sz="3200" dirty="0"/>
              <a:t>un identifiant de session dans un champ caché de chaque page retournée au visiteur</a:t>
            </a:r>
            <a:r>
              <a:rPr lang="fr-FR" sz="3200" dirty="0" smtClean="0"/>
              <a:t>.</a:t>
            </a:r>
          </a:p>
          <a:p>
            <a:pPr marL="0" indent="0">
              <a:buNone/>
            </a:pPr>
            <a:endParaRPr lang="fr-FR" sz="3200" dirty="0"/>
          </a:p>
          <a:p>
            <a:r>
              <a:rPr lang="fr-FR" sz="3200" dirty="0" smtClean="0"/>
              <a:t>Le </a:t>
            </a:r>
            <a:r>
              <a:rPr lang="fr-FR" sz="3200" dirty="0"/>
              <a:t>site Web peut établir un cookie persistant sur la machine du visiteur, qui n'est pas supprimé par le navigateur lorsque la session se termine.</a:t>
            </a:r>
          </a:p>
          <a:p>
            <a:endParaRPr lang="fr-FR" dirty="0"/>
          </a:p>
          <a:p>
            <a:endParaRPr lang="fr-FR" dirty="0"/>
          </a:p>
          <a:p>
            <a:endParaRPr lang="fr-FR" dirty="0"/>
          </a:p>
          <a:p>
            <a:endParaRPr lang="en-US" dirty="0"/>
          </a:p>
        </p:txBody>
      </p:sp>
      <p:sp>
        <p:nvSpPr>
          <p:cNvPr id="4" name="Parchemin horizontal 3"/>
          <p:cNvSpPr/>
          <p:nvPr/>
        </p:nvSpPr>
        <p:spPr>
          <a:xfrm>
            <a:off x="1188037" y="1039584"/>
            <a:ext cx="3535052" cy="886120"/>
          </a:xfrm>
          <a:prstGeom prst="horizontalScroll">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accent1">
                    <a:lumMod val="50000"/>
                  </a:schemeClr>
                </a:solidFill>
              </a:rPr>
              <a:t>Solutions Proposées</a:t>
            </a:r>
            <a:endParaRPr lang="fr-FR" sz="2000" b="1" dirty="0">
              <a:solidFill>
                <a:schemeClr val="accent1">
                  <a:lumMod val="50000"/>
                </a:schemeClr>
              </a:solidFill>
            </a:endParaRPr>
          </a:p>
        </p:txBody>
      </p:sp>
    </p:spTree>
    <p:extLst>
      <p:ext uri="{BB962C8B-B14F-4D97-AF65-F5344CB8AC3E}">
        <p14:creationId xmlns:p14="http://schemas.microsoft.com/office/powerpoint/2010/main" val="8291217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chemin horizontal 3"/>
          <p:cNvSpPr/>
          <p:nvPr/>
        </p:nvSpPr>
        <p:spPr>
          <a:xfrm>
            <a:off x="3195512" y="3162673"/>
            <a:ext cx="6011549" cy="886120"/>
          </a:xfrm>
          <a:prstGeom prst="horizontalScroll">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accent1">
                    <a:lumMod val="50000"/>
                  </a:schemeClr>
                </a:solidFill>
              </a:rPr>
              <a:t>Le model dimensionnel de </a:t>
            </a:r>
            <a:r>
              <a:rPr lang="fr-FR" sz="2000" b="1" dirty="0" err="1" smtClean="0">
                <a:solidFill>
                  <a:schemeClr val="accent1">
                    <a:lumMod val="50000"/>
                  </a:schemeClr>
                </a:solidFill>
              </a:rPr>
              <a:t>Clickstream</a:t>
            </a:r>
            <a:endParaRPr lang="fr-FR" sz="2000" b="1" dirty="0">
              <a:solidFill>
                <a:schemeClr val="accent1">
                  <a:lumMod val="50000"/>
                </a:schemeClr>
              </a:solidFill>
            </a:endParaRPr>
          </a:p>
        </p:txBody>
      </p:sp>
    </p:spTree>
    <p:extLst>
      <p:ext uri="{BB962C8B-B14F-4D97-AF65-F5344CB8AC3E}">
        <p14:creationId xmlns:p14="http://schemas.microsoft.com/office/powerpoint/2010/main" val="170832687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1209</TotalTime>
  <Words>904</Words>
  <Application>Microsoft Office PowerPoint</Application>
  <PresentationFormat>Widescreen</PresentationFormat>
  <Paragraphs>113</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Palatino Linotype</vt:lpstr>
      <vt:lpstr>Wingdings</vt:lpstr>
      <vt:lpstr>Office Theme</vt:lpstr>
      <vt:lpstr>Electronic commerce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Sujet</dc:title>
  <dc:creator>mohammed Nasri</dc:creator>
  <cp:lastModifiedBy>ayoub</cp:lastModifiedBy>
  <cp:revision>89</cp:revision>
  <dcterms:created xsi:type="dcterms:W3CDTF">2023-12-18T10:31:34Z</dcterms:created>
  <dcterms:modified xsi:type="dcterms:W3CDTF">2023-12-26T23:35:56Z</dcterms:modified>
</cp:coreProperties>
</file>