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7" r:id="rId3"/>
    <p:sldId id="258" r:id="rId4"/>
    <p:sldId id="259" r:id="rId5"/>
    <p:sldId id="264" r:id="rId6"/>
    <p:sldId id="260" r:id="rId7"/>
    <p:sldId id="265" r:id="rId8"/>
    <p:sldId id="266" r:id="rId9"/>
    <p:sldId id="261" r:id="rId10"/>
    <p:sldId id="267" r:id="rId11"/>
    <p:sldId id="268" r:id="rId12"/>
    <p:sldId id="269" r:id="rId13"/>
    <p:sldId id="270" r:id="rId14"/>
    <p:sldId id="275" r:id="rId15"/>
    <p:sldId id="272" r:id="rId16"/>
    <p:sldId id="273" r:id="rId17"/>
    <p:sldId id="263" r:id="rId18"/>
    <p:sldId id="274" r:id="rId19"/>
    <p:sldId id="276" r:id="rId20"/>
    <p:sldId id="27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>
        <p:scale>
          <a:sx n="70" d="100"/>
          <a:sy n="70" d="100"/>
        </p:scale>
        <p:origin x="3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0ACAF-CDC0-4900-89D5-4006F93D073F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69E64-01FB-46B6-BCD8-57390AF4F5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637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c9aaac386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ac9aaac386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ac9aaac386_1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9aaac386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ac9aaac386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ac9aaac386_1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859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9aaac386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ac9aaac386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ac9aaac386_1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238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9aaac386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ac9aaac386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ac9aaac386_1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340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c9aaac386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2ac9aaac386_1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ac9aaac386_1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9084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9aaac386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ac9aaac386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ac9aaac386_1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745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9aaac386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ac9aaac386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ac9aaac386_1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5179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c9aaac386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2ac9aaac386_1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ac9aaac386_1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278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9aaac386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ac9aaac386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ac9aaac386_1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8597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9aaac386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ac9aaac386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ac9aaac386_1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684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c9aaac386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2ac9aaac386_1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ac9aaac386_1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17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9aaac386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ac9aaac386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ac9aaac386_1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c9aaac386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2ac9aaac386_1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ac9aaac386_1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9aaac386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ac9aaac386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ac9aaac386_1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949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c9aaac386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2ac9aaac386_1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ac9aaac386_1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330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9aaac386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ac9aaac386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ac9aaac386_1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26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9aaac386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ac9aaac386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ac9aaac386_1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417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c9aaac386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2ac9aaac386_1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ac9aaac386_1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749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9aaac386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ac9aaac386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ac9aaac386_1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51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0FF3-FE86-D311-9953-FC74F14A1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3DD51-D788-90D3-3760-15F2DBE77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0725E-9D3A-D8A5-8C0C-8B621B67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2CD66-E76D-3A3B-5DEE-CCED7496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CBBD3-FD0D-6E34-1E8A-46CAB121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6976-662C-44D8-860E-A46FD3E040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01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22EA-6093-2218-1BAB-F7CF85A0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1F800-FCA3-8CAB-8015-A53277820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2F38-1AA7-677A-368E-9556BAAF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10DB-F090-BCE7-7F44-5935814D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EEE1-357C-1BC1-850C-FF32FDDC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6976-662C-44D8-860E-A46FD3E040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0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092A3-5FB4-BC41-B45D-42E8CA95B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AA2EE-056A-6635-6891-E53280084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6D370-81BD-AEC7-D9BF-93F1586E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8E20-F70B-4750-03CE-C2737B8F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7779-609A-8079-B5CC-7875F443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6976-662C-44D8-860E-A46FD3E040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01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V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434569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707764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Titre et contenu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828754" lvl="2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3047924" lvl="4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3657509" lvl="5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834768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Titre de sec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k Antiqua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1pPr>
            <a:lvl2pPr marL="1219170" lvl="1" indent="-304792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2438339" lvl="3" indent="-304792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67">
                <a:solidFill>
                  <a:srgbClr val="888888"/>
                </a:solidFill>
              </a:defRPr>
            </a:lvl4pPr>
            <a:lvl5pPr marL="3047924" lvl="4" indent="-304792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67">
                <a:solidFill>
                  <a:srgbClr val="888888"/>
                </a:solidFill>
              </a:defRPr>
            </a:lvl5pPr>
            <a:lvl6pPr marL="3657509" lvl="5" indent="-304792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67">
                <a:solidFill>
                  <a:srgbClr val="888888"/>
                </a:solidFill>
              </a:defRPr>
            </a:lvl6pPr>
            <a:lvl7pPr marL="4267093" lvl="6" indent="-304792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67">
                <a:solidFill>
                  <a:srgbClr val="888888"/>
                </a:solidFill>
              </a:defRPr>
            </a:lvl7pPr>
            <a:lvl8pPr marL="4876678" lvl="7" indent="-304792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67">
                <a:solidFill>
                  <a:srgbClr val="888888"/>
                </a:solidFill>
              </a:defRPr>
            </a:lvl8pPr>
            <a:lvl9pPr marL="5486263" lvl="8" indent="-304792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4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220315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Deux contenu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82588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1pPr>
            <a:lvl2pPr marL="1219170" lvl="1" indent="-457189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2pPr>
            <a:lvl3pPr marL="1828754" lvl="2" indent="-431789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3pPr>
            <a:lvl4pPr marL="2438339" lvl="3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/>
            </a:lvl4pPr>
            <a:lvl5pPr marL="3047924" lvl="4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867"/>
            </a:lvl5pPr>
            <a:lvl6pPr marL="3657509" lvl="5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6pPr>
            <a:lvl7pPr marL="4267093" lvl="6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7pPr>
            <a:lvl8pPr marL="4876678" lvl="7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8pPr>
            <a:lvl9pPr marL="5486263" lvl="8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82588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1pPr>
            <a:lvl2pPr marL="1219170" lvl="1" indent="-457189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/>
            </a:lvl2pPr>
            <a:lvl3pPr marL="1828754" lvl="2" indent="-431789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3pPr>
            <a:lvl4pPr marL="2438339" lvl="3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/>
            </a:lvl4pPr>
            <a:lvl5pPr marL="3047924" lvl="4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867"/>
            </a:lvl5pPr>
            <a:lvl6pPr marL="3657509" lvl="5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6pPr>
            <a:lvl7pPr marL="4267093" lvl="6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7pPr>
            <a:lvl8pPr marL="4876678" lvl="7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8pPr>
            <a:lvl9pPr marL="5486263" lvl="8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350659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Comparais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57189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1pPr>
            <a:lvl2pPr marL="1219170" lvl="1" indent="-431789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2000"/>
            </a:lvl2pPr>
            <a:lvl3pPr marL="1828754" lvl="2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3pPr>
            <a:lvl4pPr marL="2438339" lvl="3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600"/>
            </a:lvl4pPr>
            <a:lvl5pPr marL="3047924" lvl="4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600"/>
            </a:lvl5pPr>
            <a:lvl6pPr marL="3657509" lvl="5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6pPr>
            <a:lvl7pPr marL="4267093" lvl="6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7pPr>
            <a:lvl8pPr marL="4876678" lvl="7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8pPr>
            <a:lvl9pPr marL="5486263" lvl="8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57189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1pPr>
            <a:lvl2pPr marL="1219170" lvl="1" indent="-431789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2000"/>
            </a:lvl2pPr>
            <a:lvl3pPr marL="1828754" lvl="2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3pPr>
            <a:lvl4pPr marL="2438339" lvl="3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600"/>
            </a:lvl4pPr>
            <a:lvl5pPr marL="3047924" lvl="4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600"/>
            </a:lvl5pPr>
            <a:lvl6pPr marL="3657509" lvl="5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6pPr>
            <a:lvl7pPr marL="4267093" lvl="6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7pPr>
            <a:lvl8pPr marL="4876678" lvl="7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8pPr>
            <a:lvl9pPr marL="5486263" lvl="8" indent="-40639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526985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re seul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444630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Contenu avec légend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ook Antiqu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800"/>
            </a:lvl2pPr>
            <a:lvl3pPr marL="1828754" lvl="2" indent="-457189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2000"/>
            </a:lvl4pPr>
            <a:lvl5pPr marL="3047924" lvl="4" indent="-431789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2000"/>
            </a:lvl5pPr>
            <a:lvl6pPr marL="3657509" lvl="5" indent="-431789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1pPr>
            <a:lvl2pPr marL="1219170" lvl="1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3pPr>
            <a:lvl4pPr marL="2438339" lvl="3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4pPr>
            <a:lvl5pPr marL="3047924" lvl="4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5pPr>
            <a:lvl6pPr marL="3657509" lvl="5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6pPr>
            <a:lvl7pPr marL="4267093" lvl="6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7pPr>
            <a:lvl8pPr marL="4876678" lvl="7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8pPr>
            <a:lvl9pPr marL="5486263" lvl="8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60756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27D7-78C0-269F-FCF1-B6B28E7C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1AC1-D112-B9F7-0A36-162C16DB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C4402-6CA8-3BE5-E39B-C76AD72F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98C5D-5C4A-3718-1E91-1B92A9F8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3087E-F805-B29F-B3E5-31C0F79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6976-662C-44D8-860E-A46FD3E040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657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Image avec légen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ook Antiqu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1pPr>
            <a:lvl2pPr marL="1219170" lvl="1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3pPr>
            <a:lvl4pPr marL="2438339" lvl="3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4pPr>
            <a:lvl5pPr marL="3047924" lvl="4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5pPr>
            <a:lvl6pPr marL="3657509" lvl="5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6pPr>
            <a:lvl7pPr marL="4267093" lvl="6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7pPr>
            <a:lvl8pPr marL="4876678" lvl="7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8pPr>
            <a:lvl9pPr marL="5486263" lvl="8" indent="-304792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933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448188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Titre et texte vertical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828754" lvl="2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3047924" lvl="4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3657509" lvl="5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751519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Titre vertical et text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828754" lvl="2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3047924" lvl="4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3657509" lvl="5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40128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EC12-9C67-157C-64FE-486A56B4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19EEC-0BDB-0AA6-1F4D-CFAE37E5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0C32-A8C1-A226-897F-AEF34D28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E551-A7F1-184E-3A0F-70E58D7D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EC490-AB04-F7D2-2BAF-B5262287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6976-662C-44D8-860E-A46FD3E040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78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96D8-8BBE-2E96-09D7-4F232417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DAAC-21C9-AC76-53B0-2EE374C3D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7C366-A2E4-411D-0CFE-DBDBF7DA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F9320-9C94-E9B2-C4AD-8CFE899B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C5AF8-F4A3-5785-CF78-32DB5370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ECD9-3846-1156-9867-BC24E1E2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6976-662C-44D8-860E-A46FD3E040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55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BD9D-3E7D-AB1A-A6F1-290B425B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0C3CE-8A4D-48DC-C97F-2C2D443C9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D6756-BF11-AE35-3C36-D31433490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20A47-D756-E44D-AC7D-30F5F09B0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31C78-0DC6-8DA3-A45B-1F78A75E7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5BDE5-12B0-B1AF-8594-B64F3EF0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907B6-A046-1E67-C399-C1BC77B0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B985F-3633-E727-5588-E4139CAC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6976-662C-44D8-860E-A46FD3E040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7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30DE-57F8-93B6-8155-390A98F3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00E0E-C334-78CB-1B2E-36A3108F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BC332-C413-7BFE-5A71-84A500B8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74D52-890A-2156-32AC-0E1EE1C6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6976-662C-44D8-860E-A46FD3E040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89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1417F-1C74-9596-F7CC-C69CAC32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3D045-17F8-0AA6-6617-9CA9FF2A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CB7D4-7762-4E65-19CF-BC2E9439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6976-662C-44D8-860E-A46FD3E040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68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F45B-6F14-F0D4-E855-48413918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B1011-4A8D-FAE4-7A01-BC5BFA10A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167B2-794F-73AF-75ED-BB88ED99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D44EC-6A6F-DAE4-6DC2-DD6E6BD1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8956F-60CB-41FA-312D-40BD132B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2A7FE-4B2D-C0F7-A1E7-77406E36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6976-662C-44D8-860E-A46FD3E040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48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F59B-D7F4-4E43-55CD-86593658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B6AA3-0C49-F84F-C1BC-A7CA37166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4CF29-87B9-9E05-3A2D-2A8843E53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D6F2E-BFAD-22EB-4081-44C9B178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19C9C-4A9A-155F-DDC9-F46E405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DBE99-F19A-F692-E15B-D2DF4000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6976-662C-44D8-860E-A46FD3E040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73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13F44-AF8B-A3DF-7728-9F9E8E26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333EF-9F91-E46D-124C-653A50A0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49FC2-5886-61AA-7361-CA944504B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C6D3-1A2B-52FA-EF3E-5D74BC39A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0887-58F2-E257-72F4-F1F923970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56976-662C-44D8-860E-A46FD3E040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05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ook Antiqua"/>
              <a:buNone/>
              <a:defRPr sz="33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2071212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2912404" y="537788"/>
            <a:ext cx="6096000" cy="118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just"/>
            <a:r>
              <a:rPr lang="fr" sz="20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Université Sultan Moulay Slimane</a:t>
            </a:r>
            <a:endParaRPr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" sz="20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Ecole Nationale des Sciences Appliquées de Khouribga</a:t>
            </a:r>
          </a:p>
          <a:p>
            <a:pPr algn="just"/>
            <a:r>
              <a:rPr lang="fr-FR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Département : Mathématiques &amp; informatique</a:t>
            </a:r>
          </a:p>
          <a:p>
            <a:pPr algn="just"/>
            <a:endParaRPr lang="fr-FR"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2733651" y="1198820"/>
            <a:ext cx="5112568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just"/>
            <a:endParaRPr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1315888" y="2306815"/>
            <a:ext cx="9289032" cy="1296144"/>
          </a:xfrm>
          <a:prstGeom prst="roundRect">
            <a:avLst>
              <a:gd name="adj" fmla="val 16535"/>
            </a:avLst>
          </a:prstGeom>
          <a:solidFill>
            <a:srgbClr val="0070C0"/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fr" sz="3600" b="1" dirty="0">
                <a:solidFill>
                  <a:srgbClr val="F2F2F2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Optimisation : Programmation convexe </a:t>
            </a:r>
            <a:endParaRPr sz="3600" b="1" dirty="0">
              <a:solidFill>
                <a:srgbClr val="F2F2F2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4451960" y="6001275"/>
            <a:ext cx="3288080" cy="85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fr" sz="1867" dirty="0">
                <a:solidFill>
                  <a:srgbClr val="002060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Année Universitaire :</a:t>
            </a:r>
          </a:p>
          <a:p>
            <a:pPr algn="ctr"/>
            <a:r>
              <a:rPr lang="fr" sz="1867" dirty="0">
                <a:solidFill>
                  <a:srgbClr val="002060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2023-2024 </a:t>
            </a:r>
          </a:p>
          <a:p>
            <a:endParaRPr lang="fr" sz="1867" dirty="0">
              <a:solidFill>
                <a:srgbClr val="002060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  <a:p>
            <a:r>
              <a:rPr lang="fr" sz="2400" dirty="0">
                <a:solidFill>
                  <a:srgbClr val="002060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r>
              <a:rPr lang="fr" sz="1867" dirty="0">
                <a:solidFill>
                  <a:srgbClr val="002060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7324899" y="4035014"/>
            <a:ext cx="19255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fr" sz="2400" dirty="0">
                <a:solidFill>
                  <a:srgbClr val="24406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Encadrer par :</a:t>
            </a:r>
            <a:endParaRPr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5" name="Google Shape;135;p25" descr="ENSA Khouribga - Présent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76" y="299014"/>
            <a:ext cx="1331040" cy="138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 descr="ENSA Khouribga - Présent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10575" y="461504"/>
            <a:ext cx="1658339" cy="105586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8049919" y="4578883"/>
            <a:ext cx="292131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fr" sz="1867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Pr. </a:t>
            </a:r>
            <a:r>
              <a:rPr lang="fr" sz="24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ELHADFI youssef</a:t>
            </a:r>
            <a:endParaRPr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1072769" y="4035055"/>
            <a:ext cx="6096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fr" sz="2400" dirty="0">
                <a:solidFill>
                  <a:srgbClr val="24406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Réaliser par 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6427B-5362-4259-81BF-315EAF0B5045}"/>
              </a:ext>
            </a:extLst>
          </p:cNvPr>
          <p:cNvSpPr txBox="1"/>
          <p:nvPr/>
        </p:nvSpPr>
        <p:spPr>
          <a:xfrm>
            <a:off x="1537387" y="4578883"/>
            <a:ext cx="4013659" cy="1333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67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BOULANOUAR Mohamed Amine</a:t>
            </a:r>
            <a:endParaRPr lang="fr-FR" sz="1867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67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DECHRAOUI Fatima </a:t>
            </a:r>
            <a:r>
              <a:rPr lang="en-GB" sz="1867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Ezzahra</a:t>
            </a:r>
            <a:endParaRPr lang="fr-FR" sz="1867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67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 AAOUAM Mohamed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E47539-9FF1-4C48-956A-E83AE8BC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56976-662C-44D8-860E-A46FD3E0405A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Projet de fin d’études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2015/2016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595959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125501"/>
            <a:ext cx="5364088" cy="1268035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884680" y="386947"/>
            <a:ext cx="386233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Application convexe </a:t>
            </a:r>
          </a:p>
        </p:txBody>
      </p:sp>
      <p:sp>
        <p:nvSpPr>
          <p:cNvPr id="148" name="Google Shape;148;p26"/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50" name="Google Shape;150;p26"/>
          <p:cNvSpPr/>
          <p:nvPr/>
        </p:nvSpPr>
        <p:spPr>
          <a:xfrm flipH="1">
            <a:off x="141767" y="6375140"/>
            <a:ext cx="11703131" cy="393088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867" kern="0">
                <a:solidFill>
                  <a:srgbClr val="000000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193;p28">
            <a:extLst>
              <a:ext uri="{FF2B5EF4-FFF2-40B4-BE49-F238E27FC236}">
                <a16:creationId xmlns:a16="http://schemas.microsoft.com/office/drawing/2014/main" id="{25CB4B99-0DFE-4673-970D-D135BA3F336D}"/>
              </a:ext>
            </a:extLst>
          </p:cNvPr>
          <p:cNvSpPr/>
          <p:nvPr/>
        </p:nvSpPr>
        <p:spPr>
          <a:xfrm>
            <a:off x="267604" y="513457"/>
            <a:ext cx="422516" cy="404440"/>
          </a:xfrm>
          <a:prstGeom prst="ellipse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3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60;p26">
            <a:extLst>
              <a:ext uri="{FF2B5EF4-FFF2-40B4-BE49-F238E27FC236}">
                <a16:creationId xmlns:a16="http://schemas.microsoft.com/office/drawing/2014/main" id="{2B973A23-6832-BC25-2AE3-3CEA946FA41A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2" name="Google Shape;278;p31">
            <a:extLst>
              <a:ext uri="{FF2B5EF4-FFF2-40B4-BE49-F238E27FC236}">
                <a16:creationId xmlns:a16="http://schemas.microsoft.com/office/drawing/2014/main" id="{F1665D77-B2A0-E09F-B5AE-546EF6CEE3CE}"/>
              </a:ext>
            </a:extLst>
          </p:cNvPr>
          <p:cNvSpPr txBox="1"/>
          <p:nvPr/>
        </p:nvSpPr>
        <p:spPr>
          <a:xfrm>
            <a:off x="985264" y="1212090"/>
            <a:ext cx="2402371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dk2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Propriétés :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D4656-13F1-C683-D25D-80A21F3EE8E8}"/>
              </a:ext>
            </a:extLst>
          </p:cNvPr>
          <p:cNvSpPr txBox="1"/>
          <p:nvPr/>
        </p:nvSpPr>
        <p:spPr>
          <a:xfrm>
            <a:off x="1307401" y="2019179"/>
            <a:ext cx="9234584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" sz="20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Tout applications affine, définie sur un convexe, est convexe et non stricetement convexe.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L</a:t>
            </a:r>
            <a:r>
              <a:rPr lang="fr" sz="20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a somme d’application (resp. strictement) convexes est (resp. strictement) convexe.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S</a:t>
            </a:r>
            <a:r>
              <a:rPr lang="fr" sz="20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i f est (resp. strictement) </a:t>
            </a:r>
            <a:r>
              <a:rPr lang="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convexe et </a:t>
            </a:r>
            <a:r>
              <a:rPr lang="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λ∈ R+ (resp. λ</a:t>
            </a:r>
            <a:r>
              <a:rPr lang="fr" sz="20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fr" sz="2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fr" sz="2000" baseline="30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+*</a:t>
            </a:r>
            <a:r>
              <a:rPr lang="fr" sz="20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alors λf est (resp. strictement) convexe.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S</a:t>
            </a:r>
            <a:r>
              <a:rPr lang="fr" sz="20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i f est </a:t>
            </a:r>
            <a:r>
              <a:rPr lang="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(resp. strictement) convexe et a,b</a:t>
            </a:r>
            <a:r>
              <a:rPr lang="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 R ,a ≠0,alors l’application  x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→ f(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ax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+b) </a:t>
            </a:r>
            <a:r>
              <a:rPr lang="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(resp. stricetement) convexe.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application convexe sur C est continue en tout point de Int(C).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9FF2B1-58B2-4419-8CF8-E27AF58310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10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6135072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Projet de fin d’études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2015/2016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595959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125501"/>
            <a:ext cx="5364088" cy="1268035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884680" y="386947"/>
            <a:ext cx="386233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Application convexe </a:t>
            </a:r>
          </a:p>
        </p:txBody>
      </p:sp>
      <p:sp>
        <p:nvSpPr>
          <p:cNvPr id="148" name="Google Shape;148;p26"/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50" name="Google Shape;150;p26"/>
          <p:cNvSpPr/>
          <p:nvPr/>
        </p:nvSpPr>
        <p:spPr>
          <a:xfrm flipH="1">
            <a:off x="141767" y="6375140"/>
            <a:ext cx="11703131" cy="393088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867" kern="0">
                <a:solidFill>
                  <a:srgbClr val="000000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Google Shape;160;p26">
            <a:extLst>
              <a:ext uri="{FF2B5EF4-FFF2-40B4-BE49-F238E27FC236}">
                <a16:creationId xmlns:a16="http://schemas.microsoft.com/office/drawing/2014/main" id="{2B973A23-6832-BC25-2AE3-3CEA946FA41A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2" name="Google Shape;278;p31">
            <a:extLst>
              <a:ext uri="{FF2B5EF4-FFF2-40B4-BE49-F238E27FC236}">
                <a16:creationId xmlns:a16="http://schemas.microsoft.com/office/drawing/2014/main" id="{F1665D77-B2A0-E09F-B5AE-546EF6CEE3CE}"/>
              </a:ext>
            </a:extLst>
          </p:cNvPr>
          <p:cNvSpPr txBox="1"/>
          <p:nvPr/>
        </p:nvSpPr>
        <p:spPr>
          <a:xfrm>
            <a:off x="1307400" y="1221234"/>
            <a:ext cx="7370256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dk2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Théorème(Caractérisations de la convexité)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DD4656-13F1-C683-D25D-80A21F3EE8E8}"/>
                  </a:ext>
                </a:extLst>
              </p:cNvPr>
              <p:cNvSpPr txBox="1"/>
              <p:nvPr/>
            </p:nvSpPr>
            <p:spPr>
              <a:xfrm>
                <a:off x="1307401" y="2019179"/>
                <a:ext cx="9234584" cy="3785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oit U est un ouvert convexe de </a:t>
                </a:r>
                <a:r>
                  <a:rPr lang="fr" sz="2000" dirty="0"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fr" sz="2000" baseline="30000" dirty="0"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fr" sz="2000" dirty="0">
                    <a:highlight>
                      <a:schemeClr val="lt1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f : U</a:t>
                </a:r>
                <a:r>
                  <a:rPr lang="fr-FR" sz="2000" dirty="0"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→ R.</a:t>
                </a:r>
              </a:p>
              <a:p>
                <a:pPr marL="457200" lvl="0" indent="-457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fr-FR" sz="2000" dirty="0"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Si f est différentiable  sur U, alors :</a:t>
                </a:r>
                <a:endParaRPr lang="fr" sz="2000" dirty="0">
                  <a:highlight>
                    <a:srgbClr val="F2F5FA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fr-FR" sz="2000" dirty="0"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       a. </a:t>
                </a: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∀ </a:t>
                </a:r>
                <a:r>
                  <a:rPr lang="fr-FR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U, f(y) &gt;= f(x) +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), </m:t>
                            </m:r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⇔ f est convexe sur U.</a:t>
                </a:r>
              </a:p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2000" dirty="0"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       b. </a:t>
                </a: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∀ </a:t>
                </a:r>
                <a:r>
                  <a:rPr lang="fr-FR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U, f(y) &gt; f(x) +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), </m:t>
                            </m:r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fr-FR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⇔ f est strictement convexe sur U.</a:t>
                </a:r>
                <a:endParaRPr lang="fr-FR" sz="2000" dirty="0"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/>
                </a:endParaRPr>
              </a:p>
              <a:p>
                <a:pPr marL="457200" lvl="0" indent="-4572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 startAt="2"/>
                </a:pPr>
                <a:r>
                  <a:rPr lang="fr-FR" sz="2000" dirty="0"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Si f est deux fois différentiable  sur U, alors : </a:t>
                </a:r>
                <a:endParaRPr lang="fr" sz="2000" dirty="0">
                  <a:highlight>
                    <a:srgbClr val="F2F5FA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/>
                </a:endParaRPr>
              </a:p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2000" dirty="0"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       a. </a:t>
                </a: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∀ x ∈ U, ∇²f(x) est semi-définie positive  ⇔ f est convexe sur U.</a:t>
                </a:r>
              </a:p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2000" dirty="0"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       b. </a:t>
                </a:r>
                <a:r>
                  <a:rPr lang="fr-F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∀ x ∈ U, ∇²f(x) est définie positive ⇒ f est strictement convexe sur U.</a:t>
                </a:r>
                <a:endParaRPr lang="fr-FR" sz="2000" dirty="0"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/>
                </a:endParaRPr>
              </a:p>
              <a:p>
                <a:pPr lvl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DD4656-13F1-C683-D25D-80A21F3EE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01" y="2019179"/>
                <a:ext cx="9234584" cy="3785267"/>
              </a:xfrm>
              <a:prstGeom prst="rect">
                <a:avLst/>
              </a:prstGeom>
              <a:blipFill>
                <a:blip r:embed="rId3"/>
                <a:stretch>
                  <a:fillRect l="-6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193;p28">
            <a:extLst>
              <a:ext uri="{FF2B5EF4-FFF2-40B4-BE49-F238E27FC236}">
                <a16:creationId xmlns:a16="http://schemas.microsoft.com/office/drawing/2014/main" id="{7559BFF4-8316-23F9-0768-FD5D8FC91E84}"/>
              </a:ext>
            </a:extLst>
          </p:cNvPr>
          <p:cNvSpPr/>
          <p:nvPr/>
        </p:nvSpPr>
        <p:spPr>
          <a:xfrm>
            <a:off x="267604" y="513457"/>
            <a:ext cx="422516" cy="404440"/>
          </a:xfrm>
          <a:prstGeom prst="ellipse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3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D9E92-73E9-47ED-83DD-034017FE18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11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80741793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Projet de fin d’études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2015/2016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595959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125501"/>
            <a:ext cx="5364088" cy="1268035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884680" y="386947"/>
            <a:ext cx="386233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Application convexe </a:t>
            </a:r>
          </a:p>
        </p:txBody>
      </p:sp>
      <p:sp>
        <p:nvSpPr>
          <p:cNvPr id="148" name="Google Shape;148;p26"/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50" name="Google Shape;150;p26"/>
          <p:cNvSpPr/>
          <p:nvPr/>
        </p:nvSpPr>
        <p:spPr>
          <a:xfrm flipH="1">
            <a:off x="141767" y="6375140"/>
            <a:ext cx="11703131" cy="393088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867" kern="0">
                <a:solidFill>
                  <a:srgbClr val="000000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Google Shape;160;p26">
            <a:extLst>
              <a:ext uri="{FF2B5EF4-FFF2-40B4-BE49-F238E27FC236}">
                <a16:creationId xmlns:a16="http://schemas.microsoft.com/office/drawing/2014/main" id="{2B973A23-6832-BC25-2AE3-3CEA946FA41A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2" name="Google Shape;278;p31">
            <a:extLst>
              <a:ext uri="{FF2B5EF4-FFF2-40B4-BE49-F238E27FC236}">
                <a16:creationId xmlns:a16="http://schemas.microsoft.com/office/drawing/2014/main" id="{F1665D77-B2A0-E09F-B5AE-546EF6CEE3CE}"/>
              </a:ext>
            </a:extLst>
          </p:cNvPr>
          <p:cNvSpPr txBox="1"/>
          <p:nvPr/>
        </p:nvSpPr>
        <p:spPr>
          <a:xfrm>
            <a:off x="985264" y="1212090"/>
            <a:ext cx="6485384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dk2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Théorème(Programmation convexe) :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D4656-13F1-C683-D25D-80A21F3EE8E8}"/>
              </a:ext>
            </a:extLst>
          </p:cNvPr>
          <p:cNvSpPr txBox="1"/>
          <p:nvPr/>
        </p:nvSpPr>
        <p:spPr>
          <a:xfrm>
            <a:off x="1307401" y="2019179"/>
            <a:ext cx="9234584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" sz="20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oit C un sous-ensemble convexe de </a:t>
            </a:r>
            <a:r>
              <a:rPr lang="fr" sz="2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" sz="2000" baseline="30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" sz="20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et f : C</a:t>
            </a:r>
            <a:r>
              <a:rPr lang="fr-FR" sz="20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→ R une application convexe et </a:t>
            </a: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fr-FR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fr-FR" sz="20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∈ C.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20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Les conditions suivantes sont équivalentes: </a:t>
            </a:r>
            <a:endParaRPr lang="fr" sz="2000" dirty="0">
              <a:solidFill>
                <a:schemeClr val="tx1"/>
              </a:solidFill>
              <a:highlight>
                <a:srgbClr val="F2F5FA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      a. </a:t>
            </a: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fr-FR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fr-FR" sz="2000" baseline="-25000" dirty="0">
                <a:solidFill>
                  <a:srgbClr val="0C0C0C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fr-FR" sz="20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est un minimum local de f.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      </a:t>
            </a:r>
            <a:r>
              <a:rPr lang="fr-FR" sz="20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b. </a:t>
            </a:r>
            <a:r>
              <a:rPr lang="fr-F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fr-FR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fr-FR" sz="2000" baseline="-25000" dirty="0">
                <a:solidFill>
                  <a:srgbClr val="0C0C0C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fr-FR" sz="20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est un minimum global de f.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fr-FR" sz="20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Si f est strictement convexe, f admet au plus un minimum, et un minimum de f est toujours strict.   </a:t>
            </a:r>
            <a:endParaRPr lang="fr" sz="2000" dirty="0">
              <a:solidFill>
                <a:schemeClr val="tx1"/>
              </a:solidFill>
              <a:highlight>
                <a:srgbClr val="F2F5FA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>
              <a:lnSpc>
                <a:spcPct val="150000"/>
              </a:lnSpc>
            </a:pPr>
            <a:endParaRPr lang="fr-FR" sz="2000" dirty="0">
              <a:solidFill>
                <a:srgbClr val="0C0C0C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" name="Google Shape;193;p28">
            <a:extLst>
              <a:ext uri="{FF2B5EF4-FFF2-40B4-BE49-F238E27FC236}">
                <a16:creationId xmlns:a16="http://schemas.microsoft.com/office/drawing/2014/main" id="{72298276-4015-F779-F572-DF1EE2381E45}"/>
              </a:ext>
            </a:extLst>
          </p:cNvPr>
          <p:cNvSpPr/>
          <p:nvPr/>
        </p:nvSpPr>
        <p:spPr>
          <a:xfrm>
            <a:off x="267604" y="513457"/>
            <a:ext cx="422516" cy="404440"/>
          </a:xfrm>
          <a:prstGeom prst="ellipse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3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41F2E-AD3D-4A86-B5D9-3AF049731D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12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01766104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Projet de fin d’études 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2015/2016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1946010" y="3037403"/>
            <a:ext cx="8299980" cy="7831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/>
            <a:r>
              <a:rPr lang="fr-FR" sz="44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Application elliptique </a:t>
            </a:r>
          </a:p>
        </p:txBody>
      </p:sp>
      <p:sp>
        <p:nvSpPr>
          <p:cNvPr id="178" name="Google Shape;178;p27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595959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0" y="6428535"/>
            <a:ext cx="12192000" cy="108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3868510" y="6534070"/>
            <a:ext cx="4045033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Supervision de l’Infrastructure Informatique de l’HCK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3330840" y="6428535"/>
            <a:ext cx="5530320" cy="108012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262626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60;p26">
            <a:extLst>
              <a:ext uri="{FF2B5EF4-FFF2-40B4-BE49-F238E27FC236}">
                <a16:creationId xmlns:a16="http://schemas.microsoft.com/office/drawing/2014/main" id="{8115AE2F-B6C5-43A5-B136-F9BB9B16F8E6}"/>
              </a:ext>
            </a:extLst>
          </p:cNvPr>
          <p:cNvSpPr txBox="1"/>
          <p:nvPr/>
        </p:nvSpPr>
        <p:spPr>
          <a:xfrm>
            <a:off x="8921945" y="-38945"/>
            <a:ext cx="3240080" cy="68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4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4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4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067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2" name="Google Shape;148;p26">
            <a:extLst>
              <a:ext uri="{FF2B5EF4-FFF2-40B4-BE49-F238E27FC236}">
                <a16:creationId xmlns:a16="http://schemas.microsoft.com/office/drawing/2014/main" id="{7A6BC835-02DF-CEAC-C963-1C7CB57CAB86}"/>
              </a:ext>
            </a:extLst>
          </p:cNvPr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3" name="Google Shape;148;p26">
            <a:extLst>
              <a:ext uri="{FF2B5EF4-FFF2-40B4-BE49-F238E27FC236}">
                <a16:creationId xmlns:a16="http://schemas.microsoft.com/office/drawing/2014/main" id="{9E39E3DB-9B58-7628-2BD1-0EC557F0D37B}"/>
              </a:ext>
            </a:extLst>
          </p:cNvPr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4" name="Google Shape;160;p26">
            <a:extLst>
              <a:ext uri="{FF2B5EF4-FFF2-40B4-BE49-F238E27FC236}">
                <a16:creationId xmlns:a16="http://schemas.microsoft.com/office/drawing/2014/main" id="{FA963DD2-12D1-1B0F-AA3F-37292269C611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EECF3-C148-429F-A5A3-D1AD4119BD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13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0821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Projet de fin d’études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2015/2016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595959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125501"/>
            <a:ext cx="5364088" cy="1268035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884680" y="386947"/>
            <a:ext cx="386233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Application elliptique </a:t>
            </a:r>
          </a:p>
        </p:txBody>
      </p:sp>
      <p:sp>
        <p:nvSpPr>
          <p:cNvPr id="148" name="Google Shape;148;p26"/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50" name="Google Shape;150;p26"/>
          <p:cNvSpPr/>
          <p:nvPr/>
        </p:nvSpPr>
        <p:spPr>
          <a:xfrm flipH="1">
            <a:off x="141767" y="6375140"/>
            <a:ext cx="11703131" cy="393088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867" kern="0">
                <a:solidFill>
                  <a:srgbClr val="000000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Google Shape;160;p26">
            <a:extLst>
              <a:ext uri="{FF2B5EF4-FFF2-40B4-BE49-F238E27FC236}">
                <a16:creationId xmlns:a16="http://schemas.microsoft.com/office/drawing/2014/main" id="{2B973A23-6832-BC25-2AE3-3CEA946FA41A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2" name="Google Shape;278;p31">
            <a:extLst>
              <a:ext uri="{FF2B5EF4-FFF2-40B4-BE49-F238E27FC236}">
                <a16:creationId xmlns:a16="http://schemas.microsoft.com/office/drawing/2014/main" id="{F1665D77-B2A0-E09F-B5AE-546EF6CEE3CE}"/>
              </a:ext>
            </a:extLst>
          </p:cNvPr>
          <p:cNvSpPr txBox="1"/>
          <p:nvPr/>
        </p:nvSpPr>
        <p:spPr>
          <a:xfrm>
            <a:off x="-185168" y="1305853"/>
            <a:ext cx="6485384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dk2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Définition: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DD4656-13F1-C683-D25D-80A21F3EE8E8}"/>
                  </a:ext>
                </a:extLst>
              </p:cNvPr>
              <p:cNvSpPr txBox="1"/>
              <p:nvPr/>
            </p:nvSpPr>
            <p:spPr>
              <a:xfrm>
                <a:off x="1307401" y="2019179"/>
                <a:ext cx="7937183" cy="1421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FR" sz="2000" dirty="0">
                    <a:solidFill>
                      <a:srgbClr val="0C0C0C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fr" sz="2000" dirty="0">
                    <a:solidFill>
                      <a:srgbClr val="0C0C0C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oit f : </a:t>
                </a:r>
                <a:r>
                  <a:rPr lang="fr" sz="20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fr" sz="2000" baseline="3000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fr-FR" sz="2000" dirty="0">
                    <a:solidFill>
                      <a:srgbClr val="0C0C0C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→ R de classe C</a:t>
                </a:r>
                <a:r>
                  <a:rPr lang="fr-FR" sz="2000" baseline="30000" dirty="0">
                    <a:solidFill>
                      <a:srgbClr val="0C0C0C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1</a:t>
                </a:r>
                <a:r>
                  <a:rPr lang="fr-FR" sz="2000" dirty="0">
                    <a:solidFill>
                      <a:srgbClr val="0C0C0C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. L’application f est elliptique ou encore </a:t>
                </a:r>
              </a:p>
              <a:p>
                <a:pPr>
                  <a:lnSpc>
                    <a:spcPct val="150000"/>
                  </a:lnSpc>
                </a:pPr>
                <a:r>
                  <a:rPr lang="el-GR" sz="2000" dirty="0">
                    <a:solidFill>
                      <a:srgbClr val="0C0C0C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α</a:t>
                </a:r>
                <a:r>
                  <a:rPr lang="fr-FR" sz="2000" dirty="0">
                    <a:solidFill>
                      <a:srgbClr val="0C0C0C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-elliptique, s’il existe un réel </a:t>
                </a:r>
                <a:r>
                  <a:rPr lang="el-GR" sz="2000" dirty="0">
                    <a:solidFill>
                      <a:srgbClr val="0C0C0C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α</a:t>
                </a:r>
                <a:r>
                  <a:rPr lang="fr-FR" sz="2000" dirty="0">
                    <a:solidFill>
                      <a:srgbClr val="0C0C0C"/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&gt; 0, tel que: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∀ </a:t>
                </a: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R</a:t>
                </a:r>
                <a:r>
                  <a:rPr lang="fr-FR" sz="2000" baseline="300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∇f</m:t>
                        </m:r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- </m:t>
                        </m:r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∇f</m:t>
                        </m:r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), </m:t>
                        </m:r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≥ </a:t>
                </a:r>
                <a:r>
                  <a:rPr lang="el-GR" sz="20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α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||x – y||²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DD4656-13F1-C683-D25D-80A21F3EE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01" y="2019179"/>
                <a:ext cx="7937183" cy="1421671"/>
              </a:xfrm>
              <a:prstGeom prst="rect">
                <a:avLst/>
              </a:prstGeom>
              <a:blipFill>
                <a:blip r:embed="rId3"/>
                <a:stretch>
                  <a:fillRect l="-767" b="-68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193;p28">
            <a:extLst>
              <a:ext uri="{FF2B5EF4-FFF2-40B4-BE49-F238E27FC236}">
                <a16:creationId xmlns:a16="http://schemas.microsoft.com/office/drawing/2014/main" id="{72298276-4015-F779-F572-DF1EE2381E45}"/>
              </a:ext>
            </a:extLst>
          </p:cNvPr>
          <p:cNvSpPr/>
          <p:nvPr/>
        </p:nvSpPr>
        <p:spPr>
          <a:xfrm>
            <a:off x="267604" y="513457"/>
            <a:ext cx="422516" cy="404440"/>
          </a:xfrm>
          <a:prstGeom prst="ellipse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4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5B116-F0C6-40C2-A901-9281844B7F7C}"/>
              </a:ext>
            </a:extLst>
          </p:cNvPr>
          <p:cNvSpPr txBox="1"/>
          <p:nvPr/>
        </p:nvSpPr>
        <p:spPr>
          <a:xfrm>
            <a:off x="1307401" y="4304966"/>
            <a:ext cx="6094476" cy="15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fr-FR" sz="20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 f est deux fois différentiable, f est </a:t>
            </a:r>
            <a:r>
              <a:rPr lang="el-GR" sz="20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α</a:t>
            </a:r>
            <a:r>
              <a:rPr lang="fr-FR" sz="20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-elliptique </a:t>
            </a:r>
            <a:r>
              <a:rPr lang="fr-FR" sz="20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si et seulement si :</a:t>
            </a:r>
          </a:p>
          <a:p>
            <a:pPr lvl="1" algn="ctr">
              <a:lnSpc>
                <a:spcPct val="150000"/>
              </a:lnSpc>
            </a:pPr>
            <a:r>
              <a:rPr lang="fr-FR" sz="20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∀ 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x,u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∈ R</a:t>
            </a:r>
            <a:r>
              <a:rPr lang="fr-FR" sz="200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x</a:t>
            </a:r>
            <a:r>
              <a:rPr lang="fr-FR" sz="2000" baseline="30000" dirty="0" err="1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∇²f(u)x ≥ </a:t>
            </a:r>
            <a:r>
              <a:rPr lang="el-GR" sz="20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α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||x||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²</a:t>
            </a:r>
            <a:endParaRPr lang="fr-FR" sz="2400" baseline="30000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29B8A6-0D4F-E0A7-6497-E5E62D9C3274}"/>
              </a:ext>
            </a:extLst>
          </p:cNvPr>
          <p:cNvSpPr txBox="1"/>
          <p:nvPr/>
        </p:nvSpPr>
        <p:spPr>
          <a:xfrm>
            <a:off x="98475" y="3700712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Proposition:</a:t>
            </a:r>
          </a:p>
        </p:txBody>
      </p:sp>
      <p:pic>
        <p:nvPicPr>
          <p:cNvPr id="12" name="Picture 2" descr="Fonction convexe, démontrer : exercice de mathématiques de seconde - 636358">
            <a:extLst>
              <a:ext uri="{FF2B5EF4-FFF2-40B4-BE49-F238E27FC236}">
                <a16:creationId xmlns:a16="http://schemas.microsoft.com/office/drawing/2014/main" id="{1880CBCD-D96D-A6CF-E08F-A88D43275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308" y="2487168"/>
            <a:ext cx="3916028" cy="32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92993-C063-4419-9CE6-EAD423972F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14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83694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Projet de fin d’études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2015/2016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595959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125501"/>
            <a:ext cx="5364088" cy="1268035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884680" y="386947"/>
            <a:ext cx="386233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Application elliptique </a:t>
            </a:r>
          </a:p>
        </p:txBody>
      </p:sp>
      <p:sp>
        <p:nvSpPr>
          <p:cNvPr id="148" name="Google Shape;148;p26"/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50" name="Google Shape;150;p26"/>
          <p:cNvSpPr/>
          <p:nvPr/>
        </p:nvSpPr>
        <p:spPr>
          <a:xfrm flipH="1">
            <a:off x="141767" y="6375140"/>
            <a:ext cx="11703131" cy="393088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867" kern="0">
                <a:solidFill>
                  <a:srgbClr val="000000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Google Shape;160;p26">
            <a:extLst>
              <a:ext uri="{FF2B5EF4-FFF2-40B4-BE49-F238E27FC236}">
                <a16:creationId xmlns:a16="http://schemas.microsoft.com/office/drawing/2014/main" id="{2B973A23-6832-BC25-2AE3-3CEA946FA41A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2" name="Google Shape;278;p31">
            <a:extLst>
              <a:ext uri="{FF2B5EF4-FFF2-40B4-BE49-F238E27FC236}">
                <a16:creationId xmlns:a16="http://schemas.microsoft.com/office/drawing/2014/main" id="{F1665D77-B2A0-E09F-B5AE-546EF6CEE3CE}"/>
              </a:ext>
            </a:extLst>
          </p:cNvPr>
          <p:cNvSpPr txBox="1"/>
          <p:nvPr/>
        </p:nvSpPr>
        <p:spPr>
          <a:xfrm>
            <a:off x="-185168" y="1305853"/>
            <a:ext cx="6485384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dk2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Théorème: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D4656-13F1-C683-D25D-80A21F3EE8E8}"/>
              </a:ext>
            </a:extLst>
          </p:cNvPr>
          <p:cNvSpPr txBox="1"/>
          <p:nvPr/>
        </p:nvSpPr>
        <p:spPr>
          <a:xfrm>
            <a:off x="1078992" y="2402586"/>
            <a:ext cx="9662255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" sz="24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oit f </a:t>
            </a:r>
            <a:r>
              <a:rPr lang="fr" sz="24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" sz="2400" baseline="30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→ R une application </a:t>
            </a:r>
            <a:r>
              <a:rPr lang="el-GR" sz="24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α</a:t>
            </a:r>
            <a:r>
              <a:rPr lang="fr-FR" sz="24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-elliptique. Alors f est coercive et strictement convexe. Sur un domaine convexe ferme et non vide de </a:t>
            </a:r>
            <a:r>
              <a:rPr lang="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" sz="2400" baseline="30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>
                <a:solidFill>
                  <a:srgbClr val="0C0C0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, elle admet un unique minimum</a:t>
            </a:r>
          </a:p>
        </p:txBody>
      </p:sp>
      <p:sp>
        <p:nvSpPr>
          <p:cNvPr id="3" name="Google Shape;193;p28">
            <a:extLst>
              <a:ext uri="{FF2B5EF4-FFF2-40B4-BE49-F238E27FC236}">
                <a16:creationId xmlns:a16="http://schemas.microsoft.com/office/drawing/2014/main" id="{72298276-4015-F779-F572-DF1EE2381E45}"/>
              </a:ext>
            </a:extLst>
          </p:cNvPr>
          <p:cNvSpPr/>
          <p:nvPr/>
        </p:nvSpPr>
        <p:spPr>
          <a:xfrm>
            <a:off x="267604" y="513457"/>
            <a:ext cx="422516" cy="404440"/>
          </a:xfrm>
          <a:prstGeom prst="ellipse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4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F691C-1144-496A-A30A-B0253C38E2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15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99764407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Projet de fin d’études 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2015/2016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1946010" y="3037403"/>
            <a:ext cx="8299980" cy="7831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/>
            <a:r>
              <a:rPr lang="fr-FR" sz="44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Exemple </a:t>
            </a:r>
          </a:p>
        </p:txBody>
      </p:sp>
      <p:sp>
        <p:nvSpPr>
          <p:cNvPr id="178" name="Google Shape;178;p27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595959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0" y="6428535"/>
            <a:ext cx="12192000" cy="108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3868510" y="6534070"/>
            <a:ext cx="4045033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Supervision de l’Infrastructure Informatique de l’HCK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3330840" y="6428535"/>
            <a:ext cx="5530320" cy="108012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262626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60;p26">
            <a:extLst>
              <a:ext uri="{FF2B5EF4-FFF2-40B4-BE49-F238E27FC236}">
                <a16:creationId xmlns:a16="http://schemas.microsoft.com/office/drawing/2014/main" id="{8115AE2F-B6C5-43A5-B136-F9BB9B16F8E6}"/>
              </a:ext>
            </a:extLst>
          </p:cNvPr>
          <p:cNvSpPr txBox="1"/>
          <p:nvPr/>
        </p:nvSpPr>
        <p:spPr>
          <a:xfrm>
            <a:off x="8921945" y="-38945"/>
            <a:ext cx="3240080" cy="68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4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4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4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067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2" name="Google Shape;148;p26">
            <a:extLst>
              <a:ext uri="{FF2B5EF4-FFF2-40B4-BE49-F238E27FC236}">
                <a16:creationId xmlns:a16="http://schemas.microsoft.com/office/drawing/2014/main" id="{7A6BC835-02DF-CEAC-C963-1C7CB57CAB86}"/>
              </a:ext>
            </a:extLst>
          </p:cNvPr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3" name="Google Shape;148;p26">
            <a:extLst>
              <a:ext uri="{FF2B5EF4-FFF2-40B4-BE49-F238E27FC236}">
                <a16:creationId xmlns:a16="http://schemas.microsoft.com/office/drawing/2014/main" id="{9E39E3DB-9B58-7628-2BD1-0EC557F0D37B}"/>
              </a:ext>
            </a:extLst>
          </p:cNvPr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4" name="Google Shape;160;p26">
            <a:extLst>
              <a:ext uri="{FF2B5EF4-FFF2-40B4-BE49-F238E27FC236}">
                <a16:creationId xmlns:a16="http://schemas.microsoft.com/office/drawing/2014/main" id="{FA963DD2-12D1-1B0F-AA3F-37292269C611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EECF3-C148-429F-A5A3-D1AD4119BD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16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054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Projet de fin d’études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2015/2016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595959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125501"/>
            <a:ext cx="5364088" cy="1268035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834136" y="368662"/>
            <a:ext cx="386233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Exemple </a:t>
            </a:r>
          </a:p>
        </p:txBody>
      </p:sp>
      <p:sp>
        <p:nvSpPr>
          <p:cNvPr id="148" name="Google Shape;148;p26"/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50" name="Google Shape;150;p26"/>
          <p:cNvSpPr/>
          <p:nvPr/>
        </p:nvSpPr>
        <p:spPr>
          <a:xfrm flipH="1">
            <a:off x="141767" y="6375140"/>
            <a:ext cx="11703131" cy="393088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867" kern="0">
                <a:solidFill>
                  <a:srgbClr val="000000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Google Shape;160;p26">
            <a:extLst>
              <a:ext uri="{FF2B5EF4-FFF2-40B4-BE49-F238E27FC236}">
                <a16:creationId xmlns:a16="http://schemas.microsoft.com/office/drawing/2014/main" id="{2B973A23-6832-BC25-2AE3-3CEA946FA41A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3" name="Google Shape;193;p28">
            <a:extLst>
              <a:ext uri="{FF2B5EF4-FFF2-40B4-BE49-F238E27FC236}">
                <a16:creationId xmlns:a16="http://schemas.microsoft.com/office/drawing/2014/main" id="{72298276-4015-F779-F572-DF1EE2381E45}"/>
              </a:ext>
            </a:extLst>
          </p:cNvPr>
          <p:cNvSpPr/>
          <p:nvPr/>
        </p:nvSpPr>
        <p:spPr>
          <a:xfrm>
            <a:off x="267604" y="513457"/>
            <a:ext cx="422516" cy="404440"/>
          </a:xfrm>
          <a:prstGeom prst="ellipse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5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F691C-1144-496A-A30A-B0253C38E2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17</a:t>
            </a:fld>
            <a:endParaRPr lang="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A4EC3-D3EF-427D-AB25-BEC842117AD4}"/>
              </a:ext>
            </a:extLst>
          </p:cNvPr>
          <p:cNvSpPr txBox="1"/>
          <p:nvPr/>
        </p:nvSpPr>
        <p:spPr>
          <a:xfrm>
            <a:off x="543339" y="1125907"/>
            <a:ext cx="7673010" cy="4884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fonction f : 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→ x²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convexe sur R. On peut le prouver par le calcul: 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Soit a, b ∈ R et t ∈ [0, 1], on a : </a:t>
            </a:r>
          </a:p>
          <a:p>
            <a:pPr algn="just">
              <a:lnSpc>
                <a:spcPct val="150000"/>
              </a:lnSpc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 + (1 − t)b)² ≤ ta² + (1 − t)b² </a:t>
            </a:r>
          </a:p>
          <a:p>
            <a:pPr algn="just">
              <a:lnSpc>
                <a:spcPct val="150000"/>
              </a:lnSpc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⇐⇒ t²a² + 2t(1 − t)ab + (1 − t)²b² ≤ ta² + (1 − t)b² </a:t>
            </a:r>
          </a:p>
          <a:p>
            <a:pPr algn="just">
              <a:lnSpc>
                <a:spcPct val="150000"/>
              </a:lnSpc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⇐⇒ (t² − t)a² + 2t(1 − t)ab + ((1 − t)² − (1 − t))b² ≤ 0 </a:t>
            </a:r>
          </a:p>
          <a:p>
            <a:pPr algn="just">
              <a:lnSpc>
                <a:spcPct val="150000"/>
              </a:lnSpc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⇐⇒ t(t − 1)a² − 2t(t − 1)ab + t(t − 1)b² ≤ 0 </a:t>
            </a:r>
          </a:p>
          <a:p>
            <a:pPr algn="just">
              <a:lnSpc>
                <a:spcPct val="150000"/>
              </a:lnSpc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⇐⇒ t(t − 1)(a − b)² ≤ 0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 = 0 ou t = 1, c’est clair, et si t ∈]0, 1[, on a t(t − 1) &lt; 0, donc c’est encore vrai.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C18A2-CEF5-4DAD-A4A9-F70B417DE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45" y="1125907"/>
            <a:ext cx="3240080" cy="38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6310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Projet de fin d’études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2015/2016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595959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89772"/>
            <a:ext cx="5364088" cy="1268035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834136" y="368662"/>
            <a:ext cx="386233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Exemple </a:t>
            </a:r>
          </a:p>
        </p:txBody>
      </p:sp>
      <p:sp>
        <p:nvSpPr>
          <p:cNvPr id="148" name="Google Shape;148;p26"/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50" name="Google Shape;150;p26"/>
          <p:cNvSpPr/>
          <p:nvPr/>
        </p:nvSpPr>
        <p:spPr>
          <a:xfrm flipH="1">
            <a:off x="141767" y="6375140"/>
            <a:ext cx="11703131" cy="393088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867" kern="0">
                <a:solidFill>
                  <a:srgbClr val="000000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Google Shape;160;p26">
            <a:extLst>
              <a:ext uri="{FF2B5EF4-FFF2-40B4-BE49-F238E27FC236}">
                <a16:creationId xmlns:a16="http://schemas.microsoft.com/office/drawing/2014/main" id="{2B973A23-6832-BC25-2AE3-3CEA946FA41A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3" name="Google Shape;193;p28">
            <a:extLst>
              <a:ext uri="{FF2B5EF4-FFF2-40B4-BE49-F238E27FC236}">
                <a16:creationId xmlns:a16="http://schemas.microsoft.com/office/drawing/2014/main" id="{72298276-4015-F779-F572-DF1EE2381E45}"/>
              </a:ext>
            </a:extLst>
          </p:cNvPr>
          <p:cNvSpPr/>
          <p:nvPr/>
        </p:nvSpPr>
        <p:spPr>
          <a:xfrm>
            <a:off x="267604" y="513457"/>
            <a:ext cx="422516" cy="404440"/>
          </a:xfrm>
          <a:prstGeom prst="ellipse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5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F691C-1144-496A-A30A-B0253C38E2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18</a:t>
            </a:fld>
            <a:endParaRPr lang="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A4EC3-D3EF-427D-AB25-BEC842117AD4}"/>
              </a:ext>
            </a:extLst>
          </p:cNvPr>
          <p:cNvSpPr txBox="1"/>
          <p:nvPr/>
        </p:nvSpPr>
        <p:spPr>
          <a:xfrm>
            <a:off x="791149" y="1341353"/>
            <a:ext cx="7673010" cy="2440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montrer que f admet un minimum en 0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Etape 1 	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trouver les points critiques </a:t>
            </a:r>
          </a:p>
          <a:p>
            <a:pPr algn="just">
              <a:lnSpc>
                <a:spcPct val="150000"/>
              </a:lnSpc>
            </a:pPr>
            <a:r>
              <a:rPr lang="fr-FR" sz="2000" b="0" i="0" dirty="0">
                <a:effectLst/>
                <a:latin typeface="Roboto" panose="02000000000000000000" pitchFamily="2" charset="0"/>
              </a:rPr>
              <a:t> f' (x) = 0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⇔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 = 0</a:t>
            </a:r>
          </a:p>
          <a:p>
            <a:pPr algn="just">
              <a:lnSpc>
                <a:spcPct val="150000"/>
              </a:lnSpc>
            </a:pPr>
            <a:r>
              <a:rPr lang="fr-F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⇒</a:t>
            </a:r>
            <a:r>
              <a:rPr lang="fr-FR" sz="2000" dirty="0">
                <a:latin typeface="Roboto" panose="02000000000000000000" pitchFamily="2" charset="0"/>
                <a:cs typeface="Times New Roman" panose="02020603050405020304" pitchFamily="18" charset="0"/>
              </a:rPr>
              <a:t> x = 0</a:t>
            </a:r>
            <a:r>
              <a:rPr lang="fr-FR" sz="2000" b="0" i="0" dirty="0">
                <a:effectLst/>
                <a:latin typeface="Roboto" panose="02000000000000000000" pitchFamily="2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latin typeface="Roboto" panose="02000000000000000000" pitchFamily="2" charset="0"/>
                <a:cs typeface="Times New Roman" panose="02020603050405020304" pitchFamily="18" charset="0"/>
              </a:rPr>
              <a:t>Alors f admet un point critique en 0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C18A2-CEF5-4DAD-A4A9-F70B417DE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608" y="1397532"/>
            <a:ext cx="4223792" cy="38294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0480B0-463C-46AF-8D41-055CC2A63335}"/>
              </a:ext>
            </a:extLst>
          </p:cNvPr>
          <p:cNvSpPr txBox="1"/>
          <p:nvPr/>
        </p:nvSpPr>
        <p:spPr>
          <a:xfrm>
            <a:off x="834136" y="3965570"/>
            <a:ext cx="7673010" cy="1468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Etape 2 	: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déterminer la nature de point critique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f est convexe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⇒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point critique en 0 est un minimum global </a:t>
            </a:r>
          </a:p>
          <a:p>
            <a:pPr algn="just">
              <a:lnSpc>
                <a:spcPct val="150000"/>
              </a:lnSpc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08865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Projet de fin d’études 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2015/2016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1946010" y="3037403"/>
            <a:ext cx="8299980" cy="7831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/>
            <a:r>
              <a:rPr lang="fr-FR" sz="44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Conclusion</a:t>
            </a:r>
          </a:p>
        </p:txBody>
      </p:sp>
      <p:sp>
        <p:nvSpPr>
          <p:cNvPr id="178" name="Google Shape;178;p27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595959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0" y="6428535"/>
            <a:ext cx="12192000" cy="108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3868510" y="6534070"/>
            <a:ext cx="4045033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Supervision de l’Infrastructure Informatique de l’HCK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3330840" y="6428535"/>
            <a:ext cx="5530320" cy="108012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262626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60;p26">
            <a:extLst>
              <a:ext uri="{FF2B5EF4-FFF2-40B4-BE49-F238E27FC236}">
                <a16:creationId xmlns:a16="http://schemas.microsoft.com/office/drawing/2014/main" id="{8115AE2F-B6C5-43A5-B136-F9BB9B16F8E6}"/>
              </a:ext>
            </a:extLst>
          </p:cNvPr>
          <p:cNvSpPr txBox="1"/>
          <p:nvPr/>
        </p:nvSpPr>
        <p:spPr>
          <a:xfrm>
            <a:off x="8921945" y="-38945"/>
            <a:ext cx="3240080" cy="68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4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4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4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067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2" name="Google Shape;148;p26">
            <a:extLst>
              <a:ext uri="{FF2B5EF4-FFF2-40B4-BE49-F238E27FC236}">
                <a16:creationId xmlns:a16="http://schemas.microsoft.com/office/drawing/2014/main" id="{7A6BC835-02DF-CEAC-C963-1C7CB57CAB86}"/>
              </a:ext>
            </a:extLst>
          </p:cNvPr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3" name="Google Shape;148;p26">
            <a:extLst>
              <a:ext uri="{FF2B5EF4-FFF2-40B4-BE49-F238E27FC236}">
                <a16:creationId xmlns:a16="http://schemas.microsoft.com/office/drawing/2014/main" id="{9E39E3DB-9B58-7628-2BD1-0EC557F0D37B}"/>
              </a:ext>
            </a:extLst>
          </p:cNvPr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4" name="Google Shape;160;p26">
            <a:extLst>
              <a:ext uri="{FF2B5EF4-FFF2-40B4-BE49-F238E27FC236}">
                <a16:creationId xmlns:a16="http://schemas.microsoft.com/office/drawing/2014/main" id="{FA963DD2-12D1-1B0F-AA3F-37292269C611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D8183-A2B5-46BA-A868-DBF044DE06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19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9824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Projet de fin d’études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2015/2016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595959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125501"/>
            <a:ext cx="5364088" cy="1268035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2099556" y="386305"/>
            <a:ext cx="252028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" sz="3200" kern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PLAN</a:t>
            </a:r>
            <a:endParaRPr sz="3200" kern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sp>
        <p:nvSpPr>
          <p:cNvPr id="148" name="Google Shape;148;p26"/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50" name="Google Shape;150;p26"/>
          <p:cNvSpPr/>
          <p:nvPr/>
        </p:nvSpPr>
        <p:spPr>
          <a:xfrm flipH="1">
            <a:off x="141767" y="6375140"/>
            <a:ext cx="11703131" cy="393088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867" kern="0">
                <a:solidFill>
                  <a:srgbClr val="000000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3" name="TextBox 32">
            <a:extLst>
              <a:ext uri="{FF2B5EF4-FFF2-40B4-BE49-F238E27FC236}">
                <a16:creationId xmlns:a16="http://schemas.microsoft.com/office/drawing/2014/main" id="{9FEB1D20-0A3D-49FF-8D29-9AA3D2ED9DAE}"/>
              </a:ext>
            </a:extLst>
          </p:cNvPr>
          <p:cNvSpPr txBox="1"/>
          <p:nvPr/>
        </p:nvSpPr>
        <p:spPr>
          <a:xfrm>
            <a:off x="4326734" y="1451192"/>
            <a:ext cx="8014611" cy="63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en-US" sz="26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Introduction</a:t>
            </a:r>
            <a:endParaRPr lang="fr-FR" sz="2667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4" name="TextBox 34">
            <a:extLst>
              <a:ext uri="{FF2B5EF4-FFF2-40B4-BE49-F238E27FC236}">
                <a16:creationId xmlns:a16="http://schemas.microsoft.com/office/drawing/2014/main" id="{29FA5663-2BF9-42C2-BBB3-7DABED62DF3F}"/>
              </a:ext>
            </a:extLst>
          </p:cNvPr>
          <p:cNvSpPr txBox="1"/>
          <p:nvPr/>
        </p:nvSpPr>
        <p:spPr>
          <a:xfrm>
            <a:off x="4339419" y="3036165"/>
            <a:ext cx="8014611" cy="12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fr-FR" sz="26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Application convexe</a:t>
            </a:r>
          </a:p>
          <a:p>
            <a:pPr defTabSz="1219170">
              <a:lnSpc>
                <a:spcPct val="150000"/>
              </a:lnSpc>
              <a:buClr>
                <a:srgbClr val="000000"/>
              </a:buClr>
            </a:pPr>
            <a:endParaRPr lang="en-US" sz="2667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5" name="TextBox 35">
            <a:extLst>
              <a:ext uri="{FF2B5EF4-FFF2-40B4-BE49-F238E27FC236}">
                <a16:creationId xmlns:a16="http://schemas.microsoft.com/office/drawing/2014/main" id="{9AD251D2-A15F-47F7-A66C-CD965E626395}"/>
              </a:ext>
            </a:extLst>
          </p:cNvPr>
          <p:cNvSpPr txBox="1"/>
          <p:nvPr/>
        </p:nvSpPr>
        <p:spPr>
          <a:xfrm>
            <a:off x="4347046" y="4623437"/>
            <a:ext cx="7715920" cy="63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fr-FR" sz="26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Exemple </a:t>
            </a:r>
          </a:p>
        </p:txBody>
      </p:sp>
      <p:cxnSp>
        <p:nvCxnSpPr>
          <p:cNvPr id="76" name="Straight Connector 51">
            <a:extLst>
              <a:ext uri="{FF2B5EF4-FFF2-40B4-BE49-F238E27FC236}">
                <a16:creationId xmlns:a16="http://schemas.microsoft.com/office/drawing/2014/main" id="{D5DE8EB2-86A6-40A0-B7E2-C48ECB63EC8E}"/>
              </a:ext>
            </a:extLst>
          </p:cNvPr>
          <p:cNvCxnSpPr>
            <a:cxnSpLocks/>
          </p:cNvCxnSpPr>
          <p:nvPr/>
        </p:nvCxnSpPr>
        <p:spPr>
          <a:xfrm>
            <a:off x="1739504" y="1841703"/>
            <a:ext cx="1968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53">
            <a:extLst>
              <a:ext uri="{FF2B5EF4-FFF2-40B4-BE49-F238E27FC236}">
                <a16:creationId xmlns:a16="http://schemas.microsoft.com/office/drawing/2014/main" id="{32C4C7FF-578A-458A-B6E3-30F7636A67E1}"/>
              </a:ext>
            </a:extLst>
          </p:cNvPr>
          <p:cNvCxnSpPr>
            <a:cxnSpLocks/>
          </p:cNvCxnSpPr>
          <p:nvPr/>
        </p:nvCxnSpPr>
        <p:spPr>
          <a:xfrm>
            <a:off x="1739504" y="2658131"/>
            <a:ext cx="1968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55">
            <a:extLst>
              <a:ext uri="{FF2B5EF4-FFF2-40B4-BE49-F238E27FC236}">
                <a16:creationId xmlns:a16="http://schemas.microsoft.com/office/drawing/2014/main" id="{5528BFF1-0D6B-4042-AA26-1858DD7A3ADA}"/>
              </a:ext>
            </a:extLst>
          </p:cNvPr>
          <p:cNvCxnSpPr>
            <a:cxnSpLocks/>
          </p:cNvCxnSpPr>
          <p:nvPr/>
        </p:nvCxnSpPr>
        <p:spPr>
          <a:xfrm>
            <a:off x="1739504" y="3442176"/>
            <a:ext cx="1968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57">
            <a:extLst>
              <a:ext uri="{FF2B5EF4-FFF2-40B4-BE49-F238E27FC236}">
                <a16:creationId xmlns:a16="http://schemas.microsoft.com/office/drawing/2014/main" id="{57315297-C6BB-4A44-8DC2-4AF20B95355E}"/>
              </a:ext>
            </a:extLst>
          </p:cNvPr>
          <p:cNvCxnSpPr>
            <a:cxnSpLocks/>
          </p:cNvCxnSpPr>
          <p:nvPr/>
        </p:nvCxnSpPr>
        <p:spPr>
          <a:xfrm>
            <a:off x="1739504" y="5047292"/>
            <a:ext cx="1968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Oval 15">
            <a:extLst>
              <a:ext uri="{FF2B5EF4-FFF2-40B4-BE49-F238E27FC236}">
                <a16:creationId xmlns:a16="http://schemas.microsoft.com/office/drawing/2014/main" id="{F0FCE943-8623-4891-99A3-A81CF097FCAF}"/>
              </a:ext>
            </a:extLst>
          </p:cNvPr>
          <p:cNvSpPr/>
          <p:nvPr/>
        </p:nvSpPr>
        <p:spPr>
          <a:xfrm>
            <a:off x="3851792" y="1664480"/>
            <a:ext cx="480000" cy="480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en-US" sz="1867" kern="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</a:t>
            </a:r>
          </a:p>
        </p:txBody>
      </p:sp>
      <p:sp>
        <p:nvSpPr>
          <p:cNvPr id="85" name="Oval 16">
            <a:extLst>
              <a:ext uri="{FF2B5EF4-FFF2-40B4-BE49-F238E27FC236}">
                <a16:creationId xmlns:a16="http://schemas.microsoft.com/office/drawing/2014/main" id="{4F661826-C3B8-4294-9DB5-24048F1D3A1A}"/>
              </a:ext>
            </a:extLst>
          </p:cNvPr>
          <p:cNvSpPr/>
          <p:nvPr/>
        </p:nvSpPr>
        <p:spPr>
          <a:xfrm>
            <a:off x="3851792" y="2472954"/>
            <a:ext cx="480000" cy="480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en-US" sz="1867" kern="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</a:t>
            </a:r>
          </a:p>
        </p:txBody>
      </p:sp>
      <p:sp>
        <p:nvSpPr>
          <p:cNvPr id="86" name="Oval 17">
            <a:extLst>
              <a:ext uri="{FF2B5EF4-FFF2-40B4-BE49-F238E27FC236}">
                <a16:creationId xmlns:a16="http://schemas.microsoft.com/office/drawing/2014/main" id="{F67FC8E3-7E2A-4AD9-88FC-3980F08B1FE5}"/>
              </a:ext>
            </a:extLst>
          </p:cNvPr>
          <p:cNvSpPr/>
          <p:nvPr/>
        </p:nvSpPr>
        <p:spPr>
          <a:xfrm>
            <a:off x="3851792" y="3249044"/>
            <a:ext cx="480000" cy="480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fr-FR" sz="1867" kern="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3</a:t>
            </a:r>
            <a:endParaRPr lang="en-US" sz="1867" kern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7" name="Oval 18">
            <a:extLst>
              <a:ext uri="{FF2B5EF4-FFF2-40B4-BE49-F238E27FC236}">
                <a16:creationId xmlns:a16="http://schemas.microsoft.com/office/drawing/2014/main" id="{00E015DC-80E9-4CA8-B3C5-4F74619F2765}"/>
              </a:ext>
            </a:extLst>
          </p:cNvPr>
          <p:cNvSpPr/>
          <p:nvPr/>
        </p:nvSpPr>
        <p:spPr>
          <a:xfrm>
            <a:off x="3851792" y="4836451"/>
            <a:ext cx="480000" cy="480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en-US" sz="1867" kern="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5</a:t>
            </a:r>
          </a:p>
        </p:txBody>
      </p:sp>
      <p:sp>
        <p:nvSpPr>
          <p:cNvPr id="88" name="TextBox 32">
            <a:extLst>
              <a:ext uri="{FF2B5EF4-FFF2-40B4-BE49-F238E27FC236}">
                <a16:creationId xmlns:a16="http://schemas.microsoft.com/office/drawing/2014/main" id="{D665C2AA-CFA1-489F-BAD7-1BB95A0F3B6E}"/>
              </a:ext>
            </a:extLst>
          </p:cNvPr>
          <p:cNvSpPr txBox="1"/>
          <p:nvPr/>
        </p:nvSpPr>
        <p:spPr>
          <a:xfrm>
            <a:off x="4340859" y="2280182"/>
            <a:ext cx="5968544" cy="63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fr-FR" sz="26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Ensemble convexe</a:t>
            </a:r>
          </a:p>
        </p:txBody>
      </p:sp>
      <p:sp>
        <p:nvSpPr>
          <p:cNvPr id="89" name="TextBox 34">
            <a:extLst>
              <a:ext uri="{FF2B5EF4-FFF2-40B4-BE49-F238E27FC236}">
                <a16:creationId xmlns:a16="http://schemas.microsoft.com/office/drawing/2014/main" id="{FC5E7130-70FC-4CB6-9F0B-174E2F08A25F}"/>
              </a:ext>
            </a:extLst>
          </p:cNvPr>
          <p:cNvSpPr txBox="1"/>
          <p:nvPr/>
        </p:nvSpPr>
        <p:spPr>
          <a:xfrm>
            <a:off x="4347046" y="3804984"/>
            <a:ext cx="8014611" cy="63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  <a:buClr>
                <a:srgbClr val="000000"/>
              </a:buClr>
            </a:pPr>
            <a:r>
              <a:rPr lang="fr-FR" sz="26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Application elliptique</a:t>
            </a:r>
          </a:p>
        </p:txBody>
      </p:sp>
      <p:cxnSp>
        <p:nvCxnSpPr>
          <p:cNvPr id="90" name="Straight Connector 55">
            <a:extLst>
              <a:ext uri="{FF2B5EF4-FFF2-40B4-BE49-F238E27FC236}">
                <a16:creationId xmlns:a16="http://schemas.microsoft.com/office/drawing/2014/main" id="{EF6789E9-2B27-4B7D-B226-16E317CC2A46}"/>
              </a:ext>
            </a:extLst>
          </p:cNvPr>
          <p:cNvCxnSpPr>
            <a:cxnSpLocks/>
          </p:cNvCxnSpPr>
          <p:nvPr/>
        </p:nvCxnSpPr>
        <p:spPr>
          <a:xfrm>
            <a:off x="1739504" y="4242568"/>
            <a:ext cx="1968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Oval 17">
            <a:extLst>
              <a:ext uri="{FF2B5EF4-FFF2-40B4-BE49-F238E27FC236}">
                <a16:creationId xmlns:a16="http://schemas.microsoft.com/office/drawing/2014/main" id="{DA41037C-8985-4C67-9F56-BC75224EDDE6}"/>
              </a:ext>
            </a:extLst>
          </p:cNvPr>
          <p:cNvSpPr/>
          <p:nvPr/>
        </p:nvSpPr>
        <p:spPr>
          <a:xfrm>
            <a:off x="3859419" y="4038558"/>
            <a:ext cx="480000" cy="480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fr-FR" sz="1867" kern="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4</a:t>
            </a:r>
            <a:endParaRPr lang="en-US" sz="1867" kern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rgbClr val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Google Shape;160;p26">
            <a:extLst>
              <a:ext uri="{FF2B5EF4-FFF2-40B4-BE49-F238E27FC236}">
                <a16:creationId xmlns:a16="http://schemas.microsoft.com/office/drawing/2014/main" id="{71730304-FEC0-7241-434C-16AE64576EB6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7073A-F722-452F-A1E6-7F330153654F}"/>
              </a:ext>
            </a:extLst>
          </p:cNvPr>
          <p:cNvSpPr txBox="1"/>
          <p:nvPr/>
        </p:nvSpPr>
        <p:spPr>
          <a:xfrm>
            <a:off x="5730527" y="2243676"/>
            <a:ext cx="9144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ADB02-8ADE-4A2D-9B9E-5F0AC6F4F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</a:t>
            </a:fld>
            <a:endParaRPr lang="fr"/>
          </a:p>
        </p:txBody>
      </p:sp>
      <p:sp>
        <p:nvSpPr>
          <p:cNvPr id="31" name="TextBox 35">
            <a:extLst>
              <a:ext uri="{FF2B5EF4-FFF2-40B4-BE49-F238E27FC236}">
                <a16:creationId xmlns:a16="http://schemas.microsoft.com/office/drawing/2014/main" id="{A6004644-A9BB-4AAC-BF78-3385D6B9A753}"/>
              </a:ext>
            </a:extLst>
          </p:cNvPr>
          <p:cNvSpPr txBox="1"/>
          <p:nvPr/>
        </p:nvSpPr>
        <p:spPr>
          <a:xfrm>
            <a:off x="4339419" y="5384788"/>
            <a:ext cx="5786940" cy="64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57">
            <a:extLst>
              <a:ext uri="{FF2B5EF4-FFF2-40B4-BE49-F238E27FC236}">
                <a16:creationId xmlns:a16="http://schemas.microsoft.com/office/drawing/2014/main" id="{0FC3BC20-B1AB-4710-95E1-BD83FC93D8CF}"/>
              </a:ext>
            </a:extLst>
          </p:cNvPr>
          <p:cNvCxnSpPr>
            <a:cxnSpLocks/>
          </p:cNvCxnSpPr>
          <p:nvPr/>
        </p:nvCxnSpPr>
        <p:spPr>
          <a:xfrm>
            <a:off x="1739504" y="5877694"/>
            <a:ext cx="1968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18">
            <a:extLst>
              <a:ext uri="{FF2B5EF4-FFF2-40B4-BE49-F238E27FC236}">
                <a16:creationId xmlns:a16="http://schemas.microsoft.com/office/drawing/2014/main" id="{BB3D0FB4-B4DC-483E-8E8D-B3A35AE0D4BD}"/>
              </a:ext>
            </a:extLst>
          </p:cNvPr>
          <p:cNvSpPr/>
          <p:nvPr/>
        </p:nvSpPr>
        <p:spPr>
          <a:xfrm>
            <a:off x="3861913" y="5550478"/>
            <a:ext cx="477506" cy="480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87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tantia" pitchFamily="18" charset="0"/>
              </a:rPr>
              <a:t>6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2" grpId="0" animBg="1"/>
      <p:bldP spid="31" grpId="0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Projet de fin d’études 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2015/2016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1946010" y="3037403"/>
            <a:ext cx="8299980" cy="7831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/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000" dirty="0">
              <a:solidFill>
                <a:schemeClr val="dk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595959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0" y="6428535"/>
            <a:ext cx="12192000" cy="108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3868510" y="6534070"/>
            <a:ext cx="4045033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Supervision de l’Infrastructure Informatique de l’HCK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3330840" y="6428535"/>
            <a:ext cx="5530320" cy="108012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262626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60;p26">
            <a:extLst>
              <a:ext uri="{FF2B5EF4-FFF2-40B4-BE49-F238E27FC236}">
                <a16:creationId xmlns:a16="http://schemas.microsoft.com/office/drawing/2014/main" id="{8115AE2F-B6C5-43A5-B136-F9BB9B16F8E6}"/>
              </a:ext>
            </a:extLst>
          </p:cNvPr>
          <p:cNvSpPr txBox="1"/>
          <p:nvPr/>
        </p:nvSpPr>
        <p:spPr>
          <a:xfrm>
            <a:off x="8921945" y="-38945"/>
            <a:ext cx="3240080" cy="68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4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4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4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067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2" name="Google Shape;148;p26">
            <a:extLst>
              <a:ext uri="{FF2B5EF4-FFF2-40B4-BE49-F238E27FC236}">
                <a16:creationId xmlns:a16="http://schemas.microsoft.com/office/drawing/2014/main" id="{7A6BC835-02DF-CEAC-C963-1C7CB57CAB86}"/>
              </a:ext>
            </a:extLst>
          </p:cNvPr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3" name="Google Shape;148;p26">
            <a:extLst>
              <a:ext uri="{FF2B5EF4-FFF2-40B4-BE49-F238E27FC236}">
                <a16:creationId xmlns:a16="http://schemas.microsoft.com/office/drawing/2014/main" id="{9E39E3DB-9B58-7628-2BD1-0EC557F0D37B}"/>
              </a:ext>
            </a:extLst>
          </p:cNvPr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6" name="Google Shape;160;p26">
            <a:extLst>
              <a:ext uri="{FF2B5EF4-FFF2-40B4-BE49-F238E27FC236}">
                <a16:creationId xmlns:a16="http://schemas.microsoft.com/office/drawing/2014/main" id="{E55FEAB2-8F2A-7233-A994-A26069ECD343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D66E3-C102-4796-94DD-7A4F3AA857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3</a:t>
            </a:fld>
            <a:endParaRPr lang="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Projet de fin d’études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2015/2016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595959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125501"/>
            <a:ext cx="5364088" cy="1268035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1058812" y="443576"/>
            <a:ext cx="252028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" sz="32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Introduction</a:t>
            </a:r>
            <a:endParaRPr sz="3200" kern="0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  <p:sp>
        <p:nvSpPr>
          <p:cNvPr id="148" name="Google Shape;148;p26"/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50" name="Google Shape;150;p26"/>
          <p:cNvSpPr/>
          <p:nvPr/>
        </p:nvSpPr>
        <p:spPr>
          <a:xfrm flipH="1">
            <a:off x="141767" y="6375140"/>
            <a:ext cx="11703131" cy="393088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867" kern="0">
                <a:solidFill>
                  <a:srgbClr val="000000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2E239-2076-83FA-BB56-5A8C2F6D7396}"/>
              </a:ext>
            </a:extLst>
          </p:cNvPr>
          <p:cNvSpPr txBox="1"/>
          <p:nvPr/>
        </p:nvSpPr>
        <p:spPr>
          <a:xfrm>
            <a:off x="1650847" y="1637385"/>
            <a:ext cx="8992769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programmation convexe est une branche de l'optimisation mathématique qui se concentre sur la résolution de problèmes d'optimisation convexe.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27969-D656-D244-E505-AEA36435CCFC}"/>
              </a:ext>
            </a:extLst>
          </p:cNvPr>
          <p:cNvSpPr txBox="1"/>
          <p:nvPr/>
        </p:nvSpPr>
        <p:spPr>
          <a:xfrm>
            <a:off x="1599615" y="3744893"/>
            <a:ext cx="8992769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cette partie, nous présentons quelques propriétés remarquables des fonctions convexes. Elles permettront de construire des algorithmes de minimisation dans la suite du cours</a:t>
            </a:r>
          </a:p>
        </p:txBody>
      </p:sp>
      <p:sp>
        <p:nvSpPr>
          <p:cNvPr id="6" name="Google Shape;193;p28">
            <a:extLst>
              <a:ext uri="{FF2B5EF4-FFF2-40B4-BE49-F238E27FC236}">
                <a16:creationId xmlns:a16="http://schemas.microsoft.com/office/drawing/2014/main" id="{25CB4B99-0DFE-4673-970D-D135BA3F336D}"/>
              </a:ext>
            </a:extLst>
          </p:cNvPr>
          <p:cNvSpPr/>
          <p:nvPr/>
        </p:nvSpPr>
        <p:spPr>
          <a:xfrm>
            <a:off x="318148" y="592799"/>
            <a:ext cx="422516" cy="404440"/>
          </a:xfrm>
          <a:prstGeom prst="ellipse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1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60;p26">
            <a:extLst>
              <a:ext uri="{FF2B5EF4-FFF2-40B4-BE49-F238E27FC236}">
                <a16:creationId xmlns:a16="http://schemas.microsoft.com/office/drawing/2014/main" id="{2B973A23-6832-BC25-2AE3-3CEA946FA41A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0F8283-62AC-49C5-B292-6031DCAD11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4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4532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Projet de fin d’études 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2015/2016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1946010" y="3037403"/>
            <a:ext cx="8299980" cy="7831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/>
            <a:r>
              <a:rPr lang="fr-FR" sz="44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Ensemble convexe</a:t>
            </a:r>
          </a:p>
        </p:txBody>
      </p:sp>
      <p:sp>
        <p:nvSpPr>
          <p:cNvPr id="178" name="Google Shape;178;p27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595959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0" y="6428535"/>
            <a:ext cx="12192000" cy="108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3868510" y="6534070"/>
            <a:ext cx="4045033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Supervision de l’Infrastructure Informatique de l’HCK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3330840" y="6428535"/>
            <a:ext cx="5530320" cy="108012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262626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60;p26">
            <a:extLst>
              <a:ext uri="{FF2B5EF4-FFF2-40B4-BE49-F238E27FC236}">
                <a16:creationId xmlns:a16="http://schemas.microsoft.com/office/drawing/2014/main" id="{8115AE2F-B6C5-43A5-B136-F9BB9B16F8E6}"/>
              </a:ext>
            </a:extLst>
          </p:cNvPr>
          <p:cNvSpPr txBox="1"/>
          <p:nvPr/>
        </p:nvSpPr>
        <p:spPr>
          <a:xfrm>
            <a:off x="8921945" y="-38945"/>
            <a:ext cx="3240080" cy="68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4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4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4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067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2" name="Google Shape;148;p26">
            <a:extLst>
              <a:ext uri="{FF2B5EF4-FFF2-40B4-BE49-F238E27FC236}">
                <a16:creationId xmlns:a16="http://schemas.microsoft.com/office/drawing/2014/main" id="{7A6BC835-02DF-CEAC-C963-1C7CB57CAB86}"/>
              </a:ext>
            </a:extLst>
          </p:cNvPr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3" name="Google Shape;148;p26">
            <a:extLst>
              <a:ext uri="{FF2B5EF4-FFF2-40B4-BE49-F238E27FC236}">
                <a16:creationId xmlns:a16="http://schemas.microsoft.com/office/drawing/2014/main" id="{9E39E3DB-9B58-7628-2BD1-0EC557F0D37B}"/>
              </a:ext>
            </a:extLst>
          </p:cNvPr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4" name="Google Shape;160;p26">
            <a:extLst>
              <a:ext uri="{FF2B5EF4-FFF2-40B4-BE49-F238E27FC236}">
                <a16:creationId xmlns:a16="http://schemas.microsoft.com/office/drawing/2014/main" id="{FA963DD2-12D1-1B0F-AA3F-37292269C611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C178A-1CA4-45A8-BF5C-70B2B651DC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5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0608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Projet de fin d’études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2015/2016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595959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125501"/>
            <a:ext cx="5364088" cy="1268035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884680" y="386947"/>
            <a:ext cx="386233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Ensemble convexe</a:t>
            </a:r>
            <a:r>
              <a:rPr lang="fr-FR" sz="24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lang="fr-FR" sz="2000" dirty="0">
              <a:solidFill>
                <a:schemeClr val="dk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148" name="Google Shape;148;p26"/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50" name="Google Shape;150;p26"/>
          <p:cNvSpPr/>
          <p:nvPr/>
        </p:nvSpPr>
        <p:spPr>
          <a:xfrm flipH="1">
            <a:off x="141767" y="6375140"/>
            <a:ext cx="11703131" cy="393088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867" kern="0">
                <a:solidFill>
                  <a:srgbClr val="000000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193;p28">
            <a:extLst>
              <a:ext uri="{FF2B5EF4-FFF2-40B4-BE49-F238E27FC236}">
                <a16:creationId xmlns:a16="http://schemas.microsoft.com/office/drawing/2014/main" id="{25CB4B99-0DFE-4673-970D-D135BA3F336D}"/>
              </a:ext>
            </a:extLst>
          </p:cNvPr>
          <p:cNvSpPr/>
          <p:nvPr/>
        </p:nvSpPr>
        <p:spPr>
          <a:xfrm>
            <a:off x="318148" y="466503"/>
            <a:ext cx="422516" cy="404440"/>
          </a:xfrm>
          <a:prstGeom prst="ellipse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2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60;p26">
            <a:extLst>
              <a:ext uri="{FF2B5EF4-FFF2-40B4-BE49-F238E27FC236}">
                <a16:creationId xmlns:a16="http://schemas.microsoft.com/office/drawing/2014/main" id="{2B973A23-6832-BC25-2AE3-3CEA946FA41A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2" name="Google Shape;278;p31">
            <a:extLst>
              <a:ext uri="{FF2B5EF4-FFF2-40B4-BE49-F238E27FC236}">
                <a16:creationId xmlns:a16="http://schemas.microsoft.com/office/drawing/2014/main" id="{F1665D77-B2A0-E09F-B5AE-546EF6CEE3CE}"/>
              </a:ext>
            </a:extLst>
          </p:cNvPr>
          <p:cNvSpPr txBox="1"/>
          <p:nvPr/>
        </p:nvSpPr>
        <p:spPr>
          <a:xfrm>
            <a:off x="1154644" y="1180989"/>
            <a:ext cx="2402371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>
                <a:solidFill>
                  <a:schemeClr val="dk2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Définition:</a:t>
            </a:r>
            <a:endParaRPr sz="2800" dirty="0">
              <a:solidFill>
                <a:schemeClr val="dk2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9805C-CDE1-E26F-75FC-E5F7A7A59865}"/>
              </a:ext>
            </a:extLst>
          </p:cNvPr>
          <p:cNvSpPr txBox="1"/>
          <p:nvPr/>
        </p:nvSpPr>
        <p:spPr>
          <a:xfrm>
            <a:off x="1810512" y="1837839"/>
            <a:ext cx="7486650" cy="2116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 ensemble </a:t>
            </a:r>
            <a:r>
              <a:rPr lang="fr-FR" sz="2400" i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est dit </a:t>
            </a:r>
            <a:r>
              <a:rPr lang="fr-FR" sz="24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convexe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lorsque, pour tous </a:t>
            </a:r>
            <a:r>
              <a:rPr lang="fr-FR" sz="2400" i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x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400" i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2400" i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le segment 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</a:t>
            </a:r>
            <a:r>
              <a:rPr lang="fr-FR" sz="2400" i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x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fr-FR" sz="2400" i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est tout entier contenu dans </a:t>
            </a:r>
            <a:r>
              <a:rPr lang="fr-FR" sz="2400" i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c'est-à-dire :</a:t>
            </a: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∀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∈ R</a:t>
            </a:r>
            <a:r>
              <a:rPr lang="fr-FR" sz="2400" baseline="300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  ∀ t ∈ [0;1]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 (1−t)y ∈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Google Shape;281;p31">
            <a:extLst>
              <a:ext uri="{FF2B5EF4-FFF2-40B4-BE49-F238E27FC236}">
                <a16:creationId xmlns:a16="http://schemas.microsoft.com/office/drawing/2014/main" id="{80DD8D37-5CC0-9D7F-A21B-E98EF19DEE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139" y="3808099"/>
            <a:ext cx="7050023" cy="23970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B3A8F-FE51-4D1C-8747-A71FCF022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6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997713994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Projet de fin d’études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2015/2016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595959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125501"/>
            <a:ext cx="5364088" cy="1268035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884680" y="386947"/>
            <a:ext cx="386233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Ensemble convexe</a:t>
            </a:r>
            <a:r>
              <a:rPr lang="fr-FR" sz="24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lang="fr-FR" sz="2000" dirty="0">
              <a:solidFill>
                <a:schemeClr val="dk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148" name="Google Shape;148;p26"/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50" name="Google Shape;150;p26"/>
          <p:cNvSpPr/>
          <p:nvPr/>
        </p:nvSpPr>
        <p:spPr>
          <a:xfrm flipH="1">
            <a:off x="141767" y="6375140"/>
            <a:ext cx="11703131" cy="393088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867" kern="0">
                <a:solidFill>
                  <a:srgbClr val="000000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193;p28">
            <a:extLst>
              <a:ext uri="{FF2B5EF4-FFF2-40B4-BE49-F238E27FC236}">
                <a16:creationId xmlns:a16="http://schemas.microsoft.com/office/drawing/2014/main" id="{25CB4B99-0DFE-4673-970D-D135BA3F336D}"/>
              </a:ext>
            </a:extLst>
          </p:cNvPr>
          <p:cNvSpPr/>
          <p:nvPr/>
        </p:nvSpPr>
        <p:spPr>
          <a:xfrm>
            <a:off x="318148" y="466503"/>
            <a:ext cx="422516" cy="404440"/>
          </a:xfrm>
          <a:prstGeom prst="ellipse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3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60;p26">
            <a:extLst>
              <a:ext uri="{FF2B5EF4-FFF2-40B4-BE49-F238E27FC236}">
                <a16:creationId xmlns:a16="http://schemas.microsoft.com/office/drawing/2014/main" id="{2B973A23-6832-BC25-2AE3-3CEA946FA41A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2" name="Google Shape;278;p31">
            <a:extLst>
              <a:ext uri="{FF2B5EF4-FFF2-40B4-BE49-F238E27FC236}">
                <a16:creationId xmlns:a16="http://schemas.microsoft.com/office/drawing/2014/main" id="{F1665D77-B2A0-E09F-B5AE-546EF6CEE3CE}"/>
              </a:ext>
            </a:extLst>
          </p:cNvPr>
          <p:cNvSpPr txBox="1"/>
          <p:nvPr/>
        </p:nvSpPr>
        <p:spPr>
          <a:xfrm>
            <a:off x="1154644" y="1180989"/>
            <a:ext cx="2402371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dk2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Propriétés :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D4656-13F1-C683-D25D-80A21F3EE8E8}"/>
              </a:ext>
            </a:extLst>
          </p:cNvPr>
          <p:cNvSpPr txBox="1"/>
          <p:nvPr/>
        </p:nvSpPr>
        <p:spPr>
          <a:xfrm>
            <a:off x="884680" y="1998214"/>
            <a:ext cx="10622828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Tout sous-espace affine de 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30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est convexe.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Tout boule de 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30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, ouverte ou ferme, un convexe de 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30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l’insertion de convexes de 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30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et un convexe de 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30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Si C1, C2 sont deux convexes de 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30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, et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λ∈ 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, alors C1 + C2 et 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λC1 sont des convexes de</a:t>
            </a:r>
            <a:r>
              <a:rPr lang="fr-FR" sz="2400" dirty="0">
                <a:solidFill>
                  <a:schemeClr val="tx1"/>
                </a:solidFill>
                <a:highlight>
                  <a:srgbClr val="F2F5F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30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.</a:t>
            </a:r>
            <a:endParaRPr lang="fr-FR" sz="2400" dirty="0">
              <a:solidFill>
                <a:schemeClr val="tx1"/>
              </a:solidFill>
              <a:highlight>
                <a:srgbClr val="F2F5FA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 C1 est un convexe de 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30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et C2 est un convexe de </a:t>
            </a:r>
            <a:r>
              <a:rPr lang="fr-FR" sz="24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300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sz="24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leur produit cartésien.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4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C1 X C2 = {(</a:t>
            </a:r>
            <a:r>
              <a:rPr lang="fr-FR" sz="2400" dirty="0" err="1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fr-FR" sz="24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)∈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fr-FR" sz="2400" baseline="30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fr-FR" sz="24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300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sz="24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| x ∈ C1, y ∈ C2} est un convexe de </a:t>
            </a:r>
            <a:r>
              <a:rPr lang="fr-FR" sz="24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300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24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fr-FR" sz="24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300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sz="2400" baseline="30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sz="24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30000" dirty="0" err="1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p+q</a:t>
            </a:r>
            <a:r>
              <a:rPr lang="fr-FR" sz="24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400" dirty="0">
                <a:solidFill>
                  <a:schemeClr val="dk2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DC881A-2B0D-4253-A302-2D885C438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7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97994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Projet de fin d’études 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2015/2016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1946010" y="3037403"/>
            <a:ext cx="8299980" cy="7831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/>
            <a:r>
              <a:rPr lang="fr-FR" sz="44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Application convexe</a:t>
            </a:r>
          </a:p>
        </p:txBody>
      </p:sp>
      <p:sp>
        <p:nvSpPr>
          <p:cNvPr id="178" name="Google Shape;178;p27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595959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0" y="6428535"/>
            <a:ext cx="12192000" cy="1080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3868510" y="6534070"/>
            <a:ext cx="4045033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fr" sz="1067">
                <a:solidFill>
                  <a:schemeClr val="lt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Supervision de l’Infrastructure Informatique de l’HCK</a:t>
            </a:r>
            <a:endParaRPr sz="146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3330840" y="6428535"/>
            <a:ext cx="5530320" cy="108012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262626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4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60;p26">
            <a:extLst>
              <a:ext uri="{FF2B5EF4-FFF2-40B4-BE49-F238E27FC236}">
                <a16:creationId xmlns:a16="http://schemas.microsoft.com/office/drawing/2014/main" id="{8115AE2F-B6C5-43A5-B136-F9BB9B16F8E6}"/>
              </a:ext>
            </a:extLst>
          </p:cNvPr>
          <p:cNvSpPr txBox="1"/>
          <p:nvPr/>
        </p:nvSpPr>
        <p:spPr>
          <a:xfrm>
            <a:off x="8921945" y="-38945"/>
            <a:ext cx="3240080" cy="68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4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4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4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067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2" name="Google Shape;148;p26">
            <a:extLst>
              <a:ext uri="{FF2B5EF4-FFF2-40B4-BE49-F238E27FC236}">
                <a16:creationId xmlns:a16="http://schemas.microsoft.com/office/drawing/2014/main" id="{7A6BC835-02DF-CEAC-C963-1C7CB57CAB86}"/>
              </a:ext>
            </a:extLst>
          </p:cNvPr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3" name="Google Shape;148;p26">
            <a:extLst>
              <a:ext uri="{FF2B5EF4-FFF2-40B4-BE49-F238E27FC236}">
                <a16:creationId xmlns:a16="http://schemas.microsoft.com/office/drawing/2014/main" id="{9E39E3DB-9B58-7628-2BD1-0EC557F0D37B}"/>
              </a:ext>
            </a:extLst>
          </p:cNvPr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4" name="Google Shape;160;p26">
            <a:extLst>
              <a:ext uri="{FF2B5EF4-FFF2-40B4-BE49-F238E27FC236}">
                <a16:creationId xmlns:a16="http://schemas.microsoft.com/office/drawing/2014/main" id="{FA963DD2-12D1-1B0F-AA3F-37292269C611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F890A-87DF-4AE5-8CE2-D2504E015C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8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1820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393;p36">
            <a:extLst>
              <a:ext uri="{FF2B5EF4-FFF2-40B4-BE49-F238E27FC236}">
                <a16:creationId xmlns:a16="http://schemas.microsoft.com/office/drawing/2014/main" id="{DEC1D0D4-A5CD-E838-8FB0-8FC279719D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551" y="2295144"/>
            <a:ext cx="3340665" cy="356333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8112224" y="45787"/>
            <a:ext cx="3240080" cy="4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Projet de fin d’études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fr" sz="1067" kern="0">
                <a:solidFill>
                  <a:srgbClr val="FFFFFF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2015/2016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0" y="-479177"/>
            <a:ext cx="12192000" cy="1080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595959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125501"/>
            <a:ext cx="5364088" cy="1268035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884680" y="386947"/>
            <a:ext cx="386233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chemeClr val="dk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Application convexe</a:t>
            </a:r>
          </a:p>
        </p:txBody>
      </p:sp>
      <p:sp>
        <p:nvSpPr>
          <p:cNvPr id="148" name="Google Shape;148;p26"/>
          <p:cNvSpPr/>
          <p:nvPr/>
        </p:nvSpPr>
        <p:spPr>
          <a:xfrm rot="10800000">
            <a:off x="7968208" y="-891481"/>
            <a:ext cx="4223792" cy="1492423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Times New Roman" panose="02020603050405020304" pitchFamily="18" charset="0"/>
              <a:ea typeface="Palatino Linotype"/>
              <a:cs typeface="Times New Roman" panose="02020603050405020304" pitchFamily="18" charset="0"/>
              <a:sym typeface="Palatino Linotype"/>
            </a:endParaRPr>
          </a:p>
        </p:txBody>
      </p:sp>
      <p:sp>
        <p:nvSpPr>
          <p:cNvPr id="150" name="Google Shape;150;p26"/>
          <p:cNvSpPr/>
          <p:nvPr/>
        </p:nvSpPr>
        <p:spPr>
          <a:xfrm flipH="1">
            <a:off x="141767" y="6375140"/>
            <a:ext cx="11703131" cy="393088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" sz="1867" kern="0">
                <a:solidFill>
                  <a:srgbClr val="000000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 </a:t>
            </a:r>
            <a:endParaRPr sz="1467" ker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193;p28">
            <a:extLst>
              <a:ext uri="{FF2B5EF4-FFF2-40B4-BE49-F238E27FC236}">
                <a16:creationId xmlns:a16="http://schemas.microsoft.com/office/drawing/2014/main" id="{25CB4B99-0DFE-4673-970D-D135BA3F336D}"/>
              </a:ext>
            </a:extLst>
          </p:cNvPr>
          <p:cNvSpPr/>
          <p:nvPr/>
        </p:nvSpPr>
        <p:spPr>
          <a:xfrm>
            <a:off x="318148" y="466503"/>
            <a:ext cx="422516" cy="404440"/>
          </a:xfrm>
          <a:prstGeom prst="ellipse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3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60;p26">
            <a:extLst>
              <a:ext uri="{FF2B5EF4-FFF2-40B4-BE49-F238E27FC236}">
                <a16:creationId xmlns:a16="http://schemas.microsoft.com/office/drawing/2014/main" id="{2B973A23-6832-BC25-2AE3-3CEA946FA41A}"/>
              </a:ext>
            </a:extLst>
          </p:cNvPr>
          <p:cNvSpPr txBox="1"/>
          <p:nvPr/>
        </p:nvSpPr>
        <p:spPr>
          <a:xfrm>
            <a:off x="8921945" y="-32170"/>
            <a:ext cx="3240080" cy="789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lvl="0" algn="ctr"/>
            <a:r>
              <a:rPr lang="fr" sz="1600" dirty="0"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Programmation convexe</a:t>
            </a:r>
            <a:r>
              <a:rPr lang="fr" sz="1600" dirty="0"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" sz="1600" dirty="0">
                <a:solidFill>
                  <a:srgbClr val="0C0C0C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2023/2024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333" dirty="0">
              <a:solidFill>
                <a:schemeClr val="lt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2" name="Google Shape;278;p31">
            <a:extLst>
              <a:ext uri="{FF2B5EF4-FFF2-40B4-BE49-F238E27FC236}">
                <a16:creationId xmlns:a16="http://schemas.microsoft.com/office/drawing/2014/main" id="{F1665D77-B2A0-E09F-B5AE-546EF6CEE3CE}"/>
              </a:ext>
            </a:extLst>
          </p:cNvPr>
          <p:cNvSpPr txBox="1"/>
          <p:nvPr/>
        </p:nvSpPr>
        <p:spPr>
          <a:xfrm>
            <a:off x="985264" y="1212090"/>
            <a:ext cx="2402371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"/>
              </a:rPr>
              <a:t>Définition: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D4656-13F1-C683-D25D-80A21F3EE8E8}"/>
              </a:ext>
            </a:extLst>
          </p:cNvPr>
          <p:cNvSpPr txBox="1"/>
          <p:nvPr/>
        </p:nvSpPr>
        <p:spPr>
          <a:xfrm>
            <a:off x="884680" y="1914696"/>
            <a:ext cx="10622828" cy="1969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tx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Soit C 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⊂ 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300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un ensemble convexe non vide et F : C  → R</a:t>
            </a:r>
          </a:p>
          <a:p>
            <a:pPr lvl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L’application f est</a:t>
            </a:r>
            <a:r>
              <a:rPr lang="fr" sz="2400" dirty="0">
                <a:solidFill>
                  <a:schemeClr val="tx1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(resp. strictement)</a:t>
            </a:r>
            <a:r>
              <a:rPr lang="fr-FR" sz="24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convexe si :</a:t>
            </a:r>
          </a:p>
          <a:p>
            <a:pPr lvl="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∈ R</a:t>
            </a:r>
            <a:r>
              <a:rPr lang="fr-FR" sz="2400" baseline="30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∀ t∈[0;1] 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+ (1−t)f(y) ≥</a:t>
            </a:r>
            <a:r>
              <a:rPr lang="fr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 (resp.&gt;)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f(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(1−t)y)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F428D-1B1C-F3CF-99FB-B217E8050E5D}"/>
              </a:ext>
            </a:extLst>
          </p:cNvPr>
          <p:cNvSpPr txBox="1"/>
          <p:nvPr/>
        </p:nvSpPr>
        <p:spPr>
          <a:xfrm>
            <a:off x="1094992" y="4445581"/>
            <a:ext cx="65776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4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dans 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400" baseline="30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le segment joignant (</a:t>
            </a:r>
            <a:r>
              <a:rPr lang="fr-FR" sz="24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x,f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(x)) et (</a:t>
            </a:r>
            <a:r>
              <a:rPr lang="fr-FR" sz="24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y,f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(y)) reste </a:t>
            </a:r>
            <a:r>
              <a:rPr lang="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  <a:t>(resp. strictement)</a:t>
            </a:r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au-dessus de la nappe représentative de la fonction.)</a:t>
            </a:r>
            <a:endParaRPr lang="fr-FR" sz="2400" dirty="0">
              <a:highlight>
                <a:schemeClr val="lt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BBF89E-8042-4FE4-9569-16B4895078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9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409485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Naoufel PFE">
      <a:dk1>
        <a:srgbClr val="000000"/>
      </a:dk1>
      <a:lt1>
        <a:srgbClr val="FFFFFF"/>
      </a:lt1>
      <a:dk2>
        <a:srgbClr val="1F497D"/>
      </a:dk2>
      <a:lt2>
        <a:srgbClr val="26262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DC161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1414</Words>
  <Application>Microsoft Office PowerPoint</Application>
  <PresentationFormat>Widescreen</PresentationFormat>
  <Paragraphs>257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Book Antiqua</vt:lpstr>
      <vt:lpstr>Calibri</vt:lpstr>
      <vt:lpstr>Calibri Light</vt:lpstr>
      <vt:lpstr>Cambria Math</vt:lpstr>
      <vt:lpstr>Constantia</vt:lpstr>
      <vt:lpstr>Palatino Linotype</vt:lpstr>
      <vt:lpstr>Roboto</vt:lpstr>
      <vt:lpstr>Times</vt:lpstr>
      <vt:lpstr>Times New Roman</vt:lpstr>
      <vt:lpstr>Wingdings</vt:lpstr>
      <vt:lpstr>Office Theme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boulanouar mohamed amine</dc:creator>
  <cp:lastModifiedBy>boulanouar mohamed amine</cp:lastModifiedBy>
  <cp:revision>21</cp:revision>
  <dcterms:created xsi:type="dcterms:W3CDTF">2024-01-07T18:24:20Z</dcterms:created>
  <dcterms:modified xsi:type="dcterms:W3CDTF">2024-01-08T12:25:27Z</dcterms:modified>
</cp:coreProperties>
</file>