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3"/>
  </p:notesMasterIdLst>
  <p:handoutMasterIdLst>
    <p:handoutMasterId r:id="rId34"/>
  </p:handoutMasterIdLst>
  <p:sldIdLst>
    <p:sldId id="256" r:id="rId5"/>
    <p:sldId id="257" r:id="rId6"/>
    <p:sldId id="258" r:id="rId7"/>
    <p:sldId id="259" r:id="rId8"/>
    <p:sldId id="260" r:id="rId9"/>
    <p:sldId id="266" r:id="rId10"/>
    <p:sldId id="262" r:id="rId11"/>
    <p:sldId id="290" r:id="rId12"/>
    <p:sldId id="291" r:id="rId13"/>
    <p:sldId id="263" r:id="rId14"/>
    <p:sldId id="265" r:id="rId15"/>
    <p:sldId id="277" r:id="rId16"/>
    <p:sldId id="278" r:id="rId17"/>
    <p:sldId id="279" r:id="rId18"/>
    <p:sldId id="280" r:id="rId19"/>
    <p:sldId id="289" r:id="rId20"/>
    <p:sldId id="281" r:id="rId21"/>
    <p:sldId id="282" r:id="rId22"/>
    <p:sldId id="276" r:id="rId23"/>
    <p:sldId id="274" r:id="rId24"/>
    <p:sldId id="273" r:id="rId25"/>
    <p:sldId id="272" r:id="rId26"/>
    <p:sldId id="285" r:id="rId27"/>
    <p:sldId id="286" r:id="rId28"/>
    <p:sldId id="287" r:id="rId29"/>
    <p:sldId id="288" r:id="rId30"/>
    <p:sldId id="268" r:id="rId31"/>
    <p:sldId id="261" r:id="rId32"/>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65" userDrawn="1">
          <p15:clr>
            <a:srgbClr val="A4A3A4"/>
          </p15:clr>
        </p15:guide>
        <p15:guide id="2" pos="760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3"/>
    <a:srgbClr val="72836B"/>
    <a:srgbClr val="798574"/>
    <a:srgbClr val="8F9F89"/>
    <a:srgbClr val="FAFAFA"/>
    <a:srgbClr val="5148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72906" autoAdjust="0"/>
  </p:normalViewPr>
  <p:slideViewPr>
    <p:cSldViewPr snapToGrid="0" showGuides="1">
      <p:cViewPr varScale="1">
        <p:scale>
          <a:sx n="50" d="100"/>
          <a:sy n="50" d="100"/>
        </p:scale>
        <p:origin x="1276" y="36"/>
      </p:cViewPr>
      <p:guideLst>
        <p:guide orient="horz" pos="4065"/>
        <p:guide pos="7605"/>
      </p:guideLst>
    </p:cSldViewPr>
  </p:slideViewPr>
  <p:notesTextViewPr>
    <p:cViewPr>
      <p:scale>
        <a:sx n="1" d="1"/>
        <a:sy n="1" d="1"/>
      </p:scale>
      <p:origin x="0" y="0"/>
    </p:cViewPr>
  </p:notesTextViewPr>
  <p:notesViewPr>
    <p:cSldViewPr snapToGrid="0" showGuides="1">
      <p:cViewPr varScale="1">
        <p:scale>
          <a:sx n="90" d="100"/>
          <a:sy n="90" d="100"/>
        </p:scale>
        <p:origin x="377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43DEC388-69C3-41CE-836D-8CADE66F758F}" type="datetime1">
              <a:rPr lang="fr-FR" smtClean="0"/>
              <a:pPr algn="r" rtl="0"/>
              <a:t>04/01/2023</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a:fld id="{E31375A4-56A4-47D6-9801-1991572033F7}" type="slidenum">
              <a:rPr lang="fr-FR"/>
              <a:pPr algn="r"/>
              <a:t>‹N°›</a:t>
            </a:fld>
            <a:endParaRPr lang="fr-FR"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3CF334A0-7817-44BF-BE74-0C1D60A40209}" type="datetime1">
              <a:rPr lang="fr-FR" smtClean="0"/>
              <a:pPr/>
              <a:t>04/01/2023</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smtClean="0"/>
              <a:t>Modifiez les styles du texte du masque</a:t>
            </a:r>
          </a:p>
          <a:p>
            <a:pPr lvl="1" rtl="0"/>
            <a:r>
              <a:rPr lang="fr-FR" noProof="0" dirty="0" smtClean="0"/>
              <a:t>Deuxième niveau</a:t>
            </a:r>
          </a:p>
          <a:p>
            <a:pPr lvl="2" rtl="0"/>
            <a:r>
              <a:rPr lang="fr-FR" noProof="0" dirty="0" smtClean="0"/>
              <a:t>Troisième niveau</a:t>
            </a:r>
          </a:p>
          <a:p>
            <a:pPr lvl="3" rtl="0"/>
            <a:r>
              <a:rPr lang="fr-FR" noProof="0" dirty="0" smtClean="0"/>
              <a:t>Quatrième niveau</a:t>
            </a:r>
          </a:p>
          <a:p>
            <a:pPr lvl="4" rtl="0"/>
            <a:r>
              <a:rPr lang="fr-FR" noProof="0" dirty="0" smtClean="0"/>
              <a:t>Cinquième niveau</a:t>
            </a:r>
            <a:endParaRPr lang="fr-FR" noProof="0" dirty="0"/>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E31375A4-56A4-47D6-9801-1991572033F7}" type="slidenum">
              <a:rPr lang="fr-FR"/>
              <a:pPr/>
              <a:t>1</a:t>
            </a:fld>
            <a:endParaRPr lang="fr-FR" dirty="0"/>
          </a:p>
        </p:txBody>
      </p:sp>
    </p:spTree>
    <p:extLst>
      <p:ext uri="{BB962C8B-B14F-4D97-AF65-F5344CB8AC3E}">
        <p14:creationId xmlns:p14="http://schemas.microsoft.com/office/powerpoint/2010/main" val="3585061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solidFill>
                  <a:schemeClr val="tx2"/>
                </a:solidFill>
              </a:rPr>
              <a:t>Comme nous avons vue le CRM</a:t>
            </a:r>
            <a:r>
              <a:rPr lang="fr-FR" sz="1200" baseline="0" dirty="0" smtClean="0">
                <a:solidFill>
                  <a:schemeClr val="tx2"/>
                </a:solidFill>
              </a:rPr>
              <a:t> a pour objectif de maximiser les relation avec les client ,alors pour cela </a:t>
            </a:r>
            <a:r>
              <a:rPr lang="fr-FR" dirty="0" smtClean="0"/>
              <a:t>on doit</a:t>
            </a:r>
            <a:r>
              <a:rPr lang="fr-FR" baseline="0" dirty="0" smtClean="0"/>
              <a:t> </a:t>
            </a:r>
            <a:r>
              <a:rPr lang="fr-FR" dirty="0" smtClean="0"/>
              <a:t>suivre un client à travers une série d'étapes, souvent mesurées par différents systèmes de capture de données.</a:t>
            </a:r>
          </a:p>
          <a:p>
            <a:pPr marL="0" marR="0" indent="0" algn="l" defTabSz="914400" rtl="0" eaLnBrk="1" fontAlgn="auto" latinLnBrk="0" hangingPunct="1">
              <a:lnSpc>
                <a:spcPct val="100000"/>
              </a:lnSpc>
              <a:spcBef>
                <a:spcPts val="0"/>
              </a:spcBef>
              <a:spcAft>
                <a:spcPts val="0"/>
              </a:spcAft>
              <a:buClrTx/>
              <a:buSzTx/>
              <a:buFontTx/>
              <a:buNone/>
              <a:tabLst/>
              <a:defRPr/>
            </a:pPr>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Le premier rôle est la session globale. Le deuxième rôle est une sous-session d'achat réussie, où une séquence d'événements de page mène à un achat confirmé. Le troisième rôle est le panier d'achat abandonné, où la séquence d'événements de page se termine sans achat</a:t>
            </a:r>
          </a:p>
          <a:p>
            <a:endParaRPr lang="fr-FR" dirty="0"/>
          </a:p>
        </p:txBody>
      </p:sp>
      <p:sp>
        <p:nvSpPr>
          <p:cNvPr id="4" name="Espace réservé du numéro de diapositive 3"/>
          <p:cNvSpPr>
            <a:spLocks noGrp="1"/>
          </p:cNvSpPr>
          <p:nvPr>
            <p:ph type="sldNum" sz="quarter" idx="10"/>
          </p:nvPr>
        </p:nvSpPr>
        <p:spPr/>
        <p:txBody>
          <a:bodyPr/>
          <a:lstStyle/>
          <a:p>
            <a:fld id="{E31375A4-56A4-47D6-9801-1991572033F7}" type="slidenum">
              <a:rPr lang="fr-FR" smtClean="0"/>
              <a:pPr/>
              <a:t>20</a:t>
            </a:fld>
            <a:endParaRPr lang="fr-FR" dirty="0"/>
          </a:p>
        </p:txBody>
      </p:sp>
    </p:spTree>
    <p:extLst>
      <p:ext uri="{BB962C8B-B14F-4D97-AF65-F5344CB8AC3E}">
        <p14:creationId xmlns:p14="http://schemas.microsoft.com/office/powerpoint/2010/main" val="1712689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CA" dirty="0" err="1" smtClean="0"/>
              <a:t>Cele</a:t>
            </a:r>
            <a:r>
              <a:rPr lang="en-CA" dirty="0" smtClean="0"/>
              <a:t> </a:t>
            </a:r>
            <a:r>
              <a:rPr lang="en-CA" dirty="0" err="1" smtClean="0"/>
              <a:t>est</a:t>
            </a:r>
            <a:r>
              <a:rPr lang="en-CA" dirty="0" smtClean="0"/>
              <a:t> </a:t>
            </a:r>
            <a:r>
              <a:rPr lang="en-CA" dirty="0" err="1" smtClean="0"/>
              <a:t>tres</a:t>
            </a:r>
            <a:r>
              <a:rPr lang="en-CA" dirty="0" smtClean="0"/>
              <a:t> important car </a:t>
            </a:r>
            <a:r>
              <a:rPr lang="en-CA" dirty="0" err="1" smtClean="0"/>
              <a:t>vous</a:t>
            </a:r>
            <a:r>
              <a:rPr lang="en-CA" baseline="0" dirty="0" smtClean="0"/>
              <a:t> </a:t>
            </a:r>
            <a:r>
              <a:rPr lang="en-CA" baseline="0" dirty="0" err="1" smtClean="0"/>
              <a:t>pouver</a:t>
            </a:r>
            <a:r>
              <a:rPr lang="en-CA" baseline="0" dirty="0" smtClean="0"/>
              <a:t> </a:t>
            </a:r>
            <a:r>
              <a:rPr lang="en-CA" baseline="0" dirty="0" err="1" smtClean="0"/>
              <a:t>interroger</a:t>
            </a:r>
            <a:r>
              <a:rPr lang="en-CA" baseline="0" dirty="0" smtClean="0"/>
              <a:t> les </a:t>
            </a:r>
            <a:r>
              <a:rPr lang="en-CA" baseline="0" dirty="0" err="1" smtClean="0"/>
              <a:t>evenements</a:t>
            </a:r>
            <a:r>
              <a:rPr lang="en-CA" baseline="0" dirty="0" smtClean="0"/>
              <a:t> et les </a:t>
            </a:r>
            <a:r>
              <a:rPr lang="en-CA" baseline="0" dirty="0" err="1" smtClean="0"/>
              <a:t>statuts</a:t>
            </a:r>
            <a:r>
              <a:rPr lang="en-CA" baseline="0" dirty="0" smtClean="0"/>
              <a:t> des clients </a:t>
            </a:r>
            <a:r>
              <a:rPr lang="en-CA" baseline="0" dirty="0" err="1" smtClean="0"/>
              <a:t>associes</a:t>
            </a:r>
            <a:r>
              <a:rPr lang="en-CA" baseline="0" dirty="0" smtClean="0"/>
              <a:t> a un </a:t>
            </a:r>
            <a:r>
              <a:rPr lang="en-CA" baseline="0" dirty="0" err="1" smtClean="0"/>
              <a:t>intervalle</a:t>
            </a:r>
            <a:r>
              <a:rPr lang="en-CA" baseline="0" dirty="0" smtClean="0"/>
              <a:t> de temps </a:t>
            </a:r>
            <a:r>
              <a:rPr lang="en-CA" baseline="0" dirty="0" err="1" smtClean="0"/>
              <a:t>particulier</a:t>
            </a:r>
            <a:r>
              <a:rPr lang="en-CA" baseline="0" dirty="0" smtClean="0"/>
              <a:t> que </a:t>
            </a:r>
            <a:r>
              <a:rPr lang="en-CA" baseline="0" dirty="0" err="1" smtClean="0"/>
              <a:t>vous</a:t>
            </a:r>
            <a:r>
              <a:rPr lang="en-CA" baseline="0" dirty="0" smtClean="0"/>
              <a:t> </a:t>
            </a:r>
            <a:r>
              <a:rPr lang="en-CA" baseline="0" dirty="0" err="1" smtClean="0"/>
              <a:t>souhaites</a:t>
            </a:r>
            <a:r>
              <a:rPr lang="en-CA" baseline="0" dirty="0" smtClean="0"/>
              <a:t> </a:t>
            </a:r>
            <a:r>
              <a:rPr lang="en-CA" baseline="0" dirty="0" err="1" smtClean="0"/>
              <a:t>connaitre</a:t>
            </a:r>
            <a:r>
              <a:rPr lang="en-CA" baseline="0" dirty="0" smtClean="0"/>
              <a:t> sur </a:t>
            </a:r>
            <a:r>
              <a:rPr lang="en-CA" baseline="0" dirty="0" err="1" smtClean="0"/>
              <a:t>ces</a:t>
            </a:r>
            <a:r>
              <a:rPr lang="en-CA" baseline="0" dirty="0" smtClean="0"/>
              <a:t> types </a:t>
            </a:r>
            <a:r>
              <a:rPr lang="en-CA" baseline="0" dirty="0" err="1" smtClean="0"/>
              <a:t>particuliers</a:t>
            </a:r>
            <a:r>
              <a:rPr lang="en-CA" baseline="0" dirty="0" smtClean="0"/>
              <a:t> de transactions </a:t>
            </a:r>
            <a:endParaRPr lang="fr-FR" dirty="0"/>
          </a:p>
        </p:txBody>
      </p:sp>
      <p:sp>
        <p:nvSpPr>
          <p:cNvPr id="4" name="Espace réservé du numéro de diapositive 3"/>
          <p:cNvSpPr>
            <a:spLocks noGrp="1"/>
          </p:cNvSpPr>
          <p:nvPr>
            <p:ph type="sldNum" sz="quarter" idx="10"/>
          </p:nvPr>
        </p:nvSpPr>
        <p:spPr/>
        <p:txBody>
          <a:bodyPr/>
          <a:lstStyle/>
          <a:p>
            <a:fld id="{E31375A4-56A4-47D6-9801-1991572033F7}" type="slidenum">
              <a:rPr lang="fr-FR" smtClean="0"/>
              <a:pPr/>
              <a:t>21</a:t>
            </a:fld>
            <a:endParaRPr lang="fr-FR" dirty="0"/>
          </a:p>
        </p:txBody>
      </p:sp>
    </p:spTree>
    <p:extLst>
      <p:ext uri="{BB962C8B-B14F-4D97-AF65-F5344CB8AC3E}">
        <p14:creationId xmlns:p14="http://schemas.microsoft.com/office/powerpoint/2010/main" val="3299390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Pratiquement tous les processus en contact avec les clients sont une source potentielle d'informations sur la satisfaction, qu'il s'agisse des ventes, des retours, du support client, de la facturation, de l'activité du site Web, des médias sociaux ou même des données de </a:t>
            </a:r>
            <a:r>
              <a:rPr lang="fr-FR" dirty="0" err="1" smtClean="0"/>
              <a:t>géopositionnement</a:t>
            </a:r>
            <a:r>
              <a:rPr lang="fr-FR" dirty="0" smtClean="0"/>
              <a:t>.</a:t>
            </a:r>
            <a:endParaRPr lang="fr-FR" dirty="0"/>
          </a:p>
        </p:txBody>
      </p:sp>
      <p:sp>
        <p:nvSpPr>
          <p:cNvPr id="4" name="Espace réservé du numéro de diapositive 3"/>
          <p:cNvSpPr>
            <a:spLocks noGrp="1"/>
          </p:cNvSpPr>
          <p:nvPr>
            <p:ph type="sldNum" sz="quarter" idx="10"/>
          </p:nvPr>
        </p:nvSpPr>
        <p:spPr/>
        <p:txBody>
          <a:bodyPr/>
          <a:lstStyle/>
          <a:p>
            <a:fld id="{E31375A4-56A4-47D6-9801-1991572033F7}" type="slidenum">
              <a:rPr lang="fr-FR" smtClean="0"/>
              <a:pPr/>
              <a:t>22</a:t>
            </a:fld>
            <a:endParaRPr lang="fr-FR" dirty="0"/>
          </a:p>
        </p:txBody>
      </p:sp>
    </p:spTree>
    <p:extLst>
      <p:ext uri="{BB962C8B-B14F-4D97-AF65-F5344CB8AC3E}">
        <p14:creationId xmlns:p14="http://schemas.microsoft.com/office/powerpoint/2010/main" val="3187282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Certaines organisations ont la chance de disposer d'un système centralisé de gestion </a:t>
            </a:r>
            <a:r>
              <a:rPr lang="fr-FR" dirty="0" smtClean="0">
                <a:latin typeface="Sitka Display" panose="02000505000000020004" pitchFamily="2" charset="0"/>
              </a:rPr>
              <a:t>de base </a:t>
            </a:r>
            <a:r>
              <a:rPr lang="fr-FR" sz="1200" kern="1200" dirty="0" smtClean="0">
                <a:solidFill>
                  <a:schemeClr val="tx1"/>
                </a:solidFill>
                <a:effectLst/>
                <a:latin typeface="+mn-lt"/>
                <a:ea typeface="+mn-ea"/>
                <a:cs typeface="+mn-cs"/>
              </a:rPr>
              <a:t>des</a:t>
            </a:r>
            <a:r>
              <a:rPr lang="fr-FR" sz="1200" kern="1200" baseline="0" dirty="0" smtClean="0">
                <a:solidFill>
                  <a:schemeClr val="tx1"/>
                </a:solidFill>
                <a:effectLst/>
                <a:latin typeface="+mn-lt"/>
                <a:ea typeface="+mn-ea"/>
                <a:cs typeface="+mn-cs"/>
              </a:rPr>
              <a:t> données </a:t>
            </a:r>
            <a:r>
              <a:rPr lang="fr-FR" sz="1200" kern="1200" dirty="0" smtClean="0">
                <a:solidFill>
                  <a:schemeClr val="tx1"/>
                </a:solidFill>
                <a:effectLst/>
                <a:latin typeface="+mn-lt"/>
                <a:ea typeface="+mn-ea"/>
                <a:cs typeface="+mn-cs"/>
              </a:rPr>
              <a:t>(MDM)</a:t>
            </a:r>
          </a:p>
          <a:p>
            <a:r>
              <a:rPr lang="fr-FR" dirty="0" smtClean="0"/>
              <a:t>Mais une telle centralisation est rare dans le monde réel. </a:t>
            </a:r>
          </a:p>
          <a:p>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31375A4-56A4-47D6-9801-1991572033F7}" type="slidenum">
              <a:rPr lang="fr-FR" smtClean="0"/>
              <a:pPr/>
              <a:t>23</a:t>
            </a:fld>
            <a:endParaRPr lang="fr-FR" dirty="0"/>
          </a:p>
        </p:txBody>
      </p:sp>
    </p:spTree>
    <p:extLst>
      <p:ext uri="{BB962C8B-B14F-4D97-AF65-F5344CB8AC3E}">
        <p14:creationId xmlns:p14="http://schemas.microsoft.com/office/powerpoint/2010/main" val="3614472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E31375A4-56A4-47D6-9801-1991572033F7}" type="slidenum">
              <a:rPr lang="fr-FR" smtClean="0"/>
              <a:pPr/>
              <a:t>25</a:t>
            </a:fld>
            <a:endParaRPr lang="fr-FR" dirty="0"/>
          </a:p>
        </p:txBody>
      </p:sp>
    </p:spTree>
    <p:extLst>
      <p:ext uri="{BB962C8B-B14F-4D97-AF65-F5344CB8AC3E}">
        <p14:creationId xmlns:p14="http://schemas.microsoft.com/office/powerpoint/2010/main" val="41910068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ce problème est facilement évité.  Chapitre</a:t>
            </a:r>
            <a:r>
              <a:rPr lang="fr-FR" baseline="0" dirty="0" smtClean="0"/>
              <a:t> 4</a:t>
            </a:r>
            <a:endParaRPr lang="fr-FR" dirty="0"/>
          </a:p>
        </p:txBody>
      </p:sp>
      <p:sp>
        <p:nvSpPr>
          <p:cNvPr id="4" name="Espace réservé du numéro de diapositive 3"/>
          <p:cNvSpPr>
            <a:spLocks noGrp="1"/>
          </p:cNvSpPr>
          <p:nvPr>
            <p:ph type="sldNum" sz="quarter" idx="10"/>
          </p:nvPr>
        </p:nvSpPr>
        <p:spPr/>
        <p:txBody>
          <a:bodyPr/>
          <a:lstStyle/>
          <a:p>
            <a:fld id="{E31375A4-56A4-47D6-9801-1991572033F7}" type="slidenum">
              <a:rPr lang="fr-FR" smtClean="0"/>
              <a:pPr/>
              <a:t>26</a:t>
            </a:fld>
            <a:endParaRPr lang="fr-FR" dirty="0"/>
          </a:p>
        </p:txBody>
      </p:sp>
    </p:spTree>
    <p:extLst>
      <p:ext uri="{BB962C8B-B14F-4D97-AF65-F5344CB8AC3E}">
        <p14:creationId xmlns:p14="http://schemas.microsoft.com/office/powerpoint/2010/main" val="1372802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Il est basé sur la simple notion que mieux vous connaissez vos clients, mieux vous pouvez entretenir des relations durables et précieuses avec eux.</a:t>
            </a:r>
            <a:endParaRPr lang="fr-FR" dirty="0"/>
          </a:p>
        </p:txBody>
      </p:sp>
      <p:sp>
        <p:nvSpPr>
          <p:cNvPr id="4" name="Espace réservé du numéro de diapositive 3"/>
          <p:cNvSpPr>
            <a:spLocks noGrp="1"/>
          </p:cNvSpPr>
          <p:nvPr>
            <p:ph type="sldNum" sz="quarter" idx="10"/>
          </p:nvPr>
        </p:nvSpPr>
        <p:spPr/>
        <p:txBody>
          <a:bodyPr/>
          <a:lstStyle/>
          <a:p>
            <a:fld id="{E31375A4-56A4-47D6-9801-1991572033F7}" type="slidenum">
              <a:rPr lang="fr-FR" smtClean="0"/>
              <a:pPr/>
              <a:t>3</a:t>
            </a:fld>
            <a:endParaRPr lang="fr-FR" dirty="0"/>
          </a:p>
        </p:txBody>
      </p:sp>
    </p:spTree>
    <p:extLst>
      <p:ext uri="{BB962C8B-B14F-4D97-AF65-F5344CB8AC3E}">
        <p14:creationId xmlns:p14="http://schemas.microsoft.com/office/powerpoint/2010/main" val="795236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 GRC analytique (qui correspond à l'analyse des informations reçues) et le GRC opérationnel (qui sert à automatiser les relations de l'entreprise avec les clients grâce à des processus préétablis).</a:t>
            </a:r>
            <a:endParaRPr lang="fr-FR" dirty="0"/>
          </a:p>
        </p:txBody>
      </p:sp>
      <p:sp>
        <p:nvSpPr>
          <p:cNvPr id="4" name="Espace réservé du numéro de diapositive 3"/>
          <p:cNvSpPr>
            <a:spLocks noGrp="1"/>
          </p:cNvSpPr>
          <p:nvPr>
            <p:ph type="sldNum" sz="quarter" idx="10"/>
          </p:nvPr>
        </p:nvSpPr>
        <p:spPr/>
        <p:txBody>
          <a:bodyPr/>
          <a:lstStyle/>
          <a:p>
            <a:fld id="{E31375A4-56A4-47D6-9801-1991572033F7}" type="slidenum">
              <a:rPr lang="fr-FR" smtClean="0"/>
              <a:pPr/>
              <a:t>5</a:t>
            </a:fld>
            <a:endParaRPr lang="fr-FR" dirty="0"/>
          </a:p>
        </p:txBody>
      </p:sp>
    </p:spTree>
    <p:extLst>
      <p:ext uri="{BB962C8B-B14F-4D97-AF65-F5344CB8AC3E}">
        <p14:creationId xmlns:p14="http://schemas.microsoft.com/office/powerpoint/2010/main" val="2059178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Dans cette conception, la colonne de nom est beaucoup trop limitée. Il n'y a pas de mécanisme cohérent pour gérer les salutations, les titres ou les suffixes. Vous ne pouvez pas identifier le prénom de la personne ni comment elle doit être adressée dans une salutation personnalisée</a:t>
            </a:r>
          </a:p>
          <a:p>
            <a:endParaRPr lang="fr-FR" dirty="0" smtClean="0"/>
          </a:p>
          <a:p>
            <a:r>
              <a:rPr lang="fr-FR" dirty="0" smtClean="0"/>
              <a:t>Dans les exemples d'attributs d'adresse, des abréviations incohérentes sont utilisées à divers endroits. Les colonnes d'adresses peuvent contenir suffisamment d'espace pour n'importe quelle adresse, mais il n'y a aucune discipline imposée par les colonnes qui puisse garantir la conformité aux réglementations des autorités postales</a:t>
            </a:r>
          </a:p>
          <a:p>
            <a:endParaRPr lang="fr-FR" dirty="0"/>
          </a:p>
        </p:txBody>
      </p:sp>
      <p:sp>
        <p:nvSpPr>
          <p:cNvPr id="4" name="Espace réservé du numéro de diapositive 3"/>
          <p:cNvSpPr>
            <a:spLocks noGrp="1"/>
          </p:cNvSpPr>
          <p:nvPr>
            <p:ph type="sldNum" sz="quarter" idx="10"/>
          </p:nvPr>
        </p:nvSpPr>
        <p:spPr/>
        <p:txBody>
          <a:bodyPr/>
          <a:lstStyle/>
          <a:p>
            <a:fld id="{E31375A4-56A4-47D6-9801-1991572033F7}" type="slidenum">
              <a:rPr lang="fr-FR" smtClean="0"/>
              <a:pPr/>
              <a:t>8</a:t>
            </a:fld>
            <a:endParaRPr lang="fr-FR" dirty="0"/>
          </a:p>
        </p:txBody>
      </p:sp>
    </p:spTree>
    <p:extLst>
      <p:ext uri="{BB962C8B-B14F-4D97-AF65-F5344CB8AC3E}">
        <p14:creationId xmlns:p14="http://schemas.microsoft.com/office/powerpoint/2010/main" val="4282013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Le processus d'extraction doit effectuer une analyse significative des noms et adresses modifiés d'origine. Une fois les attributs analysés, ils peuvent être standardisés. Par exemple, Rd deviendrait Road et Ste deviendrait Suite</a:t>
            </a:r>
          </a:p>
          <a:p>
            <a:endParaRPr lang="fr-FR" dirty="0"/>
          </a:p>
        </p:txBody>
      </p:sp>
      <p:sp>
        <p:nvSpPr>
          <p:cNvPr id="4" name="Espace réservé du numéro de diapositive 3"/>
          <p:cNvSpPr>
            <a:spLocks noGrp="1"/>
          </p:cNvSpPr>
          <p:nvPr>
            <p:ph type="sldNum" sz="quarter" idx="10"/>
          </p:nvPr>
        </p:nvSpPr>
        <p:spPr/>
        <p:txBody>
          <a:bodyPr/>
          <a:lstStyle/>
          <a:p>
            <a:fld id="{E31375A4-56A4-47D6-9801-1991572033F7}" type="slidenum">
              <a:rPr lang="fr-FR" smtClean="0"/>
              <a:pPr/>
              <a:t>9</a:t>
            </a:fld>
            <a:endParaRPr lang="fr-FR" dirty="0"/>
          </a:p>
        </p:txBody>
      </p:sp>
    </p:spTree>
    <p:extLst>
      <p:ext uri="{BB962C8B-B14F-4D97-AF65-F5344CB8AC3E}">
        <p14:creationId xmlns:p14="http://schemas.microsoft.com/office/powerpoint/2010/main" val="4117371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dirty="0" smtClean="0">
                <a:latin typeface="Sitka Display" panose="02000505000000020004" pitchFamily="2" charset="0"/>
              </a:rPr>
              <a:t>(le cyrillique, l'arabe, le japonais, le chinois et des dizaines d'autres systèmes d'écriture).</a:t>
            </a:r>
          </a:p>
          <a:p>
            <a:pPr marL="342900" indent="-342900" algn="just">
              <a:buFont typeface="Wingdings" panose="05000000000000000000" pitchFamily="2" charset="2"/>
              <a:buChar char="§"/>
            </a:pPr>
            <a:r>
              <a:rPr lang="fr-FR" sz="1200" dirty="0" smtClean="0">
                <a:latin typeface="Sitka Display" panose="02000505000000020004" pitchFamily="2" charset="0"/>
              </a:rPr>
              <a:t>Les objectifs internationaux de DW/BI sont universels et cohérents s’ils sont traduits dans d’autres langues, tri, attributs cardinaux, correction culturelle, qualité de bout en bout, réponse client en temps réel.</a:t>
            </a:r>
          </a:p>
          <a:p>
            <a:pPr algn="just"/>
            <a:endParaRPr lang="fr-FR" sz="1200" dirty="0" smtClean="0">
              <a:latin typeface="Sitka Display" panose="02000505000000020004" pitchFamily="2" charset="0"/>
            </a:endParaRPr>
          </a:p>
          <a:p>
            <a:pPr marL="342900" indent="-342900" algn="just">
              <a:buFont typeface="Wingdings" panose="05000000000000000000" pitchFamily="2" charset="2"/>
              <a:buChar char="§"/>
            </a:pPr>
            <a:r>
              <a:rPr lang="fr-FR" sz="1200" dirty="0" smtClean="0">
                <a:latin typeface="Sitka Display" panose="02000505000000020004" pitchFamily="2" charset="0"/>
              </a:rPr>
              <a:t>les messages de l'outil de localisation bi sont traduits au profit de l'utilisateur professionnel.</a:t>
            </a:r>
          </a:p>
          <a:p>
            <a:endParaRPr lang="fr-FR" sz="1200" dirty="0" smtClean="0">
              <a:latin typeface="Sitka Display" panose="02000505000000020004" pitchFamily="2" charset="0"/>
            </a:endParaRPr>
          </a:p>
          <a:p>
            <a:endParaRPr lang="fr-FR" dirty="0"/>
          </a:p>
        </p:txBody>
      </p:sp>
      <p:sp>
        <p:nvSpPr>
          <p:cNvPr id="4" name="Espace réservé du numéro de diapositive 3"/>
          <p:cNvSpPr>
            <a:spLocks noGrp="1"/>
          </p:cNvSpPr>
          <p:nvPr>
            <p:ph type="sldNum" sz="quarter" idx="10"/>
          </p:nvPr>
        </p:nvSpPr>
        <p:spPr/>
        <p:txBody>
          <a:bodyPr/>
          <a:lstStyle/>
          <a:p>
            <a:fld id="{E31375A4-56A4-47D6-9801-1991572033F7}" type="slidenum">
              <a:rPr lang="fr-FR" smtClean="0"/>
              <a:pPr/>
              <a:t>10</a:t>
            </a:fld>
            <a:endParaRPr lang="fr-FR" dirty="0"/>
          </a:p>
        </p:txBody>
      </p:sp>
    </p:spTree>
    <p:extLst>
      <p:ext uri="{BB962C8B-B14F-4D97-AF65-F5344CB8AC3E}">
        <p14:creationId xmlns:p14="http://schemas.microsoft.com/office/powerpoint/2010/main" val="18382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Les dimensions client contiennent souvent des dates, telles que la date du premier achat, la date du dernier achat et la date de naissance.</a:t>
            </a:r>
          </a:p>
          <a:p>
            <a:endParaRPr lang="fr-FR" dirty="0"/>
          </a:p>
        </p:txBody>
      </p:sp>
      <p:sp>
        <p:nvSpPr>
          <p:cNvPr id="4" name="Espace réservé du numéro de diapositive 3"/>
          <p:cNvSpPr>
            <a:spLocks noGrp="1"/>
          </p:cNvSpPr>
          <p:nvPr>
            <p:ph type="sldNum" sz="quarter" idx="10"/>
          </p:nvPr>
        </p:nvSpPr>
        <p:spPr/>
        <p:txBody>
          <a:bodyPr/>
          <a:lstStyle/>
          <a:p>
            <a:fld id="{E31375A4-56A4-47D6-9801-1991572033F7}" type="slidenum">
              <a:rPr lang="fr-FR" smtClean="0"/>
              <a:pPr/>
              <a:t>11</a:t>
            </a:fld>
            <a:endParaRPr lang="fr-FR" dirty="0"/>
          </a:p>
        </p:txBody>
      </p:sp>
    </p:spTree>
    <p:extLst>
      <p:ext uri="{BB962C8B-B14F-4D97-AF65-F5344CB8AC3E}">
        <p14:creationId xmlns:p14="http://schemas.microsoft.com/office/powerpoint/2010/main" val="1252980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Cela permet aux utilisateurs professionnels de limiter simplement l'attribut de dépenses comme ils le feraient pour un attribut géographique</a:t>
            </a:r>
            <a:r>
              <a:rPr lang="fr-FR" dirty="0" smtClean="0"/>
              <a:t>.</a:t>
            </a:r>
          </a:p>
          <a:p>
            <a:endParaRPr lang="en-CA" dirty="0" smtClean="0"/>
          </a:p>
          <a:p>
            <a:r>
              <a:rPr lang="fr-FR" dirty="0" smtClean="0"/>
              <a:t>Cela permet aux utilisateurs professionnels de limiter simplement l'attribut de dépenses comme ils le feraient pour un attribut géographique.</a:t>
            </a:r>
          </a:p>
          <a:p>
            <a:endParaRPr lang="en-CA" dirty="0" smtClean="0"/>
          </a:p>
          <a:p>
            <a:r>
              <a:rPr lang="fr-FR" dirty="0" smtClean="0"/>
              <a:t>Si vous choisissez d'inclure certains faits agrégés en tant qu'attributs de dimension, assurez-vous de vous concentrer sur ceux qui seront fréquemment utilisés. Efforcez-vous également de minimiser la fréquence à laquelle ces attributs doivent être mis à jour. Par exemple, un attribut pour les dépenses de l'année dernière nécessiterait beaucoup moins de maintenance qu'un attribut fournissant un comportement depuis le début de l'année. </a:t>
            </a:r>
          </a:p>
          <a:p>
            <a:r>
              <a:rPr lang="en-CA" dirty="0" smtClean="0"/>
              <a:t>Pour</a:t>
            </a:r>
            <a:r>
              <a:rPr lang="en-CA" baseline="0" dirty="0" smtClean="0"/>
              <a:t> simplifier la </a:t>
            </a:r>
            <a:r>
              <a:rPr lang="en-CA" baseline="0" dirty="0" err="1" smtClean="0"/>
              <a:t>maniere</a:t>
            </a:r>
            <a:r>
              <a:rPr lang="en-CA" baseline="0" dirty="0" smtClean="0"/>
              <a:t> de recuperation de la formation par les </a:t>
            </a:r>
            <a:r>
              <a:rPr lang="en-CA" baseline="0" dirty="0" err="1" smtClean="0"/>
              <a:t>utilisateurs</a:t>
            </a:r>
            <a:r>
              <a:rPr lang="en-CA" baseline="0" dirty="0" smtClean="0"/>
              <a:t> </a:t>
            </a:r>
            <a:r>
              <a:rPr lang="en-CA" baseline="0" dirty="0" err="1" smtClean="0"/>
              <a:t>professionnels</a:t>
            </a:r>
            <a:r>
              <a:rPr lang="en-CA" baseline="0" dirty="0" smtClean="0"/>
              <a:t> ,</a:t>
            </a:r>
            <a:r>
              <a:rPr lang="en-CA" baseline="0" dirty="0" err="1" smtClean="0"/>
              <a:t>alors</a:t>
            </a:r>
            <a:r>
              <a:rPr lang="en-CA" baseline="0" dirty="0" smtClean="0"/>
              <a:t> </a:t>
            </a:r>
            <a:r>
              <a:rPr lang="en-CA" baseline="0" dirty="0" err="1" smtClean="0"/>
              <a:t>aulieu</a:t>
            </a:r>
            <a:r>
              <a:rPr lang="en-CA" baseline="0" dirty="0" smtClean="0"/>
              <a:t> de </a:t>
            </a:r>
            <a:r>
              <a:rPr lang="en-CA" baseline="0" dirty="0" err="1" smtClean="0"/>
              <a:t>construire</a:t>
            </a:r>
            <a:r>
              <a:rPr lang="en-CA" baseline="0" dirty="0" smtClean="0"/>
              <a:t> </a:t>
            </a:r>
            <a:r>
              <a:rPr lang="en-CA" baseline="0" dirty="0" err="1" smtClean="0"/>
              <a:t>plusieurs</a:t>
            </a:r>
            <a:r>
              <a:rPr lang="en-CA" baseline="0" dirty="0" smtClean="0"/>
              <a:t> </a:t>
            </a:r>
            <a:r>
              <a:rPr lang="en-CA" baseline="0" dirty="0" err="1" smtClean="0"/>
              <a:t>requette</a:t>
            </a:r>
            <a:r>
              <a:rPr lang="en-CA" baseline="0" dirty="0" smtClean="0"/>
              <a:t> qui </a:t>
            </a:r>
            <a:r>
              <a:rPr lang="en-CA" baseline="0" dirty="0" err="1" smtClean="0"/>
              <a:t>contenant</a:t>
            </a:r>
            <a:r>
              <a:rPr lang="en-CA" baseline="0" dirty="0" smtClean="0"/>
              <a:t> des jointure pour </a:t>
            </a:r>
            <a:r>
              <a:rPr lang="en-CA" baseline="0" dirty="0" err="1" smtClean="0"/>
              <a:t>atteindre</a:t>
            </a:r>
            <a:r>
              <a:rPr lang="en-CA" baseline="0" dirty="0" smtClean="0"/>
              <a:t> a des information qui </a:t>
            </a:r>
            <a:r>
              <a:rPr lang="en-CA" baseline="0" dirty="0" err="1" smtClean="0"/>
              <a:t>sont</a:t>
            </a:r>
            <a:r>
              <a:rPr lang="en-CA" baseline="0" dirty="0" smtClean="0"/>
              <a:t> </a:t>
            </a:r>
            <a:r>
              <a:rPr lang="en-CA" baseline="0" dirty="0" err="1" smtClean="0"/>
              <a:t>frequament</a:t>
            </a:r>
            <a:r>
              <a:rPr lang="en-CA" baseline="0" dirty="0" smtClean="0"/>
              <a:t> </a:t>
            </a:r>
            <a:r>
              <a:rPr lang="en-CA" baseline="0" dirty="0" err="1" smtClean="0"/>
              <a:t>utiliser</a:t>
            </a:r>
            <a:r>
              <a:rPr lang="en-CA" baseline="0" dirty="0" smtClean="0"/>
              <a:t> et qui </a:t>
            </a:r>
            <a:r>
              <a:rPr lang="en-CA" baseline="0" dirty="0" err="1" smtClean="0"/>
              <a:t>une</a:t>
            </a:r>
            <a:r>
              <a:rPr lang="en-CA" baseline="0" dirty="0" smtClean="0"/>
              <a:t> minimum </a:t>
            </a:r>
            <a:r>
              <a:rPr lang="en-CA" baseline="0" dirty="0" err="1" smtClean="0"/>
              <a:t>frequence</a:t>
            </a:r>
            <a:r>
              <a:rPr lang="en-CA" baseline="0" dirty="0" smtClean="0"/>
              <a:t> de </a:t>
            </a:r>
            <a:r>
              <a:rPr lang="en-CA" baseline="0" dirty="0" err="1" smtClean="0"/>
              <a:t>mise</a:t>
            </a:r>
            <a:r>
              <a:rPr lang="en-CA" baseline="0" dirty="0" smtClean="0"/>
              <a:t> a jour , </a:t>
            </a:r>
            <a:r>
              <a:rPr lang="en-CA" baseline="0" dirty="0" err="1" smtClean="0"/>
              <a:t>alors</a:t>
            </a:r>
            <a:r>
              <a:rPr lang="en-CA" baseline="0" dirty="0" smtClean="0"/>
              <a:t> pour la solution de </a:t>
            </a:r>
            <a:r>
              <a:rPr lang="en-CA" baseline="0" dirty="0" err="1" smtClean="0"/>
              <a:t>ce</a:t>
            </a:r>
            <a:r>
              <a:rPr lang="en-CA" baseline="0" dirty="0" smtClean="0"/>
              <a:t> problem on vas </a:t>
            </a:r>
            <a:r>
              <a:rPr lang="en-CA" baseline="0" dirty="0" err="1" smtClean="0"/>
              <a:t>stockes</a:t>
            </a:r>
            <a:r>
              <a:rPr lang="en-CA" baseline="0" dirty="0" smtClean="0"/>
              <a:t> se </a:t>
            </a:r>
            <a:r>
              <a:rPr lang="en-CA" baseline="0" dirty="0" err="1" smtClean="0"/>
              <a:t>faits</a:t>
            </a:r>
            <a:r>
              <a:rPr lang="en-CA" baseline="0" dirty="0" smtClean="0"/>
              <a:t> </a:t>
            </a:r>
            <a:r>
              <a:rPr lang="en-CA" baseline="0" dirty="0" err="1" smtClean="0"/>
              <a:t>agrege</a:t>
            </a:r>
            <a:r>
              <a:rPr lang="en-CA" baseline="0" dirty="0" smtClean="0"/>
              <a:t> </a:t>
            </a:r>
            <a:r>
              <a:rPr lang="en-CA" baseline="0" dirty="0" err="1" smtClean="0"/>
              <a:t>en</a:t>
            </a:r>
            <a:r>
              <a:rPr lang="en-CA" baseline="0" dirty="0" smtClean="0"/>
              <a:t> </a:t>
            </a:r>
            <a:r>
              <a:rPr lang="en-CA" baseline="0" dirty="0" err="1" smtClean="0"/>
              <a:t>tant</a:t>
            </a:r>
            <a:r>
              <a:rPr lang="en-CA" baseline="0" dirty="0" smtClean="0"/>
              <a:t> </a:t>
            </a:r>
            <a:r>
              <a:rPr lang="en-CA" baseline="0" dirty="0" err="1" smtClean="0"/>
              <a:t>qu’attribute</a:t>
            </a:r>
            <a:r>
              <a:rPr lang="en-CA" baseline="0" dirty="0" smtClean="0"/>
              <a:t> de </a:t>
            </a:r>
            <a:r>
              <a:rPr lang="en-CA" baseline="0" dirty="0" err="1" smtClean="0"/>
              <a:t>dimention</a:t>
            </a:r>
            <a:endParaRPr lang="fr-FR" dirty="0" smtClean="0"/>
          </a:p>
          <a:p>
            <a:endParaRPr lang="en-CA" dirty="0" smtClean="0"/>
          </a:p>
          <a:p>
            <a:r>
              <a:rPr lang="fr-FR" dirty="0" smtClean="0"/>
              <a:t>Si vous choisissez d'inclure certains faits agrégés en tant qu'attributs de dimension, assurez-vous de vous concentrer sur ceux qui seront fréquemment utilisés. Efforcez-vous également de minimiser la fréquence à laquelle ces attributs doivent être mis à jour. Par exemple, un attribut pour les dépenses de l'année dernière nécessiterait beaucoup moins de maintenance qu'un attribut fournissant un comportement depuis le début de l'année. </a:t>
            </a:r>
            <a:endParaRPr lang="fr-FR" dirty="0"/>
          </a:p>
        </p:txBody>
      </p:sp>
      <p:sp>
        <p:nvSpPr>
          <p:cNvPr id="4" name="Espace réservé du numéro de diapositive 3"/>
          <p:cNvSpPr>
            <a:spLocks noGrp="1"/>
          </p:cNvSpPr>
          <p:nvPr>
            <p:ph type="sldNum" sz="quarter" idx="10"/>
          </p:nvPr>
        </p:nvSpPr>
        <p:spPr/>
        <p:txBody>
          <a:bodyPr/>
          <a:lstStyle/>
          <a:p>
            <a:fld id="{E31375A4-56A4-47D6-9801-1991572033F7}" type="slidenum">
              <a:rPr lang="fr-FR" smtClean="0"/>
              <a:pPr/>
              <a:t>12</a:t>
            </a:fld>
            <a:endParaRPr lang="fr-FR" dirty="0"/>
          </a:p>
        </p:txBody>
      </p:sp>
    </p:spTree>
    <p:extLst>
      <p:ext uri="{BB962C8B-B14F-4D97-AF65-F5344CB8AC3E}">
        <p14:creationId xmlns:p14="http://schemas.microsoft.com/office/powerpoint/2010/main" val="2611659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Le secret de la création de requêtes de groupe d'étude comportementales complexes consiste à capturer les clés des clients ou des produits dont vous suivez le comportement.</a:t>
            </a:r>
          </a:p>
          <a:p>
            <a:r>
              <a:rPr lang="fr-FR" dirty="0" smtClean="0"/>
              <a:t>Vous utilisez ensuite les clés capturées pour contraindre ultérieurement d'autres tables de faits sans avoir à </a:t>
            </a:r>
            <a:r>
              <a:rPr lang="fr-FR" dirty="0" err="1" smtClean="0"/>
              <a:t>réexécuter</a:t>
            </a:r>
            <a:r>
              <a:rPr lang="fr-FR" dirty="0" smtClean="0"/>
              <a:t> l'analyse comportementale d'origine.</a:t>
            </a:r>
          </a:p>
          <a:p>
            <a:endParaRPr lang="fr-FR" dirty="0"/>
          </a:p>
        </p:txBody>
      </p:sp>
      <p:sp>
        <p:nvSpPr>
          <p:cNvPr id="4" name="Espace réservé du numéro de diapositive 3"/>
          <p:cNvSpPr>
            <a:spLocks noGrp="1"/>
          </p:cNvSpPr>
          <p:nvPr>
            <p:ph type="sldNum" sz="quarter" idx="10"/>
          </p:nvPr>
        </p:nvSpPr>
        <p:spPr/>
        <p:txBody>
          <a:bodyPr/>
          <a:lstStyle/>
          <a:p>
            <a:fld id="{E31375A4-56A4-47D6-9801-1991572033F7}" type="slidenum">
              <a:rPr lang="fr-FR" smtClean="0"/>
              <a:pPr/>
              <a:t>19</a:t>
            </a:fld>
            <a:endParaRPr lang="fr-FR" dirty="0"/>
          </a:p>
        </p:txBody>
      </p:sp>
    </p:spTree>
    <p:extLst>
      <p:ext uri="{BB962C8B-B14F-4D97-AF65-F5344CB8AC3E}">
        <p14:creationId xmlns:p14="http://schemas.microsoft.com/office/powerpoint/2010/main" val="273524034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p:cNvSpPr>
            <a:spLocks noGrp="1"/>
          </p:cNvSpPr>
          <p:nvPr>
            <p:ph type="ctrTitle"/>
          </p:nvPr>
        </p:nvSpPr>
        <p:spPr>
          <a:xfrm>
            <a:off x="1104900" y="2292094"/>
            <a:ext cx="10096500" cy="2219691"/>
          </a:xfrm>
        </p:spPr>
        <p:txBody>
          <a:bodyPr rtlCol="0" anchor="ctr">
            <a:normAutofit/>
          </a:bodyPr>
          <a:lstStyle>
            <a:lvl1pPr algn="l" rtl="0">
              <a:defRPr sz="4400" cap="all" baseline="0"/>
            </a:lvl1pPr>
          </a:lstStyle>
          <a:p>
            <a:pPr rtl="0"/>
            <a:r>
              <a:rPr lang="fr-FR" noProof="0" smtClean="0"/>
              <a:t>Modifiez le style du titre</a:t>
            </a:r>
            <a:endParaRPr lang="fr-FR" noProof="0" dirty="0"/>
          </a:p>
        </p:txBody>
      </p:sp>
      <p:sp>
        <p:nvSpPr>
          <p:cNvPr id="3" name="Sous-titre 2"/>
          <p:cNvSpPr>
            <a:spLocks noGrp="1"/>
          </p:cNvSpPr>
          <p:nvPr>
            <p:ph type="subTitle" idx="1"/>
          </p:nvPr>
        </p:nvSpPr>
        <p:spPr>
          <a:xfrm>
            <a:off x="1104898" y="4511784"/>
            <a:ext cx="10096501"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fr-FR" noProof="0" smtClean="0"/>
              <a:t>Modifier le style des sous-titres du masque</a:t>
            </a:r>
            <a:endParaRPr lang="fr-FR" noProof="0" dirty="0"/>
          </a:p>
        </p:txBody>
      </p:sp>
      <p:sp>
        <p:nvSpPr>
          <p:cNvPr id="4" name="Espace réservé de la date 3"/>
          <p:cNvSpPr>
            <a:spLocks noGrp="1"/>
          </p:cNvSpPr>
          <p:nvPr>
            <p:ph type="dt" sz="half" idx="10"/>
          </p:nvPr>
        </p:nvSpPr>
        <p:spPr/>
        <p:txBody>
          <a:bodyPr rtlCol="0"/>
          <a:lstStyle>
            <a:lvl1pPr>
              <a:defRPr/>
            </a:lvl1pPr>
          </a:lstStyle>
          <a:p>
            <a:fld id="{2A93682C-1666-439C-B1F6-2324BA8BDEE9}" type="datetime1">
              <a:rPr lang="fr-FR" smtClean="0"/>
              <a:pPr/>
              <a:t>04/01/2023</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lvl1pPr rtl="0">
              <a:defRPr/>
            </a:lvl1pPr>
          </a:lstStyle>
          <a:p>
            <a:fld id="{E31375A4-56A4-47D6-9801-1991572033F7}" type="slidenum">
              <a:rPr lang="fr-FR" smtClean="0"/>
              <a:pPr/>
              <a:t>‹N°›</a:t>
            </a:fld>
            <a:endParaRPr lang="fr-FR" dirty="0"/>
          </a:p>
        </p:txBody>
      </p:sp>
      <p:pic>
        <p:nvPicPr>
          <p:cNvPr id="11" name="Imag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chor="b"/>
          <a:lstStyle>
            <a:lvl1pPr algn="l" rtl="0">
              <a:defRPr sz="3200"/>
            </a:lvl1pPr>
          </a:lstStyle>
          <a:p>
            <a:pPr rtl="0"/>
            <a:r>
              <a:rPr lang="fr-FR" noProof="0" smtClean="0"/>
              <a:t>Modifiez le style du titre</a:t>
            </a:r>
            <a:endParaRPr lang="fr-FR" noProof="0" dirty="0"/>
          </a:p>
        </p:txBody>
      </p:sp>
      <p:sp>
        <p:nvSpPr>
          <p:cNvPr id="3" name="Espace réservé d’image 2"/>
          <p:cNvSpPr>
            <a:spLocks noGrp="1"/>
          </p:cNvSpPr>
          <p:nvPr>
            <p:ph type="pic" idx="1"/>
          </p:nvPr>
        </p:nvSpPr>
        <p:spPr>
          <a:xfrm>
            <a:off x="4654671" y="1600199"/>
            <a:ext cx="6430912" cy="4572001"/>
          </a:xfrm>
        </p:spPr>
        <p:txBody>
          <a:bodyPr tIns="118872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fr-FR" noProof="0" smtClean="0"/>
              <a:t>Cliquez sur l'icône pour ajouter une image</a:t>
            </a:r>
            <a:endParaRPr lang="fr-FR" noProof="0" dirty="0"/>
          </a:p>
        </p:txBody>
      </p:sp>
      <p:sp>
        <p:nvSpPr>
          <p:cNvPr id="4" name="Espace réservé du texte 3"/>
          <p:cNvSpPr>
            <a:spLocks noGrp="1"/>
          </p:cNvSpPr>
          <p:nvPr>
            <p:ph type="body" sz="half" idx="2"/>
          </p:nvPr>
        </p:nvSpPr>
        <p:spPr>
          <a:xfrm>
            <a:off x="1104900" y="1600200"/>
            <a:ext cx="3396996"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fr-FR" noProof="0" smtClean="0"/>
              <a:t>Modifier les styles du texte du masque</a:t>
            </a:r>
          </a:p>
        </p:txBody>
      </p:sp>
      <p:sp>
        <p:nvSpPr>
          <p:cNvPr id="5" name="Espace réservé de la date 4"/>
          <p:cNvSpPr>
            <a:spLocks noGrp="1"/>
          </p:cNvSpPr>
          <p:nvPr>
            <p:ph type="dt" sz="half" idx="10"/>
          </p:nvPr>
        </p:nvSpPr>
        <p:spPr/>
        <p:txBody>
          <a:bodyPr rtlCol="0"/>
          <a:lstStyle>
            <a:lvl1pPr>
              <a:defRPr/>
            </a:lvl1pPr>
          </a:lstStyle>
          <a:p>
            <a:fld id="{75AC62B6-9765-4D0D-A062-B6261D408591}" type="datetime1">
              <a:rPr lang="fr-FR" smtClean="0"/>
              <a:pPr/>
              <a:t>04/01/2023</a:t>
            </a:fld>
            <a:endParaRPr lang="fr-FR"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rtl="0">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dirty="0"/>
          </a:p>
        </p:txBody>
      </p:sp>
      <p:sp>
        <p:nvSpPr>
          <p:cNvPr id="3" name="Espace réservé du texte vertical 2"/>
          <p:cNvSpPr>
            <a:spLocks noGrp="1"/>
          </p:cNvSpPr>
          <p:nvPr>
            <p:ph type="body" orient="vert" idx="1"/>
          </p:nvPr>
        </p:nvSpPr>
        <p:spPr/>
        <p:txBody>
          <a:bodyPr vert="eaVert" rtlCol="0"/>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05560E40-E96F-4F90-B177-9CA529868AE7}" type="datetime1">
              <a:rPr lang="fr-FR" smtClean="0"/>
              <a:pPr/>
              <a:t>04/01/2023</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lvl1pPr rtl="0">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372600" y="365125"/>
            <a:ext cx="1714500" cy="5811838"/>
          </a:xfrm>
        </p:spPr>
        <p:txBody>
          <a:bodyPr vert="eaVert" rtlCol="0"/>
          <a:lstStyle/>
          <a:p>
            <a:pPr rtl="0"/>
            <a:r>
              <a:rPr lang="fr-FR" noProof="0" smtClean="0"/>
              <a:t>Modifiez le style du titre</a:t>
            </a:r>
            <a:endParaRPr lang="fr-FR" noProof="0" dirty="0"/>
          </a:p>
        </p:txBody>
      </p:sp>
      <p:sp>
        <p:nvSpPr>
          <p:cNvPr id="3" name="Espace réservé du texte vertical 2"/>
          <p:cNvSpPr>
            <a:spLocks noGrp="1"/>
          </p:cNvSpPr>
          <p:nvPr>
            <p:ph type="body" orient="vert" idx="1"/>
          </p:nvPr>
        </p:nvSpPr>
        <p:spPr>
          <a:xfrm>
            <a:off x="1104900" y="365125"/>
            <a:ext cx="8098896" cy="5811838"/>
          </a:xfrm>
        </p:spPr>
        <p:txBody>
          <a:bodyPr vert="eaVert" rtlCol="0"/>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495D8A20-D5AA-4EBF-82E0-3620BEFE5662}" type="datetime1">
              <a:rPr lang="fr-FR" smtClean="0"/>
              <a:pPr/>
              <a:t>04/01/2023</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lvl1pPr rtl="0">
              <a:defRPr/>
            </a:lvl1pPr>
          </a:lstStyle>
          <a:p>
            <a:fld id="{E31375A4-56A4-47D6-9801-1991572033F7}" type="slidenum">
              <a:rPr lang="fr-FR" smtClean="0"/>
              <a:pPr/>
              <a:t>‹N°›</a:t>
            </a:fld>
            <a:endParaRPr lang="fr-FR" dirty="0"/>
          </a:p>
        </p:txBody>
      </p:sp>
      <p:grpSp>
        <p:nvGrpSpPr>
          <p:cNvPr id="7" name="Groupe 6"/>
          <p:cNvGrpSpPr/>
          <p:nvPr/>
        </p:nvGrpSpPr>
        <p:grpSpPr>
          <a:xfrm rot="5400000">
            <a:off x="6514047" y="3228843"/>
            <a:ext cx="5632704" cy="84403"/>
            <a:chOff x="1073150" y="1219201"/>
            <a:chExt cx="10058400" cy="63125"/>
          </a:xfrm>
        </p:grpSpPr>
        <p:cxnSp>
          <p:nvCxnSpPr>
            <p:cNvPr id="8" name="Connecteur droit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dirty="0"/>
          </a:p>
        </p:txBody>
      </p:sp>
      <p:sp>
        <p:nvSpPr>
          <p:cNvPr id="3" name="Espace réservé du contenu 2"/>
          <p:cNvSpPr>
            <a:spLocks noGrp="1"/>
          </p:cNvSpPr>
          <p:nvPr>
            <p:ph idx="1"/>
          </p:nvPr>
        </p:nvSpPr>
        <p:spPr/>
        <p:txBody>
          <a:bodyPr rtlCol="0"/>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51DB54D6-28DC-40C0-8824-32CC37999B83}" type="datetime1">
              <a:rPr lang="fr-FR" smtClean="0"/>
              <a:pPr/>
              <a:t>04/01/2023</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lvl1pPr rtl="0">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apositive de titre avec image">
    <p:spTree>
      <p:nvGrpSpPr>
        <p:cNvPr id="1" name=""/>
        <p:cNvGrpSpPr/>
        <p:nvPr/>
      </p:nvGrpSpPr>
      <p:grpSpPr>
        <a:xfrm>
          <a:off x="0" y="0"/>
          <a:ext cx="0" cy="0"/>
          <a:chOff x="0" y="0"/>
          <a:chExt cx="0" cy="0"/>
        </a:xfrm>
      </p:grpSpPr>
      <p:grpSp>
        <p:nvGrpSpPr>
          <p:cNvPr id="13" name="Groupe 12"/>
          <p:cNvGrpSpPr/>
          <p:nvPr/>
        </p:nvGrpSpPr>
        <p:grpSpPr>
          <a:xfrm rot="10800000">
            <a:off x="0" y="5645510"/>
            <a:ext cx="12192000" cy="63125"/>
            <a:chOff x="507492" y="1501519"/>
            <a:chExt cx="8129016" cy="63125"/>
          </a:xfrm>
        </p:grpSpPr>
        <p:cxnSp>
          <p:nvCxnSpPr>
            <p:cNvPr id="17" name="Connecteur droit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oupe 13"/>
          <p:cNvGrpSpPr/>
          <p:nvPr/>
        </p:nvGrpSpPr>
        <p:grpSpPr>
          <a:xfrm>
            <a:off x="0" y="1143000"/>
            <a:ext cx="12192000" cy="63125"/>
            <a:chOff x="507492" y="1501519"/>
            <a:chExt cx="8129016" cy="63125"/>
          </a:xfrm>
        </p:grpSpPr>
        <p:cxnSp>
          <p:nvCxnSpPr>
            <p:cNvPr id="15" name="Connecteur droit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p:cNvSpPr>
            <a:spLocks noGrp="1"/>
          </p:cNvSpPr>
          <p:nvPr>
            <p:ph type="ctrTitle"/>
          </p:nvPr>
        </p:nvSpPr>
        <p:spPr>
          <a:xfrm>
            <a:off x="1104900" y="2292094"/>
            <a:ext cx="5734050" cy="2219691"/>
          </a:xfrm>
        </p:spPr>
        <p:txBody>
          <a:bodyPr rtlCol="0" anchor="ctr">
            <a:normAutofit/>
          </a:bodyPr>
          <a:lstStyle>
            <a:lvl1pPr algn="l" rtl="0">
              <a:defRPr sz="4400" cap="all" baseline="0"/>
            </a:lvl1pPr>
          </a:lstStyle>
          <a:p>
            <a:pPr rtl="0"/>
            <a:r>
              <a:rPr lang="fr-FR" noProof="0" smtClean="0"/>
              <a:t>Modifiez le style du titre</a:t>
            </a:r>
            <a:endParaRPr lang="fr-FR" noProof="0" dirty="0"/>
          </a:p>
        </p:txBody>
      </p:sp>
      <p:sp>
        <p:nvSpPr>
          <p:cNvPr id="3" name="Sous-titre 2"/>
          <p:cNvSpPr>
            <a:spLocks noGrp="1"/>
          </p:cNvSpPr>
          <p:nvPr>
            <p:ph type="subTitle" idx="1"/>
          </p:nvPr>
        </p:nvSpPr>
        <p:spPr>
          <a:xfrm>
            <a:off x="1104900" y="4511784"/>
            <a:ext cx="5734050"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fr-FR" noProof="0" smtClean="0"/>
              <a:t>Modifier le style des sous-titres du masque</a:t>
            </a:r>
            <a:endParaRPr lang="fr-FR" noProof="0" dirty="0"/>
          </a:p>
        </p:txBody>
      </p:sp>
      <p:pic>
        <p:nvPicPr>
          <p:cNvPr id="10" name="Imag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Espace réservé d’image 10"/>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rtl="0">
              <a:buNone/>
              <a:defRPr/>
            </a:lvl1pPr>
          </a:lstStyle>
          <a:p>
            <a:pPr rtl="0"/>
            <a:r>
              <a:rPr lang="fr-FR" noProof="0" smtClean="0"/>
              <a:t>Cliquez sur l'icône pour ajouter une image</a:t>
            </a:r>
            <a:endParaRPr lang="fr-FR" noProof="0" dirty="0"/>
          </a:p>
        </p:txBody>
      </p:sp>
      <p:sp>
        <p:nvSpPr>
          <p:cNvPr id="19" name="Texte d’instructions"/>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fr-FR" sz="1200" b="1" i="1" noProof="0" dirty="0" smtClean="0">
                <a:latin typeface="Arial" pitchFamily="34" charset="0"/>
                <a:cs typeface="Arial" pitchFamily="34" charset="0"/>
              </a:rPr>
              <a:t>REMARQUE :</a:t>
            </a:r>
          </a:p>
          <a:p>
            <a:pPr rtl="0"/>
            <a:r>
              <a:rPr lang="fr-FR" sz="1200" i="1" noProof="0" dirty="0" smtClean="0">
                <a:latin typeface="Arial" pitchFamily="34" charset="0"/>
                <a:cs typeface="Arial" pitchFamily="34" charset="0"/>
              </a:rPr>
              <a:t>Pour remplacer l’image sur cette diapositive, sélectionnez-la et supprimez-la. Cliquez ensuite sur l’icône Images dans l’espace réservé pour insérer votre image.</a:t>
            </a:r>
            <a:endParaRPr lang="fr-FR" sz="1200" i="1" noProof="0" dirty="0">
              <a:latin typeface="Arial" pitchFamily="34" charset="0"/>
              <a:cs typeface="Arial" pitchFamily="34" charset="0"/>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8" name="Groupe 7"/>
          <p:cNvGrpSpPr/>
          <p:nvPr/>
        </p:nvGrpSpPr>
        <p:grpSpPr>
          <a:xfrm>
            <a:off x="0" y="2514600"/>
            <a:ext cx="12192000" cy="3194035"/>
            <a:chOff x="647402" y="2514600"/>
            <a:chExt cx="10838688" cy="3194035"/>
          </a:xfrm>
        </p:grpSpPr>
        <p:grpSp>
          <p:nvGrpSpPr>
            <p:cNvPr id="9" name="Groupe 8"/>
            <p:cNvGrpSpPr/>
            <p:nvPr/>
          </p:nvGrpSpPr>
          <p:grpSpPr>
            <a:xfrm>
              <a:off x="647402" y="2514600"/>
              <a:ext cx="10838688" cy="63125"/>
              <a:chOff x="507492" y="1501519"/>
              <a:chExt cx="8129016" cy="63125"/>
            </a:xfrm>
          </p:grpSpPr>
          <p:cxnSp>
            <p:nvCxnSpPr>
              <p:cNvPr id="14" name="Connecteur droit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nvGrpSpPr>
            <p:cNvPr id="11" name="Groupe 10"/>
            <p:cNvGrpSpPr/>
            <p:nvPr/>
          </p:nvGrpSpPr>
          <p:grpSpPr>
            <a:xfrm rot="10800000">
              <a:off x="647402" y="5645510"/>
              <a:ext cx="10838688" cy="63125"/>
              <a:chOff x="507492" y="1501519"/>
              <a:chExt cx="8129016" cy="63125"/>
            </a:xfrm>
          </p:grpSpPr>
          <p:cxnSp>
            <p:nvCxnSpPr>
              <p:cNvPr id="12" name="Connecteur droit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tre 1"/>
          <p:cNvSpPr>
            <a:spLocks noGrp="1"/>
          </p:cNvSpPr>
          <p:nvPr>
            <p:ph type="title"/>
          </p:nvPr>
        </p:nvSpPr>
        <p:spPr>
          <a:xfrm>
            <a:off x="1104899" y="2971806"/>
            <a:ext cx="10071099" cy="1684150"/>
          </a:xfrm>
        </p:spPr>
        <p:txBody>
          <a:bodyPr rtlCol="0" anchor="ctr">
            <a:normAutofit/>
          </a:bodyPr>
          <a:lstStyle>
            <a:lvl1pPr algn="l" rtl="0">
              <a:defRPr sz="4400" cap="all" baseline="0">
                <a:solidFill>
                  <a:schemeClr val="bg1"/>
                </a:solidFill>
              </a:defRPr>
            </a:lvl1pPr>
          </a:lstStyle>
          <a:p>
            <a:pPr rtl="0"/>
            <a:r>
              <a:rPr lang="fr-FR" noProof="0" smtClean="0"/>
              <a:t>Modifiez le style du titre</a:t>
            </a:r>
            <a:endParaRPr lang="fr-FR" noProof="0" dirty="0"/>
          </a:p>
        </p:txBody>
      </p:sp>
      <p:sp>
        <p:nvSpPr>
          <p:cNvPr id="3" name="Espace réservé du texte 2"/>
          <p:cNvSpPr>
            <a:spLocks noGrp="1"/>
          </p:cNvSpPr>
          <p:nvPr>
            <p:ph type="body" idx="1"/>
          </p:nvPr>
        </p:nvSpPr>
        <p:spPr>
          <a:xfrm>
            <a:off x="1104899" y="4655956"/>
            <a:ext cx="10071099" cy="509750"/>
          </a:xfrm>
        </p:spPr>
        <p:txBody>
          <a:bodyPr rtlCol="0">
            <a:normAutofit/>
          </a:bodyPr>
          <a:lstStyle>
            <a:lvl1pPr marL="0" indent="0" algn="l" rtl="0">
              <a:spcBef>
                <a:spcPts val="0"/>
              </a:spcBef>
              <a:buNone/>
              <a:defRPr sz="1600">
                <a:solidFill>
                  <a:schemeClr val="bg1"/>
                </a:solidFill>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fr-FR" noProof="0" smtClean="0"/>
              <a:t>Modifier les styles du texte du masque</a:t>
            </a:r>
          </a:p>
        </p:txBody>
      </p:sp>
      <p:sp>
        <p:nvSpPr>
          <p:cNvPr id="4" name="Espace réservé de la date 3"/>
          <p:cNvSpPr>
            <a:spLocks noGrp="1"/>
          </p:cNvSpPr>
          <p:nvPr>
            <p:ph type="dt" sz="half" idx="10"/>
          </p:nvPr>
        </p:nvSpPr>
        <p:spPr/>
        <p:txBody>
          <a:bodyPr rtlCol="0"/>
          <a:lstStyle/>
          <a:p>
            <a:r>
              <a:rPr lang="fr-FR" dirty="0" smtClean="0"/>
              <a:t>​</a:t>
            </a:r>
            <a:fld id="{FF5F1CE1-2D83-4710-B005-E03A94773F54}" type="datetime1">
              <a:rPr lang="fr-FR" smtClean="0"/>
              <a:pPr/>
              <a:t>04/01/2023</a:t>
            </a:fld>
            <a:r>
              <a:rPr lang="fr-FR" dirty="0" smtClean="0"/>
              <a:t>​</a:t>
            </a:r>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lvl1pPr rtl="0">
              <a:defRPr/>
            </a:lvl1pPr>
          </a:lstStyle>
          <a:p>
            <a:fld id="{E31375A4-56A4-47D6-9801-1991572033F7}" type="slidenum">
              <a:rPr lang="fr-FR" smtClean="0"/>
              <a:pPr/>
              <a:t>‹N°›</a:t>
            </a:fld>
            <a:endParaRPr lang="fr-FR" dirty="0"/>
          </a:p>
        </p:txBody>
      </p:sp>
      <p:pic>
        <p:nvPicPr>
          <p:cNvPr id="7" name="Imag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dirty="0"/>
          </a:p>
        </p:txBody>
      </p:sp>
      <p:sp>
        <p:nvSpPr>
          <p:cNvPr id="3" name="Espace réservé du contenu 2"/>
          <p:cNvSpPr>
            <a:spLocks noGrp="1"/>
          </p:cNvSpPr>
          <p:nvPr>
            <p:ph sz="half" idx="1"/>
          </p:nvPr>
        </p:nvSpPr>
        <p:spPr>
          <a:xfrm>
            <a:off x="1104900" y="1600200"/>
            <a:ext cx="4914900" cy="4571999"/>
          </a:xfrm>
        </p:spPr>
        <p:txBody>
          <a:bodyPr rtlCol="0"/>
          <a:lstStyle>
            <a:lvl5pPr algn="l" rtl="0">
              <a:defRPr/>
            </a:lvl5pPr>
            <a:lvl6pPr algn="l" rtl="0">
              <a:defRPr/>
            </a:lvl6pPr>
            <a:lvl7pPr algn="l" rtl="0">
              <a:defRPr/>
            </a:lvl7pPr>
            <a:lvl8pPr algn="l" rtl="0">
              <a:defRPr/>
            </a:lvl8pPr>
            <a:lvl9pPr algn="l" rtl="0">
              <a:defRPr/>
            </a:lvl9pPr>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4" name="Espace réservé du contenu 3"/>
          <p:cNvSpPr>
            <a:spLocks noGrp="1"/>
          </p:cNvSpPr>
          <p:nvPr>
            <p:ph sz="half" idx="2"/>
          </p:nvPr>
        </p:nvSpPr>
        <p:spPr>
          <a:xfrm>
            <a:off x="6172200" y="1600200"/>
            <a:ext cx="4914900" cy="4571999"/>
          </a:xfrm>
        </p:spPr>
        <p:txBody>
          <a:bodyPr rtlCol="0"/>
          <a:lstStyle>
            <a:lvl5pPr algn="l" rtl="0">
              <a:defRPr/>
            </a:lvl5pPr>
            <a:lvl6pPr algn="l" rtl="0">
              <a:defRPr/>
            </a:lvl6pPr>
            <a:lvl7pPr algn="l" rtl="0">
              <a:defRPr/>
            </a:lvl7pPr>
            <a:lvl8pPr algn="l" rtl="0">
              <a:defRPr/>
            </a:lvl8pPr>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5" name="Espace réservé de la date 4"/>
          <p:cNvSpPr>
            <a:spLocks noGrp="1"/>
          </p:cNvSpPr>
          <p:nvPr>
            <p:ph type="dt" sz="half" idx="10"/>
          </p:nvPr>
        </p:nvSpPr>
        <p:spPr/>
        <p:txBody>
          <a:bodyPr rtlCol="0"/>
          <a:lstStyle>
            <a:lvl1pPr>
              <a:defRPr/>
            </a:lvl1pPr>
          </a:lstStyle>
          <a:p>
            <a:fld id="{03CC60CA-F5F0-431E-AD16-DA84336EFE3A}" type="datetime1">
              <a:rPr lang="fr-FR" smtClean="0"/>
              <a:pPr/>
              <a:t>04/01/2023</a:t>
            </a:fld>
            <a:endParaRPr lang="fr-FR"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rtl="0">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dirty="0"/>
          </a:p>
        </p:txBody>
      </p:sp>
      <p:sp>
        <p:nvSpPr>
          <p:cNvPr id="3" name="Espace réservé du texte 2"/>
          <p:cNvSpPr>
            <a:spLocks noGrp="1"/>
          </p:cNvSpPr>
          <p:nvPr>
            <p:ph type="body" idx="1"/>
          </p:nvPr>
        </p:nvSpPr>
        <p:spPr>
          <a:xfrm>
            <a:off x="1104900" y="1600200"/>
            <a:ext cx="4919472"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fr-FR" noProof="0" smtClean="0"/>
              <a:t>Modifier les styles du texte du masque</a:t>
            </a:r>
          </a:p>
        </p:txBody>
      </p:sp>
      <p:sp>
        <p:nvSpPr>
          <p:cNvPr id="4" name="Espace réservé du contenu 3"/>
          <p:cNvSpPr>
            <a:spLocks noGrp="1"/>
          </p:cNvSpPr>
          <p:nvPr>
            <p:ph sz="half" idx="2"/>
          </p:nvPr>
        </p:nvSpPr>
        <p:spPr>
          <a:xfrm>
            <a:off x="1104900" y="2424112"/>
            <a:ext cx="4919472" cy="3748088"/>
          </a:xfrm>
        </p:spPr>
        <p:txBody>
          <a:bodyPr rtlCol="0"/>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5" name="Espace réservé du texte 4"/>
          <p:cNvSpPr>
            <a:spLocks noGrp="1"/>
          </p:cNvSpPr>
          <p:nvPr>
            <p:ph type="body" sz="quarter" idx="3"/>
          </p:nvPr>
        </p:nvSpPr>
        <p:spPr>
          <a:xfrm>
            <a:off x="6166110" y="1600200"/>
            <a:ext cx="4919472"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fr-FR" noProof="0" smtClean="0"/>
              <a:t>Modifier les styles du texte du masque</a:t>
            </a:r>
          </a:p>
        </p:txBody>
      </p:sp>
      <p:sp>
        <p:nvSpPr>
          <p:cNvPr id="6" name="Espace réservé du contenu 5"/>
          <p:cNvSpPr>
            <a:spLocks noGrp="1"/>
          </p:cNvSpPr>
          <p:nvPr>
            <p:ph sz="quarter" idx="4"/>
          </p:nvPr>
        </p:nvSpPr>
        <p:spPr>
          <a:xfrm>
            <a:off x="6166110" y="2424112"/>
            <a:ext cx="4919472" cy="3748088"/>
          </a:xfrm>
        </p:spPr>
        <p:txBody>
          <a:bodyPr rtlCol="0"/>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7" name="Espace réservé de la date 6"/>
          <p:cNvSpPr>
            <a:spLocks noGrp="1"/>
          </p:cNvSpPr>
          <p:nvPr>
            <p:ph type="dt" sz="half" idx="10"/>
          </p:nvPr>
        </p:nvSpPr>
        <p:spPr/>
        <p:txBody>
          <a:bodyPr rtlCol="0"/>
          <a:lstStyle>
            <a:lvl1pPr>
              <a:defRPr/>
            </a:lvl1pPr>
          </a:lstStyle>
          <a:p>
            <a:fld id="{37571E30-3F8C-45A0-A97D-32FEE21AD3FE}" type="datetime1">
              <a:rPr lang="fr-FR" smtClean="0"/>
              <a:pPr/>
              <a:t>04/01/2023</a:t>
            </a:fld>
            <a:endParaRPr lang="fr-FR" dirty="0"/>
          </a:p>
        </p:txBody>
      </p:sp>
      <p:sp>
        <p:nvSpPr>
          <p:cNvPr id="8" name="Espace réservé du pied de page 7"/>
          <p:cNvSpPr>
            <a:spLocks noGrp="1"/>
          </p:cNvSpPr>
          <p:nvPr>
            <p:ph type="ftr" sz="quarter" idx="11"/>
          </p:nvPr>
        </p:nvSpPr>
        <p:spPr/>
        <p:txBody>
          <a:bodyPr rtlCol="0"/>
          <a:lstStyle/>
          <a:p>
            <a:pPr rtl="0"/>
            <a:endParaRPr lang="fr-FR" noProof="0" dirty="0"/>
          </a:p>
        </p:txBody>
      </p:sp>
      <p:sp>
        <p:nvSpPr>
          <p:cNvPr id="9" name="Espace réservé du numéro de diapositive 8"/>
          <p:cNvSpPr>
            <a:spLocks noGrp="1"/>
          </p:cNvSpPr>
          <p:nvPr>
            <p:ph type="sldNum" sz="quarter" idx="12"/>
          </p:nvPr>
        </p:nvSpPr>
        <p:spPr/>
        <p:txBody>
          <a:bodyPr rtlCol="0"/>
          <a:lstStyle>
            <a:lvl1pPr rtl="0">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dirty="0"/>
          </a:p>
        </p:txBody>
      </p:sp>
      <p:sp>
        <p:nvSpPr>
          <p:cNvPr id="3" name="Espace réservé de la date 2"/>
          <p:cNvSpPr>
            <a:spLocks noGrp="1"/>
          </p:cNvSpPr>
          <p:nvPr>
            <p:ph type="dt" sz="half" idx="10"/>
          </p:nvPr>
        </p:nvSpPr>
        <p:spPr/>
        <p:txBody>
          <a:bodyPr rtlCol="0"/>
          <a:lstStyle>
            <a:lvl1pPr>
              <a:defRPr/>
            </a:lvl1pPr>
          </a:lstStyle>
          <a:p>
            <a:fld id="{F53E571F-D862-4C44-826E-B0273097C3EE}" type="datetime1">
              <a:rPr lang="fr-FR" smtClean="0"/>
              <a:pPr/>
              <a:t>04/01/2023</a:t>
            </a:fld>
            <a:endParaRPr lang="fr-FR" dirty="0"/>
          </a:p>
        </p:txBody>
      </p:sp>
      <p:sp>
        <p:nvSpPr>
          <p:cNvPr id="4" name="Espace réservé du pied de page 3"/>
          <p:cNvSpPr>
            <a:spLocks noGrp="1"/>
          </p:cNvSpPr>
          <p:nvPr>
            <p:ph type="ftr" sz="quarter" idx="11"/>
          </p:nvPr>
        </p:nvSpPr>
        <p:spPr/>
        <p:txBody>
          <a:bodyPr rtlCol="0"/>
          <a:lstStyle/>
          <a:p>
            <a:pPr rtl="0"/>
            <a:endParaRPr lang="fr-FR" noProof="0" dirty="0"/>
          </a:p>
        </p:txBody>
      </p:sp>
      <p:sp>
        <p:nvSpPr>
          <p:cNvPr id="5" name="Espace réservé du numéro de diapositive 4"/>
          <p:cNvSpPr>
            <a:spLocks noGrp="1"/>
          </p:cNvSpPr>
          <p:nvPr>
            <p:ph type="sldNum" sz="quarter" idx="12"/>
          </p:nvPr>
        </p:nvSpPr>
        <p:spPr/>
        <p:txBody>
          <a:bodyPr rtlCol="0"/>
          <a:lstStyle>
            <a:lvl1pPr rtl="0">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lvl1pPr>
              <a:defRPr/>
            </a:lvl1pPr>
          </a:lstStyle>
          <a:p>
            <a:fld id="{6A5EA7CD-A54C-4044-94F4-AD92C5338D2B}" type="datetime1">
              <a:rPr lang="fr-FR" smtClean="0"/>
              <a:pPr/>
              <a:t>04/01/2023</a:t>
            </a:fld>
            <a:endParaRPr lang="fr-FR" dirty="0"/>
          </a:p>
        </p:txBody>
      </p:sp>
      <p:sp>
        <p:nvSpPr>
          <p:cNvPr id="3" name="Espace réservé du pied de page 2"/>
          <p:cNvSpPr>
            <a:spLocks noGrp="1"/>
          </p:cNvSpPr>
          <p:nvPr>
            <p:ph type="ftr" sz="quarter" idx="11"/>
          </p:nvPr>
        </p:nvSpPr>
        <p:spPr/>
        <p:txBody>
          <a:bodyPr rtlCol="0"/>
          <a:lstStyle/>
          <a:p>
            <a:pPr rtl="0"/>
            <a:endParaRPr lang="fr-FR" noProof="0" dirty="0"/>
          </a:p>
        </p:txBody>
      </p:sp>
      <p:sp>
        <p:nvSpPr>
          <p:cNvPr id="4" name="Espace réservé du numéro de diapositive 3"/>
          <p:cNvSpPr>
            <a:spLocks noGrp="1"/>
          </p:cNvSpPr>
          <p:nvPr>
            <p:ph type="sldNum" sz="quarter" idx="12"/>
          </p:nvPr>
        </p:nvSpPr>
        <p:spPr/>
        <p:txBody>
          <a:bodyPr rtlCol="0"/>
          <a:lstStyle>
            <a:lvl1pPr rtl="0">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chor="b"/>
          <a:lstStyle>
            <a:lvl1pPr algn="l" rtl="0">
              <a:defRPr sz="3200"/>
            </a:lvl1pPr>
          </a:lstStyle>
          <a:p>
            <a:pPr rtl="0"/>
            <a:r>
              <a:rPr lang="fr-FR" noProof="0" smtClean="0"/>
              <a:t>Modifiez le style du titre</a:t>
            </a:r>
            <a:endParaRPr lang="fr-FR" noProof="0" dirty="0"/>
          </a:p>
        </p:txBody>
      </p:sp>
      <p:sp>
        <p:nvSpPr>
          <p:cNvPr id="3" name="Espace réservé du contenu 2"/>
          <p:cNvSpPr>
            <a:spLocks noGrp="1"/>
          </p:cNvSpPr>
          <p:nvPr>
            <p:ph idx="1"/>
          </p:nvPr>
        </p:nvSpPr>
        <p:spPr>
          <a:xfrm>
            <a:off x="5641848" y="1600199"/>
            <a:ext cx="5445252"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4" name="Espace réservé du texte 3"/>
          <p:cNvSpPr>
            <a:spLocks noGrp="1"/>
          </p:cNvSpPr>
          <p:nvPr>
            <p:ph type="body" sz="half" idx="2"/>
          </p:nvPr>
        </p:nvSpPr>
        <p:spPr>
          <a:xfrm>
            <a:off x="1104900" y="1600200"/>
            <a:ext cx="4384548"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fr-FR" noProof="0" smtClean="0"/>
              <a:t>Modifier les styles du texte du masque</a:t>
            </a:r>
          </a:p>
        </p:txBody>
      </p:sp>
      <p:sp>
        <p:nvSpPr>
          <p:cNvPr id="5" name="Espace réservé de la date 4"/>
          <p:cNvSpPr>
            <a:spLocks noGrp="1"/>
          </p:cNvSpPr>
          <p:nvPr>
            <p:ph type="dt" sz="half" idx="10"/>
          </p:nvPr>
        </p:nvSpPr>
        <p:spPr/>
        <p:txBody>
          <a:bodyPr rtlCol="0"/>
          <a:lstStyle>
            <a:lvl1pPr>
              <a:defRPr/>
            </a:lvl1pPr>
          </a:lstStyle>
          <a:p>
            <a:fld id="{3214D363-38EB-4EFE-A4CB-9D469BC54DCB}" type="datetime1">
              <a:rPr lang="fr-FR" smtClean="0"/>
              <a:pPr/>
              <a:t>04/01/2023</a:t>
            </a:fld>
            <a:endParaRPr lang="fr-FR"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rtl="0">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fr-FR" noProof="0" dirty="0" smtClean="0"/>
              <a:t>Modifiez le style du titre</a:t>
            </a:r>
            <a:endParaRPr lang="fr-FR" noProof="0" dirty="0"/>
          </a:p>
        </p:txBody>
      </p:sp>
      <p:sp>
        <p:nvSpPr>
          <p:cNvPr id="3" name="Espace réservé du texte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fr-FR" noProof="0" dirty="0" smtClean="0"/>
              <a:t>Modifiez les styles du texte du masque</a:t>
            </a:r>
          </a:p>
          <a:p>
            <a:pPr lvl="1" rtl="0"/>
            <a:r>
              <a:rPr lang="fr-FR" noProof="0" dirty="0" smtClean="0"/>
              <a:t>Deuxième niveau</a:t>
            </a:r>
          </a:p>
          <a:p>
            <a:pPr lvl="2" rtl="0"/>
            <a:r>
              <a:rPr lang="fr-FR" noProof="0" dirty="0" smtClean="0"/>
              <a:t>Troisième niveau</a:t>
            </a:r>
          </a:p>
          <a:p>
            <a:pPr lvl="3" rtl="0"/>
            <a:r>
              <a:rPr lang="fr-FR" noProof="0" dirty="0" smtClean="0"/>
              <a:t>Quatrième niveau</a:t>
            </a:r>
          </a:p>
          <a:p>
            <a:pPr lvl="4" rtl="0"/>
            <a:r>
              <a:rPr lang="fr-FR" noProof="0" dirty="0" smtClean="0"/>
              <a:t>Cinquième niveau</a:t>
            </a:r>
          </a:p>
          <a:p>
            <a:pPr lvl="5" rtl="0"/>
            <a:r>
              <a:rPr lang="fr-FR" noProof="0" dirty="0" smtClean="0"/>
              <a:t>Sixième niveau</a:t>
            </a:r>
          </a:p>
          <a:p>
            <a:pPr lvl="6" rtl="0"/>
            <a:r>
              <a:rPr lang="fr-FR" noProof="0" dirty="0" smtClean="0"/>
              <a:t>Septième niveau</a:t>
            </a:r>
          </a:p>
          <a:p>
            <a:pPr lvl="7" rtl="0"/>
            <a:r>
              <a:rPr lang="fr-FR" noProof="0" dirty="0" smtClean="0"/>
              <a:t>Huitième niveau</a:t>
            </a:r>
          </a:p>
          <a:p>
            <a:pPr lvl="8" rtl="0"/>
            <a:r>
              <a:rPr lang="fr-FR" noProof="0" dirty="0" smtClean="0"/>
              <a:t>Neuvième niveau</a:t>
            </a:r>
            <a:endParaRPr lang="fr-FR" noProof="0" dirty="0"/>
          </a:p>
        </p:txBody>
      </p:sp>
      <p:sp>
        <p:nvSpPr>
          <p:cNvPr id="4" name="Espace réservé de la date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rtl="0">
              <a:defRPr sz="1200">
                <a:solidFill>
                  <a:schemeClr val="tx1">
                    <a:lumMod val="60000"/>
                    <a:lumOff val="40000"/>
                  </a:schemeClr>
                </a:solidFill>
              </a:defRPr>
            </a:lvl1pPr>
          </a:lstStyle>
          <a:p>
            <a:r>
              <a:rPr lang="fr-FR" dirty="0" smtClean="0"/>
              <a:t>​</a:t>
            </a:r>
            <a:fld id="{B4D55279-C06B-4789-90C7-CDBF3CF07A5D}" type="datetime1">
              <a:rPr lang="fr-FR" smtClean="0"/>
              <a:pPr/>
              <a:t>04/01/2023</a:t>
            </a:fld>
            <a:r>
              <a:rPr lang="fr-FR" dirty="0" smtClean="0"/>
              <a:t>​</a:t>
            </a:r>
            <a:endParaRPr lang="fr-FR" dirty="0"/>
          </a:p>
        </p:txBody>
      </p:sp>
      <p:sp>
        <p:nvSpPr>
          <p:cNvPr id="5" name="Espace réservé du pied de page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rtl="0">
              <a:defRPr sz="1200">
                <a:solidFill>
                  <a:schemeClr val="tx1">
                    <a:lumMod val="60000"/>
                    <a:lumOff val="40000"/>
                  </a:schemeClr>
                </a:solidFill>
              </a:defRPr>
            </a:lvl1pPr>
          </a:lstStyle>
          <a:p>
            <a:pPr rtl="0"/>
            <a:endParaRPr lang="fr-FR" noProof="0" dirty="0"/>
          </a:p>
        </p:txBody>
      </p:sp>
      <p:sp>
        <p:nvSpPr>
          <p:cNvPr id="6" name="Espace réservé du numéro de diapositive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rtl="0">
              <a:defRPr sz="1200">
                <a:solidFill>
                  <a:schemeClr val="tx1">
                    <a:lumMod val="60000"/>
                    <a:lumOff val="40000"/>
                  </a:schemeClr>
                </a:solidFill>
              </a:defRPr>
            </a:lvl1pPr>
          </a:lstStyle>
          <a:p>
            <a:fld id="{E31375A4-56A4-47D6-9801-1991572033F7}" type="slidenum">
              <a:rPr lang="fr-FR" smtClean="0"/>
              <a:pPr/>
              <a:t>‹N°›</a:t>
            </a:fld>
            <a:endParaRPr lang="fr-FR" dirty="0"/>
          </a:p>
        </p:txBody>
      </p:sp>
      <p:grpSp>
        <p:nvGrpSpPr>
          <p:cNvPr id="15" name="Groupe 14"/>
          <p:cNvGrpSpPr/>
          <p:nvPr/>
        </p:nvGrpSpPr>
        <p:grpSpPr>
          <a:xfrm>
            <a:off x="1103376" y="1219201"/>
            <a:ext cx="9985248" cy="84403"/>
            <a:chOff x="1073150" y="1219201"/>
            <a:chExt cx="10058400" cy="63125"/>
          </a:xfrm>
        </p:grpSpPr>
        <p:cxnSp>
          <p:nvCxnSpPr>
            <p:cNvPr id="13" name="Connecteur droit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microsoft.com/office/2007/relationships/hdphoto" Target="../media/hdphoto4.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a:xfrm>
            <a:off x="1065143" y="2500816"/>
            <a:ext cx="5734050" cy="2219691"/>
          </a:xfrm>
        </p:spPr>
        <p:txBody>
          <a:bodyPr rtlCol="0" anchor="ctr"/>
          <a:lstStyle/>
          <a:p>
            <a:pPr algn="just"/>
            <a:r>
              <a:rPr lang="fr-FR" dirty="0">
                <a:solidFill>
                  <a:srgbClr val="72836B"/>
                </a:solidFill>
                <a:latin typeface="Cambria" panose="02040503050406030204" pitchFamily="18" charset="0"/>
                <a:ea typeface="Cambria" panose="02040503050406030204" pitchFamily="18" charset="0"/>
              </a:rPr>
              <a:t>Customer Relationship Management</a:t>
            </a:r>
          </a:p>
        </p:txBody>
      </p:sp>
      <p:sp>
        <p:nvSpPr>
          <p:cNvPr id="2" name="Sous-titre 1"/>
          <p:cNvSpPr>
            <a:spLocks noGrp="1"/>
          </p:cNvSpPr>
          <p:nvPr>
            <p:ph type="subTitle" idx="1"/>
          </p:nvPr>
        </p:nvSpPr>
        <p:spPr>
          <a:xfrm>
            <a:off x="8853055" y="5892045"/>
            <a:ext cx="3746901" cy="955565"/>
          </a:xfrm>
        </p:spPr>
        <p:txBody>
          <a:bodyPr>
            <a:noAutofit/>
          </a:bodyPr>
          <a:lstStyle/>
          <a:p>
            <a:r>
              <a:rPr lang="en-ZA" sz="2400" dirty="0" smtClean="0">
                <a:solidFill>
                  <a:srgbClr val="FFFFF3"/>
                </a:solidFill>
                <a:latin typeface="Cambria" panose="02040503050406030204" pitchFamily="18" charset="0"/>
                <a:ea typeface="Cambria" panose="02040503050406030204" pitchFamily="18" charset="0"/>
              </a:rPr>
              <a:t>LOUDGHIRI OUMAYMA</a:t>
            </a:r>
          </a:p>
          <a:p>
            <a:r>
              <a:rPr lang="en-ZA" sz="2400" dirty="0" smtClean="0">
                <a:solidFill>
                  <a:srgbClr val="FFFFF3"/>
                </a:solidFill>
                <a:latin typeface="Cambria" panose="02040503050406030204" pitchFamily="18" charset="0"/>
                <a:ea typeface="Cambria" panose="02040503050406030204" pitchFamily="18" charset="0"/>
              </a:rPr>
              <a:t>HAFIANE BOUTAYNA</a:t>
            </a:r>
            <a:endParaRPr lang="fr-FR" sz="2400" dirty="0">
              <a:solidFill>
                <a:srgbClr val="FFFFF3"/>
              </a:solidFill>
              <a:latin typeface="Cambria" panose="02040503050406030204" pitchFamily="18" charset="0"/>
              <a:ea typeface="Cambria" panose="02040503050406030204" pitchFamily="18" charset="0"/>
            </a:endParaRPr>
          </a:p>
        </p:txBody>
      </p:sp>
      <p:pic>
        <p:nvPicPr>
          <p:cNvPr id="5" name="Espace réservé pour une image  4"/>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8733" r="8733"/>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935664" y="1711842"/>
            <a:ext cx="10434701" cy="830997"/>
          </a:xfrm>
          <a:prstGeom prst="rect">
            <a:avLst/>
          </a:prstGeom>
          <a:noFill/>
        </p:spPr>
        <p:txBody>
          <a:bodyPr wrap="square" rtlCol="0">
            <a:spAutoFit/>
          </a:bodyPr>
          <a:lstStyle/>
          <a:p>
            <a:r>
              <a:rPr lang="fr-FR" sz="2800" b="1" dirty="0">
                <a:solidFill>
                  <a:srgbClr val="72836B"/>
                </a:solidFill>
                <a:latin typeface="Cambria" panose="02040503050406030204" pitchFamily="18" charset="0"/>
                <a:ea typeface="Cambria" panose="02040503050406030204" pitchFamily="18" charset="0"/>
              </a:rPr>
              <a:t>Considérations relatives aux noms et adresses </a:t>
            </a:r>
            <a:r>
              <a:rPr lang="fr-FR" sz="2800" b="1" dirty="0" smtClean="0">
                <a:solidFill>
                  <a:srgbClr val="72836B"/>
                </a:solidFill>
                <a:latin typeface="Cambria" panose="02040503050406030204" pitchFamily="18" charset="0"/>
                <a:ea typeface="Cambria" panose="02040503050406030204" pitchFamily="18" charset="0"/>
              </a:rPr>
              <a:t>internationaux</a:t>
            </a:r>
          </a:p>
          <a:p>
            <a:endParaRPr lang="en-CA" sz="2000" u="sng" dirty="0">
              <a:solidFill>
                <a:schemeClr val="accent2">
                  <a:lumMod val="75000"/>
                </a:schemeClr>
              </a:solidFill>
            </a:endParaRPr>
          </a:p>
        </p:txBody>
      </p:sp>
      <p:sp>
        <p:nvSpPr>
          <p:cNvPr id="2" name="ZoneTexte 1"/>
          <p:cNvSpPr txBox="1"/>
          <p:nvPr/>
        </p:nvSpPr>
        <p:spPr>
          <a:xfrm>
            <a:off x="1013791" y="2542839"/>
            <a:ext cx="10277061" cy="4154984"/>
          </a:xfrm>
          <a:prstGeom prst="rect">
            <a:avLst/>
          </a:prstGeom>
          <a:noFill/>
        </p:spPr>
        <p:txBody>
          <a:bodyPr wrap="square" rtlCol="0">
            <a:spAutoFit/>
          </a:bodyPr>
          <a:lstStyle/>
          <a:p>
            <a:pPr marL="342900" indent="-342900" algn="just">
              <a:buFont typeface="Wingdings" panose="05000000000000000000" pitchFamily="2" charset="2"/>
              <a:buChar char="§"/>
            </a:pPr>
            <a:r>
              <a:rPr lang="fr-FR" sz="2400" dirty="0">
                <a:latin typeface="Sitka Display" panose="02000505000000020004" pitchFamily="2" charset="0"/>
              </a:rPr>
              <a:t>L'affichage et l'impression internationaux nécessitent généralement la représentation de caractères </a:t>
            </a:r>
            <a:r>
              <a:rPr lang="fr-FR" sz="2400" dirty="0" smtClean="0">
                <a:latin typeface="Sitka Display" panose="02000505000000020004" pitchFamily="2" charset="0"/>
              </a:rPr>
              <a:t>étrangers.</a:t>
            </a:r>
            <a:endParaRPr lang="fr-FR" sz="2400" dirty="0" smtClean="0">
              <a:latin typeface="Sitka Display" panose="02000505000000020004" pitchFamily="2" charset="0"/>
            </a:endParaRPr>
          </a:p>
          <a:p>
            <a:pPr algn="just"/>
            <a:endParaRPr lang="fr-FR" sz="2400" dirty="0">
              <a:latin typeface="Sitka Display" panose="02000505000000020004" pitchFamily="2" charset="0"/>
            </a:endParaRPr>
          </a:p>
          <a:p>
            <a:pPr marL="342900" indent="-342900" algn="just">
              <a:buFont typeface="Wingdings" panose="05000000000000000000" pitchFamily="2" charset="2"/>
              <a:buChar char="§"/>
            </a:pPr>
            <a:r>
              <a:rPr lang="fr-FR" sz="2400" dirty="0">
                <a:latin typeface="Sitka Display" panose="02000505000000020004" pitchFamily="2" charset="0"/>
              </a:rPr>
              <a:t>il ne s'agit pas d'un problème de police. Il s'agit d'un problème de jeu de caractères </a:t>
            </a:r>
            <a:r>
              <a:rPr lang="fr-FR" sz="2400" dirty="0">
                <a:latin typeface="Sitka Display" panose="02000505000000020004" pitchFamily="2" charset="0"/>
                <a:sym typeface="Wingdings" panose="05000000000000000000" pitchFamily="2" charset="2"/>
              </a:rPr>
              <a:t> </a:t>
            </a:r>
            <a:r>
              <a:rPr lang="fr-FR" sz="2400" dirty="0">
                <a:latin typeface="Sitka Display" panose="02000505000000020004" pitchFamily="2" charset="0"/>
              </a:rPr>
              <a:t>Unicode représente les caractères et les alphabets dans presque toutes les langues et cultures du </a:t>
            </a:r>
            <a:r>
              <a:rPr lang="fr-FR" sz="2400" dirty="0" smtClean="0">
                <a:latin typeface="Sitka Display" panose="02000505000000020004" pitchFamily="2" charset="0"/>
              </a:rPr>
              <a:t>monde.</a:t>
            </a:r>
          </a:p>
          <a:p>
            <a:pPr algn="just"/>
            <a:endParaRPr lang="fr-FR" sz="2400" dirty="0">
              <a:latin typeface="Sitka Display" panose="02000505000000020004" pitchFamily="2" charset="0"/>
            </a:endParaRPr>
          </a:p>
          <a:p>
            <a:pPr marL="342900" indent="-342900" algn="just">
              <a:buFont typeface="Wingdings" panose="05000000000000000000" pitchFamily="2" charset="2"/>
              <a:buChar char="§"/>
            </a:pPr>
            <a:r>
              <a:rPr lang="fr-FR" sz="2400" dirty="0">
                <a:latin typeface="Sitka Display" panose="02000505000000020004" pitchFamily="2" charset="0"/>
              </a:rPr>
              <a:t>L’utilisation d’Unicode nécessite un système d’exploitation conforme et tous les périphériques qui capturent, stockent, transmettent ou impriment des caractères.</a:t>
            </a:r>
          </a:p>
          <a:p>
            <a:pPr algn="just"/>
            <a:endParaRPr lang="fr-FR" sz="2400" dirty="0">
              <a:latin typeface="Sitka Display" panose="02000505000000020004" pitchFamily="2" charset="0"/>
            </a:endParaRPr>
          </a:p>
        </p:txBody>
      </p:sp>
      <p:sp>
        <p:nvSpPr>
          <p:cNvPr id="4" name="Titre 1"/>
          <p:cNvSpPr>
            <a:spLocks noGrp="1"/>
          </p:cNvSpPr>
          <p:nvPr>
            <p:ph type="title"/>
          </p:nvPr>
        </p:nvSpPr>
        <p:spPr>
          <a:xfrm>
            <a:off x="1104900" y="76200"/>
            <a:ext cx="9980682" cy="1096962"/>
          </a:xfrm>
        </p:spPr>
        <p:txBody>
          <a:bodyPr rtlCol="0">
            <a:normAutofit/>
          </a:bodyPr>
          <a:lstStyle/>
          <a:p>
            <a:r>
              <a:rPr lang="fr-FR" sz="3600" dirty="0">
                <a:latin typeface="Cambria" panose="02040503050406030204" pitchFamily="18" charset="0"/>
                <a:ea typeface="Cambria" panose="02040503050406030204" pitchFamily="18" charset="0"/>
              </a:rPr>
              <a:t>ATTRIBUTS DE DIMENSION CLIENT</a:t>
            </a:r>
            <a:endParaRPr lang="en-CA" sz="3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2700415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500"/>
                                        <p:tgtEl>
                                          <p:spTgt spid="2">
                                            <p:txEl>
                                              <p:pRg st="0" end="0"/>
                                            </p:txEl>
                                          </p:spTgt>
                                        </p:tgtEl>
                                      </p:cBhvr>
                                    </p:animEffect>
                                    <p:anim calcmode="lin" valueType="num">
                                      <p:cBhvr>
                                        <p:cTn id="15"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500"/>
                                        <p:tgtEl>
                                          <p:spTgt spid="2">
                                            <p:txEl>
                                              <p:pRg st="2" end="2"/>
                                            </p:txEl>
                                          </p:spTgt>
                                        </p:tgtEl>
                                      </p:cBhvr>
                                    </p:animEffect>
                                    <p:anim calcmode="lin" valueType="num">
                                      <p:cBhvr>
                                        <p:cTn id="22"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fade">
                                      <p:cBhvr>
                                        <p:cTn id="28" dur="500"/>
                                        <p:tgtEl>
                                          <p:spTgt spid="2">
                                            <p:txEl>
                                              <p:pRg st="4" end="4"/>
                                            </p:txEl>
                                          </p:spTgt>
                                        </p:tgtEl>
                                      </p:cBhvr>
                                    </p:animEffect>
                                    <p:anim calcmode="lin" valueType="num">
                                      <p:cBhvr>
                                        <p:cTn id="2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p:cNvPicPr>
            <a:picLocks noGrp="1" noChangeAspect="1"/>
          </p:cNvPicPr>
          <p:nvPr>
            <p:ph idx="1"/>
          </p:nvPr>
        </p:nvPicPr>
        <p:blipFill>
          <a:blip r:embed="rId3">
            <a:duotone>
              <a:prstClr val="black"/>
              <a:srgbClr val="FFFFF3">
                <a:tint val="45000"/>
                <a:satMod val="400000"/>
              </a:srgbClr>
            </a:duotone>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tretch>
            <a:fillRect/>
          </a:stretch>
        </p:blipFill>
        <p:spPr>
          <a:xfrm>
            <a:off x="1161734" y="3437833"/>
            <a:ext cx="9867014" cy="2837157"/>
          </a:xfrm>
        </p:spPr>
      </p:pic>
      <p:sp>
        <p:nvSpPr>
          <p:cNvPr id="4" name="Espace réservé du texte 3"/>
          <p:cNvSpPr>
            <a:spLocks noGrp="1"/>
          </p:cNvSpPr>
          <p:nvPr>
            <p:ph type="body" sz="half" idx="2"/>
          </p:nvPr>
        </p:nvSpPr>
        <p:spPr>
          <a:xfrm>
            <a:off x="1104900" y="1600201"/>
            <a:ext cx="9980682" cy="795130"/>
          </a:xfrm>
        </p:spPr>
        <p:txBody>
          <a:bodyPr rtlCol="0">
            <a:normAutofit/>
          </a:bodyPr>
          <a:lstStyle/>
          <a:p>
            <a:r>
              <a:rPr lang="fr-FR" sz="3300" b="1" dirty="0">
                <a:solidFill>
                  <a:srgbClr val="72836B"/>
                </a:solidFill>
                <a:latin typeface="Cambria" panose="02040503050406030204" pitchFamily="18" charset="0"/>
                <a:ea typeface="Cambria" panose="02040503050406030204" pitchFamily="18" charset="0"/>
              </a:rPr>
              <a:t>Dates </a:t>
            </a:r>
            <a:r>
              <a:rPr lang="fr-FR" sz="3300" b="1" dirty="0" smtClean="0">
                <a:solidFill>
                  <a:srgbClr val="72836B"/>
                </a:solidFill>
                <a:latin typeface="Cambria" panose="02040503050406030204" pitchFamily="18" charset="0"/>
                <a:ea typeface="Cambria" panose="02040503050406030204" pitchFamily="18" charset="0"/>
              </a:rPr>
              <a:t>centrées </a:t>
            </a:r>
            <a:r>
              <a:rPr lang="fr-FR" sz="3300" b="1" dirty="0">
                <a:solidFill>
                  <a:srgbClr val="72836B"/>
                </a:solidFill>
                <a:latin typeface="Cambria" panose="02040503050406030204" pitchFamily="18" charset="0"/>
                <a:ea typeface="Cambria" panose="02040503050406030204" pitchFamily="18" charset="0"/>
              </a:rPr>
              <a:t>sur le </a:t>
            </a:r>
            <a:r>
              <a:rPr lang="fr-FR" sz="3300" b="1" dirty="0" smtClean="0">
                <a:solidFill>
                  <a:srgbClr val="72836B"/>
                </a:solidFill>
                <a:latin typeface="Cambria" panose="02040503050406030204" pitchFamily="18" charset="0"/>
                <a:ea typeface="Cambria" panose="02040503050406030204" pitchFamily="18" charset="0"/>
              </a:rPr>
              <a:t>client</a:t>
            </a:r>
          </a:p>
        </p:txBody>
      </p:sp>
      <p:sp>
        <p:nvSpPr>
          <p:cNvPr id="6" name="Titre 1"/>
          <p:cNvSpPr>
            <a:spLocks noGrp="1"/>
          </p:cNvSpPr>
          <p:nvPr>
            <p:ph type="title"/>
          </p:nvPr>
        </p:nvSpPr>
        <p:spPr>
          <a:xfrm>
            <a:off x="1104900" y="76200"/>
            <a:ext cx="9980682" cy="1096962"/>
          </a:xfrm>
        </p:spPr>
        <p:txBody>
          <a:bodyPr rtlCol="0">
            <a:normAutofit/>
          </a:bodyPr>
          <a:lstStyle/>
          <a:p>
            <a:r>
              <a:rPr lang="fr-FR" sz="3600" dirty="0">
                <a:latin typeface="Cambria" panose="02040503050406030204" pitchFamily="18" charset="0"/>
                <a:ea typeface="Cambria" panose="02040503050406030204" pitchFamily="18" charset="0"/>
              </a:rPr>
              <a:t>ATTRIBUTS DE DIMENSION CLIENT</a:t>
            </a:r>
            <a:endParaRPr lang="en-CA" sz="3600" dirty="0">
              <a:latin typeface="Cambria" panose="02040503050406030204" pitchFamily="18" charset="0"/>
              <a:ea typeface="Cambria" panose="02040503050406030204" pitchFamily="18" charset="0"/>
            </a:endParaRPr>
          </a:p>
        </p:txBody>
      </p:sp>
      <p:sp>
        <p:nvSpPr>
          <p:cNvPr id="3" name="ZoneTexte 2"/>
          <p:cNvSpPr txBox="1"/>
          <p:nvPr/>
        </p:nvSpPr>
        <p:spPr>
          <a:xfrm>
            <a:off x="1104900" y="2452948"/>
            <a:ext cx="8875644" cy="984885"/>
          </a:xfrm>
          <a:prstGeom prst="rect">
            <a:avLst/>
          </a:prstGeom>
          <a:noFill/>
        </p:spPr>
        <p:txBody>
          <a:bodyPr wrap="square" rtlCol="0">
            <a:spAutoFit/>
          </a:bodyPr>
          <a:lstStyle/>
          <a:p>
            <a:pPr marL="285750" indent="-285750">
              <a:buFont typeface="Wingdings" panose="05000000000000000000" pitchFamily="2" charset="2"/>
              <a:buChar char="§"/>
            </a:pPr>
            <a:r>
              <a:rPr lang="fr-FR" sz="2000" dirty="0">
                <a:latin typeface="Sitka Display" panose="02000505000000020004" pitchFamily="2" charset="0"/>
              </a:rPr>
              <a:t>Les dates doivent être remplacées par des clé étrangère à la dimension </a:t>
            </a:r>
            <a:r>
              <a:rPr lang="fr-FR" sz="2000" dirty="0" smtClean="0">
                <a:latin typeface="Sitka Display" panose="02000505000000020004" pitchFamily="2" charset="0"/>
              </a:rPr>
              <a:t>de données </a:t>
            </a:r>
            <a:r>
              <a:rPr lang="en-CA" sz="2000" dirty="0" smtClean="0">
                <a:solidFill>
                  <a:schemeClr val="tx2">
                    <a:lumMod val="95000"/>
                    <a:lumOff val="5000"/>
                  </a:schemeClr>
                </a:solidFill>
                <a:latin typeface="Sitka Display" panose="02000505000000020004" pitchFamily="2" charset="0"/>
              </a:rPr>
              <a:t>date</a:t>
            </a:r>
            <a:r>
              <a:rPr lang="en-CA" sz="2000" dirty="0">
                <a:solidFill>
                  <a:schemeClr val="tx2">
                    <a:lumMod val="95000"/>
                    <a:lumOff val="5000"/>
                  </a:schemeClr>
                </a:solidFill>
                <a:latin typeface="Sitka Display" panose="02000505000000020004" pitchFamily="2" charset="0"/>
              </a:rPr>
              <a:t>.</a:t>
            </a:r>
            <a:endParaRPr lang="fr-FR" sz="2000" dirty="0">
              <a:solidFill>
                <a:schemeClr val="tx2">
                  <a:lumMod val="95000"/>
                  <a:lumOff val="5000"/>
                </a:schemeClr>
              </a:solidFill>
              <a:latin typeface="Sitka Display" panose="02000505000000020004" pitchFamily="2" charset="0"/>
            </a:endParaRPr>
          </a:p>
          <a:p>
            <a:endParaRPr lang="fr-FR" dirty="0"/>
          </a:p>
        </p:txBody>
      </p:sp>
    </p:spTree>
    <p:extLst>
      <p:ext uri="{BB962C8B-B14F-4D97-AF65-F5344CB8AC3E}">
        <p14:creationId xmlns:p14="http://schemas.microsoft.com/office/powerpoint/2010/main" val="3197023440"/>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anim calcmode="lin" valueType="num">
                                      <p:cBhvr>
                                        <p:cTn id="8"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anim calcmode="lin" valueType="num">
                                      <p:cBhvr>
                                        <p:cTn id="15" dur="500" fill="hold"/>
                                        <p:tgtEl>
                                          <p:spTgt spid="3"/>
                                        </p:tgtEl>
                                        <p:attrNameLst>
                                          <p:attrName>ppt_x</p:attrName>
                                        </p:attrNameLst>
                                      </p:cBhvr>
                                      <p:tavLst>
                                        <p:tav tm="0">
                                          <p:val>
                                            <p:strVal val="#ppt_x"/>
                                          </p:val>
                                        </p:tav>
                                        <p:tav tm="100000">
                                          <p:val>
                                            <p:strVal val="#ppt_x"/>
                                          </p:val>
                                        </p:tav>
                                      </p:tavLst>
                                    </p:anim>
                                    <p:anim calcmode="lin" valueType="num">
                                      <p:cBhvr>
                                        <p:cTn id="16" dur="500" fill="hold"/>
                                        <p:tgtEl>
                                          <p:spTgt spid="3"/>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anim calcmode="lin" valueType="num">
                                      <p:cBhvr>
                                        <p:cTn id="20" dur="500" fill="hold"/>
                                        <p:tgtEl>
                                          <p:spTgt spid="5"/>
                                        </p:tgtEl>
                                        <p:attrNameLst>
                                          <p:attrName>ppt_x</p:attrName>
                                        </p:attrNameLst>
                                      </p:cBhvr>
                                      <p:tavLst>
                                        <p:tav tm="0">
                                          <p:val>
                                            <p:strVal val="#ppt_x"/>
                                          </p:val>
                                        </p:tav>
                                        <p:tav tm="100000">
                                          <p:val>
                                            <p:strVal val="#ppt_x"/>
                                          </p:val>
                                        </p:tav>
                                      </p:tavLst>
                                    </p:anim>
                                    <p:anim calcmode="lin" valueType="num">
                                      <p:cBhvr>
                                        <p:cTn id="21"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983511" y="1667463"/>
            <a:ext cx="10681545" cy="1077218"/>
          </a:xfrm>
          <a:prstGeom prst="rect">
            <a:avLst/>
          </a:prstGeom>
          <a:noFill/>
        </p:spPr>
        <p:txBody>
          <a:bodyPr wrap="square" rtlCol="0">
            <a:spAutoFit/>
          </a:bodyPr>
          <a:lstStyle/>
          <a:p>
            <a:r>
              <a:rPr lang="fr-FR" sz="2800" b="1" dirty="0">
                <a:solidFill>
                  <a:srgbClr val="72836B"/>
                </a:solidFill>
                <a:latin typeface="Cambria" panose="02040503050406030204" pitchFamily="18" charset="0"/>
                <a:ea typeface="Cambria" panose="02040503050406030204" pitchFamily="18" charset="0"/>
              </a:rPr>
              <a:t>Faits agrégés en tant qu’attributs de dimension </a:t>
            </a:r>
            <a:endParaRPr lang="fr-FR" sz="2800" b="1" dirty="0" smtClean="0">
              <a:solidFill>
                <a:srgbClr val="72836B"/>
              </a:solidFill>
              <a:latin typeface="Cambria" panose="02040503050406030204" pitchFamily="18" charset="0"/>
              <a:ea typeface="Cambria" panose="02040503050406030204" pitchFamily="18" charset="0"/>
            </a:endParaRPr>
          </a:p>
          <a:p>
            <a:endParaRPr lang="en-CA" dirty="0"/>
          </a:p>
          <a:p>
            <a:endParaRPr lang="fr-FR" dirty="0"/>
          </a:p>
        </p:txBody>
      </p:sp>
      <p:sp>
        <p:nvSpPr>
          <p:cNvPr id="4" name="Titre 1"/>
          <p:cNvSpPr>
            <a:spLocks noGrp="1"/>
          </p:cNvSpPr>
          <p:nvPr>
            <p:ph type="title"/>
          </p:nvPr>
        </p:nvSpPr>
        <p:spPr>
          <a:xfrm>
            <a:off x="1104900" y="76200"/>
            <a:ext cx="9980682" cy="1096962"/>
          </a:xfrm>
        </p:spPr>
        <p:txBody>
          <a:bodyPr rtlCol="0">
            <a:normAutofit/>
          </a:bodyPr>
          <a:lstStyle/>
          <a:p>
            <a:r>
              <a:rPr lang="fr-FR" sz="3600" dirty="0">
                <a:latin typeface="Cambria" panose="02040503050406030204" pitchFamily="18" charset="0"/>
                <a:ea typeface="Cambria" panose="02040503050406030204" pitchFamily="18" charset="0"/>
              </a:rPr>
              <a:t>ATTRIBUTS DE DIMENSION CLIENT</a:t>
            </a:r>
            <a:endParaRPr lang="en-CA" sz="3600" dirty="0">
              <a:latin typeface="Cambria" panose="02040503050406030204" pitchFamily="18" charset="0"/>
              <a:ea typeface="Cambria" panose="02040503050406030204" pitchFamily="18" charset="0"/>
            </a:endParaRPr>
          </a:p>
        </p:txBody>
      </p:sp>
      <p:sp>
        <p:nvSpPr>
          <p:cNvPr id="5" name="ZoneTexte 4"/>
          <p:cNvSpPr txBox="1"/>
          <p:nvPr/>
        </p:nvSpPr>
        <p:spPr>
          <a:xfrm>
            <a:off x="983511" y="2575716"/>
            <a:ext cx="10267585" cy="3170099"/>
          </a:xfrm>
          <a:prstGeom prst="rect">
            <a:avLst/>
          </a:prstGeom>
          <a:noFill/>
        </p:spPr>
        <p:txBody>
          <a:bodyPr wrap="square" rtlCol="0">
            <a:spAutoFit/>
          </a:bodyPr>
          <a:lstStyle/>
          <a:p>
            <a:pPr marL="342900" indent="-342900" algn="just">
              <a:buFont typeface="Wingdings" panose="05000000000000000000" pitchFamily="2" charset="2"/>
              <a:buChar char="§"/>
            </a:pPr>
            <a:r>
              <a:rPr lang="fr-FR" sz="2000" dirty="0">
                <a:latin typeface="Sitka Display" panose="02000505000000020004" pitchFamily="2" charset="0"/>
              </a:rPr>
              <a:t>Ex : filtrage sur tous les clients qui ont dépensé un certain montant en dollars l’année dernière(Ils peuvent émettre une requête pour identifier tous les clients qui satisfont aux critères de dépenses, puis émettre une autre requête factuelle pour analyser le comportement de ce sous-ensemble de dimension client</a:t>
            </a:r>
            <a:r>
              <a:rPr lang="fr-FR" sz="2000" dirty="0" smtClean="0">
                <a:latin typeface="Sitka Display" panose="02000505000000020004" pitchFamily="2" charset="0"/>
              </a:rPr>
              <a:t>).</a:t>
            </a:r>
            <a:endParaRPr lang="fr-FR" sz="2000" dirty="0">
              <a:latin typeface="Sitka Display" panose="02000505000000020004" pitchFamily="2" charset="0"/>
            </a:endParaRPr>
          </a:p>
          <a:p>
            <a:pPr marL="342900" indent="-342900" algn="just">
              <a:buFont typeface="Wingdings" panose="05000000000000000000" pitchFamily="2" charset="2"/>
              <a:buChar char="q"/>
            </a:pPr>
            <a:endParaRPr lang="en-CA" sz="2000" dirty="0">
              <a:latin typeface="Sitka Display" panose="02000505000000020004" pitchFamily="2" charset="0"/>
            </a:endParaRPr>
          </a:p>
          <a:p>
            <a:pPr marL="342900" indent="-342900" algn="just">
              <a:buFont typeface="Wingdings" panose="05000000000000000000" pitchFamily="2" charset="2"/>
              <a:buChar char="§"/>
            </a:pPr>
            <a:r>
              <a:rPr lang="fr-FR" sz="2000" dirty="0">
                <a:latin typeface="Sitka Display" panose="02000505000000020004" pitchFamily="2" charset="0"/>
              </a:rPr>
              <a:t>Au lieu de empilé, on peut tout simplement stocker le fait agrégé en tant qu’attribut de dimension.</a:t>
            </a:r>
          </a:p>
          <a:p>
            <a:pPr marL="342900" indent="-342900" algn="just">
              <a:buFont typeface="Wingdings" panose="05000000000000000000" pitchFamily="2" charset="2"/>
              <a:buChar char="q"/>
            </a:pPr>
            <a:endParaRPr lang="en-CA" sz="2000" dirty="0">
              <a:latin typeface="Sitka Display" panose="02000505000000020004" pitchFamily="2" charset="0"/>
            </a:endParaRPr>
          </a:p>
          <a:p>
            <a:pPr marL="342900" indent="-342900" algn="just">
              <a:buFont typeface="Wingdings" panose="05000000000000000000" pitchFamily="2" charset="2"/>
              <a:buChar char="§"/>
            </a:pPr>
            <a:r>
              <a:rPr lang="fr-FR" sz="2000" dirty="0">
                <a:latin typeface="Sitka Display" panose="02000505000000020004" pitchFamily="2" charset="0"/>
              </a:rPr>
              <a:t>Le processus ETL nécessite une mise à jour </a:t>
            </a:r>
            <a:r>
              <a:rPr lang="fr-FR" sz="2000" dirty="0" smtClean="0">
                <a:latin typeface="Sitka Display" panose="02000505000000020004" pitchFamily="2" charset="0"/>
              </a:rPr>
              <a:t>régulière.</a:t>
            </a:r>
            <a:endParaRPr lang="en-CA" sz="2000" dirty="0">
              <a:latin typeface="Sitka Display" panose="02000505000000020004" pitchFamily="2" charset="0"/>
            </a:endParaRPr>
          </a:p>
          <a:p>
            <a:endParaRPr lang="fr-FR" sz="2000" dirty="0">
              <a:latin typeface="Sitka Display" panose="02000505000000020004" pitchFamily="2" charset="0"/>
            </a:endParaRPr>
          </a:p>
        </p:txBody>
      </p:sp>
    </p:spTree>
    <p:extLst>
      <p:ext uri="{BB962C8B-B14F-4D97-AF65-F5344CB8AC3E}">
        <p14:creationId xmlns:p14="http://schemas.microsoft.com/office/powerpoint/2010/main" val="107140355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500"/>
                                        <p:tgtEl>
                                          <p:spTgt spid="5">
                                            <p:txEl>
                                              <p:pRg st="0" end="0"/>
                                            </p:txEl>
                                          </p:spTgt>
                                        </p:tgtEl>
                                      </p:cBhvr>
                                    </p:animEffect>
                                    <p:anim calcmode="lin" valueType="num">
                                      <p:cBhvr>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500"/>
                                        <p:tgtEl>
                                          <p:spTgt spid="5">
                                            <p:txEl>
                                              <p:pRg st="2" end="2"/>
                                            </p:txEl>
                                          </p:spTgt>
                                        </p:tgtEl>
                                      </p:cBhvr>
                                    </p:animEffect>
                                    <p:anim calcmode="lin" valueType="num">
                                      <p:cBhvr>
                                        <p:cTn id="2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500"/>
                                        <p:tgtEl>
                                          <p:spTgt spid="5">
                                            <p:txEl>
                                              <p:pRg st="4" end="4"/>
                                            </p:txEl>
                                          </p:spTgt>
                                        </p:tgtEl>
                                      </p:cBhvr>
                                    </p:animEffect>
                                    <p:anim calcmode="lin" valueType="num">
                                      <p:cBhvr>
                                        <p:cTn id="2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a:spLocks noGrp="1"/>
          </p:cNvSpPr>
          <p:nvPr>
            <p:ph type="title"/>
          </p:nvPr>
        </p:nvSpPr>
        <p:spPr>
          <a:xfrm>
            <a:off x="1104900" y="76200"/>
            <a:ext cx="9980682" cy="1096962"/>
          </a:xfrm>
        </p:spPr>
        <p:txBody>
          <a:bodyPr rtlCol="0">
            <a:normAutofit/>
          </a:bodyPr>
          <a:lstStyle/>
          <a:p>
            <a:r>
              <a:rPr lang="fr-FR" sz="3600" dirty="0">
                <a:latin typeface="Cambria" panose="02040503050406030204" pitchFamily="18" charset="0"/>
                <a:ea typeface="Cambria" panose="02040503050406030204" pitchFamily="18" charset="0"/>
              </a:rPr>
              <a:t>ATTRIBUTS DE DIMENSION CLIENT</a:t>
            </a:r>
            <a:endParaRPr lang="en-CA" sz="3600" dirty="0">
              <a:latin typeface="Cambria" panose="02040503050406030204" pitchFamily="18" charset="0"/>
              <a:ea typeface="Cambria" panose="02040503050406030204" pitchFamily="18" charset="0"/>
            </a:endParaRPr>
          </a:p>
        </p:txBody>
      </p:sp>
      <p:sp>
        <p:nvSpPr>
          <p:cNvPr id="4" name="ZoneTexte 3"/>
          <p:cNvSpPr txBox="1"/>
          <p:nvPr/>
        </p:nvSpPr>
        <p:spPr>
          <a:xfrm>
            <a:off x="974035" y="1669774"/>
            <a:ext cx="7116418" cy="800219"/>
          </a:xfrm>
          <a:prstGeom prst="rect">
            <a:avLst/>
          </a:prstGeom>
          <a:noFill/>
        </p:spPr>
        <p:txBody>
          <a:bodyPr wrap="square" rtlCol="0">
            <a:spAutoFit/>
          </a:bodyPr>
          <a:lstStyle/>
          <a:p>
            <a:r>
              <a:rPr lang="fr-FR" sz="2800" b="1" dirty="0">
                <a:solidFill>
                  <a:srgbClr val="72836B"/>
                </a:solidFill>
                <a:latin typeface="Cambria" panose="02040503050406030204" pitchFamily="18" charset="0"/>
                <a:ea typeface="Cambria" panose="02040503050406030204" pitchFamily="18" charset="0"/>
              </a:rPr>
              <a:t>Attributs et scores de segmentation</a:t>
            </a:r>
          </a:p>
          <a:p>
            <a:endParaRPr lang="fr-FR" dirty="0"/>
          </a:p>
        </p:txBody>
      </p:sp>
      <p:sp>
        <p:nvSpPr>
          <p:cNvPr id="5" name="ZoneTexte 4"/>
          <p:cNvSpPr txBox="1"/>
          <p:nvPr/>
        </p:nvSpPr>
        <p:spPr>
          <a:xfrm>
            <a:off x="974035" y="2440836"/>
            <a:ext cx="10111547" cy="707886"/>
          </a:xfrm>
          <a:prstGeom prst="rect">
            <a:avLst/>
          </a:prstGeom>
          <a:noFill/>
        </p:spPr>
        <p:txBody>
          <a:bodyPr wrap="square" rtlCol="0">
            <a:spAutoFit/>
          </a:bodyPr>
          <a:lstStyle/>
          <a:p>
            <a:pPr algn="just"/>
            <a:r>
              <a:rPr lang="fr-FR" sz="2000" dirty="0">
                <a:latin typeface="Sitka Display" panose="02000505000000020004" pitchFamily="2" charset="0"/>
              </a:rPr>
              <a:t>Certains des attributs les plus puissants dans une dimension client sont les classifications de segmentation</a:t>
            </a:r>
          </a:p>
        </p:txBody>
      </p:sp>
      <p:sp>
        <p:nvSpPr>
          <p:cNvPr id="6" name="ZoneTexte 5"/>
          <p:cNvSpPr txBox="1"/>
          <p:nvPr/>
        </p:nvSpPr>
        <p:spPr>
          <a:xfrm>
            <a:off x="939249" y="3241055"/>
            <a:ext cx="10003734" cy="677108"/>
          </a:xfrm>
          <a:prstGeom prst="rect">
            <a:avLst/>
          </a:prstGeom>
          <a:noFill/>
        </p:spPr>
        <p:txBody>
          <a:bodyPr wrap="square" rtlCol="0">
            <a:spAutoFit/>
          </a:bodyPr>
          <a:lstStyle/>
          <a:p>
            <a:pPr marL="285750" indent="-285750" algn="just">
              <a:buFont typeface="Wingdings" panose="05000000000000000000" pitchFamily="2" charset="2"/>
              <a:buChar char="§"/>
            </a:pPr>
            <a:r>
              <a:rPr lang="fr-FR" sz="2000" dirty="0">
                <a:latin typeface="Sitka Display" panose="02000505000000020004" pitchFamily="2" charset="0"/>
              </a:rPr>
              <a:t>Les modèles de segmentation générant des scores basés sur le regroupement des </a:t>
            </a:r>
            <a:r>
              <a:rPr lang="fr-FR" sz="2000" dirty="0" smtClean="0">
                <a:latin typeface="Sitka Display" panose="02000505000000020004" pitchFamily="2" charset="0"/>
              </a:rPr>
              <a:t>clients</a:t>
            </a:r>
          </a:p>
          <a:p>
            <a:endParaRPr lang="en-ZA" dirty="0"/>
          </a:p>
        </p:txBody>
      </p:sp>
      <p:sp>
        <p:nvSpPr>
          <p:cNvPr id="7" name="ZoneTexte 6"/>
          <p:cNvSpPr txBox="1"/>
          <p:nvPr/>
        </p:nvSpPr>
        <p:spPr>
          <a:xfrm>
            <a:off x="3436455" y="3757018"/>
            <a:ext cx="5009322" cy="1015663"/>
          </a:xfrm>
          <a:prstGeom prst="rect">
            <a:avLst/>
          </a:prstGeom>
          <a:noFill/>
        </p:spPr>
        <p:txBody>
          <a:bodyPr wrap="square" rtlCol="0">
            <a:spAutoFit/>
          </a:bodyPr>
          <a:lstStyle/>
          <a:p>
            <a:pPr marL="285750" indent="-285750" algn="just">
              <a:buFont typeface="Wingdings" panose="05000000000000000000" pitchFamily="2" charset="2"/>
              <a:buChar char="ü"/>
            </a:pPr>
            <a:r>
              <a:rPr lang="fr-FR" sz="2000" dirty="0">
                <a:latin typeface="Sitka Display" panose="02000505000000020004" pitchFamily="2" charset="0"/>
              </a:rPr>
              <a:t>comportement </a:t>
            </a:r>
            <a:r>
              <a:rPr lang="fr-FR" sz="2000" dirty="0" smtClean="0">
                <a:latin typeface="Sitka Display" panose="02000505000000020004" pitchFamily="2" charset="0"/>
              </a:rPr>
              <a:t>d'achat</a:t>
            </a:r>
          </a:p>
          <a:p>
            <a:pPr marL="285750" indent="-285750" algn="just">
              <a:buFont typeface="Wingdings" panose="05000000000000000000" pitchFamily="2" charset="2"/>
              <a:buChar char="ü"/>
            </a:pPr>
            <a:r>
              <a:rPr lang="fr-FR" sz="2000" dirty="0">
                <a:latin typeface="Sitka Display" panose="02000505000000020004" pitchFamily="2" charset="0"/>
              </a:rPr>
              <a:t>comportement de </a:t>
            </a:r>
            <a:r>
              <a:rPr lang="fr-FR" sz="2000" dirty="0" smtClean="0">
                <a:latin typeface="Sitka Display" panose="02000505000000020004" pitchFamily="2" charset="0"/>
              </a:rPr>
              <a:t>paiement</a:t>
            </a:r>
          </a:p>
          <a:p>
            <a:pPr marL="285750" indent="-285750" algn="just">
              <a:buFont typeface="Wingdings" panose="05000000000000000000" pitchFamily="2" charset="2"/>
              <a:buChar char="ü"/>
            </a:pPr>
            <a:r>
              <a:rPr lang="fr-FR" sz="2000" dirty="0">
                <a:latin typeface="Sitka Display" panose="02000505000000020004" pitchFamily="2" charset="0"/>
              </a:rPr>
              <a:t>propension à se désabonner </a:t>
            </a:r>
          </a:p>
        </p:txBody>
      </p:sp>
      <p:pic>
        <p:nvPicPr>
          <p:cNvPr id="2" name="Image 1"/>
          <p:cNvPicPr>
            <a:picLocks noChangeAspect="1"/>
          </p:cNvPicPr>
          <p:nvPr/>
        </p:nvPicPr>
        <p:blipFill rotWithShape="1">
          <a:blip r:embed="rId2">
            <a:duotone>
              <a:prstClr val="black"/>
              <a:srgbClr val="FFFFF3">
                <a:tint val="45000"/>
                <a:satMod val="400000"/>
              </a:srgbClr>
            </a:duotone>
          </a:blip>
          <a:srcRect l="4201" t="5188" r="5950" b="2988"/>
          <a:stretch/>
        </p:blipFill>
        <p:spPr>
          <a:xfrm>
            <a:off x="8989309" y="3757018"/>
            <a:ext cx="2981019" cy="2295601"/>
          </a:xfrm>
          <a:prstGeom prst="rect">
            <a:avLst/>
          </a:prstGeom>
        </p:spPr>
      </p:pic>
      <p:sp>
        <p:nvSpPr>
          <p:cNvPr id="8" name="ZoneTexte 7"/>
          <p:cNvSpPr txBox="1"/>
          <p:nvPr/>
        </p:nvSpPr>
        <p:spPr>
          <a:xfrm>
            <a:off x="974035" y="4908445"/>
            <a:ext cx="9844708" cy="1631216"/>
          </a:xfrm>
          <a:prstGeom prst="rect">
            <a:avLst/>
          </a:prstGeom>
          <a:noFill/>
        </p:spPr>
        <p:txBody>
          <a:bodyPr wrap="square" rtlCol="0">
            <a:spAutoFit/>
          </a:bodyPr>
          <a:lstStyle/>
          <a:p>
            <a:pPr marL="285750" indent="-285750" algn="just">
              <a:buFont typeface="Wingdings" panose="05000000000000000000" pitchFamily="2" charset="2"/>
              <a:buChar char="§"/>
            </a:pPr>
            <a:r>
              <a:rPr lang="fr-FR" sz="2000" dirty="0">
                <a:latin typeface="Sitka Display" panose="02000505000000020004" pitchFamily="2" charset="0"/>
              </a:rPr>
              <a:t>Mesures RFI ou RFM (Récence, Fréquence, (Intensité/Monétaire</a:t>
            </a:r>
            <a:r>
              <a:rPr lang="fr-FR" sz="2000" dirty="0" smtClean="0">
                <a:latin typeface="Sitka Display" panose="02000505000000020004" pitchFamily="2" charset="0"/>
              </a:rPr>
              <a:t>)).</a:t>
            </a:r>
          </a:p>
          <a:p>
            <a:pPr algn="just"/>
            <a:endParaRPr lang="fr-FR" sz="2000" dirty="0" smtClean="0">
              <a:latin typeface="Sitka Display" panose="02000505000000020004" pitchFamily="2" charset="0"/>
            </a:endParaRPr>
          </a:p>
          <a:p>
            <a:pPr marL="285750" indent="-285750" algn="just">
              <a:buFont typeface="Wingdings" panose="05000000000000000000" pitchFamily="2" charset="2"/>
              <a:buChar char="§"/>
            </a:pPr>
            <a:r>
              <a:rPr lang="fr-FR" sz="2000" dirty="0">
                <a:latin typeface="Sitka Display" panose="02000505000000020004" pitchFamily="2" charset="0"/>
              </a:rPr>
              <a:t>Chaque comportement client modélisé comme un point de données dans un cube</a:t>
            </a:r>
          </a:p>
          <a:p>
            <a:pPr marL="285750" indent="-285750" algn="just">
              <a:buFont typeface="Wingdings" panose="05000000000000000000" pitchFamily="2" charset="2"/>
              <a:buChar char="§"/>
            </a:pPr>
            <a:endParaRPr lang="fr-FR" sz="2000" dirty="0">
              <a:latin typeface="Sitka Display" panose="02000505000000020004" pitchFamily="2" charset="0"/>
            </a:endParaRPr>
          </a:p>
          <a:p>
            <a:pPr algn="just"/>
            <a:endParaRPr lang="fr-FR" sz="2000" dirty="0">
              <a:latin typeface="Sitka Display" panose="02000505000000020004" pitchFamily="2" charset="0"/>
            </a:endParaRPr>
          </a:p>
        </p:txBody>
      </p:sp>
    </p:spTree>
    <p:extLst>
      <p:ext uri="{BB962C8B-B14F-4D97-AF65-F5344CB8AC3E}">
        <p14:creationId xmlns:p14="http://schemas.microsoft.com/office/powerpoint/2010/main" val="142773262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anim calcmode="lin" valueType="num">
                                      <p:cBhvr>
                                        <p:cTn id="8"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500"/>
                                        <p:tgtEl>
                                          <p:spTgt spid="5">
                                            <p:txEl>
                                              <p:pRg st="0" end="0"/>
                                            </p:txEl>
                                          </p:spTgt>
                                        </p:tgtEl>
                                      </p:cBhvr>
                                    </p:animEffect>
                                    <p:anim calcmode="lin" valueType="num">
                                      <p:cBhvr>
                                        <p:cTn id="14"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fade">
                                      <p:cBhvr>
                                        <p:cTn id="20" dur="500"/>
                                        <p:tgtEl>
                                          <p:spTgt spid="6">
                                            <p:txEl>
                                              <p:pRg st="0" end="0"/>
                                            </p:txEl>
                                          </p:spTgt>
                                        </p:tgtEl>
                                      </p:cBhvr>
                                    </p:animEffect>
                                    <p:anim calcmode="lin" valueType="num">
                                      <p:cBhvr>
                                        <p:cTn id="2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2" dur="5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23" fill="hold">
                            <p:stCondLst>
                              <p:cond delay="500"/>
                            </p:stCondLst>
                            <p:childTnLst>
                              <p:par>
                                <p:cTn id="24" presetID="42" presetClass="entr" presetSubtype="0" fill="hold" nodeType="after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fade">
                                      <p:cBhvr>
                                        <p:cTn id="26" dur="500"/>
                                        <p:tgtEl>
                                          <p:spTgt spid="7">
                                            <p:txEl>
                                              <p:pRg st="0" end="0"/>
                                            </p:txEl>
                                          </p:spTgt>
                                        </p:tgtEl>
                                      </p:cBhvr>
                                    </p:animEffect>
                                    <p:anim calcmode="lin" valueType="num">
                                      <p:cBhvr>
                                        <p:cTn id="2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8" dur="5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par>
                          <p:cTn id="29" fill="hold">
                            <p:stCondLst>
                              <p:cond delay="1000"/>
                            </p:stCondLst>
                            <p:childTnLst>
                              <p:par>
                                <p:cTn id="30" presetID="42" presetClass="entr" presetSubtype="0" fill="hold" nodeType="after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animEffect transition="in" filter="fade">
                                      <p:cBhvr>
                                        <p:cTn id="32" dur="500"/>
                                        <p:tgtEl>
                                          <p:spTgt spid="7">
                                            <p:txEl>
                                              <p:pRg st="1" end="1"/>
                                            </p:txEl>
                                          </p:spTgt>
                                        </p:tgtEl>
                                      </p:cBhvr>
                                    </p:animEffect>
                                    <p:anim calcmode="lin" valueType="num">
                                      <p:cBhvr>
                                        <p:cTn id="3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34"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par>
                          <p:cTn id="35" fill="hold">
                            <p:stCondLst>
                              <p:cond delay="1500"/>
                            </p:stCondLst>
                            <p:childTnLst>
                              <p:par>
                                <p:cTn id="36" presetID="42" presetClass="entr" presetSubtype="0" fill="hold" nodeType="afterEffect">
                                  <p:stCondLst>
                                    <p:cond delay="0"/>
                                  </p:stCondLst>
                                  <p:childTnLst>
                                    <p:set>
                                      <p:cBhvr>
                                        <p:cTn id="37" dur="1" fill="hold">
                                          <p:stCondLst>
                                            <p:cond delay="0"/>
                                          </p:stCondLst>
                                        </p:cTn>
                                        <p:tgtEl>
                                          <p:spTgt spid="7">
                                            <p:txEl>
                                              <p:pRg st="2" end="2"/>
                                            </p:txEl>
                                          </p:spTgt>
                                        </p:tgtEl>
                                        <p:attrNameLst>
                                          <p:attrName>style.visibility</p:attrName>
                                        </p:attrNameLst>
                                      </p:cBhvr>
                                      <p:to>
                                        <p:strVal val="visible"/>
                                      </p:to>
                                    </p:set>
                                    <p:animEffect transition="in" filter="fade">
                                      <p:cBhvr>
                                        <p:cTn id="38" dur="500"/>
                                        <p:tgtEl>
                                          <p:spTgt spid="7">
                                            <p:txEl>
                                              <p:pRg st="2" end="2"/>
                                            </p:txEl>
                                          </p:spTgt>
                                        </p:tgtEl>
                                      </p:cBhvr>
                                    </p:animEffect>
                                    <p:anim calcmode="lin" valueType="num">
                                      <p:cBhvr>
                                        <p:cTn id="3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40" dur="5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8">
                                            <p:txEl>
                                              <p:pRg st="0" end="0"/>
                                            </p:txEl>
                                          </p:spTgt>
                                        </p:tgtEl>
                                        <p:attrNameLst>
                                          <p:attrName>style.visibility</p:attrName>
                                        </p:attrNameLst>
                                      </p:cBhvr>
                                      <p:to>
                                        <p:strVal val="visible"/>
                                      </p:to>
                                    </p:set>
                                    <p:animEffect transition="in" filter="fade">
                                      <p:cBhvr>
                                        <p:cTn id="45" dur="500"/>
                                        <p:tgtEl>
                                          <p:spTgt spid="8">
                                            <p:txEl>
                                              <p:pRg st="0" end="0"/>
                                            </p:txEl>
                                          </p:spTgt>
                                        </p:tgtEl>
                                      </p:cBhvr>
                                    </p:animEffect>
                                    <p:anim calcmode="lin" valueType="num">
                                      <p:cBhvr>
                                        <p:cTn id="46"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47" dur="5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8">
                                            <p:txEl>
                                              <p:pRg st="2" end="2"/>
                                            </p:txEl>
                                          </p:spTgt>
                                        </p:tgtEl>
                                        <p:attrNameLst>
                                          <p:attrName>style.visibility</p:attrName>
                                        </p:attrNameLst>
                                      </p:cBhvr>
                                      <p:to>
                                        <p:strVal val="visible"/>
                                      </p:to>
                                    </p:set>
                                    <p:animEffect transition="in" filter="fade">
                                      <p:cBhvr>
                                        <p:cTn id="52" dur="500"/>
                                        <p:tgtEl>
                                          <p:spTgt spid="8">
                                            <p:txEl>
                                              <p:pRg st="2" end="2"/>
                                            </p:txEl>
                                          </p:spTgt>
                                        </p:tgtEl>
                                      </p:cBhvr>
                                    </p:animEffect>
                                    <p:anim calcmode="lin" valueType="num">
                                      <p:cBhvr>
                                        <p:cTn id="5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54" dur="500" fill="hold"/>
                                        <p:tgtEl>
                                          <p:spTgt spid="8">
                                            <p:txEl>
                                              <p:pRg st="2" end="2"/>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fade">
                                      <p:cBhvr>
                                        <p:cTn id="57" dur="1000"/>
                                        <p:tgtEl>
                                          <p:spTgt spid="2"/>
                                        </p:tgtEl>
                                      </p:cBhvr>
                                    </p:animEffect>
                                    <p:anim calcmode="lin" valueType="num">
                                      <p:cBhvr>
                                        <p:cTn id="58" dur="1000" fill="hold"/>
                                        <p:tgtEl>
                                          <p:spTgt spid="2"/>
                                        </p:tgtEl>
                                        <p:attrNameLst>
                                          <p:attrName>ppt_x</p:attrName>
                                        </p:attrNameLst>
                                      </p:cBhvr>
                                      <p:tavLst>
                                        <p:tav tm="0">
                                          <p:val>
                                            <p:strVal val="#ppt_x"/>
                                          </p:val>
                                        </p:tav>
                                        <p:tav tm="100000">
                                          <p:val>
                                            <p:strVal val="#ppt_x"/>
                                          </p:val>
                                        </p:tav>
                                      </p:tavLst>
                                    </p:anim>
                                    <p:anim calcmode="lin" valueType="num">
                                      <p:cBhvr>
                                        <p:cTn id="5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104900" y="1470991"/>
            <a:ext cx="9621079" cy="954107"/>
          </a:xfrm>
          <a:prstGeom prst="rect">
            <a:avLst/>
          </a:prstGeom>
          <a:noFill/>
        </p:spPr>
        <p:txBody>
          <a:bodyPr wrap="square" rtlCol="0">
            <a:spAutoFit/>
          </a:bodyPr>
          <a:lstStyle/>
          <a:p>
            <a:r>
              <a:rPr lang="fr-FR" sz="2800" b="1" dirty="0">
                <a:solidFill>
                  <a:srgbClr val="72836B"/>
                </a:solidFill>
                <a:latin typeface="Cambria" panose="02040503050406030204" pitchFamily="18" charset="0"/>
                <a:ea typeface="Cambria" panose="02040503050406030204" pitchFamily="18" charset="0"/>
              </a:rPr>
              <a:t>Nombre avec des modifications de dimension de type 2</a:t>
            </a:r>
            <a:endParaRPr lang="fr-FR" sz="2800" dirty="0">
              <a:solidFill>
                <a:srgbClr val="72836B"/>
              </a:solidFill>
              <a:latin typeface="Cambria" panose="02040503050406030204" pitchFamily="18" charset="0"/>
              <a:ea typeface="Cambria" panose="02040503050406030204" pitchFamily="18" charset="0"/>
            </a:endParaRPr>
          </a:p>
          <a:p>
            <a:endParaRPr lang="fr-FR" sz="2800" dirty="0">
              <a:solidFill>
                <a:srgbClr val="72836B"/>
              </a:solidFill>
              <a:latin typeface="Cambria" panose="02040503050406030204" pitchFamily="18" charset="0"/>
              <a:ea typeface="Cambria" panose="02040503050406030204" pitchFamily="18" charset="0"/>
            </a:endParaRPr>
          </a:p>
        </p:txBody>
      </p:sp>
      <p:sp>
        <p:nvSpPr>
          <p:cNvPr id="4" name="Titre 1"/>
          <p:cNvSpPr>
            <a:spLocks noGrp="1"/>
          </p:cNvSpPr>
          <p:nvPr>
            <p:ph type="title"/>
          </p:nvPr>
        </p:nvSpPr>
        <p:spPr>
          <a:xfrm>
            <a:off x="1104900" y="76200"/>
            <a:ext cx="9980682" cy="1096962"/>
          </a:xfrm>
        </p:spPr>
        <p:txBody>
          <a:bodyPr rtlCol="0">
            <a:normAutofit/>
          </a:bodyPr>
          <a:lstStyle/>
          <a:p>
            <a:r>
              <a:rPr lang="fr-FR" sz="3600" dirty="0">
                <a:latin typeface="Cambria" panose="02040503050406030204" pitchFamily="18" charset="0"/>
                <a:ea typeface="Cambria" panose="02040503050406030204" pitchFamily="18" charset="0"/>
              </a:rPr>
              <a:t>ATTRIBUTS DE DIMENSION CLIENT</a:t>
            </a:r>
            <a:endParaRPr lang="en-CA" sz="3600" dirty="0">
              <a:latin typeface="Cambria" panose="02040503050406030204" pitchFamily="18" charset="0"/>
              <a:ea typeface="Cambria" panose="02040503050406030204" pitchFamily="18" charset="0"/>
            </a:endParaRPr>
          </a:p>
        </p:txBody>
      </p:sp>
      <p:sp>
        <p:nvSpPr>
          <p:cNvPr id="5" name="ZoneTexte 4"/>
          <p:cNvSpPr txBox="1"/>
          <p:nvPr/>
        </p:nvSpPr>
        <p:spPr>
          <a:xfrm>
            <a:off x="1104899" y="2061737"/>
            <a:ext cx="10555357" cy="1938992"/>
          </a:xfrm>
          <a:prstGeom prst="rect">
            <a:avLst/>
          </a:prstGeom>
          <a:noFill/>
        </p:spPr>
        <p:txBody>
          <a:bodyPr wrap="square" rtlCol="0">
            <a:spAutoFit/>
          </a:bodyPr>
          <a:lstStyle/>
          <a:p>
            <a:pPr marL="285750" lvl="0" indent="-285750" algn="just">
              <a:buFont typeface="Wingdings" panose="05000000000000000000" pitchFamily="2" charset="2"/>
              <a:buChar char="§"/>
            </a:pPr>
            <a:r>
              <a:rPr lang="fr-FR" sz="2000" dirty="0">
                <a:latin typeface="Sitka Display" panose="02000505000000020004" pitchFamily="2" charset="0"/>
              </a:rPr>
              <a:t>Permet de compter les clients en fonction des attributs sans joindre à une table de </a:t>
            </a:r>
            <a:r>
              <a:rPr lang="fr-FR" sz="2000" dirty="0" smtClean="0">
                <a:latin typeface="Sitka Display" panose="02000505000000020004" pitchFamily="2" charset="0"/>
              </a:rPr>
              <a:t>faits.</a:t>
            </a:r>
          </a:p>
          <a:p>
            <a:pPr lvl="0" algn="just"/>
            <a:endParaRPr lang="fr-FR" sz="2000" dirty="0">
              <a:latin typeface="Sitka Display" panose="02000505000000020004" pitchFamily="2" charset="0"/>
            </a:endParaRPr>
          </a:p>
          <a:p>
            <a:pPr marL="285750" indent="-285750" algn="just">
              <a:buFont typeface="Wingdings" panose="05000000000000000000" pitchFamily="2" charset="2"/>
              <a:buChar char="§"/>
            </a:pPr>
            <a:r>
              <a:rPr lang="fr-FR" sz="2000" dirty="0" smtClean="0">
                <a:latin typeface="Sitka Display" panose="02000505000000020004" pitchFamily="2" charset="0"/>
              </a:rPr>
              <a:t>Évitez </a:t>
            </a:r>
            <a:r>
              <a:rPr lang="fr-FR" sz="2000" dirty="0">
                <a:latin typeface="Sitka Display" panose="02000505000000020004" pitchFamily="2" charset="0"/>
              </a:rPr>
              <a:t>de sur compter plusieurs lignes dans la même dimension pour la même personne (distincte</a:t>
            </a:r>
            <a:r>
              <a:rPr lang="fr-FR" sz="2000" dirty="0" smtClean="0">
                <a:latin typeface="Sitka Display" panose="02000505000000020004" pitchFamily="2" charset="0"/>
              </a:rPr>
              <a:t>).</a:t>
            </a:r>
          </a:p>
          <a:p>
            <a:pPr algn="just"/>
            <a:endParaRPr lang="fr-FR" sz="2000" dirty="0">
              <a:latin typeface="Sitka Display" panose="02000505000000020004" pitchFamily="2" charset="0"/>
            </a:endParaRPr>
          </a:p>
          <a:p>
            <a:pPr marL="342900" indent="-342900" algn="just">
              <a:buFont typeface="Wingdings" panose="05000000000000000000" pitchFamily="2" charset="2"/>
              <a:buChar char="§"/>
            </a:pPr>
            <a:r>
              <a:rPr lang="fr-FR" sz="2000" dirty="0" smtClean="0">
                <a:latin typeface="Sitka Display" panose="02000505000000020004" pitchFamily="2" charset="0"/>
              </a:rPr>
              <a:t>Des </a:t>
            </a:r>
            <a:r>
              <a:rPr lang="fr-FR" sz="2000" dirty="0">
                <a:latin typeface="Sitka Display" panose="02000505000000020004" pitchFamily="2" charset="0"/>
              </a:rPr>
              <a:t>plages de dates historiques même les limites de plage plus complexes peuvent être non </a:t>
            </a:r>
            <a:r>
              <a:rPr lang="fr-FR" sz="2000" dirty="0" smtClean="0">
                <a:latin typeface="Sitka Display" panose="02000505000000020004" pitchFamily="2" charset="0"/>
              </a:rPr>
              <a:t>valides.</a:t>
            </a:r>
            <a:endParaRPr lang="fr-FR" sz="2000" dirty="0">
              <a:latin typeface="Sitka Display" panose="02000505000000020004" pitchFamily="2" charset="0"/>
            </a:endParaRPr>
          </a:p>
          <a:p>
            <a:pPr algn="just"/>
            <a:endParaRPr lang="fr-FR" sz="2000" dirty="0">
              <a:latin typeface="Sitka Display" panose="02000505000000020004" pitchFamily="2" charset="0"/>
            </a:endParaRPr>
          </a:p>
        </p:txBody>
      </p:sp>
      <p:sp>
        <p:nvSpPr>
          <p:cNvPr id="6" name="ZoneTexte 5"/>
          <p:cNvSpPr txBox="1"/>
          <p:nvPr/>
        </p:nvSpPr>
        <p:spPr>
          <a:xfrm>
            <a:off x="1104900" y="3838093"/>
            <a:ext cx="9621079" cy="523220"/>
          </a:xfrm>
          <a:prstGeom prst="rect">
            <a:avLst/>
          </a:prstGeom>
          <a:noFill/>
        </p:spPr>
        <p:txBody>
          <a:bodyPr wrap="square" rtlCol="0">
            <a:spAutoFit/>
          </a:bodyPr>
          <a:lstStyle/>
          <a:p>
            <a:r>
              <a:rPr lang="fr-FR" sz="2800" b="1" dirty="0">
                <a:solidFill>
                  <a:srgbClr val="72836B"/>
                </a:solidFill>
                <a:latin typeface="Cambria" panose="02040503050406030204" pitchFamily="18" charset="0"/>
                <a:ea typeface="Cambria" panose="02040503050406030204" pitchFamily="18" charset="0"/>
              </a:rPr>
              <a:t>Outrigger pour l'ensemble d'attributs à faible cardinalité</a:t>
            </a:r>
            <a:endParaRPr lang="fr-FR" sz="2800" dirty="0">
              <a:solidFill>
                <a:srgbClr val="72836B"/>
              </a:solidFill>
              <a:latin typeface="Cambria" panose="02040503050406030204" pitchFamily="18" charset="0"/>
              <a:ea typeface="Cambria" panose="02040503050406030204" pitchFamily="18" charset="0"/>
            </a:endParaRPr>
          </a:p>
        </p:txBody>
      </p:sp>
      <p:sp>
        <p:nvSpPr>
          <p:cNvPr id="7" name="ZoneTexte 6"/>
          <p:cNvSpPr txBox="1"/>
          <p:nvPr/>
        </p:nvSpPr>
        <p:spPr>
          <a:xfrm>
            <a:off x="1104900" y="4505408"/>
            <a:ext cx="10555357" cy="707886"/>
          </a:xfrm>
          <a:prstGeom prst="rect">
            <a:avLst/>
          </a:prstGeom>
          <a:noFill/>
        </p:spPr>
        <p:txBody>
          <a:bodyPr wrap="square" rtlCol="0">
            <a:spAutoFit/>
          </a:bodyPr>
          <a:lstStyle/>
          <a:p>
            <a:pPr marL="285750" lvl="0" indent="-285750" algn="just">
              <a:buFont typeface="Wingdings" panose="05000000000000000000" pitchFamily="2" charset="2"/>
              <a:buChar char="§"/>
            </a:pPr>
            <a:r>
              <a:rPr lang="fr-FR" sz="2000" dirty="0">
                <a:latin typeface="Sitka Display" panose="02000505000000020004" pitchFamily="2" charset="0"/>
              </a:rPr>
              <a:t>À utiliser lorsque les données sont à un grain significativement plus élevé que la dimension </a:t>
            </a:r>
            <a:r>
              <a:rPr lang="fr-FR" sz="2000" dirty="0" smtClean="0">
                <a:latin typeface="Sitka Display" panose="02000505000000020004" pitchFamily="2" charset="0"/>
              </a:rPr>
              <a:t>primaire.</a:t>
            </a:r>
            <a:endParaRPr lang="fr-FR" sz="2000" dirty="0">
              <a:latin typeface="Sitka Display" panose="02000505000000020004" pitchFamily="2" charset="0"/>
            </a:endParaRPr>
          </a:p>
        </p:txBody>
      </p:sp>
      <p:sp>
        <p:nvSpPr>
          <p:cNvPr id="8" name="ZoneTexte 7"/>
          <p:cNvSpPr txBox="1"/>
          <p:nvPr/>
        </p:nvSpPr>
        <p:spPr>
          <a:xfrm>
            <a:off x="1104899" y="5325213"/>
            <a:ext cx="10275404" cy="984885"/>
          </a:xfrm>
          <a:prstGeom prst="rect">
            <a:avLst/>
          </a:prstGeom>
          <a:noFill/>
        </p:spPr>
        <p:txBody>
          <a:bodyPr wrap="square" rtlCol="0">
            <a:spAutoFit/>
          </a:bodyPr>
          <a:lstStyle/>
          <a:p>
            <a:pPr marL="285750" lvl="0" indent="-285750" algn="just">
              <a:buFont typeface="Wingdings" panose="05000000000000000000" pitchFamily="2" charset="2"/>
              <a:buChar char="§"/>
            </a:pPr>
            <a:r>
              <a:rPr lang="fr-FR" sz="2000" dirty="0">
                <a:latin typeface="Sitka Display" panose="02000505000000020004" pitchFamily="2" charset="0"/>
              </a:rPr>
              <a:t>Les données n’ont pas autant de valeur analytique et sont chargées à un moment différent du reste de ces données.</a:t>
            </a:r>
          </a:p>
          <a:p>
            <a:endParaRPr lang="fr-FR" dirty="0"/>
          </a:p>
        </p:txBody>
      </p:sp>
      <p:sp>
        <p:nvSpPr>
          <p:cNvPr id="9" name="ZoneTexte 8"/>
          <p:cNvSpPr txBox="1"/>
          <p:nvPr/>
        </p:nvSpPr>
        <p:spPr>
          <a:xfrm>
            <a:off x="1104900" y="6129073"/>
            <a:ext cx="9790043" cy="677108"/>
          </a:xfrm>
          <a:prstGeom prst="rect">
            <a:avLst/>
          </a:prstGeom>
          <a:noFill/>
        </p:spPr>
        <p:txBody>
          <a:bodyPr wrap="square" rtlCol="0">
            <a:spAutoFit/>
          </a:bodyPr>
          <a:lstStyle/>
          <a:p>
            <a:pPr marL="285750" lvl="0" indent="-285750" algn="just">
              <a:buFont typeface="Wingdings" panose="05000000000000000000" pitchFamily="2" charset="2"/>
              <a:buChar char="§"/>
            </a:pPr>
            <a:r>
              <a:rPr lang="fr-FR" sz="2000" dirty="0">
                <a:latin typeface="Sitka Display" panose="02000505000000020004" pitchFamily="2" charset="0"/>
              </a:rPr>
              <a:t>Peut économiser de l’espace significatif si la dimension client sous-jacente est importante.</a:t>
            </a:r>
          </a:p>
          <a:p>
            <a:pPr marL="285750" indent="-285750" algn="just">
              <a:buFont typeface="Wingdings" panose="05000000000000000000" pitchFamily="2" charset="2"/>
              <a:buChar char="§"/>
            </a:pPr>
            <a:endParaRPr lang="fr-FR" dirty="0"/>
          </a:p>
        </p:txBody>
      </p:sp>
    </p:spTree>
    <p:extLst>
      <p:ext uri="{BB962C8B-B14F-4D97-AF65-F5344CB8AC3E}">
        <p14:creationId xmlns:p14="http://schemas.microsoft.com/office/powerpoint/2010/main" val="51295656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500"/>
                                        <p:tgtEl>
                                          <p:spTgt spid="5">
                                            <p:txEl>
                                              <p:pRg st="0" end="0"/>
                                            </p:txEl>
                                          </p:spTgt>
                                        </p:tgtEl>
                                      </p:cBhvr>
                                    </p:animEffect>
                                    <p:anim calcmode="lin" valueType="num">
                                      <p:cBhvr>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500"/>
                                        <p:tgtEl>
                                          <p:spTgt spid="5">
                                            <p:txEl>
                                              <p:pRg st="2" end="2"/>
                                            </p:txEl>
                                          </p:spTgt>
                                        </p:tgtEl>
                                      </p:cBhvr>
                                    </p:animEffect>
                                    <p:anim calcmode="lin" valueType="num">
                                      <p:cBhvr>
                                        <p:cTn id="2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500"/>
                                        <p:tgtEl>
                                          <p:spTgt spid="5">
                                            <p:txEl>
                                              <p:pRg st="4" end="4"/>
                                            </p:txEl>
                                          </p:spTgt>
                                        </p:tgtEl>
                                      </p:cBhvr>
                                    </p:animEffect>
                                    <p:anim calcmode="lin" valueType="num">
                                      <p:cBhvr>
                                        <p:cTn id="2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animEffect transition="in" filter="fade">
                                      <p:cBhvr>
                                        <p:cTn id="35" dur="500"/>
                                        <p:tgtEl>
                                          <p:spTgt spid="6">
                                            <p:txEl>
                                              <p:pRg st="0" end="0"/>
                                            </p:txEl>
                                          </p:spTgt>
                                        </p:tgtEl>
                                      </p:cBhvr>
                                    </p:animEffect>
                                    <p:anim calcmode="lin" valueType="num">
                                      <p:cBhvr>
                                        <p:cTn id="36"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7" dur="5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fade">
                                      <p:cBhvr>
                                        <p:cTn id="42" dur="500"/>
                                        <p:tgtEl>
                                          <p:spTgt spid="7">
                                            <p:txEl>
                                              <p:pRg st="0" end="0"/>
                                            </p:txEl>
                                          </p:spTgt>
                                        </p:tgtEl>
                                      </p:cBhvr>
                                    </p:animEffect>
                                    <p:anim calcmode="lin" valueType="num">
                                      <p:cBhvr>
                                        <p:cTn id="4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44" dur="5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8">
                                            <p:txEl>
                                              <p:pRg st="0" end="0"/>
                                            </p:txEl>
                                          </p:spTgt>
                                        </p:tgtEl>
                                        <p:attrNameLst>
                                          <p:attrName>style.visibility</p:attrName>
                                        </p:attrNameLst>
                                      </p:cBhvr>
                                      <p:to>
                                        <p:strVal val="visible"/>
                                      </p:to>
                                    </p:set>
                                    <p:animEffect transition="in" filter="fade">
                                      <p:cBhvr>
                                        <p:cTn id="49" dur="500"/>
                                        <p:tgtEl>
                                          <p:spTgt spid="8">
                                            <p:txEl>
                                              <p:pRg st="0" end="0"/>
                                            </p:txEl>
                                          </p:spTgt>
                                        </p:tgtEl>
                                      </p:cBhvr>
                                    </p:animEffect>
                                    <p:anim calcmode="lin" valueType="num">
                                      <p:cBhvr>
                                        <p:cTn id="5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51" dur="5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9">
                                            <p:txEl>
                                              <p:pRg st="0" end="0"/>
                                            </p:txEl>
                                          </p:spTgt>
                                        </p:tgtEl>
                                        <p:attrNameLst>
                                          <p:attrName>style.visibility</p:attrName>
                                        </p:attrNameLst>
                                      </p:cBhvr>
                                      <p:to>
                                        <p:strVal val="visible"/>
                                      </p:to>
                                    </p:set>
                                    <p:animEffect transition="in" filter="fade">
                                      <p:cBhvr>
                                        <p:cTn id="56" dur="500"/>
                                        <p:tgtEl>
                                          <p:spTgt spid="9">
                                            <p:txEl>
                                              <p:pRg st="0" end="0"/>
                                            </p:txEl>
                                          </p:spTgt>
                                        </p:tgtEl>
                                      </p:cBhvr>
                                    </p:animEffect>
                                    <p:anim calcmode="lin" valueType="num">
                                      <p:cBhvr>
                                        <p:cTn id="5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58" dur="5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a:spLocks noGrp="1"/>
          </p:cNvSpPr>
          <p:nvPr>
            <p:ph type="title"/>
          </p:nvPr>
        </p:nvSpPr>
        <p:spPr>
          <a:xfrm>
            <a:off x="1005507" y="149086"/>
            <a:ext cx="10742543" cy="984319"/>
          </a:xfrm>
        </p:spPr>
        <p:txBody>
          <a:bodyPr rtlCol="0">
            <a:normAutofit/>
          </a:bodyPr>
          <a:lstStyle/>
          <a:p>
            <a:r>
              <a:rPr lang="fr-FR" sz="3200" dirty="0">
                <a:latin typeface="Cambria" panose="02040503050406030204" pitchFamily="18" charset="0"/>
                <a:ea typeface="Cambria" panose="02040503050406030204" pitchFamily="18" charset="0"/>
              </a:rPr>
              <a:t>Tables de pont pour les dimensions à valeurs multiples</a:t>
            </a:r>
          </a:p>
        </p:txBody>
      </p:sp>
      <p:sp>
        <p:nvSpPr>
          <p:cNvPr id="5" name="ZoneTexte 4"/>
          <p:cNvSpPr txBox="1"/>
          <p:nvPr/>
        </p:nvSpPr>
        <p:spPr>
          <a:xfrm>
            <a:off x="1005507" y="2084507"/>
            <a:ext cx="9877841" cy="1323439"/>
          </a:xfrm>
          <a:prstGeom prst="rect">
            <a:avLst/>
          </a:prstGeom>
          <a:noFill/>
        </p:spPr>
        <p:txBody>
          <a:bodyPr wrap="square" rtlCol="0">
            <a:spAutoFit/>
          </a:bodyPr>
          <a:lstStyle/>
          <a:p>
            <a:pPr algn="just"/>
            <a:r>
              <a:rPr lang="fr-FR" sz="2000" dirty="0">
                <a:latin typeface="Sitka Display" panose="02000505000000020004" pitchFamily="2" charset="0"/>
              </a:rPr>
              <a:t>Un principe fondamental de la modélisation dimensionnelle est de décider du grain de la table de faits, puis d'ajouter soigneusement des dimensions et des faits à la conception qui sont fidèles au grain. Par exemple, si vous enregistrez les transactions d'achat des clients, le grain de l'achat individuel est naturel et physiquement convaincant. Vous ne voulez pas changer ce grain</a:t>
            </a:r>
            <a:r>
              <a:rPr lang="fr-FR" sz="2000" dirty="0" smtClean="0">
                <a:latin typeface="Sitka Display" panose="02000505000000020004" pitchFamily="2" charset="0"/>
              </a:rPr>
              <a:t>.</a:t>
            </a:r>
          </a:p>
        </p:txBody>
      </p:sp>
      <p:sp>
        <p:nvSpPr>
          <p:cNvPr id="2" name="ZoneTexte 1"/>
          <p:cNvSpPr txBox="1"/>
          <p:nvPr/>
        </p:nvSpPr>
        <p:spPr>
          <a:xfrm>
            <a:off x="951595" y="3616036"/>
            <a:ext cx="9985663" cy="1292662"/>
          </a:xfrm>
          <a:prstGeom prst="rect">
            <a:avLst/>
          </a:prstGeom>
          <a:noFill/>
        </p:spPr>
        <p:txBody>
          <a:bodyPr wrap="square" rtlCol="0">
            <a:spAutoFit/>
          </a:bodyPr>
          <a:lstStyle/>
          <a:p>
            <a:pPr algn="just"/>
            <a:r>
              <a:rPr lang="fr-FR" sz="2000" dirty="0">
                <a:latin typeface="Sitka Display" panose="02000505000000020004" pitchFamily="2" charset="0"/>
              </a:rPr>
              <a:t>Ainsi, vous avez normalement besoin que toute dimension attachée à cette table de faits prenne une valeur unique, car il existe alors une seule clé étrangère propre dans la table de faits qui identifie un seul membre de la dimension. </a:t>
            </a:r>
          </a:p>
          <a:p>
            <a:endParaRPr lang="fr-FR" dirty="0"/>
          </a:p>
        </p:txBody>
      </p:sp>
      <p:sp>
        <p:nvSpPr>
          <p:cNvPr id="6" name="ZoneTexte 5"/>
          <p:cNvSpPr txBox="1"/>
          <p:nvPr/>
        </p:nvSpPr>
        <p:spPr>
          <a:xfrm>
            <a:off x="951595" y="4908698"/>
            <a:ext cx="9931753" cy="1292662"/>
          </a:xfrm>
          <a:prstGeom prst="rect">
            <a:avLst/>
          </a:prstGeom>
          <a:noFill/>
        </p:spPr>
        <p:txBody>
          <a:bodyPr wrap="square" rtlCol="0">
            <a:spAutoFit/>
          </a:bodyPr>
          <a:lstStyle/>
          <a:p>
            <a:pPr algn="just"/>
            <a:r>
              <a:rPr lang="fr-FR" sz="2000" dirty="0">
                <a:latin typeface="Sitka Display" panose="02000505000000020004" pitchFamily="2" charset="0"/>
              </a:rPr>
              <a:t>Les dimensions telles que le client, l'emplacement, le produit ou le service et le temps sont toujours à valeur unique. Mais vous pouvez avoir des dimensions "problématiques" qui prennent plusieurs valeurs au niveau de la transaction individuelle. </a:t>
            </a:r>
          </a:p>
          <a:p>
            <a:endParaRPr lang="fr-FR" dirty="0"/>
          </a:p>
        </p:txBody>
      </p:sp>
    </p:spTree>
    <p:extLst>
      <p:ext uri="{BB962C8B-B14F-4D97-AF65-F5344CB8AC3E}">
        <p14:creationId xmlns:p14="http://schemas.microsoft.com/office/powerpoint/2010/main" val="1603329714"/>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anim calcmode="lin" valueType="num">
                                      <p:cBhvr>
                                        <p:cTn id="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a:spLocks noGrp="1"/>
          </p:cNvSpPr>
          <p:nvPr>
            <p:ph type="title"/>
          </p:nvPr>
        </p:nvSpPr>
        <p:spPr>
          <a:xfrm>
            <a:off x="1005507" y="149086"/>
            <a:ext cx="10742543" cy="984319"/>
          </a:xfrm>
        </p:spPr>
        <p:txBody>
          <a:bodyPr rtlCol="0">
            <a:normAutofit/>
          </a:bodyPr>
          <a:lstStyle/>
          <a:p>
            <a:r>
              <a:rPr lang="fr-FR" sz="3200" dirty="0">
                <a:latin typeface="Cambria" panose="02040503050406030204" pitchFamily="18" charset="0"/>
                <a:ea typeface="Cambria" panose="02040503050406030204" pitchFamily="18" charset="0"/>
              </a:rPr>
              <a:t>Tables de pont pour les dimensions à valeurs multiples</a:t>
            </a:r>
          </a:p>
        </p:txBody>
      </p:sp>
      <p:sp>
        <p:nvSpPr>
          <p:cNvPr id="4" name="ZoneTexte 3"/>
          <p:cNvSpPr txBox="1"/>
          <p:nvPr/>
        </p:nvSpPr>
        <p:spPr>
          <a:xfrm>
            <a:off x="1088635" y="2241274"/>
            <a:ext cx="9978887" cy="3170099"/>
          </a:xfrm>
          <a:prstGeom prst="rect">
            <a:avLst/>
          </a:prstGeom>
          <a:noFill/>
        </p:spPr>
        <p:txBody>
          <a:bodyPr wrap="square" rtlCol="0">
            <a:spAutoFit/>
          </a:bodyPr>
          <a:lstStyle/>
          <a:p>
            <a:pPr marL="342900" indent="-342900" algn="just">
              <a:buFont typeface="Wingdings" panose="05000000000000000000" pitchFamily="2" charset="2"/>
              <a:buChar char="§"/>
            </a:pPr>
            <a:r>
              <a:rPr lang="fr-FR" sz="2000" dirty="0" smtClean="0">
                <a:latin typeface="Sitka Display" panose="02000505000000020004" pitchFamily="2" charset="0"/>
              </a:rPr>
              <a:t>Utilisé </a:t>
            </a:r>
            <a:r>
              <a:rPr lang="fr-FR" sz="2000" dirty="0">
                <a:latin typeface="Sitka Display" panose="02000505000000020004" pitchFamily="2" charset="0"/>
              </a:rPr>
              <a:t>pour les dimensions « problématiques » qui prennent plusieurs valeurs au niveau de la transaction individuelle</a:t>
            </a:r>
            <a:r>
              <a:rPr lang="fr-FR" sz="2000" dirty="0" smtClean="0">
                <a:latin typeface="Sitka Display" panose="02000505000000020004" pitchFamily="2" charset="0"/>
              </a:rPr>
              <a:t>.</a:t>
            </a:r>
          </a:p>
          <a:p>
            <a:pPr algn="just"/>
            <a:endParaRPr lang="en-ZA" sz="2000" dirty="0" smtClean="0">
              <a:latin typeface="Sitka Display" panose="02000505000000020004" pitchFamily="2" charset="0"/>
            </a:endParaRPr>
          </a:p>
          <a:p>
            <a:pPr algn="just"/>
            <a:endParaRPr lang="fr-FR" sz="2000" dirty="0">
              <a:latin typeface="Sitka Display" panose="02000505000000020004" pitchFamily="2" charset="0"/>
            </a:endParaRPr>
          </a:p>
          <a:p>
            <a:pPr marL="285750" lvl="0" indent="-285750" algn="just">
              <a:buFont typeface="Wingdings" panose="05000000000000000000" pitchFamily="2" charset="2"/>
              <a:buChar char="§"/>
            </a:pPr>
            <a:r>
              <a:rPr lang="fr-FR" sz="2000" dirty="0">
                <a:latin typeface="Sitka Display" panose="02000505000000020004" pitchFamily="2" charset="0"/>
              </a:rPr>
              <a:t>Fournit une évolutivité et supprime les objections de valeur nulle qui sont des problèmes courants de l’approche alternative (conception positionnelle</a:t>
            </a:r>
            <a:r>
              <a:rPr lang="fr-FR" sz="2000" dirty="0" smtClean="0">
                <a:latin typeface="Sitka Display" panose="02000505000000020004" pitchFamily="2" charset="0"/>
              </a:rPr>
              <a:t>)</a:t>
            </a:r>
          </a:p>
          <a:p>
            <a:pPr marL="285750" lvl="0" indent="-285750" algn="just">
              <a:buFont typeface="Wingdings" panose="05000000000000000000" pitchFamily="2" charset="2"/>
              <a:buChar char="§"/>
            </a:pPr>
            <a:endParaRPr lang="en-ZA" sz="2000" dirty="0" smtClean="0">
              <a:latin typeface="Sitka Display" panose="02000505000000020004" pitchFamily="2" charset="0"/>
            </a:endParaRPr>
          </a:p>
          <a:p>
            <a:pPr marL="285750" lvl="0" indent="-285750" algn="just">
              <a:buFont typeface="Wingdings" panose="05000000000000000000" pitchFamily="2" charset="2"/>
              <a:buChar char="§"/>
            </a:pPr>
            <a:endParaRPr lang="fr-FR" sz="2000" dirty="0">
              <a:latin typeface="Sitka Display" panose="02000505000000020004" pitchFamily="2" charset="0"/>
            </a:endParaRPr>
          </a:p>
          <a:p>
            <a:pPr marL="285750" indent="-285750" algn="just">
              <a:buFont typeface="Wingdings" panose="05000000000000000000" pitchFamily="2" charset="2"/>
              <a:buChar char="§"/>
            </a:pPr>
            <a:r>
              <a:rPr lang="fr-FR" sz="2000" dirty="0">
                <a:latin typeface="Sitka Display" panose="02000505000000020004" pitchFamily="2" charset="0"/>
              </a:rPr>
              <a:t> </a:t>
            </a:r>
            <a:r>
              <a:rPr lang="fr-FR" sz="2000" dirty="0" smtClean="0">
                <a:latin typeface="Sitka Display" panose="02000505000000020004" pitchFamily="2" charset="0"/>
              </a:rPr>
              <a:t>Les </a:t>
            </a:r>
            <a:r>
              <a:rPr lang="fr-FR" sz="2000" dirty="0">
                <a:latin typeface="Sitka Display" panose="02000505000000020004" pitchFamily="2" charset="0"/>
              </a:rPr>
              <a:t>lignes d’une table de </a:t>
            </a:r>
            <a:r>
              <a:rPr lang="fr-FR" sz="2000" dirty="0" smtClean="0">
                <a:latin typeface="Sitka Display" panose="02000505000000020004" pitchFamily="2" charset="0"/>
              </a:rPr>
              <a:t>pont </a:t>
            </a:r>
            <a:r>
              <a:rPr lang="fr-FR" sz="2000" dirty="0">
                <a:latin typeface="Sitka Display" panose="02000505000000020004" pitchFamily="2" charset="0"/>
              </a:rPr>
              <a:t>n’existent que si elles sont réellement nécessaires</a:t>
            </a:r>
          </a:p>
          <a:p>
            <a:pPr algn="just"/>
            <a:endParaRPr lang="fr-FR" sz="2000" dirty="0">
              <a:latin typeface="Sitka Display" panose="02000505000000020004" pitchFamily="2" charset="0"/>
            </a:endParaRPr>
          </a:p>
        </p:txBody>
      </p:sp>
    </p:spTree>
    <p:extLst>
      <p:ext uri="{BB962C8B-B14F-4D97-AF65-F5344CB8AC3E}">
        <p14:creationId xmlns:p14="http://schemas.microsoft.com/office/powerpoint/2010/main" val="1105366480"/>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3" end="3"/>
                                            </p:txEl>
                                          </p:spTgt>
                                        </p:tgtEl>
                                        <p:attrNameLst>
                                          <p:attrName>style.visibility</p:attrName>
                                        </p:attrNameLst>
                                      </p:cBhvr>
                                      <p:to>
                                        <p:strVal val="visible"/>
                                      </p:to>
                                    </p:set>
                                    <p:animEffect transition="in" filter="fade">
                                      <p:cBhvr>
                                        <p:cTn id="14" dur="1000"/>
                                        <p:tgtEl>
                                          <p:spTgt spid="4">
                                            <p:txEl>
                                              <p:pRg st="3" end="3"/>
                                            </p:txEl>
                                          </p:spTgt>
                                        </p:tgtEl>
                                      </p:cBhvr>
                                    </p:animEffect>
                                    <p:anim calcmode="lin" valueType="num">
                                      <p:cBhvr>
                                        <p:cTn id="1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animEffect transition="in" filter="fade">
                                      <p:cBhvr>
                                        <p:cTn id="21" dur="1000"/>
                                        <p:tgtEl>
                                          <p:spTgt spid="4">
                                            <p:txEl>
                                              <p:pRg st="6" end="6"/>
                                            </p:txEl>
                                          </p:spTgt>
                                        </p:tgtEl>
                                      </p:cBhvr>
                                    </p:animEffect>
                                    <p:anim calcmode="lin" valueType="num">
                                      <p:cBhvr>
                                        <p:cTn id="22"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a:spLocks noGrp="1"/>
          </p:cNvSpPr>
          <p:nvPr>
            <p:ph type="title"/>
          </p:nvPr>
        </p:nvSpPr>
        <p:spPr>
          <a:xfrm>
            <a:off x="1045263" y="149086"/>
            <a:ext cx="10742543" cy="984319"/>
          </a:xfrm>
        </p:spPr>
        <p:txBody>
          <a:bodyPr rtlCol="0">
            <a:normAutofit/>
          </a:bodyPr>
          <a:lstStyle/>
          <a:p>
            <a:r>
              <a:rPr lang="fr-FR" sz="3200" dirty="0">
                <a:latin typeface="Cambria" panose="02040503050406030204" pitchFamily="18" charset="0"/>
                <a:ea typeface="Cambria" panose="02040503050406030204" pitchFamily="18" charset="0"/>
              </a:rPr>
              <a:t>Tables de pont pour les dimensions à valeurs multiples</a:t>
            </a:r>
          </a:p>
        </p:txBody>
      </p:sp>
      <p:sp>
        <p:nvSpPr>
          <p:cNvPr id="4" name="ZoneTexte 3"/>
          <p:cNvSpPr txBox="1"/>
          <p:nvPr/>
        </p:nvSpPr>
        <p:spPr>
          <a:xfrm>
            <a:off x="1005507" y="1550504"/>
            <a:ext cx="8050696" cy="800219"/>
          </a:xfrm>
          <a:prstGeom prst="rect">
            <a:avLst/>
          </a:prstGeom>
          <a:noFill/>
        </p:spPr>
        <p:txBody>
          <a:bodyPr wrap="square" rtlCol="0">
            <a:spAutoFit/>
          </a:bodyPr>
          <a:lstStyle/>
          <a:p>
            <a:r>
              <a:rPr lang="fr-FR" sz="2800" b="1" dirty="0">
                <a:solidFill>
                  <a:srgbClr val="72836B"/>
                </a:solidFill>
                <a:latin typeface="Cambria" panose="02040503050406030204" pitchFamily="18" charset="0"/>
                <a:ea typeface="Cambria" panose="02040503050406030204" pitchFamily="18" charset="0"/>
              </a:rPr>
              <a:t>Table de pont pour les attributs fragmentés</a:t>
            </a:r>
          </a:p>
          <a:p>
            <a:endParaRPr lang="fr-FR" dirty="0"/>
          </a:p>
        </p:txBody>
      </p:sp>
      <p:sp>
        <p:nvSpPr>
          <p:cNvPr id="5" name="ZoneTexte 4"/>
          <p:cNvSpPr txBox="1"/>
          <p:nvPr/>
        </p:nvSpPr>
        <p:spPr>
          <a:xfrm>
            <a:off x="1005507" y="2350723"/>
            <a:ext cx="10494067" cy="1292662"/>
          </a:xfrm>
          <a:prstGeom prst="rect">
            <a:avLst/>
          </a:prstGeom>
          <a:noFill/>
        </p:spPr>
        <p:txBody>
          <a:bodyPr wrap="square" rtlCol="0">
            <a:spAutoFit/>
          </a:bodyPr>
          <a:lstStyle/>
          <a:p>
            <a:pPr algn="just"/>
            <a:r>
              <a:rPr lang="fr-FR" sz="2000" dirty="0">
                <a:latin typeface="Sitka Display" panose="02000505000000020004" pitchFamily="2" charset="0"/>
              </a:rPr>
              <a:t>Les organisations collectent de plus en plus des informations démographiques et d'état sur leurs clients, mais l'approche traditionnelle de modélisation à colonne fixe pour gérer ces attributs devient difficile à mettre à l'échelle avec des centaines d'attributs.</a:t>
            </a:r>
          </a:p>
          <a:p>
            <a:endParaRPr lang="fr-FR" dirty="0"/>
          </a:p>
        </p:txBody>
      </p:sp>
      <p:sp>
        <p:nvSpPr>
          <p:cNvPr id="6" name="ZoneTexte 5"/>
          <p:cNvSpPr txBox="1"/>
          <p:nvPr/>
        </p:nvSpPr>
        <p:spPr>
          <a:xfrm>
            <a:off x="1005507" y="3458719"/>
            <a:ext cx="10217427" cy="984885"/>
          </a:xfrm>
          <a:prstGeom prst="rect">
            <a:avLst/>
          </a:prstGeom>
          <a:noFill/>
        </p:spPr>
        <p:txBody>
          <a:bodyPr wrap="square" rtlCol="0">
            <a:spAutoFit/>
          </a:bodyPr>
          <a:lstStyle/>
          <a:p>
            <a:pPr marL="285750" indent="-285750">
              <a:buFont typeface="Wingdings" panose="05000000000000000000" pitchFamily="2" charset="2"/>
              <a:buChar char="§"/>
            </a:pPr>
            <a:r>
              <a:rPr lang="fr-FR" sz="2000" dirty="0">
                <a:latin typeface="Sitka Display" panose="02000505000000020004" pitchFamily="2" charset="0"/>
              </a:rPr>
              <a:t>Recommandé lorsque le nombre d’attributs différents dépasse la zone de confort.</a:t>
            </a:r>
          </a:p>
          <a:p>
            <a:pPr marL="285750" indent="-285750">
              <a:buFont typeface="Wingdings" panose="05000000000000000000" pitchFamily="2" charset="2"/>
              <a:buChar char="§"/>
            </a:pPr>
            <a:r>
              <a:rPr lang="fr-FR" sz="2000" dirty="0" smtClean="0">
                <a:latin typeface="Sitka Display" panose="02000505000000020004" pitchFamily="2" charset="0"/>
              </a:rPr>
              <a:t>Recommandé </a:t>
            </a:r>
            <a:r>
              <a:rPr lang="fr-FR" sz="2000" dirty="0">
                <a:latin typeface="Sitka Display" panose="02000505000000020004" pitchFamily="2" charset="0"/>
              </a:rPr>
              <a:t>lorsque de nouveaux attributs sont ajoutés fréquemment</a:t>
            </a:r>
          </a:p>
          <a:p>
            <a:endParaRPr lang="fr-FR" dirty="0"/>
          </a:p>
        </p:txBody>
      </p:sp>
      <p:pic>
        <p:nvPicPr>
          <p:cNvPr id="7" name="Image 6"/>
          <p:cNvPicPr/>
          <p:nvPr/>
        </p:nvPicPr>
        <p:blipFill>
          <a:blip r:embed="rId2">
            <a:duotone>
              <a:prstClr val="black"/>
              <a:srgbClr val="FFFFF3">
                <a:tint val="45000"/>
                <a:satMod val="400000"/>
              </a:srgbClr>
            </a:duotone>
            <a:extLst>
              <a:ext uri="{BEBA8EAE-BF5A-486C-A8C5-ECC9F3942E4B}">
                <a14:imgProps xmlns:a14="http://schemas.microsoft.com/office/drawing/2010/main">
                  <a14:imgLayer r:embed="rId3">
                    <a14:imgEffect>
                      <a14:colorTemperature colorTemp="7200"/>
                    </a14:imgEffect>
                  </a14:imgLayer>
                </a14:imgProps>
              </a:ext>
            </a:extLst>
          </a:blip>
          <a:stretch>
            <a:fillRect/>
          </a:stretch>
        </p:blipFill>
        <p:spPr>
          <a:xfrm>
            <a:off x="5517872" y="4183223"/>
            <a:ext cx="6269934" cy="1979038"/>
          </a:xfrm>
          <a:prstGeom prst="rect">
            <a:avLst/>
          </a:prstGeom>
          <a:ln>
            <a:solidFill>
              <a:schemeClr val="bg1"/>
            </a:solidFill>
          </a:ln>
        </p:spPr>
      </p:pic>
      <p:sp>
        <p:nvSpPr>
          <p:cNvPr id="8" name="ZoneTexte 7"/>
          <p:cNvSpPr txBox="1"/>
          <p:nvPr/>
        </p:nvSpPr>
        <p:spPr>
          <a:xfrm>
            <a:off x="1005507" y="4449716"/>
            <a:ext cx="4512365" cy="1600438"/>
          </a:xfrm>
          <a:prstGeom prst="rect">
            <a:avLst/>
          </a:prstGeom>
          <a:noFill/>
        </p:spPr>
        <p:txBody>
          <a:bodyPr wrap="square" rtlCol="0">
            <a:spAutoFit/>
          </a:bodyPr>
          <a:lstStyle/>
          <a:p>
            <a:pPr algn="just"/>
            <a:r>
              <a:rPr lang="fr-FR" sz="2000" dirty="0">
                <a:latin typeface="Sitka Display" panose="02000505000000020004" pitchFamily="2" charset="0"/>
              </a:rPr>
              <a:t>Dans ces situations, chaque fois que le nombre de variables est ouvert et imprévisible, une conception de table de pont est appropriée</a:t>
            </a:r>
          </a:p>
          <a:p>
            <a:endParaRPr lang="fr-FR" dirty="0"/>
          </a:p>
        </p:txBody>
      </p:sp>
    </p:spTree>
    <p:extLst>
      <p:ext uri="{BB962C8B-B14F-4D97-AF65-F5344CB8AC3E}">
        <p14:creationId xmlns:p14="http://schemas.microsoft.com/office/powerpoint/2010/main" val="35998242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anim calcmode="lin" valueType="num">
                                      <p:cBhvr>
                                        <p:cTn id="8"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500"/>
                                        <p:tgtEl>
                                          <p:spTgt spid="5">
                                            <p:txEl>
                                              <p:pRg st="0" end="0"/>
                                            </p:txEl>
                                          </p:spTgt>
                                        </p:tgtEl>
                                      </p:cBhvr>
                                    </p:animEffect>
                                    <p:anim calcmode="lin" valueType="num">
                                      <p:cBhvr>
                                        <p:cTn id="14"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fade">
                                      <p:cBhvr>
                                        <p:cTn id="20" dur="500"/>
                                        <p:tgtEl>
                                          <p:spTgt spid="6">
                                            <p:txEl>
                                              <p:pRg st="0" end="0"/>
                                            </p:txEl>
                                          </p:spTgt>
                                        </p:tgtEl>
                                      </p:cBhvr>
                                    </p:animEffect>
                                    <p:anim calcmode="lin" valueType="num">
                                      <p:cBhvr>
                                        <p:cTn id="2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2" dur="5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fade">
                                      <p:cBhvr>
                                        <p:cTn id="27" dur="500"/>
                                        <p:tgtEl>
                                          <p:spTgt spid="6">
                                            <p:txEl>
                                              <p:pRg st="1" end="1"/>
                                            </p:txEl>
                                          </p:spTgt>
                                        </p:tgtEl>
                                      </p:cBhvr>
                                    </p:animEffect>
                                    <p:anim calcmode="lin" valueType="num">
                                      <p:cBhvr>
                                        <p:cTn id="28"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9" dur="5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anim calcmode="lin" valueType="num">
                                      <p:cBhvr>
                                        <p:cTn id="35" dur="500" fill="hold"/>
                                        <p:tgtEl>
                                          <p:spTgt spid="8"/>
                                        </p:tgtEl>
                                        <p:attrNameLst>
                                          <p:attrName>ppt_x</p:attrName>
                                        </p:attrNameLst>
                                      </p:cBhvr>
                                      <p:tavLst>
                                        <p:tav tm="0">
                                          <p:val>
                                            <p:strVal val="#ppt_x"/>
                                          </p:val>
                                        </p:tav>
                                        <p:tav tm="100000">
                                          <p:val>
                                            <p:strVal val="#ppt_x"/>
                                          </p:val>
                                        </p:tav>
                                      </p:tavLst>
                                    </p:anim>
                                    <p:anim calcmode="lin" valueType="num">
                                      <p:cBhvr>
                                        <p:cTn id="36" dur="500" fill="hold"/>
                                        <p:tgtEl>
                                          <p:spTgt spid="8"/>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anim calcmode="lin" valueType="num">
                                      <p:cBhvr>
                                        <p:cTn id="40" dur="500" fill="hold"/>
                                        <p:tgtEl>
                                          <p:spTgt spid="7"/>
                                        </p:tgtEl>
                                        <p:attrNameLst>
                                          <p:attrName>ppt_x</p:attrName>
                                        </p:attrNameLst>
                                      </p:cBhvr>
                                      <p:tavLst>
                                        <p:tav tm="0">
                                          <p:val>
                                            <p:strVal val="#ppt_x"/>
                                          </p:val>
                                        </p:tav>
                                        <p:tav tm="100000">
                                          <p:val>
                                            <p:strVal val="#ppt_x"/>
                                          </p:val>
                                        </p:tav>
                                      </p:tavLst>
                                    </p:anim>
                                    <p:anim calcmode="lin" valueType="num">
                                      <p:cBhvr>
                                        <p:cTn id="41"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a:spLocks noGrp="1"/>
          </p:cNvSpPr>
          <p:nvPr>
            <p:ph type="title"/>
          </p:nvPr>
        </p:nvSpPr>
        <p:spPr>
          <a:xfrm>
            <a:off x="1055203" y="129207"/>
            <a:ext cx="10742543" cy="984319"/>
          </a:xfrm>
        </p:spPr>
        <p:txBody>
          <a:bodyPr rtlCol="0">
            <a:normAutofit/>
          </a:bodyPr>
          <a:lstStyle/>
          <a:p>
            <a:r>
              <a:rPr lang="fr-FR" sz="3200" dirty="0">
                <a:latin typeface="Cambria" panose="02040503050406030204" pitchFamily="18" charset="0"/>
                <a:ea typeface="Cambria" panose="02040503050406030204" pitchFamily="18" charset="0"/>
              </a:rPr>
              <a:t>Tables de pont pour les dimensions à valeurs multiples</a:t>
            </a:r>
          </a:p>
        </p:txBody>
      </p:sp>
      <p:sp>
        <p:nvSpPr>
          <p:cNvPr id="4" name="ZoneTexte 3"/>
          <p:cNvSpPr txBox="1"/>
          <p:nvPr/>
        </p:nvSpPr>
        <p:spPr>
          <a:xfrm>
            <a:off x="985629" y="1550505"/>
            <a:ext cx="8575814" cy="800219"/>
          </a:xfrm>
          <a:prstGeom prst="rect">
            <a:avLst/>
          </a:prstGeom>
          <a:noFill/>
        </p:spPr>
        <p:txBody>
          <a:bodyPr wrap="square" rtlCol="0">
            <a:spAutoFit/>
          </a:bodyPr>
          <a:lstStyle/>
          <a:p>
            <a:r>
              <a:rPr lang="fr-FR" sz="2800" b="1" dirty="0">
                <a:solidFill>
                  <a:srgbClr val="72836B"/>
                </a:solidFill>
                <a:latin typeface="Cambria" panose="02040503050406030204" pitchFamily="18" charset="0"/>
                <a:ea typeface="Cambria" panose="02040503050406030204" pitchFamily="18" charset="0"/>
              </a:rPr>
              <a:t>Table de pont pour plusieurs contacts clients</a:t>
            </a:r>
            <a:endParaRPr lang="fr-FR" sz="2800" dirty="0">
              <a:solidFill>
                <a:srgbClr val="72836B"/>
              </a:solidFill>
              <a:latin typeface="Cambria" panose="02040503050406030204" pitchFamily="18" charset="0"/>
              <a:ea typeface="Cambria" panose="02040503050406030204" pitchFamily="18" charset="0"/>
            </a:endParaRPr>
          </a:p>
          <a:p>
            <a:endParaRPr lang="fr-FR" dirty="0"/>
          </a:p>
        </p:txBody>
      </p:sp>
      <p:sp>
        <p:nvSpPr>
          <p:cNvPr id="5" name="ZoneTexte 4"/>
          <p:cNvSpPr txBox="1"/>
          <p:nvPr/>
        </p:nvSpPr>
        <p:spPr>
          <a:xfrm>
            <a:off x="1055203" y="2350724"/>
            <a:ext cx="8001000" cy="1938992"/>
          </a:xfrm>
          <a:prstGeom prst="rect">
            <a:avLst/>
          </a:prstGeom>
          <a:noFill/>
        </p:spPr>
        <p:txBody>
          <a:bodyPr wrap="square" rtlCol="0">
            <a:spAutoFit/>
          </a:bodyPr>
          <a:lstStyle/>
          <a:p>
            <a:pPr marL="285750" lvl="0" indent="-285750" algn="just">
              <a:buFont typeface="Wingdings" panose="05000000000000000000" pitchFamily="2" charset="2"/>
              <a:buChar char="§"/>
            </a:pPr>
            <a:r>
              <a:rPr lang="fr-FR" sz="2000" dirty="0">
                <a:latin typeface="Sitka Display" panose="02000505000000020004" pitchFamily="2" charset="0"/>
                <a:ea typeface="Cambria" panose="02040503050406030204" pitchFamily="18" charset="0"/>
              </a:rPr>
              <a:t>Les grands clients ont de nombreux points de </a:t>
            </a:r>
            <a:r>
              <a:rPr lang="fr-FR" sz="2000" dirty="0" smtClean="0">
                <a:latin typeface="Sitka Display" panose="02000505000000020004" pitchFamily="2" charset="0"/>
                <a:ea typeface="Cambria" panose="02040503050406030204" pitchFamily="18" charset="0"/>
              </a:rPr>
              <a:t>contact</a:t>
            </a:r>
          </a:p>
          <a:p>
            <a:pPr marL="285750" lvl="0" indent="-285750" algn="just">
              <a:buFont typeface="Wingdings" panose="05000000000000000000" pitchFamily="2" charset="2"/>
              <a:buChar char="§"/>
            </a:pPr>
            <a:endParaRPr lang="fr-FR" sz="2000" dirty="0">
              <a:latin typeface="Sitka Display" panose="02000505000000020004" pitchFamily="2" charset="0"/>
              <a:ea typeface="Cambria" panose="02040503050406030204" pitchFamily="18" charset="0"/>
            </a:endParaRPr>
          </a:p>
          <a:p>
            <a:pPr marL="285750" lvl="0" indent="-285750" algn="just">
              <a:buFont typeface="Wingdings" panose="05000000000000000000" pitchFamily="2" charset="2"/>
              <a:buChar char="§"/>
            </a:pPr>
            <a:r>
              <a:rPr lang="fr-FR" sz="2000" dirty="0">
                <a:latin typeface="Sitka Display" panose="02000505000000020004" pitchFamily="2" charset="0"/>
                <a:ea typeface="Cambria" panose="02040503050406030204" pitchFamily="18" charset="0"/>
              </a:rPr>
              <a:t>Chaque point de contact est associé à un rôle </a:t>
            </a:r>
            <a:r>
              <a:rPr lang="fr-FR" sz="2000" dirty="0" smtClean="0">
                <a:latin typeface="Sitka Display" panose="02000505000000020004" pitchFamily="2" charset="0"/>
                <a:ea typeface="Cambria" panose="02040503050406030204" pitchFamily="18" charset="0"/>
              </a:rPr>
              <a:t>spécifique</a:t>
            </a:r>
          </a:p>
          <a:p>
            <a:pPr marL="285750" lvl="0" indent="-285750" algn="just">
              <a:buFont typeface="Wingdings" panose="05000000000000000000" pitchFamily="2" charset="2"/>
              <a:buChar char="§"/>
            </a:pPr>
            <a:endParaRPr lang="fr-FR" sz="2000" dirty="0">
              <a:latin typeface="Sitka Display" panose="02000505000000020004" pitchFamily="2" charset="0"/>
              <a:ea typeface="Cambria" panose="02040503050406030204" pitchFamily="18" charset="0"/>
            </a:endParaRPr>
          </a:p>
          <a:p>
            <a:pPr marL="285750" lvl="0" indent="-285750" algn="just">
              <a:buFont typeface="Wingdings" panose="05000000000000000000" pitchFamily="2" charset="2"/>
              <a:buChar char="§"/>
            </a:pPr>
            <a:r>
              <a:rPr lang="fr-FR" sz="2000" dirty="0">
                <a:latin typeface="Sitka Display" panose="02000505000000020004" pitchFamily="2" charset="0"/>
                <a:ea typeface="Cambria" panose="02040503050406030204" pitchFamily="18" charset="0"/>
              </a:rPr>
              <a:t>Table de pont utilisée pour une clientèle imprévisible et importante</a:t>
            </a:r>
          </a:p>
          <a:p>
            <a:pPr algn="just"/>
            <a:endParaRPr lang="fr-FR" sz="2000" dirty="0">
              <a:latin typeface="Sitka Display" panose="02000505000000020004" pitchFamily="2" charset="0"/>
              <a:ea typeface="Cambria" panose="02040503050406030204" pitchFamily="18" charset="0"/>
            </a:endParaRPr>
          </a:p>
        </p:txBody>
      </p:sp>
      <p:pic>
        <p:nvPicPr>
          <p:cNvPr id="6" name="Image 5"/>
          <p:cNvPicPr/>
          <p:nvPr/>
        </p:nvPicPr>
        <p:blipFill rotWithShape="1">
          <a:blip r:embed="rId2">
            <a:duotone>
              <a:prstClr val="black"/>
              <a:srgbClr val="FFFFF3">
                <a:tint val="45000"/>
                <a:satMod val="400000"/>
              </a:srgbClr>
            </a:duotone>
          </a:blip>
          <a:srcRect l="-1" t="11983" r="-63"/>
          <a:stretch/>
        </p:blipFill>
        <p:spPr>
          <a:xfrm>
            <a:off x="1850334" y="4289715"/>
            <a:ext cx="7591840" cy="2031571"/>
          </a:xfrm>
          <a:prstGeom prst="rect">
            <a:avLst/>
          </a:prstGeom>
          <a:ln>
            <a:solidFill>
              <a:schemeClr val="bg1"/>
            </a:solidFill>
          </a:ln>
        </p:spPr>
      </p:pic>
    </p:spTree>
    <p:extLst>
      <p:ext uri="{BB962C8B-B14F-4D97-AF65-F5344CB8AC3E}">
        <p14:creationId xmlns:p14="http://schemas.microsoft.com/office/powerpoint/2010/main" val="21902100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anim calcmode="lin" valueType="num">
                                      <p:cBhvr>
                                        <p:cTn id="8"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500"/>
                                        <p:tgtEl>
                                          <p:spTgt spid="5">
                                            <p:txEl>
                                              <p:pRg st="0" end="0"/>
                                            </p:txEl>
                                          </p:spTgt>
                                        </p:tgtEl>
                                      </p:cBhvr>
                                    </p:animEffect>
                                    <p:anim calcmode="lin" valueType="num">
                                      <p:cBhvr>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500"/>
                                        <p:tgtEl>
                                          <p:spTgt spid="5">
                                            <p:txEl>
                                              <p:pRg st="2" end="2"/>
                                            </p:txEl>
                                          </p:spTgt>
                                        </p:tgtEl>
                                      </p:cBhvr>
                                    </p:animEffect>
                                    <p:anim calcmode="lin" valueType="num">
                                      <p:cBhvr>
                                        <p:cTn id="2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500"/>
                                        <p:tgtEl>
                                          <p:spTgt spid="5">
                                            <p:txEl>
                                              <p:pRg st="4" end="4"/>
                                            </p:txEl>
                                          </p:spTgt>
                                        </p:tgtEl>
                                      </p:cBhvr>
                                    </p:animEffect>
                                    <p:anim calcmode="lin" valueType="num">
                                      <p:cBhvr>
                                        <p:cTn id="2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5">
                                            <p:txEl>
                                              <p:pRg st="4" end="4"/>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anim calcmode="lin" valueType="num">
                                      <p:cBhvr>
                                        <p:cTn id="34" dur="500" fill="hold"/>
                                        <p:tgtEl>
                                          <p:spTgt spid="6"/>
                                        </p:tgtEl>
                                        <p:attrNameLst>
                                          <p:attrName>ppt_x</p:attrName>
                                        </p:attrNameLst>
                                      </p:cBhvr>
                                      <p:tavLst>
                                        <p:tav tm="0">
                                          <p:val>
                                            <p:strVal val="#ppt_x"/>
                                          </p:val>
                                        </p:tav>
                                        <p:tav tm="100000">
                                          <p:val>
                                            <p:strVal val="#ppt_x"/>
                                          </p:val>
                                        </p:tav>
                                      </p:tavLst>
                                    </p:anim>
                                    <p:anim calcmode="lin" valueType="num">
                                      <p:cBhvr>
                                        <p:cTn id="35"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r>
              <a:rPr lang="fr-FR" sz="3600" dirty="0" smtClean="0">
                <a:solidFill>
                  <a:schemeClr val="tx2"/>
                </a:solidFill>
                <a:latin typeface="Cambria" panose="02040503050406030204" pitchFamily="18" charset="0"/>
                <a:ea typeface="Cambria" panose="02040503050406030204" pitchFamily="18" charset="0"/>
              </a:rPr>
              <a:t>COMPORTEMENT COMPLEXE DES CLIENTS</a:t>
            </a:r>
            <a:endParaRPr lang="fr-FR" sz="3600" dirty="0">
              <a:solidFill>
                <a:schemeClr val="tx2"/>
              </a:solidFill>
              <a:latin typeface="Cambria" panose="02040503050406030204" pitchFamily="18" charset="0"/>
              <a:ea typeface="Cambria" panose="02040503050406030204" pitchFamily="18" charset="0"/>
            </a:endParaRPr>
          </a:p>
        </p:txBody>
      </p:sp>
      <p:sp>
        <p:nvSpPr>
          <p:cNvPr id="3" name="ZoneTexte 2"/>
          <p:cNvSpPr txBox="1"/>
          <p:nvPr/>
        </p:nvSpPr>
        <p:spPr>
          <a:xfrm>
            <a:off x="970552" y="1588778"/>
            <a:ext cx="10164725" cy="1107996"/>
          </a:xfrm>
          <a:prstGeom prst="rect">
            <a:avLst/>
          </a:prstGeom>
          <a:noFill/>
        </p:spPr>
        <p:txBody>
          <a:bodyPr wrap="square" rtlCol="0">
            <a:spAutoFit/>
          </a:bodyPr>
          <a:lstStyle/>
          <a:p>
            <a:r>
              <a:rPr lang="fr-FR" sz="2800" b="1" dirty="0">
                <a:solidFill>
                  <a:srgbClr val="72836B"/>
                </a:solidFill>
                <a:latin typeface="Cambria" panose="02040503050406030204" pitchFamily="18" charset="0"/>
                <a:ea typeface="Cambria" panose="02040503050406030204" pitchFamily="18" charset="0"/>
              </a:rPr>
              <a:t>Groupes d'étude du comportement pour les cohortes   </a:t>
            </a:r>
            <a:endParaRPr lang="fr-FR" sz="2800" b="1" dirty="0" smtClean="0">
              <a:solidFill>
                <a:srgbClr val="72836B"/>
              </a:solidFill>
              <a:latin typeface="Cambria" panose="02040503050406030204" pitchFamily="18" charset="0"/>
              <a:ea typeface="Cambria" panose="02040503050406030204" pitchFamily="18" charset="0"/>
            </a:endParaRPr>
          </a:p>
          <a:p>
            <a:endParaRPr lang="fr-FR" sz="2000" u="sng" dirty="0">
              <a:solidFill>
                <a:schemeClr val="accent2">
                  <a:lumMod val="75000"/>
                </a:schemeClr>
              </a:solidFill>
            </a:endParaRPr>
          </a:p>
          <a:p>
            <a:r>
              <a:rPr lang="fr-FR" dirty="0" smtClean="0"/>
              <a:t> </a:t>
            </a:r>
            <a:endParaRPr lang="fr-FR" dirty="0"/>
          </a:p>
        </p:txBody>
      </p:sp>
      <p:pic>
        <p:nvPicPr>
          <p:cNvPr id="4" name="Image 3"/>
          <p:cNvPicPr>
            <a:picLocks noChangeAspect="1"/>
          </p:cNvPicPr>
          <p:nvPr/>
        </p:nvPicPr>
        <p:blipFill>
          <a:blip r:embed="rId3">
            <a:duotone>
              <a:prstClr val="black"/>
              <a:srgbClr val="FFFFF3">
                <a:tint val="45000"/>
                <a:satMod val="400000"/>
              </a:srgbClr>
            </a:duotone>
            <a:extLst>
              <a:ext uri="{28A0092B-C50C-407E-A947-70E740481C1C}">
                <a14:useLocalDpi xmlns:a14="http://schemas.microsoft.com/office/drawing/2010/main" val="0"/>
              </a:ext>
            </a:extLst>
          </a:blip>
          <a:stretch>
            <a:fillRect/>
          </a:stretch>
        </p:blipFill>
        <p:spPr>
          <a:xfrm>
            <a:off x="1958713" y="5172001"/>
            <a:ext cx="8556888" cy="1346685"/>
          </a:xfrm>
          <a:prstGeom prst="rect">
            <a:avLst/>
          </a:prstGeom>
        </p:spPr>
      </p:pic>
      <p:sp>
        <p:nvSpPr>
          <p:cNvPr id="5" name="ZoneTexte 4"/>
          <p:cNvSpPr txBox="1"/>
          <p:nvPr/>
        </p:nvSpPr>
        <p:spPr>
          <a:xfrm>
            <a:off x="960782" y="2305915"/>
            <a:ext cx="10268917" cy="984885"/>
          </a:xfrm>
          <a:prstGeom prst="rect">
            <a:avLst/>
          </a:prstGeom>
          <a:noFill/>
        </p:spPr>
        <p:txBody>
          <a:bodyPr wrap="square" rtlCol="0">
            <a:spAutoFit/>
          </a:bodyPr>
          <a:lstStyle/>
          <a:p>
            <a:r>
              <a:rPr lang="fr-FR" sz="2000" dirty="0">
                <a:latin typeface="Sitka Display" panose="02000505000000020004" pitchFamily="2" charset="0"/>
              </a:rPr>
              <a:t>Dans cette section, nous aborderons la gestion des groupes de cohorte de clients et la capture du comportement séquentiel</a:t>
            </a:r>
          </a:p>
          <a:p>
            <a:endParaRPr lang="fr-FR" dirty="0"/>
          </a:p>
        </p:txBody>
      </p:sp>
      <p:sp>
        <p:nvSpPr>
          <p:cNvPr id="6" name="ZoneTexte 5"/>
          <p:cNvSpPr txBox="1"/>
          <p:nvPr/>
        </p:nvSpPr>
        <p:spPr>
          <a:xfrm>
            <a:off x="960781" y="2798357"/>
            <a:ext cx="10268917" cy="2554545"/>
          </a:xfrm>
          <a:prstGeom prst="rect">
            <a:avLst/>
          </a:prstGeom>
          <a:noFill/>
        </p:spPr>
        <p:txBody>
          <a:bodyPr wrap="square" rtlCol="0">
            <a:spAutoFit/>
          </a:bodyPr>
          <a:lstStyle/>
          <a:p>
            <a:pPr marL="342900" indent="-342900" algn="just">
              <a:buFont typeface="Wingdings" panose="05000000000000000000" pitchFamily="2" charset="2"/>
              <a:buChar char="§"/>
            </a:pPr>
            <a:endParaRPr lang="en-CA" sz="2000" dirty="0">
              <a:latin typeface="Sitka Display" panose="02000505000000020004" pitchFamily="2" charset="0"/>
            </a:endParaRPr>
          </a:p>
          <a:p>
            <a:pPr marL="342900" indent="-342900" algn="just">
              <a:buFont typeface="Wingdings" panose="05000000000000000000" pitchFamily="2" charset="2"/>
              <a:buChar char="§"/>
            </a:pPr>
            <a:r>
              <a:rPr lang="fr-FR" sz="2000" dirty="0">
                <a:latin typeface="Sitka Display" panose="02000505000000020004" pitchFamily="2" charset="0"/>
              </a:rPr>
              <a:t>capturer l'ensemble de clients à partir d'une requête ou d'un rapport d'exception.</a:t>
            </a:r>
          </a:p>
          <a:p>
            <a:pPr marL="342900" indent="-342900" algn="just">
              <a:buFont typeface="Wingdings" panose="05000000000000000000" pitchFamily="2" charset="2"/>
              <a:buChar char="§"/>
            </a:pPr>
            <a:endParaRPr lang="en-CA" sz="2000" dirty="0">
              <a:latin typeface="Sitka Display" panose="02000505000000020004" pitchFamily="2" charset="0"/>
            </a:endParaRPr>
          </a:p>
          <a:p>
            <a:pPr marL="342900" indent="-342900" algn="just">
              <a:buFont typeface="Wingdings" panose="05000000000000000000" pitchFamily="2" charset="2"/>
              <a:buChar char="§"/>
            </a:pPr>
            <a:r>
              <a:rPr lang="fr-FR" sz="2000" dirty="0">
                <a:latin typeface="Sitka Display" panose="02000505000000020004" pitchFamily="2" charset="0"/>
              </a:rPr>
              <a:t>utilisez ensuite ce groupe de clients, appelé groupe d'étude du comportement, pour des analyses ultérieures sans retraitement afin d'identifier l'état initial.</a:t>
            </a:r>
          </a:p>
          <a:p>
            <a:pPr marL="342900" indent="-342900" algn="just">
              <a:buFont typeface="Wingdings" panose="05000000000000000000" pitchFamily="2" charset="2"/>
              <a:buChar char="§"/>
            </a:pPr>
            <a:endParaRPr lang="en-CA" sz="2000" dirty="0">
              <a:latin typeface="Sitka Display" panose="02000505000000020004" pitchFamily="2" charset="0"/>
            </a:endParaRPr>
          </a:p>
          <a:p>
            <a:pPr marL="342900" indent="-342900" algn="just">
              <a:buFont typeface="Wingdings" panose="05000000000000000000" pitchFamily="2" charset="2"/>
              <a:buChar char="§"/>
            </a:pPr>
            <a:r>
              <a:rPr lang="fr-FR" sz="2000" dirty="0">
                <a:latin typeface="Sitka Display" panose="02000505000000020004" pitchFamily="2" charset="0"/>
              </a:rPr>
              <a:t>Capturez les clés des clients ou des produits dont vous suivez le comportement</a:t>
            </a:r>
          </a:p>
          <a:p>
            <a:pPr marL="342900" indent="-342900" algn="just">
              <a:buFont typeface="Wingdings" panose="05000000000000000000" pitchFamily="2" charset="2"/>
              <a:buChar char="§"/>
            </a:pPr>
            <a:endParaRPr lang="fr-FR" sz="2000" dirty="0">
              <a:latin typeface="Sitka Display" panose="02000505000000020004" pitchFamily="2" charset="0"/>
            </a:endParaRPr>
          </a:p>
        </p:txBody>
      </p:sp>
    </p:spTree>
    <p:extLst>
      <p:ext uri="{BB962C8B-B14F-4D97-AF65-F5344CB8AC3E}">
        <p14:creationId xmlns:p14="http://schemas.microsoft.com/office/powerpoint/2010/main" val="173085086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500"/>
                                        <p:tgtEl>
                                          <p:spTgt spid="6">
                                            <p:txEl>
                                              <p:pRg st="1" end="1"/>
                                            </p:txEl>
                                          </p:spTgt>
                                        </p:tgtEl>
                                      </p:cBhvr>
                                    </p:animEffect>
                                    <p:anim calcmode="lin" valueType="num">
                                      <p:cBhvr>
                                        <p:cTn id="20"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Effect transition="in" filter="fade">
                                      <p:cBhvr>
                                        <p:cTn id="26" dur="500"/>
                                        <p:tgtEl>
                                          <p:spTgt spid="6">
                                            <p:txEl>
                                              <p:pRg st="3" end="3"/>
                                            </p:txEl>
                                          </p:spTgt>
                                        </p:tgtEl>
                                      </p:cBhvr>
                                    </p:animEffect>
                                    <p:anim calcmode="lin" valueType="num">
                                      <p:cBhvr>
                                        <p:cTn id="27"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8" dur="5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6">
                                            <p:txEl>
                                              <p:pRg st="5" end="5"/>
                                            </p:txEl>
                                          </p:spTgt>
                                        </p:tgtEl>
                                        <p:attrNameLst>
                                          <p:attrName>style.visibility</p:attrName>
                                        </p:attrNameLst>
                                      </p:cBhvr>
                                      <p:to>
                                        <p:strVal val="visible"/>
                                      </p:to>
                                    </p:set>
                                    <p:animEffect transition="in" filter="fade">
                                      <p:cBhvr>
                                        <p:cTn id="33" dur="500"/>
                                        <p:tgtEl>
                                          <p:spTgt spid="6">
                                            <p:txEl>
                                              <p:pRg st="5" end="5"/>
                                            </p:txEl>
                                          </p:spTgt>
                                        </p:tgtEl>
                                      </p:cBhvr>
                                    </p:animEffect>
                                    <p:anim calcmode="lin" valueType="num">
                                      <p:cBhvr>
                                        <p:cTn id="34"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5" dur="500" fill="hold"/>
                                        <p:tgtEl>
                                          <p:spTgt spid="6">
                                            <p:txEl>
                                              <p:pRg st="5" end="5"/>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500"/>
                                        <p:tgtEl>
                                          <p:spTgt spid="4"/>
                                        </p:tgtEl>
                                      </p:cBhvr>
                                    </p:animEffect>
                                    <p:anim calcmode="lin" valueType="num">
                                      <p:cBhvr>
                                        <p:cTn id="39" dur="500" fill="hold"/>
                                        <p:tgtEl>
                                          <p:spTgt spid="4"/>
                                        </p:tgtEl>
                                        <p:attrNameLst>
                                          <p:attrName>ppt_x</p:attrName>
                                        </p:attrNameLst>
                                      </p:cBhvr>
                                      <p:tavLst>
                                        <p:tav tm="0">
                                          <p:val>
                                            <p:strVal val="#ppt_x"/>
                                          </p:val>
                                        </p:tav>
                                        <p:tav tm="100000">
                                          <p:val>
                                            <p:strVal val="#ppt_x"/>
                                          </p:val>
                                        </p:tav>
                                      </p:tavLst>
                                    </p:anim>
                                    <p:anim calcmode="lin" valueType="num">
                                      <p:cBhvr>
                                        <p:cTn id="40"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p:txBody>
          <a:bodyPr rtlCol="0">
            <a:normAutofit/>
          </a:bodyPr>
          <a:lstStyle/>
          <a:p>
            <a:pPr rtl="0"/>
            <a:r>
              <a:rPr lang="en-CA" sz="3600" dirty="0" smtClean="0">
                <a:latin typeface="Cambria" panose="02040503050406030204" pitchFamily="18" charset="0"/>
                <a:ea typeface="Cambria" panose="02040503050406030204" pitchFamily="18" charset="0"/>
              </a:rPr>
              <a:t>PLAN</a:t>
            </a:r>
            <a:endParaRPr lang="fr-FR" sz="3600" dirty="0">
              <a:latin typeface="Cambria" panose="02040503050406030204" pitchFamily="18" charset="0"/>
              <a:ea typeface="Cambria" panose="02040503050406030204" pitchFamily="18" charset="0"/>
            </a:endParaRPr>
          </a:p>
        </p:txBody>
      </p:sp>
      <p:sp>
        <p:nvSpPr>
          <p:cNvPr id="4" name="ZoneTexte 3"/>
          <p:cNvSpPr txBox="1"/>
          <p:nvPr/>
        </p:nvSpPr>
        <p:spPr>
          <a:xfrm>
            <a:off x="800078" y="1916126"/>
            <a:ext cx="3830855" cy="861774"/>
          </a:xfrm>
          <a:prstGeom prst="rect">
            <a:avLst/>
          </a:prstGeom>
          <a:noFill/>
        </p:spPr>
        <p:txBody>
          <a:bodyPr wrap="square" rtlCol="0">
            <a:spAutoFit/>
          </a:bodyPr>
          <a:lstStyle/>
          <a:p>
            <a:r>
              <a:rPr lang="en-CA" sz="3200" b="1" dirty="0" smtClean="0">
                <a:solidFill>
                  <a:srgbClr val="72836B"/>
                </a:solidFill>
                <a:latin typeface="Sitka Display" panose="02000505000000020004" pitchFamily="2" charset="0"/>
              </a:rPr>
              <a:t>1-</a:t>
            </a:r>
            <a:r>
              <a:rPr lang="en-CA" sz="3200" dirty="0" smtClean="0">
                <a:solidFill>
                  <a:srgbClr val="72836B"/>
                </a:solidFill>
                <a:latin typeface="Sitka Display" panose="02000505000000020004" pitchFamily="2" charset="0"/>
              </a:rPr>
              <a:t> </a:t>
            </a:r>
            <a:r>
              <a:rPr lang="en-CA" sz="2000" dirty="0" smtClean="0">
                <a:solidFill>
                  <a:srgbClr val="72836B"/>
                </a:solidFill>
                <a:latin typeface="Sitka Display" panose="02000505000000020004" pitchFamily="2" charset="0"/>
              </a:rPr>
              <a:t>PRESENTATION DE CRM</a:t>
            </a:r>
            <a:endParaRPr lang="en-CA" sz="2000" dirty="0">
              <a:solidFill>
                <a:srgbClr val="72836B"/>
              </a:solidFill>
              <a:latin typeface="Sitka Display" panose="02000505000000020004" pitchFamily="2" charset="0"/>
            </a:endParaRPr>
          </a:p>
          <a:p>
            <a:endParaRPr lang="en-CA" dirty="0" smtClean="0"/>
          </a:p>
        </p:txBody>
      </p:sp>
      <p:sp>
        <p:nvSpPr>
          <p:cNvPr id="5" name="ZoneTexte 4"/>
          <p:cNvSpPr txBox="1"/>
          <p:nvPr/>
        </p:nvSpPr>
        <p:spPr>
          <a:xfrm>
            <a:off x="7940006" y="1893248"/>
            <a:ext cx="3898232" cy="1169551"/>
          </a:xfrm>
          <a:prstGeom prst="rect">
            <a:avLst/>
          </a:prstGeom>
          <a:noFill/>
        </p:spPr>
        <p:txBody>
          <a:bodyPr wrap="square" rtlCol="0">
            <a:spAutoFit/>
          </a:bodyPr>
          <a:lstStyle/>
          <a:p>
            <a:r>
              <a:rPr lang="en-CA" sz="3200" b="1" dirty="0">
                <a:solidFill>
                  <a:srgbClr val="72836B"/>
                </a:solidFill>
                <a:latin typeface="Sitka Display" panose="02000505000000020004" pitchFamily="2" charset="0"/>
              </a:rPr>
              <a:t>4-</a:t>
            </a:r>
            <a:r>
              <a:rPr lang="fr-FR" sz="2000" dirty="0">
                <a:solidFill>
                  <a:srgbClr val="72836B"/>
                </a:solidFill>
                <a:latin typeface="Sitka Display" panose="02000505000000020004" pitchFamily="2" charset="0"/>
              </a:rPr>
              <a:t>COMPORTEMENT CLIENT COMPLEXE</a:t>
            </a:r>
          </a:p>
          <a:p>
            <a:endParaRPr lang="en-CA" dirty="0" smtClean="0"/>
          </a:p>
        </p:txBody>
      </p:sp>
      <p:pic>
        <p:nvPicPr>
          <p:cNvPr id="3" name="Espace réservé du contenu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376508" y="2167585"/>
            <a:ext cx="3409950" cy="3409950"/>
          </a:xfrm>
        </p:spPr>
      </p:pic>
      <p:sp>
        <p:nvSpPr>
          <p:cNvPr id="2" name="ZoneTexte 1"/>
          <p:cNvSpPr txBox="1"/>
          <p:nvPr/>
        </p:nvSpPr>
        <p:spPr>
          <a:xfrm>
            <a:off x="791794" y="3051444"/>
            <a:ext cx="3685761" cy="1446550"/>
          </a:xfrm>
          <a:prstGeom prst="rect">
            <a:avLst/>
          </a:prstGeom>
          <a:noFill/>
        </p:spPr>
        <p:txBody>
          <a:bodyPr wrap="square" rtlCol="0">
            <a:spAutoFit/>
          </a:bodyPr>
          <a:lstStyle/>
          <a:p>
            <a:endParaRPr lang="en-CA" dirty="0"/>
          </a:p>
          <a:p>
            <a:r>
              <a:rPr lang="en-CA" sz="3200" b="1" dirty="0">
                <a:solidFill>
                  <a:srgbClr val="72836B"/>
                </a:solidFill>
                <a:latin typeface="Sitka Display" panose="02000505000000020004" pitchFamily="2" charset="0"/>
              </a:rPr>
              <a:t>2-</a:t>
            </a:r>
            <a:r>
              <a:rPr lang="fr-FR" sz="2000" dirty="0">
                <a:solidFill>
                  <a:srgbClr val="72836B"/>
                </a:solidFill>
                <a:latin typeface="Sitka Display" panose="02000505000000020004" pitchFamily="2" charset="0"/>
              </a:rPr>
              <a:t>ATTRIBUTS DE DIMENSION CLIENT</a:t>
            </a:r>
            <a:endParaRPr lang="en-CA" sz="2000" dirty="0">
              <a:solidFill>
                <a:srgbClr val="72836B"/>
              </a:solidFill>
              <a:latin typeface="Sitka Display" panose="02000505000000020004" pitchFamily="2" charset="0"/>
            </a:endParaRPr>
          </a:p>
          <a:p>
            <a:endParaRPr lang="en-CA" dirty="0"/>
          </a:p>
        </p:txBody>
      </p:sp>
      <p:sp>
        <p:nvSpPr>
          <p:cNvPr id="6" name="ZoneTexte 5"/>
          <p:cNvSpPr txBox="1"/>
          <p:nvPr/>
        </p:nvSpPr>
        <p:spPr>
          <a:xfrm>
            <a:off x="730503" y="4731027"/>
            <a:ext cx="3786808" cy="1477328"/>
          </a:xfrm>
          <a:prstGeom prst="rect">
            <a:avLst/>
          </a:prstGeom>
          <a:noFill/>
        </p:spPr>
        <p:txBody>
          <a:bodyPr wrap="square" rtlCol="0">
            <a:spAutoFit/>
          </a:bodyPr>
          <a:lstStyle/>
          <a:p>
            <a:r>
              <a:rPr lang="en-CA" sz="3200" b="1" dirty="0">
                <a:solidFill>
                  <a:srgbClr val="72836B"/>
                </a:solidFill>
                <a:latin typeface="Sitka Display" panose="02000505000000020004" pitchFamily="2" charset="0"/>
              </a:rPr>
              <a:t>3-</a:t>
            </a:r>
            <a:r>
              <a:rPr lang="fr-FR" sz="2000" dirty="0">
                <a:solidFill>
                  <a:srgbClr val="72836B"/>
                </a:solidFill>
                <a:latin typeface="Sitka Display" panose="02000505000000020004" pitchFamily="2" charset="0"/>
              </a:rPr>
              <a:t>TABLES DE PONT POUR LES DIMENSIONS À VALEURS MULTIPLES</a:t>
            </a:r>
          </a:p>
          <a:p>
            <a:endParaRPr lang="fr-FR" dirty="0"/>
          </a:p>
        </p:txBody>
      </p:sp>
      <p:sp>
        <p:nvSpPr>
          <p:cNvPr id="7" name="ZoneTexte 6"/>
          <p:cNvSpPr txBox="1"/>
          <p:nvPr/>
        </p:nvSpPr>
        <p:spPr>
          <a:xfrm>
            <a:off x="7940006" y="3300606"/>
            <a:ext cx="3697357" cy="1169551"/>
          </a:xfrm>
          <a:prstGeom prst="rect">
            <a:avLst/>
          </a:prstGeom>
          <a:noFill/>
        </p:spPr>
        <p:txBody>
          <a:bodyPr wrap="square" rtlCol="0">
            <a:spAutoFit/>
          </a:bodyPr>
          <a:lstStyle/>
          <a:p>
            <a:r>
              <a:rPr lang="en-CA" sz="3200" b="1" dirty="0" smtClean="0">
                <a:solidFill>
                  <a:srgbClr val="72836B"/>
                </a:solidFill>
                <a:latin typeface="Sitka Display" panose="02000505000000020004" pitchFamily="2" charset="0"/>
              </a:rPr>
              <a:t>5-</a:t>
            </a:r>
            <a:r>
              <a:rPr lang="fr-FR" sz="2000" dirty="0" smtClean="0">
                <a:solidFill>
                  <a:srgbClr val="72836B"/>
                </a:solidFill>
                <a:latin typeface="Sitka Display" panose="02000505000000020004" pitchFamily="2" charset="0"/>
                <a:ea typeface="Cambria" panose="02040503050406030204" pitchFamily="18" charset="0"/>
              </a:rPr>
              <a:t>Approches </a:t>
            </a:r>
            <a:r>
              <a:rPr lang="fr-FR" sz="2000" dirty="0">
                <a:solidFill>
                  <a:srgbClr val="72836B"/>
                </a:solidFill>
                <a:latin typeface="Sitka Display" panose="02000505000000020004" pitchFamily="2" charset="0"/>
                <a:ea typeface="Cambria" panose="02040503050406030204" pitchFamily="18" charset="0"/>
              </a:rPr>
              <a:t>d’intégration des données clients </a:t>
            </a:r>
            <a:endParaRPr lang="en-CA" sz="2000" dirty="0">
              <a:solidFill>
                <a:srgbClr val="72836B"/>
              </a:solidFill>
              <a:latin typeface="Sitka Display" panose="02000505000000020004" pitchFamily="2" charset="0"/>
            </a:endParaRPr>
          </a:p>
          <a:p>
            <a:endParaRPr lang="en-CA" dirty="0"/>
          </a:p>
        </p:txBody>
      </p:sp>
      <p:sp>
        <p:nvSpPr>
          <p:cNvPr id="8" name="ZoneTexte 7"/>
          <p:cNvSpPr txBox="1"/>
          <p:nvPr/>
        </p:nvSpPr>
        <p:spPr>
          <a:xfrm>
            <a:off x="7953110" y="4767598"/>
            <a:ext cx="2584173" cy="584775"/>
          </a:xfrm>
          <a:prstGeom prst="rect">
            <a:avLst/>
          </a:prstGeom>
          <a:noFill/>
        </p:spPr>
        <p:txBody>
          <a:bodyPr wrap="square" rtlCol="0">
            <a:spAutoFit/>
          </a:bodyPr>
          <a:lstStyle/>
          <a:p>
            <a:r>
              <a:rPr lang="en-CA" sz="3200" b="1" dirty="0" smtClean="0">
                <a:solidFill>
                  <a:srgbClr val="72836B"/>
                </a:solidFill>
                <a:latin typeface="Sitka Display" panose="02000505000000020004" pitchFamily="2" charset="0"/>
              </a:rPr>
              <a:t>6-</a:t>
            </a:r>
            <a:r>
              <a:rPr lang="en-CA" sz="3200" dirty="0" smtClean="0">
                <a:solidFill>
                  <a:srgbClr val="72836B"/>
                </a:solidFill>
                <a:latin typeface="Sitka Display" panose="02000505000000020004" pitchFamily="2" charset="0"/>
              </a:rPr>
              <a:t> </a:t>
            </a:r>
            <a:r>
              <a:rPr lang="en-CA" sz="2000" dirty="0" smtClean="0">
                <a:solidFill>
                  <a:srgbClr val="72836B"/>
                </a:solidFill>
                <a:latin typeface="Sitka Display" panose="02000505000000020004" pitchFamily="2" charset="0"/>
              </a:rPr>
              <a:t>CONCLUSION</a:t>
            </a:r>
            <a:endParaRPr lang="fr-FR" sz="2000" dirty="0">
              <a:solidFill>
                <a:srgbClr val="72836B"/>
              </a:solidFill>
              <a:latin typeface="Sitka Display" panose="02000505000000020004" pitchFamily="2" charset="0"/>
            </a:endParaRP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p:tgtEl>
                                          <p:spTgt spid="2"/>
                                        </p:tgtEl>
                                        <p:attrNameLst>
                                          <p:attrName>ppt_y</p:attrName>
                                        </p:attrNameLst>
                                      </p:cBhvr>
                                      <p:tavLst>
                                        <p:tav tm="0">
                                          <p:val>
                                            <p:strVal val="#ppt_y+#ppt_h*1.125000"/>
                                          </p:val>
                                        </p:tav>
                                        <p:tav tm="100000">
                                          <p:val>
                                            <p:strVal val="#ppt_y"/>
                                          </p:val>
                                        </p:tav>
                                      </p:tavLst>
                                    </p:anim>
                                    <p:animEffect transition="in" filter="wipe(up)">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p:tgtEl>
                                          <p:spTgt spid="6"/>
                                        </p:tgtEl>
                                        <p:attrNameLst>
                                          <p:attrName>ppt_y</p:attrName>
                                        </p:attrNameLst>
                                      </p:cBhvr>
                                      <p:tavLst>
                                        <p:tav tm="0">
                                          <p:val>
                                            <p:strVal val="#ppt_y+#ppt_h*1.125000"/>
                                          </p:val>
                                        </p:tav>
                                        <p:tav tm="100000">
                                          <p:val>
                                            <p:strVal val="#ppt_y"/>
                                          </p:val>
                                        </p:tav>
                                      </p:tavLst>
                                    </p:anim>
                                    <p:animEffect transition="in" filter="wipe(up)">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p:tgtEl>
                                          <p:spTgt spid="5"/>
                                        </p:tgtEl>
                                        <p:attrNameLst>
                                          <p:attrName>ppt_y</p:attrName>
                                        </p:attrNameLst>
                                      </p:cBhvr>
                                      <p:tavLst>
                                        <p:tav tm="0">
                                          <p:val>
                                            <p:strVal val="#ppt_y+#ppt_h*1.125000"/>
                                          </p:val>
                                        </p:tav>
                                        <p:tav tm="100000">
                                          <p:val>
                                            <p:strVal val="#ppt_y"/>
                                          </p:val>
                                        </p:tav>
                                      </p:tavLst>
                                    </p:anim>
                                    <p:animEffect transition="in" filter="wipe(up)">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p:tgtEl>
                                          <p:spTgt spid="7"/>
                                        </p:tgtEl>
                                        <p:attrNameLst>
                                          <p:attrName>ppt_y</p:attrName>
                                        </p:attrNameLst>
                                      </p:cBhvr>
                                      <p:tavLst>
                                        <p:tav tm="0">
                                          <p:val>
                                            <p:strVal val="#ppt_y+#ppt_h*1.125000"/>
                                          </p:val>
                                        </p:tav>
                                        <p:tav tm="100000">
                                          <p:val>
                                            <p:strVal val="#ppt_y"/>
                                          </p:val>
                                        </p:tav>
                                      </p:tavLst>
                                    </p:anim>
                                    <p:animEffect transition="in" filter="wipe(up)">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p:tgtEl>
                                          <p:spTgt spid="8"/>
                                        </p:tgtEl>
                                        <p:attrNameLst>
                                          <p:attrName>ppt_y</p:attrName>
                                        </p:attrNameLst>
                                      </p:cBhvr>
                                      <p:tavLst>
                                        <p:tav tm="0">
                                          <p:val>
                                            <p:strVal val="#ppt_y+#ppt_h*1.125000"/>
                                          </p:val>
                                        </p:tav>
                                        <p:tav tm="100000">
                                          <p:val>
                                            <p:strVal val="#ppt_y"/>
                                          </p:val>
                                        </p:tav>
                                      </p:tavLst>
                                    </p:anim>
                                    <p:animEffect transition="in" filter="wipe(up)">
                                      <p:cBhvr>
                                        <p:cTn id="3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2" grpId="0"/>
      <p:bldP spid="6" grpId="0"/>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977734" y="1456660"/>
            <a:ext cx="11004698" cy="830997"/>
          </a:xfrm>
          <a:prstGeom prst="rect">
            <a:avLst/>
          </a:prstGeom>
          <a:noFill/>
        </p:spPr>
        <p:txBody>
          <a:bodyPr wrap="square" rtlCol="0">
            <a:spAutoFit/>
          </a:bodyPr>
          <a:lstStyle/>
          <a:p>
            <a:r>
              <a:rPr lang="fr-FR" sz="2800" b="1" dirty="0">
                <a:solidFill>
                  <a:srgbClr val="72836B"/>
                </a:solidFill>
                <a:latin typeface="Cambria" panose="02040503050406030204" pitchFamily="18" charset="0"/>
                <a:ea typeface="Cambria" panose="02040503050406030204" pitchFamily="18" charset="0"/>
              </a:rPr>
              <a:t>Pas Dimension pour un comportement </a:t>
            </a:r>
            <a:r>
              <a:rPr lang="fr-FR" sz="2800" b="1" dirty="0" smtClean="0">
                <a:solidFill>
                  <a:srgbClr val="72836B"/>
                </a:solidFill>
                <a:latin typeface="Cambria" panose="02040503050406030204" pitchFamily="18" charset="0"/>
                <a:ea typeface="Cambria" panose="02040503050406030204" pitchFamily="18" charset="0"/>
              </a:rPr>
              <a:t>séquentiel</a:t>
            </a:r>
          </a:p>
          <a:p>
            <a:endParaRPr lang="fr-FR" sz="2000" u="sng" dirty="0">
              <a:solidFill>
                <a:schemeClr val="accent2">
                  <a:lumMod val="75000"/>
                </a:schemeClr>
              </a:solidFill>
            </a:endParaRPr>
          </a:p>
        </p:txBody>
      </p:sp>
      <p:pic>
        <p:nvPicPr>
          <p:cNvPr id="5" name="Image 4"/>
          <p:cNvPicPr>
            <a:picLocks noChangeAspect="1"/>
          </p:cNvPicPr>
          <p:nvPr/>
        </p:nvPicPr>
        <p:blipFill>
          <a:blip r:embed="rId3">
            <a:duotone>
              <a:prstClr val="black"/>
              <a:srgbClr val="FFFFF3">
                <a:tint val="45000"/>
                <a:satMod val="400000"/>
              </a:srgbClr>
            </a:duotone>
            <a:extLst>
              <a:ext uri="{28A0092B-C50C-407E-A947-70E740481C1C}">
                <a14:useLocalDpi xmlns:a14="http://schemas.microsoft.com/office/drawing/2010/main" val="0"/>
              </a:ext>
            </a:extLst>
          </a:blip>
          <a:stretch>
            <a:fillRect/>
          </a:stretch>
        </p:blipFill>
        <p:spPr>
          <a:xfrm>
            <a:off x="1757954" y="4116541"/>
            <a:ext cx="8474379" cy="2372446"/>
          </a:xfrm>
          <a:prstGeom prst="rect">
            <a:avLst/>
          </a:prstGeom>
        </p:spPr>
      </p:pic>
      <p:sp>
        <p:nvSpPr>
          <p:cNvPr id="6" name="Titre 1"/>
          <p:cNvSpPr>
            <a:spLocks noGrp="1"/>
          </p:cNvSpPr>
          <p:nvPr>
            <p:ph type="title"/>
          </p:nvPr>
        </p:nvSpPr>
        <p:spPr>
          <a:xfrm>
            <a:off x="1104900" y="76200"/>
            <a:ext cx="9980682" cy="1096962"/>
          </a:xfrm>
        </p:spPr>
        <p:txBody>
          <a:bodyPr rtlCol="0">
            <a:normAutofit/>
          </a:bodyPr>
          <a:lstStyle/>
          <a:p>
            <a:r>
              <a:rPr lang="fr-FR" sz="3600" dirty="0" smtClean="0">
                <a:solidFill>
                  <a:schemeClr val="tx2"/>
                </a:solidFill>
                <a:latin typeface="Cambria" panose="02040503050406030204" pitchFamily="18" charset="0"/>
                <a:ea typeface="Cambria" panose="02040503050406030204" pitchFamily="18" charset="0"/>
              </a:rPr>
              <a:t>COMPORTEMENT COMPLEXE DES CLIENTS</a:t>
            </a:r>
            <a:endParaRPr lang="fr-FR" sz="3600" dirty="0">
              <a:solidFill>
                <a:schemeClr val="tx2"/>
              </a:solidFill>
              <a:latin typeface="Cambria" panose="02040503050406030204" pitchFamily="18" charset="0"/>
              <a:ea typeface="Cambria" panose="02040503050406030204" pitchFamily="18" charset="0"/>
            </a:endParaRPr>
          </a:p>
        </p:txBody>
      </p:sp>
      <p:sp>
        <p:nvSpPr>
          <p:cNvPr id="4" name="ZoneTexte 3"/>
          <p:cNvSpPr txBox="1"/>
          <p:nvPr/>
        </p:nvSpPr>
        <p:spPr>
          <a:xfrm>
            <a:off x="977733" y="2196548"/>
            <a:ext cx="10034823" cy="2246769"/>
          </a:xfrm>
          <a:prstGeom prst="rect">
            <a:avLst/>
          </a:prstGeom>
          <a:noFill/>
        </p:spPr>
        <p:txBody>
          <a:bodyPr wrap="square" rtlCol="0">
            <a:spAutoFit/>
          </a:bodyPr>
          <a:lstStyle/>
          <a:p>
            <a:pPr marL="342900" indent="-342900" algn="just">
              <a:buFont typeface="Wingdings" panose="05000000000000000000" pitchFamily="2" charset="2"/>
              <a:buChar char="§"/>
            </a:pPr>
            <a:r>
              <a:rPr lang="fr-FR" sz="2000" dirty="0">
                <a:latin typeface="Sitka Display" panose="02000505000000020004" pitchFamily="2" charset="0"/>
              </a:rPr>
              <a:t>Utilisé pour suivre un client ou un produit à travers une série séquentielle d’étapes.(</a:t>
            </a:r>
            <a:r>
              <a:rPr lang="fr-FR" sz="2000" dirty="0" err="1">
                <a:latin typeface="Sitka Display" panose="02000505000000020004" pitchFamily="2" charset="0"/>
              </a:rPr>
              <a:t>exp</a:t>
            </a:r>
            <a:r>
              <a:rPr lang="fr-FR" sz="2000" dirty="0">
                <a:latin typeface="Sitka Display" panose="02000505000000020004" pitchFamily="2" charset="0"/>
              </a:rPr>
              <a:t>: le suivie de l’endroit ou un client clique en entrant sur un site web particulier, par exemple nous suivons également la séquence a laquelle un client prend et remplie un formulaire en ligne</a:t>
            </a:r>
            <a:r>
              <a:rPr lang="fr-FR" sz="2000" dirty="0" smtClean="0">
                <a:latin typeface="Sitka Display" panose="02000505000000020004" pitchFamily="2" charset="0"/>
              </a:rPr>
              <a:t>).</a:t>
            </a:r>
          </a:p>
          <a:p>
            <a:pPr marL="342900" indent="-342900" algn="just">
              <a:buFont typeface="Wingdings" panose="05000000000000000000" pitchFamily="2" charset="2"/>
              <a:buChar char="§"/>
            </a:pPr>
            <a:endParaRPr lang="fr-FR" sz="2000" dirty="0">
              <a:latin typeface="Sitka Display" panose="02000505000000020004" pitchFamily="2" charset="0"/>
            </a:endParaRPr>
          </a:p>
          <a:p>
            <a:pPr marL="342900" indent="-342900" algn="just">
              <a:buFont typeface="Wingdings" panose="05000000000000000000" pitchFamily="2" charset="2"/>
              <a:buChar char="§"/>
            </a:pPr>
            <a:r>
              <a:rPr lang="fr-FR" sz="2000" dirty="0">
                <a:latin typeface="Sitka Display" panose="02000505000000020004" pitchFamily="2" charset="0"/>
              </a:rPr>
              <a:t>Cela se fait via une table de dimensions d’étape où les lignes de la table représentent la dimension de l’étape</a:t>
            </a:r>
          </a:p>
          <a:p>
            <a:pPr marL="285750" indent="-285750" algn="just">
              <a:buFont typeface="Wingdings" panose="05000000000000000000" pitchFamily="2" charset="2"/>
              <a:buChar char="§"/>
            </a:pPr>
            <a:endParaRPr lang="fr-FR" sz="2000" dirty="0">
              <a:latin typeface="Sitka Display" panose="02000505000000020004" pitchFamily="2" charset="0"/>
            </a:endParaRPr>
          </a:p>
        </p:txBody>
      </p:sp>
    </p:spTree>
    <p:extLst>
      <p:ext uri="{BB962C8B-B14F-4D97-AF65-F5344CB8AC3E}">
        <p14:creationId xmlns:p14="http://schemas.microsoft.com/office/powerpoint/2010/main" val="338275680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anim calcmode="lin" valueType="num">
                                      <p:cBhvr>
                                        <p:cTn id="1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anim calcmode="lin" valueType="num">
                                      <p:cBhvr>
                                        <p:cTn id="2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2" dur="500" fill="hold"/>
                                        <p:tgtEl>
                                          <p:spTgt spid="4">
                                            <p:txEl>
                                              <p:pRg st="2" end="2"/>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anim calcmode="lin" valueType="num">
                                      <p:cBhvr>
                                        <p:cTn id="26" dur="500" fill="hold"/>
                                        <p:tgtEl>
                                          <p:spTgt spid="5"/>
                                        </p:tgtEl>
                                        <p:attrNameLst>
                                          <p:attrName>ppt_x</p:attrName>
                                        </p:attrNameLst>
                                      </p:cBhvr>
                                      <p:tavLst>
                                        <p:tav tm="0">
                                          <p:val>
                                            <p:strVal val="#ppt_x"/>
                                          </p:val>
                                        </p:tav>
                                        <p:tav tm="100000">
                                          <p:val>
                                            <p:strVal val="#ppt_x"/>
                                          </p:val>
                                        </p:tav>
                                      </p:tavLst>
                                    </p:anim>
                                    <p:anim calcmode="lin" valueType="num">
                                      <p:cBhvr>
                                        <p:cTn id="27"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949082" y="1520455"/>
            <a:ext cx="10292317" cy="523220"/>
          </a:xfrm>
          <a:prstGeom prst="rect">
            <a:avLst/>
          </a:prstGeom>
          <a:noFill/>
        </p:spPr>
        <p:txBody>
          <a:bodyPr wrap="square" rtlCol="0">
            <a:spAutoFit/>
          </a:bodyPr>
          <a:lstStyle/>
          <a:p>
            <a:pPr algn="just"/>
            <a:r>
              <a:rPr lang="fr-FR" sz="2800" b="1" dirty="0">
                <a:solidFill>
                  <a:srgbClr val="72836B"/>
                </a:solidFill>
                <a:latin typeface="Cambria" panose="02040503050406030204" pitchFamily="18" charset="0"/>
                <a:ea typeface="Cambria" panose="02040503050406030204" pitchFamily="18" charset="0"/>
              </a:rPr>
              <a:t>Tableaux d’information </a:t>
            </a:r>
            <a:r>
              <a:rPr lang="fr-FR" sz="2800" b="1" dirty="0" smtClean="0">
                <a:solidFill>
                  <a:srgbClr val="72836B"/>
                </a:solidFill>
                <a:latin typeface="Cambria" panose="02040503050406030204" pitchFamily="18" charset="0"/>
                <a:ea typeface="Cambria" panose="02040503050406030204" pitchFamily="18" charset="0"/>
              </a:rPr>
              <a:t>par rapport a une période</a:t>
            </a:r>
          </a:p>
        </p:txBody>
      </p:sp>
      <p:pic>
        <p:nvPicPr>
          <p:cNvPr id="4" name="Image 3"/>
          <p:cNvPicPr>
            <a:picLocks noChangeAspect="1"/>
          </p:cNvPicPr>
          <p:nvPr/>
        </p:nvPicPr>
        <p:blipFill rotWithShape="1">
          <a:blip r:embed="rId3">
            <a:duotone>
              <a:prstClr val="black"/>
              <a:srgbClr val="FFFFF3">
                <a:tint val="45000"/>
                <a:satMod val="400000"/>
              </a:srgbClr>
            </a:duotone>
          </a:blip>
          <a:srcRect t="6516" b="3161"/>
          <a:stretch/>
        </p:blipFill>
        <p:spPr>
          <a:xfrm>
            <a:off x="1746870" y="4542645"/>
            <a:ext cx="8696739" cy="2088273"/>
          </a:xfrm>
          <a:prstGeom prst="rect">
            <a:avLst/>
          </a:prstGeom>
        </p:spPr>
      </p:pic>
      <p:sp>
        <p:nvSpPr>
          <p:cNvPr id="5" name="Titre 1"/>
          <p:cNvSpPr>
            <a:spLocks noGrp="1"/>
          </p:cNvSpPr>
          <p:nvPr>
            <p:ph type="title"/>
          </p:nvPr>
        </p:nvSpPr>
        <p:spPr>
          <a:xfrm>
            <a:off x="1104900" y="76200"/>
            <a:ext cx="9980682" cy="1096962"/>
          </a:xfrm>
        </p:spPr>
        <p:txBody>
          <a:bodyPr rtlCol="0">
            <a:normAutofit/>
          </a:bodyPr>
          <a:lstStyle/>
          <a:p>
            <a:r>
              <a:rPr lang="fr-FR" sz="3600" dirty="0" smtClean="0">
                <a:solidFill>
                  <a:schemeClr val="tx2"/>
                </a:solidFill>
                <a:latin typeface="Cambria" panose="02040503050406030204" pitchFamily="18" charset="0"/>
                <a:ea typeface="Cambria" panose="02040503050406030204" pitchFamily="18" charset="0"/>
              </a:rPr>
              <a:t>COMPORTEMENT COMPLEXE DES CLIENTS</a:t>
            </a:r>
            <a:endParaRPr lang="fr-FR" sz="3600" dirty="0">
              <a:solidFill>
                <a:schemeClr val="tx2"/>
              </a:solidFill>
              <a:latin typeface="Cambria" panose="02040503050406030204" pitchFamily="18" charset="0"/>
              <a:ea typeface="Cambria" panose="02040503050406030204" pitchFamily="18" charset="0"/>
            </a:endParaRPr>
          </a:p>
        </p:txBody>
      </p:sp>
      <p:sp>
        <p:nvSpPr>
          <p:cNvPr id="6" name="ZoneTexte 5"/>
          <p:cNvSpPr txBox="1"/>
          <p:nvPr/>
        </p:nvSpPr>
        <p:spPr>
          <a:xfrm>
            <a:off x="949082" y="2110309"/>
            <a:ext cx="9939131" cy="2554545"/>
          </a:xfrm>
          <a:prstGeom prst="rect">
            <a:avLst/>
          </a:prstGeom>
          <a:noFill/>
        </p:spPr>
        <p:txBody>
          <a:bodyPr wrap="square" rtlCol="0">
            <a:spAutoFit/>
          </a:bodyPr>
          <a:lstStyle/>
          <a:p>
            <a:pPr marL="342900" indent="-342900" algn="just">
              <a:buFont typeface="Wingdings" panose="05000000000000000000" pitchFamily="2" charset="2"/>
              <a:buChar char="§"/>
            </a:pPr>
            <a:r>
              <a:rPr lang="fr-FR" sz="2000" dirty="0">
                <a:latin typeface="Sitka Display" panose="02000505000000020004" pitchFamily="2" charset="0"/>
                <a:ea typeface="Cambria" panose="02040503050406030204" pitchFamily="18" charset="0"/>
              </a:rPr>
              <a:t>Utilisé pour donner un horodatage à l’état d’un client/produit en fonction d’une instance de temps donnée.(disons que vous voulez connaitre le statut exact d’un client a un instant arbitraire ou un intervalle de temps dans le </a:t>
            </a:r>
            <a:r>
              <a:rPr lang="fr-FR" sz="2000" dirty="0" smtClean="0">
                <a:latin typeface="Sitka Display" panose="02000505000000020004" pitchFamily="2" charset="0"/>
                <a:ea typeface="Cambria" panose="02040503050406030204" pitchFamily="18" charset="0"/>
              </a:rPr>
              <a:t>passé </a:t>
            </a:r>
            <a:r>
              <a:rPr lang="fr-FR" sz="2000" dirty="0">
                <a:latin typeface="Sitka Display" panose="02000505000000020004" pitchFamily="2" charset="0"/>
                <a:ea typeface="Cambria" panose="02040503050406030204" pitchFamily="18" charset="0"/>
                <a:sym typeface="Wingdings" panose="05000000000000000000" pitchFamily="2" charset="2"/>
              </a:rPr>
              <a:t> le tableau de fait </a:t>
            </a:r>
            <a:r>
              <a:rPr lang="fr-FR" sz="2000" dirty="0" smtClean="0">
                <a:latin typeface="Sitka Display" panose="02000505000000020004" pitchFamily="2" charset="0"/>
                <a:ea typeface="Cambria" panose="02040503050406030204" pitchFamily="18" charset="0"/>
                <a:sym typeface="Wingdings" panose="05000000000000000000" pitchFamily="2" charset="2"/>
              </a:rPr>
              <a:t>de l</a:t>
            </a:r>
            <a:r>
              <a:rPr lang="fr-FR" sz="2000" dirty="0">
                <a:latin typeface="Sitka Display" panose="02000505000000020004" pitchFamily="2" charset="0"/>
                <a:ea typeface="Cambria" panose="02040503050406030204" pitchFamily="18" charset="0"/>
                <a:sym typeface="Wingdings" panose="05000000000000000000" pitchFamily="2" charset="2"/>
              </a:rPr>
              <a:t>’ entrepôt de données est en fait capable de répondre a tous ces questions , cela ce fait via horaire de début effectif et l’horaire de fin </a:t>
            </a:r>
            <a:r>
              <a:rPr lang="fr-FR" sz="2000" dirty="0" smtClean="0">
                <a:latin typeface="Sitka Display" panose="02000505000000020004" pitchFamily="2" charset="0"/>
                <a:ea typeface="Cambria" panose="02040503050406030204" pitchFamily="18" charset="0"/>
                <a:sym typeface="Wingdings" panose="05000000000000000000" pitchFamily="2" charset="2"/>
              </a:rPr>
              <a:t>effectif).</a:t>
            </a:r>
          </a:p>
          <a:p>
            <a:pPr marL="342900" indent="-342900" algn="just">
              <a:buFont typeface="Wingdings" panose="05000000000000000000" pitchFamily="2" charset="2"/>
              <a:buChar char="§"/>
            </a:pPr>
            <a:endParaRPr lang="fr-FR" sz="2000" dirty="0">
              <a:latin typeface="Sitka Display" panose="02000505000000020004" pitchFamily="2" charset="0"/>
              <a:ea typeface="Cambria" panose="02040503050406030204" pitchFamily="18" charset="0"/>
              <a:sym typeface="Wingdings" panose="05000000000000000000" pitchFamily="2" charset="2"/>
            </a:endParaRPr>
          </a:p>
          <a:p>
            <a:pPr marL="342900" indent="-342900" algn="just">
              <a:buFont typeface="Wingdings" panose="05000000000000000000" pitchFamily="2" charset="2"/>
              <a:buChar char="§"/>
            </a:pPr>
            <a:r>
              <a:rPr lang="fr-FR" sz="2000" dirty="0">
                <a:latin typeface="Sitka Display" panose="02000505000000020004" pitchFamily="2" charset="0"/>
                <a:ea typeface="Cambria" panose="02040503050406030204" pitchFamily="18" charset="0"/>
              </a:rPr>
              <a:t>Effectué via des requêtes sur la table des faits de transaction</a:t>
            </a:r>
          </a:p>
          <a:p>
            <a:pPr marL="285750" indent="-285750" algn="just">
              <a:buFont typeface="Wingdings" panose="05000000000000000000" pitchFamily="2" charset="2"/>
              <a:buChar char="§"/>
            </a:pPr>
            <a:endParaRPr lang="fr-FR" sz="2000" dirty="0">
              <a:latin typeface="Sitka Display" panose="02000505000000020004" pitchFamily="2" charset="0"/>
              <a:ea typeface="Cambria" panose="02040503050406030204" pitchFamily="18" charset="0"/>
            </a:endParaRPr>
          </a:p>
        </p:txBody>
      </p:sp>
    </p:spTree>
    <p:extLst>
      <p:ext uri="{BB962C8B-B14F-4D97-AF65-F5344CB8AC3E}">
        <p14:creationId xmlns:p14="http://schemas.microsoft.com/office/powerpoint/2010/main" val="410142892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anim calcmode="lin" valueType="num">
                                      <p:cBhvr>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500"/>
                                        <p:tgtEl>
                                          <p:spTgt spid="6">
                                            <p:txEl>
                                              <p:pRg st="2" end="2"/>
                                            </p:txEl>
                                          </p:spTgt>
                                        </p:tgtEl>
                                      </p:cBhvr>
                                    </p:animEffect>
                                    <p:anim calcmode="lin" valueType="num">
                                      <p:cBhvr>
                                        <p:cTn id="22"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6">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anim calcmode="lin" valueType="num">
                                      <p:cBhvr>
                                        <p:cTn id="27" dur="500" fill="hold"/>
                                        <p:tgtEl>
                                          <p:spTgt spid="4"/>
                                        </p:tgtEl>
                                        <p:attrNameLst>
                                          <p:attrName>ppt_x</p:attrName>
                                        </p:attrNameLst>
                                      </p:cBhvr>
                                      <p:tavLst>
                                        <p:tav tm="0">
                                          <p:val>
                                            <p:strVal val="#ppt_x"/>
                                          </p:val>
                                        </p:tav>
                                        <p:tav tm="100000">
                                          <p:val>
                                            <p:strVal val="#ppt_x"/>
                                          </p:val>
                                        </p:tav>
                                      </p:tavLst>
                                    </p:anim>
                                    <p:anim calcmode="lin" valueType="num">
                                      <p:cBhvr>
                                        <p:cTn id="28"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983050" y="1592804"/>
            <a:ext cx="10632558" cy="830997"/>
          </a:xfrm>
          <a:prstGeom prst="rect">
            <a:avLst/>
          </a:prstGeom>
          <a:noFill/>
        </p:spPr>
        <p:txBody>
          <a:bodyPr wrap="square" rtlCol="0">
            <a:spAutoFit/>
          </a:bodyPr>
          <a:lstStyle/>
          <a:p>
            <a:r>
              <a:rPr lang="fr-FR" sz="2800" b="1" dirty="0" smtClean="0">
                <a:solidFill>
                  <a:srgbClr val="72836B"/>
                </a:solidFill>
                <a:latin typeface="Cambria" panose="02040503050406030204" pitchFamily="18" charset="0"/>
                <a:ea typeface="Cambria" panose="02040503050406030204" pitchFamily="18" charset="0"/>
              </a:rPr>
              <a:t>Tableaux De Faits Avec Des Indicateurs De Satisfaction</a:t>
            </a:r>
          </a:p>
          <a:p>
            <a:pPr marL="342900" indent="-342900">
              <a:buFont typeface="Wingdings" panose="05000000000000000000" pitchFamily="2" charset="2"/>
              <a:buChar char="q"/>
            </a:pPr>
            <a:endParaRPr lang="en-CA" sz="2000" u="sng" dirty="0">
              <a:solidFill>
                <a:schemeClr val="accent2">
                  <a:lumMod val="75000"/>
                </a:schemeClr>
              </a:solidFill>
            </a:endParaRPr>
          </a:p>
        </p:txBody>
      </p:sp>
      <p:pic>
        <p:nvPicPr>
          <p:cNvPr id="4" name="Image 3"/>
          <p:cNvPicPr>
            <a:picLocks noChangeAspect="1"/>
          </p:cNvPicPr>
          <p:nvPr/>
        </p:nvPicPr>
        <p:blipFill rotWithShape="1">
          <a:blip r:embed="rId3">
            <a:duotone>
              <a:prstClr val="black"/>
              <a:srgbClr val="FFFFF3">
                <a:tint val="45000"/>
                <a:satMod val="400000"/>
              </a:srgbClr>
            </a:duotone>
          </a:blip>
          <a:srcRect l="5583" t="6925" r="6591" b="5561"/>
          <a:stretch/>
        </p:blipFill>
        <p:spPr>
          <a:xfrm>
            <a:off x="4148547" y="4483252"/>
            <a:ext cx="4102526" cy="2200940"/>
          </a:xfrm>
          <a:prstGeom prst="rect">
            <a:avLst/>
          </a:prstGeom>
        </p:spPr>
      </p:pic>
      <p:sp>
        <p:nvSpPr>
          <p:cNvPr id="5" name="Titre 1"/>
          <p:cNvSpPr>
            <a:spLocks noGrp="1"/>
          </p:cNvSpPr>
          <p:nvPr>
            <p:ph type="title"/>
          </p:nvPr>
        </p:nvSpPr>
        <p:spPr>
          <a:xfrm>
            <a:off x="1104900" y="76200"/>
            <a:ext cx="9980682" cy="1096962"/>
          </a:xfrm>
        </p:spPr>
        <p:txBody>
          <a:bodyPr rtlCol="0">
            <a:normAutofit/>
          </a:bodyPr>
          <a:lstStyle/>
          <a:p>
            <a:r>
              <a:rPr lang="fr-FR" sz="3600" dirty="0" smtClean="0">
                <a:solidFill>
                  <a:schemeClr val="tx2"/>
                </a:solidFill>
                <a:latin typeface="Cambria" panose="02040503050406030204" pitchFamily="18" charset="0"/>
                <a:ea typeface="Cambria" panose="02040503050406030204" pitchFamily="18" charset="0"/>
              </a:rPr>
              <a:t>COMPORTEMENT COMPLEXE DES CLIENTS</a:t>
            </a:r>
            <a:endParaRPr lang="fr-FR" sz="3600" dirty="0">
              <a:solidFill>
                <a:schemeClr val="tx2"/>
              </a:solidFill>
              <a:latin typeface="Cambria" panose="02040503050406030204" pitchFamily="18" charset="0"/>
              <a:ea typeface="Cambria" panose="02040503050406030204" pitchFamily="18" charset="0"/>
            </a:endParaRPr>
          </a:p>
        </p:txBody>
      </p:sp>
      <p:sp>
        <p:nvSpPr>
          <p:cNvPr id="6" name="ZoneTexte 5"/>
          <p:cNvSpPr txBox="1"/>
          <p:nvPr/>
        </p:nvSpPr>
        <p:spPr>
          <a:xfrm>
            <a:off x="984645" y="2575037"/>
            <a:ext cx="10267121" cy="1908215"/>
          </a:xfrm>
          <a:prstGeom prst="rect">
            <a:avLst/>
          </a:prstGeom>
          <a:noFill/>
        </p:spPr>
        <p:txBody>
          <a:bodyPr wrap="square" rtlCol="0">
            <a:spAutoFit/>
          </a:bodyPr>
          <a:lstStyle/>
          <a:p>
            <a:pPr marL="342900" indent="-342900" algn="just">
              <a:buFont typeface="Wingdings" panose="05000000000000000000" pitchFamily="2" charset="2"/>
              <a:buChar char="§"/>
            </a:pPr>
            <a:r>
              <a:rPr lang="fr-FR" sz="2000" dirty="0">
                <a:latin typeface="Sitka Display" panose="02000505000000020004" pitchFamily="2" charset="0"/>
              </a:rPr>
              <a:t>Bien que la rentabilité puisse être l'indicateur de performance clé le plus important dans de nombreuses organisations, la satisfaction client vient juste après.</a:t>
            </a:r>
            <a:endParaRPr lang="fr-FR" sz="2000" u="sng" dirty="0">
              <a:solidFill>
                <a:schemeClr val="accent2">
                  <a:lumMod val="75000"/>
                </a:schemeClr>
              </a:solidFill>
              <a:latin typeface="Sitka Display" panose="02000505000000020004" pitchFamily="2" charset="0"/>
            </a:endParaRPr>
          </a:p>
          <a:p>
            <a:pPr marL="285750" indent="-285750" algn="just">
              <a:buFont typeface="Wingdings" panose="05000000000000000000" pitchFamily="2" charset="2"/>
              <a:buChar char="§"/>
            </a:pPr>
            <a:endParaRPr lang="en-CA" sz="2000" dirty="0">
              <a:latin typeface="Sitka Display" panose="02000505000000020004" pitchFamily="2" charset="0"/>
            </a:endParaRPr>
          </a:p>
          <a:p>
            <a:pPr marL="285750" indent="-285750" algn="just">
              <a:buFont typeface="Wingdings" panose="05000000000000000000" pitchFamily="2" charset="2"/>
              <a:buChar char="§"/>
            </a:pPr>
            <a:endParaRPr lang="en-CA" sz="2000" dirty="0">
              <a:latin typeface="Sitka Display" panose="02000505000000020004" pitchFamily="2" charset="0"/>
            </a:endParaRPr>
          </a:p>
          <a:p>
            <a:pPr marL="285750" indent="-285750" algn="just">
              <a:buFont typeface="Wingdings" panose="05000000000000000000" pitchFamily="2" charset="2"/>
              <a:buChar char="§"/>
            </a:pPr>
            <a:r>
              <a:rPr lang="fr-FR" sz="2000" dirty="0">
                <a:latin typeface="Sitka Display" panose="02000505000000020004" pitchFamily="2" charset="0"/>
              </a:rPr>
              <a:t>La satisfaction, comme la rentabilité, nécessite une intégration entre de nombreuses sources.</a:t>
            </a:r>
            <a:endParaRPr lang="en-CA" sz="2000" dirty="0">
              <a:latin typeface="Sitka Display" panose="02000505000000020004" pitchFamily="2" charset="0"/>
            </a:endParaRPr>
          </a:p>
          <a:p>
            <a:endParaRPr lang="fr-FR" dirty="0"/>
          </a:p>
        </p:txBody>
      </p:sp>
    </p:spTree>
    <p:extLst>
      <p:ext uri="{BB962C8B-B14F-4D97-AF65-F5344CB8AC3E}">
        <p14:creationId xmlns:p14="http://schemas.microsoft.com/office/powerpoint/2010/main" val="26269000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anim calcmode="lin" valueType="num">
                                      <p:cBhvr>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500"/>
                                        <p:tgtEl>
                                          <p:spTgt spid="6">
                                            <p:txEl>
                                              <p:pRg st="3" end="3"/>
                                            </p:txEl>
                                          </p:spTgt>
                                        </p:tgtEl>
                                      </p:cBhvr>
                                    </p:animEffect>
                                    <p:anim calcmode="lin" valueType="num">
                                      <p:cBhvr>
                                        <p:cTn id="22"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3" dur="500" fill="hold"/>
                                        <p:tgtEl>
                                          <p:spTgt spid="6">
                                            <p:txEl>
                                              <p:pRg st="3" end="3"/>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anim calcmode="lin" valueType="num">
                                      <p:cBhvr>
                                        <p:cTn id="27" dur="500" fill="hold"/>
                                        <p:tgtEl>
                                          <p:spTgt spid="4"/>
                                        </p:tgtEl>
                                        <p:attrNameLst>
                                          <p:attrName>ppt_x</p:attrName>
                                        </p:attrNameLst>
                                      </p:cBhvr>
                                      <p:tavLst>
                                        <p:tav tm="0">
                                          <p:val>
                                            <p:strVal val="#ppt_x"/>
                                          </p:val>
                                        </p:tav>
                                        <p:tav tm="100000">
                                          <p:val>
                                            <p:strVal val="#ppt_x"/>
                                          </p:val>
                                        </p:tav>
                                      </p:tavLst>
                                    </p:anim>
                                    <p:anim calcmode="lin" valueType="num">
                                      <p:cBhvr>
                                        <p:cTn id="28"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a:latin typeface="Cambria" panose="02040503050406030204" pitchFamily="18" charset="0"/>
                <a:ea typeface="Cambria" panose="02040503050406030204" pitchFamily="18" charset="0"/>
              </a:rPr>
              <a:t>Approches d’intégration des données clients </a:t>
            </a:r>
          </a:p>
        </p:txBody>
      </p:sp>
      <p:sp>
        <p:nvSpPr>
          <p:cNvPr id="3" name="ZoneTexte 2"/>
          <p:cNvSpPr txBox="1"/>
          <p:nvPr/>
        </p:nvSpPr>
        <p:spPr>
          <a:xfrm>
            <a:off x="1009648" y="1471792"/>
            <a:ext cx="10504004" cy="1231106"/>
          </a:xfrm>
          <a:prstGeom prst="rect">
            <a:avLst/>
          </a:prstGeom>
          <a:noFill/>
        </p:spPr>
        <p:txBody>
          <a:bodyPr wrap="square" rtlCol="0">
            <a:spAutoFit/>
          </a:bodyPr>
          <a:lstStyle/>
          <a:p>
            <a:r>
              <a:rPr lang="fr-FR" sz="2800" b="1" dirty="0">
                <a:solidFill>
                  <a:srgbClr val="72836B"/>
                </a:solidFill>
                <a:latin typeface="Cambria" panose="02040503050406030204" pitchFamily="18" charset="0"/>
                <a:ea typeface="Cambria" panose="02040503050406030204" pitchFamily="18" charset="0"/>
              </a:rPr>
              <a:t>Gestion des données de base Création d'un seul Dimension client</a:t>
            </a:r>
            <a:endParaRPr lang="fr-FR" sz="2800" dirty="0">
              <a:solidFill>
                <a:srgbClr val="72836B"/>
              </a:solidFill>
              <a:latin typeface="Cambria" panose="02040503050406030204" pitchFamily="18" charset="0"/>
              <a:ea typeface="Cambria" panose="02040503050406030204" pitchFamily="18" charset="0"/>
            </a:endParaRPr>
          </a:p>
          <a:p>
            <a:endParaRPr lang="fr-FR" dirty="0"/>
          </a:p>
        </p:txBody>
      </p:sp>
      <p:sp>
        <p:nvSpPr>
          <p:cNvPr id="4" name="ZoneTexte 3"/>
          <p:cNvSpPr txBox="1"/>
          <p:nvPr/>
        </p:nvSpPr>
        <p:spPr>
          <a:xfrm>
            <a:off x="1009648" y="4289737"/>
            <a:ext cx="6013174" cy="1200329"/>
          </a:xfrm>
          <a:prstGeom prst="rect">
            <a:avLst/>
          </a:prstGeom>
          <a:noFill/>
        </p:spPr>
        <p:txBody>
          <a:bodyPr wrap="square" rtlCol="0">
            <a:spAutoFit/>
          </a:bodyPr>
          <a:lstStyle/>
          <a:p>
            <a:pPr marL="285750" indent="-285750" algn="just">
              <a:buFont typeface="Wingdings" panose="05000000000000000000" pitchFamily="2" charset="2"/>
              <a:buChar char="§"/>
            </a:pPr>
            <a:r>
              <a:rPr lang="fr-FR" dirty="0">
                <a:latin typeface="Sitka Display" panose="02000505000000020004" pitchFamily="2" charset="0"/>
              </a:rPr>
              <a:t>Système centralisé de gestion de base des données </a:t>
            </a:r>
            <a:r>
              <a:rPr lang="fr-FR" dirty="0" smtClean="0">
                <a:latin typeface="Sitka Display" panose="02000505000000020004" pitchFamily="2" charset="0"/>
              </a:rPr>
              <a:t>(</a:t>
            </a:r>
            <a:r>
              <a:rPr lang="fr-FR" dirty="0">
                <a:latin typeface="Sitka Display" panose="02000505000000020004" pitchFamily="2" charset="0"/>
              </a:rPr>
              <a:t>MDM) : crée et contrôle l’entité client unique à l’échelle de l’entreprise</a:t>
            </a:r>
          </a:p>
          <a:p>
            <a:endParaRPr lang="fr-FR" dirty="0"/>
          </a:p>
        </p:txBody>
      </p:sp>
      <p:sp>
        <p:nvSpPr>
          <p:cNvPr id="5" name="ZoneTexte 4"/>
          <p:cNvSpPr txBox="1"/>
          <p:nvPr/>
        </p:nvSpPr>
        <p:spPr>
          <a:xfrm>
            <a:off x="1009648" y="5533610"/>
            <a:ext cx="5883965" cy="1200329"/>
          </a:xfrm>
          <a:prstGeom prst="rect">
            <a:avLst/>
          </a:prstGeom>
          <a:noFill/>
        </p:spPr>
        <p:txBody>
          <a:bodyPr wrap="square" rtlCol="0">
            <a:spAutoFit/>
          </a:bodyPr>
          <a:lstStyle/>
          <a:p>
            <a:pPr marL="285750" indent="-285750" algn="just">
              <a:buFont typeface="Wingdings" panose="05000000000000000000" pitchFamily="2" charset="2"/>
              <a:buChar char="§"/>
            </a:pPr>
            <a:r>
              <a:rPr lang="fr-FR" dirty="0">
                <a:latin typeface="Sitka Display" panose="02000505000000020004" pitchFamily="2" charset="0"/>
              </a:rPr>
              <a:t>L’entrepôt de données extrait plusieurs données client fichiers incompatibles et intégré un système MDM "en aval".</a:t>
            </a:r>
          </a:p>
          <a:p>
            <a:pPr marL="285750" indent="-285750">
              <a:buFont typeface="Wingdings" panose="05000000000000000000" pitchFamily="2" charset="2"/>
              <a:buChar char="§"/>
            </a:pPr>
            <a:endParaRPr lang="fr-FR" dirty="0"/>
          </a:p>
        </p:txBody>
      </p:sp>
      <p:pic>
        <p:nvPicPr>
          <p:cNvPr id="6" name="Image 5"/>
          <p:cNvPicPr/>
          <p:nvPr/>
        </p:nvPicPr>
        <p:blipFill rotWithShape="1">
          <a:blip r:embed="rId3">
            <a:duotone>
              <a:prstClr val="black"/>
              <a:srgbClr val="FFFFF3">
                <a:tint val="45000"/>
                <a:satMod val="400000"/>
              </a:srgbClr>
            </a:duotone>
          </a:blip>
          <a:srcRect l="3436" t="5720" r="5903" b="610"/>
          <a:stretch/>
        </p:blipFill>
        <p:spPr>
          <a:xfrm>
            <a:off x="7364896" y="3806687"/>
            <a:ext cx="4732268" cy="3051313"/>
          </a:xfrm>
          <a:prstGeom prst="rect">
            <a:avLst/>
          </a:prstGeom>
          <a:ln>
            <a:solidFill>
              <a:schemeClr val="bg1"/>
            </a:solidFill>
          </a:ln>
        </p:spPr>
      </p:pic>
      <p:sp>
        <p:nvSpPr>
          <p:cNvPr id="7" name="ZoneTexte 6"/>
          <p:cNvSpPr txBox="1"/>
          <p:nvPr/>
        </p:nvSpPr>
        <p:spPr>
          <a:xfrm>
            <a:off x="1009648" y="2463000"/>
            <a:ext cx="9044609" cy="1631216"/>
          </a:xfrm>
          <a:prstGeom prst="rect">
            <a:avLst/>
          </a:prstGeom>
          <a:noFill/>
        </p:spPr>
        <p:txBody>
          <a:bodyPr wrap="square" rtlCol="0">
            <a:spAutoFit/>
          </a:bodyPr>
          <a:lstStyle/>
          <a:p>
            <a:pPr algn="just"/>
            <a:r>
              <a:rPr lang="fr-FR" sz="2000" dirty="0">
                <a:latin typeface="Sitka Display" panose="02000505000000020004" pitchFamily="2" charset="0"/>
              </a:rPr>
              <a:t>Dans certains cas, vous pouvez créer une dimension client unique qui est le choix «le meilleur de la race» parmi un certain nombre de sources de données client disponibles. Mais il serait typique pour un client unique d'avoir plusieurs identifiants dans plusieurs systèmes de points de </a:t>
            </a:r>
            <a:r>
              <a:rPr lang="fr-FR" sz="2000" dirty="0" smtClean="0">
                <a:latin typeface="Sitka Display" panose="02000505000000020004" pitchFamily="2" charset="0"/>
              </a:rPr>
              <a:t>contact. Évidemment</a:t>
            </a:r>
            <a:r>
              <a:rPr lang="fr-FR" sz="2000" dirty="0">
                <a:latin typeface="Sitka Display" panose="02000505000000020004" pitchFamily="2" charset="0"/>
              </a:rPr>
              <a:t>, un objectif opérationnel du CRM est de créer un identifiant client unique et de limiter la création d'identifiants inutiles. </a:t>
            </a:r>
          </a:p>
        </p:txBody>
      </p:sp>
    </p:spTree>
    <p:extLst>
      <p:ext uri="{BB962C8B-B14F-4D97-AF65-F5344CB8AC3E}">
        <p14:creationId xmlns:p14="http://schemas.microsoft.com/office/powerpoint/2010/main" val="69367810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anim calcmode="lin" valueType="num">
                                      <p:cBhvr>
                                        <p:cTn id="14" dur="500" fill="hold"/>
                                        <p:tgtEl>
                                          <p:spTgt spid="7"/>
                                        </p:tgtEl>
                                        <p:attrNameLst>
                                          <p:attrName>ppt_x</p:attrName>
                                        </p:attrNameLst>
                                      </p:cBhvr>
                                      <p:tavLst>
                                        <p:tav tm="0">
                                          <p:val>
                                            <p:strVal val="#ppt_x"/>
                                          </p:val>
                                        </p:tav>
                                        <p:tav tm="100000">
                                          <p:val>
                                            <p:strVal val="#ppt_x"/>
                                          </p:val>
                                        </p:tav>
                                      </p:tavLst>
                                    </p:anim>
                                    <p:anim calcmode="lin" valueType="num">
                                      <p:cBhvr>
                                        <p:cTn id="15"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anim calcmode="lin" valueType="num">
                                      <p:cBhvr>
                                        <p:cTn id="21" dur="500" fill="hold"/>
                                        <p:tgtEl>
                                          <p:spTgt spid="4"/>
                                        </p:tgtEl>
                                        <p:attrNameLst>
                                          <p:attrName>ppt_x</p:attrName>
                                        </p:attrNameLst>
                                      </p:cBhvr>
                                      <p:tavLst>
                                        <p:tav tm="0">
                                          <p:val>
                                            <p:strVal val="#ppt_x"/>
                                          </p:val>
                                        </p:tav>
                                        <p:tav tm="100000">
                                          <p:val>
                                            <p:strVal val="#ppt_x"/>
                                          </p:val>
                                        </p:tav>
                                      </p:tavLst>
                                    </p:anim>
                                    <p:anim calcmode="lin" valueType="num">
                                      <p:cBhvr>
                                        <p:cTn id="22"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anim calcmode="lin" valueType="num">
                                      <p:cBhvr>
                                        <p:cTn id="28" dur="500" fill="hold"/>
                                        <p:tgtEl>
                                          <p:spTgt spid="5"/>
                                        </p:tgtEl>
                                        <p:attrNameLst>
                                          <p:attrName>ppt_x</p:attrName>
                                        </p:attrNameLst>
                                      </p:cBhvr>
                                      <p:tavLst>
                                        <p:tav tm="0">
                                          <p:val>
                                            <p:strVal val="#ppt_x"/>
                                          </p:val>
                                        </p:tav>
                                        <p:tav tm="100000">
                                          <p:val>
                                            <p:strVal val="#ppt_x"/>
                                          </p:val>
                                        </p:tav>
                                      </p:tavLst>
                                    </p:anim>
                                    <p:anim calcmode="lin" valueType="num">
                                      <p:cBhvr>
                                        <p:cTn id="29" dur="500" fill="hold"/>
                                        <p:tgtEl>
                                          <p:spTgt spid="5"/>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anim calcmode="lin" valueType="num">
                                      <p:cBhvr>
                                        <p:cTn id="33" dur="500" fill="hold"/>
                                        <p:tgtEl>
                                          <p:spTgt spid="6"/>
                                        </p:tgtEl>
                                        <p:attrNameLst>
                                          <p:attrName>ppt_x</p:attrName>
                                        </p:attrNameLst>
                                      </p:cBhvr>
                                      <p:tavLst>
                                        <p:tav tm="0">
                                          <p:val>
                                            <p:strVal val="#ppt_x"/>
                                          </p:val>
                                        </p:tav>
                                        <p:tav tm="100000">
                                          <p:val>
                                            <p:strVal val="#ppt_x"/>
                                          </p:val>
                                        </p:tav>
                                      </p:tavLst>
                                    </p:anim>
                                    <p:anim calcmode="lin" valueType="num">
                                      <p:cBhvr>
                                        <p:cTn id="34"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a:spLocks noGrp="1"/>
          </p:cNvSpPr>
          <p:nvPr>
            <p:ph type="title"/>
          </p:nvPr>
        </p:nvSpPr>
        <p:spPr>
          <a:xfrm>
            <a:off x="1104900" y="76200"/>
            <a:ext cx="9980682" cy="1096962"/>
          </a:xfrm>
        </p:spPr>
        <p:txBody>
          <a:bodyPr>
            <a:normAutofit/>
          </a:bodyPr>
          <a:lstStyle/>
          <a:p>
            <a:r>
              <a:rPr lang="fr-FR" sz="3600" dirty="0">
                <a:latin typeface="Cambria" panose="02040503050406030204" pitchFamily="18" charset="0"/>
                <a:ea typeface="Cambria" panose="02040503050406030204" pitchFamily="18" charset="0"/>
              </a:rPr>
              <a:t>Approches d’intégration des données clients </a:t>
            </a:r>
          </a:p>
        </p:txBody>
      </p:sp>
      <p:sp>
        <p:nvSpPr>
          <p:cNvPr id="4" name="ZoneTexte 3"/>
          <p:cNvSpPr txBox="1"/>
          <p:nvPr/>
        </p:nvSpPr>
        <p:spPr>
          <a:xfrm>
            <a:off x="974034" y="1630018"/>
            <a:ext cx="9263270" cy="800219"/>
          </a:xfrm>
          <a:prstGeom prst="rect">
            <a:avLst/>
          </a:prstGeom>
          <a:noFill/>
        </p:spPr>
        <p:txBody>
          <a:bodyPr wrap="square" rtlCol="0">
            <a:spAutoFit/>
          </a:bodyPr>
          <a:lstStyle/>
          <a:p>
            <a:r>
              <a:rPr lang="fr-FR" sz="2800" b="1" dirty="0">
                <a:solidFill>
                  <a:srgbClr val="72836B"/>
                </a:solidFill>
                <a:latin typeface="Cambria" panose="02040503050406030204" pitchFamily="18" charset="0"/>
                <a:ea typeface="Cambria" panose="02040503050406030204" pitchFamily="18" charset="0"/>
              </a:rPr>
              <a:t>Conformité partielle de plusieurs dimensions client </a:t>
            </a:r>
            <a:endParaRPr lang="fr-FR" sz="2800" dirty="0">
              <a:solidFill>
                <a:srgbClr val="72836B"/>
              </a:solidFill>
              <a:latin typeface="Cambria" panose="02040503050406030204" pitchFamily="18" charset="0"/>
              <a:ea typeface="Cambria" panose="02040503050406030204" pitchFamily="18" charset="0"/>
            </a:endParaRPr>
          </a:p>
          <a:p>
            <a:endParaRPr lang="fr-FR" dirty="0"/>
          </a:p>
        </p:txBody>
      </p:sp>
      <p:sp>
        <p:nvSpPr>
          <p:cNvPr id="5" name="ZoneTexte 4"/>
          <p:cNvSpPr txBox="1"/>
          <p:nvPr/>
        </p:nvSpPr>
        <p:spPr>
          <a:xfrm>
            <a:off x="1104900" y="2623930"/>
            <a:ext cx="10325100" cy="1600438"/>
          </a:xfrm>
          <a:prstGeom prst="rect">
            <a:avLst/>
          </a:prstGeom>
          <a:noFill/>
        </p:spPr>
        <p:txBody>
          <a:bodyPr wrap="square" rtlCol="0">
            <a:spAutoFit/>
          </a:bodyPr>
          <a:lstStyle/>
          <a:p>
            <a:pPr marL="285750" lvl="0" indent="-285750">
              <a:buFont typeface="Wingdings" panose="05000000000000000000" pitchFamily="2" charset="2"/>
              <a:buChar char="§"/>
            </a:pPr>
            <a:r>
              <a:rPr lang="fr-FR" sz="2000" dirty="0">
                <a:latin typeface="Sitka Display" panose="02000505000000020004" pitchFamily="2" charset="0"/>
              </a:rPr>
              <a:t>Diverses sources de données internes/externes avec différentes granularités et </a:t>
            </a:r>
            <a:r>
              <a:rPr lang="fr-FR" sz="2000" dirty="0" smtClean="0">
                <a:latin typeface="Sitka Display" panose="02000505000000020004" pitchFamily="2" charset="0"/>
              </a:rPr>
              <a:t>qualités.</a:t>
            </a:r>
          </a:p>
          <a:p>
            <a:pPr lvl="0"/>
            <a:endParaRPr lang="fr-FR" sz="2000" dirty="0">
              <a:latin typeface="Sitka Display" panose="02000505000000020004" pitchFamily="2" charset="0"/>
            </a:endParaRPr>
          </a:p>
          <a:p>
            <a:pPr marL="285750" lvl="0" indent="-285750">
              <a:buFont typeface="Wingdings" panose="05000000000000000000" pitchFamily="2" charset="2"/>
              <a:buChar char="§"/>
            </a:pPr>
            <a:r>
              <a:rPr lang="fr-FR" sz="2000" dirty="0">
                <a:latin typeface="Sitka Display" panose="02000505000000020004" pitchFamily="2" charset="0"/>
              </a:rPr>
              <a:t>Créer une dimension conforme légère avec toutes les dimensions ayant des attributs conformes spéciaux </a:t>
            </a:r>
            <a:r>
              <a:rPr lang="fr-FR" sz="2000" dirty="0" smtClean="0">
                <a:latin typeface="Sitka Display" panose="02000505000000020004" pitchFamily="2" charset="0"/>
              </a:rPr>
              <a:t>.</a:t>
            </a:r>
            <a:endParaRPr lang="fr-FR" sz="2000" dirty="0">
              <a:latin typeface="Sitka Display" panose="02000505000000020004" pitchFamily="2" charset="0"/>
            </a:endParaRPr>
          </a:p>
          <a:p>
            <a:endParaRPr lang="fr-FR" dirty="0"/>
          </a:p>
        </p:txBody>
      </p:sp>
      <p:sp>
        <p:nvSpPr>
          <p:cNvPr id="6" name="ZoneTexte 5"/>
          <p:cNvSpPr txBox="1"/>
          <p:nvPr/>
        </p:nvSpPr>
        <p:spPr>
          <a:xfrm>
            <a:off x="1104900" y="4224368"/>
            <a:ext cx="10227365" cy="1908215"/>
          </a:xfrm>
          <a:prstGeom prst="rect">
            <a:avLst/>
          </a:prstGeom>
          <a:noFill/>
        </p:spPr>
        <p:txBody>
          <a:bodyPr wrap="square" rtlCol="0">
            <a:spAutoFit/>
          </a:bodyPr>
          <a:lstStyle/>
          <a:p>
            <a:pPr marL="342900" indent="-342900" algn="just">
              <a:buFont typeface="Wingdings" panose="05000000000000000000" pitchFamily="2" charset="2"/>
              <a:buChar char="Ø"/>
            </a:pPr>
            <a:r>
              <a:rPr lang="fr-FR" sz="2000" dirty="0">
                <a:solidFill>
                  <a:srgbClr val="72836B"/>
                </a:solidFill>
                <a:latin typeface="Sitka Display" panose="02000505000000020004" pitchFamily="2" charset="0"/>
              </a:rPr>
              <a:t>N'oubliez pas que la condition essentielle pour que deux dimensions soient conformes est qu'elles partagent un ou plusieurs attributs spécialement administrés qui ont les mêmes noms de colonne et valeurs de données. Au lieu d'exiger que des dizaines de dimensions liées au client soient identiques, vous exigez uniquement qu'elles partagent les attributs conformes spécialement administrés.</a:t>
            </a:r>
          </a:p>
          <a:p>
            <a:pPr marL="285750" indent="-285750">
              <a:buFont typeface="Wingdings" panose="05000000000000000000" pitchFamily="2" charset="2"/>
              <a:buChar char="Ø"/>
            </a:pPr>
            <a:endParaRPr lang="fr-FR" dirty="0"/>
          </a:p>
        </p:txBody>
      </p:sp>
    </p:spTree>
    <p:extLst>
      <p:ext uri="{BB962C8B-B14F-4D97-AF65-F5344CB8AC3E}">
        <p14:creationId xmlns:p14="http://schemas.microsoft.com/office/powerpoint/2010/main" val="279041778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anim calcmode="lin" valueType="num">
                                      <p:cBhvr>
                                        <p:cTn id="8"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500"/>
                                        <p:tgtEl>
                                          <p:spTgt spid="5">
                                            <p:txEl>
                                              <p:pRg st="0" end="0"/>
                                            </p:txEl>
                                          </p:spTgt>
                                        </p:tgtEl>
                                      </p:cBhvr>
                                    </p:animEffect>
                                    <p:anim calcmode="lin" valueType="num">
                                      <p:cBhvr>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500"/>
                                        <p:tgtEl>
                                          <p:spTgt spid="5">
                                            <p:txEl>
                                              <p:pRg st="2" end="2"/>
                                            </p:txEl>
                                          </p:spTgt>
                                        </p:tgtEl>
                                      </p:cBhvr>
                                    </p:animEffect>
                                    <p:anim calcmode="lin" valueType="num">
                                      <p:cBhvr>
                                        <p:cTn id="2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fade">
                                      <p:cBhvr>
                                        <p:cTn id="28" dur="500"/>
                                        <p:tgtEl>
                                          <p:spTgt spid="6">
                                            <p:txEl>
                                              <p:pRg st="0" end="0"/>
                                            </p:txEl>
                                          </p:spTgt>
                                        </p:tgtEl>
                                      </p:cBhvr>
                                    </p:animEffect>
                                    <p:anim calcmode="lin" valueType="num">
                                      <p:cBhvr>
                                        <p:cTn id="2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0" dur="5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descr="Il existe une relation un-à-plusieurs entre le client et la sollicitation, et une autre relation un-à-plusieurs entre le client et la réponse. Les tables de faits de sollicitation et de réponse ont des cardinalités différentes ; en d'autres termes, toutes les sollicitations n'aboutissent pas à une réponse (malheureusement pour le service marketing) et certaines réponses sont reçues pour lesquelles il n'y a pas de sollicitation. Joindre simultanément la table de faits des sollicitations à la dimension client, qui est, à son tour, jointe à la table de faits des réponses, ne renvoie pas la bonne réponse dans un SGBD relationnel en raison des différences de cardinalité&#10;"/>
          <p:cNvSpPr txBox="1"/>
          <p:nvPr/>
        </p:nvSpPr>
        <p:spPr>
          <a:xfrm>
            <a:off x="837440" y="3470048"/>
            <a:ext cx="11047204" cy="3139321"/>
          </a:xfrm>
          <a:prstGeom prst="rect">
            <a:avLst/>
          </a:prstGeom>
          <a:noFill/>
        </p:spPr>
        <p:txBody>
          <a:bodyPr wrap="square" rtlCol="0">
            <a:spAutoFit/>
          </a:bodyPr>
          <a:lstStyle/>
          <a:p>
            <a:pPr algn="just"/>
            <a:r>
              <a:rPr lang="fr-FR" sz="2000" dirty="0">
                <a:latin typeface="Sitka Display" panose="02000505000000020004" pitchFamily="2" charset="0"/>
              </a:rPr>
              <a:t>Il existe une relation un-à-plusieurs entre le </a:t>
            </a:r>
            <a:r>
              <a:rPr lang="fr-FR" sz="2000" dirty="0" smtClean="0">
                <a:latin typeface="Sitka Display" panose="02000505000000020004" pitchFamily="2" charset="0"/>
              </a:rPr>
              <a:t>client</a:t>
            </a:r>
          </a:p>
          <a:p>
            <a:pPr algn="just"/>
            <a:r>
              <a:rPr lang="fr-FR" sz="2000" dirty="0" smtClean="0">
                <a:latin typeface="Sitka Display" panose="02000505000000020004" pitchFamily="2" charset="0"/>
              </a:rPr>
              <a:t>et </a:t>
            </a:r>
            <a:r>
              <a:rPr lang="fr-FR" sz="2000" dirty="0">
                <a:latin typeface="Sitka Display" panose="02000505000000020004" pitchFamily="2" charset="0"/>
              </a:rPr>
              <a:t>la sollicitation</a:t>
            </a:r>
            <a:r>
              <a:rPr lang="fr-FR" sz="2000" dirty="0" smtClean="0">
                <a:latin typeface="Sitka Display" panose="02000505000000020004" pitchFamily="2" charset="0"/>
              </a:rPr>
              <a:t>, </a:t>
            </a:r>
            <a:r>
              <a:rPr lang="fr-FR" sz="2000" dirty="0">
                <a:latin typeface="Sitka Display" panose="02000505000000020004" pitchFamily="2" charset="0"/>
              </a:rPr>
              <a:t>et une autre relation </a:t>
            </a:r>
            <a:r>
              <a:rPr lang="fr-FR" sz="2000" dirty="0" smtClean="0">
                <a:latin typeface="Sitka Display" panose="02000505000000020004" pitchFamily="2" charset="0"/>
              </a:rPr>
              <a:t>un-à-</a:t>
            </a:r>
          </a:p>
          <a:p>
            <a:pPr algn="just"/>
            <a:r>
              <a:rPr lang="fr-FR" sz="2000" dirty="0" smtClean="0">
                <a:latin typeface="Sitka Display" panose="02000505000000020004" pitchFamily="2" charset="0"/>
              </a:rPr>
              <a:t>plusieurs </a:t>
            </a:r>
            <a:r>
              <a:rPr lang="fr-FR" sz="2000" dirty="0">
                <a:latin typeface="Sitka Display" panose="02000505000000020004" pitchFamily="2" charset="0"/>
              </a:rPr>
              <a:t>entre le client et la </a:t>
            </a:r>
            <a:r>
              <a:rPr lang="fr-FR" sz="2000" dirty="0" smtClean="0">
                <a:latin typeface="Sitka Display" panose="02000505000000020004" pitchFamily="2" charset="0"/>
              </a:rPr>
              <a:t>réponse. Les tables de </a:t>
            </a:r>
          </a:p>
          <a:p>
            <a:pPr algn="just"/>
            <a:r>
              <a:rPr lang="fr-FR" sz="2000" dirty="0" smtClean="0">
                <a:latin typeface="Sitka Display" panose="02000505000000020004" pitchFamily="2" charset="0"/>
              </a:rPr>
              <a:t>faits </a:t>
            </a:r>
            <a:r>
              <a:rPr lang="fr-FR" sz="2000" dirty="0">
                <a:latin typeface="Sitka Display" panose="02000505000000020004" pitchFamily="2" charset="0"/>
              </a:rPr>
              <a:t>de sollicitation et de réponse ont des </a:t>
            </a:r>
            <a:r>
              <a:rPr lang="fr-FR" sz="2000" dirty="0" smtClean="0">
                <a:latin typeface="Sitka Display" panose="02000505000000020004" pitchFamily="2" charset="0"/>
              </a:rPr>
              <a:t>cardinalités</a:t>
            </a:r>
          </a:p>
          <a:p>
            <a:pPr algn="just"/>
            <a:r>
              <a:rPr lang="fr-FR" sz="2000" dirty="0" smtClean="0">
                <a:latin typeface="Sitka Display" panose="02000505000000020004" pitchFamily="2" charset="0"/>
              </a:rPr>
              <a:t>différentes; </a:t>
            </a:r>
            <a:r>
              <a:rPr lang="fr-FR" sz="2000" dirty="0">
                <a:latin typeface="Sitka Display" panose="02000505000000020004" pitchFamily="2" charset="0"/>
              </a:rPr>
              <a:t>en </a:t>
            </a:r>
            <a:r>
              <a:rPr lang="fr-FR" sz="2000" dirty="0" smtClean="0">
                <a:latin typeface="Sitka Display" panose="02000505000000020004" pitchFamily="2" charset="0"/>
              </a:rPr>
              <a:t>d'autres termes, toutes les sollicitations</a:t>
            </a:r>
          </a:p>
          <a:p>
            <a:pPr algn="just"/>
            <a:r>
              <a:rPr lang="fr-FR" sz="2000" dirty="0" smtClean="0">
                <a:latin typeface="Sitka Display" panose="02000505000000020004" pitchFamily="2" charset="0"/>
              </a:rPr>
              <a:t>n'aboutissent </a:t>
            </a:r>
            <a:r>
              <a:rPr lang="fr-FR" sz="2000" dirty="0">
                <a:latin typeface="Sitka Display" panose="02000505000000020004" pitchFamily="2" charset="0"/>
              </a:rPr>
              <a:t>pas à une </a:t>
            </a:r>
            <a:r>
              <a:rPr lang="fr-FR" sz="2000" dirty="0" smtClean="0">
                <a:latin typeface="Sitka Display" panose="02000505000000020004" pitchFamily="2" charset="0"/>
              </a:rPr>
              <a:t>réponse et </a:t>
            </a:r>
            <a:r>
              <a:rPr lang="fr-FR" sz="2000" dirty="0">
                <a:latin typeface="Sitka Display" panose="02000505000000020004" pitchFamily="2" charset="0"/>
              </a:rPr>
              <a:t>certaines réponses sont reçues pour lesquelles il n'y a pas de sollicitation. Joindre simultanément la table de faits des sollicitations à la dimension client, qui est, à son tour, jointe à la table de faits des réponses, ne renvoie pas la bonne réponse dans un SGBD relationnel en raison des différences de cardinalité</a:t>
            </a:r>
          </a:p>
          <a:p>
            <a:endParaRPr lang="fr-FR" dirty="0"/>
          </a:p>
        </p:txBody>
      </p:sp>
      <p:sp>
        <p:nvSpPr>
          <p:cNvPr id="3" name="Titre 1"/>
          <p:cNvSpPr>
            <a:spLocks noGrp="1"/>
          </p:cNvSpPr>
          <p:nvPr>
            <p:ph type="title"/>
          </p:nvPr>
        </p:nvSpPr>
        <p:spPr/>
        <p:txBody>
          <a:bodyPr>
            <a:normAutofit/>
          </a:bodyPr>
          <a:lstStyle/>
          <a:p>
            <a:r>
              <a:rPr lang="fr-FR" sz="3600" dirty="0">
                <a:latin typeface="Cambria" panose="02040503050406030204" pitchFamily="18" charset="0"/>
                <a:ea typeface="Cambria" panose="02040503050406030204" pitchFamily="18" charset="0"/>
              </a:rPr>
              <a:t>Approches d’intégration des données clients </a:t>
            </a:r>
          </a:p>
        </p:txBody>
      </p:sp>
      <p:sp>
        <p:nvSpPr>
          <p:cNvPr id="4" name="ZoneTexte 3"/>
          <p:cNvSpPr txBox="1"/>
          <p:nvPr/>
        </p:nvSpPr>
        <p:spPr>
          <a:xfrm>
            <a:off x="1023730" y="1630019"/>
            <a:ext cx="6977269" cy="800219"/>
          </a:xfrm>
          <a:prstGeom prst="rect">
            <a:avLst/>
          </a:prstGeom>
          <a:noFill/>
        </p:spPr>
        <p:txBody>
          <a:bodyPr wrap="square" rtlCol="0">
            <a:spAutoFit/>
          </a:bodyPr>
          <a:lstStyle/>
          <a:p>
            <a:r>
              <a:rPr lang="fr-FR" sz="2800" b="1" dirty="0">
                <a:solidFill>
                  <a:srgbClr val="72836B"/>
                </a:solidFill>
                <a:latin typeface="Cambria" panose="02040503050406030204" pitchFamily="18" charset="0"/>
                <a:ea typeface="Cambria" panose="02040503050406030204" pitchFamily="18" charset="0"/>
              </a:rPr>
              <a:t>Éviter les jointures de table fact-to-fact</a:t>
            </a:r>
            <a:endParaRPr lang="fr-FR" sz="2800" dirty="0">
              <a:solidFill>
                <a:srgbClr val="72836B"/>
              </a:solidFill>
              <a:latin typeface="Cambria" panose="02040503050406030204" pitchFamily="18" charset="0"/>
              <a:ea typeface="Cambria" panose="02040503050406030204" pitchFamily="18" charset="0"/>
            </a:endParaRPr>
          </a:p>
          <a:p>
            <a:endParaRPr lang="fr-FR" dirty="0"/>
          </a:p>
        </p:txBody>
      </p:sp>
      <p:sp>
        <p:nvSpPr>
          <p:cNvPr id="5" name="ZoneTexte 4"/>
          <p:cNvSpPr txBox="1"/>
          <p:nvPr/>
        </p:nvSpPr>
        <p:spPr>
          <a:xfrm>
            <a:off x="914398" y="2408919"/>
            <a:ext cx="10674627" cy="984885"/>
          </a:xfrm>
          <a:prstGeom prst="rect">
            <a:avLst/>
          </a:prstGeom>
          <a:noFill/>
        </p:spPr>
        <p:txBody>
          <a:bodyPr wrap="square" rtlCol="0">
            <a:spAutoFit/>
          </a:bodyPr>
          <a:lstStyle/>
          <a:p>
            <a:pPr marL="285750" lvl="0" indent="-285750">
              <a:buFont typeface="Wingdings" panose="05000000000000000000" pitchFamily="2" charset="2"/>
              <a:buChar char="§"/>
            </a:pPr>
            <a:r>
              <a:rPr lang="fr-FR" sz="2000" dirty="0">
                <a:latin typeface="Sitka Display" panose="02000505000000020004" pitchFamily="2" charset="0"/>
              </a:rPr>
              <a:t>La jointure plusieurs-à-un-à-plusieurs renverra des données incorrectes dans un environnement relationnel</a:t>
            </a:r>
          </a:p>
          <a:p>
            <a:endParaRPr lang="fr-FR" dirty="0"/>
          </a:p>
        </p:txBody>
      </p:sp>
      <p:pic>
        <p:nvPicPr>
          <p:cNvPr id="6" name="Image 5" descr="Il existe une relation un-à-plusieurs entre le client et la sollicitation, et une autre relation un-à-plusieurs entre le client et la réponse. Les tables de faits de sollicitation et de réponse ont des cardinalités différentes ; en d'autres termes, toutes les sollicitations n'aboutissent pas à une réponse (malheureusement pour le service marketing) et certaines réponses sont reçues pour lesquelles il n'y a pas de sollicitation. Joindre simultanément la table de faits des sollicitations à la dimension client, qui est, à son tour, jointe à la table de faits des réponses, ne renvoie pas la bonne réponse dans un SGBD relationnel en raison des différences de cardinalité.&#10;&#10;"/>
          <p:cNvPicPr preferRelativeResize="0"/>
          <p:nvPr/>
        </p:nvPicPr>
        <p:blipFill rotWithShape="1">
          <a:blip r:embed="rId3">
            <a:duotone>
              <a:prstClr val="black"/>
              <a:srgbClr val="FFFFF3">
                <a:tint val="45000"/>
                <a:satMod val="400000"/>
              </a:srgbClr>
            </a:duotone>
          </a:blip>
          <a:srcRect l="2179" t="3998" r="4119" b="8044"/>
          <a:stretch/>
        </p:blipFill>
        <p:spPr>
          <a:xfrm>
            <a:off x="6438001" y="3421266"/>
            <a:ext cx="5446643" cy="1630018"/>
          </a:xfrm>
          <a:prstGeom prst="rect">
            <a:avLst/>
          </a:prstGeom>
          <a:noFill/>
          <a:ln>
            <a:noFill/>
          </a:ln>
        </p:spPr>
      </p:pic>
    </p:spTree>
    <p:extLst>
      <p:ext uri="{BB962C8B-B14F-4D97-AF65-F5344CB8AC3E}">
        <p14:creationId xmlns:p14="http://schemas.microsoft.com/office/powerpoint/2010/main" val="11869746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anim calcmode="lin" valueType="num">
                                      <p:cBhvr>
                                        <p:cTn id="8"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500"/>
                                        <p:tgtEl>
                                          <p:spTgt spid="5">
                                            <p:txEl>
                                              <p:pRg st="0" end="0"/>
                                            </p:txEl>
                                          </p:spTgt>
                                        </p:tgtEl>
                                      </p:cBhvr>
                                    </p:animEffect>
                                    <p:anim calcmode="lin" valueType="num">
                                      <p:cBhvr>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anim calcmode="lin" valueType="num">
                                      <p:cBhvr>
                                        <p:cTn id="22" dur="500" fill="hold"/>
                                        <p:tgtEl>
                                          <p:spTgt spid="7"/>
                                        </p:tgtEl>
                                        <p:attrNameLst>
                                          <p:attrName>ppt_x</p:attrName>
                                        </p:attrNameLst>
                                      </p:cBhvr>
                                      <p:tavLst>
                                        <p:tav tm="0">
                                          <p:val>
                                            <p:strVal val="#ppt_x"/>
                                          </p:val>
                                        </p:tav>
                                        <p:tav tm="100000">
                                          <p:val>
                                            <p:strVal val="#ppt_x"/>
                                          </p:val>
                                        </p:tav>
                                      </p:tavLst>
                                    </p:anim>
                                    <p:anim calcmode="lin" valueType="num">
                                      <p:cBhvr>
                                        <p:cTn id="23" dur="500" fill="hold"/>
                                        <p:tgtEl>
                                          <p:spTgt spid="7"/>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04900" y="76200"/>
            <a:ext cx="9980682" cy="1096962"/>
          </a:xfrm>
        </p:spPr>
        <p:txBody>
          <a:bodyPr>
            <a:normAutofit/>
          </a:bodyPr>
          <a:lstStyle/>
          <a:p>
            <a:r>
              <a:rPr lang="fr-FR" sz="3600" dirty="0">
                <a:latin typeface="Cambria" panose="02040503050406030204" pitchFamily="18" charset="0"/>
                <a:ea typeface="Cambria" panose="02040503050406030204" pitchFamily="18" charset="0"/>
              </a:rPr>
              <a:t>Approches d’intégration des données clients </a:t>
            </a:r>
          </a:p>
        </p:txBody>
      </p:sp>
      <p:sp>
        <p:nvSpPr>
          <p:cNvPr id="6" name="ZoneTexte 5"/>
          <p:cNvSpPr txBox="1"/>
          <p:nvPr/>
        </p:nvSpPr>
        <p:spPr>
          <a:xfrm>
            <a:off x="852053" y="1785465"/>
            <a:ext cx="10674627" cy="1908215"/>
          </a:xfrm>
          <a:prstGeom prst="rect">
            <a:avLst/>
          </a:prstGeom>
          <a:noFill/>
        </p:spPr>
        <p:txBody>
          <a:bodyPr wrap="square" rtlCol="0">
            <a:spAutoFit/>
          </a:bodyPr>
          <a:lstStyle/>
          <a:p>
            <a:pPr algn="just"/>
            <a:r>
              <a:rPr lang="fr-FR" sz="2000" dirty="0">
                <a:latin typeface="Sitka Display" panose="02000505000000020004" pitchFamily="2" charset="0"/>
              </a:rPr>
              <a:t>Vous émettez simplement la technique d'exploration </a:t>
            </a:r>
            <a:r>
              <a:rPr lang="fr-FR" sz="2000" dirty="0" smtClean="0">
                <a:latin typeface="Sitka Display" panose="02000505000000020004" pitchFamily="2" charset="0"/>
              </a:rPr>
              <a:t>transversale pour interroger </a:t>
            </a:r>
            <a:r>
              <a:rPr lang="fr-FR" sz="2000" dirty="0">
                <a:latin typeface="Sitka Display" panose="02000505000000020004" pitchFamily="2" charset="0"/>
              </a:rPr>
              <a:t>le table de sollicitations et table de réponses dans des requêtes distinctes, puis jointure externe des deux ensembles </a:t>
            </a:r>
            <a:r>
              <a:rPr lang="fr-FR" sz="2000" dirty="0" smtClean="0">
                <a:latin typeface="Sitka Display" panose="02000505000000020004" pitchFamily="2" charset="0"/>
              </a:rPr>
              <a:t>de </a:t>
            </a:r>
            <a:r>
              <a:rPr lang="fr-FR" sz="2000" dirty="0">
                <a:latin typeface="Sitka Display" panose="02000505000000020004" pitchFamily="2" charset="0"/>
              </a:rPr>
              <a:t>réponses. L'approche d'exploration transversale présente des avantages supplémentaires pour un </a:t>
            </a:r>
            <a:r>
              <a:rPr lang="fr-FR" sz="2000" dirty="0" smtClean="0">
                <a:latin typeface="Sitka Display" panose="02000505000000020004" pitchFamily="2" charset="0"/>
              </a:rPr>
              <a:t>meilleur contrôle </a:t>
            </a:r>
            <a:r>
              <a:rPr lang="fr-FR" sz="2000" dirty="0">
                <a:latin typeface="Sitka Display" panose="02000505000000020004" pitchFamily="2" charset="0"/>
              </a:rPr>
              <a:t>des paramètres de performance, en plus de prendre en charge les requêtes qui combinent des </a:t>
            </a:r>
            <a:r>
              <a:rPr lang="fr-FR" sz="2000" dirty="0" smtClean="0">
                <a:latin typeface="Sitka Display" panose="02000505000000020004" pitchFamily="2" charset="0"/>
              </a:rPr>
              <a:t>données provenant </a:t>
            </a:r>
            <a:r>
              <a:rPr lang="fr-FR" sz="2000" dirty="0">
                <a:latin typeface="Sitka Display" panose="02000505000000020004" pitchFamily="2" charset="0"/>
              </a:rPr>
              <a:t>de tables de faits dans différents emplacements physiques.</a:t>
            </a:r>
          </a:p>
          <a:p>
            <a:pPr algn="just"/>
            <a:endParaRPr lang="fr-FR" dirty="0">
              <a:latin typeface="Sitka Display" panose="02000505000000020004" pitchFamily="2" charset="0"/>
            </a:endParaRPr>
          </a:p>
        </p:txBody>
      </p:sp>
      <p:pic>
        <p:nvPicPr>
          <p:cNvPr id="7" name="Image 6" descr="Il existe une relation un-à-plusieurs entre le client et la sollicitation, et une autre relation un-à-plusieurs entre le client et la réponse. Les tables de faits de sollicitation et de réponse ont des cardinalités différentes ; en d'autres termes, toutes les sollicitations n'aboutissent pas à une réponse (malheureusement pour le service marketing) et certaines réponses sont reçues pour lesquelles il n'y a pas de sollicitation. Joindre simultanément la table de faits des sollicitations à la dimension client, qui est, à son tour, jointe à la table de faits des réponses, ne renvoie pas la bonne réponse dans un SGBD relationnel en raison des différences de cardinalité.&#10;&#10;"/>
          <p:cNvPicPr preferRelativeResize="0"/>
          <p:nvPr/>
        </p:nvPicPr>
        <p:blipFill rotWithShape="1">
          <a:blip r:embed="rId3">
            <a:duotone>
              <a:prstClr val="black"/>
              <a:srgbClr val="FFFFF3">
                <a:tint val="45000"/>
                <a:satMod val="400000"/>
              </a:srgbClr>
            </a:duotone>
          </a:blip>
          <a:srcRect l="2179" t="3998" r="4119" b="8044"/>
          <a:stretch/>
        </p:blipFill>
        <p:spPr>
          <a:xfrm>
            <a:off x="3200401" y="3899246"/>
            <a:ext cx="6283944" cy="1794971"/>
          </a:xfrm>
          <a:prstGeom prst="rect">
            <a:avLst/>
          </a:prstGeom>
          <a:noFill/>
          <a:ln>
            <a:noFill/>
          </a:ln>
        </p:spPr>
      </p:pic>
    </p:spTree>
    <p:extLst>
      <p:ext uri="{BB962C8B-B14F-4D97-AF65-F5344CB8AC3E}">
        <p14:creationId xmlns:p14="http://schemas.microsoft.com/office/powerpoint/2010/main" val="155621028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anim calcmode="lin" valueType="num">
                                      <p:cBhvr>
                                        <p:cTn id="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4084980" y="1381539"/>
            <a:ext cx="5615609" cy="769441"/>
          </a:xfrm>
          <a:prstGeom prst="rect">
            <a:avLst/>
          </a:prstGeom>
          <a:noFill/>
        </p:spPr>
        <p:txBody>
          <a:bodyPr wrap="square" rtlCol="0">
            <a:spAutoFit/>
          </a:bodyPr>
          <a:lstStyle/>
          <a:p>
            <a:r>
              <a:rPr lang="en-ZA" sz="4400" b="1" dirty="0" smtClean="0">
                <a:solidFill>
                  <a:srgbClr val="798574"/>
                </a:solidFill>
                <a:latin typeface="Calisto MT" panose="02040603050505030304" pitchFamily="18" charset="0"/>
                <a:ea typeface="Cambria" panose="02040503050406030204" pitchFamily="18" charset="0"/>
              </a:rPr>
              <a:t>CONCLUSION</a:t>
            </a:r>
            <a:endParaRPr lang="fr-FR" sz="4400" b="1" dirty="0">
              <a:solidFill>
                <a:srgbClr val="798574"/>
              </a:solidFill>
              <a:latin typeface="Calisto MT" panose="02040603050505030304" pitchFamily="18" charset="0"/>
              <a:ea typeface="Cambria" panose="02040503050406030204" pitchFamily="18" charset="0"/>
            </a:endParaRPr>
          </a:p>
        </p:txBody>
      </p:sp>
      <p:sp>
        <p:nvSpPr>
          <p:cNvPr id="3" name="ZoneTexte 2"/>
          <p:cNvSpPr txBox="1"/>
          <p:nvPr/>
        </p:nvSpPr>
        <p:spPr>
          <a:xfrm>
            <a:off x="934278" y="2494721"/>
            <a:ext cx="9780105" cy="2677656"/>
          </a:xfrm>
          <a:prstGeom prst="rect">
            <a:avLst/>
          </a:prstGeom>
          <a:noFill/>
        </p:spPr>
        <p:txBody>
          <a:bodyPr wrap="square" rtlCol="0">
            <a:spAutoFit/>
          </a:bodyPr>
          <a:lstStyle/>
          <a:p>
            <a:pPr algn="just"/>
            <a:r>
              <a:rPr lang="fr-FR" sz="2800" dirty="0">
                <a:latin typeface="Sitka Display" panose="02000505000000020004" pitchFamily="2" charset="0"/>
              </a:rPr>
              <a:t>Dans cette présentation, nous avons aborder l'ensemble du CRM, y compris ses rôles opérationnels et analytiques. Ensuite nous avons introduits la conception de base de la dimension client, y compris les attributs communs tels que les dates, les attributs de segmentation, les rôles de contact répétés et les faits agrégés. Nous discutons de l'analyse du nom et de l'adresse du </a:t>
            </a:r>
            <a:r>
              <a:rPr lang="fr-FR" sz="2800" dirty="0" smtClean="0">
                <a:latin typeface="Sitka Display" panose="02000505000000020004" pitchFamily="2" charset="0"/>
              </a:rPr>
              <a:t>client.</a:t>
            </a:r>
            <a:endParaRPr lang="fr-FR" sz="2400" dirty="0"/>
          </a:p>
        </p:txBody>
      </p:sp>
    </p:spTree>
    <p:extLst>
      <p:ext uri="{BB962C8B-B14F-4D97-AF65-F5344CB8AC3E}">
        <p14:creationId xmlns:p14="http://schemas.microsoft.com/office/powerpoint/2010/main" val="13156475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anim calcmode="lin" valueType="num">
                                      <p:cBhvr>
                                        <p:cTn id="8"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anim calcmode="lin" valueType="num">
                                      <p:cBhvr>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812773" y="3597965"/>
            <a:ext cx="6718852" cy="646331"/>
          </a:xfrm>
          <a:prstGeom prst="rect">
            <a:avLst/>
          </a:prstGeom>
          <a:noFill/>
        </p:spPr>
        <p:txBody>
          <a:bodyPr wrap="square" rtlCol="0">
            <a:spAutoFit/>
          </a:bodyPr>
          <a:lstStyle/>
          <a:p>
            <a:r>
              <a:rPr lang="en-ZA" sz="3600" dirty="0" smtClean="0">
                <a:solidFill>
                  <a:srgbClr val="FFFFF3"/>
                </a:solidFill>
                <a:latin typeface="Cambria" panose="02040503050406030204" pitchFamily="18" charset="0"/>
                <a:ea typeface="Cambria" panose="02040503050406030204" pitchFamily="18" charset="0"/>
              </a:rPr>
              <a:t>MERCI POUR VOTRE ATTENTION</a:t>
            </a:r>
            <a:endParaRPr lang="fr-FR" sz="3600" dirty="0">
              <a:solidFill>
                <a:srgbClr val="FFFFF3"/>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288436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r>
              <a:rPr lang="en-CA" sz="3600" dirty="0">
                <a:latin typeface="Cambria" panose="02040503050406030204" pitchFamily="18" charset="0"/>
                <a:ea typeface="Cambria" panose="02040503050406030204" pitchFamily="18" charset="0"/>
              </a:rPr>
              <a:t>PRESENTATION DE CRM</a:t>
            </a:r>
            <a:endParaRPr lang="fr-FR" sz="3600" dirty="0">
              <a:latin typeface="Cambria" panose="02040503050406030204" pitchFamily="18" charset="0"/>
              <a:ea typeface="Cambria" panose="02040503050406030204" pitchFamily="18" charset="0"/>
            </a:endParaRPr>
          </a:p>
        </p:txBody>
      </p:sp>
      <p:sp>
        <p:nvSpPr>
          <p:cNvPr id="4" name="ZoneTexte 3"/>
          <p:cNvSpPr txBox="1"/>
          <p:nvPr/>
        </p:nvSpPr>
        <p:spPr>
          <a:xfrm>
            <a:off x="1066800" y="2179103"/>
            <a:ext cx="9885218" cy="1569660"/>
          </a:xfrm>
          <a:prstGeom prst="rect">
            <a:avLst/>
          </a:prstGeom>
          <a:noFill/>
        </p:spPr>
        <p:txBody>
          <a:bodyPr wrap="square" rtlCol="0">
            <a:spAutoFit/>
          </a:bodyPr>
          <a:lstStyle/>
          <a:p>
            <a:pPr algn="just"/>
            <a:r>
              <a:rPr lang="fr-FR" sz="2400" dirty="0">
                <a:latin typeface="Sitka Display" panose="02000505000000020004" pitchFamily="2" charset="0"/>
                <a:cs typeface="Traditional Arabic" panose="02020603050405020304" pitchFamily="18" charset="-78"/>
              </a:rPr>
              <a:t>Le CRM permet à une entreprise d'approfondir ses relations avec ses clients, utilisateurs de services, collègues, partenaires et fournisseurs. Établir de bonnes relations et effectuer un suivi des prospects et des clients est </a:t>
            </a:r>
            <a:r>
              <a:rPr lang="fr-FR" sz="2400" dirty="0">
                <a:latin typeface="Sitka Display" panose="02000505000000020004" pitchFamily="2" charset="0"/>
                <a:cs typeface="Traditional Arabic" panose="02020603050405020304" pitchFamily="18" charset="-78"/>
              </a:rPr>
              <a:t>important </a:t>
            </a:r>
            <a:r>
              <a:rPr lang="fr-FR" sz="2400" dirty="0">
                <a:latin typeface="Sitka Display" panose="02000505000000020004" pitchFamily="2" charset="0"/>
                <a:cs typeface="Traditional Arabic" panose="02020603050405020304" pitchFamily="18" charset="-78"/>
              </a:rPr>
              <a:t>pour acquérir et fidéliser des </a:t>
            </a:r>
            <a:r>
              <a:rPr lang="fr-FR" sz="2400" dirty="0" smtClean="0">
                <a:latin typeface="Sitka Display" panose="02000505000000020004" pitchFamily="2" charset="0"/>
                <a:cs typeface="Traditional Arabic" panose="02020603050405020304" pitchFamily="18" charset="-78"/>
              </a:rPr>
              <a:t>clients.</a:t>
            </a:r>
            <a:endParaRPr lang="fr-FR" sz="2400" dirty="0">
              <a:latin typeface="Sitka Display" panose="02000505000000020004" pitchFamily="2" charset="0"/>
              <a:cs typeface="Traditional Arabic" panose="02020603050405020304" pitchFamily="18" charset="-78"/>
            </a:endParaRPr>
          </a:p>
        </p:txBody>
      </p:sp>
      <p:sp>
        <p:nvSpPr>
          <p:cNvPr id="5" name="ZoneTexte 4"/>
          <p:cNvSpPr txBox="1"/>
          <p:nvPr/>
        </p:nvSpPr>
        <p:spPr>
          <a:xfrm>
            <a:off x="1104900" y="4924925"/>
            <a:ext cx="9847118" cy="1107996"/>
          </a:xfrm>
          <a:prstGeom prst="rect">
            <a:avLst/>
          </a:prstGeom>
          <a:noFill/>
        </p:spPr>
        <p:txBody>
          <a:bodyPr wrap="square" rtlCol="0">
            <a:spAutoFit/>
          </a:bodyPr>
          <a:lstStyle/>
          <a:p>
            <a:pPr algn="just"/>
            <a:r>
              <a:rPr lang="fr-FR" sz="2400" dirty="0">
                <a:latin typeface="Sitka Display" panose="02000505000000020004" pitchFamily="2" charset="0"/>
              </a:rPr>
              <a:t>L'objectif du CRM est de maximiser les relations avec vos clients tout au long de leur vie. </a:t>
            </a:r>
          </a:p>
          <a:p>
            <a:endParaRPr lang="fr-FR" dirty="0"/>
          </a:p>
        </p:txBody>
      </p:sp>
      <p:sp>
        <p:nvSpPr>
          <p:cNvPr id="3" name="ZoneTexte 2"/>
          <p:cNvSpPr txBox="1"/>
          <p:nvPr/>
        </p:nvSpPr>
        <p:spPr>
          <a:xfrm>
            <a:off x="1066800" y="1662066"/>
            <a:ext cx="3058391" cy="523220"/>
          </a:xfrm>
          <a:prstGeom prst="rect">
            <a:avLst/>
          </a:prstGeom>
          <a:noFill/>
        </p:spPr>
        <p:txBody>
          <a:bodyPr wrap="square" rtlCol="0">
            <a:spAutoFit/>
          </a:bodyPr>
          <a:lstStyle/>
          <a:p>
            <a:r>
              <a:rPr lang="en-ZA" sz="2800" b="1" dirty="0" smtClean="0">
                <a:solidFill>
                  <a:srgbClr val="72836B"/>
                </a:solidFill>
                <a:latin typeface="Cambria" panose="02040503050406030204" pitchFamily="18" charset="0"/>
                <a:ea typeface="Cambria" panose="02040503050406030204" pitchFamily="18" charset="0"/>
              </a:rPr>
              <a:t>INTRODUCTION</a:t>
            </a:r>
            <a:endParaRPr lang="fr-FR" sz="2400" b="1" dirty="0">
              <a:solidFill>
                <a:srgbClr val="72836B"/>
              </a:solidFill>
              <a:latin typeface="Cambria" panose="02040503050406030204" pitchFamily="18" charset="0"/>
              <a:ea typeface="Cambria" panose="02040503050406030204" pitchFamily="18" charset="0"/>
            </a:endParaRPr>
          </a:p>
        </p:txBody>
      </p:sp>
      <p:sp>
        <p:nvSpPr>
          <p:cNvPr id="6" name="ZoneTexte 5"/>
          <p:cNvSpPr txBox="1"/>
          <p:nvPr/>
        </p:nvSpPr>
        <p:spPr>
          <a:xfrm>
            <a:off x="1104900" y="4265800"/>
            <a:ext cx="2348345" cy="800219"/>
          </a:xfrm>
          <a:prstGeom prst="rect">
            <a:avLst/>
          </a:prstGeom>
          <a:noFill/>
        </p:spPr>
        <p:txBody>
          <a:bodyPr wrap="square" rtlCol="0">
            <a:spAutoFit/>
          </a:bodyPr>
          <a:lstStyle/>
          <a:p>
            <a:r>
              <a:rPr lang="en-ZA" sz="2800" b="1" dirty="0" smtClean="0">
                <a:solidFill>
                  <a:srgbClr val="72836B"/>
                </a:solidFill>
                <a:latin typeface="Cambria" panose="02040503050406030204" pitchFamily="18" charset="0"/>
                <a:ea typeface="Cambria" panose="02040503050406030204" pitchFamily="18" charset="0"/>
              </a:rPr>
              <a:t>OBJECTIF</a:t>
            </a:r>
          </a:p>
          <a:p>
            <a:endParaRPr lang="fr-FR" dirty="0"/>
          </a:p>
        </p:txBody>
      </p:sp>
    </p:spTree>
    <p:extLst>
      <p:ext uri="{BB962C8B-B14F-4D97-AF65-F5344CB8AC3E}">
        <p14:creationId xmlns:p14="http://schemas.microsoft.com/office/powerpoint/2010/main" val="40102786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r>
              <a:rPr lang="en-CA" sz="3600" dirty="0">
                <a:latin typeface="Cambria" panose="02040503050406030204" pitchFamily="18" charset="0"/>
                <a:ea typeface="Cambria" panose="02040503050406030204" pitchFamily="18" charset="0"/>
              </a:rPr>
              <a:t>PRESENTATION DE </a:t>
            </a:r>
            <a:r>
              <a:rPr lang="en-CA" sz="3600" dirty="0" smtClean="0">
                <a:latin typeface="Cambria" panose="02040503050406030204" pitchFamily="18" charset="0"/>
                <a:ea typeface="Cambria" panose="02040503050406030204" pitchFamily="18" charset="0"/>
              </a:rPr>
              <a:t>CRM </a:t>
            </a:r>
            <a:endParaRPr lang="fr-FR" sz="3600" dirty="0">
              <a:latin typeface="Cambria" panose="02040503050406030204" pitchFamily="18" charset="0"/>
              <a:ea typeface="Cambria" panose="02040503050406030204" pitchFamily="18" charset="0"/>
            </a:endParaRPr>
          </a:p>
        </p:txBody>
      </p:sp>
      <p:sp>
        <p:nvSpPr>
          <p:cNvPr id="6" name="ZoneTexte 5"/>
          <p:cNvSpPr txBox="1"/>
          <p:nvPr/>
        </p:nvSpPr>
        <p:spPr>
          <a:xfrm>
            <a:off x="1104900" y="1868993"/>
            <a:ext cx="10325100" cy="1077218"/>
          </a:xfrm>
          <a:prstGeom prst="rect">
            <a:avLst/>
          </a:prstGeom>
          <a:noFill/>
        </p:spPr>
        <p:txBody>
          <a:bodyPr wrap="square" rtlCol="0">
            <a:spAutoFit/>
          </a:bodyPr>
          <a:lstStyle/>
          <a:p>
            <a:r>
              <a:rPr lang="en-ZA" sz="2800" b="1" dirty="0" smtClean="0">
                <a:solidFill>
                  <a:srgbClr val="72836B"/>
                </a:solidFill>
                <a:latin typeface="Cambria" panose="02040503050406030204" pitchFamily="18" charset="0"/>
                <a:ea typeface="Cambria" panose="02040503050406030204" pitchFamily="18" charset="0"/>
              </a:rPr>
              <a:t>Les </a:t>
            </a:r>
            <a:r>
              <a:rPr lang="fr-FR" sz="2800" b="1" dirty="0" smtClean="0">
                <a:solidFill>
                  <a:srgbClr val="72836B"/>
                </a:solidFill>
                <a:latin typeface="Cambria" panose="02040503050406030204" pitchFamily="18" charset="0"/>
                <a:ea typeface="Cambria" panose="02040503050406030204" pitchFamily="18" charset="0"/>
              </a:rPr>
              <a:t>outils</a:t>
            </a:r>
            <a:r>
              <a:rPr lang="en-ZA" sz="2800" b="1" dirty="0" smtClean="0">
                <a:solidFill>
                  <a:srgbClr val="72836B"/>
                </a:solidFill>
                <a:latin typeface="Cambria" panose="02040503050406030204" pitchFamily="18" charset="0"/>
                <a:ea typeface="Cambria" panose="02040503050406030204" pitchFamily="18" charset="0"/>
              </a:rPr>
              <a:t> de CRM</a:t>
            </a:r>
          </a:p>
          <a:p>
            <a:endParaRPr lang="en-ZA" dirty="0"/>
          </a:p>
          <a:p>
            <a:endParaRPr lang="en-ZA" dirty="0" smtClean="0"/>
          </a:p>
        </p:txBody>
      </p:sp>
      <p:sp>
        <p:nvSpPr>
          <p:cNvPr id="3" name="ZoneTexte 2"/>
          <p:cNvSpPr txBox="1"/>
          <p:nvPr/>
        </p:nvSpPr>
        <p:spPr>
          <a:xfrm>
            <a:off x="3095965" y="4446074"/>
            <a:ext cx="6650181" cy="1200329"/>
          </a:xfrm>
          <a:prstGeom prst="rect">
            <a:avLst/>
          </a:prstGeom>
          <a:noFill/>
        </p:spPr>
        <p:txBody>
          <a:bodyPr wrap="square" rtlCol="0">
            <a:spAutoFit/>
          </a:bodyPr>
          <a:lstStyle/>
          <a:p>
            <a:pPr marL="285750" indent="-285750">
              <a:buFont typeface="Arial" panose="020B0604020202020204" pitchFamily="34" charset="0"/>
              <a:buChar char="•"/>
            </a:pPr>
            <a:r>
              <a:rPr lang="fr-FR" sz="2400" dirty="0" smtClean="0">
                <a:latin typeface="Sitka Display" panose="02000505000000020004" pitchFamily="2" charset="0"/>
              </a:rPr>
              <a:t>Opérationnels </a:t>
            </a:r>
            <a:endParaRPr lang="fr-FR" sz="2400" dirty="0">
              <a:latin typeface="Sitka Display" panose="02000505000000020004" pitchFamily="2" charset="0"/>
            </a:endParaRPr>
          </a:p>
          <a:p>
            <a:pPr marL="285750" indent="-285750">
              <a:buFont typeface="Arial" panose="020B0604020202020204" pitchFamily="34" charset="0"/>
              <a:buChar char="•"/>
            </a:pPr>
            <a:r>
              <a:rPr lang="fr-FR" sz="2400" dirty="0">
                <a:latin typeface="Sitka Display" panose="02000505000000020004" pitchFamily="2" charset="0"/>
              </a:rPr>
              <a:t>Analytiques</a:t>
            </a:r>
          </a:p>
          <a:p>
            <a:endParaRPr lang="fr-FR" sz="2400" dirty="0">
              <a:latin typeface="Sitka Display" panose="02000505000000020004" pitchFamily="2" charset="0"/>
            </a:endParaRPr>
          </a:p>
        </p:txBody>
      </p:sp>
      <p:sp>
        <p:nvSpPr>
          <p:cNvPr id="5" name="ZoneTexte 4"/>
          <p:cNvSpPr txBox="1"/>
          <p:nvPr/>
        </p:nvSpPr>
        <p:spPr>
          <a:xfrm>
            <a:off x="1104900" y="2734101"/>
            <a:ext cx="8706679" cy="1107996"/>
          </a:xfrm>
          <a:prstGeom prst="rect">
            <a:avLst/>
          </a:prstGeom>
          <a:noFill/>
        </p:spPr>
        <p:txBody>
          <a:bodyPr wrap="square" rtlCol="0">
            <a:spAutoFit/>
          </a:bodyPr>
          <a:lstStyle/>
          <a:p>
            <a:pPr algn="just"/>
            <a:r>
              <a:rPr lang="fr-FR" sz="2400" dirty="0">
                <a:latin typeface="Sitka Display" panose="02000505000000020004" pitchFamily="2" charset="0"/>
              </a:rPr>
              <a:t>Les outils CRM sont des progiciels qui permettent aux commerciaux de gérer la relation client et d'optimiser les ventes</a:t>
            </a:r>
            <a:r>
              <a:rPr lang="fr-FR" sz="2400" dirty="0" smtClean="0">
                <a:latin typeface="Sitka Display" panose="02000505000000020004" pitchFamily="2" charset="0"/>
              </a:rPr>
              <a:t>.</a:t>
            </a:r>
            <a:endParaRPr lang="en-ZA" sz="2000" dirty="0"/>
          </a:p>
          <a:p>
            <a:endParaRPr lang="fr-FR" dirty="0"/>
          </a:p>
        </p:txBody>
      </p:sp>
      <p:sp>
        <p:nvSpPr>
          <p:cNvPr id="7" name="ZoneTexte 6"/>
          <p:cNvSpPr txBox="1"/>
          <p:nvPr/>
        </p:nvSpPr>
        <p:spPr>
          <a:xfrm>
            <a:off x="1104900" y="3811320"/>
            <a:ext cx="8575813" cy="738664"/>
          </a:xfrm>
          <a:prstGeom prst="rect">
            <a:avLst/>
          </a:prstGeom>
          <a:noFill/>
        </p:spPr>
        <p:txBody>
          <a:bodyPr wrap="square" rtlCol="0">
            <a:spAutoFit/>
          </a:bodyPr>
          <a:lstStyle/>
          <a:p>
            <a:r>
              <a:rPr lang="fr-FR" sz="2400" dirty="0">
                <a:latin typeface="Sitka Display" panose="02000505000000020004" pitchFamily="2" charset="0"/>
              </a:rPr>
              <a:t>On distingue deux principaux types de logiciels CRM : </a:t>
            </a:r>
          </a:p>
          <a:p>
            <a:endParaRPr lang="fr-FR" dirty="0"/>
          </a:p>
        </p:txBody>
      </p:sp>
    </p:spTree>
    <p:extLst>
      <p:ext uri="{BB962C8B-B14F-4D97-AF65-F5344CB8AC3E}">
        <p14:creationId xmlns:p14="http://schemas.microsoft.com/office/powerpoint/2010/main" val="285378842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anim calcmode="lin" valueType="num">
                                      <p:cBhvr>
                                        <p:cTn id="14" dur="500" fill="hold"/>
                                        <p:tgtEl>
                                          <p:spTgt spid="5"/>
                                        </p:tgtEl>
                                        <p:attrNameLst>
                                          <p:attrName>ppt_x</p:attrName>
                                        </p:attrNameLst>
                                      </p:cBhvr>
                                      <p:tavLst>
                                        <p:tav tm="0">
                                          <p:val>
                                            <p:strVal val="#ppt_x"/>
                                          </p:val>
                                        </p:tav>
                                        <p:tav tm="100000">
                                          <p:val>
                                            <p:strVal val="#ppt_x"/>
                                          </p:val>
                                        </p:tav>
                                      </p:tavLst>
                                    </p:anim>
                                    <p:anim calcmode="lin" valueType="num">
                                      <p:cBhvr>
                                        <p:cTn id="15"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anim calcmode="lin" valueType="num">
                                      <p:cBhvr>
                                        <p:cTn id="21" dur="500" fill="hold"/>
                                        <p:tgtEl>
                                          <p:spTgt spid="7"/>
                                        </p:tgtEl>
                                        <p:attrNameLst>
                                          <p:attrName>ppt_x</p:attrName>
                                        </p:attrNameLst>
                                      </p:cBhvr>
                                      <p:tavLst>
                                        <p:tav tm="0">
                                          <p:val>
                                            <p:strVal val="#ppt_x"/>
                                          </p:val>
                                        </p:tav>
                                        <p:tav tm="100000">
                                          <p:val>
                                            <p:strVal val="#ppt_x"/>
                                          </p:val>
                                        </p:tav>
                                      </p:tavLst>
                                    </p:anim>
                                    <p:anim calcmode="lin" valueType="num">
                                      <p:cBhvr>
                                        <p:cTn id="22" dur="500" fill="hold"/>
                                        <p:tgtEl>
                                          <p:spTgt spid="7"/>
                                        </p:tgtEl>
                                        <p:attrNameLst>
                                          <p:attrName>ppt_y</p:attrName>
                                        </p:attrNameLst>
                                      </p:cBhvr>
                                      <p:tavLst>
                                        <p:tav tm="0">
                                          <p:val>
                                            <p:strVal val="#ppt_y+.1"/>
                                          </p:val>
                                        </p:tav>
                                        <p:tav tm="100000">
                                          <p:val>
                                            <p:strVal val="#ppt_y"/>
                                          </p:val>
                                        </p:tav>
                                      </p:tavLst>
                                    </p:anim>
                                  </p:childTnLst>
                                </p:cTn>
                              </p:par>
                            </p:childTnLst>
                          </p:cTn>
                        </p:par>
                        <p:par>
                          <p:cTn id="23" fill="hold">
                            <p:stCondLst>
                              <p:cond delay="500"/>
                            </p:stCondLst>
                            <p:childTnLst>
                              <p:par>
                                <p:cTn id="24" presetID="42" presetClass="entr" presetSubtype="0" fill="hold" nodeType="after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fade">
                                      <p:cBhvr>
                                        <p:cTn id="26" dur="500"/>
                                        <p:tgtEl>
                                          <p:spTgt spid="3">
                                            <p:txEl>
                                              <p:pRg st="0" end="0"/>
                                            </p:txEl>
                                          </p:spTgt>
                                        </p:tgtEl>
                                      </p:cBhvr>
                                    </p:animEffect>
                                    <p:anim calcmode="lin" valueType="num">
                                      <p:cBhvr>
                                        <p:cTn id="2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8"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29" fill="hold">
                            <p:stCondLst>
                              <p:cond delay="1000"/>
                            </p:stCondLst>
                            <p:childTnLst>
                              <p:par>
                                <p:cTn id="30" presetID="42" presetClass="entr" presetSubtype="0" fill="hold" nodeType="after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fade">
                                      <p:cBhvr>
                                        <p:cTn id="32" dur="500"/>
                                        <p:tgtEl>
                                          <p:spTgt spid="3">
                                            <p:txEl>
                                              <p:pRg st="1" end="1"/>
                                            </p:txEl>
                                          </p:spTgt>
                                        </p:tgtEl>
                                      </p:cBhvr>
                                    </p:animEffect>
                                    <p:anim calcmode="lin" valueType="num">
                                      <p:cBhvr>
                                        <p:cTn id="3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4"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a:bodyPr>
          <a:lstStyle/>
          <a:p>
            <a:r>
              <a:rPr lang="en-CA" sz="3600" dirty="0">
                <a:latin typeface="Cambria" panose="02040503050406030204" pitchFamily="18" charset="0"/>
                <a:ea typeface="Cambria" panose="02040503050406030204" pitchFamily="18" charset="0"/>
              </a:rPr>
              <a:t>PRESENTATION DE CRM </a:t>
            </a:r>
            <a:endParaRPr lang="fr-FR" sz="3600" dirty="0"/>
          </a:p>
        </p:txBody>
      </p:sp>
      <p:sp>
        <p:nvSpPr>
          <p:cNvPr id="6" name="ZoneTexte 5"/>
          <p:cNvSpPr txBox="1"/>
          <p:nvPr/>
        </p:nvSpPr>
        <p:spPr>
          <a:xfrm>
            <a:off x="1067773" y="1602653"/>
            <a:ext cx="10054936" cy="830997"/>
          </a:xfrm>
          <a:prstGeom prst="rect">
            <a:avLst/>
          </a:prstGeom>
          <a:noFill/>
        </p:spPr>
        <p:txBody>
          <a:bodyPr wrap="square" rtlCol="0">
            <a:spAutoFit/>
          </a:bodyPr>
          <a:lstStyle/>
          <a:p>
            <a:pPr algn="just"/>
            <a:r>
              <a:rPr lang="fr-FR" sz="2400" dirty="0">
                <a:latin typeface="Sitka Display" panose="02000505000000020004" pitchFamily="2" charset="0"/>
              </a:rPr>
              <a:t>CRM souffre d'un syndrome de dédoublement de la personnalité car il doit répondre à la fois à des exigences opérationnelles et analytiques.</a:t>
            </a:r>
          </a:p>
        </p:txBody>
      </p:sp>
      <p:sp>
        <p:nvSpPr>
          <p:cNvPr id="8" name="ZoneTexte 7"/>
          <p:cNvSpPr txBox="1"/>
          <p:nvPr/>
        </p:nvSpPr>
        <p:spPr>
          <a:xfrm>
            <a:off x="1174281" y="2488903"/>
            <a:ext cx="3580598" cy="461665"/>
          </a:xfrm>
          <a:prstGeom prst="rect">
            <a:avLst/>
          </a:prstGeom>
          <a:noFill/>
        </p:spPr>
        <p:txBody>
          <a:bodyPr wrap="square" rtlCol="0">
            <a:spAutoFit/>
          </a:bodyPr>
          <a:lstStyle/>
          <a:p>
            <a:r>
              <a:rPr lang="fr-FR" sz="2400" b="1" dirty="0">
                <a:solidFill>
                  <a:srgbClr val="72836B"/>
                </a:solidFill>
                <a:latin typeface="Cambria" panose="02040503050406030204" pitchFamily="18" charset="0"/>
                <a:ea typeface="Cambria" panose="02040503050406030204" pitchFamily="18" charset="0"/>
              </a:rPr>
              <a:t>CRM opérationnel </a:t>
            </a:r>
          </a:p>
        </p:txBody>
      </p:sp>
      <p:sp>
        <p:nvSpPr>
          <p:cNvPr id="9" name="ZoneTexte 8"/>
          <p:cNvSpPr txBox="1"/>
          <p:nvPr/>
        </p:nvSpPr>
        <p:spPr>
          <a:xfrm>
            <a:off x="1280161" y="3044128"/>
            <a:ext cx="9453648" cy="1200329"/>
          </a:xfrm>
          <a:prstGeom prst="rect">
            <a:avLst/>
          </a:prstGeom>
          <a:noFill/>
        </p:spPr>
        <p:txBody>
          <a:bodyPr wrap="square" rtlCol="0">
            <a:spAutoFit/>
          </a:bodyPr>
          <a:lstStyle/>
          <a:p>
            <a:pPr marL="285750" indent="-285750" algn="just">
              <a:buFontTx/>
              <a:buChar char="→"/>
            </a:pPr>
            <a:r>
              <a:rPr lang="fr-FR" sz="2400" dirty="0" smtClean="0">
                <a:latin typeface="Sitka Display" panose="02000505000000020004" pitchFamily="2" charset="0"/>
              </a:rPr>
              <a:t>On dit que un CRM est Opérationnel </a:t>
            </a:r>
            <a:r>
              <a:rPr lang="fr-FR" sz="2400" dirty="0">
                <a:latin typeface="Sitka Display" panose="02000505000000020004" pitchFamily="2" charset="0"/>
              </a:rPr>
              <a:t>dès lors qu'il transmet toutes les informations liées aux clients, mises à jour régulièrement et transmis aux équipes commerciales et marketing de l'entreprise</a:t>
            </a:r>
          </a:p>
        </p:txBody>
      </p:sp>
      <p:sp>
        <p:nvSpPr>
          <p:cNvPr id="10" name="ZoneTexte 9"/>
          <p:cNvSpPr txBox="1"/>
          <p:nvPr/>
        </p:nvSpPr>
        <p:spPr>
          <a:xfrm>
            <a:off x="1280161" y="5089447"/>
            <a:ext cx="9588730" cy="1200329"/>
          </a:xfrm>
          <a:prstGeom prst="rect">
            <a:avLst/>
          </a:prstGeom>
          <a:noFill/>
        </p:spPr>
        <p:txBody>
          <a:bodyPr wrap="square" rtlCol="0">
            <a:spAutoFit/>
          </a:bodyPr>
          <a:lstStyle/>
          <a:p>
            <a:pPr marL="285750" indent="-285750" algn="just">
              <a:buFontTx/>
              <a:buChar char="→"/>
            </a:pPr>
            <a:r>
              <a:rPr lang="fr-FR" sz="2400" dirty="0">
                <a:latin typeface="Sitka Display" panose="02000505000000020004" pitchFamily="2" charset="0"/>
              </a:rPr>
              <a:t>Le CRM analytique se présente comme tout logiciel spécialisé dans la relation clientèle. Il détaille l'ensemble du parcours client via un ou plusieurs tableaux de bord de </a:t>
            </a:r>
            <a:r>
              <a:rPr lang="fr-FR" sz="2400" dirty="0" err="1">
                <a:latin typeface="Sitka Display" panose="02000505000000020004" pitchFamily="2" charset="0"/>
              </a:rPr>
              <a:t>reporting</a:t>
            </a:r>
            <a:r>
              <a:rPr lang="fr-FR" sz="2400" dirty="0">
                <a:latin typeface="Sitka Display" panose="02000505000000020004" pitchFamily="2" charset="0"/>
              </a:rPr>
              <a:t>.</a:t>
            </a:r>
          </a:p>
        </p:txBody>
      </p:sp>
      <p:sp>
        <p:nvSpPr>
          <p:cNvPr id="11" name="ZoneTexte 10"/>
          <p:cNvSpPr txBox="1"/>
          <p:nvPr/>
        </p:nvSpPr>
        <p:spPr>
          <a:xfrm>
            <a:off x="1174280" y="4441889"/>
            <a:ext cx="2691137" cy="461665"/>
          </a:xfrm>
          <a:prstGeom prst="rect">
            <a:avLst/>
          </a:prstGeom>
          <a:noFill/>
        </p:spPr>
        <p:txBody>
          <a:bodyPr wrap="square" rtlCol="0">
            <a:spAutoFit/>
          </a:bodyPr>
          <a:lstStyle/>
          <a:p>
            <a:r>
              <a:rPr lang="fr-FR" sz="2400" b="1" dirty="0">
                <a:solidFill>
                  <a:srgbClr val="72836B"/>
                </a:solidFill>
                <a:latin typeface="Cambria" panose="02040503050406030204" pitchFamily="18" charset="0"/>
                <a:ea typeface="Cambria" panose="02040503050406030204" pitchFamily="18" charset="0"/>
              </a:rPr>
              <a:t>CRM analytique</a:t>
            </a:r>
          </a:p>
        </p:txBody>
      </p:sp>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p:tgtEl>
                                          <p:spTgt spid="6">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6">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anim calcmode="lin" valueType="num">
                                      <p:cBhvr>
                                        <p:cTn id="14" dur="500" fill="hold"/>
                                        <p:tgtEl>
                                          <p:spTgt spid="8"/>
                                        </p:tgtEl>
                                        <p:attrNameLst>
                                          <p:attrName>ppt_x</p:attrName>
                                        </p:attrNameLst>
                                      </p:cBhvr>
                                      <p:tavLst>
                                        <p:tav tm="0">
                                          <p:val>
                                            <p:strVal val="#ppt_x"/>
                                          </p:val>
                                        </p:tav>
                                        <p:tav tm="100000">
                                          <p:val>
                                            <p:strVal val="#ppt_x"/>
                                          </p:val>
                                        </p:tav>
                                      </p:tavLst>
                                    </p:anim>
                                    <p:anim calcmode="lin" valueType="num">
                                      <p:cBhvr>
                                        <p:cTn id="15" dur="50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anim calcmode="lin" valueType="num">
                                      <p:cBhvr>
                                        <p:cTn id="20" dur="500" fill="hold"/>
                                        <p:tgtEl>
                                          <p:spTgt spid="9"/>
                                        </p:tgtEl>
                                        <p:attrNameLst>
                                          <p:attrName>ppt_x</p:attrName>
                                        </p:attrNameLst>
                                      </p:cBhvr>
                                      <p:tavLst>
                                        <p:tav tm="0">
                                          <p:val>
                                            <p:strVal val="#ppt_x"/>
                                          </p:val>
                                        </p:tav>
                                        <p:tav tm="100000">
                                          <p:val>
                                            <p:strVal val="#ppt_x"/>
                                          </p:val>
                                        </p:tav>
                                      </p:tavLst>
                                    </p:anim>
                                    <p:anim calcmode="lin" valueType="num">
                                      <p:cBhvr>
                                        <p:cTn id="21"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anim calcmode="lin" valueType="num">
                                      <p:cBhvr>
                                        <p:cTn id="27" dur="500" fill="hold"/>
                                        <p:tgtEl>
                                          <p:spTgt spid="11"/>
                                        </p:tgtEl>
                                        <p:attrNameLst>
                                          <p:attrName>ppt_x</p:attrName>
                                        </p:attrNameLst>
                                      </p:cBhvr>
                                      <p:tavLst>
                                        <p:tav tm="0">
                                          <p:val>
                                            <p:strVal val="#ppt_x"/>
                                          </p:val>
                                        </p:tav>
                                        <p:tav tm="100000">
                                          <p:val>
                                            <p:strVal val="#ppt_x"/>
                                          </p:val>
                                        </p:tav>
                                      </p:tavLst>
                                    </p:anim>
                                    <p:anim calcmode="lin" valueType="num">
                                      <p:cBhvr>
                                        <p:cTn id="28" dur="500" fill="hold"/>
                                        <p:tgtEl>
                                          <p:spTgt spid="11"/>
                                        </p:tgtEl>
                                        <p:attrNameLst>
                                          <p:attrName>ppt_y</p:attrName>
                                        </p:attrNameLst>
                                      </p:cBhvr>
                                      <p:tavLst>
                                        <p:tav tm="0">
                                          <p:val>
                                            <p:strVal val="#ppt_y+.1"/>
                                          </p:val>
                                        </p:tav>
                                        <p:tav tm="100000">
                                          <p:val>
                                            <p:strVal val="#ppt_y"/>
                                          </p:val>
                                        </p:tav>
                                      </p:tavLst>
                                    </p:anim>
                                  </p:childTnLst>
                                </p:cTn>
                              </p:par>
                            </p:childTnLst>
                          </p:cTn>
                        </p:par>
                        <p:par>
                          <p:cTn id="29" fill="hold">
                            <p:stCondLst>
                              <p:cond delay="500"/>
                            </p:stCondLst>
                            <p:childTnLst>
                              <p:par>
                                <p:cTn id="30" presetID="42" presetClass="entr" presetSubtype="0"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anim calcmode="lin" valueType="num">
                                      <p:cBhvr>
                                        <p:cTn id="33" dur="500" fill="hold"/>
                                        <p:tgtEl>
                                          <p:spTgt spid="10"/>
                                        </p:tgtEl>
                                        <p:attrNameLst>
                                          <p:attrName>ppt_x</p:attrName>
                                        </p:attrNameLst>
                                      </p:cBhvr>
                                      <p:tavLst>
                                        <p:tav tm="0">
                                          <p:val>
                                            <p:strVal val="#ppt_x"/>
                                          </p:val>
                                        </p:tav>
                                        <p:tav tm="100000">
                                          <p:val>
                                            <p:strVal val="#ppt_x"/>
                                          </p:val>
                                        </p:tav>
                                      </p:tavLst>
                                    </p:anim>
                                    <p:anim calcmode="lin" valueType="num">
                                      <p:cBhvr>
                                        <p:cTn id="34"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r>
              <a:rPr lang="fr-FR" sz="3600" dirty="0">
                <a:latin typeface="Cambria" panose="02040503050406030204" pitchFamily="18" charset="0"/>
                <a:ea typeface="Cambria" panose="02040503050406030204" pitchFamily="18" charset="0"/>
              </a:rPr>
              <a:t>ATTRIBUTS DE DIMENSION CLIENT</a:t>
            </a:r>
            <a:endParaRPr lang="en-CA" sz="3600" dirty="0">
              <a:latin typeface="Cambria" panose="02040503050406030204" pitchFamily="18" charset="0"/>
              <a:ea typeface="Cambria" panose="02040503050406030204" pitchFamily="18" charset="0"/>
            </a:endParaRPr>
          </a:p>
        </p:txBody>
      </p:sp>
      <p:sp>
        <p:nvSpPr>
          <p:cNvPr id="6" name="Espace réservé du texte 5"/>
          <p:cNvSpPr>
            <a:spLocks noGrp="1"/>
          </p:cNvSpPr>
          <p:nvPr>
            <p:ph type="body" sz="half" idx="2"/>
          </p:nvPr>
        </p:nvSpPr>
        <p:spPr>
          <a:xfrm>
            <a:off x="1008293" y="2322368"/>
            <a:ext cx="9909465" cy="1533164"/>
          </a:xfrm>
        </p:spPr>
        <p:txBody>
          <a:bodyPr>
            <a:normAutofit/>
          </a:bodyPr>
          <a:lstStyle/>
          <a:p>
            <a:pPr algn="just"/>
            <a:r>
              <a:rPr lang="fr-FR" sz="2400" dirty="0">
                <a:latin typeface="Sitka Display" panose="02000505000000020004" pitchFamily="2" charset="0"/>
              </a:rPr>
              <a:t>La dimension client est généralement la dimension la plus difficile pour tout système DW/BI. Dans une grande organisation, la dimension client peut être extrêmement profonde </a:t>
            </a:r>
            <a:r>
              <a:rPr lang="fr-FR" sz="2400" dirty="0" smtClean="0">
                <a:latin typeface="Sitka Display" panose="02000505000000020004" pitchFamily="2" charset="0"/>
              </a:rPr>
              <a:t>,extrêmement </a:t>
            </a:r>
            <a:r>
              <a:rPr lang="fr-FR" sz="2400" dirty="0">
                <a:latin typeface="Sitka Display" panose="02000505000000020004" pitchFamily="2" charset="0"/>
              </a:rPr>
              <a:t>large </a:t>
            </a:r>
            <a:r>
              <a:rPr lang="fr-FR" sz="2400" dirty="0" smtClean="0">
                <a:latin typeface="Sitka Display" panose="02000505000000020004" pitchFamily="2" charset="0"/>
              </a:rPr>
              <a:t>et </a:t>
            </a:r>
            <a:r>
              <a:rPr lang="fr-FR" sz="2400" dirty="0">
                <a:latin typeface="Sitka Display" panose="02000505000000020004" pitchFamily="2" charset="0"/>
              </a:rPr>
              <a:t>parfois sujette à des changements rapides</a:t>
            </a:r>
            <a:r>
              <a:rPr lang="fr-FR" sz="2400" dirty="0" smtClean="0">
                <a:latin typeface="Sitka Display" panose="02000505000000020004" pitchFamily="2" charset="0"/>
              </a:rPr>
              <a:t>.</a:t>
            </a:r>
          </a:p>
          <a:p>
            <a:endParaRPr lang="en-ZA" dirty="0"/>
          </a:p>
          <a:p>
            <a:endParaRPr lang="en-ZA" dirty="0" smtClean="0"/>
          </a:p>
          <a:p>
            <a:endParaRPr lang="en-ZA" dirty="0"/>
          </a:p>
          <a:p>
            <a:endParaRPr lang="fr-FR" dirty="0"/>
          </a:p>
        </p:txBody>
      </p:sp>
      <p:sp>
        <p:nvSpPr>
          <p:cNvPr id="7" name="ZoneTexte 6"/>
          <p:cNvSpPr txBox="1"/>
          <p:nvPr/>
        </p:nvSpPr>
        <p:spPr>
          <a:xfrm>
            <a:off x="914776" y="4270664"/>
            <a:ext cx="10360930" cy="830997"/>
          </a:xfrm>
          <a:prstGeom prst="rect">
            <a:avLst/>
          </a:prstGeom>
          <a:noFill/>
        </p:spPr>
        <p:txBody>
          <a:bodyPr wrap="square" rtlCol="0">
            <a:spAutoFit/>
          </a:bodyPr>
          <a:lstStyle/>
          <a:p>
            <a:pPr marL="285750" indent="-285750" algn="just">
              <a:buSzPct val="105000"/>
              <a:buFontTx/>
              <a:buChar char="→"/>
            </a:pPr>
            <a:r>
              <a:rPr lang="fr-FR" sz="2400" dirty="0" smtClean="0">
                <a:latin typeface="Sitka Display" panose="02000505000000020004" pitchFamily="2" charset="0"/>
              </a:rPr>
              <a:t> la </a:t>
            </a:r>
            <a:r>
              <a:rPr lang="fr-FR" sz="2400" dirty="0">
                <a:latin typeface="Sitka Display" panose="02000505000000020004" pitchFamily="2" charset="0"/>
              </a:rPr>
              <a:t>dimension client représente souvent une fusion de données provenant de </a:t>
            </a:r>
            <a:r>
              <a:rPr lang="fr-FR" sz="2400" dirty="0" smtClean="0">
                <a:latin typeface="Sitka Display" panose="02000505000000020004" pitchFamily="2" charset="0"/>
              </a:rPr>
              <a:t>    plusieurs systèmes sources </a:t>
            </a:r>
            <a:r>
              <a:rPr lang="fr-FR" sz="2400" dirty="0">
                <a:latin typeface="Sitka Display" panose="02000505000000020004" pitchFamily="2" charset="0"/>
              </a:rPr>
              <a:t>internes et externes</a:t>
            </a:r>
            <a:r>
              <a:rPr lang="fr-FR" dirty="0"/>
              <a:t>.</a:t>
            </a:r>
          </a:p>
        </p:txBody>
      </p:sp>
      <p:sp>
        <p:nvSpPr>
          <p:cNvPr id="8" name="ZoneTexte 7"/>
          <p:cNvSpPr txBox="1"/>
          <p:nvPr/>
        </p:nvSpPr>
        <p:spPr>
          <a:xfrm>
            <a:off x="1008293" y="1634228"/>
            <a:ext cx="3058391" cy="523220"/>
          </a:xfrm>
          <a:prstGeom prst="rect">
            <a:avLst/>
          </a:prstGeom>
          <a:noFill/>
        </p:spPr>
        <p:txBody>
          <a:bodyPr wrap="square" rtlCol="0">
            <a:spAutoFit/>
          </a:bodyPr>
          <a:lstStyle/>
          <a:p>
            <a:r>
              <a:rPr lang="en-ZA" sz="2800" b="1" dirty="0" smtClean="0">
                <a:solidFill>
                  <a:srgbClr val="72836B"/>
                </a:solidFill>
                <a:latin typeface="Cambria" panose="02040503050406030204" pitchFamily="18" charset="0"/>
                <a:ea typeface="Cambria" panose="02040503050406030204" pitchFamily="18" charset="0"/>
              </a:rPr>
              <a:t>INTRODUCTION</a:t>
            </a:r>
            <a:endParaRPr lang="fr-FR" sz="2400" b="1" dirty="0">
              <a:solidFill>
                <a:srgbClr val="72836B"/>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anim calcmode="lin" valueType="num">
                                      <p:cBhvr>
                                        <p:cTn id="8"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anim calcmode="lin" valueType="num">
                                      <p:cBhvr>
                                        <p:cTn id="14"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anim calcmode="lin" valueType="num">
                                      <p:cBhvr>
                                        <p:cTn id="2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2" dur="5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sz="half" idx="2"/>
          </p:nvPr>
        </p:nvSpPr>
        <p:spPr>
          <a:xfrm>
            <a:off x="987136" y="1579417"/>
            <a:ext cx="11674549" cy="810492"/>
          </a:xfrm>
        </p:spPr>
        <p:txBody>
          <a:bodyPr rtlCol="0">
            <a:normAutofit/>
          </a:bodyPr>
          <a:lstStyle/>
          <a:p>
            <a:pPr marL="0" indent="0">
              <a:buNone/>
            </a:pPr>
            <a:r>
              <a:rPr lang="fr-FR" sz="2800" b="1" dirty="0" smtClean="0">
                <a:solidFill>
                  <a:srgbClr val="72836B"/>
                </a:solidFill>
                <a:latin typeface="Cambria" panose="02040503050406030204" pitchFamily="18" charset="0"/>
                <a:ea typeface="Cambria" panose="02040503050406030204" pitchFamily="18" charset="0"/>
              </a:rPr>
              <a:t>   Analyse </a:t>
            </a:r>
            <a:r>
              <a:rPr lang="fr-FR" sz="2800" b="1" dirty="0">
                <a:solidFill>
                  <a:srgbClr val="72836B"/>
                </a:solidFill>
                <a:latin typeface="Cambria" panose="02040503050406030204" pitchFamily="18" charset="0"/>
                <a:ea typeface="Cambria" panose="02040503050406030204" pitchFamily="18" charset="0"/>
              </a:rPr>
              <a:t>du nom et de </a:t>
            </a:r>
            <a:r>
              <a:rPr lang="fr-FR" sz="2800" b="1" dirty="0" smtClean="0">
                <a:solidFill>
                  <a:srgbClr val="72836B"/>
                </a:solidFill>
                <a:latin typeface="Cambria" panose="02040503050406030204" pitchFamily="18" charset="0"/>
                <a:ea typeface="Cambria" panose="02040503050406030204" pitchFamily="18" charset="0"/>
              </a:rPr>
              <a:t>l'adresse</a:t>
            </a:r>
          </a:p>
          <a:p>
            <a:endParaRPr lang="en-CA" dirty="0" smtClean="0"/>
          </a:p>
          <a:p>
            <a:pPr>
              <a:buFont typeface="Wingdings" panose="05000000000000000000" pitchFamily="2" charset="2"/>
              <a:buChar char="q"/>
            </a:pPr>
            <a:endParaRPr lang="en-CA" dirty="0"/>
          </a:p>
          <a:p>
            <a:pPr>
              <a:buFont typeface="Wingdings" panose="05000000000000000000" pitchFamily="2" charset="2"/>
              <a:buChar char="q"/>
            </a:pPr>
            <a:endParaRPr lang="en-CA" dirty="0" smtClean="0"/>
          </a:p>
        </p:txBody>
      </p:sp>
      <p:sp>
        <p:nvSpPr>
          <p:cNvPr id="5" name="Titre 1"/>
          <p:cNvSpPr>
            <a:spLocks noGrp="1"/>
          </p:cNvSpPr>
          <p:nvPr>
            <p:ph type="title"/>
          </p:nvPr>
        </p:nvSpPr>
        <p:spPr>
          <a:xfrm>
            <a:off x="1104900" y="76200"/>
            <a:ext cx="9980682" cy="1096962"/>
          </a:xfrm>
        </p:spPr>
        <p:txBody>
          <a:bodyPr rtlCol="0">
            <a:normAutofit/>
          </a:bodyPr>
          <a:lstStyle/>
          <a:p>
            <a:r>
              <a:rPr lang="fr-FR" sz="3600" dirty="0">
                <a:latin typeface="Cambria" panose="02040503050406030204" pitchFamily="18" charset="0"/>
                <a:ea typeface="Cambria" panose="02040503050406030204" pitchFamily="18" charset="0"/>
              </a:rPr>
              <a:t>ATTRIBUTS DE DIMENSION CLIENT</a:t>
            </a:r>
            <a:endParaRPr lang="en-CA" sz="3600" dirty="0">
              <a:latin typeface="Cambria" panose="02040503050406030204" pitchFamily="18" charset="0"/>
              <a:ea typeface="Cambria" panose="02040503050406030204" pitchFamily="18" charset="0"/>
            </a:endParaRPr>
          </a:p>
        </p:txBody>
      </p:sp>
      <p:sp>
        <p:nvSpPr>
          <p:cNvPr id="3" name="ZoneTexte 2"/>
          <p:cNvSpPr txBox="1"/>
          <p:nvPr/>
        </p:nvSpPr>
        <p:spPr>
          <a:xfrm>
            <a:off x="987136" y="2320335"/>
            <a:ext cx="10388000" cy="3724096"/>
          </a:xfrm>
          <a:prstGeom prst="rect">
            <a:avLst/>
          </a:prstGeom>
          <a:noFill/>
        </p:spPr>
        <p:txBody>
          <a:bodyPr wrap="square" rtlCol="0">
            <a:spAutoFit/>
          </a:bodyPr>
          <a:lstStyle/>
          <a:p>
            <a:pPr marL="342900" indent="-342900" algn="just">
              <a:buFont typeface="Wingdings" panose="05000000000000000000" pitchFamily="2" charset="2"/>
              <a:buChar char="§"/>
            </a:pPr>
            <a:r>
              <a:rPr lang="fr-FR" sz="2800" dirty="0">
                <a:latin typeface="Sitka Display" panose="02000505000000020004" pitchFamily="2" charset="0"/>
              </a:rPr>
              <a:t> La gestion opérationnelle des informations de nom et d'adresse est généralement trop simpliste pour être très utile dans le système DW/BI</a:t>
            </a:r>
            <a:r>
              <a:rPr lang="fr-FR" sz="2800" dirty="0" smtClean="0">
                <a:latin typeface="Sitka Display" panose="02000505000000020004" pitchFamily="2" charset="0"/>
              </a:rPr>
              <a:t>.</a:t>
            </a:r>
          </a:p>
          <a:p>
            <a:pPr algn="just"/>
            <a:endParaRPr lang="fr-FR" sz="2800" dirty="0">
              <a:latin typeface="Sitka Display" panose="02000505000000020004" pitchFamily="2" charset="0"/>
            </a:endParaRPr>
          </a:p>
          <a:p>
            <a:pPr marL="342900" indent="-342900" algn="just">
              <a:buFont typeface="Wingdings" panose="05000000000000000000" pitchFamily="2" charset="2"/>
              <a:buChar char="§"/>
            </a:pPr>
            <a:r>
              <a:rPr lang="fr-FR" sz="2800" dirty="0">
                <a:latin typeface="Sitka Display" panose="02000505000000020004" pitchFamily="2" charset="0"/>
              </a:rPr>
              <a:t>Le processus d'extraction doit effectuer une analyse significative des noms et adresses modifiés d'origine. Une fois les attributs analysés, ils peuvent être standardisés</a:t>
            </a:r>
            <a:r>
              <a:rPr lang="fr-FR" sz="2800" dirty="0" smtClean="0">
                <a:latin typeface="Sitka Display" panose="02000505000000020004" pitchFamily="2" charset="0"/>
              </a:rPr>
              <a:t>.</a:t>
            </a:r>
          </a:p>
          <a:p>
            <a:pPr algn="just"/>
            <a:endParaRPr lang="fr-FR" sz="2000" dirty="0">
              <a:latin typeface="Sitka Display" panose="02000505000000020004" pitchFamily="2" charset="0"/>
            </a:endParaRPr>
          </a:p>
          <a:p>
            <a:pPr algn="just"/>
            <a:endParaRPr lang="fr-FR" sz="2000" dirty="0">
              <a:latin typeface="Sitka Display" panose="02000505000000020004" pitchFamily="2" charset="0"/>
            </a:endParaRPr>
          </a:p>
        </p:txBody>
      </p:sp>
    </p:spTree>
    <p:extLst>
      <p:ext uri="{BB962C8B-B14F-4D97-AF65-F5344CB8AC3E}">
        <p14:creationId xmlns:p14="http://schemas.microsoft.com/office/powerpoint/2010/main" val="22244958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anim calcmode="lin" valueType="num">
                                      <p:cBhvr>
                                        <p:cTn id="8"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anim calcmode="lin" valueType="num">
                                      <p:cBhvr>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EXEMPLE</a:t>
            </a:r>
            <a:endParaRPr lang="fr-FR" dirty="0"/>
          </a:p>
        </p:txBody>
      </p:sp>
      <p:pic>
        <p:nvPicPr>
          <p:cNvPr id="3" name="Image 2"/>
          <p:cNvPicPr>
            <a:picLocks noChangeAspect="1"/>
          </p:cNvPicPr>
          <p:nvPr/>
        </p:nvPicPr>
        <p:blipFill>
          <a:blip r:embed="rId3">
            <a:clrChange>
              <a:clrFrom>
                <a:srgbClr val="FFFEE8"/>
              </a:clrFrom>
              <a:clrTo>
                <a:srgbClr val="FFFEE8">
                  <a:alpha val="0"/>
                </a:srgbClr>
              </a:clrTo>
            </a:clrChange>
            <a:extLst>
              <a:ext uri="{BEBA8EAE-BF5A-486C-A8C5-ECC9F3942E4B}">
                <a14:imgProps xmlns:a14="http://schemas.microsoft.com/office/drawing/2010/main">
                  <a14:imgLayer r:embed="rId4">
                    <a14:imgEffect>
                      <a14:colorTemperature colorTemp="8800"/>
                    </a14:imgEffect>
                  </a14:imgLayer>
                </a14:imgProps>
              </a:ext>
            </a:extLst>
          </a:blip>
          <a:stretch>
            <a:fillRect/>
          </a:stretch>
        </p:blipFill>
        <p:spPr>
          <a:xfrm>
            <a:off x="1328948" y="1973494"/>
            <a:ext cx="6725589" cy="3172268"/>
          </a:xfrm>
          <a:prstGeom prst="rect">
            <a:avLst/>
          </a:prstGeom>
        </p:spPr>
      </p:pic>
    </p:spTree>
    <p:extLst>
      <p:ext uri="{BB962C8B-B14F-4D97-AF65-F5344CB8AC3E}">
        <p14:creationId xmlns:p14="http://schemas.microsoft.com/office/powerpoint/2010/main" val="2783815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3">
            <a:clrChange>
              <a:clrFrom>
                <a:srgbClr val="FFFEF6"/>
              </a:clrFrom>
              <a:clrTo>
                <a:srgbClr val="FFFEF6">
                  <a:alpha val="0"/>
                </a:srgbClr>
              </a:clrTo>
            </a:clrChange>
            <a:extLst>
              <a:ext uri="{BEBA8EAE-BF5A-486C-A8C5-ECC9F3942E4B}">
                <a14:imgProps xmlns:a14="http://schemas.microsoft.com/office/drawing/2010/main">
                  <a14:imgLayer r:embed="rId4">
                    <a14:imgEffect>
                      <a14:colorTemperature colorTemp="7200"/>
                    </a14:imgEffect>
                  </a14:imgLayer>
                </a14:imgProps>
              </a:ext>
            </a:extLst>
          </a:blip>
          <a:stretch>
            <a:fillRect/>
          </a:stretch>
        </p:blipFill>
        <p:spPr>
          <a:xfrm>
            <a:off x="762000" y="165610"/>
            <a:ext cx="4637313" cy="6594419"/>
          </a:xfrm>
          <a:prstGeom prst="rect">
            <a:avLst/>
          </a:prstGeom>
        </p:spPr>
      </p:pic>
      <p:sp>
        <p:nvSpPr>
          <p:cNvPr id="3" name="Rectangle à coins arrondis 2"/>
          <p:cNvSpPr/>
          <p:nvPr/>
        </p:nvSpPr>
        <p:spPr>
          <a:xfrm>
            <a:off x="6868630" y="2365597"/>
            <a:ext cx="4625163" cy="2030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Au lieu d'utiliser quelques colonnes à usage général, les attributs de nom et d'emplacement doivent être décomposés en autant de parties élémentaires que possible.</a:t>
            </a:r>
          </a:p>
          <a:p>
            <a:pPr algn="ctr"/>
            <a:endParaRPr lang="fr-FR" dirty="0"/>
          </a:p>
        </p:txBody>
      </p:sp>
    </p:spTree>
    <p:extLst>
      <p:ext uri="{BB962C8B-B14F-4D97-AF65-F5344CB8AC3E}">
        <p14:creationId xmlns:p14="http://schemas.microsoft.com/office/powerpoint/2010/main" val="3240806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Littérature académique 16: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9411671_TF03431380_TF03431380.potx" id="{3EB80C2F-3DBD-42BA-8FFE-45D13301C271}" vid="{18AA12EE-0616-4C76-8CBB-BEAD487DA71A}"/>
    </a:ext>
  </a:extLst>
</a:theme>
</file>

<file path=ppt/theme/theme2.xml><?xml version="1.0" encoding="utf-8"?>
<a:theme xmlns:a="http://schemas.openxmlformats.org/drawingml/2006/main" name="Thème Offic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DDBB83-77C1-4099-A0AA-289882E745E2}">
  <ds:schemaRefs>
    <ds:schemaRef ds:uri="4873beb7-5857-4685-be1f-d57550cc96cc"/>
    <ds:schemaRef ds:uri="http://schemas.openxmlformats.org/package/2006/metadata/core-properties"/>
    <ds:schemaRef ds:uri="http://schemas.microsoft.com/office/2006/documentManagement/types"/>
    <ds:schemaRef ds:uri="http://schemas.microsoft.com/office/2006/metadata/properties"/>
    <ds:schemaRef ds:uri="http://www.w3.org/XML/1998/namespace"/>
    <ds:schemaRef ds:uri="http://purl.org/dc/elements/1.1/"/>
    <ds:schemaRef ds:uri="http://purl.org/dc/dcmitype/"/>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Présentation académique avec rayures et ruban (grand écran)</Template>
  <TotalTime>0</TotalTime>
  <Words>2730</Words>
  <Application>Microsoft Office PowerPoint</Application>
  <PresentationFormat>Grand écran</PresentationFormat>
  <Paragraphs>201</Paragraphs>
  <Slides>28</Slides>
  <Notes>15</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28</vt:i4>
      </vt:variant>
    </vt:vector>
  </HeadingPairs>
  <TitlesOfParts>
    <vt:vector size="37" baseType="lpstr">
      <vt:lpstr>Arial</vt:lpstr>
      <vt:lpstr>Calisto MT</vt:lpstr>
      <vt:lpstr>Cambria</vt:lpstr>
      <vt:lpstr>Euphemia</vt:lpstr>
      <vt:lpstr>Plantagenet Cherokee</vt:lpstr>
      <vt:lpstr>Sitka Display</vt:lpstr>
      <vt:lpstr>Traditional Arabic</vt:lpstr>
      <vt:lpstr>Wingdings</vt:lpstr>
      <vt:lpstr>Littérature académique 16:9</vt:lpstr>
      <vt:lpstr>Customer Relationship Management</vt:lpstr>
      <vt:lpstr>PLAN</vt:lpstr>
      <vt:lpstr>PRESENTATION DE CRM</vt:lpstr>
      <vt:lpstr>PRESENTATION DE CRM </vt:lpstr>
      <vt:lpstr>PRESENTATION DE CRM </vt:lpstr>
      <vt:lpstr>ATTRIBUTS DE DIMENSION CLIENT</vt:lpstr>
      <vt:lpstr>ATTRIBUTS DE DIMENSION CLIENT</vt:lpstr>
      <vt:lpstr>EXEMPLE</vt:lpstr>
      <vt:lpstr>Présentation PowerPoint</vt:lpstr>
      <vt:lpstr>ATTRIBUTS DE DIMENSION CLIENT</vt:lpstr>
      <vt:lpstr>ATTRIBUTS DE DIMENSION CLIENT</vt:lpstr>
      <vt:lpstr>ATTRIBUTS DE DIMENSION CLIENT</vt:lpstr>
      <vt:lpstr>ATTRIBUTS DE DIMENSION CLIENT</vt:lpstr>
      <vt:lpstr>ATTRIBUTS DE DIMENSION CLIENT</vt:lpstr>
      <vt:lpstr>Tables de pont pour les dimensions à valeurs multiples</vt:lpstr>
      <vt:lpstr>Tables de pont pour les dimensions à valeurs multiples</vt:lpstr>
      <vt:lpstr>Tables de pont pour les dimensions à valeurs multiples</vt:lpstr>
      <vt:lpstr>Tables de pont pour les dimensions à valeurs multiples</vt:lpstr>
      <vt:lpstr>COMPORTEMENT COMPLEXE DES CLIENTS</vt:lpstr>
      <vt:lpstr>COMPORTEMENT COMPLEXE DES CLIENTS</vt:lpstr>
      <vt:lpstr>COMPORTEMENT COMPLEXE DES CLIENTS</vt:lpstr>
      <vt:lpstr>COMPORTEMENT COMPLEXE DES CLIENTS</vt:lpstr>
      <vt:lpstr>Approches d’intégration des données clients </vt:lpstr>
      <vt:lpstr>Approches d’intégration des données clients </vt:lpstr>
      <vt:lpstr>Approches d’intégration des données clients </vt:lpstr>
      <vt:lpstr>Approches d’intégration des données clients </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2022-12-21T14:47:47Z</dcterms:created>
  <dcterms:modified xsi:type="dcterms:W3CDTF">2023-01-03T23:59:46Z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