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8" r:id="rId2"/>
    <p:sldId id="290" r:id="rId3"/>
    <p:sldId id="292" r:id="rId4"/>
    <p:sldId id="293" r:id="rId5"/>
    <p:sldId id="294" r:id="rId6"/>
    <p:sldId id="291" r:id="rId7"/>
    <p:sldId id="295" r:id="rId8"/>
    <p:sldId id="296" r:id="rId9"/>
    <p:sldId id="297" r:id="rId10"/>
    <p:sldId id="298" r:id="rId11"/>
    <p:sldId id="299" r:id="rId12"/>
  </p:sldIdLst>
  <p:sldSz cx="9144000" cy="5143500" type="screen16x9"/>
  <p:notesSz cx="6858000" cy="9144000"/>
  <p:embeddedFontLst>
    <p:embeddedFont>
      <p:font typeface="Fira Sans Extra Condensed" panose="020F0502020204030204" pitchFamily="34" charset="0"/>
      <p:regular r:id="rId14"/>
      <p:bold r:id="rId15"/>
      <p:italic r:id="rId16"/>
      <p:boldItalic r:id="rId17"/>
    </p:embeddedFont>
    <p:embeddedFont>
      <p:font typeface="Fira Sans Extra Condensed SemiBold" panose="020B0604020202020204" charset="0"/>
      <p:regular r:id="rId18"/>
      <p:bold r:id="rId19"/>
      <p:italic r:id="rId20"/>
      <p:boldItalic r:id="rId21"/>
    </p:embeddedFont>
    <p:embeddedFont>
      <p:font typeface="Roboto" panose="020F0502020204030204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2a8583979_0_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2a8583979_0_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919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4934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206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479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9419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880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3959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0756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893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735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/>
          <p:nvPr/>
        </p:nvSpPr>
        <p:spPr>
          <a:xfrm rot="10800000">
            <a:off x="457200" y="2114017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4073650" y="1259075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Chapter 13 : Education</a:t>
            </a:r>
            <a:endParaRPr dirty="0"/>
          </a:p>
        </p:txBody>
      </p:sp>
      <p:sp>
        <p:nvSpPr>
          <p:cNvPr id="162" name="Google Shape;162;p17"/>
          <p:cNvSpPr/>
          <p:nvPr/>
        </p:nvSpPr>
        <p:spPr>
          <a:xfrm rot="10800000">
            <a:off x="452171" y="3702322"/>
            <a:ext cx="4613400" cy="1030609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4073650" y="2968957"/>
            <a:ext cx="4613400" cy="1030609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3510437" y="1051947"/>
            <a:ext cx="1158785" cy="1149327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4474780" y="1895549"/>
            <a:ext cx="1158785" cy="1149327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7"/>
          <p:cNvSpPr/>
          <p:nvPr/>
        </p:nvSpPr>
        <p:spPr>
          <a:xfrm>
            <a:off x="3510437" y="2739152"/>
            <a:ext cx="1158785" cy="1149327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4474780" y="3582754"/>
            <a:ext cx="1158785" cy="1149327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7"/>
          <p:cNvSpPr txBox="1"/>
          <p:nvPr/>
        </p:nvSpPr>
        <p:spPr>
          <a:xfrm>
            <a:off x="5485800" y="1324975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Introduction</a:t>
            </a:r>
            <a:endParaRPr sz="16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618874" y="2336848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1" dirty="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</a:t>
            </a:r>
            <a:r>
              <a:rPr lang="en" sz="3200" b="1" dirty="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roblem</a:t>
            </a:r>
            <a:endParaRPr sz="3200" b="1" dirty="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4954831" y="3003249"/>
            <a:ext cx="3829034" cy="505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Snap Shot Fact Table &amp; acucummulating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Factless</a:t>
            </a:r>
            <a:r>
              <a:rPr lang="en-US" sz="16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Fact Table &amp; Bus matrix</a:t>
            </a:r>
            <a:endParaRPr sz="1600"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6034695" y="3495985"/>
            <a:ext cx="25176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685800" y="3856450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Explore Kimball implementation in Education Sector</a:t>
            </a:r>
            <a:endParaRPr sz="16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685800" y="4200075"/>
            <a:ext cx="25176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6" name="Google Shape;176;p17"/>
          <p:cNvGrpSpPr/>
          <p:nvPr/>
        </p:nvGrpSpPr>
        <p:grpSpPr>
          <a:xfrm>
            <a:off x="4944496" y="2377602"/>
            <a:ext cx="219345" cy="227301"/>
            <a:chOff x="3357325" y="2093500"/>
            <a:chExt cx="311525" cy="322825"/>
          </a:xfrm>
        </p:grpSpPr>
        <p:sp>
          <p:nvSpPr>
            <p:cNvPr id="177" name="Google Shape;177;p17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0" name="Google Shape;180;p17"/>
          <p:cNvGrpSpPr/>
          <p:nvPr/>
        </p:nvGrpSpPr>
        <p:grpSpPr>
          <a:xfrm>
            <a:off x="3920200" y="1456990"/>
            <a:ext cx="339253" cy="339253"/>
            <a:chOff x="1492675" y="2620775"/>
            <a:chExt cx="481825" cy="481825"/>
          </a:xfrm>
        </p:grpSpPr>
        <p:sp>
          <p:nvSpPr>
            <p:cNvPr id="181" name="Google Shape;181;p17"/>
            <p:cNvSpPr/>
            <p:nvPr/>
          </p:nvSpPr>
          <p:spPr>
            <a:xfrm>
              <a:off x="1677125" y="2620775"/>
              <a:ext cx="112950" cy="113850"/>
            </a:xfrm>
            <a:custGeom>
              <a:avLst/>
              <a:gdLst/>
              <a:ahLst/>
              <a:cxnLst/>
              <a:rect l="l" t="t" r="r" b="b"/>
              <a:pathLst>
                <a:path w="4518" h="4554" extrusionOk="0">
                  <a:moveTo>
                    <a:pt x="2259" y="0"/>
                  </a:moveTo>
                  <a:cubicBezTo>
                    <a:pt x="1009" y="0"/>
                    <a:pt x="0" y="1048"/>
                    <a:pt x="0" y="2298"/>
                  </a:cubicBezTo>
                  <a:cubicBezTo>
                    <a:pt x="0" y="3544"/>
                    <a:pt x="1009" y="4553"/>
                    <a:pt x="2259" y="4553"/>
                  </a:cubicBezTo>
                  <a:cubicBezTo>
                    <a:pt x="3505" y="4553"/>
                    <a:pt x="4517" y="3544"/>
                    <a:pt x="4517" y="2298"/>
                  </a:cubicBezTo>
                  <a:cubicBezTo>
                    <a:pt x="4517" y="1048"/>
                    <a:pt x="3505" y="0"/>
                    <a:pt x="2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1492675" y="2734675"/>
              <a:ext cx="481825" cy="367925"/>
            </a:xfrm>
            <a:custGeom>
              <a:avLst/>
              <a:gdLst/>
              <a:ahLst/>
              <a:cxnLst/>
              <a:rect l="l" t="t" r="r" b="b"/>
              <a:pathLst>
                <a:path w="19273" h="14717" extrusionOk="0">
                  <a:moveTo>
                    <a:pt x="5120" y="4517"/>
                  </a:moveTo>
                  <a:cubicBezTo>
                    <a:pt x="5623" y="4517"/>
                    <a:pt x="5873" y="5122"/>
                    <a:pt x="5517" y="5481"/>
                  </a:cubicBezTo>
                  <a:cubicBezTo>
                    <a:pt x="5403" y="5595"/>
                    <a:pt x="5262" y="5647"/>
                    <a:pt x="5123" y="5647"/>
                  </a:cubicBezTo>
                  <a:cubicBezTo>
                    <a:pt x="4833" y="5647"/>
                    <a:pt x="4554" y="5421"/>
                    <a:pt x="4554" y="5080"/>
                  </a:cubicBezTo>
                  <a:cubicBezTo>
                    <a:pt x="4554" y="4767"/>
                    <a:pt x="4807" y="4517"/>
                    <a:pt x="5120" y="4517"/>
                  </a:cubicBezTo>
                  <a:close/>
                  <a:moveTo>
                    <a:pt x="3991" y="0"/>
                  </a:moveTo>
                  <a:cubicBezTo>
                    <a:pt x="3677" y="0"/>
                    <a:pt x="3425" y="250"/>
                    <a:pt x="3425" y="563"/>
                  </a:cubicBezTo>
                  <a:lnTo>
                    <a:pt x="3425" y="2572"/>
                  </a:lnTo>
                  <a:cubicBezTo>
                    <a:pt x="2455" y="3367"/>
                    <a:pt x="1750" y="4439"/>
                    <a:pt x="1401" y="5646"/>
                  </a:cubicBezTo>
                  <a:lnTo>
                    <a:pt x="564" y="5646"/>
                  </a:lnTo>
                  <a:cubicBezTo>
                    <a:pt x="251" y="5646"/>
                    <a:pt x="1" y="5896"/>
                    <a:pt x="1" y="6209"/>
                  </a:cubicBezTo>
                  <a:lnTo>
                    <a:pt x="1" y="9597"/>
                  </a:lnTo>
                  <a:cubicBezTo>
                    <a:pt x="1" y="9910"/>
                    <a:pt x="251" y="10163"/>
                    <a:pt x="564" y="10163"/>
                  </a:cubicBezTo>
                  <a:lnTo>
                    <a:pt x="1850" y="10163"/>
                  </a:lnTo>
                  <a:cubicBezTo>
                    <a:pt x="2446" y="11322"/>
                    <a:pt x="3391" y="12265"/>
                    <a:pt x="4554" y="12858"/>
                  </a:cubicBezTo>
                  <a:lnTo>
                    <a:pt x="4554" y="14153"/>
                  </a:lnTo>
                  <a:cubicBezTo>
                    <a:pt x="4554" y="14463"/>
                    <a:pt x="4807" y="14716"/>
                    <a:pt x="5120" y="14716"/>
                  </a:cubicBezTo>
                  <a:lnTo>
                    <a:pt x="7378" y="14716"/>
                  </a:lnTo>
                  <a:cubicBezTo>
                    <a:pt x="7688" y="14716"/>
                    <a:pt x="7941" y="14463"/>
                    <a:pt x="7941" y="14153"/>
                  </a:cubicBezTo>
                  <a:lnTo>
                    <a:pt x="7941" y="13551"/>
                  </a:lnTo>
                  <a:lnTo>
                    <a:pt x="11329" y="13551"/>
                  </a:lnTo>
                  <a:lnTo>
                    <a:pt x="11329" y="14153"/>
                  </a:lnTo>
                  <a:cubicBezTo>
                    <a:pt x="11329" y="14463"/>
                    <a:pt x="11582" y="14716"/>
                    <a:pt x="11895" y="14716"/>
                  </a:cubicBezTo>
                  <a:lnTo>
                    <a:pt x="14154" y="14716"/>
                  </a:lnTo>
                  <a:cubicBezTo>
                    <a:pt x="14464" y="14716"/>
                    <a:pt x="14717" y="14463"/>
                    <a:pt x="14717" y="14153"/>
                  </a:cubicBezTo>
                  <a:lnTo>
                    <a:pt x="14717" y="12864"/>
                  </a:lnTo>
                  <a:cubicBezTo>
                    <a:pt x="16647" y="11880"/>
                    <a:pt x="17945" y="9958"/>
                    <a:pt x="18107" y="7808"/>
                  </a:cubicBezTo>
                  <a:cubicBezTo>
                    <a:pt x="18800" y="7582"/>
                    <a:pt x="19270" y="6938"/>
                    <a:pt x="19273" y="6209"/>
                  </a:cubicBezTo>
                  <a:lnTo>
                    <a:pt x="19273" y="5080"/>
                  </a:lnTo>
                  <a:cubicBezTo>
                    <a:pt x="19273" y="4767"/>
                    <a:pt x="19020" y="4517"/>
                    <a:pt x="18707" y="4517"/>
                  </a:cubicBezTo>
                  <a:cubicBezTo>
                    <a:pt x="18393" y="4517"/>
                    <a:pt x="18144" y="4767"/>
                    <a:pt x="18144" y="5080"/>
                  </a:cubicBezTo>
                  <a:lnTo>
                    <a:pt x="18144" y="6209"/>
                  </a:lnTo>
                  <a:cubicBezTo>
                    <a:pt x="18141" y="6300"/>
                    <a:pt x="18116" y="6387"/>
                    <a:pt x="18074" y="6465"/>
                  </a:cubicBezTo>
                  <a:cubicBezTo>
                    <a:pt x="17647" y="3454"/>
                    <a:pt x="15021" y="1129"/>
                    <a:pt x="11895" y="1129"/>
                  </a:cubicBezTo>
                  <a:lnTo>
                    <a:pt x="7378" y="1129"/>
                  </a:lnTo>
                  <a:cubicBezTo>
                    <a:pt x="7020" y="1129"/>
                    <a:pt x="6665" y="1166"/>
                    <a:pt x="6315" y="1232"/>
                  </a:cubicBezTo>
                  <a:cubicBezTo>
                    <a:pt x="5788" y="464"/>
                    <a:pt x="4921" y="3"/>
                    <a:pt x="3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3" name="Google Shape;183;p17"/>
          <p:cNvGrpSpPr/>
          <p:nvPr/>
        </p:nvGrpSpPr>
        <p:grpSpPr>
          <a:xfrm>
            <a:off x="4862792" y="3973506"/>
            <a:ext cx="382765" cy="367810"/>
            <a:chOff x="-62890750" y="3747425"/>
            <a:chExt cx="330825" cy="317900"/>
          </a:xfrm>
        </p:grpSpPr>
        <p:sp>
          <p:nvSpPr>
            <p:cNvPr id="184" name="Google Shape;184;p17"/>
            <p:cNvSpPr/>
            <p:nvPr/>
          </p:nvSpPr>
          <p:spPr>
            <a:xfrm>
              <a:off x="-62890750" y="3747425"/>
              <a:ext cx="313500" cy="195825"/>
            </a:xfrm>
            <a:custGeom>
              <a:avLst/>
              <a:gdLst/>
              <a:ahLst/>
              <a:cxnLst/>
              <a:rect l="l" t="t" r="r" b="b"/>
              <a:pathLst>
                <a:path w="12540" h="7833" extrusionOk="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-62874975" y="3869075"/>
              <a:ext cx="315050" cy="196250"/>
            </a:xfrm>
            <a:custGeom>
              <a:avLst/>
              <a:gdLst/>
              <a:ahLst/>
              <a:cxnLst/>
              <a:rect l="l" t="t" r="r" b="b"/>
              <a:pathLst>
                <a:path w="12602" h="7850" extrusionOk="0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-62751325" y="3834525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-62715100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-62751325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-62822225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-62715100" y="3833750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-62758425" y="3881000"/>
              <a:ext cx="22875" cy="48075"/>
            </a:xfrm>
            <a:custGeom>
              <a:avLst/>
              <a:gdLst/>
              <a:ahLst/>
              <a:cxnLst/>
              <a:rect l="l" t="t" r="r" b="b"/>
              <a:pathLst>
                <a:path w="915" h="1923" extrusionOk="0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-62715100" y="3809325"/>
              <a:ext cx="74850" cy="51225"/>
            </a:xfrm>
            <a:custGeom>
              <a:avLst/>
              <a:gdLst/>
              <a:ahLst/>
              <a:cxnLst/>
              <a:rect l="l" t="t" r="r" b="b"/>
              <a:pathLst>
                <a:path w="2994" h="2049" extrusionOk="0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-62715875" y="3950300"/>
              <a:ext cx="75625" cy="51225"/>
            </a:xfrm>
            <a:custGeom>
              <a:avLst/>
              <a:gdLst/>
              <a:ahLst/>
              <a:cxnLst/>
              <a:rect l="l" t="t" r="r" b="b"/>
              <a:pathLst>
                <a:path w="3025" h="2049" extrusionOk="0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-62811200" y="3949525"/>
              <a:ext cx="75650" cy="52000"/>
            </a:xfrm>
            <a:custGeom>
              <a:avLst/>
              <a:gdLst/>
              <a:ahLst/>
              <a:cxnLst/>
              <a:rect l="l" t="t" r="r" b="b"/>
              <a:pathLst>
                <a:path w="3026" h="2080" extrusionOk="0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-62673350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-62810400" y="3810125"/>
              <a:ext cx="75625" cy="51200"/>
            </a:xfrm>
            <a:custGeom>
              <a:avLst/>
              <a:gdLst/>
              <a:ahLst/>
              <a:cxnLst/>
              <a:rect l="l" t="t" r="r" b="b"/>
              <a:pathLst>
                <a:path w="3025" h="2048" extrusionOk="0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-62715100" y="3881000"/>
              <a:ext cx="22850" cy="48075"/>
            </a:xfrm>
            <a:custGeom>
              <a:avLst/>
              <a:gdLst/>
              <a:ahLst/>
              <a:cxnLst/>
              <a:rect l="l" t="t" r="r" b="b"/>
              <a:pathLst>
                <a:path w="914" h="1923" extrusionOk="0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17"/>
          <p:cNvGrpSpPr/>
          <p:nvPr/>
        </p:nvGrpSpPr>
        <p:grpSpPr>
          <a:xfrm>
            <a:off x="3905737" y="3130628"/>
            <a:ext cx="368186" cy="366364"/>
            <a:chOff x="-63679950" y="3360375"/>
            <a:chExt cx="318225" cy="316650"/>
          </a:xfrm>
        </p:grpSpPr>
        <p:sp>
          <p:nvSpPr>
            <p:cNvPr id="199" name="Google Shape;199;p17"/>
            <p:cNvSpPr/>
            <p:nvPr/>
          </p:nvSpPr>
          <p:spPr>
            <a:xfrm>
              <a:off x="-63497200" y="3423400"/>
              <a:ext cx="40975" cy="40975"/>
            </a:xfrm>
            <a:custGeom>
              <a:avLst/>
              <a:gdLst/>
              <a:ahLst/>
              <a:cxnLst/>
              <a:rect l="l" t="t" r="r" b="b"/>
              <a:pathLst>
                <a:path w="1639" h="1639" extrusionOk="0">
                  <a:moveTo>
                    <a:pt x="819" y="0"/>
                  </a:moveTo>
                  <a:cubicBezTo>
                    <a:pt x="378" y="0"/>
                    <a:pt x="0" y="378"/>
                    <a:pt x="0" y="819"/>
                  </a:cubicBezTo>
                  <a:cubicBezTo>
                    <a:pt x="0" y="1260"/>
                    <a:pt x="378" y="1638"/>
                    <a:pt x="819" y="1638"/>
                  </a:cubicBezTo>
                  <a:cubicBezTo>
                    <a:pt x="1260" y="1638"/>
                    <a:pt x="1638" y="1260"/>
                    <a:pt x="1638" y="819"/>
                  </a:cubicBezTo>
                  <a:cubicBezTo>
                    <a:pt x="1638" y="378"/>
                    <a:pt x="1260" y="0"/>
                    <a:pt x="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-63516900" y="3485625"/>
              <a:ext cx="79575" cy="29950"/>
            </a:xfrm>
            <a:custGeom>
              <a:avLst/>
              <a:gdLst/>
              <a:ahLst/>
              <a:cxnLst/>
              <a:rect l="l" t="t" r="r" b="b"/>
              <a:pathLst>
                <a:path w="3183" h="1198" extrusionOk="0">
                  <a:moveTo>
                    <a:pt x="1607" y="0"/>
                  </a:moveTo>
                  <a:cubicBezTo>
                    <a:pt x="820" y="0"/>
                    <a:pt x="190" y="504"/>
                    <a:pt x="1" y="1197"/>
                  </a:cubicBezTo>
                  <a:lnTo>
                    <a:pt x="3183" y="1197"/>
                  </a:lnTo>
                  <a:cubicBezTo>
                    <a:pt x="3025" y="504"/>
                    <a:pt x="2395" y="0"/>
                    <a:pt x="16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-63618500" y="3360375"/>
              <a:ext cx="256775" cy="256600"/>
            </a:xfrm>
            <a:custGeom>
              <a:avLst/>
              <a:gdLst/>
              <a:ahLst/>
              <a:cxnLst/>
              <a:rect l="l" t="t" r="r" b="b"/>
              <a:pathLst>
                <a:path w="10271" h="10264" extrusionOk="0">
                  <a:moveTo>
                    <a:pt x="5703" y="1639"/>
                  </a:moveTo>
                  <a:cubicBezTo>
                    <a:pt x="6616" y="1639"/>
                    <a:pt x="7373" y="2395"/>
                    <a:pt x="7373" y="3309"/>
                  </a:cubicBezTo>
                  <a:cubicBezTo>
                    <a:pt x="7373" y="3750"/>
                    <a:pt x="7215" y="4128"/>
                    <a:pt x="6900" y="4443"/>
                  </a:cubicBezTo>
                  <a:cubicBezTo>
                    <a:pt x="7625" y="4884"/>
                    <a:pt x="8192" y="5672"/>
                    <a:pt x="8192" y="6617"/>
                  </a:cubicBezTo>
                  <a:cubicBezTo>
                    <a:pt x="8160" y="6900"/>
                    <a:pt x="8003" y="7058"/>
                    <a:pt x="7751" y="7058"/>
                  </a:cubicBezTo>
                  <a:lnTo>
                    <a:pt x="3623" y="7058"/>
                  </a:lnTo>
                  <a:cubicBezTo>
                    <a:pt x="3371" y="7058"/>
                    <a:pt x="3214" y="6837"/>
                    <a:pt x="3214" y="6617"/>
                  </a:cubicBezTo>
                  <a:cubicBezTo>
                    <a:pt x="3214" y="5672"/>
                    <a:pt x="3749" y="4884"/>
                    <a:pt x="4537" y="4443"/>
                  </a:cubicBezTo>
                  <a:cubicBezTo>
                    <a:pt x="4254" y="4128"/>
                    <a:pt x="4065" y="3718"/>
                    <a:pt x="4065" y="3309"/>
                  </a:cubicBezTo>
                  <a:cubicBezTo>
                    <a:pt x="4065" y="2395"/>
                    <a:pt x="4789" y="1639"/>
                    <a:pt x="5703" y="1639"/>
                  </a:cubicBezTo>
                  <a:close/>
                  <a:moveTo>
                    <a:pt x="5703" y="1"/>
                  </a:moveTo>
                  <a:cubicBezTo>
                    <a:pt x="3182" y="1"/>
                    <a:pt x="1135" y="2049"/>
                    <a:pt x="1135" y="4569"/>
                  </a:cubicBezTo>
                  <a:cubicBezTo>
                    <a:pt x="1135" y="5609"/>
                    <a:pt x="1481" y="6648"/>
                    <a:pt x="2206" y="7467"/>
                  </a:cubicBezTo>
                  <a:lnTo>
                    <a:pt x="1607" y="8066"/>
                  </a:lnTo>
                  <a:lnTo>
                    <a:pt x="756" y="7184"/>
                  </a:lnTo>
                  <a:cubicBezTo>
                    <a:pt x="678" y="7121"/>
                    <a:pt x="567" y="7089"/>
                    <a:pt x="457" y="7089"/>
                  </a:cubicBezTo>
                  <a:cubicBezTo>
                    <a:pt x="347" y="7089"/>
                    <a:pt x="237" y="7121"/>
                    <a:pt x="158" y="7184"/>
                  </a:cubicBezTo>
                  <a:cubicBezTo>
                    <a:pt x="0" y="7341"/>
                    <a:pt x="0" y="7625"/>
                    <a:pt x="158" y="7783"/>
                  </a:cubicBezTo>
                  <a:lnTo>
                    <a:pt x="1324" y="8980"/>
                  </a:lnTo>
                  <a:lnTo>
                    <a:pt x="2521" y="10145"/>
                  </a:lnTo>
                  <a:cubicBezTo>
                    <a:pt x="2600" y="10224"/>
                    <a:pt x="2710" y="10264"/>
                    <a:pt x="2820" y="10264"/>
                  </a:cubicBezTo>
                  <a:cubicBezTo>
                    <a:pt x="2930" y="10264"/>
                    <a:pt x="3041" y="10224"/>
                    <a:pt x="3119" y="10145"/>
                  </a:cubicBezTo>
                  <a:cubicBezTo>
                    <a:pt x="3277" y="9988"/>
                    <a:pt x="3277" y="9704"/>
                    <a:pt x="3119" y="9547"/>
                  </a:cubicBezTo>
                  <a:lnTo>
                    <a:pt x="2237" y="8696"/>
                  </a:lnTo>
                  <a:lnTo>
                    <a:pt x="2836" y="8098"/>
                  </a:lnTo>
                  <a:cubicBezTo>
                    <a:pt x="3655" y="8759"/>
                    <a:pt x="4695" y="9169"/>
                    <a:pt x="5734" y="9169"/>
                  </a:cubicBezTo>
                  <a:cubicBezTo>
                    <a:pt x="8255" y="9169"/>
                    <a:pt x="10271" y="7121"/>
                    <a:pt x="10271" y="4632"/>
                  </a:cubicBezTo>
                  <a:cubicBezTo>
                    <a:pt x="10239" y="2049"/>
                    <a:pt x="8223" y="1"/>
                    <a:pt x="57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-63679950" y="3576200"/>
              <a:ext cx="102425" cy="100825"/>
            </a:xfrm>
            <a:custGeom>
              <a:avLst/>
              <a:gdLst/>
              <a:ahLst/>
              <a:cxnLst/>
              <a:rect l="l" t="t" r="r" b="b"/>
              <a:pathLst>
                <a:path w="4097" h="4033" extrusionOk="0">
                  <a:moveTo>
                    <a:pt x="2332" y="0"/>
                  </a:moveTo>
                  <a:lnTo>
                    <a:pt x="159" y="2142"/>
                  </a:lnTo>
                  <a:cubicBezTo>
                    <a:pt x="1" y="2300"/>
                    <a:pt x="1" y="2584"/>
                    <a:pt x="159" y="2741"/>
                  </a:cubicBezTo>
                  <a:lnTo>
                    <a:pt x="1356" y="3938"/>
                  </a:lnTo>
                  <a:cubicBezTo>
                    <a:pt x="1434" y="4001"/>
                    <a:pt x="1545" y="4033"/>
                    <a:pt x="1655" y="4033"/>
                  </a:cubicBezTo>
                  <a:cubicBezTo>
                    <a:pt x="1765" y="4033"/>
                    <a:pt x="1876" y="4001"/>
                    <a:pt x="1954" y="3938"/>
                  </a:cubicBezTo>
                  <a:lnTo>
                    <a:pt x="4097" y="1764"/>
                  </a:lnTo>
                  <a:lnTo>
                    <a:pt x="2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"/>
          <p:cNvSpPr txBox="1">
            <a:spLocks noGrp="1"/>
          </p:cNvSpPr>
          <p:nvPr>
            <p:ph type="title"/>
          </p:nvPr>
        </p:nvSpPr>
        <p:spPr>
          <a:xfrm>
            <a:off x="0" y="411475"/>
            <a:ext cx="91440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Facility Utilization</a:t>
            </a:r>
            <a:endParaRPr lang="fr-FR" dirty="0"/>
          </a:p>
        </p:txBody>
      </p:sp>
      <p:sp>
        <p:nvSpPr>
          <p:cNvPr id="4" name="ZoneTexte 35">
            <a:extLst>
              <a:ext uri="{FF2B5EF4-FFF2-40B4-BE49-F238E27FC236}">
                <a16:creationId xmlns:a16="http://schemas.microsoft.com/office/drawing/2014/main" id="{34870F2F-9C91-DEAD-AC89-C1BC3482EEAF}"/>
              </a:ext>
            </a:extLst>
          </p:cNvPr>
          <p:cNvSpPr txBox="1"/>
          <p:nvPr/>
        </p:nvSpPr>
        <p:spPr>
          <a:xfrm>
            <a:off x="0" y="4169049"/>
            <a:ext cx="9143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Figure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: </a:t>
            </a:r>
            <a:r>
              <a:rPr lang="en-US" dirty="0"/>
              <a:t>Facilities utilization as a coverage </a:t>
            </a:r>
            <a:r>
              <a:rPr lang="en-US" dirty="0" err="1"/>
              <a:t>factless</a:t>
            </a:r>
            <a:r>
              <a:rPr lang="en-US" dirty="0"/>
              <a:t> fact table.</a:t>
            </a:r>
            <a:endParaRPr lang="fr-F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8B6C9D-C50B-9A9C-3AB7-53EB6BBA4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219" y="1112658"/>
            <a:ext cx="5895559" cy="291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3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"/>
          <p:cNvSpPr txBox="1">
            <a:spLocks noGrp="1"/>
          </p:cNvSpPr>
          <p:nvPr>
            <p:ph type="title"/>
          </p:nvPr>
        </p:nvSpPr>
        <p:spPr>
          <a:xfrm>
            <a:off x="0" y="411475"/>
            <a:ext cx="91440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Students Attendance</a:t>
            </a:r>
            <a:endParaRPr lang="fr-FR" dirty="0"/>
          </a:p>
        </p:txBody>
      </p:sp>
      <p:sp>
        <p:nvSpPr>
          <p:cNvPr id="4" name="ZoneTexte 35">
            <a:extLst>
              <a:ext uri="{FF2B5EF4-FFF2-40B4-BE49-F238E27FC236}">
                <a16:creationId xmlns:a16="http://schemas.microsoft.com/office/drawing/2014/main" id="{34870F2F-9C91-DEAD-AC89-C1BC3482EEAF}"/>
              </a:ext>
            </a:extLst>
          </p:cNvPr>
          <p:cNvSpPr txBox="1"/>
          <p:nvPr/>
        </p:nvSpPr>
        <p:spPr>
          <a:xfrm>
            <a:off x="0" y="4169049"/>
            <a:ext cx="9143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Figure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: </a:t>
            </a:r>
            <a:r>
              <a:rPr lang="fr-FR" dirty="0" err="1"/>
              <a:t>Student</a:t>
            </a:r>
            <a:r>
              <a:rPr lang="fr-FR" dirty="0"/>
              <a:t> </a:t>
            </a:r>
            <a:r>
              <a:rPr lang="fr-FR" dirty="0" err="1"/>
              <a:t>attendance</a:t>
            </a:r>
            <a:r>
              <a:rPr lang="fr-FR" dirty="0"/>
              <a:t> </a:t>
            </a:r>
            <a:r>
              <a:rPr lang="fr-FR" dirty="0" err="1"/>
              <a:t>fact</a:t>
            </a:r>
            <a:r>
              <a:rPr lang="fr-FR" dirty="0"/>
              <a:t> table </a:t>
            </a:r>
            <a:r>
              <a:rPr lang="en-US" dirty="0"/>
              <a:t>fact table.</a:t>
            </a:r>
            <a:endParaRPr lang="fr-F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A8EF6C-E8D2-13CF-A67D-23A4569C1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098" y="1615357"/>
            <a:ext cx="6271803" cy="19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08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"/>
          <p:cNvSpPr txBox="1">
            <a:spLocks noGrp="1"/>
          </p:cNvSpPr>
          <p:nvPr>
            <p:ph type="title"/>
          </p:nvPr>
        </p:nvSpPr>
        <p:spPr>
          <a:xfrm>
            <a:off x="0" y="411475"/>
            <a:ext cx="91440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Introduction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1BAFD6-DBEA-9839-6D49-33BD1588BDFB}"/>
              </a:ext>
            </a:extLst>
          </p:cNvPr>
          <p:cNvSpPr txBox="1"/>
          <p:nvPr/>
        </p:nvSpPr>
        <p:spPr>
          <a:xfrm>
            <a:off x="2113721" y="1340643"/>
            <a:ext cx="491655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     In this presentation we are going to discuss the 13</a:t>
            </a:r>
            <a:r>
              <a:rPr lang="en-US" baseline="30000" dirty="0"/>
              <a:t>th</a:t>
            </a:r>
            <a:r>
              <a:rPr lang="en-US" dirty="0"/>
              <a:t> chapter of the book “ The Data Warehouse Toolkit Third Edition ” by Ralph Kimball &amp; Margy Ross.</a:t>
            </a:r>
          </a:p>
          <a:p>
            <a:pPr algn="just"/>
            <a:endParaRPr lang="en-US" dirty="0"/>
          </a:p>
          <a:p>
            <a:pPr algn="l"/>
            <a:r>
              <a:rPr lang="en-US" dirty="0"/>
              <a:t>     In this chapter, an accumulating snapshot is used to monitor prospective student applicants as they progress through admissions </a:t>
            </a:r>
            <a:r>
              <a:rPr lang="fr-FR" dirty="0" err="1"/>
              <a:t>Milestones</a:t>
            </a:r>
            <a:endParaRPr lang="fr-FR" dirty="0"/>
          </a:p>
          <a:p>
            <a:pPr algn="l"/>
            <a:endParaRPr lang="en-US" dirty="0"/>
          </a:p>
          <a:p>
            <a:pPr algn="just"/>
            <a:r>
              <a:rPr lang="en-US" dirty="0"/>
              <a:t>     Before we delve into the specifics, let's briefly revisit the concept of snapshot fact table, accumulating snapshot fact table and </a:t>
            </a:r>
            <a:r>
              <a:rPr lang="en-US" dirty="0" err="1"/>
              <a:t>factless</a:t>
            </a:r>
            <a:r>
              <a:rPr lang="en-US" dirty="0"/>
              <a:t> fact.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2076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"/>
          <p:cNvSpPr txBox="1">
            <a:spLocks noGrp="1"/>
          </p:cNvSpPr>
          <p:nvPr>
            <p:ph type="title"/>
          </p:nvPr>
        </p:nvSpPr>
        <p:spPr>
          <a:xfrm>
            <a:off x="0" y="1014449"/>
            <a:ext cx="91440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dk1"/>
                </a:solidFill>
              </a:rPr>
              <a:t>Snapshot F</a:t>
            </a:r>
            <a:r>
              <a:rPr lang="en" dirty="0">
                <a:solidFill>
                  <a:schemeClr val="dk1"/>
                </a:solidFill>
              </a:rPr>
              <a:t>act table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1BAFD6-DBEA-9839-6D49-33BD1588BDFB}"/>
              </a:ext>
            </a:extLst>
          </p:cNvPr>
          <p:cNvSpPr txBox="1"/>
          <p:nvPr/>
        </p:nvSpPr>
        <p:spPr>
          <a:xfrm>
            <a:off x="2113721" y="2094696"/>
            <a:ext cx="4916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snapshot fact table specifically stores aggregated data at a specific point in time, providing a snapshot view of a particular business process or metric. This type of fact table is useful for analyzing historical trends and changes over time.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67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"/>
          <p:cNvSpPr txBox="1">
            <a:spLocks noGrp="1"/>
          </p:cNvSpPr>
          <p:nvPr>
            <p:ph type="title"/>
          </p:nvPr>
        </p:nvSpPr>
        <p:spPr>
          <a:xfrm>
            <a:off x="0" y="1014449"/>
            <a:ext cx="91440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r-FR" dirty="0" err="1">
                <a:solidFill>
                  <a:schemeClr val="dk1"/>
                </a:solidFill>
              </a:rPr>
              <a:t>Accumulating</a:t>
            </a:r>
            <a:r>
              <a:rPr lang="fr-FR" b="1" i="0" dirty="0">
                <a:solidFill>
                  <a:srgbClr val="BCC0C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dirty="0">
                <a:solidFill>
                  <a:schemeClr val="dk1"/>
                </a:solidFill>
              </a:rPr>
              <a:t>Snapshot Fact table</a:t>
            </a: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1BAFD6-DBEA-9839-6D49-33BD1588BDFB}"/>
              </a:ext>
            </a:extLst>
          </p:cNvPr>
          <p:cNvSpPr txBox="1"/>
          <p:nvPr/>
        </p:nvSpPr>
        <p:spPr>
          <a:xfrm>
            <a:off x="2113721" y="2094696"/>
            <a:ext cx="49165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  <a:latin typeface="Söhne"/>
              </a:rPr>
              <a:t>a type of fact table in a data warehouse that tracks the changes in a process over time by capturing key milestones and events. Unlike a regular snapshot fact table that only provides a snapshot at a specific point in time, an accumulating snapshot fact table accumulates data over a period to show the evolution of a process.</a:t>
            </a:r>
            <a:endParaRPr lang="fr-FR" dirty="0">
              <a:solidFill>
                <a:schemeClr val="tx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625711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"/>
          <p:cNvSpPr txBox="1">
            <a:spLocks noGrp="1"/>
          </p:cNvSpPr>
          <p:nvPr>
            <p:ph type="title"/>
          </p:nvPr>
        </p:nvSpPr>
        <p:spPr>
          <a:xfrm>
            <a:off x="0" y="1014449"/>
            <a:ext cx="91440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>
                <a:solidFill>
                  <a:schemeClr val="dk1"/>
                </a:solidFill>
              </a:rPr>
              <a:t>Factless</a:t>
            </a:r>
            <a:r>
              <a:rPr lang="fr-FR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dirty="0">
                <a:solidFill>
                  <a:schemeClr val="dk1"/>
                </a:solidFill>
              </a:rPr>
              <a:t>Fact</a:t>
            </a:r>
            <a:r>
              <a:rPr lang="fr-FR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dirty="0">
                <a:solidFill>
                  <a:schemeClr val="dk1"/>
                </a:solidFill>
              </a:rPr>
              <a:t>Table</a:t>
            </a:r>
            <a:r>
              <a:rPr lang="fr-FR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1BAFD6-DBEA-9839-6D49-33BD1588BDFB}"/>
              </a:ext>
            </a:extLst>
          </p:cNvPr>
          <p:cNvSpPr txBox="1"/>
          <p:nvPr/>
        </p:nvSpPr>
        <p:spPr>
          <a:xfrm>
            <a:off x="2113721" y="2094696"/>
            <a:ext cx="4916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effectLst/>
                <a:latin typeface="-apple-system"/>
              </a:rPr>
              <a:t>A </a:t>
            </a:r>
            <a:r>
              <a:rPr lang="en-US" b="0" i="0" dirty="0" err="1">
                <a:effectLst/>
                <a:latin typeface="-apple-system"/>
              </a:rPr>
              <a:t>factless</a:t>
            </a:r>
            <a:r>
              <a:rPr lang="en-US" b="0" i="0" dirty="0">
                <a:effectLst/>
                <a:latin typeface="-apple-system"/>
              </a:rPr>
              <a:t> fact table is a table that contains only foreign keys to dimensions, but no numeric facts. It is used to capture events or situations that have no measurable outcome, but are important for analysis.</a:t>
            </a:r>
            <a:endParaRPr lang="fr-FR" dirty="0">
              <a:solidFill>
                <a:schemeClr val="tx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619882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"/>
          <p:cNvSpPr txBox="1">
            <a:spLocks noGrp="1"/>
          </p:cNvSpPr>
          <p:nvPr>
            <p:ph type="title"/>
          </p:nvPr>
        </p:nvSpPr>
        <p:spPr>
          <a:xfrm>
            <a:off x="0" y="411475"/>
            <a:ext cx="91440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Focus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B556DFB-B903-B1A7-AAF0-7A3905DEE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916" y="1078310"/>
            <a:ext cx="4498167" cy="2986879"/>
          </a:xfrm>
          <a:prstGeom prst="rect">
            <a:avLst/>
          </a:prstGeom>
        </p:spPr>
      </p:pic>
      <p:sp>
        <p:nvSpPr>
          <p:cNvPr id="4" name="ZoneTexte 35">
            <a:extLst>
              <a:ext uri="{FF2B5EF4-FFF2-40B4-BE49-F238E27FC236}">
                <a16:creationId xmlns:a16="http://schemas.microsoft.com/office/drawing/2014/main" id="{34870F2F-9C91-DEAD-AC89-C1BC3482EEAF}"/>
              </a:ext>
            </a:extLst>
          </p:cNvPr>
          <p:cNvSpPr txBox="1"/>
          <p:nvPr/>
        </p:nvSpPr>
        <p:spPr>
          <a:xfrm>
            <a:off x="0" y="4169049"/>
            <a:ext cx="9143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Figure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: Bus matrix pour l'établissement d'enseignement.</a:t>
            </a:r>
            <a:endParaRPr lang="fr-F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1D57AD-F1A0-941F-6AFB-4768F693BBDB}"/>
              </a:ext>
            </a:extLst>
          </p:cNvPr>
          <p:cNvSpPr/>
          <p:nvPr/>
        </p:nvSpPr>
        <p:spPr>
          <a:xfrm>
            <a:off x="2385392" y="2482014"/>
            <a:ext cx="119270" cy="12101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2BBA005-7772-CCA5-53D5-FADD0555FC75}"/>
              </a:ext>
            </a:extLst>
          </p:cNvPr>
          <p:cNvSpPr/>
          <p:nvPr/>
        </p:nvSpPr>
        <p:spPr>
          <a:xfrm>
            <a:off x="2385392" y="2322324"/>
            <a:ext cx="119270" cy="12101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F614B93-AFC6-70CF-B1E2-4D5AD31A2A81}"/>
              </a:ext>
            </a:extLst>
          </p:cNvPr>
          <p:cNvSpPr/>
          <p:nvPr/>
        </p:nvSpPr>
        <p:spPr>
          <a:xfrm>
            <a:off x="2385392" y="3120537"/>
            <a:ext cx="119270" cy="12101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70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"/>
          <p:cNvSpPr txBox="1">
            <a:spLocks noGrp="1"/>
          </p:cNvSpPr>
          <p:nvPr>
            <p:ph type="title"/>
          </p:nvPr>
        </p:nvSpPr>
        <p:spPr>
          <a:xfrm>
            <a:off x="0" y="411475"/>
            <a:ext cx="91440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Applicant Pipline</a:t>
            </a:r>
            <a:endParaRPr dirty="0"/>
          </a:p>
        </p:txBody>
      </p:sp>
      <p:sp>
        <p:nvSpPr>
          <p:cNvPr id="4" name="ZoneTexte 35">
            <a:extLst>
              <a:ext uri="{FF2B5EF4-FFF2-40B4-BE49-F238E27FC236}">
                <a16:creationId xmlns:a16="http://schemas.microsoft.com/office/drawing/2014/main" id="{34870F2F-9C91-DEAD-AC89-C1BC3482EEAF}"/>
              </a:ext>
            </a:extLst>
          </p:cNvPr>
          <p:cNvSpPr txBox="1"/>
          <p:nvPr/>
        </p:nvSpPr>
        <p:spPr>
          <a:xfrm>
            <a:off x="0" y="4169049"/>
            <a:ext cx="9143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Figure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: </a:t>
            </a:r>
            <a:r>
              <a:rPr lang="en-US" dirty="0"/>
              <a:t>Student applicant pipeline as an accumulating snapshot.</a:t>
            </a:r>
            <a:endParaRPr lang="fr-F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CB97BD-E663-EF23-88DE-6C0DB2912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577" y="1011717"/>
            <a:ext cx="5132845" cy="312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"/>
          <p:cNvSpPr txBox="1">
            <a:spLocks noGrp="1"/>
          </p:cNvSpPr>
          <p:nvPr>
            <p:ph type="title"/>
          </p:nvPr>
        </p:nvSpPr>
        <p:spPr>
          <a:xfrm>
            <a:off x="0" y="411475"/>
            <a:ext cx="91440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</a:t>
            </a:r>
            <a:r>
              <a:rPr lang="fr-FR" dirty="0" err="1">
                <a:solidFill>
                  <a:schemeClr val="dk1"/>
                </a:solidFill>
              </a:rPr>
              <a:t>dmissions</a:t>
            </a:r>
            <a:r>
              <a:rPr lang="fr-FR" dirty="0">
                <a:solidFill>
                  <a:schemeClr val="dk1"/>
                </a:solidFill>
              </a:rPr>
              <a:t> Events</a:t>
            </a:r>
            <a:endParaRPr lang="fr-FR" dirty="0"/>
          </a:p>
        </p:txBody>
      </p:sp>
      <p:sp>
        <p:nvSpPr>
          <p:cNvPr id="4" name="ZoneTexte 35">
            <a:extLst>
              <a:ext uri="{FF2B5EF4-FFF2-40B4-BE49-F238E27FC236}">
                <a16:creationId xmlns:a16="http://schemas.microsoft.com/office/drawing/2014/main" id="{34870F2F-9C91-DEAD-AC89-C1BC3482EEAF}"/>
              </a:ext>
            </a:extLst>
          </p:cNvPr>
          <p:cNvSpPr txBox="1"/>
          <p:nvPr/>
        </p:nvSpPr>
        <p:spPr>
          <a:xfrm>
            <a:off x="0" y="4169049"/>
            <a:ext cx="9143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Figure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: </a:t>
            </a:r>
            <a:r>
              <a:rPr lang="en-US" dirty="0"/>
              <a:t>Admission event attendance as a </a:t>
            </a:r>
            <a:r>
              <a:rPr lang="en-US" dirty="0" err="1"/>
              <a:t>factless</a:t>
            </a:r>
            <a:r>
              <a:rPr lang="en-US" dirty="0"/>
              <a:t> fact table.</a:t>
            </a:r>
            <a:endParaRPr lang="fr-F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9FDB1D-9591-9166-C587-F4694D2FB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14" y="1592495"/>
            <a:ext cx="7513971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5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"/>
          <p:cNvSpPr txBox="1">
            <a:spLocks noGrp="1"/>
          </p:cNvSpPr>
          <p:nvPr>
            <p:ph type="title"/>
          </p:nvPr>
        </p:nvSpPr>
        <p:spPr>
          <a:xfrm>
            <a:off x="0" y="411475"/>
            <a:ext cx="91440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Course Registrations</a:t>
            </a:r>
            <a:endParaRPr lang="fr-FR" dirty="0"/>
          </a:p>
        </p:txBody>
      </p:sp>
      <p:sp>
        <p:nvSpPr>
          <p:cNvPr id="4" name="ZoneTexte 35">
            <a:extLst>
              <a:ext uri="{FF2B5EF4-FFF2-40B4-BE49-F238E27FC236}">
                <a16:creationId xmlns:a16="http://schemas.microsoft.com/office/drawing/2014/main" id="{34870F2F-9C91-DEAD-AC89-C1BC3482EEAF}"/>
              </a:ext>
            </a:extLst>
          </p:cNvPr>
          <p:cNvSpPr txBox="1"/>
          <p:nvPr/>
        </p:nvSpPr>
        <p:spPr>
          <a:xfrm>
            <a:off x="0" y="4169049"/>
            <a:ext cx="9143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Figure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: </a:t>
            </a:r>
            <a:r>
              <a:rPr lang="en-US" dirty="0"/>
              <a:t>Course registration events as a </a:t>
            </a:r>
            <a:r>
              <a:rPr lang="en-US" dirty="0" err="1"/>
              <a:t>factless</a:t>
            </a:r>
            <a:r>
              <a:rPr lang="en-US" dirty="0"/>
              <a:t> fact table.</a:t>
            </a:r>
            <a:endParaRPr lang="fr-F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14F8E-DCA6-C750-094F-16FA4FC5E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946" y="986089"/>
            <a:ext cx="6840105" cy="317132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2C8E537-63A1-1FD6-CB9F-F41C48975F69}"/>
              </a:ext>
            </a:extLst>
          </p:cNvPr>
          <p:cNvSpPr/>
          <p:nvPr/>
        </p:nvSpPr>
        <p:spPr>
          <a:xfrm>
            <a:off x="1278836" y="1143545"/>
            <a:ext cx="119270" cy="12101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34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Big Dat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357</Words>
  <Application>Microsoft Office PowerPoint</Application>
  <PresentationFormat>Affichage à l'écran (16:9)</PresentationFormat>
  <Paragraphs>32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Arial</vt:lpstr>
      <vt:lpstr>Fira Sans Extra Condensed SemiBold</vt:lpstr>
      <vt:lpstr>Roboto</vt:lpstr>
      <vt:lpstr>-apple-system</vt:lpstr>
      <vt:lpstr>Fira Sans Extra Condensed</vt:lpstr>
      <vt:lpstr>Arial</vt:lpstr>
      <vt:lpstr>Söhne</vt:lpstr>
      <vt:lpstr>Big Data Infographics by Slidesgo</vt:lpstr>
      <vt:lpstr>Chapter 13 : Education</vt:lpstr>
      <vt:lpstr>Introduction</vt:lpstr>
      <vt:lpstr>Snapshot Fact table</vt:lpstr>
      <vt:lpstr> Accumulating Snapshot Fact table</vt:lpstr>
      <vt:lpstr>Factless Fact Table </vt:lpstr>
      <vt:lpstr>Focus</vt:lpstr>
      <vt:lpstr>Applicant Pipline</vt:lpstr>
      <vt:lpstr>Admissions Events</vt:lpstr>
      <vt:lpstr>Course Registrations</vt:lpstr>
      <vt:lpstr>Facility Utilization</vt:lpstr>
      <vt:lpstr>Students Attendance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Infographics </dc:title>
  <cp:lastModifiedBy>bella abdelouahab</cp:lastModifiedBy>
  <cp:revision>3</cp:revision>
  <dcterms:modified xsi:type="dcterms:W3CDTF">2023-12-22T08:19:34Z</dcterms:modified>
</cp:coreProperties>
</file>