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8" r:id="rId2"/>
    <p:sldId id="260" r:id="rId3"/>
    <p:sldId id="393" r:id="rId4"/>
    <p:sldId id="367" r:id="rId5"/>
    <p:sldId id="406" r:id="rId6"/>
    <p:sldId id="394" r:id="rId7"/>
    <p:sldId id="370" r:id="rId8"/>
    <p:sldId id="373" r:id="rId9"/>
    <p:sldId id="374" r:id="rId10"/>
    <p:sldId id="376" r:id="rId11"/>
    <p:sldId id="377" r:id="rId12"/>
    <p:sldId id="395" r:id="rId13"/>
    <p:sldId id="402" r:id="rId14"/>
    <p:sldId id="403" r:id="rId15"/>
    <p:sldId id="404" r:id="rId16"/>
    <p:sldId id="405" r:id="rId17"/>
    <p:sldId id="387" r:id="rId18"/>
    <p:sldId id="388" r:id="rId19"/>
    <p:sldId id="390" r:id="rId20"/>
    <p:sldId id="391" r:id="rId21"/>
    <p:sldId id="392" r:id="rId22"/>
    <p:sldId id="398" r:id="rId23"/>
    <p:sldId id="399" r:id="rId24"/>
    <p:sldId id="400" r:id="rId25"/>
    <p:sldId id="396" r:id="rId26"/>
    <p:sldId id="397" r:id="rId27"/>
    <p:sldId id="401" r:id="rId28"/>
    <p:sldId id="34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guide id="3" pos="4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000"/>
    <a:srgbClr val="EFEEEE"/>
    <a:srgbClr val="7F7F7F"/>
    <a:srgbClr val="9DC3E6"/>
    <a:srgbClr val="C55A11"/>
    <a:srgbClr val="C670DE"/>
    <a:srgbClr val="FF0000"/>
    <a:srgbClr val="7030A0"/>
    <a:srgbClr val="FFD96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25" autoAdjust="0"/>
    <p:restoredTop sz="79345" autoAdjust="0"/>
  </p:normalViewPr>
  <p:slideViewPr>
    <p:cSldViewPr snapToGrid="0" showGuides="1">
      <p:cViewPr>
        <p:scale>
          <a:sx n="55" d="100"/>
          <a:sy n="55" d="100"/>
        </p:scale>
        <p:origin x="492" y="28"/>
      </p:cViewPr>
      <p:guideLst>
        <p:guide orient="horz" pos="2184"/>
        <p:guide pos="3840"/>
        <p:guide pos="4310"/>
      </p:guideLst>
    </p:cSldViewPr>
  </p:slideViewPr>
  <p:outlineViewPr>
    <p:cViewPr>
      <p:scale>
        <a:sx n="33" d="100"/>
        <a:sy n="33" d="100"/>
      </p:scale>
      <p:origin x="18" y="43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72514-3833-47B6-903D-EE8B62AF854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63EAE159-5500-49F9-85D1-95F850A75647}">
      <dgm:prSet phldrT="[Texte]" custT="1">
        <dgm:style>
          <a:lnRef idx="1">
            <a:schemeClr val="accent2"/>
          </a:lnRef>
          <a:fillRef idx="3">
            <a:schemeClr val="accent2"/>
          </a:fillRef>
          <a:effectRef idx="2">
            <a:schemeClr val="accent2"/>
          </a:effectRef>
          <a:fontRef idx="minor">
            <a:schemeClr val="lt1"/>
          </a:fontRef>
        </dgm:style>
      </dgm:prSet>
      <dgm:spPr/>
      <dgm:t>
        <a:bodyPr/>
        <a:lstStyle/>
        <a:p>
          <a:r>
            <a:rPr lang="fr-FR" sz="2000" dirty="0"/>
            <a:t>Choix des clés</a:t>
          </a:r>
        </a:p>
      </dgm:t>
    </dgm:pt>
    <dgm:pt modelId="{0E39E2E0-1A10-41F6-9D42-D49DFD3BF0E0}" type="parTrans" cxnId="{46422D21-02AF-479E-91D4-0275D4009D2F}">
      <dgm:prSet/>
      <dgm:spPr/>
      <dgm:t>
        <a:bodyPr/>
        <a:lstStyle/>
        <a:p>
          <a:endParaRPr lang="fr-FR"/>
        </a:p>
      </dgm:t>
    </dgm:pt>
    <dgm:pt modelId="{2CC121F0-50D0-494A-8552-3659B286CB0A}" type="sibTrans" cxnId="{46422D21-02AF-479E-91D4-0275D4009D2F}">
      <dgm:prSet/>
      <dgm:spPr>
        <a:ln>
          <a:solidFill>
            <a:schemeClr val="accent2"/>
          </a:solidFill>
        </a:ln>
      </dgm:spPr>
      <dgm:t>
        <a:bodyPr/>
        <a:lstStyle/>
        <a:p>
          <a:endParaRPr lang="fr-FR"/>
        </a:p>
      </dgm:t>
    </dgm:pt>
    <dgm:pt modelId="{ACFFA6EE-1FA9-4810-82E1-B1741915F76F}">
      <dgm:prSet phldrT="[Texte]" custT="1">
        <dgm:style>
          <a:lnRef idx="1">
            <a:schemeClr val="accent2"/>
          </a:lnRef>
          <a:fillRef idx="3">
            <a:schemeClr val="accent2"/>
          </a:fillRef>
          <a:effectRef idx="2">
            <a:schemeClr val="accent2"/>
          </a:effectRef>
          <a:fontRef idx="minor">
            <a:schemeClr val="lt1"/>
          </a:fontRef>
        </dgm:style>
      </dgm:prSet>
      <dgm:spPr/>
      <dgm:t>
        <a:bodyPr/>
        <a:lstStyle/>
        <a:p>
          <a:r>
            <a:rPr lang="fr-FR" sz="2000" dirty="0"/>
            <a:t>Sécurité de l’implémentation </a:t>
          </a:r>
        </a:p>
      </dgm:t>
    </dgm:pt>
    <dgm:pt modelId="{08ECDD68-C0E5-4569-BE41-9925F1F14FDB}" type="parTrans" cxnId="{3BF24136-9E14-4547-A3E6-800B67C33314}">
      <dgm:prSet/>
      <dgm:spPr/>
      <dgm:t>
        <a:bodyPr/>
        <a:lstStyle/>
        <a:p>
          <a:endParaRPr lang="fr-FR"/>
        </a:p>
      </dgm:t>
    </dgm:pt>
    <dgm:pt modelId="{4B3C9180-0B1D-4C7C-8552-885ED6D5966B}" type="sibTrans" cxnId="{3BF24136-9E14-4547-A3E6-800B67C33314}">
      <dgm:prSet/>
      <dgm:spPr/>
      <dgm:t>
        <a:bodyPr/>
        <a:lstStyle/>
        <a:p>
          <a:endParaRPr lang="fr-FR"/>
        </a:p>
      </dgm:t>
    </dgm:pt>
    <dgm:pt modelId="{9C906590-842F-4B52-8317-15A83FF16597}">
      <dgm:prSet phldrT="[Texte]" custT="1">
        <dgm:style>
          <a:lnRef idx="1">
            <a:schemeClr val="accent2"/>
          </a:lnRef>
          <a:fillRef idx="3">
            <a:schemeClr val="accent2"/>
          </a:fillRef>
          <a:effectRef idx="2">
            <a:schemeClr val="accent2"/>
          </a:effectRef>
          <a:fontRef idx="minor">
            <a:schemeClr val="lt1"/>
          </a:fontRef>
        </dgm:style>
      </dgm:prSet>
      <dgm:spPr/>
      <dgm:t>
        <a:bodyPr/>
        <a:lstStyle/>
        <a:p>
          <a:r>
            <a:rPr lang="fr-FR" sz="2000" dirty="0"/>
            <a:t>Mises à jour régulières</a:t>
          </a:r>
        </a:p>
      </dgm:t>
    </dgm:pt>
    <dgm:pt modelId="{E2DE928C-B934-4384-955B-FCA52AD3A3E3}" type="parTrans" cxnId="{31C734AA-BDF7-42B5-87C0-755F912FE7EE}">
      <dgm:prSet/>
      <dgm:spPr/>
      <dgm:t>
        <a:bodyPr/>
        <a:lstStyle/>
        <a:p>
          <a:endParaRPr lang="fr-FR"/>
        </a:p>
      </dgm:t>
    </dgm:pt>
    <dgm:pt modelId="{D3C6FF73-9B7C-474D-96C1-E860376AB83A}" type="sibTrans" cxnId="{31C734AA-BDF7-42B5-87C0-755F912FE7EE}">
      <dgm:prSet/>
      <dgm:spPr/>
      <dgm:t>
        <a:bodyPr/>
        <a:lstStyle/>
        <a:p>
          <a:endParaRPr lang="fr-FR"/>
        </a:p>
      </dgm:t>
    </dgm:pt>
    <dgm:pt modelId="{4B3B3545-FBE9-4626-A755-CF72A3918C6B}">
      <dgm:prSet custT="1">
        <dgm:style>
          <a:lnRef idx="1">
            <a:schemeClr val="accent2"/>
          </a:lnRef>
          <a:fillRef idx="3">
            <a:schemeClr val="accent2"/>
          </a:fillRef>
          <a:effectRef idx="2">
            <a:schemeClr val="accent2"/>
          </a:effectRef>
          <a:fontRef idx="minor">
            <a:schemeClr val="lt1"/>
          </a:fontRef>
        </dgm:style>
      </dgm:prSet>
      <dgm:spPr/>
      <dgm:t>
        <a:bodyPr/>
        <a:lstStyle/>
        <a:p>
          <a:r>
            <a:rPr lang="fr-FR" sz="2000" dirty="0"/>
            <a:t>Tests de pénétration</a:t>
          </a:r>
        </a:p>
      </dgm:t>
    </dgm:pt>
    <dgm:pt modelId="{B5956D0A-92A4-47AA-9D69-01A16C78A9C2}" type="parTrans" cxnId="{AB7E1FA6-AE8C-4284-85ED-CCBC2382E385}">
      <dgm:prSet/>
      <dgm:spPr/>
      <dgm:t>
        <a:bodyPr/>
        <a:lstStyle/>
        <a:p>
          <a:endParaRPr lang="fr-FR"/>
        </a:p>
      </dgm:t>
    </dgm:pt>
    <dgm:pt modelId="{FAF78773-CAF3-46C8-BB79-5EE74FCFECFD}" type="sibTrans" cxnId="{AB7E1FA6-AE8C-4284-85ED-CCBC2382E385}">
      <dgm:prSet/>
      <dgm:spPr/>
      <dgm:t>
        <a:bodyPr/>
        <a:lstStyle/>
        <a:p>
          <a:endParaRPr lang="fr-FR"/>
        </a:p>
      </dgm:t>
    </dgm:pt>
    <dgm:pt modelId="{B9E14CC7-BC54-4F53-ACCC-48AD32C22F6B}" type="pres">
      <dgm:prSet presAssocID="{B9F72514-3833-47B6-903D-EE8B62AF8546}" presName="Name0" presStyleCnt="0">
        <dgm:presLayoutVars>
          <dgm:chMax val="7"/>
          <dgm:chPref val="7"/>
          <dgm:dir/>
        </dgm:presLayoutVars>
      </dgm:prSet>
      <dgm:spPr/>
    </dgm:pt>
    <dgm:pt modelId="{FE8937A4-4437-43D0-9BBD-C33A4B455629}" type="pres">
      <dgm:prSet presAssocID="{B9F72514-3833-47B6-903D-EE8B62AF8546}" presName="Name1" presStyleCnt="0"/>
      <dgm:spPr/>
    </dgm:pt>
    <dgm:pt modelId="{D3E17B6A-B20E-4DA1-A1CD-722EAAC60949}" type="pres">
      <dgm:prSet presAssocID="{B9F72514-3833-47B6-903D-EE8B62AF8546}" presName="cycle" presStyleCnt="0"/>
      <dgm:spPr/>
    </dgm:pt>
    <dgm:pt modelId="{EDFC4B3E-2197-4411-BDAC-3856D350B0E2}" type="pres">
      <dgm:prSet presAssocID="{B9F72514-3833-47B6-903D-EE8B62AF8546}" presName="srcNode" presStyleLbl="node1" presStyleIdx="0" presStyleCnt="4"/>
      <dgm:spPr/>
    </dgm:pt>
    <dgm:pt modelId="{1851199B-78AD-41CF-8914-B5D834D90130}" type="pres">
      <dgm:prSet presAssocID="{B9F72514-3833-47B6-903D-EE8B62AF8546}" presName="conn" presStyleLbl="parChTrans1D2" presStyleIdx="0" presStyleCnt="1" custLinFactNeighborX="917" custLinFactNeighborY="1775"/>
      <dgm:spPr/>
    </dgm:pt>
    <dgm:pt modelId="{4691715D-A133-486F-AB1E-76241A340C30}" type="pres">
      <dgm:prSet presAssocID="{B9F72514-3833-47B6-903D-EE8B62AF8546}" presName="extraNode" presStyleLbl="node1" presStyleIdx="0" presStyleCnt="4"/>
      <dgm:spPr/>
    </dgm:pt>
    <dgm:pt modelId="{EF6A0843-8B45-475A-9364-C27949AEDAE4}" type="pres">
      <dgm:prSet presAssocID="{B9F72514-3833-47B6-903D-EE8B62AF8546}" presName="dstNode" presStyleLbl="node1" presStyleIdx="0" presStyleCnt="4"/>
      <dgm:spPr/>
    </dgm:pt>
    <dgm:pt modelId="{2FDC0F29-D98A-465A-9DA3-E5E95988DE83}" type="pres">
      <dgm:prSet presAssocID="{63EAE159-5500-49F9-85D1-95F850A75647}" presName="text_1" presStyleLbl="node1" presStyleIdx="0" presStyleCnt="4">
        <dgm:presLayoutVars>
          <dgm:bulletEnabled val="1"/>
        </dgm:presLayoutVars>
      </dgm:prSet>
      <dgm:spPr/>
    </dgm:pt>
    <dgm:pt modelId="{6A7D446C-9E61-44F0-90E2-1971CB73941F}" type="pres">
      <dgm:prSet presAssocID="{63EAE159-5500-49F9-85D1-95F850A75647}" presName="accent_1" presStyleCnt="0"/>
      <dgm:spPr/>
    </dgm:pt>
    <dgm:pt modelId="{01B65624-04E9-4B35-99B3-33042CBF8CFD}" type="pres">
      <dgm:prSet presAssocID="{63EAE159-5500-49F9-85D1-95F850A75647}" presName="accentRepeatNode" presStyleLbl="solidFgAcc1" presStyleIdx="0" presStyleCnt="4">
        <dgm:style>
          <a:lnRef idx="2">
            <a:schemeClr val="accent2"/>
          </a:lnRef>
          <a:fillRef idx="1">
            <a:schemeClr val="lt1"/>
          </a:fillRef>
          <a:effectRef idx="0">
            <a:schemeClr val="accent2"/>
          </a:effectRef>
          <a:fontRef idx="minor">
            <a:schemeClr val="dk1"/>
          </a:fontRef>
        </dgm:style>
      </dgm:prSet>
      <dgm:spPr/>
    </dgm:pt>
    <dgm:pt modelId="{7F037215-8ED7-4051-80C9-428ED646C182}" type="pres">
      <dgm:prSet presAssocID="{ACFFA6EE-1FA9-4810-82E1-B1741915F76F}" presName="text_2" presStyleLbl="node1" presStyleIdx="1" presStyleCnt="4">
        <dgm:presLayoutVars>
          <dgm:bulletEnabled val="1"/>
        </dgm:presLayoutVars>
      </dgm:prSet>
      <dgm:spPr/>
    </dgm:pt>
    <dgm:pt modelId="{5F4FB1C2-2FFD-41E8-A411-BCD559E180D2}" type="pres">
      <dgm:prSet presAssocID="{ACFFA6EE-1FA9-4810-82E1-B1741915F76F}" presName="accent_2" presStyleCnt="0"/>
      <dgm:spPr/>
    </dgm:pt>
    <dgm:pt modelId="{518609A0-7B4C-4CD1-9751-BF39F9AA033A}" type="pres">
      <dgm:prSet presAssocID="{ACFFA6EE-1FA9-4810-82E1-B1741915F76F}" presName="accentRepeatNode" presStyleLbl="solidFgAcc1" presStyleIdx="1" presStyleCnt="4">
        <dgm:style>
          <a:lnRef idx="2">
            <a:schemeClr val="accent2"/>
          </a:lnRef>
          <a:fillRef idx="1">
            <a:schemeClr val="lt1"/>
          </a:fillRef>
          <a:effectRef idx="0">
            <a:schemeClr val="accent2"/>
          </a:effectRef>
          <a:fontRef idx="minor">
            <a:schemeClr val="dk1"/>
          </a:fontRef>
        </dgm:style>
      </dgm:prSet>
      <dgm:spPr/>
    </dgm:pt>
    <dgm:pt modelId="{D42A487E-2032-4730-83C1-165C9E5AFC0B}" type="pres">
      <dgm:prSet presAssocID="{9C906590-842F-4B52-8317-15A83FF16597}" presName="text_3" presStyleLbl="node1" presStyleIdx="2" presStyleCnt="4">
        <dgm:presLayoutVars>
          <dgm:bulletEnabled val="1"/>
        </dgm:presLayoutVars>
      </dgm:prSet>
      <dgm:spPr/>
    </dgm:pt>
    <dgm:pt modelId="{7CC988FA-A401-4A64-8C41-D366B555B6DC}" type="pres">
      <dgm:prSet presAssocID="{9C906590-842F-4B52-8317-15A83FF16597}" presName="accent_3" presStyleCnt="0"/>
      <dgm:spPr/>
    </dgm:pt>
    <dgm:pt modelId="{82C85ACD-CB4C-429E-B66D-CD36C17B27B6}" type="pres">
      <dgm:prSet presAssocID="{9C906590-842F-4B52-8317-15A83FF16597}" presName="accentRepeatNode" presStyleLbl="solidFgAcc1" presStyleIdx="2" presStyleCnt="4">
        <dgm:style>
          <a:lnRef idx="2">
            <a:schemeClr val="accent2"/>
          </a:lnRef>
          <a:fillRef idx="1">
            <a:schemeClr val="lt1"/>
          </a:fillRef>
          <a:effectRef idx="0">
            <a:schemeClr val="accent2"/>
          </a:effectRef>
          <a:fontRef idx="minor">
            <a:schemeClr val="dk1"/>
          </a:fontRef>
        </dgm:style>
      </dgm:prSet>
      <dgm:spPr/>
    </dgm:pt>
    <dgm:pt modelId="{DF5F96CD-F037-44DD-BF02-AF6823AB4415}" type="pres">
      <dgm:prSet presAssocID="{4B3B3545-FBE9-4626-A755-CF72A3918C6B}" presName="text_4" presStyleLbl="node1" presStyleIdx="3" presStyleCnt="4">
        <dgm:presLayoutVars>
          <dgm:bulletEnabled val="1"/>
        </dgm:presLayoutVars>
      </dgm:prSet>
      <dgm:spPr/>
    </dgm:pt>
    <dgm:pt modelId="{18F97B90-107D-4508-AA1F-8181CEA79AA2}" type="pres">
      <dgm:prSet presAssocID="{4B3B3545-FBE9-4626-A755-CF72A3918C6B}" presName="accent_4" presStyleCnt="0"/>
      <dgm:spPr/>
    </dgm:pt>
    <dgm:pt modelId="{45C28367-D178-4D18-9EF8-86F4E42ED366}" type="pres">
      <dgm:prSet presAssocID="{4B3B3545-FBE9-4626-A755-CF72A3918C6B}" presName="accentRepeatNode" presStyleLbl="solidFgAcc1" presStyleIdx="3" presStyleCnt="4">
        <dgm:style>
          <a:lnRef idx="2">
            <a:schemeClr val="accent2"/>
          </a:lnRef>
          <a:fillRef idx="1">
            <a:schemeClr val="lt1"/>
          </a:fillRef>
          <a:effectRef idx="0">
            <a:schemeClr val="accent2"/>
          </a:effectRef>
          <a:fontRef idx="minor">
            <a:schemeClr val="dk1"/>
          </a:fontRef>
        </dgm:style>
      </dgm:prSet>
      <dgm:spPr/>
    </dgm:pt>
  </dgm:ptLst>
  <dgm:cxnLst>
    <dgm:cxn modelId="{83B92615-F917-4A41-9BA5-08B25D15B574}" type="presOf" srcId="{63EAE159-5500-49F9-85D1-95F850A75647}" destId="{2FDC0F29-D98A-465A-9DA3-E5E95988DE83}" srcOrd="0" destOrd="0" presId="urn:microsoft.com/office/officeart/2008/layout/VerticalCurvedList"/>
    <dgm:cxn modelId="{D4137415-DF68-49D3-B058-F981B94F24C6}" type="presOf" srcId="{4B3B3545-FBE9-4626-A755-CF72A3918C6B}" destId="{DF5F96CD-F037-44DD-BF02-AF6823AB4415}" srcOrd="0" destOrd="0" presId="urn:microsoft.com/office/officeart/2008/layout/VerticalCurvedList"/>
    <dgm:cxn modelId="{46422D21-02AF-479E-91D4-0275D4009D2F}" srcId="{B9F72514-3833-47B6-903D-EE8B62AF8546}" destId="{63EAE159-5500-49F9-85D1-95F850A75647}" srcOrd="0" destOrd="0" parTransId="{0E39E2E0-1A10-41F6-9D42-D49DFD3BF0E0}" sibTransId="{2CC121F0-50D0-494A-8552-3659B286CB0A}"/>
    <dgm:cxn modelId="{3BF24136-9E14-4547-A3E6-800B67C33314}" srcId="{B9F72514-3833-47B6-903D-EE8B62AF8546}" destId="{ACFFA6EE-1FA9-4810-82E1-B1741915F76F}" srcOrd="1" destOrd="0" parTransId="{08ECDD68-C0E5-4569-BE41-9925F1F14FDB}" sibTransId="{4B3C9180-0B1D-4C7C-8552-885ED6D5966B}"/>
    <dgm:cxn modelId="{AB7E1FA6-AE8C-4284-85ED-CCBC2382E385}" srcId="{B9F72514-3833-47B6-903D-EE8B62AF8546}" destId="{4B3B3545-FBE9-4626-A755-CF72A3918C6B}" srcOrd="3" destOrd="0" parTransId="{B5956D0A-92A4-47AA-9D69-01A16C78A9C2}" sibTransId="{FAF78773-CAF3-46C8-BB79-5EE74FCFECFD}"/>
    <dgm:cxn modelId="{31C734AA-BDF7-42B5-87C0-755F912FE7EE}" srcId="{B9F72514-3833-47B6-903D-EE8B62AF8546}" destId="{9C906590-842F-4B52-8317-15A83FF16597}" srcOrd="2" destOrd="0" parTransId="{E2DE928C-B934-4384-955B-FCA52AD3A3E3}" sibTransId="{D3C6FF73-9B7C-474D-96C1-E860376AB83A}"/>
    <dgm:cxn modelId="{55E589BD-D135-417E-AD68-44D8A5ABF499}" type="presOf" srcId="{9C906590-842F-4B52-8317-15A83FF16597}" destId="{D42A487E-2032-4730-83C1-165C9E5AFC0B}" srcOrd="0" destOrd="0" presId="urn:microsoft.com/office/officeart/2008/layout/VerticalCurvedList"/>
    <dgm:cxn modelId="{4DD2FDD8-4563-4DD5-92B2-3767CBBE6DF0}" type="presOf" srcId="{2CC121F0-50D0-494A-8552-3659B286CB0A}" destId="{1851199B-78AD-41CF-8914-B5D834D90130}" srcOrd="0" destOrd="0" presId="urn:microsoft.com/office/officeart/2008/layout/VerticalCurvedList"/>
    <dgm:cxn modelId="{E68E11DE-1F55-462E-872B-71AD94EA4321}" type="presOf" srcId="{ACFFA6EE-1FA9-4810-82E1-B1741915F76F}" destId="{7F037215-8ED7-4051-80C9-428ED646C182}" srcOrd="0" destOrd="0" presId="urn:microsoft.com/office/officeart/2008/layout/VerticalCurvedList"/>
    <dgm:cxn modelId="{163949E7-8F5C-4EA9-9136-C5405497B2A6}" type="presOf" srcId="{B9F72514-3833-47B6-903D-EE8B62AF8546}" destId="{B9E14CC7-BC54-4F53-ACCC-48AD32C22F6B}" srcOrd="0" destOrd="0" presId="urn:microsoft.com/office/officeart/2008/layout/VerticalCurvedList"/>
    <dgm:cxn modelId="{538EA305-04C3-43DE-8B9D-0DD05439514E}" type="presParOf" srcId="{B9E14CC7-BC54-4F53-ACCC-48AD32C22F6B}" destId="{FE8937A4-4437-43D0-9BBD-C33A4B455629}" srcOrd="0" destOrd="0" presId="urn:microsoft.com/office/officeart/2008/layout/VerticalCurvedList"/>
    <dgm:cxn modelId="{A589F68E-E3BD-44D6-81D9-75BF62B191C7}" type="presParOf" srcId="{FE8937A4-4437-43D0-9BBD-C33A4B455629}" destId="{D3E17B6A-B20E-4DA1-A1CD-722EAAC60949}" srcOrd="0" destOrd="0" presId="urn:microsoft.com/office/officeart/2008/layout/VerticalCurvedList"/>
    <dgm:cxn modelId="{35A76250-6E75-473B-AD81-F2B91BE71D3D}" type="presParOf" srcId="{D3E17B6A-B20E-4DA1-A1CD-722EAAC60949}" destId="{EDFC4B3E-2197-4411-BDAC-3856D350B0E2}" srcOrd="0" destOrd="0" presId="urn:microsoft.com/office/officeart/2008/layout/VerticalCurvedList"/>
    <dgm:cxn modelId="{E1508760-EAF9-468D-A04C-404AAEA4C431}" type="presParOf" srcId="{D3E17B6A-B20E-4DA1-A1CD-722EAAC60949}" destId="{1851199B-78AD-41CF-8914-B5D834D90130}" srcOrd="1" destOrd="0" presId="urn:microsoft.com/office/officeart/2008/layout/VerticalCurvedList"/>
    <dgm:cxn modelId="{71DD35BC-A808-4603-A86C-8F85665A2A0F}" type="presParOf" srcId="{D3E17B6A-B20E-4DA1-A1CD-722EAAC60949}" destId="{4691715D-A133-486F-AB1E-76241A340C30}" srcOrd="2" destOrd="0" presId="urn:microsoft.com/office/officeart/2008/layout/VerticalCurvedList"/>
    <dgm:cxn modelId="{79AB953C-D853-4145-83B0-573430E3E4AF}" type="presParOf" srcId="{D3E17B6A-B20E-4DA1-A1CD-722EAAC60949}" destId="{EF6A0843-8B45-475A-9364-C27949AEDAE4}" srcOrd="3" destOrd="0" presId="urn:microsoft.com/office/officeart/2008/layout/VerticalCurvedList"/>
    <dgm:cxn modelId="{25E4AFB8-B8E6-4EA0-9FF0-9BC2B31EC243}" type="presParOf" srcId="{FE8937A4-4437-43D0-9BBD-C33A4B455629}" destId="{2FDC0F29-D98A-465A-9DA3-E5E95988DE83}" srcOrd="1" destOrd="0" presId="urn:microsoft.com/office/officeart/2008/layout/VerticalCurvedList"/>
    <dgm:cxn modelId="{5D240571-EF82-4245-BFBD-F194670CB01B}" type="presParOf" srcId="{FE8937A4-4437-43D0-9BBD-C33A4B455629}" destId="{6A7D446C-9E61-44F0-90E2-1971CB73941F}" srcOrd="2" destOrd="0" presId="urn:microsoft.com/office/officeart/2008/layout/VerticalCurvedList"/>
    <dgm:cxn modelId="{4996F34F-0170-4705-ABBF-628435ECA8A2}" type="presParOf" srcId="{6A7D446C-9E61-44F0-90E2-1971CB73941F}" destId="{01B65624-04E9-4B35-99B3-33042CBF8CFD}" srcOrd="0" destOrd="0" presId="urn:microsoft.com/office/officeart/2008/layout/VerticalCurvedList"/>
    <dgm:cxn modelId="{B21B12BC-2E30-4546-8BCB-75BC61AE2AAD}" type="presParOf" srcId="{FE8937A4-4437-43D0-9BBD-C33A4B455629}" destId="{7F037215-8ED7-4051-80C9-428ED646C182}" srcOrd="3" destOrd="0" presId="urn:microsoft.com/office/officeart/2008/layout/VerticalCurvedList"/>
    <dgm:cxn modelId="{114A570E-18F8-401F-BD8D-5F7B4CC0DBF7}" type="presParOf" srcId="{FE8937A4-4437-43D0-9BBD-C33A4B455629}" destId="{5F4FB1C2-2FFD-41E8-A411-BCD559E180D2}" srcOrd="4" destOrd="0" presId="urn:microsoft.com/office/officeart/2008/layout/VerticalCurvedList"/>
    <dgm:cxn modelId="{C29F3B16-81F1-4344-8B1A-B0605AC2B45C}" type="presParOf" srcId="{5F4FB1C2-2FFD-41E8-A411-BCD559E180D2}" destId="{518609A0-7B4C-4CD1-9751-BF39F9AA033A}" srcOrd="0" destOrd="0" presId="urn:microsoft.com/office/officeart/2008/layout/VerticalCurvedList"/>
    <dgm:cxn modelId="{ED12B611-2B53-4E7A-A295-DCA44A13A5BB}" type="presParOf" srcId="{FE8937A4-4437-43D0-9BBD-C33A4B455629}" destId="{D42A487E-2032-4730-83C1-165C9E5AFC0B}" srcOrd="5" destOrd="0" presId="urn:microsoft.com/office/officeart/2008/layout/VerticalCurvedList"/>
    <dgm:cxn modelId="{AF4C837E-B8F6-4228-BB07-449AE346718F}" type="presParOf" srcId="{FE8937A4-4437-43D0-9BBD-C33A4B455629}" destId="{7CC988FA-A401-4A64-8C41-D366B555B6DC}" srcOrd="6" destOrd="0" presId="urn:microsoft.com/office/officeart/2008/layout/VerticalCurvedList"/>
    <dgm:cxn modelId="{9B8436E0-79EC-4C42-AD08-EA8919B2A27D}" type="presParOf" srcId="{7CC988FA-A401-4A64-8C41-D366B555B6DC}" destId="{82C85ACD-CB4C-429E-B66D-CD36C17B27B6}" srcOrd="0" destOrd="0" presId="urn:microsoft.com/office/officeart/2008/layout/VerticalCurvedList"/>
    <dgm:cxn modelId="{5440A13F-1D9B-4D8E-8CFE-E429D18A6B2F}" type="presParOf" srcId="{FE8937A4-4437-43D0-9BBD-C33A4B455629}" destId="{DF5F96CD-F037-44DD-BF02-AF6823AB4415}" srcOrd="7" destOrd="0" presId="urn:microsoft.com/office/officeart/2008/layout/VerticalCurvedList"/>
    <dgm:cxn modelId="{61712225-E584-4CE5-939B-9110AD6C40F4}" type="presParOf" srcId="{FE8937A4-4437-43D0-9BBD-C33A4B455629}" destId="{18F97B90-107D-4508-AA1F-8181CEA79AA2}" srcOrd="8" destOrd="0" presId="urn:microsoft.com/office/officeart/2008/layout/VerticalCurvedList"/>
    <dgm:cxn modelId="{D7BC4CE0-CAB0-4F56-AB1D-688D456F3890}" type="presParOf" srcId="{18F97B90-107D-4508-AA1F-8181CEA79AA2}" destId="{45C28367-D178-4D18-9EF8-86F4E42ED36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1199B-78AD-41CF-8914-B5D834D90130}">
      <dsp:nvSpPr>
        <dsp:cNvPr id="0" name=""/>
        <dsp:cNvSpPr/>
      </dsp:nvSpPr>
      <dsp:spPr>
        <a:xfrm>
          <a:off x="-4544149" y="-607265"/>
          <a:ext cx="5472816" cy="5472816"/>
        </a:xfrm>
        <a:prstGeom prst="blockArc">
          <a:avLst>
            <a:gd name="adj1" fmla="val 18900000"/>
            <a:gd name="adj2" fmla="val 2700000"/>
            <a:gd name="adj3" fmla="val 395"/>
          </a:avLst>
        </a:prstGeom>
        <a:noFill/>
        <a:ln w="12700" cap="flat" cmpd="sng" algn="ctr">
          <a:solidFill>
            <a:schemeClr val="accent2"/>
          </a:solidFill>
          <a:prstDash val="solid"/>
          <a:miter lim="800000"/>
        </a:ln>
        <a:effectLst/>
      </dsp:spPr>
      <dsp:style>
        <a:lnRef idx="2">
          <a:scrgbClr r="0" g="0" b="0"/>
        </a:lnRef>
        <a:fillRef idx="0">
          <a:scrgbClr r="0" g="0" b="0"/>
        </a:fillRef>
        <a:effectRef idx="0">
          <a:scrgbClr r="0" g="0" b="0"/>
        </a:effectRef>
        <a:fontRef idx="minor"/>
      </dsp:style>
    </dsp:sp>
    <dsp:sp modelId="{2FDC0F29-D98A-465A-9DA3-E5E95988DE83}">
      <dsp:nvSpPr>
        <dsp:cNvPr id="0" name=""/>
        <dsp:cNvSpPr/>
      </dsp:nvSpPr>
      <dsp:spPr>
        <a:xfrm>
          <a:off x="460128" y="312440"/>
          <a:ext cx="4444611" cy="62520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Choix des clés</a:t>
          </a:r>
        </a:p>
      </dsp:txBody>
      <dsp:txXfrm>
        <a:off x="460128" y="312440"/>
        <a:ext cx="4444611" cy="625205"/>
      </dsp:txXfrm>
    </dsp:sp>
    <dsp:sp modelId="{01B65624-04E9-4B35-99B3-33042CBF8CFD}">
      <dsp:nvSpPr>
        <dsp:cNvPr id="0" name=""/>
        <dsp:cNvSpPr/>
      </dsp:nvSpPr>
      <dsp:spPr>
        <a:xfrm>
          <a:off x="69375" y="234289"/>
          <a:ext cx="781507" cy="781507"/>
        </a:xfrm>
        <a:prstGeom prst="ellipse">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 modelId="{7F037215-8ED7-4051-80C9-428ED646C182}">
      <dsp:nvSpPr>
        <dsp:cNvPr id="0" name=""/>
        <dsp:cNvSpPr/>
      </dsp:nvSpPr>
      <dsp:spPr>
        <a:xfrm>
          <a:off x="818573" y="1250411"/>
          <a:ext cx="4086166" cy="62520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Sécurité de l’implémentation </a:t>
          </a:r>
        </a:p>
      </dsp:txBody>
      <dsp:txXfrm>
        <a:off x="818573" y="1250411"/>
        <a:ext cx="4086166" cy="625205"/>
      </dsp:txXfrm>
    </dsp:sp>
    <dsp:sp modelId="{518609A0-7B4C-4CD1-9751-BF39F9AA033A}">
      <dsp:nvSpPr>
        <dsp:cNvPr id="0" name=""/>
        <dsp:cNvSpPr/>
      </dsp:nvSpPr>
      <dsp:spPr>
        <a:xfrm>
          <a:off x="427819" y="1172260"/>
          <a:ext cx="781507" cy="781507"/>
        </a:xfrm>
        <a:prstGeom prst="ellipse">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 modelId="{D42A487E-2032-4730-83C1-165C9E5AFC0B}">
      <dsp:nvSpPr>
        <dsp:cNvPr id="0" name=""/>
        <dsp:cNvSpPr/>
      </dsp:nvSpPr>
      <dsp:spPr>
        <a:xfrm>
          <a:off x="818573" y="2188382"/>
          <a:ext cx="4086166" cy="62520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Mises à jour régulières</a:t>
          </a:r>
        </a:p>
      </dsp:txBody>
      <dsp:txXfrm>
        <a:off x="818573" y="2188382"/>
        <a:ext cx="4086166" cy="625205"/>
      </dsp:txXfrm>
    </dsp:sp>
    <dsp:sp modelId="{82C85ACD-CB4C-429E-B66D-CD36C17B27B6}">
      <dsp:nvSpPr>
        <dsp:cNvPr id="0" name=""/>
        <dsp:cNvSpPr/>
      </dsp:nvSpPr>
      <dsp:spPr>
        <a:xfrm>
          <a:off x="427819" y="2110232"/>
          <a:ext cx="781507" cy="781507"/>
        </a:xfrm>
        <a:prstGeom prst="ellipse">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 modelId="{DF5F96CD-F037-44DD-BF02-AF6823AB4415}">
      <dsp:nvSpPr>
        <dsp:cNvPr id="0" name=""/>
        <dsp:cNvSpPr/>
      </dsp:nvSpPr>
      <dsp:spPr>
        <a:xfrm>
          <a:off x="460128" y="3126353"/>
          <a:ext cx="4444611" cy="62520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6257"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t>Tests de pénétration</a:t>
          </a:r>
        </a:p>
      </dsp:txBody>
      <dsp:txXfrm>
        <a:off x="460128" y="3126353"/>
        <a:ext cx="4444611" cy="625205"/>
      </dsp:txXfrm>
    </dsp:sp>
    <dsp:sp modelId="{45C28367-D178-4D18-9EF8-86F4E42ED366}">
      <dsp:nvSpPr>
        <dsp:cNvPr id="0" name=""/>
        <dsp:cNvSpPr/>
      </dsp:nvSpPr>
      <dsp:spPr>
        <a:xfrm>
          <a:off x="69375" y="3048203"/>
          <a:ext cx="781507" cy="781507"/>
        </a:xfrm>
        <a:prstGeom prst="ellipse">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941A5E-C60F-436B-928D-A3C5ECB47133}" type="datetimeFigureOut">
              <a:rPr lang="fr-FR" smtClean="0"/>
              <a:t>18/12/2023</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F8F8B-C8D3-446B-B9F2-0D0AB34FA9A7}" type="slidenum">
              <a:rPr lang="fr-FR" smtClean="0"/>
              <a:t>‹#›</a:t>
            </a:fld>
            <a:endParaRPr lang="fr-FR" dirty="0"/>
          </a:p>
        </p:txBody>
      </p:sp>
    </p:spTree>
    <p:extLst>
      <p:ext uri="{BB962C8B-B14F-4D97-AF65-F5344CB8AC3E}">
        <p14:creationId xmlns:p14="http://schemas.microsoft.com/office/powerpoint/2010/main" val="523427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à tous ! Aujourd'hui, nous allons vous présenter notre sujet dans le cadre du projet du module de cryptographie. qui a pour objectif principal de décrire le fonctionnement du RSA en intégrant la multiplication de Montgomery.</a:t>
            </a:r>
          </a:p>
        </p:txBody>
      </p:sp>
      <p:sp>
        <p:nvSpPr>
          <p:cNvPr id="4" name="Slide Number Placeholder 3"/>
          <p:cNvSpPr>
            <a:spLocks noGrp="1"/>
          </p:cNvSpPr>
          <p:nvPr>
            <p:ph type="sldNum" sz="quarter" idx="5"/>
          </p:nvPr>
        </p:nvSpPr>
        <p:spPr/>
        <p:txBody>
          <a:bodyPr/>
          <a:lstStyle/>
          <a:p>
            <a:fld id="{DD3F8F8B-C8D3-446B-B9F2-0D0AB34FA9A7}" type="slidenum">
              <a:rPr lang="fr-FR" smtClean="0"/>
              <a:t>1</a:t>
            </a:fld>
            <a:endParaRPr lang="fr-FR" dirty="0"/>
          </a:p>
        </p:txBody>
      </p:sp>
    </p:spTree>
    <p:extLst>
      <p:ext uri="{BB962C8B-B14F-4D97-AF65-F5344CB8AC3E}">
        <p14:creationId xmlns:p14="http://schemas.microsoft.com/office/powerpoint/2010/main" val="41099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261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507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7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263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6862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973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071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8455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9726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l’objectif de la cryptanalyse est de tester la résistance d’un </a:t>
            </a:r>
            <a:r>
              <a:rPr lang="fr-FR" sz="12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cryptosystème</a:t>
            </a:r>
            <a:r>
              <a:rPr lang="fr-FR" sz="12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à diverses attaques, d’identifier et de corriger les faiblesses, afin d’améliorer la sécurité globale du système.</a:t>
            </a:r>
          </a:p>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129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allons entamer la présentation selon le plan suivant. Tout d'abord, nous commencerons par une brève introduction sur le RSA et la multiplication de Montgomery. Ensuite, nous explorerons le principe de fonctionnement de cet algorithme, illustré par un exemple concret. On va aussi se focaliser sur la cryptanalyse de ce système. Et finalement on va donner un exemple concret de notre implémentation en Python.</a:t>
            </a:r>
          </a:p>
        </p:txBody>
      </p:sp>
      <p:sp>
        <p:nvSpPr>
          <p:cNvPr id="4" name="Slide Number Placeholder 3"/>
          <p:cNvSpPr>
            <a:spLocks noGrp="1"/>
          </p:cNvSpPr>
          <p:nvPr>
            <p:ph type="sldNum" sz="quarter" idx="10"/>
          </p:nvPr>
        </p:nvSpPr>
        <p:spPr/>
        <p:txBody>
          <a:bodyPr/>
          <a:lstStyle/>
          <a:p>
            <a:fld id="{7B72B763-849A-44BA-AA1C-10475F86D39C}" type="slidenum">
              <a:rPr lang="fr-FR" smtClean="0"/>
              <a:t>2</a:t>
            </a:fld>
            <a:endParaRPr lang="fr-FR"/>
          </a:p>
        </p:txBody>
      </p:sp>
    </p:spTree>
    <p:extLst>
      <p:ext uri="{BB962C8B-B14F-4D97-AF65-F5344CB8AC3E}">
        <p14:creationId xmlns:p14="http://schemas.microsoft.com/office/powerpoint/2010/main" val="4232817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993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8611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1367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5588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2511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450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3043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18906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conclusion, ce projet nous a permis d'approfondir notre compréhension générale de la RSA. Et à démontrer la valeur ajoutée de la multiplication de Montgomery. Merci à tous pour votre attention et n'hésitez pas à poser des questions si vous en avez.</a:t>
            </a:r>
          </a:p>
          <a:p>
            <a:endParaRPr lang="fr-FR" dirty="0"/>
          </a:p>
        </p:txBody>
      </p:sp>
      <p:sp>
        <p:nvSpPr>
          <p:cNvPr id="4" name="Slide Number Placeholder 3"/>
          <p:cNvSpPr>
            <a:spLocks noGrp="1"/>
          </p:cNvSpPr>
          <p:nvPr>
            <p:ph type="sldNum" sz="quarter" idx="10"/>
          </p:nvPr>
        </p:nvSpPr>
        <p:spPr/>
        <p:txBody>
          <a:bodyPr/>
          <a:lstStyle/>
          <a:p>
            <a:fld id="{7B72B763-849A-44BA-AA1C-10475F86D39C}" type="slidenum">
              <a:rPr lang="fr-FR" smtClean="0"/>
              <a:t>28</a:t>
            </a:fld>
            <a:endParaRPr lang="fr-FR"/>
          </a:p>
        </p:txBody>
      </p:sp>
    </p:spTree>
    <p:extLst>
      <p:ext uri="{BB962C8B-B14F-4D97-AF65-F5344CB8AC3E}">
        <p14:creationId xmlns:p14="http://schemas.microsoft.com/office/powerpoint/2010/main" val="266956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491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687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380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65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983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9862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F8F8B-C8D3-446B-B9F2-0D0AB34FA9A7}"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238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91155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03">
    <p:bg>
      <p:bgPr>
        <a:solidFill>
          <a:srgbClr val="FF0066"/>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flipV="1">
            <a:off x="7730194" y="68642"/>
            <a:ext cx="4640039" cy="4897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882622" y="644840"/>
            <a:ext cx="3457284" cy="364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9842979" y="2757564"/>
            <a:ext cx="2471902" cy="2609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flipV="1">
            <a:off x="10470746" y="-123423"/>
            <a:ext cx="1898233" cy="244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0" y="2882900"/>
            <a:ext cx="7531100" cy="4216400"/>
          </a:xfrm>
        </p:spPr>
        <p:txBody>
          <a:bodyPr>
            <a:noAutofit/>
          </a:bodyPr>
          <a:lstStyle>
            <a:lvl1pPr marL="0" indent="0">
              <a:buNone/>
              <a:defRPr sz="38300">
                <a:solidFill>
                  <a:schemeClr val="bg1"/>
                </a:solidFill>
                <a:latin typeface="Elephant" panose="02020904090505020303" pitchFamily="18" charset="0"/>
              </a:defRPr>
            </a:lvl1pPr>
          </a:lstStyle>
          <a:p>
            <a:pPr lvl="0"/>
            <a:r>
              <a:rPr lang="en-US" dirty="0"/>
              <a:t>03</a:t>
            </a:r>
          </a:p>
        </p:txBody>
      </p:sp>
      <p:sp>
        <p:nvSpPr>
          <p:cNvPr id="5" name="Text Placeholder 4"/>
          <p:cNvSpPr>
            <a:spLocks noGrp="1"/>
          </p:cNvSpPr>
          <p:nvPr>
            <p:ph type="body" sz="quarter" idx="11" hasCustomPrompt="1"/>
          </p:nvPr>
        </p:nvSpPr>
        <p:spPr>
          <a:xfrm>
            <a:off x="0" y="4653930"/>
            <a:ext cx="7531100" cy="1117600"/>
          </a:xfrm>
          <a:solidFill>
            <a:srgbClr val="FF0066"/>
          </a:solidFill>
        </p:spPr>
        <p:txBody>
          <a:bodyPr>
            <a:noAutofit/>
          </a:bodyPr>
          <a:lstStyle>
            <a:lvl1pPr marL="0" indent="0" algn="ctr">
              <a:buNone/>
              <a:defRPr sz="8000">
                <a:solidFill>
                  <a:schemeClr val="bg1"/>
                </a:solidFill>
                <a:latin typeface="Georgia" panose="02040502050405020303" pitchFamily="18" charset="0"/>
              </a:defRPr>
            </a:lvl1pPr>
          </a:lstStyle>
          <a:p>
            <a:pPr lvl="0"/>
            <a:r>
              <a:rPr lang="en-US" dirty="0"/>
              <a:t>Marketing</a:t>
            </a:r>
          </a:p>
        </p:txBody>
      </p:sp>
    </p:spTree>
    <p:extLst>
      <p:ext uri="{BB962C8B-B14F-4D97-AF65-F5344CB8AC3E}">
        <p14:creationId xmlns:p14="http://schemas.microsoft.com/office/powerpoint/2010/main" val="3032766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750" fill="hold"/>
                                        <p:tgtEl>
                                          <p:spTgt spid="5">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5">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1+#ppt_w/2"/>
                                          </p:val>
                                        </p:tav>
                                        <p:tav tm="100000">
                                          <p:val>
                                            <p:strVal val="#ppt_x"/>
                                          </p:val>
                                        </p:tav>
                                      </p:tavLst>
                                    </p:anim>
                                    <p:anim calcmode="lin" valueType="num">
                                      <p:cBhvr additive="base">
                                        <p:cTn id="21" dur="75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animBg="1">
        <p:tmplLst>
          <p:tmpl>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04">
    <p:bg>
      <p:bgPr>
        <a:solidFill>
          <a:srgbClr val="0070C0"/>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flipV="1">
            <a:off x="7730194" y="68642"/>
            <a:ext cx="4640039" cy="4897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882622" y="644840"/>
            <a:ext cx="3457284" cy="364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9842979" y="2757564"/>
            <a:ext cx="2471902" cy="2609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flipV="1">
            <a:off x="10470746" y="-123423"/>
            <a:ext cx="1898233" cy="244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0" y="2882900"/>
            <a:ext cx="7531100" cy="4216400"/>
          </a:xfrm>
        </p:spPr>
        <p:txBody>
          <a:bodyPr>
            <a:noAutofit/>
          </a:bodyPr>
          <a:lstStyle>
            <a:lvl1pPr marL="0" indent="0">
              <a:buNone/>
              <a:defRPr sz="38300">
                <a:solidFill>
                  <a:schemeClr val="bg1"/>
                </a:solidFill>
                <a:latin typeface="Elephant" panose="02020904090505020303" pitchFamily="18" charset="0"/>
              </a:defRPr>
            </a:lvl1pPr>
          </a:lstStyle>
          <a:p>
            <a:pPr lvl="0"/>
            <a:r>
              <a:rPr lang="en-US" dirty="0"/>
              <a:t>04</a:t>
            </a:r>
          </a:p>
        </p:txBody>
      </p:sp>
      <p:sp>
        <p:nvSpPr>
          <p:cNvPr id="5" name="Text Placeholder 4"/>
          <p:cNvSpPr>
            <a:spLocks noGrp="1"/>
          </p:cNvSpPr>
          <p:nvPr>
            <p:ph type="body" sz="quarter" idx="11" hasCustomPrompt="1"/>
          </p:nvPr>
        </p:nvSpPr>
        <p:spPr>
          <a:xfrm>
            <a:off x="0" y="4653930"/>
            <a:ext cx="7531100" cy="1117600"/>
          </a:xfrm>
          <a:solidFill>
            <a:srgbClr val="0070C0"/>
          </a:solidFill>
        </p:spPr>
        <p:txBody>
          <a:bodyPr>
            <a:noAutofit/>
          </a:bodyPr>
          <a:lstStyle>
            <a:lvl1pPr marL="0" indent="0" algn="ctr">
              <a:buNone/>
              <a:defRPr sz="8000">
                <a:solidFill>
                  <a:schemeClr val="bg1"/>
                </a:solidFill>
                <a:latin typeface="Georgia" panose="02040502050405020303" pitchFamily="18" charset="0"/>
              </a:defRPr>
            </a:lvl1pPr>
          </a:lstStyle>
          <a:p>
            <a:pPr lvl="0"/>
            <a:r>
              <a:rPr lang="en-US" dirty="0"/>
              <a:t>Gallery</a:t>
            </a:r>
          </a:p>
        </p:txBody>
      </p:sp>
    </p:spTree>
    <p:extLst>
      <p:ext uri="{BB962C8B-B14F-4D97-AF65-F5344CB8AC3E}">
        <p14:creationId xmlns:p14="http://schemas.microsoft.com/office/powerpoint/2010/main" val="3118344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750" fill="hold"/>
                                        <p:tgtEl>
                                          <p:spTgt spid="5">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5">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1+#ppt_w/2"/>
                                          </p:val>
                                        </p:tav>
                                        <p:tav tm="100000">
                                          <p:val>
                                            <p:strVal val="#ppt_x"/>
                                          </p:val>
                                        </p:tav>
                                      </p:tavLst>
                                    </p:anim>
                                    <p:anim calcmode="lin" valueType="num">
                                      <p:cBhvr additive="base">
                                        <p:cTn id="21" dur="75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animBg="1">
        <p:tmplLst>
          <p:tmpl>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05">
    <p:bg>
      <p:bgPr>
        <a:solidFill>
          <a:srgbClr val="7030A0"/>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flipV="1">
            <a:off x="7730194" y="68642"/>
            <a:ext cx="4640039" cy="4897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882622" y="644840"/>
            <a:ext cx="3457284" cy="364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9842979" y="2757564"/>
            <a:ext cx="2471902" cy="2609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flipV="1">
            <a:off x="10470746" y="-123423"/>
            <a:ext cx="1898233" cy="244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0" y="2882900"/>
            <a:ext cx="7531100" cy="4216400"/>
          </a:xfrm>
        </p:spPr>
        <p:txBody>
          <a:bodyPr>
            <a:noAutofit/>
          </a:bodyPr>
          <a:lstStyle>
            <a:lvl1pPr marL="0" indent="0">
              <a:buNone/>
              <a:defRPr sz="38300">
                <a:solidFill>
                  <a:schemeClr val="bg1"/>
                </a:solidFill>
                <a:latin typeface="Elephant" panose="02020904090505020303" pitchFamily="18" charset="0"/>
              </a:defRPr>
            </a:lvl1pPr>
          </a:lstStyle>
          <a:p>
            <a:pPr lvl="0"/>
            <a:r>
              <a:rPr lang="en-US" dirty="0"/>
              <a:t>05</a:t>
            </a:r>
          </a:p>
        </p:txBody>
      </p:sp>
      <p:sp>
        <p:nvSpPr>
          <p:cNvPr id="5" name="Text Placeholder 4"/>
          <p:cNvSpPr>
            <a:spLocks noGrp="1"/>
          </p:cNvSpPr>
          <p:nvPr>
            <p:ph type="body" sz="quarter" idx="11" hasCustomPrompt="1"/>
          </p:nvPr>
        </p:nvSpPr>
        <p:spPr>
          <a:xfrm>
            <a:off x="0" y="4653930"/>
            <a:ext cx="7531100" cy="1117600"/>
          </a:xfrm>
          <a:solidFill>
            <a:srgbClr val="7030A0"/>
          </a:solidFill>
        </p:spPr>
        <p:txBody>
          <a:bodyPr>
            <a:noAutofit/>
          </a:bodyPr>
          <a:lstStyle>
            <a:lvl1pPr marL="0" indent="0" algn="ctr">
              <a:buNone/>
              <a:defRPr sz="8000">
                <a:solidFill>
                  <a:schemeClr val="bg1"/>
                </a:solidFill>
                <a:latin typeface="Georgia" panose="02040502050405020303" pitchFamily="18" charset="0"/>
              </a:defRPr>
            </a:lvl1pPr>
          </a:lstStyle>
          <a:p>
            <a:pPr lvl="0"/>
            <a:r>
              <a:rPr lang="en-US" dirty="0"/>
              <a:t>Contact</a:t>
            </a:r>
          </a:p>
        </p:txBody>
      </p:sp>
    </p:spTree>
    <p:extLst>
      <p:ext uri="{BB962C8B-B14F-4D97-AF65-F5344CB8AC3E}">
        <p14:creationId xmlns:p14="http://schemas.microsoft.com/office/powerpoint/2010/main" val="1071308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750" fill="hold"/>
                                        <p:tgtEl>
                                          <p:spTgt spid="5">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5">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1+#ppt_w/2"/>
                                          </p:val>
                                        </p:tav>
                                        <p:tav tm="100000">
                                          <p:val>
                                            <p:strVal val="#ppt_x"/>
                                          </p:val>
                                        </p:tav>
                                      </p:tavLst>
                                    </p:anim>
                                    <p:anim calcmode="lin" valueType="num">
                                      <p:cBhvr additive="base">
                                        <p:cTn id="21" dur="75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animBg="1">
        <p:tmplLst>
          <p:tmpl>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05B59-98CD-437D-82FC-FF2B9349EF88}" type="datetime1">
              <a:rPr lang="fr-FR" smtClean="0"/>
              <a:t>18/12/2023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AC2CA81-0EF5-4177-879D-FB0CB13948B0}" type="slidenum">
              <a:rPr lang="fr-FR" smtClean="0"/>
              <a:pPr/>
              <a:t>‹#›</a:t>
            </a:fld>
            <a:endParaRPr lang="fr-FR"/>
          </a:p>
        </p:txBody>
      </p:sp>
    </p:spTree>
    <p:extLst>
      <p:ext uri="{BB962C8B-B14F-4D97-AF65-F5344CB8AC3E}">
        <p14:creationId xmlns:p14="http://schemas.microsoft.com/office/powerpoint/2010/main" val="116667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BC7F1-9CD2-4875-B21C-BD78F3617676}" type="datetime1">
              <a:rPr lang="fr-FR" smtClean="0"/>
              <a:t>18/12/2023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AC2CA81-0EF5-4177-879D-FB0CB13948B0}" type="slidenum">
              <a:rPr lang="fr-FR" smtClean="0"/>
              <a:pPr/>
              <a:t>‹#›</a:t>
            </a:fld>
            <a:endParaRPr lang="fr-FR"/>
          </a:p>
        </p:txBody>
      </p:sp>
    </p:spTree>
    <p:extLst>
      <p:ext uri="{BB962C8B-B14F-4D97-AF65-F5344CB8AC3E}">
        <p14:creationId xmlns:p14="http://schemas.microsoft.com/office/powerpoint/2010/main" val="133361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 name="Rectangle 6"/>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8" name="Rectangle 7"/>
          <p:cNvSpPr/>
          <p:nvPr userDrawn="1"/>
        </p:nvSpPr>
        <p:spPr>
          <a:xfrm>
            <a:off x="528126" y="1893267"/>
            <a:ext cx="1439928" cy="384132"/>
          </a:xfrm>
          <a:prstGeom prst="rect">
            <a:avLst/>
          </a:prstGeom>
          <a:solidFill>
            <a:srgbClr val="9900FF"/>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9" name="Rectangle 8"/>
          <p:cNvSpPr/>
          <p:nvPr userDrawn="1"/>
        </p:nvSpPr>
        <p:spPr>
          <a:xfrm>
            <a:off x="528126" y="2277399"/>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0" name="Rectangle 9"/>
          <p:cNvSpPr/>
          <p:nvPr userDrawn="1"/>
        </p:nvSpPr>
        <p:spPr>
          <a:xfrm>
            <a:off x="528126" y="2661531"/>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1" name="Rectangle 10"/>
          <p:cNvSpPr/>
          <p:nvPr userDrawn="1"/>
        </p:nvSpPr>
        <p:spPr>
          <a:xfrm>
            <a:off x="528126" y="3045662"/>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12" name="Rectangle 11"/>
          <p:cNvSpPr/>
          <p:nvPr userDrawn="1"/>
        </p:nvSpPr>
        <p:spPr>
          <a:xfrm>
            <a:off x="528126" y="3429794"/>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13" name="TextBox 12"/>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14" name="Straight Connector 13"/>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76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0-#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0-#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5" name="Rectangle 14"/>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16" name="Rectangle 15"/>
          <p:cNvSpPr/>
          <p:nvPr userDrawn="1"/>
        </p:nvSpPr>
        <p:spPr>
          <a:xfrm>
            <a:off x="528126" y="1893267"/>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17" name="Rectangle 16"/>
          <p:cNvSpPr/>
          <p:nvPr userDrawn="1"/>
        </p:nvSpPr>
        <p:spPr>
          <a:xfrm>
            <a:off x="528126" y="2277399"/>
            <a:ext cx="1439928" cy="384132"/>
          </a:xfrm>
          <a:prstGeom prst="rect">
            <a:avLst/>
          </a:prstGeom>
          <a:solidFill>
            <a:srgbClr val="00CC99"/>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8" name="Rectangle 17"/>
          <p:cNvSpPr/>
          <p:nvPr userDrawn="1"/>
        </p:nvSpPr>
        <p:spPr>
          <a:xfrm>
            <a:off x="528126" y="2661531"/>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9" name="Rectangle 18"/>
          <p:cNvSpPr/>
          <p:nvPr userDrawn="1"/>
        </p:nvSpPr>
        <p:spPr>
          <a:xfrm>
            <a:off x="528126" y="3045662"/>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20" name="Rectangle 19"/>
          <p:cNvSpPr/>
          <p:nvPr userDrawn="1"/>
        </p:nvSpPr>
        <p:spPr>
          <a:xfrm>
            <a:off x="528126" y="3429794"/>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21" name="TextBox 20"/>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22" name="Straight Connector 21"/>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86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19" grpId="0"/>
      <p:bldP spid="2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RKETING">
    <p:spTree>
      <p:nvGrpSpPr>
        <p:cNvPr id="1" name=""/>
        <p:cNvGrpSpPr/>
        <p:nvPr/>
      </p:nvGrpSpPr>
      <p:grpSpPr>
        <a:xfrm>
          <a:off x="0" y="0"/>
          <a:ext cx="0" cy="0"/>
          <a:chOff x="0" y="0"/>
          <a:chExt cx="0" cy="0"/>
        </a:xfrm>
      </p:grpSpPr>
      <p:sp>
        <p:nvSpPr>
          <p:cNvPr id="15" name="Rectangle 14"/>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16" name="Rectangle 15"/>
          <p:cNvSpPr/>
          <p:nvPr userDrawn="1"/>
        </p:nvSpPr>
        <p:spPr>
          <a:xfrm>
            <a:off x="528126" y="1893267"/>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17" name="Rectangle 16"/>
          <p:cNvSpPr/>
          <p:nvPr userDrawn="1"/>
        </p:nvSpPr>
        <p:spPr>
          <a:xfrm>
            <a:off x="528126" y="2277399"/>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8" name="Rectangle 17"/>
          <p:cNvSpPr/>
          <p:nvPr userDrawn="1"/>
        </p:nvSpPr>
        <p:spPr>
          <a:xfrm>
            <a:off x="528126" y="2661531"/>
            <a:ext cx="1439928" cy="384132"/>
          </a:xfrm>
          <a:prstGeom prst="rect">
            <a:avLst/>
          </a:prstGeom>
          <a:solidFill>
            <a:srgbClr val="FF0066"/>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9" name="Rectangle 18"/>
          <p:cNvSpPr/>
          <p:nvPr userDrawn="1"/>
        </p:nvSpPr>
        <p:spPr>
          <a:xfrm>
            <a:off x="528126" y="3045662"/>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20" name="Rectangle 19"/>
          <p:cNvSpPr/>
          <p:nvPr userDrawn="1"/>
        </p:nvSpPr>
        <p:spPr>
          <a:xfrm>
            <a:off x="528126" y="3429794"/>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21" name="TextBox 20"/>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22" name="Straight Connector 21"/>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234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5" name="Rectangle 14"/>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16" name="Rectangle 15"/>
          <p:cNvSpPr/>
          <p:nvPr userDrawn="1"/>
        </p:nvSpPr>
        <p:spPr>
          <a:xfrm>
            <a:off x="528126" y="1893267"/>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17" name="Rectangle 16"/>
          <p:cNvSpPr/>
          <p:nvPr userDrawn="1"/>
        </p:nvSpPr>
        <p:spPr>
          <a:xfrm>
            <a:off x="528126" y="2277399"/>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8" name="Rectangle 17"/>
          <p:cNvSpPr/>
          <p:nvPr userDrawn="1"/>
        </p:nvSpPr>
        <p:spPr>
          <a:xfrm>
            <a:off x="528126" y="2661531"/>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9" name="Rectangle 18"/>
          <p:cNvSpPr/>
          <p:nvPr userDrawn="1"/>
        </p:nvSpPr>
        <p:spPr>
          <a:xfrm>
            <a:off x="528126" y="3045662"/>
            <a:ext cx="1439928" cy="38413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20" name="Rectangle 19"/>
          <p:cNvSpPr/>
          <p:nvPr userDrawn="1"/>
        </p:nvSpPr>
        <p:spPr>
          <a:xfrm>
            <a:off x="528126" y="3429794"/>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21" name="TextBox 20"/>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22" name="Straight Connector 21"/>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5184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2253390" y="1170933"/>
            <a:ext cx="7046469" cy="3920116"/>
          </a:xfrm>
        </p:spPr>
        <p:txBody>
          <a:bodyPr/>
          <a:lstStyle/>
          <a:p>
            <a:endParaRPr lang="en-US" dirty="0"/>
          </a:p>
        </p:txBody>
      </p:sp>
      <p:sp>
        <p:nvSpPr>
          <p:cNvPr id="15" name="Rectangle 14"/>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16" name="Rectangle 15"/>
          <p:cNvSpPr/>
          <p:nvPr userDrawn="1"/>
        </p:nvSpPr>
        <p:spPr>
          <a:xfrm>
            <a:off x="528126" y="1893267"/>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17" name="Rectangle 16"/>
          <p:cNvSpPr/>
          <p:nvPr userDrawn="1"/>
        </p:nvSpPr>
        <p:spPr>
          <a:xfrm>
            <a:off x="528126" y="2277399"/>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8" name="Rectangle 17"/>
          <p:cNvSpPr/>
          <p:nvPr userDrawn="1"/>
        </p:nvSpPr>
        <p:spPr>
          <a:xfrm>
            <a:off x="528126" y="2661531"/>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9" name="Rectangle 18"/>
          <p:cNvSpPr/>
          <p:nvPr userDrawn="1"/>
        </p:nvSpPr>
        <p:spPr>
          <a:xfrm>
            <a:off x="528126" y="3045662"/>
            <a:ext cx="1439928" cy="38413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20" name="Rectangle 19"/>
          <p:cNvSpPr/>
          <p:nvPr userDrawn="1"/>
        </p:nvSpPr>
        <p:spPr>
          <a:xfrm>
            <a:off x="528126" y="3429794"/>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21" name="TextBox 20"/>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22" name="Straight Connector 21"/>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1392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P spid="20"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5" name="Rectangle 14"/>
          <p:cNvSpPr/>
          <p:nvPr userDrawn="1"/>
        </p:nvSpPr>
        <p:spPr>
          <a:xfrm>
            <a:off x="-5276" y="0"/>
            <a:ext cx="1973330" cy="68595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lstStyle/>
          <a:p>
            <a:pPr algn="ctr"/>
            <a:endParaRPr lang="ms-MY"/>
          </a:p>
        </p:txBody>
      </p:sp>
      <p:sp>
        <p:nvSpPr>
          <p:cNvPr id="16" name="Rectangle 15"/>
          <p:cNvSpPr/>
          <p:nvPr userDrawn="1"/>
        </p:nvSpPr>
        <p:spPr>
          <a:xfrm>
            <a:off x="528126" y="1893267"/>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Introduction</a:t>
            </a:r>
          </a:p>
        </p:txBody>
      </p:sp>
      <p:sp>
        <p:nvSpPr>
          <p:cNvPr id="17" name="Rectangle 16"/>
          <p:cNvSpPr/>
          <p:nvPr userDrawn="1"/>
        </p:nvSpPr>
        <p:spPr>
          <a:xfrm>
            <a:off x="528126" y="2277399"/>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Team</a:t>
            </a:r>
          </a:p>
        </p:txBody>
      </p:sp>
      <p:sp>
        <p:nvSpPr>
          <p:cNvPr id="18" name="Rectangle 17"/>
          <p:cNvSpPr/>
          <p:nvPr userDrawn="1"/>
        </p:nvSpPr>
        <p:spPr>
          <a:xfrm>
            <a:off x="528126" y="2661531"/>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Marketing</a:t>
            </a:r>
          </a:p>
        </p:txBody>
      </p:sp>
      <p:sp>
        <p:nvSpPr>
          <p:cNvPr id="19" name="Rectangle 18"/>
          <p:cNvSpPr/>
          <p:nvPr userDrawn="1"/>
        </p:nvSpPr>
        <p:spPr>
          <a:xfrm>
            <a:off x="528126" y="3045662"/>
            <a:ext cx="1439928" cy="3841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Gallery</a:t>
            </a:r>
          </a:p>
        </p:txBody>
      </p:sp>
      <p:sp>
        <p:nvSpPr>
          <p:cNvPr id="20" name="Rectangle 19"/>
          <p:cNvSpPr/>
          <p:nvPr userDrawn="1"/>
        </p:nvSpPr>
        <p:spPr>
          <a:xfrm>
            <a:off x="528126" y="3429794"/>
            <a:ext cx="1439928" cy="384132"/>
          </a:xfrm>
          <a:prstGeom prst="rect">
            <a:avLst/>
          </a:prstGeom>
          <a:solidFill>
            <a:srgbClr val="9900FF"/>
          </a:solidFill>
          <a:ln>
            <a:noFill/>
          </a:ln>
          <a:effectLst/>
        </p:spPr>
        <p:style>
          <a:lnRef idx="1">
            <a:schemeClr val="accent1"/>
          </a:lnRef>
          <a:fillRef idx="3">
            <a:schemeClr val="accent1"/>
          </a:fillRef>
          <a:effectRef idx="2">
            <a:schemeClr val="accent1"/>
          </a:effectRef>
          <a:fontRef idx="minor">
            <a:schemeClr val="lt1"/>
          </a:fontRef>
        </p:style>
        <p:txBody>
          <a:bodyPr lIns="121944" tIns="60972" rIns="121944" bIns="60972" rtlCol="0" anchor="ctr"/>
          <a:lstStyle/>
          <a:p>
            <a:pPr>
              <a:lnSpc>
                <a:spcPct val="150000"/>
              </a:lnSpc>
            </a:pPr>
            <a:r>
              <a:rPr lang="en-US" sz="1400" kern="3000" dirty="0">
                <a:solidFill>
                  <a:schemeClr val="bg1"/>
                </a:solidFill>
                <a:latin typeface="Georgia" pitchFamily="18" charset="0"/>
              </a:rPr>
              <a:t>Contact</a:t>
            </a:r>
          </a:p>
        </p:txBody>
      </p:sp>
      <p:sp>
        <p:nvSpPr>
          <p:cNvPr id="21" name="TextBox 20"/>
          <p:cNvSpPr txBox="1"/>
          <p:nvPr userDrawn="1"/>
        </p:nvSpPr>
        <p:spPr>
          <a:xfrm>
            <a:off x="-5276" y="248846"/>
            <a:ext cx="2214323" cy="697788"/>
          </a:xfrm>
          <a:prstGeom prst="rect">
            <a:avLst/>
          </a:prstGeom>
          <a:noFill/>
        </p:spPr>
        <p:txBody>
          <a:bodyPr wrap="square" lIns="121944" tIns="60972" rIns="121944" bIns="60972" rtlCol="0">
            <a:spAutoFit/>
          </a:bodyPr>
          <a:lstStyle/>
          <a:p>
            <a:r>
              <a:rPr lang="en-US" sz="3700" spc="-200" dirty="0">
                <a:solidFill>
                  <a:schemeClr val="bg1"/>
                </a:solidFill>
                <a:latin typeface="Georgia" pitchFamily="18" charset="0"/>
                <a:cs typeface="WC Mano Negra Bta"/>
              </a:rPr>
              <a:t>Diversity</a:t>
            </a:r>
          </a:p>
        </p:txBody>
      </p:sp>
      <p:cxnSp>
        <p:nvCxnSpPr>
          <p:cNvPr id="22" name="Straight Connector 21"/>
          <p:cNvCxnSpPr/>
          <p:nvPr userDrawn="1"/>
        </p:nvCxnSpPr>
        <p:spPr>
          <a:xfrm>
            <a:off x="188128" y="834084"/>
            <a:ext cx="1252634" cy="0"/>
          </a:xfrm>
          <a:prstGeom prst="line">
            <a:avLst/>
          </a:prstGeom>
          <a:ln w="635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522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01">
    <p:bg>
      <p:bgPr>
        <a:solidFill>
          <a:srgbClr val="9900FF"/>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flipV="1">
            <a:off x="7730194" y="68642"/>
            <a:ext cx="4640039" cy="4897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882622" y="644840"/>
            <a:ext cx="3457284" cy="364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9842979" y="2757564"/>
            <a:ext cx="2471902" cy="2609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flipV="1">
            <a:off x="10470746" y="-123423"/>
            <a:ext cx="1898233" cy="244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0" y="2882900"/>
            <a:ext cx="7467600" cy="4216400"/>
          </a:xfrm>
        </p:spPr>
        <p:txBody>
          <a:bodyPr>
            <a:noAutofit/>
          </a:bodyPr>
          <a:lstStyle>
            <a:lvl1pPr marL="0" indent="0">
              <a:buNone/>
              <a:defRPr sz="38300">
                <a:solidFill>
                  <a:schemeClr val="bg1"/>
                </a:solidFill>
                <a:latin typeface="Elephant" panose="02020904090505020303" pitchFamily="18" charset="0"/>
              </a:defRPr>
            </a:lvl1pPr>
          </a:lstStyle>
          <a:p>
            <a:pPr lvl="0"/>
            <a:r>
              <a:rPr lang="en-US" dirty="0"/>
              <a:t>01</a:t>
            </a:r>
          </a:p>
        </p:txBody>
      </p:sp>
      <p:sp>
        <p:nvSpPr>
          <p:cNvPr id="5" name="Text Placeholder 4"/>
          <p:cNvSpPr>
            <a:spLocks noGrp="1"/>
          </p:cNvSpPr>
          <p:nvPr>
            <p:ph type="body" sz="quarter" idx="11" hasCustomPrompt="1"/>
          </p:nvPr>
        </p:nvSpPr>
        <p:spPr>
          <a:xfrm>
            <a:off x="0" y="4653930"/>
            <a:ext cx="7467600" cy="1117600"/>
          </a:xfrm>
          <a:solidFill>
            <a:srgbClr val="9900FF"/>
          </a:solidFill>
        </p:spPr>
        <p:txBody>
          <a:bodyPr>
            <a:noAutofit/>
          </a:bodyPr>
          <a:lstStyle>
            <a:lvl1pPr marL="0" indent="0" algn="ctr">
              <a:buNone/>
              <a:defRPr sz="8000">
                <a:solidFill>
                  <a:schemeClr val="bg1"/>
                </a:solidFill>
                <a:latin typeface="Georgia" panose="02040502050405020303" pitchFamily="18" charset="0"/>
              </a:defRPr>
            </a:lvl1pPr>
          </a:lstStyle>
          <a:p>
            <a:pPr lvl="0"/>
            <a:r>
              <a:rPr lang="en-US" dirty="0"/>
              <a:t>Introduction</a:t>
            </a:r>
          </a:p>
        </p:txBody>
      </p:sp>
    </p:spTree>
    <p:extLst>
      <p:ext uri="{BB962C8B-B14F-4D97-AF65-F5344CB8AC3E}">
        <p14:creationId xmlns:p14="http://schemas.microsoft.com/office/powerpoint/2010/main" val="2834552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750" fill="hold"/>
                                        <p:tgtEl>
                                          <p:spTgt spid="5">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5">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1+#ppt_w/2"/>
                                          </p:val>
                                        </p:tav>
                                        <p:tav tm="100000">
                                          <p:val>
                                            <p:strVal val="#ppt_x"/>
                                          </p:val>
                                        </p:tav>
                                      </p:tavLst>
                                    </p:anim>
                                    <p:anim calcmode="lin" valueType="num">
                                      <p:cBhvr additive="base">
                                        <p:cTn id="21" dur="75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5" grpId="0" uiExpand="1" build="p" animBg="1">
        <p:tmplLst>
          <p:tmpl>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02">
    <p:bg>
      <p:bgPr>
        <a:solidFill>
          <a:srgbClr val="00CC99"/>
        </a:solidFill>
        <a:effectLst/>
      </p:bgPr>
    </p:bg>
    <p:spTree>
      <p:nvGrpSpPr>
        <p:cNvPr id="1" name=""/>
        <p:cNvGrpSpPr/>
        <p:nvPr/>
      </p:nvGrpSpPr>
      <p:grpSpPr>
        <a:xfrm>
          <a:off x="0" y="0"/>
          <a:ext cx="0" cy="0"/>
          <a:chOff x="0" y="0"/>
          <a:chExt cx="0" cy="0"/>
        </a:xfrm>
      </p:grpSpPr>
      <p:cxnSp>
        <p:nvCxnSpPr>
          <p:cNvPr id="11" name="Straight Connector 10"/>
          <p:cNvCxnSpPr/>
          <p:nvPr userDrawn="1"/>
        </p:nvCxnSpPr>
        <p:spPr>
          <a:xfrm flipV="1">
            <a:off x="7730194" y="68642"/>
            <a:ext cx="4640039" cy="48976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8882622" y="644840"/>
            <a:ext cx="3457284" cy="3649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9842979" y="2757564"/>
            <a:ext cx="2471902" cy="26091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flipV="1">
            <a:off x="10470746" y="-123423"/>
            <a:ext cx="1898233" cy="2449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0" hasCustomPrompt="1"/>
          </p:nvPr>
        </p:nvSpPr>
        <p:spPr>
          <a:xfrm>
            <a:off x="0" y="2882900"/>
            <a:ext cx="7531100" cy="4216400"/>
          </a:xfrm>
        </p:spPr>
        <p:txBody>
          <a:bodyPr>
            <a:noAutofit/>
          </a:bodyPr>
          <a:lstStyle>
            <a:lvl1pPr marL="0" indent="0">
              <a:buNone/>
              <a:defRPr sz="38300">
                <a:solidFill>
                  <a:schemeClr val="bg1"/>
                </a:solidFill>
                <a:latin typeface="Elephant" panose="02020904090505020303" pitchFamily="18" charset="0"/>
              </a:defRPr>
            </a:lvl1pPr>
          </a:lstStyle>
          <a:p>
            <a:pPr lvl="0"/>
            <a:r>
              <a:rPr lang="en-US" dirty="0"/>
              <a:t>02</a:t>
            </a:r>
          </a:p>
        </p:txBody>
      </p:sp>
      <p:sp>
        <p:nvSpPr>
          <p:cNvPr id="5" name="Text Placeholder 4"/>
          <p:cNvSpPr>
            <a:spLocks noGrp="1"/>
          </p:cNvSpPr>
          <p:nvPr>
            <p:ph type="body" sz="quarter" idx="11" hasCustomPrompt="1"/>
          </p:nvPr>
        </p:nvSpPr>
        <p:spPr>
          <a:xfrm>
            <a:off x="0" y="4653930"/>
            <a:ext cx="7531100" cy="1117600"/>
          </a:xfrm>
          <a:solidFill>
            <a:srgbClr val="00CC99"/>
          </a:solidFill>
        </p:spPr>
        <p:txBody>
          <a:bodyPr>
            <a:noAutofit/>
          </a:bodyPr>
          <a:lstStyle>
            <a:lvl1pPr marL="0" indent="0" algn="ctr">
              <a:buNone/>
              <a:defRPr sz="8000">
                <a:solidFill>
                  <a:schemeClr val="bg1"/>
                </a:solidFill>
                <a:latin typeface="Georgia" panose="02040502050405020303" pitchFamily="18" charset="0"/>
              </a:defRPr>
            </a:lvl1pPr>
          </a:lstStyle>
          <a:p>
            <a:pPr lvl="0"/>
            <a:r>
              <a:rPr lang="en-US" dirty="0"/>
              <a:t>The Team</a:t>
            </a:r>
          </a:p>
        </p:txBody>
      </p:sp>
    </p:spTree>
    <p:extLst>
      <p:ext uri="{BB962C8B-B14F-4D97-AF65-F5344CB8AC3E}">
        <p14:creationId xmlns:p14="http://schemas.microsoft.com/office/powerpoint/2010/main" val="1386819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750" fill="hold"/>
                                        <p:tgtEl>
                                          <p:spTgt spid="5">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5">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5">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750" fill="hold"/>
                                        <p:tgtEl>
                                          <p:spTgt spid="14"/>
                                        </p:tgtEl>
                                        <p:attrNameLst>
                                          <p:attrName>ppt_x</p:attrName>
                                        </p:attrNameLst>
                                      </p:cBhvr>
                                      <p:tavLst>
                                        <p:tav tm="0">
                                          <p:val>
                                            <p:strVal val="1+#ppt_w/2"/>
                                          </p:val>
                                        </p:tav>
                                        <p:tav tm="100000">
                                          <p:val>
                                            <p:strVal val="#ppt_x"/>
                                          </p:val>
                                        </p:tav>
                                      </p:tavLst>
                                    </p:anim>
                                    <p:anim calcmode="lin" valueType="num">
                                      <p:cBhvr additive="base">
                                        <p:cTn id="21" dur="750" fill="hold"/>
                                        <p:tgtEl>
                                          <p:spTgt spid="14"/>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1+#ppt_w/2"/>
                                          </p:val>
                                        </p:tav>
                                        <p:tav tm="100000">
                                          <p:val>
                                            <p:strVal val="#ppt_x"/>
                                          </p:val>
                                        </p:tav>
                                      </p:tavLst>
                                    </p:anim>
                                    <p:anim calcmode="lin" valueType="num">
                                      <p:cBhvr additive="base">
                                        <p:cTn id="25" dur="750" fill="hold"/>
                                        <p:tgtEl>
                                          <p:spTgt spid="11"/>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750" fill="hold"/>
                                        <p:tgtEl>
                                          <p:spTgt spid="12"/>
                                        </p:tgtEl>
                                        <p:attrNameLst>
                                          <p:attrName>ppt_x</p:attrName>
                                        </p:attrNameLst>
                                      </p:cBhvr>
                                      <p:tavLst>
                                        <p:tav tm="0">
                                          <p:val>
                                            <p:strVal val="1+#ppt_w/2"/>
                                          </p:val>
                                        </p:tav>
                                        <p:tav tm="100000">
                                          <p:val>
                                            <p:strVal val="#ppt_x"/>
                                          </p:val>
                                        </p:tav>
                                      </p:tavLst>
                                    </p:anim>
                                    <p:anim calcmode="lin" valueType="num">
                                      <p:cBhvr additive="base">
                                        <p:cTn id="29" dur="7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750" fill="hold"/>
                                        <p:tgtEl>
                                          <p:spTgt spid="13"/>
                                        </p:tgtEl>
                                        <p:attrNameLst>
                                          <p:attrName>ppt_x</p:attrName>
                                        </p:attrNameLst>
                                      </p:cBhvr>
                                      <p:tavLst>
                                        <p:tav tm="0">
                                          <p:val>
                                            <p:strVal val="1+#ppt_w/2"/>
                                          </p:val>
                                        </p:tav>
                                        <p:tav tm="100000">
                                          <p:val>
                                            <p:strVal val="#ppt_x"/>
                                          </p:val>
                                        </p:tav>
                                      </p:tavLst>
                                    </p:anim>
                                    <p:anim calcmode="lin" valueType="num">
                                      <p:cBhvr additive="base">
                                        <p:cTn id="33"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0-#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5" grpId="0" build="p" animBg="1">
        <p:tmplLst>
          <p:tmpl>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DCF7F-41F3-444E-AECC-9484F3F8723A}" type="datetimeFigureOut">
              <a:rPr lang="en-US" smtClean="0"/>
              <a:t>12/18/2023</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CF829-E861-49D0-B490-08D3FF18C554}" type="slidenum">
              <a:rPr lang="en-US" smtClean="0"/>
              <a:t>‹#›</a:t>
            </a:fld>
            <a:endParaRPr lang="en-US" dirty="0"/>
          </a:p>
        </p:txBody>
      </p:sp>
    </p:spTree>
    <p:extLst>
      <p:ext uri="{BB962C8B-B14F-4D97-AF65-F5344CB8AC3E}">
        <p14:creationId xmlns:p14="http://schemas.microsoft.com/office/powerpoint/2010/main" val="2837885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4" r:id="rId7"/>
    <p:sldLayoutId id="2147483657" r:id="rId8"/>
    <p:sldLayoutId id="2147483658" r:id="rId9"/>
    <p:sldLayoutId id="2147483659" r:id="rId10"/>
    <p:sldLayoutId id="2147483660" r:id="rId11"/>
    <p:sldLayoutId id="2147483661" r:id="rId12"/>
    <p:sldLayoutId id="2147483663" r:id="rId13"/>
    <p:sldLayoutId id="2147483664" r:id="rId1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30.png"/><Relationship Id="rId5" Type="http://schemas.openxmlformats.org/officeDocument/2006/relationships/image" Target="../media/image28.png"/><Relationship Id="rId4" Type="http://schemas.openxmlformats.org/officeDocument/2006/relationships/image" Target="../media/image220.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5"/>
          <p:cNvSpPr txBox="1"/>
          <p:nvPr/>
        </p:nvSpPr>
        <p:spPr>
          <a:xfrm>
            <a:off x="596035" y="3889854"/>
            <a:ext cx="3669061" cy="1785104"/>
          </a:xfrm>
          <a:prstGeom prst="rect">
            <a:avLst/>
          </a:prstGeom>
          <a:noFill/>
        </p:spPr>
        <p:txBody>
          <a:bodyPr wrap="square" rtlCol="0">
            <a:spAutoFit/>
          </a:bodyPr>
          <a:lstStyle/>
          <a:p>
            <a:r>
              <a:rPr lang="fr-FR" b="1" dirty="0">
                <a:solidFill>
                  <a:srgbClr val="FF6000"/>
                </a:solidFill>
              </a:rPr>
              <a:t>Réalisé par: </a:t>
            </a:r>
          </a:p>
          <a:p>
            <a:r>
              <a:rPr lang="en-US" b="1" dirty="0">
                <a:solidFill>
                  <a:schemeClr val="tx1">
                    <a:lumMod val="95000"/>
                    <a:lumOff val="5000"/>
                  </a:schemeClr>
                </a:solidFill>
              </a:rPr>
              <a:t>Mohamed ELAAOUAM</a:t>
            </a:r>
          </a:p>
          <a:p>
            <a:r>
              <a:rPr lang="en-US" b="1" dirty="0">
                <a:solidFill>
                  <a:schemeClr val="tx1">
                    <a:lumMod val="95000"/>
                    <a:lumOff val="5000"/>
                  </a:schemeClr>
                </a:solidFill>
              </a:rPr>
              <a:t>Mohamed Amine BOULANOUAR</a:t>
            </a:r>
          </a:p>
          <a:p>
            <a:r>
              <a:rPr lang="en-US" b="1" dirty="0">
                <a:solidFill>
                  <a:schemeClr val="tx1">
                    <a:lumMod val="95000"/>
                    <a:lumOff val="5000"/>
                  </a:schemeClr>
                </a:solidFill>
              </a:rPr>
              <a:t>Said IBNERRADI</a:t>
            </a:r>
          </a:p>
          <a:p>
            <a:r>
              <a:rPr lang="en-US" b="1" dirty="0" err="1">
                <a:solidFill>
                  <a:schemeClr val="tx1">
                    <a:lumMod val="95000"/>
                    <a:lumOff val="5000"/>
                  </a:schemeClr>
                </a:solidFill>
              </a:rPr>
              <a:t>Atmane</a:t>
            </a:r>
            <a:r>
              <a:rPr lang="en-US" b="1" dirty="0">
                <a:solidFill>
                  <a:schemeClr val="tx1">
                    <a:lumMod val="95000"/>
                    <a:lumOff val="5000"/>
                  </a:schemeClr>
                </a:solidFill>
              </a:rPr>
              <a:t> RAHHAB</a:t>
            </a:r>
          </a:p>
          <a:p>
            <a:r>
              <a:rPr lang="en-US" b="1" dirty="0" err="1">
                <a:solidFill>
                  <a:schemeClr val="tx1">
                    <a:lumMod val="95000"/>
                    <a:lumOff val="5000"/>
                  </a:schemeClr>
                </a:solidFill>
              </a:rPr>
              <a:t>Fadwa</a:t>
            </a:r>
            <a:r>
              <a:rPr lang="en-US" b="1" dirty="0">
                <a:solidFill>
                  <a:schemeClr val="tx1">
                    <a:lumMod val="95000"/>
                    <a:lumOff val="5000"/>
                  </a:schemeClr>
                </a:solidFill>
              </a:rPr>
              <a:t> TAYANNE</a:t>
            </a:r>
          </a:p>
        </p:txBody>
      </p:sp>
      <p:sp>
        <p:nvSpPr>
          <p:cNvPr id="24" name="TextBox 5"/>
          <p:cNvSpPr txBox="1"/>
          <p:nvPr/>
        </p:nvSpPr>
        <p:spPr>
          <a:xfrm>
            <a:off x="9620123" y="3889854"/>
            <a:ext cx="2361398" cy="723275"/>
          </a:xfrm>
          <a:prstGeom prst="rect">
            <a:avLst/>
          </a:prstGeom>
          <a:noFill/>
        </p:spPr>
        <p:txBody>
          <a:bodyPr wrap="square" rtlCol="0">
            <a:spAutoFit/>
          </a:bodyPr>
          <a:lstStyle/>
          <a:p>
            <a:pPr>
              <a:spcBef>
                <a:spcPts val="600"/>
              </a:spcBef>
              <a:defRPr/>
            </a:pPr>
            <a:r>
              <a:rPr lang="fr-FR" b="1" dirty="0">
                <a:solidFill>
                  <a:srgbClr val="FF6000"/>
                </a:solidFill>
              </a:rPr>
              <a:t>Encadré par: </a:t>
            </a:r>
          </a:p>
          <a:p>
            <a:pPr>
              <a:spcBef>
                <a:spcPts val="600"/>
              </a:spcBef>
              <a:defRPr/>
            </a:pPr>
            <a:r>
              <a:rPr lang="fr-MA" b="1" dirty="0">
                <a:solidFill>
                  <a:schemeClr val="tx1">
                    <a:lumMod val="95000"/>
                    <a:lumOff val="5000"/>
                  </a:schemeClr>
                </a:solidFill>
              </a:rPr>
              <a:t>Prof. Aziz </a:t>
            </a:r>
            <a:r>
              <a:rPr lang="fr-MA" b="1" dirty="0" err="1">
                <a:solidFill>
                  <a:schemeClr val="tx1">
                    <a:lumMod val="95000"/>
                    <a:lumOff val="5000"/>
                  </a:schemeClr>
                </a:solidFill>
              </a:rPr>
              <a:t>Ifzarne</a:t>
            </a:r>
            <a:r>
              <a:rPr lang="fr-MA" b="1" dirty="0">
                <a:solidFill>
                  <a:schemeClr val="tx1">
                    <a:lumMod val="95000"/>
                    <a:lumOff val="5000"/>
                  </a:schemeClr>
                </a:solidFill>
              </a:rPr>
              <a:t> </a:t>
            </a:r>
            <a:endParaRPr lang="fr-FR" b="1" dirty="0">
              <a:solidFill>
                <a:srgbClr val="1ABC22"/>
              </a:solidFill>
            </a:endParaRPr>
          </a:p>
        </p:txBody>
      </p:sp>
      <p:pic>
        <p:nvPicPr>
          <p:cNvPr id="14" name="Picture 13">
            <a:extLst>
              <a:ext uri="{FF2B5EF4-FFF2-40B4-BE49-F238E27FC236}">
                <a16:creationId xmlns:a16="http://schemas.microsoft.com/office/drawing/2014/main" id="{79B95B13-3032-004A-3F01-2DE7BC46BB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34930" y="134398"/>
            <a:ext cx="1299007" cy="972218"/>
          </a:xfrm>
          <a:prstGeom prst="rect">
            <a:avLst/>
          </a:prstGeom>
        </p:spPr>
      </p:pic>
      <p:pic>
        <p:nvPicPr>
          <p:cNvPr id="15" name="Picture 14">
            <a:extLst>
              <a:ext uri="{FF2B5EF4-FFF2-40B4-BE49-F238E27FC236}">
                <a16:creationId xmlns:a16="http://schemas.microsoft.com/office/drawing/2014/main" id="{138D14CE-0EF7-2696-9362-C6A2D2DDE635}"/>
              </a:ext>
            </a:extLst>
          </p:cNvPr>
          <p:cNvPicPr>
            <a:picLocks noChangeAspect="1"/>
          </p:cNvPicPr>
          <p:nvPr/>
        </p:nvPicPr>
        <p:blipFill>
          <a:blip r:embed="rId4">
            <a:extLst>
              <a:ext uri="{28A0092B-C50C-407E-A947-70E740481C1C}">
                <a14:useLocalDpi xmlns:a14="http://schemas.microsoft.com/office/drawing/2010/main" val="0"/>
              </a:ext>
            </a:extLst>
          </a:blip>
          <a:srcRect t="3388" b="3388"/>
          <a:stretch/>
        </p:blipFill>
        <p:spPr>
          <a:xfrm>
            <a:off x="10800822" y="53112"/>
            <a:ext cx="1299007" cy="1300965"/>
          </a:xfrm>
          <a:prstGeom prst="rect">
            <a:avLst/>
          </a:prstGeom>
        </p:spPr>
      </p:pic>
      <p:sp>
        <p:nvSpPr>
          <p:cNvPr id="17" name="ZoneTexte 7">
            <a:extLst>
              <a:ext uri="{FF2B5EF4-FFF2-40B4-BE49-F238E27FC236}">
                <a16:creationId xmlns:a16="http://schemas.microsoft.com/office/drawing/2014/main" id="{CDE06DE4-A7B5-DF6B-ABB2-EA4B8C7173A7}"/>
              </a:ext>
            </a:extLst>
          </p:cNvPr>
          <p:cNvSpPr txBox="1"/>
          <p:nvPr/>
        </p:nvSpPr>
        <p:spPr>
          <a:xfrm>
            <a:off x="4265096" y="5698837"/>
            <a:ext cx="3939907" cy="861774"/>
          </a:xfrm>
          <a:prstGeom prst="rect">
            <a:avLst/>
          </a:prstGeom>
          <a:noFill/>
        </p:spPr>
        <p:txBody>
          <a:bodyPr wrap="square" rtlCol="0">
            <a:spAutoFit/>
          </a:bodyPr>
          <a:lstStyle/>
          <a:p>
            <a:pPr algn="ctr" eaLnBrk="0" fontAlgn="base" hangingPunct="0">
              <a:spcBef>
                <a:spcPct val="0"/>
              </a:spcBef>
              <a:spcAft>
                <a:spcPct val="0"/>
              </a:spcAft>
            </a:pPr>
            <a:r>
              <a:rPr lang="fr-FR" dirty="0">
                <a:effectLst>
                  <a:outerShdw blurRad="38100" dist="38100" dir="2700000" algn="tl">
                    <a:srgbClr val="000000">
                      <a:alpha val="43137"/>
                    </a:srgbClr>
                  </a:outerShdw>
                </a:effectLst>
                <a:ea typeface="Times New Roman" pitchFamily="18" charset="0"/>
                <a:cs typeface="Times New Roman" pitchFamily="18" charset="0"/>
              </a:rPr>
              <a:t>Module: Cryptographie</a:t>
            </a:r>
          </a:p>
          <a:p>
            <a:pPr lvl="0" algn="ctr" eaLnBrk="0" fontAlgn="base" hangingPunct="0">
              <a:spcBef>
                <a:spcPct val="0"/>
              </a:spcBef>
              <a:spcAft>
                <a:spcPct val="0"/>
              </a:spcAft>
            </a:pPr>
            <a:r>
              <a:rPr lang="fr-FR" sz="1600" dirty="0">
                <a:effectLst>
                  <a:outerShdw blurRad="38100" dist="38100" dir="2700000" algn="tl">
                    <a:srgbClr val="000000">
                      <a:alpha val="43137"/>
                    </a:srgbClr>
                  </a:outerShdw>
                </a:effectLst>
                <a:ea typeface="Times New Roman" pitchFamily="18" charset="0"/>
                <a:cs typeface="Times New Roman" pitchFamily="18" charset="0"/>
              </a:rPr>
              <a:t>Filière :  M1 en Big Data &amp; Aide à la Décision</a:t>
            </a:r>
          </a:p>
          <a:p>
            <a:pPr lvl="0" algn="ctr" eaLnBrk="0" fontAlgn="base" hangingPunct="0">
              <a:spcBef>
                <a:spcPct val="0"/>
              </a:spcBef>
              <a:spcAft>
                <a:spcPct val="0"/>
              </a:spcAft>
            </a:pPr>
            <a:r>
              <a:rPr lang="fr-FR" sz="1600" dirty="0">
                <a:effectLst>
                  <a:outerShdw blurRad="38100" dist="38100" dir="2700000" algn="tl">
                    <a:srgbClr val="000000">
                      <a:alpha val="43137"/>
                    </a:srgbClr>
                  </a:outerShdw>
                </a:effectLst>
                <a:ea typeface="Times New Roman" pitchFamily="18" charset="0"/>
                <a:cs typeface="Times New Roman" pitchFamily="18" charset="0"/>
              </a:rPr>
              <a:t>2023-2024</a:t>
            </a:r>
          </a:p>
        </p:txBody>
      </p:sp>
      <p:cxnSp>
        <p:nvCxnSpPr>
          <p:cNvPr id="21" name="Straight Connector 20">
            <a:extLst>
              <a:ext uri="{FF2B5EF4-FFF2-40B4-BE49-F238E27FC236}">
                <a16:creationId xmlns:a16="http://schemas.microsoft.com/office/drawing/2014/main" id="{8EB6A642-6ACD-337F-B314-C8702C1D5560}"/>
              </a:ext>
            </a:extLst>
          </p:cNvPr>
          <p:cNvCxnSpPr>
            <a:cxnSpLocks/>
          </p:cNvCxnSpPr>
          <p:nvPr/>
        </p:nvCxnSpPr>
        <p:spPr>
          <a:xfrm>
            <a:off x="4265096" y="5698837"/>
            <a:ext cx="3939907" cy="0"/>
          </a:xfrm>
          <a:prstGeom prst="line">
            <a:avLst/>
          </a:prstGeom>
          <a:ln w="12700" cap="rnd">
            <a:solidFill>
              <a:srgbClr val="2E2E2F"/>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5994026-1CA9-F045-F017-6E655048585A}"/>
              </a:ext>
            </a:extLst>
          </p:cNvPr>
          <p:cNvSpPr/>
          <p:nvPr/>
        </p:nvSpPr>
        <p:spPr>
          <a:xfrm>
            <a:off x="0" y="2678032"/>
            <a:ext cx="12210319" cy="1090845"/>
          </a:xfrm>
          <a:prstGeom prst="rect">
            <a:avLst/>
          </a:prstGeom>
          <a:solidFill>
            <a:srgbClr val="2E2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p:cNvSpPr txBox="1"/>
          <p:nvPr/>
        </p:nvSpPr>
        <p:spPr>
          <a:xfrm>
            <a:off x="2430565" y="2572416"/>
            <a:ext cx="8909084" cy="954107"/>
          </a:xfrm>
          <a:prstGeom prst="rect">
            <a:avLst/>
          </a:prstGeom>
          <a:noFill/>
        </p:spPr>
        <p:txBody>
          <a:bodyPr wrap="square" rtlCol="0">
            <a:spAutoFit/>
          </a:bodyPr>
          <a:lstStyle/>
          <a:p>
            <a:r>
              <a:rPr lang="fr-FR" sz="2400" b="1" dirty="0"/>
              <a:t>			</a:t>
            </a:r>
          </a:p>
          <a:p>
            <a:pPr algn="ctr"/>
            <a:r>
              <a:rPr lang="fr-FR" sz="3200" b="1" dirty="0">
                <a:solidFill>
                  <a:schemeClr val="bg1"/>
                </a:solidFill>
                <a:effectLst>
                  <a:outerShdw blurRad="38100" dist="38100" dir="2700000" algn="tl">
                    <a:srgbClr val="000000">
                      <a:alpha val="43137"/>
                    </a:srgbClr>
                  </a:outerShdw>
                </a:effectLst>
                <a:latin typeface="+mj-lt"/>
              </a:rPr>
              <a:t>RSA avec La Multiplication de Montgomery</a:t>
            </a:r>
            <a:endParaRPr lang="en-US" sz="3200" dirty="0">
              <a:solidFill>
                <a:schemeClr val="accent2"/>
              </a:solidFill>
              <a:latin typeface="+mj-lt"/>
            </a:endParaRPr>
          </a:p>
        </p:txBody>
      </p:sp>
      <p:pic>
        <p:nvPicPr>
          <p:cNvPr id="1028" name="Picture 4">
            <a:extLst>
              <a:ext uri="{FF2B5EF4-FFF2-40B4-BE49-F238E27FC236}">
                <a16:creationId xmlns:a16="http://schemas.microsoft.com/office/drawing/2014/main" id="{298CF2B7-BFF9-5E54-8163-D6395CE170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1391191" y="1807612"/>
            <a:ext cx="1619864" cy="161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60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470433" y="228851"/>
            <a:ext cx="684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Principe de fonctionnement</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A9EAD8-853F-45E0-921E-720970B09E35}"/>
                  </a:ext>
                </a:extLst>
              </p:cNvPr>
              <p:cNvSpPr txBox="1"/>
              <p:nvPr/>
            </p:nvSpPr>
            <p:spPr>
              <a:xfrm>
                <a:off x="2211657" y="1513048"/>
                <a:ext cx="9357551" cy="4524315"/>
              </a:xfrm>
              <a:prstGeom prst="rect">
                <a:avLst/>
              </a:prstGeom>
              <a:noFill/>
            </p:spPr>
            <p:txBody>
              <a:bodyPr wrap="square">
                <a:spAutoFit/>
              </a:bodyPr>
              <a:lstStyle/>
              <a:p>
                <a:pPr algn="l">
                  <a:buClr>
                    <a:srgbClr val="FF6000"/>
                  </a:buClr>
                </a:pPr>
                <a:endParaRPr lang="fr-FR" b="1" dirty="0">
                  <a:latin typeface="Söhne"/>
                </a:endParaRPr>
              </a:p>
              <a:p>
                <a:pPr marL="342900" indent="-342900">
                  <a:lnSpc>
                    <a:spcPct val="150000"/>
                  </a:lnSpc>
                  <a:buClr>
                    <a:srgbClr val="FF6000"/>
                  </a:buClr>
                  <a:buFont typeface="Wingdings" panose="05000000000000000000" pitchFamily="2" charset="2"/>
                  <a:buChar char="ü"/>
                </a:pPr>
                <a:r>
                  <a:rPr lang="fr-FR" dirty="0"/>
                  <a:t>Cependant, pour des valeurs importantes de </a:t>
                </a:r>
                <a14:m>
                  <m:oMath xmlns:m="http://schemas.openxmlformats.org/officeDocument/2006/math">
                    <m:r>
                      <m:rPr>
                        <m:sty m:val="p"/>
                      </m:rPr>
                      <a:rPr lang="fr-FR" b="0" i="0" smtClean="0">
                        <a:latin typeface="Cambria Math" panose="02040503050406030204" pitchFamily="18" charset="0"/>
                      </a:rPr>
                      <m:t>d</m:t>
                    </m:r>
                  </m:oMath>
                </a14:m>
                <a:r>
                  <a:rPr lang="fr-FR" dirty="0"/>
                  <a:t> et </a:t>
                </a:r>
                <a14:m>
                  <m:oMath xmlns:m="http://schemas.openxmlformats.org/officeDocument/2006/math">
                    <m:r>
                      <a:rPr lang="fr-FR" b="1">
                        <a:latin typeface="Cambria Math" panose="02040503050406030204" pitchFamily="18" charset="0"/>
                      </a:rPr>
                      <m:t>ⅇ</m:t>
                    </m:r>
                  </m:oMath>
                </a14:m>
                <a:r>
                  <a:rPr lang="fr-FR" dirty="0"/>
                  <a:t>  cet algorithme peut entraîner un grand nombre d'opérations coûteuses, sous la forme  </a:t>
                </a:r>
                <a14:m>
                  <m:oMath xmlns:m="http://schemas.openxmlformats.org/officeDocument/2006/math">
                    <m:r>
                      <a:rPr lang="fr-FR" b="0" i="1" smtClean="0">
                        <a:latin typeface="Cambria Math" panose="02040503050406030204" pitchFamily="18" charset="0"/>
                      </a:rPr>
                      <m:t>𝑧</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𝑚𝑜𝑑</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𝑛</m:t>
                    </m:r>
                  </m:oMath>
                </a14:m>
                <a:r>
                  <a:rPr lang="fr-FR" dirty="0"/>
                  <a:t> ou  </a:t>
                </a:r>
                <a14:m>
                  <m:oMath xmlns:m="http://schemas.openxmlformats.org/officeDocument/2006/math">
                    <m:r>
                      <a:rPr lang="fr-FR" b="0" i="1" smtClean="0">
                        <a:latin typeface="Cambria Math" panose="02040503050406030204" pitchFamily="18" charset="0"/>
                      </a:rPr>
                      <m:t>𝑧</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𝑚𝑜𝑑</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𝑛</m:t>
                    </m:r>
                  </m:oMath>
                </a14:m>
                <a:r>
                  <a:rPr lang="fr-FR" dirty="0"/>
                  <a:t> répétées</a:t>
                </a:r>
              </a:p>
              <a:p>
                <a:pPr marL="285750" indent="-285750">
                  <a:lnSpc>
                    <a:spcPct val="150000"/>
                  </a:lnSpc>
                  <a:buClr>
                    <a:srgbClr val="FF6000"/>
                  </a:buClr>
                  <a:buFont typeface="Wingdings" panose="05000000000000000000" pitchFamily="2" charset="2"/>
                  <a:buChar char="ü"/>
                </a:pPr>
                <a:r>
                  <a:rPr lang="fr-FR" dirty="0"/>
                  <a:t>La multiplication de Montgomery propose une approche plus efficace pour les multiplications modulaires.</a:t>
                </a:r>
              </a:p>
              <a:p>
                <a:pPr marL="285750" indent="-285750">
                  <a:lnSpc>
                    <a:spcPct val="150000"/>
                  </a:lnSpc>
                  <a:buClr>
                    <a:srgbClr val="FF6000"/>
                  </a:buClr>
                  <a:buFont typeface="Wingdings" panose="05000000000000000000" pitchFamily="2" charset="2"/>
                  <a:buChar char="ü"/>
                </a:pPr>
                <a:r>
                  <a:rPr lang="fr-FR" dirty="0"/>
                  <a:t>Cette méthode repose sur une représentation spéciale des nombres appelée </a:t>
                </a:r>
                <a:r>
                  <a:rPr lang="fr-FR" i="1" dirty="0"/>
                  <a:t>forme de Montgomery</a:t>
                </a:r>
                <a:r>
                  <a:rPr lang="fr-FR" b="1" dirty="0"/>
                  <a:t> </a:t>
                </a:r>
                <a:r>
                  <a:rPr lang="fr-FR" dirty="0"/>
                  <a:t>. L’algorithme utilise les formes de Montgomery de deux nombres pour calculer efficacement la forme de Montgomery de leur produit modulo </a:t>
                </a:r>
                <a14:m>
                  <m:oMath xmlns:m="http://schemas.openxmlformats.org/officeDocument/2006/math">
                    <m:r>
                      <a:rPr lang="fr-FR" i="1">
                        <a:latin typeface="Cambria Math" panose="02040503050406030204" pitchFamily="18" charset="0"/>
                        <a:ea typeface="Cambria Math" panose="02040503050406030204" pitchFamily="18" charset="0"/>
                      </a:rPr>
                      <m:t>𝑛</m:t>
                    </m:r>
                  </m:oMath>
                </a14:m>
                <a:endParaRPr lang="fr-FR" dirty="0">
                  <a:ea typeface="Cambria Math" panose="02040503050406030204" pitchFamily="18" charset="0"/>
                </a:endParaRPr>
              </a:p>
              <a:p>
                <a:pPr marL="285750" indent="-285750">
                  <a:lnSpc>
                    <a:spcPct val="150000"/>
                  </a:lnSpc>
                  <a:buClr>
                    <a:srgbClr val="FF6000"/>
                  </a:buClr>
                  <a:buFont typeface="Wingdings" panose="05000000000000000000" pitchFamily="2" charset="2"/>
                  <a:buChar char="ü"/>
                </a:pPr>
                <a:r>
                  <a:rPr lang="fr-FR" dirty="0"/>
                  <a:t>Pour calculer </a:t>
                </a:r>
                <a14:m>
                  <m:oMath xmlns:m="http://schemas.openxmlformats.org/officeDocument/2006/math">
                    <m:r>
                      <a:rPr lang="fr-FR" i="1">
                        <a:solidFill>
                          <a:prstClr val="black"/>
                        </a:solidFill>
                        <a:latin typeface="Cambria Math" panose="02040503050406030204" pitchFamily="18" charset="0"/>
                      </a:rPr>
                      <m:t>𝑥</m:t>
                    </m:r>
                    <m:r>
                      <a:rPr lang="fr-FR" i="1">
                        <a:solidFill>
                          <a:prstClr val="black"/>
                        </a:solidFill>
                        <a:latin typeface="Cambria Math" panose="02040503050406030204" pitchFamily="18" charset="0"/>
                        <a:ea typeface="Cambria Math" panose="02040503050406030204" pitchFamily="18" charset="0"/>
                      </a:rPr>
                      <m:t>×</m:t>
                    </m:r>
                    <m:r>
                      <a:rPr lang="fr-FR" i="1">
                        <a:solidFill>
                          <a:prstClr val="black"/>
                        </a:solidFill>
                        <a:latin typeface="Cambria Math" panose="02040503050406030204" pitchFamily="18" charset="0"/>
                        <a:ea typeface="Cambria Math" panose="02040503050406030204" pitchFamily="18" charset="0"/>
                      </a:rPr>
                      <m:t>𝑥</m:t>
                    </m:r>
                    <m:r>
                      <a:rPr lang="fr-FR" i="1">
                        <a:solidFill>
                          <a:prstClr val="black"/>
                        </a:solidFill>
                        <a:latin typeface="Cambria Math" panose="02040503050406030204" pitchFamily="18" charset="0"/>
                        <a:ea typeface="Cambria Math" panose="02040503050406030204" pitchFamily="18" charset="0"/>
                      </a:rPr>
                      <m:t> </m:t>
                    </m:r>
                    <m:r>
                      <a:rPr lang="fr-FR" i="1">
                        <a:solidFill>
                          <a:prstClr val="black"/>
                        </a:solidFill>
                        <a:latin typeface="Cambria Math" panose="02040503050406030204" pitchFamily="18" charset="0"/>
                        <a:ea typeface="Cambria Math" panose="02040503050406030204" pitchFamily="18" charset="0"/>
                      </a:rPr>
                      <m:t>𝑚𝑜𝑑</m:t>
                    </m:r>
                    <m:r>
                      <a:rPr lang="fr-FR" i="1">
                        <a:solidFill>
                          <a:prstClr val="black"/>
                        </a:solidFill>
                        <a:latin typeface="Cambria Math" panose="02040503050406030204" pitchFamily="18" charset="0"/>
                        <a:ea typeface="Cambria Math" panose="02040503050406030204" pitchFamily="18" charset="0"/>
                      </a:rPr>
                      <m:t> </m:t>
                    </m:r>
                    <m:r>
                      <a:rPr lang="fr-FR" i="1">
                        <a:solidFill>
                          <a:prstClr val="black"/>
                        </a:solidFill>
                        <a:latin typeface="Cambria Math" panose="02040503050406030204" pitchFamily="18" charset="0"/>
                        <a:ea typeface="Cambria Math" panose="02040503050406030204" pitchFamily="18" charset="0"/>
                      </a:rPr>
                      <m:t>𝑛</m:t>
                    </m:r>
                  </m:oMath>
                </a14:m>
                <a:r>
                  <a:rPr lang="fr-FR" dirty="0">
                    <a:solidFill>
                      <a:prstClr val="black"/>
                    </a:solidFill>
                  </a:rPr>
                  <a:t> </a:t>
                </a:r>
                <a:r>
                  <a:rPr lang="fr-FR" dirty="0"/>
                  <a:t>ou </a:t>
                </a:r>
                <a14:m>
                  <m:oMath xmlns:m="http://schemas.openxmlformats.org/officeDocument/2006/math">
                    <m:r>
                      <a:rPr lang="fr-FR" i="1">
                        <a:solidFill>
                          <a:prstClr val="black"/>
                        </a:solidFill>
                        <a:latin typeface="Cambria Math" panose="02040503050406030204" pitchFamily="18" charset="0"/>
                      </a:rPr>
                      <m:t>𝑥</m:t>
                    </m:r>
                    <m:r>
                      <a:rPr lang="fr-FR" i="1">
                        <a:solidFill>
                          <a:prstClr val="black"/>
                        </a:solidFill>
                        <a:latin typeface="Cambria Math" panose="02040503050406030204" pitchFamily="18" charset="0"/>
                        <a:ea typeface="Cambria Math" panose="02040503050406030204" pitchFamily="18" charset="0"/>
                      </a:rPr>
                      <m:t>×</m:t>
                    </m:r>
                    <m:r>
                      <a:rPr lang="fr-FR" i="1">
                        <a:solidFill>
                          <a:prstClr val="black"/>
                        </a:solidFill>
                        <a:latin typeface="Cambria Math" panose="02040503050406030204" pitchFamily="18" charset="0"/>
                        <a:ea typeface="Cambria Math" panose="02040503050406030204" pitchFamily="18" charset="0"/>
                      </a:rPr>
                      <m:t>𝑦</m:t>
                    </m:r>
                    <m:r>
                      <a:rPr lang="fr-FR" i="1">
                        <a:solidFill>
                          <a:prstClr val="black"/>
                        </a:solidFill>
                        <a:latin typeface="Cambria Math" panose="02040503050406030204" pitchFamily="18" charset="0"/>
                        <a:ea typeface="Cambria Math" panose="02040503050406030204" pitchFamily="18" charset="0"/>
                      </a:rPr>
                      <m:t> </m:t>
                    </m:r>
                    <m:r>
                      <a:rPr lang="fr-FR" i="1">
                        <a:solidFill>
                          <a:prstClr val="black"/>
                        </a:solidFill>
                        <a:latin typeface="Cambria Math" panose="02040503050406030204" pitchFamily="18" charset="0"/>
                        <a:ea typeface="Cambria Math" panose="02040503050406030204" pitchFamily="18" charset="0"/>
                      </a:rPr>
                      <m:t>𝑚𝑜𝑑</m:t>
                    </m:r>
                    <m:r>
                      <a:rPr lang="fr-FR" i="1">
                        <a:solidFill>
                          <a:prstClr val="black"/>
                        </a:solidFill>
                        <a:latin typeface="Cambria Math" panose="02040503050406030204" pitchFamily="18" charset="0"/>
                        <a:ea typeface="Cambria Math" panose="02040503050406030204" pitchFamily="18" charset="0"/>
                      </a:rPr>
                      <m:t> </m:t>
                    </m:r>
                    <m:r>
                      <a:rPr lang="fr-FR" i="1">
                        <a:solidFill>
                          <a:prstClr val="black"/>
                        </a:solidFill>
                        <a:latin typeface="Cambria Math" panose="02040503050406030204" pitchFamily="18" charset="0"/>
                        <a:ea typeface="Cambria Math" panose="02040503050406030204" pitchFamily="18" charset="0"/>
                      </a:rPr>
                      <m:t>𝑛</m:t>
                    </m:r>
                  </m:oMath>
                </a14:m>
                <a:r>
                  <a:rPr lang="fr-FR" dirty="0">
                    <a:solidFill>
                      <a:prstClr val="black"/>
                    </a:solidFill>
                  </a:rPr>
                  <a:t> </a:t>
                </a:r>
                <a:r>
                  <a:rPr lang="fr-FR" dirty="0"/>
                  <a:t>par exemple, le produit est d'abord calculé en forme de Montgomery, puis converti en forme standard.</a:t>
                </a:r>
              </a:p>
            </p:txBody>
          </p:sp>
        </mc:Choice>
        <mc:Fallback xmlns="">
          <p:sp>
            <p:nvSpPr>
              <p:cNvPr id="15" name="TextBox 14">
                <a:extLst>
                  <a:ext uri="{FF2B5EF4-FFF2-40B4-BE49-F238E27FC236}">
                    <a16:creationId xmlns:a16="http://schemas.microsoft.com/office/drawing/2014/main" id="{9BA9EAD8-853F-45E0-921E-720970B09E35}"/>
                  </a:ext>
                </a:extLst>
              </p:cNvPr>
              <p:cNvSpPr txBox="1">
                <a:spLocks noRot="1" noChangeAspect="1" noMove="1" noResize="1" noEditPoints="1" noAdjustHandles="1" noChangeArrowheads="1" noChangeShapeType="1" noTextEdit="1"/>
              </p:cNvSpPr>
              <p:nvPr/>
            </p:nvSpPr>
            <p:spPr>
              <a:xfrm>
                <a:off x="2211657" y="1513048"/>
                <a:ext cx="9357551" cy="4524315"/>
              </a:xfrm>
              <a:prstGeom prst="rect">
                <a:avLst/>
              </a:prstGeom>
              <a:blipFill>
                <a:blip r:embed="rId3"/>
                <a:stretch>
                  <a:fillRect l="-456" b="-270"/>
                </a:stretch>
              </a:blipFill>
            </p:spPr>
            <p:txBody>
              <a:bodyPr/>
              <a:lstStyle/>
              <a:p>
                <a:r>
                  <a:rPr lang="fr-FR">
                    <a:noFill/>
                  </a:rPr>
                  <a:t> </a:t>
                </a:r>
              </a:p>
            </p:txBody>
          </p:sp>
        </mc:Fallback>
      </mc:AlternateContent>
      <p:sp>
        <p:nvSpPr>
          <p:cNvPr id="16" name="46 Recortar rectángulo de esquina del mismo lado">
            <a:extLst>
              <a:ext uri="{FF2B5EF4-FFF2-40B4-BE49-F238E27FC236}">
                <a16:creationId xmlns:a16="http://schemas.microsoft.com/office/drawing/2014/main" id="{BDDD6018-EDE1-1DA7-7BF1-119A658555FB}"/>
              </a:ext>
            </a:extLst>
          </p:cNvPr>
          <p:cNvSpPr/>
          <p:nvPr/>
        </p:nvSpPr>
        <p:spPr>
          <a:xfrm>
            <a:off x="11536218" y="6457405"/>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800" b="1" i="0" u="none" strike="noStrike" kern="1200" cap="none" spc="0" normalizeH="0" baseline="0" dirty="0">
                <a:ln>
                  <a:noFill/>
                </a:ln>
                <a:solidFill>
                  <a:prstClr val="white"/>
                </a:solidFill>
                <a:effectLst/>
                <a:uLnTx/>
                <a:uFillTx/>
                <a:latin typeface="Calibri"/>
                <a:ea typeface="+mn-ea"/>
                <a:cs typeface="+mn-cs"/>
              </a:rPr>
              <a:t>9</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2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Principe de fonctionnement</a:t>
              </a:r>
            </a:p>
          </p:txBody>
        </p:sp>
        <p:sp>
          <p:nvSpPr>
            <p:cNvPr id="25"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27"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8"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29"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30"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1" name="Picture 30">
            <a:extLst>
              <a:ext uri="{FF2B5EF4-FFF2-40B4-BE49-F238E27FC236}">
                <a16:creationId xmlns:a16="http://schemas.microsoft.com/office/drawing/2014/main" id="{A174BAD0-04D3-47FB-8503-FBA7BABB4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7"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Multiplication de Montgomery pour Accélérer :</a:t>
            </a:r>
          </a:p>
        </p:txBody>
      </p:sp>
    </p:spTree>
    <p:extLst>
      <p:ext uri="{BB962C8B-B14F-4D97-AF65-F5344CB8AC3E}">
        <p14:creationId xmlns:p14="http://schemas.microsoft.com/office/powerpoint/2010/main" val="390184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470433" y="226793"/>
            <a:ext cx="684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Principe de fonctionnement</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46"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10</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p:cNvSpPr/>
          <p:nvPr/>
        </p:nvSpPr>
        <p:spPr>
          <a:xfrm>
            <a:off x="3121891" y="2196460"/>
            <a:ext cx="7499927" cy="42493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90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6" name="Group 15">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Principe de fonctionnement</a:t>
              </a:r>
            </a:p>
          </p:txBody>
        </p:sp>
        <p:sp>
          <p:nvSpPr>
            <p:cNvPr id="24"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25"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7"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28"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29"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0" name="Picture 29">
            <a:extLst>
              <a:ext uri="{FF2B5EF4-FFF2-40B4-BE49-F238E27FC236}">
                <a16:creationId xmlns:a16="http://schemas.microsoft.com/office/drawing/2014/main" id="{A174BAD0-04D3-47FB-8503-FBA7BABB4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7" name="ZoneTexte 7">
            <a:extLst>
              <a:ext uri="{FF2B5EF4-FFF2-40B4-BE49-F238E27FC236}">
                <a16:creationId xmlns:a16="http://schemas.microsoft.com/office/drawing/2014/main" id="{F0991B59-71E3-354F-7B58-C9C0EF443666}"/>
              </a:ext>
            </a:extLst>
          </p:cNvPr>
          <p:cNvSpPr txBox="1"/>
          <p:nvPr/>
        </p:nvSpPr>
        <p:spPr>
          <a:xfrm>
            <a:off x="2022943" y="1190688"/>
            <a:ext cx="9347021" cy="707886"/>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Algorithme pour le calcule de la puissance modulaire avec la multiplication de Montgomery :</a:t>
            </a:r>
          </a:p>
        </p:txBody>
      </p:sp>
    </p:spTree>
    <p:extLst>
      <p:ext uri="{BB962C8B-B14F-4D97-AF65-F5344CB8AC3E}">
        <p14:creationId xmlns:p14="http://schemas.microsoft.com/office/powerpoint/2010/main" val="866923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2" name="Google Shape;161;p29">
            <a:extLst>
              <a:ext uri="{FF2B5EF4-FFF2-40B4-BE49-F238E27FC236}">
                <a16:creationId xmlns:a16="http://schemas.microsoft.com/office/drawing/2014/main" id="{E75ABC77-868D-41AA-5C04-C1FABEF8E2C2}"/>
              </a:ext>
            </a:extLst>
          </p:cNvPr>
          <p:cNvGrpSpPr/>
          <p:nvPr/>
        </p:nvGrpSpPr>
        <p:grpSpPr>
          <a:xfrm>
            <a:off x="2038963" y="850035"/>
            <a:ext cx="4117010" cy="5284424"/>
            <a:chOff x="196269" y="-35131"/>
            <a:chExt cx="4117010" cy="5284424"/>
          </a:xfrm>
        </p:grpSpPr>
        <p:grpSp>
          <p:nvGrpSpPr>
            <p:cNvPr id="24" name="Google Shape;162;p29">
              <a:extLst>
                <a:ext uri="{FF2B5EF4-FFF2-40B4-BE49-F238E27FC236}">
                  <a16:creationId xmlns:a16="http://schemas.microsoft.com/office/drawing/2014/main" id="{D0DAF21C-D88F-A2A6-54FF-1C7E0A3E84A2}"/>
                </a:ext>
              </a:extLst>
            </p:cNvPr>
            <p:cNvGrpSpPr/>
            <p:nvPr/>
          </p:nvGrpSpPr>
          <p:grpSpPr>
            <a:xfrm>
              <a:off x="196269" y="-35131"/>
              <a:ext cx="4117010" cy="4393434"/>
              <a:chOff x="43869" y="-35131"/>
              <a:chExt cx="4117010" cy="4393434"/>
            </a:xfrm>
          </p:grpSpPr>
          <p:sp>
            <p:nvSpPr>
              <p:cNvPr id="33" name="Google Shape;163;p29">
                <a:extLst>
                  <a:ext uri="{FF2B5EF4-FFF2-40B4-BE49-F238E27FC236}">
                    <a16:creationId xmlns:a16="http://schemas.microsoft.com/office/drawing/2014/main" id="{C0610CF2-2B1B-9D3A-5E32-2DF9E7B22AA2}"/>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4" name="Google Shape;164;p29">
                <a:extLst>
                  <a:ext uri="{FF2B5EF4-FFF2-40B4-BE49-F238E27FC236}">
                    <a16:creationId xmlns:a16="http://schemas.microsoft.com/office/drawing/2014/main" id="{1FA934BD-0FF4-D123-9C05-D3B5C1D5FA8B}"/>
                  </a:ext>
                </a:extLst>
              </p:cNvPr>
              <p:cNvGrpSpPr/>
              <p:nvPr/>
            </p:nvGrpSpPr>
            <p:grpSpPr>
              <a:xfrm>
                <a:off x="43869" y="-35131"/>
                <a:ext cx="4117010" cy="4393434"/>
                <a:chOff x="-6861500" y="-774675"/>
                <a:chExt cx="4221275" cy="4504700"/>
              </a:xfrm>
            </p:grpSpPr>
            <p:sp>
              <p:nvSpPr>
                <p:cNvPr id="35" name="Google Shape;165;p29">
                  <a:extLst>
                    <a:ext uri="{FF2B5EF4-FFF2-40B4-BE49-F238E27FC236}">
                      <a16:creationId xmlns:a16="http://schemas.microsoft.com/office/drawing/2014/main" id="{C8AE9311-32A4-1004-8CC9-266642822900}"/>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Google Shape;166;p29">
                  <a:extLst>
                    <a:ext uri="{FF2B5EF4-FFF2-40B4-BE49-F238E27FC236}">
                      <a16:creationId xmlns:a16="http://schemas.microsoft.com/office/drawing/2014/main" id="{6A6379C6-C2F9-492B-E56E-08AB3C689A4B}"/>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Google Shape;167;p29">
                  <a:extLst>
                    <a:ext uri="{FF2B5EF4-FFF2-40B4-BE49-F238E27FC236}">
                      <a16:creationId xmlns:a16="http://schemas.microsoft.com/office/drawing/2014/main" id="{F3AE8F74-25AB-60EF-A25E-6E2D68C959F3}"/>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Google Shape;168;p29">
                  <a:extLst>
                    <a:ext uri="{FF2B5EF4-FFF2-40B4-BE49-F238E27FC236}">
                      <a16:creationId xmlns:a16="http://schemas.microsoft.com/office/drawing/2014/main" id="{CF1A8CEB-B771-FF5F-36D1-3BC228B5E282}"/>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Google Shape;169;p29">
                  <a:extLst>
                    <a:ext uri="{FF2B5EF4-FFF2-40B4-BE49-F238E27FC236}">
                      <a16:creationId xmlns:a16="http://schemas.microsoft.com/office/drawing/2014/main" id="{0A635F5E-DF03-71E6-9308-2BBAA5425ED6}"/>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Google Shape;170;p29">
                  <a:extLst>
                    <a:ext uri="{FF2B5EF4-FFF2-40B4-BE49-F238E27FC236}">
                      <a16:creationId xmlns:a16="http://schemas.microsoft.com/office/drawing/2014/main" id="{1BB6C2A8-CA7F-2FFD-24E4-B8AE57C9E700}"/>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Google Shape;171;p29">
                  <a:extLst>
                    <a:ext uri="{FF2B5EF4-FFF2-40B4-BE49-F238E27FC236}">
                      <a16:creationId xmlns:a16="http://schemas.microsoft.com/office/drawing/2014/main" id="{70287302-CB2B-DB1C-1C7A-46B40F1CFCF2}"/>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Google Shape;172;p29">
                  <a:extLst>
                    <a:ext uri="{FF2B5EF4-FFF2-40B4-BE49-F238E27FC236}">
                      <a16:creationId xmlns:a16="http://schemas.microsoft.com/office/drawing/2014/main" id="{C53A364E-33D3-3194-1DC2-FDA7860F6937}"/>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Google Shape;173;p29">
                  <a:extLst>
                    <a:ext uri="{FF2B5EF4-FFF2-40B4-BE49-F238E27FC236}">
                      <a16:creationId xmlns:a16="http://schemas.microsoft.com/office/drawing/2014/main" id="{E5BC0EFF-8563-5604-EDF0-330E6CDFA1CC}"/>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Google Shape;174;p29">
                  <a:extLst>
                    <a:ext uri="{FF2B5EF4-FFF2-40B4-BE49-F238E27FC236}">
                      <a16:creationId xmlns:a16="http://schemas.microsoft.com/office/drawing/2014/main" id="{0CDE7FED-6E9E-113D-FF67-53F403B3190D}"/>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Google Shape;175;p29">
                  <a:extLst>
                    <a:ext uri="{FF2B5EF4-FFF2-40B4-BE49-F238E27FC236}">
                      <a16:creationId xmlns:a16="http://schemas.microsoft.com/office/drawing/2014/main" id="{D27880BC-5F66-C183-8616-CB0A1E864B76}"/>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Google Shape;176;p29">
                  <a:extLst>
                    <a:ext uri="{FF2B5EF4-FFF2-40B4-BE49-F238E27FC236}">
                      <a16:creationId xmlns:a16="http://schemas.microsoft.com/office/drawing/2014/main" id="{B08B89C8-C4EA-D3B7-F848-49F19F076EA9}"/>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Google Shape;177;p29">
                  <a:extLst>
                    <a:ext uri="{FF2B5EF4-FFF2-40B4-BE49-F238E27FC236}">
                      <a16:creationId xmlns:a16="http://schemas.microsoft.com/office/drawing/2014/main" id="{E769709B-61FD-03BE-3AC4-2B98E57036E7}"/>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Google Shape;178;p29">
                  <a:extLst>
                    <a:ext uri="{FF2B5EF4-FFF2-40B4-BE49-F238E27FC236}">
                      <a16:creationId xmlns:a16="http://schemas.microsoft.com/office/drawing/2014/main" id="{F2DCDFDD-1863-3D9A-F61D-8C9EEB06E01E}"/>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Google Shape;179;p29">
                  <a:extLst>
                    <a:ext uri="{FF2B5EF4-FFF2-40B4-BE49-F238E27FC236}">
                      <a16:creationId xmlns:a16="http://schemas.microsoft.com/office/drawing/2014/main" id="{A43E1CEA-41B3-0998-F0ED-195A012EB2E0}"/>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Google Shape;180;p29">
                  <a:extLst>
                    <a:ext uri="{FF2B5EF4-FFF2-40B4-BE49-F238E27FC236}">
                      <a16:creationId xmlns:a16="http://schemas.microsoft.com/office/drawing/2014/main" id="{77FCC013-2D9C-90B0-ECA3-A6E847B29820}"/>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Google Shape;181;p29">
                  <a:extLst>
                    <a:ext uri="{FF2B5EF4-FFF2-40B4-BE49-F238E27FC236}">
                      <a16:creationId xmlns:a16="http://schemas.microsoft.com/office/drawing/2014/main" id="{EFE731AB-30FB-E8B9-56D2-B9AF32F63FFE}"/>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Google Shape;182;p29">
                  <a:extLst>
                    <a:ext uri="{FF2B5EF4-FFF2-40B4-BE49-F238E27FC236}">
                      <a16:creationId xmlns:a16="http://schemas.microsoft.com/office/drawing/2014/main" id="{69168E4F-7AB1-7983-389D-07A05A2AD85D}"/>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Google Shape;183;p29">
                  <a:extLst>
                    <a:ext uri="{FF2B5EF4-FFF2-40B4-BE49-F238E27FC236}">
                      <a16:creationId xmlns:a16="http://schemas.microsoft.com/office/drawing/2014/main" id="{6566B2EA-872C-351A-56A1-F28D082E0CAF}"/>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Google Shape;184;p29">
                  <a:extLst>
                    <a:ext uri="{FF2B5EF4-FFF2-40B4-BE49-F238E27FC236}">
                      <a16:creationId xmlns:a16="http://schemas.microsoft.com/office/drawing/2014/main" id="{8EA7D2D0-3008-2713-9F1E-6BC4FA56C36A}"/>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Google Shape;185;p29">
                  <a:extLst>
                    <a:ext uri="{FF2B5EF4-FFF2-40B4-BE49-F238E27FC236}">
                      <a16:creationId xmlns:a16="http://schemas.microsoft.com/office/drawing/2014/main" id="{164EC3BA-A4D4-98CF-6088-C827421EF16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Google Shape;186;p29">
                  <a:extLst>
                    <a:ext uri="{FF2B5EF4-FFF2-40B4-BE49-F238E27FC236}">
                      <a16:creationId xmlns:a16="http://schemas.microsoft.com/office/drawing/2014/main" id="{13CBA876-0246-22DB-8BC5-EC4827BDC4CF}"/>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Google Shape;187;p29">
                  <a:extLst>
                    <a:ext uri="{FF2B5EF4-FFF2-40B4-BE49-F238E27FC236}">
                      <a16:creationId xmlns:a16="http://schemas.microsoft.com/office/drawing/2014/main" id="{94BE2816-A477-F2FE-6BB3-24C4EAD68A6A}"/>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Google Shape;188;p29">
                  <a:extLst>
                    <a:ext uri="{FF2B5EF4-FFF2-40B4-BE49-F238E27FC236}">
                      <a16:creationId xmlns:a16="http://schemas.microsoft.com/office/drawing/2014/main" id="{279A9AED-096C-D5D0-35D4-D0C253E0EA27}"/>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Google Shape;189;p29">
                  <a:extLst>
                    <a:ext uri="{FF2B5EF4-FFF2-40B4-BE49-F238E27FC236}">
                      <a16:creationId xmlns:a16="http://schemas.microsoft.com/office/drawing/2014/main" id="{E135ECE4-B148-3511-0D84-5BBF71CD9650}"/>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Google Shape;190;p29">
                  <a:extLst>
                    <a:ext uri="{FF2B5EF4-FFF2-40B4-BE49-F238E27FC236}">
                      <a16:creationId xmlns:a16="http://schemas.microsoft.com/office/drawing/2014/main" id="{162B7FAE-D740-A2F9-88FD-39B6D101BF3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Google Shape;191;p29">
                  <a:extLst>
                    <a:ext uri="{FF2B5EF4-FFF2-40B4-BE49-F238E27FC236}">
                      <a16:creationId xmlns:a16="http://schemas.microsoft.com/office/drawing/2014/main" id="{B0693ECD-67E0-41F0-1040-2C3CDC4510E7}"/>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Google Shape;192;p29">
                  <a:extLst>
                    <a:ext uri="{FF2B5EF4-FFF2-40B4-BE49-F238E27FC236}">
                      <a16:creationId xmlns:a16="http://schemas.microsoft.com/office/drawing/2014/main" id="{E9834B84-101E-ABF0-1F79-38F9F52AAF80}"/>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Google Shape;193;p29">
                  <a:extLst>
                    <a:ext uri="{FF2B5EF4-FFF2-40B4-BE49-F238E27FC236}">
                      <a16:creationId xmlns:a16="http://schemas.microsoft.com/office/drawing/2014/main" id="{21A610B7-E2DE-3400-FDA2-69BC97210DB4}"/>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Google Shape;194;p29">
                  <a:extLst>
                    <a:ext uri="{FF2B5EF4-FFF2-40B4-BE49-F238E27FC236}">
                      <a16:creationId xmlns:a16="http://schemas.microsoft.com/office/drawing/2014/main" id="{6D1024E4-048E-6BA4-DBD2-FCC81ED9A5BA}"/>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Google Shape;195;p29">
                  <a:extLst>
                    <a:ext uri="{FF2B5EF4-FFF2-40B4-BE49-F238E27FC236}">
                      <a16:creationId xmlns:a16="http://schemas.microsoft.com/office/drawing/2014/main" id="{C660766E-E89F-6674-9A03-69E0833A2F0F}"/>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Google Shape;196;p29">
                  <a:extLst>
                    <a:ext uri="{FF2B5EF4-FFF2-40B4-BE49-F238E27FC236}">
                      <a16:creationId xmlns:a16="http://schemas.microsoft.com/office/drawing/2014/main" id="{660476B3-680B-68DA-7F38-5119AE569569}"/>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Google Shape;197;p29">
                  <a:extLst>
                    <a:ext uri="{FF2B5EF4-FFF2-40B4-BE49-F238E27FC236}">
                      <a16:creationId xmlns:a16="http://schemas.microsoft.com/office/drawing/2014/main" id="{7AD13BB1-F980-7DD5-2755-F9B820DF989F}"/>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Google Shape;198;p29">
                  <a:extLst>
                    <a:ext uri="{FF2B5EF4-FFF2-40B4-BE49-F238E27FC236}">
                      <a16:creationId xmlns:a16="http://schemas.microsoft.com/office/drawing/2014/main" id="{4FC7ECBC-83D7-88FD-F96F-01489644CECD}"/>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Google Shape;199;p29">
                  <a:extLst>
                    <a:ext uri="{FF2B5EF4-FFF2-40B4-BE49-F238E27FC236}">
                      <a16:creationId xmlns:a16="http://schemas.microsoft.com/office/drawing/2014/main" id="{8F8FAB4C-0139-8FEE-62A0-EFE45B10AD35}"/>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Google Shape;200;p29">
                  <a:extLst>
                    <a:ext uri="{FF2B5EF4-FFF2-40B4-BE49-F238E27FC236}">
                      <a16:creationId xmlns:a16="http://schemas.microsoft.com/office/drawing/2014/main" id="{DCF993FB-F16A-8A94-13DC-B47A233623AF}"/>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Google Shape;201;p29">
                  <a:extLst>
                    <a:ext uri="{FF2B5EF4-FFF2-40B4-BE49-F238E27FC236}">
                      <a16:creationId xmlns:a16="http://schemas.microsoft.com/office/drawing/2014/main" id="{5C275FDB-60B9-E5B8-7B38-6A9D31E2E3A9}"/>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Google Shape;202;p29">
                  <a:extLst>
                    <a:ext uri="{FF2B5EF4-FFF2-40B4-BE49-F238E27FC236}">
                      <a16:creationId xmlns:a16="http://schemas.microsoft.com/office/drawing/2014/main" id="{6A9D2DA9-C8D6-6B45-2F51-2E966A8EF11C}"/>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Google Shape;203;p29">
                  <a:extLst>
                    <a:ext uri="{FF2B5EF4-FFF2-40B4-BE49-F238E27FC236}">
                      <a16:creationId xmlns:a16="http://schemas.microsoft.com/office/drawing/2014/main" id="{4BB747D5-A5D1-8686-5390-9E70A618B338}"/>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Google Shape;204;p29">
                  <a:extLst>
                    <a:ext uri="{FF2B5EF4-FFF2-40B4-BE49-F238E27FC236}">
                      <a16:creationId xmlns:a16="http://schemas.microsoft.com/office/drawing/2014/main" id="{EDB7222E-79A3-52BF-D826-FF1A789268B1}"/>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Google Shape;205;p29">
                  <a:extLst>
                    <a:ext uri="{FF2B5EF4-FFF2-40B4-BE49-F238E27FC236}">
                      <a16:creationId xmlns:a16="http://schemas.microsoft.com/office/drawing/2014/main" id="{129B1ED3-B9CD-5567-E1A3-7323F1EA8739}"/>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Google Shape;206;p29">
                  <a:extLst>
                    <a:ext uri="{FF2B5EF4-FFF2-40B4-BE49-F238E27FC236}">
                      <a16:creationId xmlns:a16="http://schemas.microsoft.com/office/drawing/2014/main" id="{77B43F07-84D5-9618-F8F5-61DDDC5DCD34}"/>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Google Shape;207;p29">
                  <a:extLst>
                    <a:ext uri="{FF2B5EF4-FFF2-40B4-BE49-F238E27FC236}">
                      <a16:creationId xmlns:a16="http://schemas.microsoft.com/office/drawing/2014/main" id="{FB5961C2-3D20-2007-E697-B25159A04118}"/>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Google Shape;208;p29">
                  <a:extLst>
                    <a:ext uri="{FF2B5EF4-FFF2-40B4-BE49-F238E27FC236}">
                      <a16:creationId xmlns:a16="http://schemas.microsoft.com/office/drawing/2014/main" id="{0FEA7650-756B-5B89-3B0F-AF261F0A34ED}"/>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Google Shape;209;p29">
                  <a:extLst>
                    <a:ext uri="{FF2B5EF4-FFF2-40B4-BE49-F238E27FC236}">
                      <a16:creationId xmlns:a16="http://schemas.microsoft.com/office/drawing/2014/main" id="{040D5ECF-29E1-4F50-F0EF-90756AFF57BD}"/>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Google Shape;210;p29">
                  <a:extLst>
                    <a:ext uri="{FF2B5EF4-FFF2-40B4-BE49-F238E27FC236}">
                      <a16:creationId xmlns:a16="http://schemas.microsoft.com/office/drawing/2014/main" id="{9E4695FC-7691-47EF-CC38-52B282FF3BB2}"/>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Google Shape;211;p29">
                  <a:extLst>
                    <a:ext uri="{FF2B5EF4-FFF2-40B4-BE49-F238E27FC236}">
                      <a16:creationId xmlns:a16="http://schemas.microsoft.com/office/drawing/2014/main" id="{55B57B56-3AA8-320D-A1D8-FD8D6583F089}"/>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Google Shape;212;p29">
                  <a:extLst>
                    <a:ext uri="{FF2B5EF4-FFF2-40B4-BE49-F238E27FC236}">
                      <a16:creationId xmlns:a16="http://schemas.microsoft.com/office/drawing/2014/main" id="{A6A24288-4DF1-F7D9-7A0D-10A42EF7085C}"/>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Google Shape;213;p29">
                  <a:extLst>
                    <a:ext uri="{FF2B5EF4-FFF2-40B4-BE49-F238E27FC236}">
                      <a16:creationId xmlns:a16="http://schemas.microsoft.com/office/drawing/2014/main" id="{42927C8A-7BA0-B1B0-887C-67CC3DA7FF4C}"/>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Google Shape;214;p29">
                  <a:extLst>
                    <a:ext uri="{FF2B5EF4-FFF2-40B4-BE49-F238E27FC236}">
                      <a16:creationId xmlns:a16="http://schemas.microsoft.com/office/drawing/2014/main" id="{642E03C0-28A0-5087-3C17-3F0C238FBA08}"/>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6" name="Google Shape;215;p29">
                  <a:extLst>
                    <a:ext uri="{FF2B5EF4-FFF2-40B4-BE49-F238E27FC236}">
                      <a16:creationId xmlns:a16="http://schemas.microsoft.com/office/drawing/2014/main" id="{3885B67A-517A-111D-A044-4D6EE36527D1}"/>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Google Shape;216;p29">
                  <a:extLst>
                    <a:ext uri="{FF2B5EF4-FFF2-40B4-BE49-F238E27FC236}">
                      <a16:creationId xmlns:a16="http://schemas.microsoft.com/office/drawing/2014/main" id="{DB3C3BDE-E610-9A3E-357B-F3B7E6B1D28D}"/>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Google Shape;217;p29">
                  <a:extLst>
                    <a:ext uri="{FF2B5EF4-FFF2-40B4-BE49-F238E27FC236}">
                      <a16:creationId xmlns:a16="http://schemas.microsoft.com/office/drawing/2014/main" id="{5079D00A-B88C-2943-CA40-A6BDEEB57B28}"/>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Google Shape;218;p29">
                  <a:extLst>
                    <a:ext uri="{FF2B5EF4-FFF2-40B4-BE49-F238E27FC236}">
                      <a16:creationId xmlns:a16="http://schemas.microsoft.com/office/drawing/2014/main" id="{65463179-8F2D-6EBF-734D-87B19E53BA7E}"/>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Google Shape;219;p29">
                  <a:extLst>
                    <a:ext uri="{FF2B5EF4-FFF2-40B4-BE49-F238E27FC236}">
                      <a16:creationId xmlns:a16="http://schemas.microsoft.com/office/drawing/2014/main" id="{35482574-7058-93B3-3047-464B0E40DBC4}"/>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Google Shape;220;p29">
                  <a:extLst>
                    <a:ext uri="{FF2B5EF4-FFF2-40B4-BE49-F238E27FC236}">
                      <a16:creationId xmlns:a16="http://schemas.microsoft.com/office/drawing/2014/main" id="{48302D59-0865-1450-7751-8005A61EE363}"/>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Google Shape;221;p29">
                  <a:extLst>
                    <a:ext uri="{FF2B5EF4-FFF2-40B4-BE49-F238E27FC236}">
                      <a16:creationId xmlns:a16="http://schemas.microsoft.com/office/drawing/2014/main" id="{7924FB97-EEA4-1243-94D4-56AFAE7E3DEE}"/>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Google Shape;222;p29">
                  <a:extLst>
                    <a:ext uri="{FF2B5EF4-FFF2-40B4-BE49-F238E27FC236}">
                      <a16:creationId xmlns:a16="http://schemas.microsoft.com/office/drawing/2014/main" id="{EB41C395-875C-824A-0D89-15A4CE220A00}"/>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Google Shape;223;p29">
                  <a:extLst>
                    <a:ext uri="{FF2B5EF4-FFF2-40B4-BE49-F238E27FC236}">
                      <a16:creationId xmlns:a16="http://schemas.microsoft.com/office/drawing/2014/main" id="{A76AA4DE-658B-F557-1334-2E3D738B4A30}"/>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Google Shape;224;p29">
                  <a:extLst>
                    <a:ext uri="{FF2B5EF4-FFF2-40B4-BE49-F238E27FC236}">
                      <a16:creationId xmlns:a16="http://schemas.microsoft.com/office/drawing/2014/main" id="{0774FBCC-9204-5600-7F8F-F03796E8D237}"/>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Google Shape;225;p29">
                  <a:extLst>
                    <a:ext uri="{FF2B5EF4-FFF2-40B4-BE49-F238E27FC236}">
                      <a16:creationId xmlns:a16="http://schemas.microsoft.com/office/drawing/2014/main" id="{B70927A1-564A-B4E2-A43A-D865F71633CB}"/>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Google Shape;226;p29">
                  <a:extLst>
                    <a:ext uri="{FF2B5EF4-FFF2-40B4-BE49-F238E27FC236}">
                      <a16:creationId xmlns:a16="http://schemas.microsoft.com/office/drawing/2014/main" id="{F3B0D91A-C86F-70F3-8176-90EF9D6B9D6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Google Shape;227;p29">
                  <a:extLst>
                    <a:ext uri="{FF2B5EF4-FFF2-40B4-BE49-F238E27FC236}">
                      <a16:creationId xmlns:a16="http://schemas.microsoft.com/office/drawing/2014/main" id="{8763C57B-96BA-093A-49AA-AF14D64C38B3}"/>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Google Shape;228;p29">
                  <a:extLst>
                    <a:ext uri="{FF2B5EF4-FFF2-40B4-BE49-F238E27FC236}">
                      <a16:creationId xmlns:a16="http://schemas.microsoft.com/office/drawing/2014/main" id="{031BD5F7-6E31-09C9-5CB8-4A18D293B4D9}"/>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Google Shape;229;p29">
                  <a:extLst>
                    <a:ext uri="{FF2B5EF4-FFF2-40B4-BE49-F238E27FC236}">
                      <a16:creationId xmlns:a16="http://schemas.microsoft.com/office/drawing/2014/main" id="{B249A715-B91E-304C-1821-55C28FF04F00}"/>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Google Shape;230;p29">
                  <a:extLst>
                    <a:ext uri="{FF2B5EF4-FFF2-40B4-BE49-F238E27FC236}">
                      <a16:creationId xmlns:a16="http://schemas.microsoft.com/office/drawing/2014/main" id="{A88265E2-B1A9-C71A-9062-23A9FC0D054E}"/>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Google Shape;231;p29">
                  <a:extLst>
                    <a:ext uri="{FF2B5EF4-FFF2-40B4-BE49-F238E27FC236}">
                      <a16:creationId xmlns:a16="http://schemas.microsoft.com/office/drawing/2014/main" id="{9F63714F-654E-661C-3C26-CB5860C15EBC}"/>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Google Shape;232;p29">
                  <a:extLst>
                    <a:ext uri="{FF2B5EF4-FFF2-40B4-BE49-F238E27FC236}">
                      <a16:creationId xmlns:a16="http://schemas.microsoft.com/office/drawing/2014/main" id="{FB4CE106-63E6-2C29-2EFB-3A7F6AD9597A}"/>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Google Shape;233;p29">
                  <a:extLst>
                    <a:ext uri="{FF2B5EF4-FFF2-40B4-BE49-F238E27FC236}">
                      <a16:creationId xmlns:a16="http://schemas.microsoft.com/office/drawing/2014/main" id="{E856FC1A-699A-B990-B6F2-DF3692DB3456}"/>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Google Shape;234;p29">
                  <a:extLst>
                    <a:ext uri="{FF2B5EF4-FFF2-40B4-BE49-F238E27FC236}">
                      <a16:creationId xmlns:a16="http://schemas.microsoft.com/office/drawing/2014/main" id="{37B52CD6-1123-1DA5-C09F-CB545A7485CD}"/>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Google Shape;235;p29">
                  <a:extLst>
                    <a:ext uri="{FF2B5EF4-FFF2-40B4-BE49-F238E27FC236}">
                      <a16:creationId xmlns:a16="http://schemas.microsoft.com/office/drawing/2014/main" id="{D70DD595-E0D1-EE26-1F74-C6B13006448E}"/>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Google Shape;236;p29">
                  <a:extLst>
                    <a:ext uri="{FF2B5EF4-FFF2-40B4-BE49-F238E27FC236}">
                      <a16:creationId xmlns:a16="http://schemas.microsoft.com/office/drawing/2014/main" id="{2E0F5766-5DBE-B63F-E7A3-0342F3A0851A}"/>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Google Shape;237;p29">
                  <a:extLst>
                    <a:ext uri="{FF2B5EF4-FFF2-40B4-BE49-F238E27FC236}">
                      <a16:creationId xmlns:a16="http://schemas.microsoft.com/office/drawing/2014/main" id="{3CF7A1AF-99D8-B191-64EE-2A0537EE6A8B}"/>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Google Shape;238;p29">
                  <a:extLst>
                    <a:ext uri="{FF2B5EF4-FFF2-40B4-BE49-F238E27FC236}">
                      <a16:creationId xmlns:a16="http://schemas.microsoft.com/office/drawing/2014/main" id="{B4400D0B-2760-9518-0F2B-DE20D3860283}"/>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Google Shape;239;p29">
                  <a:extLst>
                    <a:ext uri="{FF2B5EF4-FFF2-40B4-BE49-F238E27FC236}">
                      <a16:creationId xmlns:a16="http://schemas.microsoft.com/office/drawing/2014/main" id="{BE3FB57D-6CB5-859D-DC2F-E05BDE9963E9}"/>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Google Shape;240;p29">
                  <a:extLst>
                    <a:ext uri="{FF2B5EF4-FFF2-40B4-BE49-F238E27FC236}">
                      <a16:creationId xmlns:a16="http://schemas.microsoft.com/office/drawing/2014/main" id="{A0889BFF-906F-7A6B-53CA-E17C5FDCEA8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Google Shape;241;p29">
                  <a:extLst>
                    <a:ext uri="{FF2B5EF4-FFF2-40B4-BE49-F238E27FC236}">
                      <a16:creationId xmlns:a16="http://schemas.microsoft.com/office/drawing/2014/main" id="{81271CB1-82ED-0B0F-3BFD-BE286054625E}"/>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Google Shape;242;p29">
                  <a:extLst>
                    <a:ext uri="{FF2B5EF4-FFF2-40B4-BE49-F238E27FC236}">
                      <a16:creationId xmlns:a16="http://schemas.microsoft.com/office/drawing/2014/main" id="{35975FDF-158F-1225-E56D-D50A8F6BE47B}"/>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Google Shape;243;p29">
                  <a:extLst>
                    <a:ext uri="{FF2B5EF4-FFF2-40B4-BE49-F238E27FC236}">
                      <a16:creationId xmlns:a16="http://schemas.microsoft.com/office/drawing/2014/main" id="{3B12629B-E907-9EF8-E839-CE452651CD6D}"/>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Google Shape;244;p29">
                  <a:extLst>
                    <a:ext uri="{FF2B5EF4-FFF2-40B4-BE49-F238E27FC236}">
                      <a16:creationId xmlns:a16="http://schemas.microsoft.com/office/drawing/2014/main" id="{8E8A7049-A358-23F6-485B-2CC04B8D7988}"/>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Google Shape;245;p29">
                  <a:extLst>
                    <a:ext uri="{FF2B5EF4-FFF2-40B4-BE49-F238E27FC236}">
                      <a16:creationId xmlns:a16="http://schemas.microsoft.com/office/drawing/2014/main" id="{32807F55-2DB9-C1BF-4DEE-2568BCDE3BED}"/>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Google Shape;246;p29">
                  <a:extLst>
                    <a:ext uri="{FF2B5EF4-FFF2-40B4-BE49-F238E27FC236}">
                      <a16:creationId xmlns:a16="http://schemas.microsoft.com/office/drawing/2014/main" id="{B5E49F52-8E35-F913-3AF7-595A96D55113}"/>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Google Shape;247;p29">
                  <a:extLst>
                    <a:ext uri="{FF2B5EF4-FFF2-40B4-BE49-F238E27FC236}">
                      <a16:creationId xmlns:a16="http://schemas.microsoft.com/office/drawing/2014/main" id="{6796DD45-CA5B-3750-8B92-7BA0094D4875}"/>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Google Shape;248;p29">
                  <a:extLst>
                    <a:ext uri="{FF2B5EF4-FFF2-40B4-BE49-F238E27FC236}">
                      <a16:creationId xmlns:a16="http://schemas.microsoft.com/office/drawing/2014/main" id="{3922A16D-0101-31CA-94F7-B610499F763A}"/>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Google Shape;249;p29">
                  <a:extLst>
                    <a:ext uri="{FF2B5EF4-FFF2-40B4-BE49-F238E27FC236}">
                      <a16:creationId xmlns:a16="http://schemas.microsoft.com/office/drawing/2014/main" id="{57DF2628-25B4-B03A-2E74-760D85DF69E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Google Shape;250;p29">
                  <a:extLst>
                    <a:ext uri="{FF2B5EF4-FFF2-40B4-BE49-F238E27FC236}">
                      <a16:creationId xmlns:a16="http://schemas.microsoft.com/office/drawing/2014/main" id="{39E9F3DF-35F1-AAA2-7022-5ED6997BA136}"/>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Google Shape;251;p29">
                  <a:extLst>
                    <a:ext uri="{FF2B5EF4-FFF2-40B4-BE49-F238E27FC236}">
                      <a16:creationId xmlns:a16="http://schemas.microsoft.com/office/drawing/2014/main" id="{9341C918-98F9-589F-4BB7-6A010E4FBAD2}"/>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Google Shape;252;p29">
                  <a:extLst>
                    <a:ext uri="{FF2B5EF4-FFF2-40B4-BE49-F238E27FC236}">
                      <a16:creationId xmlns:a16="http://schemas.microsoft.com/office/drawing/2014/main" id="{C2020CC1-6BE2-A9AC-5E58-F902D18C9994}"/>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Google Shape;253;p29">
                  <a:extLst>
                    <a:ext uri="{FF2B5EF4-FFF2-40B4-BE49-F238E27FC236}">
                      <a16:creationId xmlns:a16="http://schemas.microsoft.com/office/drawing/2014/main" id="{0192C622-1D43-BE80-5555-1575C865879C}"/>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Google Shape;254;p29">
                  <a:extLst>
                    <a:ext uri="{FF2B5EF4-FFF2-40B4-BE49-F238E27FC236}">
                      <a16:creationId xmlns:a16="http://schemas.microsoft.com/office/drawing/2014/main" id="{AC85BF77-3B38-58EB-5C80-907E5DEE9A84}"/>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Google Shape;255;p29">
                  <a:extLst>
                    <a:ext uri="{FF2B5EF4-FFF2-40B4-BE49-F238E27FC236}">
                      <a16:creationId xmlns:a16="http://schemas.microsoft.com/office/drawing/2014/main" id="{D9255340-A5EA-A0AC-8DF2-AB1E8D1C46A5}"/>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Google Shape;256;p29">
                  <a:extLst>
                    <a:ext uri="{FF2B5EF4-FFF2-40B4-BE49-F238E27FC236}">
                      <a16:creationId xmlns:a16="http://schemas.microsoft.com/office/drawing/2014/main" id="{F972EE49-9990-6695-5348-57A28A6F2967}"/>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Google Shape;257;p29">
                  <a:extLst>
                    <a:ext uri="{FF2B5EF4-FFF2-40B4-BE49-F238E27FC236}">
                      <a16:creationId xmlns:a16="http://schemas.microsoft.com/office/drawing/2014/main" id="{1B276736-5E3D-64C7-B8FA-D3CEF719AA11}"/>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Google Shape;258;p29">
                  <a:extLst>
                    <a:ext uri="{FF2B5EF4-FFF2-40B4-BE49-F238E27FC236}">
                      <a16:creationId xmlns:a16="http://schemas.microsoft.com/office/drawing/2014/main" id="{61F5E04C-C6EE-83F1-11AA-6451CB42E434}"/>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Google Shape;259;p29">
                  <a:extLst>
                    <a:ext uri="{FF2B5EF4-FFF2-40B4-BE49-F238E27FC236}">
                      <a16:creationId xmlns:a16="http://schemas.microsoft.com/office/drawing/2014/main" id="{30A05A43-155E-14C7-3724-F1C0B850D697}"/>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Google Shape;260;p29">
                  <a:extLst>
                    <a:ext uri="{FF2B5EF4-FFF2-40B4-BE49-F238E27FC236}">
                      <a16:creationId xmlns:a16="http://schemas.microsoft.com/office/drawing/2014/main" id="{E6C1B7D6-3E7E-6217-15BD-71993DD87BF4}"/>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Google Shape;261;p29">
                  <a:extLst>
                    <a:ext uri="{FF2B5EF4-FFF2-40B4-BE49-F238E27FC236}">
                      <a16:creationId xmlns:a16="http://schemas.microsoft.com/office/drawing/2014/main" id="{0B1CA036-5FAD-3F84-F4CE-1E888610D11C}"/>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Google Shape;262;p29">
                  <a:extLst>
                    <a:ext uri="{FF2B5EF4-FFF2-40B4-BE49-F238E27FC236}">
                      <a16:creationId xmlns:a16="http://schemas.microsoft.com/office/drawing/2014/main" id="{3091C31C-9EDF-53D9-448C-23C2FBCC9008}"/>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Google Shape;263;p29">
                  <a:extLst>
                    <a:ext uri="{FF2B5EF4-FFF2-40B4-BE49-F238E27FC236}">
                      <a16:creationId xmlns:a16="http://schemas.microsoft.com/office/drawing/2014/main" id="{AF6068FE-D863-5E38-6D96-CF10D19268FA}"/>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Google Shape;264;p29">
                  <a:extLst>
                    <a:ext uri="{FF2B5EF4-FFF2-40B4-BE49-F238E27FC236}">
                      <a16:creationId xmlns:a16="http://schemas.microsoft.com/office/drawing/2014/main" id="{4970B33E-7FBF-364D-396C-2B16184F0918}"/>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Google Shape;265;p29">
                  <a:extLst>
                    <a:ext uri="{FF2B5EF4-FFF2-40B4-BE49-F238E27FC236}">
                      <a16:creationId xmlns:a16="http://schemas.microsoft.com/office/drawing/2014/main" id="{F79BF7E8-470D-5CEA-832A-D7F9634B4C58}"/>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Google Shape;266;p29">
                  <a:extLst>
                    <a:ext uri="{FF2B5EF4-FFF2-40B4-BE49-F238E27FC236}">
                      <a16:creationId xmlns:a16="http://schemas.microsoft.com/office/drawing/2014/main" id="{BBFD2BD0-893E-D3BD-332B-79E54A4174A7}"/>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Google Shape;267;p29">
                  <a:extLst>
                    <a:ext uri="{FF2B5EF4-FFF2-40B4-BE49-F238E27FC236}">
                      <a16:creationId xmlns:a16="http://schemas.microsoft.com/office/drawing/2014/main" id="{6D0CC7AD-F98A-FD02-F171-4DE4B6B74518}"/>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Google Shape;268;p29">
                  <a:extLst>
                    <a:ext uri="{FF2B5EF4-FFF2-40B4-BE49-F238E27FC236}">
                      <a16:creationId xmlns:a16="http://schemas.microsoft.com/office/drawing/2014/main" id="{C636A795-E540-F323-FAA2-2F3174B31D24}"/>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Google Shape;269;p29">
                  <a:extLst>
                    <a:ext uri="{FF2B5EF4-FFF2-40B4-BE49-F238E27FC236}">
                      <a16:creationId xmlns:a16="http://schemas.microsoft.com/office/drawing/2014/main" id="{898E360C-FC07-904A-D5AF-D7AC0342847E}"/>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Google Shape;270;p29">
                  <a:extLst>
                    <a:ext uri="{FF2B5EF4-FFF2-40B4-BE49-F238E27FC236}">
                      <a16:creationId xmlns:a16="http://schemas.microsoft.com/office/drawing/2014/main" id="{8E176A44-608E-EBA5-9452-9CBD90A911A0}"/>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Google Shape;271;p29">
                  <a:extLst>
                    <a:ext uri="{FF2B5EF4-FFF2-40B4-BE49-F238E27FC236}">
                      <a16:creationId xmlns:a16="http://schemas.microsoft.com/office/drawing/2014/main" id="{9CD70097-E152-D063-F762-8130FD3682FE}"/>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Google Shape;272;p29">
                  <a:extLst>
                    <a:ext uri="{FF2B5EF4-FFF2-40B4-BE49-F238E27FC236}">
                      <a16:creationId xmlns:a16="http://schemas.microsoft.com/office/drawing/2014/main" id="{1A7C3975-C2C1-55A9-6C90-63F00E45491A}"/>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Google Shape;273;p29">
                  <a:extLst>
                    <a:ext uri="{FF2B5EF4-FFF2-40B4-BE49-F238E27FC236}">
                      <a16:creationId xmlns:a16="http://schemas.microsoft.com/office/drawing/2014/main" id="{C33E4A37-53AC-DCED-53FE-D1AA81AC3A3F}"/>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Google Shape;274;p29">
                  <a:extLst>
                    <a:ext uri="{FF2B5EF4-FFF2-40B4-BE49-F238E27FC236}">
                      <a16:creationId xmlns:a16="http://schemas.microsoft.com/office/drawing/2014/main" id="{150E8C5B-D684-3FF9-F9F7-390B3DBA360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Google Shape;275;p29">
                  <a:extLst>
                    <a:ext uri="{FF2B5EF4-FFF2-40B4-BE49-F238E27FC236}">
                      <a16:creationId xmlns:a16="http://schemas.microsoft.com/office/drawing/2014/main" id="{C4FD5D73-D79E-ECB9-00E0-586281AAC83A}"/>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Google Shape;276;p29">
                  <a:extLst>
                    <a:ext uri="{FF2B5EF4-FFF2-40B4-BE49-F238E27FC236}">
                      <a16:creationId xmlns:a16="http://schemas.microsoft.com/office/drawing/2014/main" id="{9751725C-24C2-1F2B-E8D7-FCF3EA3B8DD7}"/>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Google Shape;277;p29">
                  <a:extLst>
                    <a:ext uri="{FF2B5EF4-FFF2-40B4-BE49-F238E27FC236}">
                      <a16:creationId xmlns:a16="http://schemas.microsoft.com/office/drawing/2014/main" id="{4FEB09A1-BAB9-0C9D-3D0B-54C54AF2D8B7}"/>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Google Shape;278;p29">
                  <a:extLst>
                    <a:ext uri="{FF2B5EF4-FFF2-40B4-BE49-F238E27FC236}">
                      <a16:creationId xmlns:a16="http://schemas.microsoft.com/office/drawing/2014/main" id="{B1C99665-E7B1-92D6-2472-07C28009FFD0}"/>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Google Shape;279;p29">
                  <a:extLst>
                    <a:ext uri="{FF2B5EF4-FFF2-40B4-BE49-F238E27FC236}">
                      <a16:creationId xmlns:a16="http://schemas.microsoft.com/office/drawing/2014/main" id="{C844630B-AD38-381F-2426-34C876AD6D03}"/>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Google Shape;280;p29">
                  <a:extLst>
                    <a:ext uri="{FF2B5EF4-FFF2-40B4-BE49-F238E27FC236}">
                      <a16:creationId xmlns:a16="http://schemas.microsoft.com/office/drawing/2014/main" id="{32CC2989-C6F9-FC7B-FDA2-0F540117C3EC}"/>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Google Shape;281;p29">
                  <a:extLst>
                    <a:ext uri="{FF2B5EF4-FFF2-40B4-BE49-F238E27FC236}">
                      <a16:creationId xmlns:a16="http://schemas.microsoft.com/office/drawing/2014/main" id="{8A320D71-1E9C-124C-8CD0-C945ADE57AD1}"/>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3" name="Google Shape;282;p29">
                  <a:extLst>
                    <a:ext uri="{FF2B5EF4-FFF2-40B4-BE49-F238E27FC236}">
                      <a16:creationId xmlns:a16="http://schemas.microsoft.com/office/drawing/2014/main" id="{05841073-3673-48B6-4D96-4A7C07DA1620}"/>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4" name="Google Shape;283;p29">
                  <a:extLst>
                    <a:ext uri="{FF2B5EF4-FFF2-40B4-BE49-F238E27FC236}">
                      <a16:creationId xmlns:a16="http://schemas.microsoft.com/office/drawing/2014/main" id="{C09F333A-DEAE-8C72-D40D-FB7050EB13B4}"/>
                    </a:ext>
                  </a:extLst>
                </p:cNvPr>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Google Shape;284;p29">
                  <a:extLst>
                    <a:ext uri="{FF2B5EF4-FFF2-40B4-BE49-F238E27FC236}">
                      <a16:creationId xmlns:a16="http://schemas.microsoft.com/office/drawing/2014/main" id="{9E6E9550-4B16-9963-03BC-81E2F934DEAD}"/>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25" name="Google Shape;285;p29">
              <a:extLst>
                <a:ext uri="{FF2B5EF4-FFF2-40B4-BE49-F238E27FC236}">
                  <a16:creationId xmlns:a16="http://schemas.microsoft.com/office/drawing/2014/main" id="{24836996-FAA0-30D9-F305-C81E250284FC}"/>
                </a:ext>
              </a:extLst>
            </p:cNvPr>
            <p:cNvGrpSpPr/>
            <p:nvPr/>
          </p:nvGrpSpPr>
          <p:grpSpPr>
            <a:xfrm rot="10800000">
              <a:off x="3474186" y="4232201"/>
              <a:ext cx="183381" cy="1017092"/>
              <a:chOff x="-5634475" y="-504725"/>
              <a:chExt cx="188025" cy="1042850"/>
            </a:xfrm>
          </p:grpSpPr>
          <p:sp>
            <p:nvSpPr>
              <p:cNvPr id="31" name="Google Shape;286;p29">
                <a:extLst>
                  <a:ext uri="{FF2B5EF4-FFF2-40B4-BE49-F238E27FC236}">
                    <a16:creationId xmlns:a16="http://schemas.microsoft.com/office/drawing/2014/main" id="{F21CC7BB-5EBC-186C-8C7B-F078B1731F9D}"/>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Google Shape;287;p29">
                <a:extLst>
                  <a:ext uri="{FF2B5EF4-FFF2-40B4-BE49-F238E27FC236}">
                    <a16:creationId xmlns:a16="http://schemas.microsoft.com/office/drawing/2014/main" id="{B5709978-6581-A19C-E4FA-366838DC7C9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7" name="Google Shape;288;p29">
              <a:extLst>
                <a:ext uri="{FF2B5EF4-FFF2-40B4-BE49-F238E27FC236}">
                  <a16:creationId xmlns:a16="http://schemas.microsoft.com/office/drawing/2014/main" id="{E3A63181-040E-E2B6-A01F-987C0883EB30}"/>
                </a:ext>
              </a:extLst>
            </p:cNvPr>
            <p:cNvGrpSpPr/>
            <p:nvPr/>
          </p:nvGrpSpPr>
          <p:grpSpPr>
            <a:xfrm rot="10800000">
              <a:off x="2618037" y="4358300"/>
              <a:ext cx="72367" cy="518274"/>
              <a:chOff x="-4201325" y="-449025"/>
              <a:chExt cx="74200" cy="531400"/>
            </a:xfrm>
          </p:grpSpPr>
          <p:sp>
            <p:nvSpPr>
              <p:cNvPr id="28" name="Google Shape;289;p29">
                <a:extLst>
                  <a:ext uri="{FF2B5EF4-FFF2-40B4-BE49-F238E27FC236}">
                    <a16:creationId xmlns:a16="http://schemas.microsoft.com/office/drawing/2014/main" id="{087ECECE-51E5-FF41-2B09-D3C893849791}"/>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Google Shape;290;p29">
                <a:extLst>
                  <a:ext uri="{FF2B5EF4-FFF2-40B4-BE49-F238E27FC236}">
                    <a16:creationId xmlns:a16="http://schemas.microsoft.com/office/drawing/2014/main" id="{DAF2B242-9A9C-C839-EE23-D48832639297}"/>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Google Shape;291;p29">
                <a:extLst>
                  <a:ext uri="{FF2B5EF4-FFF2-40B4-BE49-F238E27FC236}">
                    <a16:creationId xmlns:a16="http://schemas.microsoft.com/office/drawing/2014/main" id="{4098C53D-96F5-2883-FB07-3ACAEE3A8999}"/>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156" name="Google Shape;158;p29">
            <a:extLst>
              <a:ext uri="{FF2B5EF4-FFF2-40B4-BE49-F238E27FC236}">
                <a16:creationId xmlns:a16="http://schemas.microsoft.com/office/drawing/2014/main" id="{AD27C04E-09E7-5B77-723B-1D9E55EC4D00}"/>
              </a:ext>
            </a:extLst>
          </p:cNvPr>
          <p:cNvSpPr/>
          <p:nvPr/>
        </p:nvSpPr>
        <p:spPr>
          <a:xfrm rot="1700764">
            <a:off x="7581083" y="-609769"/>
            <a:ext cx="6541620" cy="744749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7" name="Google Shape;159;p29">
            <a:extLst>
              <a:ext uri="{FF2B5EF4-FFF2-40B4-BE49-F238E27FC236}">
                <a16:creationId xmlns:a16="http://schemas.microsoft.com/office/drawing/2014/main" id="{62B699CE-3089-B5B2-E3F1-2F0F1F5EE6B4}"/>
              </a:ext>
            </a:extLst>
          </p:cNvPr>
          <p:cNvSpPr txBox="1">
            <a:spLocks/>
          </p:cNvSpPr>
          <p:nvPr/>
        </p:nvSpPr>
        <p:spPr>
          <a:xfrm>
            <a:off x="6257550" y="1571080"/>
            <a:ext cx="4641723" cy="2915100"/>
          </a:xfrm>
          <a:prstGeom prst="rect">
            <a:avLst/>
          </a:prstGeom>
        </p:spPr>
        <p:txBody>
          <a:bodyPr spcFirstLastPara="1" wrap="square" lIns="91425" tIns="91425" rIns="91425" bIns="91425" anchor="ctr"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dirty="0">
                <a:solidFill>
                  <a:srgbClr val="4472C4">
                    <a:lumMod val="50000"/>
                  </a:srgbClr>
                </a:solidFill>
                <a:latin typeface="Calibri Light"/>
              </a:rPr>
              <a:t>Exemple illustratif</a:t>
            </a:r>
            <a:endParaRPr kumimoji="0" lang="en-US" sz="8000" b="1" i="0" u="none" strike="noStrike" kern="1200" cap="none" spc="0" normalizeH="0" baseline="0" noProof="0" dirty="0">
              <a:ln>
                <a:noFill/>
              </a:ln>
              <a:solidFill>
                <a:srgbClr val="4472C4">
                  <a:lumMod val="50000"/>
                </a:srgbClr>
              </a:solidFill>
              <a:effectLst/>
              <a:uLnTx/>
              <a:uFillTx/>
              <a:latin typeface="Calibri Light"/>
              <a:ea typeface="+mj-ea"/>
              <a:cs typeface="+mj-cs"/>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i="0" u="none" strike="noStrike" kern="1200" cap="none" spc="0" normalizeH="0" baseline="0" noProof="0" dirty="0">
                <a:ln>
                  <a:noFill/>
                </a:ln>
                <a:solidFill>
                  <a:srgbClr val="7F7F7F"/>
                </a:solidFill>
                <a:effectLst/>
                <a:uLnTx/>
                <a:uFillTx/>
                <a:latin typeface="Calibri"/>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800" b="1" i="0" u="none" strike="noStrike" kern="1200" cap="none" spc="0" normalizeH="0" baseline="0" noProof="0" dirty="0">
                <a:ln>
                  <a:noFill/>
                </a:ln>
                <a:solidFill>
                  <a:srgbClr val="FF6000"/>
                </a:solidFill>
                <a:effectLst/>
                <a:uLnTx/>
                <a:uFillTx/>
                <a:latin typeface="Calibri"/>
                <a:ea typeface="+mn-ea"/>
                <a:cs typeface="+mn-cs"/>
              </a:rPr>
              <a:t>11</a:t>
            </a:r>
            <a:endParaRPr kumimoji="0" lang="es-ES" sz="1800" b="1" i="0" u="none" strike="noStrike" kern="1200" cap="none" spc="0" normalizeH="0" baseline="0" noProof="0" dirty="0">
              <a:ln>
                <a:noFill/>
              </a:ln>
              <a:solidFill>
                <a:srgbClr val="FF6000"/>
              </a:solidFill>
              <a:effectLst/>
              <a:uLnTx/>
              <a:uFillTx/>
              <a:latin typeface="Calibri"/>
              <a:ea typeface="+mn-ea"/>
              <a:cs typeface="+mn-cs"/>
            </a:endParaRPr>
          </a:p>
        </p:txBody>
      </p:sp>
    </p:spTree>
    <p:extLst>
      <p:ext uri="{BB962C8B-B14F-4D97-AF65-F5344CB8AC3E}">
        <p14:creationId xmlns:p14="http://schemas.microsoft.com/office/powerpoint/2010/main" val="450287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schemeClr val="bg1"/>
                </a:solidFill>
                <a:latin typeface="Calibri"/>
              </a:rPr>
              <a:t>12</a:t>
            </a:r>
            <a:endParaRPr kumimoji="0" lang="es-ES" sz="1800" b="1" i="0" u="none" strike="noStrike" kern="1200" cap="none" spc="0" normalizeH="0" baseline="0" noProof="0" dirty="0">
              <a:ln>
                <a:noFill/>
              </a:ln>
              <a:solidFill>
                <a:schemeClr val="bg1"/>
              </a:solidFill>
              <a:effectLst/>
              <a:uLnTx/>
              <a:uFillTx/>
              <a:latin typeface="Calibri"/>
            </a:endParaRPr>
          </a:p>
        </p:txBody>
      </p:sp>
      <p:sp>
        <p:nvSpPr>
          <p:cNvPr id="169" name="Rectangle 168"/>
          <p:cNvSpPr/>
          <p:nvPr/>
        </p:nvSpPr>
        <p:spPr>
          <a:xfrm>
            <a:off x="3470433" y="228851"/>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a:solidFill>
                  <a:srgbClr val="FF6000"/>
                </a:solidFill>
                <a:latin typeface="Calibri"/>
              </a:rPr>
              <a:t>Exemple illustratif</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170" name="ZoneTexte 7">
            <a:extLst>
              <a:ext uri="{FF2B5EF4-FFF2-40B4-BE49-F238E27FC236}">
                <a16:creationId xmlns:a16="http://schemas.microsoft.com/office/drawing/2014/main" id="{F0991B59-71E3-354F-7B58-C9C0EF443666}"/>
              </a:ext>
            </a:extLst>
          </p:cNvPr>
          <p:cNvSpPr txBox="1"/>
          <p:nvPr/>
        </p:nvSpPr>
        <p:spPr>
          <a:xfrm>
            <a:off x="2022943" y="1190688"/>
            <a:ext cx="9347021"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Calcule de la clé privé et la clé public de la méthode de RSA  :</a:t>
            </a:r>
          </a:p>
        </p:txBody>
      </p:sp>
      <mc:AlternateContent xmlns:mc="http://schemas.openxmlformats.org/markup-compatibility/2006" xmlns:a14="http://schemas.microsoft.com/office/drawing/2010/main">
        <mc:Choice Requires="a14">
          <p:sp>
            <p:nvSpPr>
              <p:cNvPr id="171" name="Google Shape;213;p20"/>
              <p:cNvSpPr txBox="1"/>
              <p:nvPr/>
            </p:nvSpPr>
            <p:spPr>
              <a:xfrm>
                <a:off x="2571333" y="1680008"/>
                <a:ext cx="8638200" cy="5078283"/>
              </a:xfrm>
              <a:prstGeom prst="rect">
                <a:avLst/>
              </a:prstGeom>
              <a:noFill/>
              <a:ln>
                <a:noFill/>
              </a:ln>
            </p:spPr>
            <p:txBody>
              <a:bodyPr spcFirstLastPara="1" wrap="square" lIns="91425" tIns="91425" rIns="91425" bIns="91425" anchor="t" anchorCtr="0">
                <a:spAutoFit/>
              </a:bodyPr>
              <a:lstStyle/>
              <a:p>
                <a:pPr>
                  <a:buClr>
                    <a:srgbClr val="000000"/>
                  </a:buClr>
                  <a:buSzPts val="1100"/>
                  <a:buFont typeface="Arial"/>
                  <a:buNone/>
                </a:pPr>
                <a:r>
                  <a:rPr lang="fr-FR" kern="0" dirty="0">
                    <a:solidFill>
                      <a:srgbClr val="000000"/>
                    </a:solidFill>
                    <a:ea typeface="Calibri"/>
                    <a:cs typeface="Calibri"/>
                    <a:sym typeface="Calibri"/>
                  </a:rPr>
                  <a:t>1. Choix des Nombres Premiers:</a:t>
                </a:r>
              </a:p>
              <a:p>
                <a:pPr>
                  <a:buClr>
                    <a:srgbClr val="000000"/>
                  </a:buClr>
                  <a:buSzPts val="1100"/>
                  <a:buFont typeface="Arial"/>
                  <a:buNone/>
                </a:pPr>
                <a:endParaRPr lang="fr-FR" kern="0" dirty="0">
                  <a:solidFill>
                    <a:srgbClr val="000000"/>
                  </a:solidFill>
                  <a:ea typeface="Calibri"/>
                  <a:cs typeface="Calibri"/>
                  <a:sym typeface="Calibri"/>
                </a:endParaRPr>
              </a:p>
              <a:p>
                <a:pPr marL="285750" indent="-285750">
                  <a:buClr>
                    <a:srgbClr val="000000"/>
                  </a:buClr>
                  <a:buSzPts val="1100"/>
                  <a:buFont typeface="Arial" panose="020B0604020202020204" pitchFamily="34" charset="0"/>
                  <a:buChar char="•"/>
                </a:pPr>
                <a:r>
                  <a:rPr lang="fr-FR" kern="0" dirty="0">
                    <a:solidFill>
                      <a:srgbClr val="000000"/>
                    </a:solidFill>
                    <a:ea typeface="Calibri"/>
                    <a:cs typeface="Calibri"/>
                    <a:sym typeface="Calibri"/>
                  </a:rPr>
                  <a:t> </a:t>
                </a:r>
                <a14:m>
                  <m:oMath xmlns:m="http://schemas.openxmlformats.org/officeDocument/2006/math">
                    <m:r>
                      <a:rPr lang="fr-FR" i="1" kern="0" smtClean="0">
                        <a:solidFill>
                          <a:srgbClr val="000000"/>
                        </a:solidFill>
                        <a:latin typeface="Cambria Math" panose="02040503050406030204" pitchFamily="18" charset="0"/>
                        <a:sym typeface="Calibri"/>
                      </a:rPr>
                      <m:t>𝑝</m:t>
                    </m:r>
                  </m:oMath>
                </a14:m>
                <a:r>
                  <a:rPr lang="fr-FR" kern="0" dirty="0">
                    <a:solidFill>
                      <a:srgbClr val="000000"/>
                    </a:solidFill>
                    <a:ea typeface="Calibri"/>
                    <a:cs typeface="Calibri"/>
                    <a:sym typeface="Calibri"/>
                  </a:rPr>
                  <a:t> = 11  et </a:t>
                </a:r>
                <a14:m>
                  <m:oMath xmlns:m="http://schemas.openxmlformats.org/officeDocument/2006/math">
                    <m:r>
                      <a:rPr lang="fr-FR" b="0" i="1" kern="0" smtClean="0">
                        <a:solidFill>
                          <a:srgbClr val="000000"/>
                        </a:solidFill>
                        <a:latin typeface="Cambria Math" panose="02040503050406030204" pitchFamily="18" charset="0"/>
                        <a:ea typeface="Calibri"/>
                        <a:cs typeface="Calibri"/>
                        <a:sym typeface="Calibri"/>
                      </a:rPr>
                      <m:t>𝑞</m:t>
                    </m:r>
                  </m:oMath>
                </a14:m>
                <a:r>
                  <a:rPr lang="fr-FR" kern="0" dirty="0">
                    <a:solidFill>
                      <a:srgbClr val="000000"/>
                    </a:solidFill>
                    <a:ea typeface="Calibri"/>
                    <a:cs typeface="Calibri"/>
                    <a:sym typeface="Calibri"/>
                  </a:rPr>
                  <a:t> = 17</a:t>
                </a:r>
              </a:p>
              <a:p>
                <a:pPr marL="285750" indent="-285750">
                  <a:buClr>
                    <a:srgbClr val="000000"/>
                  </a:buClr>
                  <a:buSzPts val="1100"/>
                  <a:buFont typeface="Arial" panose="020B0604020202020204" pitchFamily="34" charset="0"/>
                  <a:buChar char="•"/>
                </a:pPr>
                <a:r>
                  <a:rPr lang="fr-FR" kern="0" dirty="0">
                    <a:solidFill>
                      <a:srgbClr val="000000"/>
                    </a:solidFill>
                    <a:ea typeface="Calibri"/>
                    <a:cs typeface="Calibri"/>
                    <a:sym typeface="Calibri"/>
                  </a:rPr>
                  <a:t> </a:t>
                </a:r>
                <a14:m>
                  <m:oMath xmlns:m="http://schemas.openxmlformats.org/officeDocument/2006/math">
                    <m:r>
                      <a:rPr lang="fr-FR" b="0" i="1" kern="0" smtClean="0">
                        <a:solidFill>
                          <a:srgbClr val="000000"/>
                        </a:solidFill>
                        <a:latin typeface="Cambria Math" panose="02040503050406030204" pitchFamily="18" charset="0"/>
                        <a:ea typeface="Calibri"/>
                        <a:cs typeface="Calibri"/>
                        <a:sym typeface="Calibri"/>
                      </a:rPr>
                      <m:t>𝑁</m:t>
                    </m:r>
                  </m:oMath>
                </a14:m>
                <a:r>
                  <a:rPr lang="fr-FR" kern="0" dirty="0">
                    <a:solidFill>
                      <a:srgbClr val="000000"/>
                    </a:solidFill>
                    <a:ea typeface="Calibri"/>
                    <a:cs typeface="Calibri"/>
                    <a:sym typeface="Calibri"/>
                  </a:rPr>
                  <a:t> = </a:t>
                </a:r>
                <a14:m>
                  <m:oMath xmlns:m="http://schemas.openxmlformats.org/officeDocument/2006/math">
                    <m:r>
                      <a:rPr lang="fr-FR" i="1" kern="0">
                        <a:solidFill>
                          <a:srgbClr val="000000"/>
                        </a:solidFill>
                        <a:latin typeface="Cambria Math" panose="02040503050406030204" pitchFamily="18" charset="0"/>
                        <a:sym typeface="Calibri"/>
                      </a:rPr>
                      <m:t>𝑝</m:t>
                    </m:r>
                    <m:r>
                      <a:rPr lang="fr-FR" i="1" kern="0" smtClean="0">
                        <a:solidFill>
                          <a:srgbClr val="000000"/>
                        </a:solidFill>
                        <a:latin typeface="Cambria Math" panose="02040503050406030204" pitchFamily="18" charset="0"/>
                        <a:ea typeface="Cambria Math" panose="02040503050406030204" pitchFamily="18" charset="0"/>
                        <a:sym typeface="Calibri"/>
                      </a:rPr>
                      <m:t>∙</m:t>
                    </m:r>
                    <m:r>
                      <m:rPr>
                        <m:sty m:val="p"/>
                      </m:rPr>
                      <a:rPr lang="fr-FR" b="0" i="0" kern="0" smtClean="0">
                        <a:solidFill>
                          <a:srgbClr val="000000"/>
                        </a:solidFill>
                        <a:latin typeface="Cambria Math" panose="02040503050406030204" pitchFamily="18" charset="0"/>
                        <a:sym typeface="Calibri"/>
                      </a:rPr>
                      <m:t>q</m:t>
                    </m:r>
                  </m:oMath>
                </a14:m>
                <a:r>
                  <a:rPr lang="fr-FR" kern="0" dirty="0">
                    <a:solidFill>
                      <a:srgbClr val="000000"/>
                    </a:solidFill>
                    <a:ea typeface="Calibri"/>
                    <a:cs typeface="Calibri"/>
                    <a:sym typeface="Calibri"/>
                  </a:rPr>
                  <a:t> = 187</a:t>
                </a:r>
              </a:p>
              <a:p>
                <a:pPr>
                  <a:buClr>
                    <a:srgbClr val="000000"/>
                  </a:buClr>
                  <a:buSzPts val="1100"/>
                  <a:buFont typeface="Arial"/>
                  <a:buNone/>
                </a:pPr>
                <a:endParaRPr lang="fr-FR" kern="0" dirty="0">
                  <a:solidFill>
                    <a:srgbClr val="000000"/>
                  </a:solidFill>
                  <a:ea typeface="Calibri"/>
                  <a:cs typeface="Calibri"/>
                  <a:sym typeface="Calibri"/>
                </a:endParaRPr>
              </a:p>
              <a:p>
                <a:pPr>
                  <a:buClr>
                    <a:srgbClr val="000000"/>
                  </a:buClr>
                  <a:buSzPts val="1100"/>
                  <a:buFont typeface="Arial"/>
                  <a:buNone/>
                </a:pPr>
                <a:r>
                  <a:rPr lang="fr-FR" kern="0" dirty="0">
                    <a:solidFill>
                      <a:srgbClr val="000000"/>
                    </a:solidFill>
                    <a:ea typeface="Calibri"/>
                    <a:cs typeface="Calibri"/>
                    <a:sym typeface="Calibri"/>
                  </a:rPr>
                  <a:t>2. Calcul de </a:t>
                </a:r>
                <a14:m>
                  <m:oMath xmlns:m="http://schemas.openxmlformats.org/officeDocument/2006/math">
                    <m:r>
                      <a:rPr lang="fr-FR" i="1" kern="0" smtClean="0">
                        <a:solidFill>
                          <a:srgbClr val="000000"/>
                        </a:solidFill>
                        <a:latin typeface="Cambria Math" panose="02040503050406030204" pitchFamily="18" charset="0"/>
                        <a:sym typeface="Calibri"/>
                      </a:rPr>
                      <m:t>𝛷</m:t>
                    </m:r>
                    <m:d>
                      <m:dPr>
                        <m:ctrlPr>
                          <a:rPr lang="fr-FR" i="1" kern="0" smtClean="0">
                            <a:solidFill>
                              <a:srgbClr val="000000"/>
                            </a:solidFill>
                            <a:latin typeface="Cambria Math" panose="02040503050406030204" pitchFamily="18" charset="0"/>
                            <a:sym typeface="Calibri"/>
                          </a:rPr>
                        </m:ctrlPr>
                      </m:dPr>
                      <m:e>
                        <m:r>
                          <a:rPr lang="fr-FR" i="1" kern="0" smtClean="0">
                            <a:solidFill>
                              <a:srgbClr val="000000"/>
                            </a:solidFill>
                            <a:latin typeface="Cambria Math" panose="02040503050406030204" pitchFamily="18" charset="0"/>
                            <a:sym typeface="Calibri"/>
                          </a:rPr>
                          <m:t>𝑁</m:t>
                        </m:r>
                      </m:e>
                    </m:d>
                  </m:oMath>
                </a14:m>
                <a:r>
                  <a:rPr lang="fr-FR" kern="0" dirty="0">
                    <a:solidFill>
                      <a:srgbClr val="000000"/>
                    </a:solidFill>
                    <a:ea typeface="Calibri"/>
                    <a:cs typeface="Calibri"/>
                    <a:sym typeface="Calibri"/>
                  </a:rPr>
                  <a:t>:</a:t>
                </a:r>
              </a:p>
              <a:p>
                <a:pPr>
                  <a:buClr>
                    <a:srgbClr val="000000"/>
                  </a:buClr>
                  <a:buSzPts val="1100"/>
                  <a:buFont typeface="Arial"/>
                  <a:buNone/>
                </a:pPr>
                <a:endParaRPr lang="fr-FR" kern="0" dirty="0">
                  <a:solidFill>
                    <a:srgbClr val="000000"/>
                  </a:solidFill>
                  <a:ea typeface="Calibri"/>
                  <a:cs typeface="Calibri"/>
                  <a:sym typeface="Calibri"/>
                </a:endParaRPr>
              </a:p>
              <a:p>
                <a:pPr marL="285750" indent="-285750">
                  <a:buClr>
                    <a:srgbClr val="000000"/>
                  </a:buClr>
                  <a:buSzPts val="1100"/>
                  <a:buFont typeface="Arial" panose="020B0604020202020204" pitchFamily="34" charset="0"/>
                  <a:buChar char="•"/>
                </a:pPr>
                <a:r>
                  <a:rPr lang="fr-FR" kern="0" dirty="0">
                    <a:solidFill>
                      <a:srgbClr val="000000"/>
                    </a:solidFill>
                    <a:ea typeface="Calibri"/>
                    <a:cs typeface="Calibri"/>
                    <a:sym typeface="Calibri"/>
                  </a:rPr>
                  <a:t> </a:t>
                </a:r>
                <a14:m>
                  <m:oMath xmlns:m="http://schemas.openxmlformats.org/officeDocument/2006/math">
                    <m:r>
                      <a:rPr lang="fr-FR" i="1" kern="0">
                        <a:solidFill>
                          <a:srgbClr val="000000"/>
                        </a:solidFill>
                        <a:latin typeface="Cambria Math" panose="02040503050406030204" pitchFamily="18" charset="0"/>
                        <a:sym typeface="Calibri"/>
                      </a:rPr>
                      <m:t>𝛷</m:t>
                    </m:r>
                    <m:d>
                      <m:dPr>
                        <m:ctrlPr>
                          <a:rPr lang="fr-FR" i="1" kern="0">
                            <a:solidFill>
                              <a:srgbClr val="000000"/>
                            </a:solidFill>
                            <a:latin typeface="Cambria Math" panose="02040503050406030204" pitchFamily="18" charset="0"/>
                            <a:sym typeface="Calibri"/>
                          </a:rPr>
                        </m:ctrlPr>
                      </m:dPr>
                      <m:e>
                        <m:r>
                          <a:rPr lang="fr-FR" i="1" kern="0">
                            <a:solidFill>
                              <a:srgbClr val="000000"/>
                            </a:solidFill>
                            <a:latin typeface="Cambria Math" panose="02040503050406030204" pitchFamily="18" charset="0"/>
                            <a:sym typeface="Calibri"/>
                          </a:rPr>
                          <m:t>𝑁</m:t>
                        </m:r>
                      </m:e>
                    </m:d>
                  </m:oMath>
                </a14:m>
                <a:r>
                  <a:rPr lang="fr-FR" kern="0" dirty="0">
                    <a:solidFill>
                      <a:srgbClr val="000000"/>
                    </a:solidFill>
                    <a:ea typeface="Calibri"/>
                    <a:cs typeface="Calibri"/>
                    <a:sym typeface="Calibri"/>
                  </a:rPr>
                  <a:t> = (11-1)(17-1) = 160</a:t>
                </a:r>
              </a:p>
              <a:p>
                <a:pPr>
                  <a:buClr>
                    <a:srgbClr val="000000"/>
                  </a:buClr>
                  <a:buSzPts val="1100"/>
                  <a:buFont typeface="Arial"/>
                  <a:buNone/>
                </a:pPr>
                <a:endParaRPr lang="fr-FR" kern="0" dirty="0">
                  <a:solidFill>
                    <a:srgbClr val="000000"/>
                  </a:solidFill>
                  <a:ea typeface="Calibri"/>
                  <a:cs typeface="Calibri"/>
                  <a:sym typeface="Calibri"/>
                </a:endParaRPr>
              </a:p>
              <a:p>
                <a:pPr>
                  <a:buClr>
                    <a:srgbClr val="000000"/>
                  </a:buClr>
                  <a:buSzPts val="1100"/>
                  <a:buFont typeface="Arial"/>
                  <a:buNone/>
                </a:pPr>
                <a:r>
                  <a:rPr lang="fr-FR" kern="0" dirty="0">
                    <a:solidFill>
                      <a:srgbClr val="000000"/>
                    </a:solidFill>
                    <a:ea typeface="Calibri"/>
                    <a:cs typeface="Calibri"/>
                    <a:sym typeface="Calibri"/>
                  </a:rPr>
                  <a:t>3. Choix de la Clé Publique :</a:t>
                </a:r>
              </a:p>
              <a:p>
                <a:pPr>
                  <a:buClr>
                    <a:srgbClr val="000000"/>
                  </a:buClr>
                  <a:buSzPts val="1100"/>
                  <a:buFont typeface="Arial"/>
                  <a:buNone/>
                </a:pPr>
                <a:endParaRPr lang="fr-FR" kern="0" dirty="0">
                  <a:solidFill>
                    <a:srgbClr val="000000"/>
                  </a:solidFill>
                  <a:ea typeface="Calibri"/>
                  <a:cs typeface="Calibri"/>
                  <a:sym typeface="Calibri"/>
                </a:endParaRPr>
              </a:p>
              <a:p>
                <a:pPr marL="285750" indent="-285750">
                  <a:buClr>
                    <a:srgbClr val="000000"/>
                  </a:buClr>
                  <a:buSzPts val="1100"/>
                  <a:buFont typeface="Arial" panose="020B0604020202020204" pitchFamily="34" charset="0"/>
                  <a:buChar char="•"/>
                </a:pPr>
                <a:r>
                  <a:rPr lang="fr-FR" kern="0" dirty="0">
                    <a:solidFill>
                      <a:srgbClr val="000000"/>
                    </a:solidFill>
                    <a:ea typeface="Calibri"/>
                    <a:cs typeface="Calibri"/>
                    <a:sym typeface="Calibri"/>
                  </a:rPr>
                  <a:t> </a:t>
                </a:r>
                <a14:m>
                  <m:oMath xmlns:m="http://schemas.openxmlformats.org/officeDocument/2006/math">
                    <m:r>
                      <a:rPr lang="fr-FR" b="0" i="1" kern="0" smtClean="0">
                        <a:solidFill>
                          <a:srgbClr val="000000"/>
                        </a:solidFill>
                        <a:latin typeface="Cambria Math" panose="02040503050406030204" pitchFamily="18" charset="0"/>
                        <a:ea typeface="Calibri"/>
                        <a:cs typeface="Calibri"/>
                        <a:sym typeface="Calibri"/>
                      </a:rPr>
                      <m:t>𝑒</m:t>
                    </m:r>
                  </m:oMath>
                </a14:m>
                <a:r>
                  <a:rPr lang="fr-FR" kern="0" dirty="0">
                    <a:solidFill>
                      <a:srgbClr val="000000"/>
                    </a:solidFill>
                    <a:ea typeface="Calibri"/>
                    <a:cs typeface="Calibri"/>
                    <a:sym typeface="Calibri"/>
                  </a:rPr>
                  <a:t> = 17</a:t>
                </a:r>
              </a:p>
              <a:p>
                <a:pPr>
                  <a:buClr>
                    <a:srgbClr val="000000"/>
                  </a:buClr>
                  <a:buSzPts val="1100"/>
                  <a:buFont typeface="Arial"/>
                  <a:buNone/>
                </a:pPr>
                <a:endParaRPr lang="fr-FR" kern="0" dirty="0">
                  <a:solidFill>
                    <a:srgbClr val="000000"/>
                  </a:solidFill>
                  <a:ea typeface="Calibri"/>
                  <a:cs typeface="Calibri"/>
                  <a:sym typeface="Calibri"/>
                </a:endParaRPr>
              </a:p>
              <a:p>
                <a:pPr>
                  <a:buClr>
                    <a:srgbClr val="000000"/>
                  </a:buClr>
                  <a:buSzPts val="1100"/>
                  <a:buFont typeface="Arial"/>
                  <a:buNone/>
                </a:pPr>
                <a:r>
                  <a:rPr lang="fr-FR" kern="0" dirty="0">
                    <a:solidFill>
                      <a:srgbClr val="000000"/>
                    </a:solidFill>
                    <a:ea typeface="Calibri"/>
                    <a:cs typeface="Calibri"/>
                    <a:sym typeface="Calibri"/>
                  </a:rPr>
                  <a:t>4. Calcul de la Clé Privée:</a:t>
                </a:r>
              </a:p>
              <a:p>
                <a:pPr>
                  <a:buClr>
                    <a:srgbClr val="000000"/>
                  </a:buClr>
                  <a:buSzPts val="1100"/>
                  <a:buFont typeface="Arial"/>
                  <a:buNone/>
                </a:pPr>
                <a:r>
                  <a:rPr lang="fr-FR" kern="0" dirty="0">
                    <a:solidFill>
                      <a:srgbClr val="000000"/>
                    </a:solidFill>
                    <a:ea typeface="Calibri"/>
                    <a:cs typeface="Calibri"/>
                    <a:sym typeface="Calibri"/>
                  </a:rPr>
                  <a:t>on calcule </a:t>
                </a:r>
                <a14:m>
                  <m:oMath xmlns:m="http://schemas.openxmlformats.org/officeDocument/2006/math">
                    <m:r>
                      <a:rPr lang="fr-FR" b="0" i="1" kern="0" smtClean="0">
                        <a:solidFill>
                          <a:srgbClr val="000000"/>
                        </a:solidFill>
                        <a:latin typeface="Cambria Math" panose="02040503050406030204" pitchFamily="18" charset="0"/>
                        <a:ea typeface="Calibri"/>
                        <a:cs typeface="Calibri"/>
                        <a:sym typeface="Calibri"/>
                      </a:rPr>
                      <m:t>𝑑</m:t>
                    </m:r>
                  </m:oMath>
                </a14:m>
                <a:r>
                  <a:rPr lang="fr-FR" kern="0" dirty="0">
                    <a:solidFill>
                      <a:srgbClr val="000000"/>
                    </a:solidFill>
                    <a:ea typeface="Calibri"/>
                    <a:cs typeface="Calibri"/>
                    <a:sym typeface="Calibri"/>
                  </a:rPr>
                  <a:t> l’inverse de </a:t>
                </a:r>
                <a14:m>
                  <m:oMath xmlns:m="http://schemas.openxmlformats.org/officeDocument/2006/math">
                    <m:r>
                      <a:rPr lang="fr-FR" i="1" kern="0">
                        <a:solidFill>
                          <a:srgbClr val="000000"/>
                        </a:solidFill>
                        <a:latin typeface="Cambria Math" panose="02040503050406030204" pitchFamily="18" charset="0"/>
                        <a:ea typeface="Calibri"/>
                        <a:cs typeface="Calibri"/>
                        <a:sym typeface="Calibri"/>
                      </a:rPr>
                      <m:t>𝑒</m:t>
                    </m:r>
                  </m:oMath>
                </a14:m>
                <a:r>
                  <a:rPr lang="fr-FR" kern="0" dirty="0">
                    <a:solidFill>
                      <a:srgbClr val="000000"/>
                    </a:solidFill>
                    <a:ea typeface="Calibri"/>
                    <a:cs typeface="Calibri"/>
                    <a:sym typeface="Calibri"/>
                  </a:rPr>
                  <a:t> modulo </a:t>
                </a:r>
                <a14:m>
                  <m:oMath xmlns:m="http://schemas.openxmlformats.org/officeDocument/2006/math">
                    <m:r>
                      <a:rPr lang="fr-FR" i="1" kern="0">
                        <a:solidFill>
                          <a:srgbClr val="000000"/>
                        </a:solidFill>
                        <a:latin typeface="Cambria Math" panose="02040503050406030204" pitchFamily="18" charset="0"/>
                        <a:sym typeface="Calibri"/>
                      </a:rPr>
                      <m:t>𝛷</m:t>
                    </m:r>
                    <m:d>
                      <m:dPr>
                        <m:ctrlPr>
                          <a:rPr lang="fr-FR" i="1" kern="0">
                            <a:solidFill>
                              <a:srgbClr val="000000"/>
                            </a:solidFill>
                            <a:latin typeface="Cambria Math" panose="02040503050406030204" pitchFamily="18" charset="0"/>
                            <a:sym typeface="Calibri"/>
                          </a:rPr>
                        </m:ctrlPr>
                      </m:dPr>
                      <m:e>
                        <m:r>
                          <a:rPr lang="fr-FR" i="1" kern="0">
                            <a:solidFill>
                              <a:srgbClr val="000000"/>
                            </a:solidFill>
                            <a:latin typeface="Cambria Math" panose="02040503050406030204" pitchFamily="18" charset="0"/>
                            <a:sym typeface="Calibri"/>
                          </a:rPr>
                          <m:t>𝑁</m:t>
                        </m:r>
                      </m:e>
                    </m:d>
                  </m:oMath>
                </a14:m>
                <a:r>
                  <a:rPr lang="fr-FR" kern="0" dirty="0">
                    <a:solidFill>
                      <a:srgbClr val="000000"/>
                    </a:solidFill>
                    <a:ea typeface="Calibri"/>
                    <a:cs typeface="Calibri"/>
                    <a:sym typeface="Calibri"/>
                  </a:rPr>
                  <a:t>:</a:t>
                </a:r>
              </a:p>
              <a:p>
                <a:pPr>
                  <a:buClr>
                    <a:srgbClr val="000000"/>
                  </a:buClr>
                  <a:buSzPts val="1100"/>
                  <a:buFont typeface="Arial"/>
                  <a:buNone/>
                </a:pPr>
                <a:endParaRPr lang="fr-FR" kern="0" dirty="0">
                  <a:solidFill>
                    <a:srgbClr val="000000"/>
                  </a:solidFill>
                  <a:ea typeface="Calibri"/>
                  <a:cs typeface="Calibri"/>
                  <a:sym typeface="Calibri"/>
                </a:endParaRPr>
              </a:p>
              <a:p>
                <a:pPr marL="285750" indent="-285750">
                  <a:buClr>
                    <a:srgbClr val="000000"/>
                  </a:buClr>
                  <a:buSzPts val="1100"/>
                  <a:buFont typeface="Arial" panose="020B0604020202020204" pitchFamily="34" charset="0"/>
                  <a:buChar char="•"/>
                </a:pPr>
                <a14:m>
                  <m:oMath xmlns:m="http://schemas.openxmlformats.org/officeDocument/2006/math">
                    <m:r>
                      <a:rPr lang="fr-FR" i="1" kern="0" dirty="0" smtClean="0">
                        <a:solidFill>
                          <a:srgbClr val="000000"/>
                        </a:solidFill>
                        <a:latin typeface="Cambria Math" panose="02040503050406030204" pitchFamily="18" charset="0"/>
                        <a:sym typeface="Calibri"/>
                      </a:rPr>
                      <m:t>𝑑</m:t>
                    </m:r>
                  </m:oMath>
                </a14:m>
                <a:r>
                  <a:rPr lang="fr-FR" kern="0" dirty="0">
                    <a:solidFill>
                      <a:srgbClr val="000000"/>
                    </a:solidFill>
                    <a:ea typeface="Calibri"/>
                    <a:cs typeface="Calibri"/>
                    <a:sym typeface="Calibri"/>
                  </a:rPr>
                  <a:t> = 113</a:t>
                </a:r>
              </a:p>
              <a:p>
                <a:pPr>
                  <a:buClr>
                    <a:srgbClr val="000000"/>
                  </a:buClr>
                  <a:buFont typeface="Arial"/>
                  <a:buNone/>
                </a:pPr>
                <a:endParaRPr sz="1200" kern="0" dirty="0">
                  <a:solidFill>
                    <a:srgbClr val="000000"/>
                  </a:solidFill>
                  <a:ea typeface="Calibri"/>
                  <a:cs typeface="Calibri"/>
                  <a:sym typeface="Calibri"/>
                </a:endParaRPr>
              </a:p>
            </p:txBody>
          </p:sp>
        </mc:Choice>
        <mc:Fallback xmlns="">
          <p:sp>
            <p:nvSpPr>
              <p:cNvPr id="171" name="Google Shape;213;p20"/>
              <p:cNvSpPr txBox="1">
                <a:spLocks noRot="1" noChangeAspect="1" noMove="1" noResize="1" noEditPoints="1" noAdjustHandles="1" noChangeArrowheads="1" noChangeShapeType="1" noTextEdit="1"/>
              </p:cNvSpPr>
              <p:nvPr/>
            </p:nvSpPr>
            <p:spPr>
              <a:xfrm>
                <a:off x="2571333" y="1680008"/>
                <a:ext cx="8638200" cy="5078283"/>
              </a:xfrm>
              <a:prstGeom prst="rect">
                <a:avLst/>
              </a:prstGeom>
              <a:blipFill>
                <a:blip r:embed="rId4"/>
                <a:stretch>
                  <a:fillRect l="-635"/>
                </a:stretch>
              </a:blipFill>
              <a:ln>
                <a:noFill/>
              </a:ln>
            </p:spPr>
            <p:txBody>
              <a:bodyPr/>
              <a:lstStyle/>
              <a:p>
                <a:r>
                  <a:rPr lang="fr-FR">
                    <a:noFill/>
                  </a:rPr>
                  <a:t> </a:t>
                </a:r>
              </a:p>
            </p:txBody>
          </p:sp>
        </mc:Fallback>
      </mc:AlternateContent>
    </p:spTree>
    <p:extLst>
      <p:ext uri="{BB962C8B-B14F-4D97-AF65-F5344CB8AC3E}">
        <p14:creationId xmlns:p14="http://schemas.microsoft.com/office/powerpoint/2010/main" val="3161138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9" name="Rectangle 168"/>
          <p:cNvSpPr/>
          <p:nvPr/>
        </p:nvSpPr>
        <p:spPr>
          <a:xfrm>
            <a:off x="3470433" y="228851"/>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Exemple illustratif</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170" name="ZoneTexte 7">
            <a:extLst>
              <a:ext uri="{FF2B5EF4-FFF2-40B4-BE49-F238E27FC236}">
                <a16:creationId xmlns:a16="http://schemas.microsoft.com/office/drawing/2014/main" id="{F0991B59-71E3-354F-7B58-C9C0EF443666}"/>
              </a:ext>
            </a:extLst>
          </p:cNvPr>
          <p:cNvSpPr txBox="1"/>
          <p:nvPr/>
        </p:nvSpPr>
        <p:spPr>
          <a:xfrm>
            <a:off x="2022943" y="1190688"/>
            <a:ext cx="9347021" cy="400110"/>
          </a:xfrm>
          <a:prstGeom prst="rect">
            <a:avLst/>
          </a:prstGeom>
          <a:noFill/>
        </p:spPr>
        <p:txBody>
          <a:bodyPr wrap="square">
            <a:spAutoFit/>
          </a:bodyPr>
          <a:lstStyle/>
          <a:p>
            <a:pPr lvl="0"/>
            <a:r>
              <a:rPr lang="fr-FR" sz="2000" b="1" dirty="0">
                <a:solidFill>
                  <a:srgbClr val="4472C4">
                    <a:lumMod val="50000"/>
                  </a:srgbClr>
                </a:solidFill>
                <a:latin typeface="Times New Roman" panose="02020603050405020304" pitchFamily="18" charset="0"/>
                <a:cs typeface="Times New Roman" panose="02020603050405020304" pitchFamily="18" charset="0"/>
              </a:rPr>
              <a:t>Calcule des éléments de la transformation de Montgomery:</a:t>
            </a:r>
          </a:p>
        </p:txBody>
      </p:sp>
      <mc:AlternateContent xmlns:mc="http://schemas.openxmlformats.org/markup-compatibility/2006" xmlns:a14="http://schemas.microsoft.com/office/drawing/2010/main">
        <mc:Choice Requires="a14">
          <p:sp>
            <p:nvSpPr>
              <p:cNvPr id="171" name="Google Shape;213;p20"/>
              <p:cNvSpPr txBox="1"/>
              <p:nvPr/>
            </p:nvSpPr>
            <p:spPr>
              <a:xfrm>
                <a:off x="2571333" y="1680008"/>
                <a:ext cx="8638200" cy="2677626"/>
              </a:xfrm>
              <a:prstGeom prst="rect">
                <a:avLst/>
              </a:prstGeom>
              <a:noFill/>
              <a:ln>
                <a:noFill/>
              </a:ln>
            </p:spPr>
            <p:txBody>
              <a:bodyPr spcFirstLastPara="1" wrap="square" lIns="91425" tIns="91425" rIns="91425" bIns="91425" anchor="t" anchorCtr="0">
                <a:spAutoFit/>
              </a:bodyPr>
              <a:lstStyle/>
              <a:p>
                <a:pPr lvl="0">
                  <a:buClr>
                    <a:srgbClr val="000000"/>
                  </a:buClr>
                  <a:buSzPts val="1100"/>
                </a:pPr>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1. </a:t>
                </a:r>
                <a:r>
                  <a:rPr lang="fr-FR" kern="0" dirty="0">
                    <a:solidFill>
                      <a:srgbClr val="000000"/>
                    </a:solidFill>
                    <a:ea typeface="Calibri"/>
                    <a:cs typeface="Calibri"/>
                    <a:sym typeface="Calibri"/>
                  </a:rPr>
                  <a:t>Choix de </a:t>
                </a:r>
                <a14:m>
                  <m:oMath xmlns:m="http://schemas.openxmlformats.org/officeDocument/2006/math">
                    <m:r>
                      <a:rPr lang="fr-FR" i="1" kern="0">
                        <a:solidFill>
                          <a:srgbClr val="000000"/>
                        </a:solidFill>
                        <a:latin typeface="Cambria Math" panose="02040503050406030204" pitchFamily="18" charset="0"/>
                        <a:sym typeface="Calibri"/>
                      </a:rPr>
                      <m:t>𝑅</m:t>
                    </m:r>
                  </m:oMath>
                </a14:m>
                <a:r>
                  <a:rPr lang="fr-FR" kern="0" dirty="0">
                    <a:solidFill>
                      <a:srgbClr val="000000"/>
                    </a:solidFill>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lvl="0" indent="-285750">
                  <a:buClr>
                    <a:srgbClr val="000000"/>
                  </a:buClr>
                  <a:buSzPts val="1100"/>
                  <a:buFont typeface="Arial" panose="020B0604020202020204" pitchFamily="34" charset="0"/>
                  <a:buChar char="•"/>
                </a:pPr>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a:t>
                </a:r>
                <a14:m>
                  <m:oMath xmlns:m="http://schemas.openxmlformats.org/officeDocument/2006/math">
                    <m:r>
                      <a:rPr lang="fr-FR" i="1" kern="0">
                        <a:solidFill>
                          <a:srgbClr val="000000"/>
                        </a:solidFill>
                        <a:latin typeface="Cambria Math" panose="02040503050406030204" pitchFamily="18" charset="0"/>
                        <a:sym typeface="Calibri"/>
                      </a:rPr>
                      <m:t>𝑅</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 256</a:t>
                </a:r>
              </a:p>
              <a:p>
                <a:pPr marR="0" lvl="0" algn="l" defTabSz="914400" rtl="0" eaLnBrk="1" fontAlgn="auto" latinLnBrk="0" hangingPunct="1">
                  <a:lnSpc>
                    <a:spcPct val="100000"/>
                  </a:lnSpc>
                  <a:spcBef>
                    <a:spcPts val="0"/>
                  </a:spcBef>
                  <a:spcAft>
                    <a:spcPts val="0"/>
                  </a:spcAft>
                  <a:buClr>
                    <a:srgbClr val="000000"/>
                  </a:buClr>
                  <a:buSzPts val="1100"/>
                  <a:tabLst/>
                  <a:defRPr/>
                </a:pPr>
                <a:endPar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lvl="0">
                  <a:buClr>
                    <a:srgbClr val="000000"/>
                  </a:buClr>
                  <a:buSzPts val="1100"/>
                </a:pPr>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2. Calcule de </a:t>
                </a:r>
                <a14:m>
                  <m:oMath xmlns:m="http://schemas.openxmlformats.org/officeDocument/2006/math">
                    <m:sSup>
                      <m:sSupPr>
                        <m:ctrlPr>
                          <a:rPr kumimoji="0" lang="fr-FR"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pPr>
                      <m:e>
                        <m:r>
                          <a:rPr kumimoji="0" lang="fr-FR"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𝑅</m:t>
                        </m:r>
                      </m:e>
                      <m:sup>
                        <m:r>
                          <a:rPr kumimoji="0" lang="fr-FR"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sup>
                    </m:sSup>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l’inverse de</a:t>
                </a:r>
                <a:r>
                  <a:rPr kumimoji="0" lang="fr-FR" sz="1800" b="0" i="0" u="none" strike="noStrike" kern="0" cap="none" spc="0" normalizeH="0" noProof="0" dirty="0">
                    <a:ln>
                      <a:noFill/>
                    </a:ln>
                    <a:solidFill>
                      <a:srgbClr val="000000"/>
                    </a:solidFill>
                    <a:effectLst/>
                    <a:uLnTx/>
                    <a:uFillTx/>
                    <a:latin typeface="Calibri"/>
                    <a:ea typeface="Calibri"/>
                    <a:cs typeface="Calibri"/>
                    <a:sym typeface="Calibri"/>
                  </a:rPr>
                  <a:t> </a:t>
                </a:r>
                <a14:m>
                  <m:oMath xmlns:m="http://schemas.openxmlformats.org/officeDocument/2006/math">
                    <m:r>
                      <a:rPr lang="fr-FR" i="1" kern="0">
                        <a:solidFill>
                          <a:srgbClr val="000000"/>
                        </a:solidFill>
                        <a:latin typeface="Cambria Math" panose="02040503050406030204" pitchFamily="18" charset="0"/>
                        <a:sym typeface="Calibri"/>
                      </a:rPr>
                      <m:t>𝑅</m:t>
                    </m:r>
                    <m:r>
                      <a:rPr lang="fr-FR" i="1" kern="0">
                        <a:solidFill>
                          <a:srgbClr val="000000"/>
                        </a:solidFill>
                        <a:latin typeface="Cambria Math" panose="02040503050406030204" pitchFamily="18" charset="0"/>
                        <a:sym typeface="Calibri"/>
                      </a:rPr>
                      <m:t> </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modulo </a:t>
                </a:r>
                <a14:m>
                  <m:oMath xmlns:m="http://schemas.openxmlformats.org/officeDocument/2006/math">
                    <m:r>
                      <a:rPr lang="fr-FR" b="0" i="1" kern="0" smtClean="0">
                        <a:solidFill>
                          <a:srgbClr val="000000"/>
                        </a:solidFill>
                        <a:latin typeface="Cambria Math" panose="02040503050406030204" pitchFamily="18" charset="0"/>
                        <a:sym typeface="Calibri"/>
                      </a:rPr>
                      <m:t>𝑁</m:t>
                    </m:r>
                    <m:r>
                      <a:rPr lang="fr-FR" i="1" kern="0">
                        <a:solidFill>
                          <a:srgbClr val="000000"/>
                        </a:solidFill>
                        <a:latin typeface="Cambria Math" panose="02040503050406030204" pitchFamily="18" charset="0"/>
                        <a:sym typeface="Calibri"/>
                      </a:rPr>
                      <m:t> </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et </a:t>
                </a:r>
                <a14:m>
                  <m:oMath xmlns:m="http://schemas.openxmlformats.org/officeDocument/2006/math">
                    <m:r>
                      <a:rPr lang="fr-FR" b="0" i="1" kern="0" smtClean="0">
                        <a:solidFill>
                          <a:srgbClr val="000000"/>
                        </a:solidFill>
                        <a:latin typeface="Cambria Math" panose="02040503050406030204" pitchFamily="18" charset="0"/>
                        <a:sym typeface="Calibri"/>
                      </a:rPr>
                      <m:t>𝑉</m:t>
                    </m:r>
                    <m:r>
                      <a:rPr lang="fr-FR" i="1" kern="0">
                        <a:solidFill>
                          <a:srgbClr val="000000"/>
                        </a:solidFill>
                        <a:latin typeface="Cambria Math" panose="02040503050406030204" pitchFamily="18" charset="0"/>
                        <a:sym typeface="Calibri"/>
                      </a:rPr>
                      <m:t> </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l’inverse de </a:t>
                </a:r>
                <a14:m>
                  <m:oMath xmlns:m="http://schemas.openxmlformats.org/officeDocument/2006/math">
                    <m:r>
                      <a:rPr lang="fr-FR" b="0" i="1" kern="0" smtClean="0">
                        <a:solidFill>
                          <a:srgbClr val="000000"/>
                        </a:solidFill>
                        <a:latin typeface="Cambria Math" panose="02040503050406030204" pitchFamily="18" charset="0"/>
                        <a:sym typeface="Calibri"/>
                      </a:rPr>
                      <m:t>𝑁</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modulo </a:t>
                </a:r>
                <a14:m>
                  <m:oMath xmlns:m="http://schemas.openxmlformats.org/officeDocument/2006/math">
                    <m:r>
                      <a:rPr lang="fr-FR" i="1" kern="0">
                        <a:solidFill>
                          <a:srgbClr val="000000"/>
                        </a:solidFill>
                        <a:latin typeface="Cambria Math" panose="02040503050406030204" pitchFamily="18" charset="0"/>
                        <a:sym typeface="Calibri"/>
                      </a:rPr>
                      <m:t>𝑅</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On utilise la méthode d'Euclide étendue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lvl="0" indent="-285750">
                  <a:buClr>
                    <a:srgbClr val="000000"/>
                  </a:buClr>
                  <a:buSzPts val="1100"/>
                  <a:buFont typeface="Arial" panose="020B0604020202020204" pitchFamily="34" charset="0"/>
                  <a:buChar char="•"/>
                </a:pPr>
                <a14:m>
                  <m:oMath xmlns:m="http://schemas.openxmlformats.org/officeDocument/2006/math">
                    <m:sSup>
                      <m:sSupPr>
                        <m:ctrlPr>
                          <a:rPr lang="fr-FR" i="1" kern="0">
                            <a:solidFill>
                              <a:srgbClr val="000000"/>
                            </a:solidFill>
                            <a:latin typeface="Cambria Math" panose="02040503050406030204" pitchFamily="18" charset="0"/>
                            <a:sym typeface="Calibri"/>
                          </a:rPr>
                        </m:ctrlPr>
                      </m:sSupPr>
                      <m:e>
                        <m:r>
                          <a:rPr lang="fr-FR" i="1" kern="0">
                            <a:solidFill>
                              <a:srgbClr val="000000"/>
                            </a:solidFill>
                            <a:latin typeface="Cambria Math" panose="02040503050406030204" pitchFamily="18" charset="0"/>
                            <a:sym typeface="Calibri"/>
                          </a:rPr>
                          <m:t>𝑅</m:t>
                        </m:r>
                      </m:e>
                      <m:sup>
                        <m:r>
                          <a:rPr lang="fr-FR" i="1" kern="0">
                            <a:solidFill>
                              <a:srgbClr val="000000"/>
                            </a:solidFill>
                            <a:latin typeface="Cambria Math" panose="02040503050406030204" pitchFamily="18" charset="0"/>
                            <a:sym typeface="Calibri"/>
                          </a:rPr>
                          <m:t>−1</m:t>
                        </m:r>
                      </m:sup>
                    </m:sSup>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 103</a:t>
                </a:r>
              </a:p>
              <a:p>
                <a:pPr marL="285750" lvl="0" indent="-285750">
                  <a:buClr>
                    <a:srgbClr val="000000"/>
                  </a:buClr>
                  <a:buSzPts val="1100"/>
                  <a:buFont typeface="Arial" panose="020B0604020202020204" pitchFamily="34" charset="0"/>
                  <a:buChar char="•"/>
                </a:pPr>
                <a14:m>
                  <m:oMath xmlns:m="http://schemas.openxmlformats.org/officeDocument/2006/math">
                    <m:r>
                      <a:rPr lang="fr-FR" i="1" kern="0">
                        <a:solidFill>
                          <a:srgbClr val="000000"/>
                        </a:solidFill>
                        <a:latin typeface="Cambria Math" panose="02040503050406030204" pitchFamily="18" charset="0"/>
                        <a:sym typeface="Calibri"/>
                      </a:rPr>
                      <m:t>𝑉</m:t>
                    </m:r>
                  </m:oMath>
                </a14:m>
                <a:r>
                  <a:rPr kumimoji="0" lang="fr-FR" sz="1800" b="0" i="0" u="none" strike="noStrike" kern="0" cap="none" spc="0" normalizeH="0" baseline="0" noProof="0" dirty="0">
                    <a:ln>
                      <a:noFill/>
                    </a:ln>
                    <a:solidFill>
                      <a:srgbClr val="000000"/>
                    </a:solidFill>
                    <a:effectLst/>
                    <a:uLnTx/>
                    <a:uFillTx/>
                    <a:latin typeface="Calibri"/>
                    <a:ea typeface="Calibri"/>
                    <a:cs typeface="Calibri"/>
                    <a:sym typeface="Calibri"/>
                  </a:rPr>
                  <a:t> = 41</a:t>
                </a:r>
              </a:p>
            </p:txBody>
          </p:sp>
        </mc:Choice>
        <mc:Fallback xmlns="">
          <p:sp>
            <p:nvSpPr>
              <p:cNvPr id="171" name="Google Shape;213;p20"/>
              <p:cNvSpPr txBox="1">
                <a:spLocks noRot="1" noChangeAspect="1" noMove="1" noResize="1" noEditPoints="1" noAdjustHandles="1" noChangeArrowheads="1" noChangeShapeType="1" noTextEdit="1"/>
              </p:cNvSpPr>
              <p:nvPr/>
            </p:nvSpPr>
            <p:spPr>
              <a:xfrm>
                <a:off x="2571333" y="1680008"/>
                <a:ext cx="8638200" cy="2677626"/>
              </a:xfrm>
              <a:prstGeom prst="rect">
                <a:avLst/>
              </a:prstGeom>
              <a:blipFill>
                <a:blip r:embed="rId4"/>
                <a:stretch>
                  <a:fillRect l="-635" b="-911"/>
                </a:stretch>
              </a:blipFill>
              <a:ln>
                <a:noFill/>
              </a:ln>
            </p:spPr>
            <p:txBody>
              <a:bodyPr/>
              <a:lstStyle/>
              <a:p>
                <a:r>
                  <a:rPr lang="fr-FR">
                    <a:noFill/>
                  </a:rPr>
                  <a:t> </a:t>
                </a:r>
              </a:p>
            </p:txBody>
          </p:sp>
        </mc:Fallback>
      </mc:AlternateContent>
      <p:sp>
        <p:nvSpPr>
          <p:cNvPr id="16" name="ZoneTexte 7">
            <a:extLst>
              <a:ext uri="{FF2B5EF4-FFF2-40B4-BE49-F238E27FC236}">
                <a16:creationId xmlns:a16="http://schemas.microsoft.com/office/drawing/2014/main" id="{F0991B59-71E3-354F-7B58-C9C0EF443666}"/>
              </a:ext>
            </a:extLst>
          </p:cNvPr>
          <p:cNvSpPr txBox="1"/>
          <p:nvPr/>
        </p:nvSpPr>
        <p:spPr>
          <a:xfrm>
            <a:off x="2022942" y="4357634"/>
            <a:ext cx="9347021" cy="400110"/>
          </a:xfrm>
          <a:prstGeom prst="rect">
            <a:avLst/>
          </a:prstGeom>
          <a:noFill/>
        </p:spPr>
        <p:txBody>
          <a:bodyPr wrap="square">
            <a:spAutoFit/>
          </a:bodyPr>
          <a:lstStyle/>
          <a:p>
            <a:pPr lvl="0"/>
            <a:r>
              <a:rPr lang="fr-FR" sz="2000" b="1" dirty="0">
                <a:solidFill>
                  <a:srgbClr val="4472C4">
                    <a:lumMod val="50000"/>
                  </a:srgbClr>
                </a:solidFill>
                <a:latin typeface="Times New Roman" panose="02020603050405020304" pitchFamily="18" charset="0"/>
                <a:cs typeface="Times New Roman" panose="02020603050405020304" pitchFamily="18" charset="0"/>
              </a:rPr>
              <a:t>Exemple de chiffrement de RSA avec Multiplication de Montgomery :</a:t>
            </a:r>
          </a:p>
        </p:txBody>
      </p:sp>
      <mc:AlternateContent xmlns:mc="http://schemas.openxmlformats.org/markup-compatibility/2006" xmlns:a14="http://schemas.microsoft.com/office/drawing/2010/main">
        <mc:Choice Requires="a14">
          <p:sp>
            <p:nvSpPr>
              <p:cNvPr id="2" name="TextBox 1"/>
              <p:cNvSpPr txBox="1"/>
              <p:nvPr/>
            </p:nvSpPr>
            <p:spPr>
              <a:xfrm>
                <a:off x="2355273" y="4913745"/>
                <a:ext cx="9310254" cy="1754326"/>
              </a:xfrm>
              <a:prstGeom prst="rect">
                <a:avLst/>
              </a:prstGeom>
              <a:noFill/>
            </p:spPr>
            <p:txBody>
              <a:bodyPr wrap="square" rtlCol="0">
                <a:spAutoFit/>
              </a:bodyPr>
              <a:lstStyle/>
              <a:p>
                <a:r>
                  <a:rPr lang="fr-FR" dirty="0"/>
                  <a:t>Le message à chiffré</a:t>
                </a:r>
                <a:r>
                  <a:rPr lang="fr-FR" kern="0" dirty="0">
                    <a:solidFill>
                      <a:srgbClr val="000000"/>
                    </a:solidFill>
                    <a:sym typeface="Calibri"/>
                  </a:rPr>
                  <a:t> </a:t>
                </a:r>
                <a14:m>
                  <m:oMath xmlns:m="http://schemas.openxmlformats.org/officeDocument/2006/math">
                    <m:r>
                      <a:rPr lang="fr-FR" b="0" i="1" kern="0" smtClean="0">
                        <a:solidFill>
                          <a:srgbClr val="000000"/>
                        </a:solidFill>
                        <a:latin typeface="Cambria Math" panose="02040503050406030204" pitchFamily="18" charset="0"/>
                        <a:sym typeface="Calibri"/>
                      </a:rPr>
                      <m:t>𝑀</m:t>
                    </m:r>
                  </m:oMath>
                </a14:m>
                <a:r>
                  <a:rPr lang="fr-FR" dirty="0"/>
                  <a:t> = 15 :</a:t>
                </a:r>
              </a:p>
              <a:p>
                <a:r>
                  <a:rPr lang="fr-FR" dirty="0"/>
                  <a:t>On doit calculer </a:t>
                </a:r>
                <a14:m>
                  <m:oMath xmlns:m="http://schemas.openxmlformats.org/officeDocument/2006/math">
                    <m:r>
                      <a:rPr lang="fr-FR" i="1" smtClean="0">
                        <a:latin typeface="Cambria Math" panose="02040503050406030204" pitchFamily="18" charset="0"/>
                      </a:rPr>
                      <m:t>𝐶</m:t>
                    </m:r>
                    <m:r>
                      <a:rPr lang="fr-FR" i="0" smtClean="0">
                        <a:latin typeface="Cambria Math" panose="02040503050406030204" pitchFamily="18" charset="0"/>
                      </a:rPr>
                      <m:t>≡</m:t>
                    </m:r>
                    <m:sSup>
                      <m:sSupPr>
                        <m:ctrlPr>
                          <a:rPr lang="fr-FR" i="1" smtClean="0">
                            <a:latin typeface="Cambria Math" panose="02040503050406030204" pitchFamily="18" charset="0"/>
                          </a:rPr>
                        </m:ctrlPr>
                      </m:sSupPr>
                      <m:e>
                        <m:r>
                          <a:rPr lang="fr-FR" i="0" smtClean="0">
                            <a:latin typeface="Cambria Math" panose="02040503050406030204" pitchFamily="18" charset="0"/>
                          </a:rPr>
                          <m:t>15</m:t>
                        </m:r>
                      </m:e>
                      <m:sup>
                        <m:r>
                          <a:rPr lang="fr-FR" i="0" smtClean="0">
                            <a:latin typeface="Cambria Math" panose="02040503050406030204" pitchFamily="18" charset="0"/>
                          </a:rPr>
                          <m:t>ⅇ</m:t>
                        </m:r>
                      </m:sup>
                    </m:sSup>
                    <m:func>
                      <m:funcPr>
                        <m:ctrlPr>
                          <a:rPr lang="fr-FR" i="1" smtClean="0">
                            <a:latin typeface="Cambria Math" panose="02040503050406030204" pitchFamily="18" charset="0"/>
                          </a:rPr>
                        </m:ctrlPr>
                      </m:funcPr>
                      <m:fName>
                        <m:r>
                          <m:rPr>
                            <m:sty m:val="p"/>
                          </m:rPr>
                          <a:rPr lang="fr-FR" i="0" smtClean="0">
                            <a:latin typeface="Cambria Math" panose="02040503050406030204" pitchFamily="18" charset="0"/>
                          </a:rPr>
                          <m:t>mod</m:t>
                        </m:r>
                      </m:fName>
                      <m:e>
                        <m:r>
                          <a:rPr lang="fr-FR" b="0" i="1" smtClean="0">
                            <a:latin typeface="Cambria Math" panose="02040503050406030204" pitchFamily="18" charset="0"/>
                          </a:rPr>
                          <m:t>𝑁</m:t>
                        </m:r>
                      </m:e>
                    </m:func>
                    <m:r>
                      <a:rPr lang="fr-FR" b="0" i="1" smtClean="0">
                        <a:latin typeface="Cambria Math" panose="02040503050406030204" pitchFamily="18" charset="0"/>
                      </a:rPr>
                      <m:t> </m:t>
                    </m:r>
                  </m:oMath>
                </a14:m>
                <a:r>
                  <a:rPr lang="fr-FR" dirty="0"/>
                  <a:t>dans ça on va utilisé l’exponentiation modulaire en suivant : </a:t>
                </a:r>
              </a:p>
              <a:p>
                <a:pPr marL="285750" indent="-285750">
                  <a:buFont typeface="Arial" panose="020B0604020202020204" pitchFamily="34" charset="0"/>
                  <a:buChar char="•"/>
                </a:pPr>
                <a:r>
                  <a:rPr lang="fr-FR" dirty="0"/>
                  <a:t>Convertir la puissance en binaire (</a:t>
                </a:r>
                <a14:m>
                  <m:oMath xmlns:m="http://schemas.openxmlformats.org/officeDocument/2006/math">
                    <m:r>
                      <a:rPr lang="fr-FR" i="1" kern="0">
                        <a:solidFill>
                          <a:srgbClr val="000000"/>
                        </a:solidFill>
                        <a:latin typeface="Cambria Math" panose="02040503050406030204" pitchFamily="18" charset="0"/>
                        <a:ea typeface="Calibri"/>
                        <a:cs typeface="Calibri"/>
                        <a:sym typeface="Calibri"/>
                      </a:rPr>
                      <m:t>𝑒</m:t>
                    </m:r>
                  </m:oMath>
                </a14:m>
                <a:r>
                  <a:rPr lang="fr-FR" dirty="0"/>
                  <a:t> dans ce cas).</a:t>
                </a:r>
              </a:p>
              <a:p>
                <a:pPr marL="285750" indent="-285750">
                  <a:buFont typeface="Arial" panose="020B0604020202020204" pitchFamily="34" charset="0"/>
                  <a:buChar char="•"/>
                </a:pPr>
                <a:r>
                  <a:rPr lang="fr-FR" dirty="0"/>
                  <a:t>le premier bit est réservé au message </a:t>
                </a:r>
                <a14:m>
                  <m:oMath xmlns:m="http://schemas.openxmlformats.org/officeDocument/2006/math">
                    <m:r>
                      <a:rPr lang="fr-FR" i="1" kern="0">
                        <a:solidFill>
                          <a:srgbClr val="000000"/>
                        </a:solidFill>
                        <a:latin typeface="Cambria Math" panose="02040503050406030204" pitchFamily="18" charset="0"/>
                        <a:sym typeface="Calibri"/>
                      </a:rPr>
                      <m:t>𝑀</m:t>
                    </m:r>
                  </m:oMath>
                </a14:m>
                <a:r>
                  <a:rPr lang="fr-FR" dirty="0"/>
                  <a:t> .</a:t>
                </a:r>
              </a:p>
              <a:p>
                <a:pPr marL="285750" indent="-285750">
                  <a:buFont typeface="Arial" panose="020B0604020202020204" pitchFamily="34" charset="0"/>
                  <a:buChar char="•"/>
                </a:pPr>
                <a:r>
                  <a:rPr lang="fr-FR" dirty="0"/>
                  <a:t>Pour les autres bit si 0 on fait une puissance carré si 1 on fait puissance carré et multiplication.</a:t>
                </a:r>
              </a:p>
              <a:p>
                <a:endParaRPr lang="fr-FR" dirty="0"/>
              </a:p>
            </p:txBody>
          </p:sp>
        </mc:Choice>
        <mc:Fallback xmlns="">
          <p:sp>
            <p:nvSpPr>
              <p:cNvPr id="2" name="TextBox 1"/>
              <p:cNvSpPr txBox="1">
                <a:spLocks noRot="1" noChangeAspect="1" noMove="1" noResize="1" noEditPoints="1" noAdjustHandles="1" noChangeArrowheads="1" noChangeShapeType="1" noTextEdit="1"/>
              </p:cNvSpPr>
              <p:nvPr/>
            </p:nvSpPr>
            <p:spPr>
              <a:xfrm>
                <a:off x="2355273" y="4913745"/>
                <a:ext cx="9310254" cy="1754326"/>
              </a:xfrm>
              <a:prstGeom prst="rect">
                <a:avLst/>
              </a:prstGeom>
              <a:blipFill>
                <a:blip r:embed="rId5"/>
                <a:stretch>
                  <a:fillRect l="-524" t="-1736"/>
                </a:stretch>
              </a:blipFill>
            </p:spPr>
            <p:txBody>
              <a:bodyPr/>
              <a:lstStyle/>
              <a:p>
                <a:r>
                  <a:rPr lang="fr-FR">
                    <a:noFill/>
                  </a:rPr>
                  <a:t> </a:t>
                </a:r>
              </a:p>
            </p:txBody>
          </p:sp>
        </mc:Fallback>
      </mc:AlternateContent>
      <p:sp>
        <p:nvSpPr>
          <p:cNvPr id="1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schemeClr val="bg1"/>
                </a:solidFill>
                <a:latin typeface="Calibri"/>
              </a:rPr>
              <a:t>13</a:t>
            </a:r>
            <a:endParaRPr kumimoji="0" lang="es-ES" sz="1800" b="1" i="0" u="none" strike="noStrike" kern="1200" cap="none" spc="0" normalizeH="0" baseline="0" noProof="0" dirty="0">
              <a:ln>
                <a:noFill/>
              </a:ln>
              <a:solidFill>
                <a:schemeClr val="bg1"/>
              </a:solidFill>
              <a:effectLst/>
              <a:uLnTx/>
              <a:uFillTx/>
              <a:latin typeface="Calibri"/>
            </a:endParaRPr>
          </a:p>
        </p:txBody>
      </p:sp>
    </p:spTree>
    <p:extLst>
      <p:ext uri="{BB962C8B-B14F-4D97-AF65-F5344CB8AC3E}">
        <p14:creationId xmlns:p14="http://schemas.microsoft.com/office/powerpoint/2010/main" val="636280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9" name="Rectangle 168"/>
          <p:cNvSpPr/>
          <p:nvPr/>
        </p:nvSpPr>
        <p:spPr>
          <a:xfrm>
            <a:off x="3470433" y="228851"/>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Exemple illustratif</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6" name="ZoneTexte 2">
                <a:extLst>
                  <a:ext uri="{FF2B5EF4-FFF2-40B4-BE49-F238E27FC236}">
                    <a16:creationId xmlns:a16="http://schemas.microsoft.com/office/drawing/2014/main" id="{F0860D69-DBF2-6677-95C3-CAA93CFBFA6B}"/>
                  </a:ext>
                </a:extLst>
              </p:cNvPr>
              <p:cNvSpPr txBox="1"/>
              <p:nvPr/>
            </p:nvSpPr>
            <p:spPr>
              <a:xfrm>
                <a:off x="2039123" y="1108201"/>
                <a:ext cx="9691059" cy="5463034"/>
              </a:xfrm>
              <a:prstGeom prst="rect">
                <a:avLst/>
              </a:prstGeom>
              <a:noFill/>
            </p:spPr>
            <p:txBody>
              <a:bodyPr wrap="square">
                <a:spAutoFit/>
              </a:bodyPr>
              <a:lstStyle/>
              <a:p>
                <a:pPr marL="307975">
                  <a:lnSpc>
                    <a:spcPct val="100000"/>
                  </a:lnSpc>
                  <a:spcBef>
                    <a:spcPts val="90"/>
                  </a:spcBef>
                </a:pPr>
                <a:r>
                  <a:rPr lang="fr-FR" u="sng" spc="-10" dirty="0">
                    <a:latin typeface="Arial"/>
                    <a:cs typeface="Arial"/>
                  </a:rPr>
                  <a:t>1</a:t>
                </a:r>
                <a:r>
                  <a:rPr lang="fr-FR" u="sng" spc="-10" baseline="30000" dirty="0">
                    <a:latin typeface="Arial"/>
                    <a:cs typeface="Arial"/>
                  </a:rPr>
                  <a:t>er</a:t>
                </a:r>
                <a:r>
                  <a:rPr lang="fr-FR" u="sng" spc="-10" dirty="0">
                    <a:latin typeface="Arial"/>
                    <a:cs typeface="Arial"/>
                  </a:rPr>
                  <a:t> étape:</a:t>
                </a:r>
              </a:p>
              <a:p>
                <a:pPr marL="307975">
                  <a:lnSpc>
                    <a:spcPct val="100000"/>
                  </a:lnSpc>
                  <a:spcBef>
                    <a:spcPts val="90"/>
                  </a:spcBef>
                </a:pPr>
                <a:endParaRPr lang="fr-FR" spc="-10" dirty="0">
                  <a:latin typeface="Arial"/>
                  <a:cs typeface="Arial"/>
                </a:endParaRPr>
              </a:p>
              <a:p>
                <a:pPr marL="307975">
                  <a:lnSpc>
                    <a:spcPct val="100000"/>
                  </a:lnSpc>
                  <a:spcBef>
                    <a:spcPts val="90"/>
                  </a:spcBef>
                </a:pPr>
                <a:r>
                  <a:rPr lang="fr-FR" spc="-10" dirty="0">
                    <a:latin typeface="Arial"/>
                    <a:cs typeface="Arial"/>
                  </a:rPr>
                  <a:t>(17)=(10001)</a:t>
                </a:r>
              </a:p>
              <a:p>
                <a:pPr marL="593725" indent="-285750">
                  <a:lnSpc>
                    <a:spcPct val="100000"/>
                  </a:lnSpc>
                  <a:spcBef>
                    <a:spcPts val="90"/>
                  </a:spcBef>
                  <a:buFont typeface="Arial" panose="020B0604020202020204" pitchFamily="34" charset="0"/>
                  <a:buChar char="•"/>
                </a:pPr>
                <a:endParaRPr lang="fr-FR" sz="1600" spc="-10" dirty="0">
                  <a:latin typeface="Arial"/>
                  <a:cs typeface="Arial"/>
                </a:endParaRPr>
              </a:p>
              <a:p>
                <a:pPr marL="593725" indent="-285750">
                  <a:lnSpc>
                    <a:spcPct val="100000"/>
                  </a:lnSpc>
                  <a:spcBef>
                    <a:spcPts val="90"/>
                  </a:spcBef>
                  <a:buFont typeface="Arial" panose="020B0604020202020204" pitchFamily="34" charset="0"/>
                  <a:buChar char="•"/>
                </a:pPr>
                <a:r>
                  <a:rPr lang="fr-FR" sz="1600" spc="-10" dirty="0">
                    <a:latin typeface="Arial"/>
                    <a:cs typeface="Arial"/>
                  </a:rPr>
                  <a:t>1 :  15 (le premier bit  est réserver au message on utilise ni la multiplication ni le carre) </a:t>
                </a:r>
              </a:p>
              <a:p>
                <a:pPr marL="593725" indent="-285750">
                  <a:lnSpc>
                    <a:spcPct val="100000"/>
                  </a:lnSpc>
                  <a:spcBef>
                    <a:spcPts val="90"/>
                  </a:spcBef>
                  <a:buFont typeface="Arial" panose="020B0604020202020204" pitchFamily="34" charset="0"/>
                  <a:buChar char="•"/>
                </a:pPr>
                <a:r>
                  <a:rPr lang="en-US" sz="1600" dirty="0">
                    <a:latin typeface="Cambria Math" panose="02040503050406030204" pitchFamily="18" charset="0"/>
                  </a:rPr>
                  <a:t>0 :  </a:t>
                </a:r>
                <a14:m>
                  <m:oMath xmlns:m="http://schemas.openxmlformats.org/officeDocument/2006/math">
                    <m:sSup>
                      <m:sSupPr>
                        <m:ctrlPr>
                          <a:rPr lang="fr-FR" sz="1600" i="1">
                            <a:latin typeface="Cambria Math" panose="02040503050406030204" pitchFamily="18" charset="0"/>
                          </a:rPr>
                        </m:ctrlPr>
                      </m:sSupPr>
                      <m:e>
                        <m:r>
                          <a:rPr lang="fr-FR" sz="1600">
                            <a:latin typeface="Cambria Math" panose="02040503050406030204" pitchFamily="18" charset="0"/>
                          </a:rPr>
                          <m:t>15</m:t>
                        </m:r>
                      </m:e>
                      <m:sup>
                        <m:r>
                          <a:rPr lang="fr-FR" sz="1600">
                            <a:latin typeface="Cambria Math" panose="02040503050406030204" pitchFamily="18" charset="0"/>
                          </a:rPr>
                          <m:t>2</m:t>
                        </m:r>
                      </m:sup>
                    </m:sSup>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mod</m:t>
                        </m:r>
                      </m:fName>
                      <m:e>
                        <m:r>
                          <a:rPr lang="fr-FR" sz="1600" i="1">
                            <a:latin typeface="Cambria Math" panose="02040503050406030204" pitchFamily="18" charset="0"/>
                          </a:rPr>
                          <m:t>187</m:t>
                        </m:r>
                      </m:e>
                    </m:func>
                  </m:oMath>
                </a14:m>
                <a:r>
                  <a:rPr lang="fr-FR" sz="1600" spc="-10" dirty="0">
                    <a:latin typeface="Arial"/>
                    <a:cs typeface="Arial"/>
                  </a:rPr>
                  <a:t> </a:t>
                </a:r>
                <a14:m>
                  <m:oMath xmlns:m="http://schemas.openxmlformats.org/officeDocument/2006/math">
                    <m:r>
                      <a:rPr lang="fr-FR" sz="1600" spc="-10" dirty="0">
                        <a:latin typeface="Cambria Math" panose="02040503050406030204" pitchFamily="18" charset="0"/>
                      </a:rPr>
                      <m:t>⇔</m:t>
                    </m:r>
                  </m:oMath>
                </a14:m>
                <a:r>
                  <a:rPr lang="fr-FR" sz="1600" spc="-10" dirty="0">
                    <a:latin typeface="Arial"/>
                    <a:cs typeface="Arial"/>
                  </a:rPr>
                  <a:t> </a:t>
                </a:r>
                <a14:m>
                  <m:oMath xmlns:m="http://schemas.openxmlformats.org/officeDocument/2006/math">
                    <m:r>
                      <a:rPr lang="fr-FR" sz="1600">
                        <a:latin typeface="Cambria Math" panose="02040503050406030204" pitchFamily="18" charset="0"/>
                      </a:rPr>
                      <m:t>15</m:t>
                    </m:r>
                    <m:r>
                      <a:rPr lang="fr-FR" sz="1600" i="1">
                        <a:latin typeface="Cambria Math" panose="02040503050406030204" pitchFamily="18" charset="0"/>
                        <a:ea typeface="Cambria Math" panose="02040503050406030204" pitchFamily="18" charset="0"/>
                      </a:rPr>
                      <m:t>×15 </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mod</m:t>
                        </m:r>
                      </m:fName>
                      <m:e>
                        <m:r>
                          <a:rPr lang="fr-FR" sz="1600" i="1">
                            <a:latin typeface="Cambria Math" panose="02040503050406030204" pitchFamily="18" charset="0"/>
                          </a:rPr>
                          <m:t>187</m:t>
                        </m:r>
                        <m:r>
                          <a:rPr lang="fr-FR" sz="1600" b="0" i="1" smtClean="0">
                            <a:latin typeface="Cambria Math" panose="02040503050406030204" pitchFamily="18" charset="0"/>
                          </a:rPr>
                          <m:t>= </m:t>
                        </m:r>
                      </m:e>
                    </m:func>
                  </m:oMath>
                </a14:m>
                <a:r>
                  <a:rPr lang="en-US" sz="1600" dirty="0">
                    <a:latin typeface="Cambria Math" panose="02040503050406030204" pitchFamily="18" charset="0"/>
                  </a:rPr>
                  <a:t> montgomery_multiply(15,15,187) </a:t>
                </a:r>
              </a:p>
              <a:p>
                <a:pPr marL="307975">
                  <a:lnSpc>
                    <a:spcPct val="100000"/>
                  </a:lnSpc>
                  <a:spcBef>
                    <a:spcPts val="90"/>
                  </a:spcBef>
                </a:pPr>
                <a:endParaRPr lang="fr-FR" spc="-10" dirty="0">
                  <a:latin typeface="Arial"/>
                  <a:cs typeface="Arial"/>
                </a:endParaRPr>
              </a:p>
              <a:p>
                <a:pPr marL="307975">
                  <a:lnSpc>
                    <a:spcPct val="100000"/>
                  </a:lnSpc>
                  <a:spcBef>
                    <a:spcPts val="90"/>
                  </a:spcBef>
                </a:pPr>
                <a:r>
                  <a:rPr lang="fr-FR" sz="1600" spc="-10" dirty="0">
                    <a:latin typeface="Arial"/>
                    <a:cs typeface="Arial"/>
                  </a:rPr>
                  <a:t>Alors dans cette phase ou la multiplication de Montgomery s’intervient : (</a:t>
                </a:r>
                <a14:m>
                  <m:oMath xmlns:m="http://schemas.openxmlformats.org/officeDocument/2006/math">
                    <m:func>
                      <m:funcPr>
                        <m:ctrlPr>
                          <a:rPr lang="fr-FR" sz="1600" i="1" smtClean="0">
                            <a:latin typeface="Cambria Math" panose="02040503050406030204" pitchFamily="18" charset="0"/>
                          </a:rPr>
                        </m:ctrlPr>
                      </m:funcPr>
                      <m:fName>
                        <m:r>
                          <m:rPr>
                            <m:sty m:val="p"/>
                          </m:rPr>
                          <a:rPr lang="fr-FR" sz="1600" b="0" i="0" smtClean="0">
                            <a:latin typeface="Cambria Math" panose="02040503050406030204" pitchFamily="18" charset="0"/>
                          </a:rPr>
                          <m:t>A</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𝐵</m:t>
                        </m:r>
                        <m:r>
                          <a:rPr lang="fr-FR" sz="1600" b="0" i="1" smtClean="0">
                            <a:latin typeface="Cambria Math" panose="02040503050406030204" pitchFamily="18" charset="0"/>
                            <a:ea typeface="Cambria Math" panose="02040503050406030204" pitchFamily="18" charset="0"/>
                          </a:rPr>
                          <m:t> </m:t>
                        </m:r>
                        <m:r>
                          <m:rPr>
                            <m:sty m:val="p"/>
                          </m:rPr>
                          <a:rPr lang="fr-FR" sz="1600">
                            <a:latin typeface="Cambria Math" panose="02040503050406030204" pitchFamily="18" charset="0"/>
                          </a:rPr>
                          <m:t>mod</m:t>
                        </m:r>
                      </m:fName>
                      <m:e>
                        <m:r>
                          <a:rPr lang="fr-FR" sz="1600" b="0" i="1" smtClean="0">
                            <a:latin typeface="Cambria Math" panose="02040503050406030204" pitchFamily="18" charset="0"/>
                          </a:rPr>
                          <m:t>𝑁</m:t>
                        </m:r>
                      </m:e>
                    </m:func>
                  </m:oMath>
                </a14:m>
                <a:r>
                  <a:rPr lang="fr-FR" sz="1600" spc="-10" dirty="0">
                    <a:latin typeface="Arial"/>
                    <a:cs typeface="Arial"/>
                  </a:rPr>
                  <a:t>) </a:t>
                </a:r>
              </a:p>
              <a:p>
                <a:pPr marL="307975" lvl="0">
                  <a:spcBef>
                    <a:spcPts val="90"/>
                  </a:spcBef>
                </a:pPr>
                <a:r>
                  <a:rPr lang="fr-FR" spc="-10" dirty="0">
                    <a:latin typeface="Arial"/>
                    <a:cs typeface="Arial"/>
                  </a:rPr>
                  <a:t> on </a:t>
                </a:r>
                <a:r>
                  <a:rPr lang="fr-FR" kern="0" dirty="0">
                    <a:solidFill>
                      <a:srgbClr val="000000"/>
                    </a:solidFill>
                    <a:ea typeface="Calibri"/>
                    <a:cs typeface="Calibri"/>
                    <a:sym typeface="Calibri"/>
                  </a:rPr>
                  <a:t>a            </a:t>
                </a:r>
                <a14:m>
                  <m:oMath xmlns:m="http://schemas.openxmlformats.org/officeDocument/2006/math">
                    <m:r>
                      <a:rPr lang="fr-FR" i="1" kern="0">
                        <a:solidFill>
                          <a:srgbClr val="000000"/>
                        </a:solidFill>
                        <a:latin typeface="Cambria Math" panose="02040503050406030204" pitchFamily="18" charset="0"/>
                        <a:sym typeface="Calibri"/>
                      </a:rPr>
                      <m:t>𝑅</m:t>
                    </m:r>
                  </m:oMath>
                </a14:m>
                <a:r>
                  <a:rPr lang="fr-FR" kern="0" dirty="0">
                    <a:solidFill>
                      <a:srgbClr val="000000"/>
                    </a:solidFill>
                    <a:ea typeface="Calibri"/>
                    <a:cs typeface="Calibri"/>
                    <a:sym typeface="Calibri"/>
                  </a:rPr>
                  <a:t> = 256 , </a:t>
                </a:r>
                <a14:m>
                  <m:oMath xmlns:m="http://schemas.openxmlformats.org/officeDocument/2006/math">
                    <m:sSup>
                      <m:sSupPr>
                        <m:ctrlPr>
                          <a:rPr lang="fr-FR" i="1" kern="0">
                            <a:solidFill>
                              <a:srgbClr val="000000"/>
                            </a:solidFill>
                            <a:latin typeface="Cambria Math" panose="02040503050406030204" pitchFamily="18" charset="0"/>
                            <a:sym typeface="Calibri"/>
                          </a:rPr>
                        </m:ctrlPr>
                      </m:sSupPr>
                      <m:e>
                        <m:r>
                          <a:rPr lang="fr-FR" i="1" kern="0">
                            <a:solidFill>
                              <a:srgbClr val="000000"/>
                            </a:solidFill>
                            <a:latin typeface="Cambria Math" panose="02040503050406030204" pitchFamily="18" charset="0"/>
                            <a:sym typeface="Calibri"/>
                          </a:rPr>
                          <m:t>𝑅</m:t>
                        </m:r>
                      </m:e>
                      <m:sup>
                        <m:r>
                          <a:rPr lang="fr-FR" i="1" kern="0">
                            <a:solidFill>
                              <a:srgbClr val="000000"/>
                            </a:solidFill>
                            <a:latin typeface="Cambria Math" panose="02040503050406030204" pitchFamily="18" charset="0"/>
                            <a:sym typeface="Calibri"/>
                          </a:rPr>
                          <m:t>−1</m:t>
                        </m:r>
                      </m:sup>
                    </m:sSup>
                  </m:oMath>
                </a14:m>
                <a:r>
                  <a:rPr lang="fr-FR" kern="0" dirty="0">
                    <a:solidFill>
                      <a:srgbClr val="000000"/>
                    </a:solidFill>
                    <a:ea typeface="Calibri"/>
                    <a:cs typeface="Calibri"/>
                    <a:sym typeface="Calibri"/>
                  </a:rPr>
                  <a:t> = 103 , </a:t>
                </a:r>
                <a14:m>
                  <m:oMath xmlns:m="http://schemas.openxmlformats.org/officeDocument/2006/math">
                    <m:r>
                      <a:rPr lang="fr-FR" i="1" kern="0">
                        <a:solidFill>
                          <a:srgbClr val="000000"/>
                        </a:solidFill>
                        <a:latin typeface="Cambria Math" panose="02040503050406030204" pitchFamily="18" charset="0"/>
                        <a:sym typeface="Calibri"/>
                      </a:rPr>
                      <m:t>𝑉</m:t>
                    </m:r>
                  </m:oMath>
                </a14:m>
                <a:r>
                  <a:rPr lang="fr-FR" kern="0" dirty="0">
                    <a:solidFill>
                      <a:srgbClr val="000000"/>
                    </a:solidFill>
                    <a:ea typeface="Calibri"/>
                    <a:cs typeface="Calibri"/>
                    <a:sym typeface="Calibri"/>
                  </a:rPr>
                  <a:t> = 41 et  n = </a:t>
                </a:r>
                <a14:m>
                  <m:oMath xmlns:m="http://schemas.openxmlformats.org/officeDocument/2006/math">
                    <m:r>
                      <a:rPr lang="fr-FR" i="1">
                        <a:latin typeface="Cambria Math" panose="02040503050406030204" pitchFamily="18" charset="0"/>
                      </a:rPr>
                      <m:t>187</m:t>
                    </m:r>
                  </m:oMath>
                </a14:m>
                <a:endParaRPr lang="fr-FR" kern="0" dirty="0">
                  <a:solidFill>
                    <a:srgbClr val="000000"/>
                  </a:solidFill>
                  <a:ea typeface="Calibri"/>
                  <a:cs typeface="Calibri"/>
                  <a:sym typeface="Calibri"/>
                </a:endParaRPr>
              </a:p>
              <a:p>
                <a:pPr marL="307975" lvl="0">
                  <a:spcBef>
                    <a:spcPts val="90"/>
                  </a:spcBef>
                </a:pPr>
                <a:r>
                  <a:rPr lang="fr-FR" kern="0" dirty="0">
                    <a:solidFill>
                      <a:srgbClr val="000000"/>
                    </a:solidFill>
                    <a:ea typeface="Calibri"/>
                    <a:cs typeface="Calibri"/>
                    <a:sym typeface="Calibri"/>
                  </a:rPr>
                  <a:t>Calculons :</a:t>
                </a:r>
              </a:p>
              <a:p>
                <a:pPr marL="307975" lvl="0">
                  <a:spcBef>
                    <a:spcPts val="90"/>
                  </a:spcBef>
                </a:pPr>
                <a:r>
                  <a:rPr lang="fr-FR" kern="0" dirty="0" err="1">
                    <a:solidFill>
                      <a:srgbClr val="000000"/>
                    </a:solidFill>
                    <a:ea typeface="Calibri"/>
                    <a:cs typeface="Calibri"/>
                    <a:sym typeface="Calibri"/>
                  </a:rPr>
                  <a:t>a_bar</a:t>
                </a:r>
                <a:r>
                  <a:rPr lang="fr-FR" kern="0" dirty="0">
                    <a:solidFill>
                      <a:srgbClr val="000000"/>
                    </a:solidFill>
                    <a:ea typeface="Calibri"/>
                    <a:cs typeface="Calibri"/>
                    <a:sym typeface="Calibri"/>
                  </a:rPr>
                  <a:t> =</a:t>
                </a:r>
                <a:r>
                  <a:rPr lang="fr-FR" i="1" dirty="0"/>
                  <a:t>a </a:t>
                </a:r>
                <a:r>
                  <a:rPr lang="fr-FR" dirty="0"/>
                  <a:t>× </a:t>
                </a:r>
                <a:r>
                  <a:rPr lang="fr-FR" i="1" dirty="0"/>
                  <a:t>R </a:t>
                </a:r>
                <a:r>
                  <a:rPr lang="fr-FR" dirty="0" err="1"/>
                  <a:t>mod</a:t>
                </a:r>
                <a:r>
                  <a:rPr lang="fr-FR" dirty="0"/>
                  <a:t> </a:t>
                </a:r>
                <a:r>
                  <a:rPr lang="fr-FR" i="1" dirty="0"/>
                  <a:t>n </a:t>
                </a:r>
                <a:r>
                  <a:rPr lang="fr-FR" dirty="0"/>
                  <a:t>=100</a:t>
                </a:r>
                <a:endParaRPr lang="fr-FR" kern="0" dirty="0">
                  <a:solidFill>
                    <a:srgbClr val="000000"/>
                  </a:solidFill>
                  <a:ea typeface="Calibri"/>
                  <a:cs typeface="Calibri"/>
                  <a:sym typeface="Calibri"/>
                </a:endParaRPr>
              </a:p>
              <a:p>
                <a:pPr marL="307975">
                  <a:spcBef>
                    <a:spcPts val="90"/>
                  </a:spcBef>
                </a:pPr>
                <a:r>
                  <a:rPr lang="fr-FR" kern="0" dirty="0" err="1">
                    <a:solidFill>
                      <a:srgbClr val="000000"/>
                    </a:solidFill>
                    <a:ea typeface="Calibri"/>
                    <a:cs typeface="Calibri"/>
                    <a:sym typeface="Calibri"/>
                  </a:rPr>
                  <a:t>b_bar</a:t>
                </a:r>
                <a:r>
                  <a:rPr lang="fr-FR" kern="0" dirty="0">
                    <a:solidFill>
                      <a:srgbClr val="000000"/>
                    </a:solidFill>
                    <a:ea typeface="Calibri"/>
                    <a:cs typeface="Calibri"/>
                    <a:sym typeface="Calibri"/>
                  </a:rPr>
                  <a:t> =</a:t>
                </a:r>
                <a:r>
                  <a:rPr lang="fr-FR" i="1" dirty="0">
                    <a:sym typeface="Calibri"/>
                  </a:rPr>
                  <a:t>b</a:t>
                </a:r>
                <a:r>
                  <a:rPr lang="fr-FR" i="1" dirty="0"/>
                  <a:t> </a:t>
                </a:r>
                <a:r>
                  <a:rPr lang="fr-FR" dirty="0"/>
                  <a:t>× </a:t>
                </a:r>
                <a:r>
                  <a:rPr lang="fr-FR" i="1" dirty="0"/>
                  <a:t>R </a:t>
                </a:r>
                <a:r>
                  <a:rPr lang="fr-FR" dirty="0" err="1"/>
                  <a:t>mod</a:t>
                </a:r>
                <a:r>
                  <a:rPr lang="fr-FR" dirty="0"/>
                  <a:t> </a:t>
                </a:r>
                <a:r>
                  <a:rPr lang="fr-FR" i="1" dirty="0"/>
                  <a:t>n</a:t>
                </a:r>
                <a:r>
                  <a:rPr lang="fr-FR" kern="0" dirty="0">
                    <a:solidFill>
                      <a:srgbClr val="000000"/>
                    </a:solidFill>
                    <a:ea typeface="Calibri"/>
                    <a:cs typeface="Calibri"/>
                    <a:sym typeface="Calibri"/>
                  </a:rPr>
                  <a:t> = 100</a:t>
                </a:r>
              </a:p>
              <a:p>
                <a:pPr marL="307975" lvl="0">
                  <a:spcBef>
                    <a:spcPts val="90"/>
                  </a:spcBef>
                </a:pPr>
                <a:r>
                  <a:rPr lang="fr-FR" kern="0" dirty="0">
                    <a:solidFill>
                      <a:srgbClr val="000000"/>
                    </a:solidFill>
                    <a:ea typeface="Calibri"/>
                    <a:cs typeface="Calibri"/>
                    <a:sym typeface="Calibri"/>
                  </a:rPr>
                  <a:t>								</a:t>
                </a:r>
              </a:p>
              <a:p>
                <a:pPr marL="307975" lvl="0">
                  <a:spcBef>
                    <a:spcPts val="90"/>
                  </a:spcBef>
                </a:pPr>
                <a:r>
                  <a:rPr lang="fr-FR" kern="0" dirty="0">
                    <a:solidFill>
                      <a:srgbClr val="000000"/>
                    </a:solidFill>
                    <a:ea typeface="Calibri"/>
                    <a:cs typeface="Calibri"/>
                    <a:sym typeface="Calibri"/>
                  </a:rPr>
                  <a:t>Donc multiplication de Montgomery (15,15,187)</a:t>
                </a:r>
              </a:p>
              <a:p>
                <a:pPr marL="307975">
                  <a:spcBef>
                    <a:spcPts val="90"/>
                  </a:spcBef>
                </a:pPr>
                <a:r>
                  <a:rPr lang="pl-PL" kern="0" dirty="0">
                    <a:solidFill>
                      <a:srgbClr val="000000"/>
                    </a:solidFill>
                    <a:ea typeface="Calibri"/>
                    <a:cs typeface="Calibri"/>
                    <a:sym typeface="Calibri"/>
                  </a:rPr>
                  <a:t>s =</a:t>
                </a:r>
                <a:r>
                  <a:rPr lang="fr-FR" kern="0" dirty="0">
                    <a:solidFill>
                      <a:srgbClr val="000000"/>
                    </a:solidFill>
                    <a:ea typeface="Calibri"/>
                    <a:cs typeface="Calibri"/>
                    <a:sym typeface="Calibri"/>
                  </a:rPr>
                  <a:t> </a:t>
                </a:r>
                <a:r>
                  <a:rPr lang="fr-FR" kern="0" dirty="0" err="1">
                    <a:solidFill>
                      <a:srgbClr val="000000"/>
                    </a:solidFill>
                    <a:ea typeface="Calibri"/>
                    <a:cs typeface="Calibri"/>
                    <a:sym typeface="Calibri"/>
                  </a:rPr>
                  <a:t>a_bar</a:t>
                </a:r>
                <a:r>
                  <a:rPr lang="fr-FR" kern="0" dirty="0">
                    <a:solidFill>
                      <a:srgbClr val="000000"/>
                    </a:solidFill>
                    <a:ea typeface="Calibri"/>
                    <a:cs typeface="Calibri"/>
                    <a:sym typeface="Calibri"/>
                  </a:rPr>
                  <a:t> </a:t>
                </a:r>
                <a:r>
                  <a:rPr lang="fr-FR" i="1" dirty="0"/>
                  <a:t> </a:t>
                </a:r>
                <a:r>
                  <a:rPr lang="fr-FR" dirty="0"/>
                  <a:t>×</a:t>
                </a:r>
                <a:r>
                  <a:rPr lang="pl-PL" kern="0" dirty="0">
                    <a:solidFill>
                      <a:srgbClr val="000000"/>
                    </a:solidFill>
                    <a:ea typeface="Calibri"/>
                    <a:cs typeface="Calibri"/>
                    <a:sym typeface="Calibri"/>
                  </a:rPr>
                  <a:t> </a:t>
                </a:r>
                <a:r>
                  <a:rPr lang="fr-FR" kern="0" dirty="0" err="1">
                    <a:solidFill>
                      <a:srgbClr val="000000"/>
                    </a:solidFill>
                    <a:ea typeface="Calibri"/>
                    <a:cs typeface="Calibri"/>
                    <a:sym typeface="Calibri"/>
                  </a:rPr>
                  <a:t>b_bar</a:t>
                </a:r>
                <a:r>
                  <a:rPr lang="fr-FR" kern="0" dirty="0">
                    <a:solidFill>
                      <a:srgbClr val="000000"/>
                    </a:solidFill>
                    <a:ea typeface="Calibri"/>
                    <a:cs typeface="Calibri"/>
                    <a:sym typeface="Calibri"/>
                  </a:rPr>
                  <a:t> </a:t>
                </a:r>
                <a:r>
                  <a:rPr lang="fr-FR" kern="0" dirty="0" err="1">
                    <a:solidFill>
                      <a:srgbClr val="000000"/>
                    </a:solidFill>
                    <a:ea typeface="Calibri"/>
                    <a:cs typeface="Calibri"/>
                    <a:sym typeface="Calibri"/>
                  </a:rPr>
                  <a:t>mod</a:t>
                </a:r>
                <a:r>
                  <a:rPr lang="fr-FR" kern="0" dirty="0">
                    <a:solidFill>
                      <a:srgbClr val="000000"/>
                    </a:solidFill>
                    <a:ea typeface="Calibri"/>
                    <a:cs typeface="Calibri"/>
                    <a:sym typeface="Calibri"/>
                  </a:rPr>
                  <a:t> n =</a:t>
                </a:r>
                <a:r>
                  <a:rPr lang="pl-PL" kern="0" dirty="0">
                    <a:solidFill>
                      <a:srgbClr val="000000"/>
                    </a:solidFill>
                    <a:ea typeface="Calibri"/>
                    <a:cs typeface="Calibri"/>
                    <a:sym typeface="Calibri"/>
                  </a:rPr>
                  <a:t>10000</a:t>
                </a:r>
                <a:endParaRPr lang="fr-FR" kern="0" dirty="0">
                  <a:solidFill>
                    <a:srgbClr val="000000"/>
                  </a:solidFill>
                  <a:ea typeface="Calibri"/>
                  <a:cs typeface="Calibri"/>
                  <a:sym typeface="Calibri"/>
                </a:endParaRPr>
              </a:p>
              <a:p>
                <a:pPr marL="307975">
                  <a:spcBef>
                    <a:spcPts val="90"/>
                  </a:spcBef>
                </a:pPr>
                <a:r>
                  <a:rPr lang="pl-PL" kern="0" dirty="0">
                    <a:solidFill>
                      <a:srgbClr val="000000"/>
                    </a:solidFill>
                    <a:ea typeface="Calibri"/>
                    <a:cs typeface="Calibri"/>
                    <a:sym typeface="Calibri"/>
                  </a:rPr>
                  <a:t>t = </a:t>
                </a:r>
                <a:r>
                  <a:rPr lang="fr-FR" kern="0" dirty="0">
                    <a:solidFill>
                      <a:srgbClr val="000000"/>
                    </a:solidFill>
                    <a:ea typeface="Calibri"/>
                    <a:cs typeface="Calibri"/>
                    <a:sym typeface="Calibri"/>
                  </a:rPr>
                  <a:t>s </a:t>
                </a:r>
                <a:r>
                  <a:rPr lang="fr-FR" dirty="0"/>
                  <a:t>×</a:t>
                </a:r>
                <a:r>
                  <a:rPr lang="pl-PL" kern="0" dirty="0">
                    <a:solidFill>
                      <a:srgbClr val="000000"/>
                    </a:solidFill>
                    <a:ea typeface="Calibri"/>
                    <a:cs typeface="Calibri"/>
                    <a:sym typeface="Calibri"/>
                  </a:rPr>
                  <a:t> </a:t>
                </a:r>
                <a:r>
                  <a:rPr lang="fr-FR" kern="0" dirty="0">
                    <a:solidFill>
                      <a:srgbClr val="000000"/>
                    </a:solidFill>
                    <a:ea typeface="Calibri"/>
                    <a:cs typeface="Calibri"/>
                    <a:sym typeface="Calibri"/>
                  </a:rPr>
                  <a:t>V = </a:t>
                </a:r>
                <a:r>
                  <a:rPr lang="pl-PL" kern="0" dirty="0">
                    <a:solidFill>
                      <a:srgbClr val="000000"/>
                    </a:solidFill>
                    <a:ea typeface="Calibri"/>
                    <a:cs typeface="Calibri"/>
                    <a:sym typeface="Calibri"/>
                  </a:rPr>
                  <a:t>208</a:t>
                </a:r>
                <a:endParaRPr lang="fr-FR" kern="0" dirty="0">
                  <a:solidFill>
                    <a:srgbClr val="000000"/>
                  </a:solidFill>
                  <a:ea typeface="Calibri"/>
                  <a:cs typeface="Calibri"/>
                  <a:sym typeface="Calibri"/>
                </a:endParaRPr>
              </a:p>
              <a:p>
                <a:pPr marL="307975">
                  <a:spcBef>
                    <a:spcPts val="90"/>
                  </a:spcBef>
                </a:pPr>
                <a:r>
                  <a:rPr lang="pl-PL" kern="0" dirty="0">
                    <a:solidFill>
                      <a:srgbClr val="000000"/>
                    </a:solidFill>
                    <a:ea typeface="Calibri"/>
                    <a:cs typeface="Calibri"/>
                    <a:sym typeface="Calibri"/>
                  </a:rPr>
                  <a:t>m </a:t>
                </a:r>
                <a14:m>
                  <m:oMath xmlns:m="http://schemas.openxmlformats.org/officeDocument/2006/math">
                    <m:r>
                      <a:rPr lang="fr-FR" i="1" dirty="0">
                        <a:latin typeface="Cambria Math" panose="02040503050406030204" pitchFamily="18" charset="0"/>
                      </a:rPr>
                      <m:t>=</m:t>
                    </m:r>
                    <m:d>
                      <m:dPr>
                        <m:ctrlPr>
                          <a:rPr lang="fr-FR" i="1" dirty="0">
                            <a:latin typeface="Cambria Math" panose="02040503050406030204" pitchFamily="18" charset="0"/>
                          </a:rPr>
                        </m:ctrlPr>
                      </m:dPr>
                      <m:e>
                        <m:r>
                          <a:rPr lang="fr-FR" i="1" dirty="0">
                            <a:latin typeface="Cambria Math" panose="02040503050406030204" pitchFamily="18" charset="0"/>
                          </a:rPr>
                          <m:t>𝑠</m:t>
                        </m:r>
                        <m:r>
                          <a:rPr lang="fr-FR" i="1" dirty="0">
                            <a:latin typeface="Cambria Math" panose="02040503050406030204" pitchFamily="18" charset="0"/>
                          </a:rPr>
                          <m:t>+</m:t>
                        </m:r>
                        <m:r>
                          <a:rPr lang="fr-FR" i="1" dirty="0">
                            <a:latin typeface="Cambria Math" panose="02040503050406030204" pitchFamily="18" charset="0"/>
                          </a:rPr>
                          <m:t>𝑡</m:t>
                        </m:r>
                        <m:r>
                          <a:rPr lang="fr-FR" dirty="0">
                            <a:latin typeface="Cambria Math" panose="02040503050406030204" pitchFamily="18" charset="0"/>
                          </a:rPr>
                          <m:t>⋅</m:t>
                        </m:r>
                        <m:r>
                          <a:rPr lang="fr-FR" i="1" dirty="0">
                            <a:latin typeface="Cambria Math" panose="02040503050406030204" pitchFamily="18" charset="0"/>
                          </a:rPr>
                          <m:t>𝑛</m:t>
                        </m:r>
                      </m:e>
                    </m:d>
                    <m:r>
                      <a:rPr lang="fr-FR" b="0" i="1" dirty="0" smtClean="0">
                        <a:latin typeface="Cambria Math" panose="02040503050406030204" pitchFamily="18" charset="0"/>
                      </a:rPr>
                      <m:t>=</m:t>
                    </m:r>
                    <m:r>
                      <a:rPr lang="fr-FR" b="0" i="0" dirty="0" smtClean="0">
                        <a:latin typeface="Cambria Math" panose="02040503050406030204" pitchFamily="18" charset="0"/>
                      </a:rPr>
                      <m:t> </m:t>
                    </m:r>
                  </m:oMath>
                </a14:m>
                <a:r>
                  <a:rPr lang="pl-PL" kern="0" dirty="0">
                    <a:solidFill>
                      <a:srgbClr val="000000"/>
                    </a:solidFill>
                    <a:ea typeface="Calibri"/>
                    <a:cs typeface="Calibri"/>
                    <a:sym typeface="Calibri"/>
                  </a:rPr>
                  <a:t>48896</a:t>
                </a:r>
                <a:endParaRPr lang="fr-FR" kern="0" dirty="0">
                  <a:solidFill>
                    <a:srgbClr val="000000"/>
                  </a:solidFill>
                  <a:ea typeface="Calibri"/>
                  <a:cs typeface="Calibri"/>
                  <a:sym typeface="Calibri"/>
                </a:endParaRPr>
              </a:p>
              <a:p>
                <a:pPr marL="307975">
                  <a:spcBef>
                    <a:spcPts val="90"/>
                  </a:spcBef>
                </a:pPr>
                <a:r>
                  <a:rPr lang="pl-PL" kern="0" dirty="0">
                    <a:solidFill>
                      <a:srgbClr val="000000"/>
                    </a:solidFill>
                    <a:ea typeface="Calibri"/>
                    <a:cs typeface="Calibri"/>
                    <a:sym typeface="Calibri"/>
                  </a:rPr>
                  <a:t>u </a:t>
                </a:r>
                <a14:m>
                  <m:oMath xmlns:m="http://schemas.openxmlformats.org/officeDocument/2006/math">
                    <m:r>
                      <a:rPr lang="fr-FR" dirty="0">
                        <a:latin typeface="Cambria Math" panose="02040503050406030204" pitchFamily="18" charset="0"/>
                      </a:rPr>
                      <m:t>=</m:t>
                    </m:r>
                    <m:r>
                      <m:rPr>
                        <m:sty m:val="p"/>
                      </m:rPr>
                      <a:rPr lang="fr-FR" dirty="0">
                        <a:latin typeface="Cambria Math" panose="02040503050406030204" pitchFamily="18" charset="0"/>
                      </a:rPr>
                      <m:t>m</m:t>
                    </m:r>
                    <m:r>
                      <a:rPr lang="fr-FR" dirty="0">
                        <a:latin typeface="Cambria Math" panose="02040503050406030204" pitchFamily="18" charset="0"/>
                      </a:rPr>
                      <m:t>⋅</m:t>
                    </m:r>
                    <m:r>
                      <a:rPr lang="fr-FR" b="0" i="1" dirty="0" smtClean="0">
                        <a:latin typeface="Cambria Math" panose="02040503050406030204" pitchFamily="18" charset="0"/>
                      </a:rPr>
                      <m:t>𝑅</m:t>
                    </m:r>
                    <m:r>
                      <a:rPr lang="fr-FR" i="1" dirty="0">
                        <a:latin typeface="Cambria Math" panose="02040503050406030204" pitchFamily="18" charset="0"/>
                      </a:rPr>
                      <m:t> </m:t>
                    </m:r>
                    <m:r>
                      <a:rPr lang="fr-FR" b="0" i="1" dirty="0" smtClean="0">
                        <a:latin typeface="Cambria Math" panose="02040503050406030204" pitchFamily="18" charset="0"/>
                      </a:rPr>
                      <m:t>= </m:t>
                    </m:r>
                  </m:oMath>
                </a14:m>
                <a:r>
                  <a:rPr lang="pl-PL" kern="0" dirty="0">
                    <a:solidFill>
                      <a:srgbClr val="000000"/>
                    </a:solidFill>
                    <a:ea typeface="Calibri"/>
                    <a:cs typeface="Calibri"/>
                    <a:sym typeface="Calibri"/>
                  </a:rPr>
                  <a:t>191</a:t>
                </a:r>
                <a:r>
                  <a:rPr lang="fr-FR" kern="0" dirty="0">
                    <a:solidFill>
                      <a:srgbClr val="000000"/>
                    </a:solidFill>
                    <a:ea typeface="Calibri"/>
                    <a:cs typeface="Calibri"/>
                    <a:sym typeface="Calibri"/>
                  </a:rPr>
                  <a:t> </a:t>
                </a:r>
              </a:p>
              <a:p>
                <a:pPr marL="307975">
                  <a:spcBef>
                    <a:spcPts val="90"/>
                  </a:spcBef>
                </a:pPr>
                <a:endParaRPr lang="fr-FR" kern="0" dirty="0">
                  <a:solidFill>
                    <a:srgbClr val="000000"/>
                  </a:solidFill>
                  <a:ea typeface="Calibri"/>
                  <a:cs typeface="Calibri"/>
                  <a:sym typeface="Calibri"/>
                </a:endParaRPr>
              </a:p>
            </p:txBody>
          </p:sp>
        </mc:Choice>
        <mc:Fallback xmlns="">
          <p:sp>
            <p:nvSpPr>
              <p:cNvPr id="16" name="ZoneTexte 2">
                <a:extLst>
                  <a:ext uri="{FF2B5EF4-FFF2-40B4-BE49-F238E27FC236}">
                    <a16:creationId xmlns:a16="http://schemas.microsoft.com/office/drawing/2014/main" xmlns:a14="http://schemas.microsoft.com/office/drawing/2010/main" xmlns="" id="{F0860D69-DBF2-6677-95C3-CAA93CFBFA6B}"/>
                  </a:ext>
                </a:extLst>
              </p:cNvPr>
              <p:cNvSpPr txBox="1">
                <a:spLocks noRot="1" noChangeAspect="1" noMove="1" noResize="1" noEditPoints="1" noAdjustHandles="1" noChangeArrowheads="1" noChangeShapeType="1" noTextEdit="1"/>
              </p:cNvSpPr>
              <p:nvPr/>
            </p:nvSpPr>
            <p:spPr>
              <a:xfrm>
                <a:off x="2039123" y="1108201"/>
                <a:ext cx="9691059" cy="5463034"/>
              </a:xfrm>
              <a:prstGeom prst="rect">
                <a:avLst/>
              </a:prstGeom>
              <a:blipFill rotWithShape="0">
                <a:blip r:embed="rId4"/>
                <a:stretch>
                  <a:fillRect t="-670"/>
                </a:stretch>
              </a:blipFill>
            </p:spPr>
            <p:txBody>
              <a:bodyPr/>
              <a:lstStyle/>
              <a:p>
                <a:r>
                  <a:rPr lang="fr-FR">
                    <a:noFill/>
                  </a:rPr>
                  <a:t> </a:t>
                </a:r>
              </a:p>
            </p:txBody>
          </p:sp>
        </mc:Fallback>
      </mc:AlternateContent>
      <p:sp>
        <p:nvSpPr>
          <p:cNvPr id="15"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schemeClr val="bg1"/>
                </a:solidFill>
                <a:latin typeface="Calibri"/>
              </a:rPr>
              <a:t>14</a:t>
            </a:r>
            <a:endParaRPr kumimoji="0" lang="es-ES" sz="1800" b="1" i="0" u="none" strike="noStrike" kern="1200" cap="none" spc="0" normalizeH="0" baseline="0" noProof="0" dirty="0">
              <a:ln>
                <a:noFill/>
              </a:ln>
              <a:solidFill>
                <a:schemeClr val="bg1"/>
              </a:solidFill>
              <a:effectLst/>
              <a:uLnTx/>
              <a:uFillTx/>
              <a:latin typeface="Calibri"/>
            </a:endParaRPr>
          </a:p>
        </p:txBody>
      </p:sp>
    </p:spTree>
    <p:extLst>
      <p:ext uri="{BB962C8B-B14F-4D97-AF65-F5344CB8AC3E}">
        <p14:creationId xmlns:p14="http://schemas.microsoft.com/office/powerpoint/2010/main" val="166208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9" name="Rectangle 168"/>
          <p:cNvSpPr/>
          <p:nvPr/>
        </p:nvSpPr>
        <p:spPr>
          <a:xfrm>
            <a:off x="3470433" y="228851"/>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Exemple illustratif</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6" name="ZoneTexte 2">
                <a:extLst>
                  <a:ext uri="{FF2B5EF4-FFF2-40B4-BE49-F238E27FC236}">
                    <a16:creationId xmlns:a16="http://schemas.microsoft.com/office/drawing/2014/main" id="{F0860D69-DBF2-6677-95C3-CAA93CFBFA6B}"/>
                  </a:ext>
                </a:extLst>
              </p:cNvPr>
              <p:cNvSpPr txBox="1"/>
              <p:nvPr/>
            </p:nvSpPr>
            <p:spPr>
              <a:xfrm>
                <a:off x="2039123" y="1108201"/>
                <a:ext cx="9691059" cy="4993675"/>
              </a:xfrm>
              <a:prstGeom prst="rect">
                <a:avLst/>
              </a:prstGeom>
              <a:noFill/>
            </p:spPr>
            <p:txBody>
              <a:bodyPr wrap="square">
                <a:spAutoFit/>
              </a:bodyPr>
              <a:lstStyle/>
              <a:p>
                <a:pPr marL="307975">
                  <a:spcBef>
                    <a:spcPts val="90"/>
                  </a:spcBef>
                </a:pPr>
                <a:endParaRPr lang="fr-FR" kern="0" dirty="0">
                  <a:solidFill>
                    <a:srgbClr val="000000"/>
                  </a:solidFill>
                  <a:ea typeface="Calibri"/>
                  <a:cs typeface="Calibri"/>
                  <a:sym typeface="Calibri"/>
                </a:endParaRPr>
              </a:p>
              <a:p>
                <a:pPr marL="307975">
                  <a:spcBef>
                    <a:spcPts val="90"/>
                  </a:spcBef>
                </a:pPr>
                <a:r>
                  <a:rPr lang="fr-FR" kern="0" dirty="0">
                    <a:solidFill>
                      <a:srgbClr val="000000"/>
                    </a:solidFill>
                    <a:ea typeface="Calibri"/>
                    <a:cs typeface="Calibri"/>
                    <a:sym typeface="Calibri"/>
                  </a:rPr>
                  <a:t>Dans ce cas n =187&lt; u=191 d’où  C</a:t>
                </a:r>
                <a14:m>
                  <m:oMath xmlns:m="http://schemas.openxmlformats.org/officeDocument/2006/math">
                    <m:r>
                      <a:rPr lang="fr-FR" i="1" dirty="0">
                        <a:latin typeface="Cambria Math" panose="02040503050406030204" pitchFamily="18" charset="0"/>
                      </a:rPr>
                      <m:t> </m:t>
                    </m:r>
                  </m:oMath>
                </a14:m>
                <a:r>
                  <a:rPr lang="fr-FR" kern="0" dirty="0">
                    <a:solidFill>
                      <a:srgbClr val="000000"/>
                    </a:solidFill>
                    <a:ea typeface="Calibri"/>
                    <a:cs typeface="Calibri"/>
                    <a:sym typeface="Calibri"/>
                  </a:rPr>
                  <a:t>= </a:t>
                </a:r>
                <a14:m>
                  <m:oMath xmlns:m="http://schemas.openxmlformats.org/officeDocument/2006/math">
                    <m:sSup>
                      <m:sSupPr>
                        <m:ctrlPr>
                          <a:rPr lang="fr-FR" i="1" kern="0">
                            <a:solidFill>
                              <a:srgbClr val="000000"/>
                            </a:solidFill>
                            <a:latin typeface="Cambria Math" panose="02040503050406030204" pitchFamily="18" charset="0"/>
                            <a:sym typeface="Calibri"/>
                          </a:rPr>
                        </m:ctrlPr>
                      </m:sSupPr>
                      <m:e>
                        <m:r>
                          <a:rPr lang="fr-FR" b="0" i="1" kern="0" smtClean="0">
                            <a:solidFill>
                              <a:srgbClr val="000000"/>
                            </a:solidFill>
                            <a:latin typeface="Cambria Math" panose="02040503050406030204" pitchFamily="18" charset="0"/>
                            <a:sym typeface="Calibri"/>
                          </a:rPr>
                          <m:t>𝑢</m:t>
                        </m:r>
                        <m:r>
                          <m:rPr>
                            <m:nor/>
                          </m:rPr>
                          <a:rPr lang="fr-FR" b="0" i="0" kern="0" smtClean="0">
                            <a:solidFill>
                              <a:srgbClr val="000000"/>
                            </a:solidFill>
                            <a:latin typeface="Cambria Math" panose="02040503050406030204" pitchFamily="18" charset="0"/>
                            <a:sym typeface="Calibri"/>
                          </a:rPr>
                          <m:t> </m:t>
                        </m:r>
                        <m:r>
                          <m:rPr>
                            <m:nor/>
                          </m:rPr>
                          <a:rPr lang="fr-FR" dirty="0"/>
                          <m:t>×</m:t>
                        </m:r>
                        <m:r>
                          <m:rPr>
                            <m:nor/>
                          </m:rPr>
                          <a:rPr lang="fr-FR" b="0" i="0" dirty="0" smtClean="0"/>
                          <m:t> </m:t>
                        </m:r>
                        <m:r>
                          <a:rPr lang="fr-FR" i="1" kern="0">
                            <a:solidFill>
                              <a:srgbClr val="000000"/>
                            </a:solidFill>
                            <a:latin typeface="Cambria Math" panose="02040503050406030204" pitchFamily="18" charset="0"/>
                            <a:sym typeface="Calibri"/>
                          </a:rPr>
                          <m:t>𝑅</m:t>
                        </m:r>
                      </m:e>
                      <m:sup>
                        <m:r>
                          <a:rPr lang="fr-FR" i="1" kern="0">
                            <a:solidFill>
                              <a:srgbClr val="000000"/>
                            </a:solidFill>
                            <a:latin typeface="Cambria Math" panose="02040503050406030204" pitchFamily="18" charset="0"/>
                            <a:sym typeface="Calibri"/>
                          </a:rPr>
                          <m:t>−1</m:t>
                        </m:r>
                      </m:sup>
                    </m:sSup>
                  </m:oMath>
                </a14:m>
                <a:r>
                  <a:rPr lang="fr-FR" kern="0" dirty="0">
                    <a:solidFill>
                      <a:srgbClr val="000000"/>
                    </a:solidFill>
                    <a:ea typeface="Calibri"/>
                    <a:cs typeface="Calibri"/>
                    <a:sym typeface="Calibri"/>
                  </a:rPr>
                  <a:t> </a:t>
                </a:r>
                <a:r>
                  <a:rPr lang="fr-FR" kern="0" dirty="0" err="1">
                    <a:solidFill>
                      <a:srgbClr val="000000"/>
                    </a:solidFill>
                    <a:ea typeface="Calibri"/>
                    <a:cs typeface="Calibri"/>
                    <a:sym typeface="Calibri"/>
                  </a:rPr>
                  <a:t>mod</a:t>
                </a:r>
                <a:r>
                  <a:rPr lang="fr-FR" kern="0" dirty="0">
                    <a:solidFill>
                      <a:srgbClr val="000000"/>
                    </a:solidFill>
                    <a:ea typeface="Calibri"/>
                    <a:cs typeface="Calibri"/>
                    <a:sym typeface="Calibri"/>
                  </a:rPr>
                  <a:t> n=38</a:t>
                </a:r>
              </a:p>
              <a:p>
                <a:pPr marL="307975">
                  <a:spcBef>
                    <a:spcPts val="90"/>
                  </a:spcBef>
                </a:pPr>
                <a:endParaRPr lang="fr-FR" kern="0" dirty="0">
                  <a:solidFill>
                    <a:srgbClr val="000000"/>
                  </a:solidFill>
                  <a:ea typeface="Calibri"/>
                  <a:cs typeface="Calibri"/>
                  <a:sym typeface="Calibri"/>
                </a:endParaRPr>
              </a:p>
              <a:p>
                <a:pPr marL="307975">
                  <a:spcBef>
                    <a:spcPts val="90"/>
                  </a:spcBef>
                </a:pPr>
                <a:r>
                  <a:rPr lang="fr-FR" kern="0" dirty="0">
                    <a:solidFill>
                      <a:srgbClr val="000000"/>
                    </a:solidFill>
                    <a:ea typeface="Calibri"/>
                    <a:cs typeface="Calibri"/>
                    <a:sym typeface="Calibri"/>
                  </a:rPr>
                  <a:t>Donc c = 38 le résultat après le transformation en base standard .</a:t>
                </a:r>
              </a:p>
              <a:p>
                <a:pPr marL="307975">
                  <a:spcBef>
                    <a:spcPts val="90"/>
                  </a:spcBef>
                </a:pPr>
                <a:endParaRPr lang="fr-FR" u="sng" kern="0" spc="-10" dirty="0">
                  <a:solidFill>
                    <a:srgbClr val="000000"/>
                  </a:solidFill>
                  <a:latin typeface="Arial"/>
                  <a:cs typeface="Calibri"/>
                  <a:sym typeface="Calibri"/>
                </a:endParaRPr>
              </a:p>
              <a:p>
                <a:pPr marL="307975">
                  <a:spcBef>
                    <a:spcPts val="90"/>
                  </a:spcBef>
                </a:pPr>
                <a:endParaRPr lang="fr-FR" u="sng" kern="0" spc="-10" dirty="0">
                  <a:solidFill>
                    <a:srgbClr val="000000"/>
                  </a:solidFill>
                  <a:latin typeface="Arial"/>
                  <a:cs typeface="Calibri"/>
                  <a:sym typeface="Calibri"/>
                </a:endParaRPr>
              </a:p>
              <a:p>
                <a:pPr marL="307975">
                  <a:spcBef>
                    <a:spcPts val="90"/>
                  </a:spcBef>
                </a:pPr>
                <a:r>
                  <a:rPr lang="fr-FR" u="sng" kern="0" spc="-10" dirty="0">
                    <a:solidFill>
                      <a:srgbClr val="000000"/>
                    </a:solidFill>
                    <a:latin typeface="Arial"/>
                    <a:cs typeface="Calibri"/>
                    <a:sym typeface="Calibri"/>
                  </a:rPr>
                  <a:t>2</a:t>
                </a:r>
                <a:r>
                  <a:rPr lang="fr-FR" u="sng" spc="-10" baseline="30000" dirty="0">
                    <a:latin typeface="Arial"/>
                    <a:cs typeface="Arial"/>
                  </a:rPr>
                  <a:t>eme</a:t>
                </a:r>
                <a:r>
                  <a:rPr lang="fr-FR" u="sng" spc="-10" dirty="0">
                    <a:latin typeface="Arial"/>
                    <a:cs typeface="Arial"/>
                  </a:rPr>
                  <a:t> étape:</a:t>
                </a:r>
              </a:p>
              <a:p>
                <a:pPr marL="307975">
                  <a:spcBef>
                    <a:spcPts val="90"/>
                  </a:spcBef>
                </a:pPr>
                <a:endParaRPr lang="fr-FR" u="sng" spc="-10" dirty="0">
                  <a:latin typeface="Arial"/>
                  <a:cs typeface="Arial"/>
                </a:endParaRPr>
              </a:p>
              <a:p>
                <a:pPr marL="307975">
                  <a:spcBef>
                    <a:spcPts val="90"/>
                  </a:spcBef>
                </a:pPr>
                <a:r>
                  <a:rPr lang="en-US" kern="0" dirty="0">
                    <a:solidFill>
                      <a:srgbClr val="000000"/>
                    </a:solidFill>
                    <a:ea typeface="Calibri"/>
                    <a:cs typeface="Calibri"/>
                    <a:sym typeface="Calibri"/>
                  </a:rPr>
                  <a:t>0 : 38^(2) mod 187 = </a:t>
                </a:r>
                <a:r>
                  <a:rPr lang="en-US" kern="0" dirty="0" err="1">
                    <a:solidFill>
                      <a:srgbClr val="000000"/>
                    </a:solidFill>
                    <a:ea typeface="Calibri"/>
                    <a:cs typeface="Calibri"/>
                    <a:sym typeface="Calibri"/>
                  </a:rPr>
                  <a:t>montgomery_multiply</a:t>
                </a:r>
                <a:r>
                  <a:rPr lang="en-US" kern="0" dirty="0">
                    <a:solidFill>
                      <a:srgbClr val="000000"/>
                    </a:solidFill>
                    <a:ea typeface="Calibri"/>
                    <a:cs typeface="Calibri"/>
                    <a:sym typeface="Calibri"/>
                  </a:rPr>
                  <a:t>(38,38,187)=135</a:t>
                </a:r>
              </a:p>
              <a:p>
                <a:pPr marL="307975">
                  <a:spcBef>
                    <a:spcPts val="90"/>
                  </a:spcBef>
                </a:pPr>
                <a:endParaRPr lang="en-US" kern="0" dirty="0">
                  <a:solidFill>
                    <a:srgbClr val="000000"/>
                  </a:solidFill>
                  <a:ea typeface="Calibri"/>
                  <a:cs typeface="Calibri"/>
                  <a:sym typeface="Calibri"/>
                </a:endParaRPr>
              </a:p>
              <a:p>
                <a:pPr marL="307975">
                  <a:spcBef>
                    <a:spcPts val="90"/>
                  </a:spcBef>
                </a:pPr>
                <a:r>
                  <a:rPr lang="fr-FR" kern="0" dirty="0">
                    <a:solidFill>
                      <a:srgbClr val="000000"/>
                    </a:solidFill>
                    <a:ea typeface="Calibri"/>
                    <a:cs typeface="Calibri"/>
                    <a:sym typeface="Calibri"/>
                  </a:rPr>
                  <a:t>0 : 135^(2) </a:t>
                </a:r>
                <a:r>
                  <a:rPr lang="fr-FR" kern="0" dirty="0" err="1">
                    <a:solidFill>
                      <a:srgbClr val="000000"/>
                    </a:solidFill>
                    <a:ea typeface="Calibri"/>
                    <a:cs typeface="Calibri"/>
                    <a:sym typeface="Calibri"/>
                  </a:rPr>
                  <a:t>mod</a:t>
                </a:r>
                <a:r>
                  <a:rPr lang="fr-FR" kern="0" dirty="0">
                    <a:solidFill>
                      <a:srgbClr val="000000"/>
                    </a:solidFill>
                    <a:ea typeface="Calibri"/>
                    <a:cs typeface="Calibri"/>
                    <a:sym typeface="Calibri"/>
                  </a:rPr>
                  <a:t> 187 = </a:t>
                </a:r>
                <a:r>
                  <a:rPr lang="fr-FR" kern="0" dirty="0" err="1">
                    <a:solidFill>
                      <a:srgbClr val="000000"/>
                    </a:solidFill>
                    <a:ea typeface="Calibri"/>
                    <a:cs typeface="Calibri"/>
                    <a:sym typeface="Calibri"/>
                  </a:rPr>
                  <a:t>montgomery_multiply</a:t>
                </a:r>
                <a:r>
                  <a:rPr lang="fr-FR" kern="0" dirty="0">
                    <a:solidFill>
                      <a:srgbClr val="000000"/>
                    </a:solidFill>
                    <a:ea typeface="Calibri"/>
                    <a:cs typeface="Calibri"/>
                    <a:sym typeface="Calibri"/>
                  </a:rPr>
                  <a:t>(135,135,187)=86 </a:t>
                </a:r>
              </a:p>
              <a:p>
                <a:pPr marL="307975">
                  <a:spcBef>
                    <a:spcPts val="90"/>
                  </a:spcBef>
                </a:pPr>
                <a:endParaRPr lang="fr-FR" kern="0" dirty="0">
                  <a:solidFill>
                    <a:srgbClr val="000000"/>
                  </a:solidFill>
                  <a:ea typeface="Calibri"/>
                  <a:cs typeface="Calibri"/>
                  <a:sym typeface="Calibri"/>
                </a:endParaRPr>
              </a:p>
              <a:p>
                <a:pPr marL="307975">
                  <a:spcBef>
                    <a:spcPts val="90"/>
                  </a:spcBef>
                </a:pPr>
                <a:r>
                  <a:rPr lang="fr-FR" kern="0" dirty="0">
                    <a:solidFill>
                      <a:srgbClr val="000000"/>
                    </a:solidFill>
                    <a:ea typeface="Calibri"/>
                    <a:cs typeface="Calibri"/>
                    <a:sym typeface="Calibri"/>
                  </a:rPr>
                  <a:t>1 : carre ==&gt; 86^(2) </a:t>
                </a:r>
                <a:r>
                  <a:rPr lang="fr-FR" kern="0" dirty="0" err="1">
                    <a:solidFill>
                      <a:srgbClr val="000000"/>
                    </a:solidFill>
                    <a:ea typeface="Calibri"/>
                    <a:cs typeface="Calibri"/>
                    <a:sym typeface="Calibri"/>
                  </a:rPr>
                  <a:t>mod</a:t>
                </a:r>
                <a:r>
                  <a:rPr lang="fr-FR" kern="0" dirty="0">
                    <a:solidFill>
                      <a:srgbClr val="000000"/>
                    </a:solidFill>
                    <a:ea typeface="Calibri"/>
                    <a:cs typeface="Calibri"/>
                    <a:sym typeface="Calibri"/>
                  </a:rPr>
                  <a:t> 187 = montgomery_multiply(86 ,86 ,187)=103 ==&gt; multiplication 103*15 </a:t>
                </a:r>
                <a:r>
                  <a:rPr lang="fr-FR" kern="0" dirty="0" err="1">
                    <a:solidFill>
                      <a:srgbClr val="000000"/>
                    </a:solidFill>
                    <a:ea typeface="Calibri"/>
                    <a:cs typeface="Calibri"/>
                    <a:sym typeface="Calibri"/>
                  </a:rPr>
                  <a:t>mod</a:t>
                </a:r>
                <a:r>
                  <a:rPr lang="fr-FR" kern="0" dirty="0">
                    <a:solidFill>
                      <a:srgbClr val="000000"/>
                    </a:solidFill>
                    <a:ea typeface="Calibri"/>
                    <a:cs typeface="Calibri"/>
                    <a:sym typeface="Calibri"/>
                  </a:rPr>
                  <a:t> 187 = montgomery_multiply(103 ,15 ,187)=49 est le message chiffrée</a:t>
                </a:r>
              </a:p>
              <a:p>
                <a:pPr marL="307975">
                  <a:spcBef>
                    <a:spcPts val="90"/>
                  </a:spcBef>
                </a:pPr>
                <a:endParaRPr lang="fr-FR" kern="0" dirty="0">
                  <a:solidFill>
                    <a:srgbClr val="000000"/>
                  </a:solidFill>
                  <a:ea typeface="Calibri"/>
                  <a:cs typeface="Calibri"/>
                  <a:sym typeface="Calibri"/>
                </a:endParaRPr>
              </a:p>
              <a:p>
                <a:pPr marL="307975">
                  <a:spcBef>
                    <a:spcPts val="90"/>
                  </a:spcBef>
                </a:pPr>
                <a:r>
                  <a:rPr lang="fr-FR" kern="0" dirty="0">
                    <a:solidFill>
                      <a:srgbClr val="000000"/>
                    </a:solidFill>
                    <a:ea typeface="Calibri"/>
                    <a:cs typeface="Calibri"/>
                    <a:sym typeface="Calibri"/>
                  </a:rPr>
                  <a:t>Donc on trouver le résultat 49</a:t>
                </a:r>
              </a:p>
              <a:p>
                <a:pPr marL="307975">
                  <a:spcBef>
                    <a:spcPts val="90"/>
                  </a:spcBef>
                </a:pPr>
                <a:endParaRPr lang="fr-FR" kern="0" dirty="0">
                  <a:solidFill>
                    <a:srgbClr val="000000"/>
                  </a:solidFill>
                  <a:ea typeface="Calibri"/>
                  <a:cs typeface="Calibri"/>
                  <a:sym typeface="Calibri"/>
                </a:endParaRPr>
              </a:p>
            </p:txBody>
          </p:sp>
        </mc:Choice>
        <mc:Fallback xmlns="">
          <p:sp>
            <p:nvSpPr>
              <p:cNvPr id="16" name="ZoneTexte 2">
                <a:extLst>
                  <a:ext uri="{FF2B5EF4-FFF2-40B4-BE49-F238E27FC236}">
                    <a16:creationId xmlns:a16="http://schemas.microsoft.com/office/drawing/2014/main" xmlns:a14="http://schemas.microsoft.com/office/drawing/2010/main" xmlns="" id="{F0860D69-DBF2-6677-95C3-CAA93CFBFA6B}"/>
                  </a:ext>
                </a:extLst>
              </p:cNvPr>
              <p:cNvSpPr txBox="1">
                <a:spLocks noRot="1" noChangeAspect="1" noMove="1" noResize="1" noEditPoints="1" noAdjustHandles="1" noChangeArrowheads="1" noChangeShapeType="1" noTextEdit="1"/>
              </p:cNvSpPr>
              <p:nvPr/>
            </p:nvSpPr>
            <p:spPr>
              <a:xfrm>
                <a:off x="2039123" y="1108201"/>
                <a:ext cx="9691059" cy="4993675"/>
              </a:xfrm>
              <a:prstGeom prst="rect">
                <a:avLst/>
              </a:prstGeom>
              <a:blipFill rotWithShape="0">
                <a:blip r:embed="rId4"/>
                <a:stretch>
                  <a:fillRect r="-126"/>
                </a:stretch>
              </a:blipFill>
            </p:spPr>
            <p:txBody>
              <a:bodyPr/>
              <a:lstStyle/>
              <a:p>
                <a:r>
                  <a:rPr lang="fr-FR">
                    <a:noFill/>
                  </a:rPr>
                  <a:t> </a:t>
                </a:r>
              </a:p>
            </p:txBody>
          </p:sp>
        </mc:Fallback>
      </mc:AlternateContent>
      <p:sp>
        <p:nvSpPr>
          <p:cNvPr id="15"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schemeClr val="bg1"/>
                </a:solidFill>
                <a:latin typeface="Calibri"/>
              </a:rPr>
              <a:t>15</a:t>
            </a:r>
            <a:endParaRPr kumimoji="0" lang="es-ES" sz="1800" b="1" i="0" u="none" strike="noStrike" kern="1200" cap="none" spc="0" normalizeH="0" baseline="0" noProof="0" dirty="0">
              <a:ln>
                <a:noFill/>
              </a:ln>
              <a:solidFill>
                <a:schemeClr val="bg1"/>
              </a:solidFill>
              <a:effectLst/>
              <a:uLnTx/>
              <a:uFillTx/>
              <a:latin typeface="Calibri"/>
            </a:endParaRPr>
          </a:p>
        </p:txBody>
      </p:sp>
    </p:spTree>
    <p:extLst>
      <p:ext uri="{BB962C8B-B14F-4D97-AF65-F5344CB8AC3E}">
        <p14:creationId xmlns:p14="http://schemas.microsoft.com/office/powerpoint/2010/main" val="999596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2" name="Google Shape;161;p29">
            <a:extLst>
              <a:ext uri="{FF2B5EF4-FFF2-40B4-BE49-F238E27FC236}">
                <a16:creationId xmlns:a16="http://schemas.microsoft.com/office/drawing/2014/main" id="{E75ABC77-868D-41AA-5C04-C1FABEF8E2C2}"/>
              </a:ext>
            </a:extLst>
          </p:cNvPr>
          <p:cNvGrpSpPr/>
          <p:nvPr/>
        </p:nvGrpSpPr>
        <p:grpSpPr>
          <a:xfrm>
            <a:off x="2038963" y="850035"/>
            <a:ext cx="4117010" cy="5284424"/>
            <a:chOff x="196269" y="-35131"/>
            <a:chExt cx="4117010" cy="5284424"/>
          </a:xfrm>
        </p:grpSpPr>
        <p:grpSp>
          <p:nvGrpSpPr>
            <p:cNvPr id="24" name="Google Shape;162;p29">
              <a:extLst>
                <a:ext uri="{FF2B5EF4-FFF2-40B4-BE49-F238E27FC236}">
                  <a16:creationId xmlns:a16="http://schemas.microsoft.com/office/drawing/2014/main" id="{D0DAF21C-D88F-A2A6-54FF-1C7E0A3E84A2}"/>
                </a:ext>
              </a:extLst>
            </p:cNvPr>
            <p:cNvGrpSpPr/>
            <p:nvPr/>
          </p:nvGrpSpPr>
          <p:grpSpPr>
            <a:xfrm>
              <a:off x="196269" y="-35131"/>
              <a:ext cx="4117010" cy="4393434"/>
              <a:chOff x="43869" y="-35131"/>
              <a:chExt cx="4117010" cy="4393434"/>
            </a:xfrm>
          </p:grpSpPr>
          <p:sp>
            <p:nvSpPr>
              <p:cNvPr id="33" name="Google Shape;163;p29">
                <a:extLst>
                  <a:ext uri="{FF2B5EF4-FFF2-40B4-BE49-F238E27FC236}">
                    <a16:creationId xmlns:a16="http://schemas.microsoft.com/office/drawing/2014/main" id="{C0610CF2-2B1B-9D3A-5E32-2DF9E7B22AA2}"/>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64;p29">
                <a:extLst>
                  <a:ext uri="{FF2B5EF4-FFF2-40B4-BE49-F238E27FC236}">
                    <a16:creationId xmlns:a16="http://schemas.microsoft.com/office/drawing/2014/main" id="{1FA934BD-0FF4-D123-9C05-D3B5C1D5FA8B}"/>
                  </a:ext>
                </a:extLst>
              </p:cNvPr>
              <p:cNvGrpSpPr/>
              <p:nvPr/>
            </p:nvGrpSpPr>
            <p:grpSpPr>
              <a:xfrm>
                <a:off x="43869" y="-35131"/>
                <a:ext cx="4117010" cy="4393434"/>
                <a:chOff x="-6861500" y="-774675"/>
                <a:chExt cx="4221275" cy="4504700"/>
              </a:xfrm>
            </p:grpSpPr>
            <p:sp>
              <p:nvSpPr>
                <p:cNvPr id="35" name="Google Shape;165;p29">
                  <a:extLst>
                    <a:ext uri="{FF2B5EF4-FFF2-40B4-BE49-F238E27FC236}">
                      <a16:creationId xmlns:a16="http://schemas.microsoft.com/office/drawing/2014/main" id="{C8AE9311-32A4-1004-8CC9-266642822900}"/>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a:extLst>
                    <a:ext uri="{FF2B5EF4-FFF2-40B4-BE49-F238E27FC236}">
                      <a16:creationId xmlns:a16="http://schemas.microsoft.com/office/drawing/2014/main" id="{6A6379C6-C2F9-492B-E56E-08AB3C689A4B}"/>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a:extLst>
                    <a:ext uri="{FF2B5EF4-FFF2-40B4-BE49-F238E27FC236}">
                      <a16:creationId xmlns:a16="http://schemas.microsoft.com/office/drawing/2014/main" id="{F3AE8F74-25AB-60EF-A25E-6E2D68C959F3}"/>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a:extLst>
                    <a:ext uri="{FF2B5EF4-FFF2-40B4-BE49-F238E27FC236}">
                      <a16:creationId xmlns:a16="http://schemas.microsoft.com/office/drawing/2014/main" id="{CF1A8CEB-B771-FF5F-36D1-3BC228B5E282}"/>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a:extLst>
                    <a:ext uri="{FF2B5EF4-FFF2-40B4-BE49-F238E27FC236}">
                      <a16:creationId xmlns:a16="http://schemas.microsoft.com/office/drawing/2014/main" id="{0A635F5E-DF03-71E6-9308-2BBAA5425ED6}"/>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a:extLst>
                    <a:ext uri="{FF2B5EF4-FFF2-40B4-BE49-F238E27FC236}">
                      <a16:creationId xmlns:a16="http://schemas.microsoft.com/office/drawing/2014/main" id="{1BB6C2A8-CA7F-2FFD-24E4-B8AE57C9E700}"/>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a:extLst>
                    <a:ext uri="{FF2B5EF4-FFF2-40B4-BE49-F238E27FC236}">
                      <a16:creationId xmlns:a16="http://schemas.microsoft.com/office/drawing/2014/main" id="{70287302-CB2B-DB1C-1C7A-46B40F1CFCF2}"/>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2;p29">
                  <a:extLst>
                    <a:ext uri="{FF2B5EF4-FFF2-40B4-BE49-F238E27FC236}">
                      <a16:creationId xmlns:a16="http://schemas.microsoft.com/office/drawing/2014/main" id="{C53A364E-33D3-3194-1DC2-FDA7860F6937}"/>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3;p29">
                  <a:extLst>
                    <a:ext uri="{FF2B5EF4-FFF2-40B4-BE49-F238E27FC236}">
                      <a16:creationId xmlns:a16="http://schemas.microsoft.com/office/drawing/2014/main" id="{E5BC0EFF-8563-5604-EDF0-330E6CDFA1CC}"/>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p29">
                  <a:extLst>
                    <a:ext uri="{FF2B5EF4-FFF2-40B4-BE49-F238E27FC236}">
                      <a16:creationId xmlns:a16="http://schemas.microsoft.com/office/drawing/2014/main" id="{0CDE7FED-6E9E-113D-FF67-53F403B3190D}"/>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5;p29">
                  <a:extLst>
                    <a:ext uri="{FF2B5EF4-FFF2-40B4-BE49-F238E27FC236}">
                      <a16:creationId xmlns:a16="http://schemas.microsoft.com/office/drawing/2014/main" id="{D27880BC-5F66-C183-8616-CB0A1E864B76}"/>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6;p29">
                  <a:extLst>
                    <a:ext uri="{FF2B5EF4-FFF2-40B4-BE49-F238E27FC236}">
                      <a16:creationId xmlns:a16="http://schemas.microsoft.com/office/drawing/2014/main" id="{B08B89C8-C4EA-D3B7-F848-49F19F076EA9}"/>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p29">
                  <a:extLst>
                    <a:ext uri="{FF2B5EF4-FFF2-40B4-BE49-F238E27FC236}">
                      <a16:creationId xmlns:a16="http://schemas.microsoft.com/office/drawing/2014/main" id="{E769709B-61FD-03BE-3AC4-2B98E57036E7}"/>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8;p29">
                  <a:extLst>
                    <a:ext uri="{FF2B5EF4-FFF2-40B4-BE49-F238E27FC236}">
                      <a16:creationId xmlns:a16="http://schemas.microsoft.com/office/drawing/2014/main" id="{F2DCDFDD-1863-3D9A-F61D-8C9EEB06E01E}"/>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9;p29">
                  <a:extLst>
                    <a:ext uri="{FF2B5EF4-FFF2-40B4-BE49-F238E27FC236}">
                      <a16:creationId xmlns:a16="http://schemas.microsoft.com/office/drawing/2014/main" id="{A43E1CEA-41B3-0998-F0ED-195A012EB2E0}"/>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0;p29">
                  <a:extLst>
                    <a:ext uri="{FF2B5EF4-FFF2-40B4-BE49-F238E27FC236}">
                      <a16:creationId xmlns:a16="http://schemas.microsoft.com/office/drawing/2014/main" id="{77FCC013-2D9C-90B0-ECA3-A6E847B29820}"/>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p29">
                  <a:extLst>
                    <a:ext uri="{FF2B5EF4-FFF2-40B4-BE49-F238E27FC236}">
                      <a16:creationId xmlns:a16="http://schemas.microsoft.com/office/drawing/2014/main" id="{EFE731AB-30FB-E8B9-56D2-B9AF32F63FFE}"/>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2;p29">
                  <a:extLst>
                    <a:ext uri="{FF2B5EF4-FFF2-40B4-BE49-F238E27FC236}">
                      <a16:creationId xmlns:a16="http://schemas.microsoft.com/office/drawing/2014/main" id="{69168E4F-7AB1-7983-389D-07A05A2AD85D}"/>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3;p29">
                  <a:extLst>
                    <a:ext uri="{FF2B5EF4-FFF2-40B4-BE49-F238E27FC236}">
                      <a16:creationId xmlns:a16="http://schemas.microsoft.com/office/drawing/2014/main" id="{6566B2EA-872C-351A-56A1-F28D082E0CAF}"/>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4;p29">
                  <a:extLst>
                    <a:ext uri="{FF2B5EF4-FFF2-40B4-BE49-F238E27FC236}">
                      <a16:creationId xmlns:a16="http://schemas.microsoft.com/office/drawing/2014/main" id="{8EA7D2D0-3008-2713-9F1E-6BC4FA56C36A}"/>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p29">
                  <a:extLst>
                    <a:ext uri="{FF2B5EF4-FFF2-40B4-BE49-F238E27FC236}">
                      <a16:creationId xmlns:a16="http://schemas.microsoft.com/office/drawing/2014/main" id="{164EC3BA-A4D4-98CF-6088-C827421EF16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6;p29">
                  <a:extLst>
                    <a:ext uri="{FF2B5EF4-FFF2-40B4-BE49-F238E27FC236}">
                      <a16:creationId xmlns:a16="http://schemas.microsoft.com/office/drawing/2014/main" id="{13CBA876-0246-22DB-8BC5-EC4827BDC4CF}"/>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7;p29">
                  <a:extLst>
                    <a:ext uri="{FF2B5EF4-FFF2-40B4-BE49-F238E27FC236}">
                      <a16:creationId xmlns:a16="http://schemas.microsoft.com/office/drawing/2014/main" id="{94BE2816-A477-F2FE-6BB3-24C4EAD68A6A}"/>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8;p29">
                  <a:extLst>
                    <a:ext uri="{FF2B5EF4-FFF2-40B4-BE49-F238E27FC236}">
                      <a16:creationId xmlns:a16="http://schemas.microsoft.com/office/drawing/2014/main" id="{279A9AED-096C-D5D0-35D4-D0C253E0EA27}"/>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9;p29">
                  <a:extLst>
                    <a:ext uri="{FF2B5EF4-FFF2-40B4-BE49-F238E27FC236}">
                      <a16:creationId xmlns:a16="http://schemas.microsoft.com/office/drawing/2014/main" id="{E135ECE4-B148-3511-0D84-5BBF71CD9650}"/>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0;p29">
                  <a:extLst>
                    <a:ext uri="{FF2B5EF4-FFF2-40B4-BE49-F238E27FC236}">
                      <a16:creationId xmlns:a16="http://schemas.microsoft.com/office/drawing/2014/main" id="{162B7FAE-D740-A2F9-88FD-39B6D101BF3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1;p29">
                  <a:extLst>
                    <a:ext uri="{FF2B5EF4-FFF2-40B4-BE49-F238E27FC236}">
                      <a16:creationId xmlns:a16="http://schemas.microsoft.com/office/drawing/2014/main" id="{B0693ECD-67E0-41F0-1040-2C3CDC4510E7}"/>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2;p29">
                  <a:extLst>
                    <a:ext uri="{FF2B5EF4-FFF2-40B4-BE49-F238E27FC236}">
                      <a16:creationId xmlns:a16="http://schemas.microsoft.com/office/drawing/2014/main" id="{E9834B84-101E-ABF0-1F79-38F9F52AAF80}"/>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3;p29">
                  <a:extLst>
                    <a:ext uri="{FF2B5EF4-FFF2-40B4-BE49-F238E27FC236}">
                      <a16:creationId xmlns:a16="http://schemas.microsoft.com/office/drawing/2014/main" id="{21A610B7-E2DE-3400-FDA2-69BC97210DB4}"/>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4;p29">
                  <a:extLst>
                    <a:ext uri="{FF2B5EF4-FFF2-40B4-BE49-F238E27FC236}">
                      <a16:creationId xmlns:a16="http://schemas.microsoft.com/office/drawing/2014/main" id="{6D1024E4-048E-6BA4-DBD2-FCC81ED9A5BA}"/>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5;p29">
                  <a:extLst>
                    <a:ext uri="{FF2B5EF4-FFF2-40B4-BE49-F238E27FC236}">
                      <a16:creationId xmlns:a16="http://schemas.microsoft.com/office/drawing/2014/main" id="{C660766E-E89F-6674-9A03-69E0833A2F0F}"/>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6;p29">
                  <a:extLst>
                    <a:ext uri="{FF2B5EF4-FFF2-40B4-BE49-F238E27FC236}">
                      <a16:creationId xmlns:a16="http://schemas.microsoft.com/office/drawing/2014/main" id="{660476B3-680B-68DA-7F38-5119AE569569}"/>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7;p29">
                  <a:extLst>
                    <a:ext uri="{FF2B5EF4-FFF2-40B4-BE49-F238E27FC236}">
                      <a16:creationId xmlns:a16="http://schemas.microsoft.com/office/drawing/2014/main" id="{7AD13BB1-F980-7DD5-2755-F9B820DF989F}"/>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8;p29">
                  <a:extLst>
                    <a:ext uri="{FF2B5EF4-FFF2-40B4-BE49-F238E27FC236}">
                      <a16:creationId xmlns:a16="http://schemas.microsoft.com/office/drawing/2014/main" id="{4FC7ECBC-83D7-88FD-F96F-01489644CECD}"/>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p29">
                  <a:extLst>
                    <a:ext uri="{FF2B5EF4-FFF2-40B4-BE49-F238E27FC236}">
                      <a16:creationId xmlns:a16="http://schemas.microsoft.com/office/drawing/2014/main" id="{8F8FAB4C-0139-8FEE-62A0-EFE45B10AD35}"/>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0;p29">
                  <a:extLst>
                    <a:ext uri="{FF2B5EF4-FFF2-40B4-BE49-F238E27FC236}">
                      <a16:creationId xmlns:a16="http://schemas.microsoft.com/office/drawing/2014/main" id="{DCF993FB-F16A-8A94-13DC-B47A233623AF}"/>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1;p29">
                  <a:extLst>
                    <a:ext uri="{FF2B5EF4-FFF2-40B4-BE49-F238E27FC236}">
                      <a16:creationId xmlns:a16="http://schemas.microsoft.com/office/drawing/2014/main" id="{5C275FDB-60B9-E5B8-7B38-6A9D31E2E3A9}"/>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2;p29">
                  <a:extLst>
                    <a:ext uri="{FF2B5EF4-FFF2-40B4-BE49-F238E27FC236}">
                      <a16:creationId xmlns:a16="http://schemas.microsoft.com/office/drawing/2014/main" id="{6A9D2DA9-C8D6-6B45-2F51-2E966A8EF11C}"/>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3;p29">
                  <a:extLst>
                    <a:ext uri="{FF2B5EF4-FFF2-40B4-BE49-F238E27FC236}">
                      <a16:creationId xmlns:a16="http://schemas.microsoft.com/office/drawing/2014/main" id="{4BB747D5-A5D1-8686-5390-9E70A618B338}"/>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4;p29">
                  <a:extLst>
                    <a:ext uri="{FF2B5EF4-FFF2-40B4-BE49-F238E27FC236}">
                      <a16:creationId xmlns:a16="http://schemas.microsoft.com/office/drawing/2014/main" id="{EDB7222E-79A3-52BF-D826-FF1A789268B1}"/>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5;p29">
                  <a:extLst>
                    <a:ext uri="{FF2B5EF4-FFF2-40B4-BE49-F238E27FC236}">
                      <a16:creationId xmlns:a16="http://schemas.microsoft.com/office/drawing/2014/main" id="{129B1ED3-B9CD-5567-E1A3-7323F1EA8739}"/>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6;p29">
                  <a:extLst>
                    <a:ext uri="{FF2B5EF4-FFF2-40B4-BE49-F238E27FC236}">
                      <a16:creationId xmlns:a16="http://schemas.microsoft.com/office/drawing/2014/main" id="{77B43F07-84D5-9618-F8F5-61DDDC5DCD34}"/>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7;p29">
                  <a:extLst>
                    <a:ext uri="{FF2B5EF4-FFF2-40B4-BE49-F238E27FC236}">
                      <a16:creationId xmlns:a16="http://schemas.microsoft.com/office/drawing/2014/main" id="{FB5961C2-3D20-2007-E697-B25159A04118}"/>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8;p29">
                  <a:extLst>
                    <a:ext uri="{FF2B5EF4-FFF2-40B4-BE49-F238E27FC236}">
                      <a16:creationId xmlns:a16="http://schemas.microsoft.com/office/drawing/2014/main" id="{0FEA7650-756B-5B89-3B0F-AF261F0A34ED}"/>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9;p29">
                  <a:extLst>
                    <a:ext uri="{FF2B5EF4-FFF2-40B4-BE49-F238E27FC236}">
                      <a16:creationId xmlns:a16="http://schemas.microsoft.com/office/drawing/2014/main" id="{040D5ECF-29E1-4F50-F0EF-90756AFF57BD}"/>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0;p29">
                  <a:extLst>
                    <a:ext uri="{FF2B5EF4-FFF2-40B4-BE49-F238E27FC236}">
                      <a16:creationId xmlns:a16="http://schemas.microsoft.com/office/drawing/2014/main" id="{9E4695FC-7691-47EF-CC38-52B282FF3BB2}"/>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1;p29">
                  <a:extLst>
                    <a:ext uri="{FF2B5EF4-FFF2-40B4-BE49-F238E27FC236}">
                      <a16:creationId xmlns:a16="http://schemas.microsoft.com/office/drawing/2014/main" id="{55B57B56-3AA8-320D-A1D8-FD8D6583F089}"/>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2;p29">
                  <a:extLst>
                    <a:ext uri="{FF2B5EF4-FFF2-40B4-BE49-F238E27FC236}">
                      <a16:creationId xmlns:a16="http://schemas.microsoft.com/office/drawing/2014/main" id="{A6A24288-4DF1-F7D9-7A0D-10A42EF7085C}"/>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3;p29">
                  <a:extLst>
                    <a:ext uri="{FF2B5EF4-FFF2-40B4-BE49-F238E27FC236}">
                      <a16:creationId xmlns:a16="http://schemas.microsoft.com/office/drawing/2014/main" id="{42927C8A-7BA0-B1B0-887C-67CC3DA7FF4C}"/>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4;p29">
                  <a:extLst>
                    <a:ext uri="{FF2B5EF4-FFF2-40B4-BE49-F238E27FC236}">
                      <a16:creationId xmlns:a16="http://schemas.microsoft.com/office/drawing/2014/main" id="{642E03C0-28A0-5087-3C17-3F0C238FBA08}"/>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15;p29">
                  <a:extLst>
                    <a:ext uri="{FF2B5EF4-FFF2-40B4-BE49-F238E27FC236}">
                      <a16:creationId xmlns:a16="http://schemas.microsoft.com/office/drawing/2014/main" id="{3885B67A-517A-111D-A044-4D6EE36527D1}"/>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6;p29">
                  <a:extLst>
                    <a:ext uri="{FF2B5EF4-FFF2-40B4-BE49-F238E27FC236}">
                      <a16:creationId xmlns:a16="http://schemas.microsoft.com/office/drawing/2014/main" id="{DB3C3BDE-E610-9A3E-357B-F3B7E6B1D28D}"/>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7;p29">
                  <a:extLst>
                    <a:ext uri="{FF2B5EF4-FFF2-40B4-BE49-F238E27FC236}">
                      <a16:creationId xmlns:a16="http://schemas.microsoft.com/office/drawing/2014/main" id="{5079D00A-B88C-2943-CA40-A6BDEEB57B28}"/>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8;p29">
                  <a:extLst>
                    <a:ext uri="{FF2B5EF4-FFF2-40B4-BE49-F238E27FC236}">
                      <a16:creationId xmlns:a16="http://schemas.microsoft.com/office/drawing/2014/main" id="{65463179-8F2D-6EBF-734D-87B19E53BA7E}"/>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9;p29">
                  <a:extLst>
                    <a:ext uri="{FF2B5EF4-FFF2-40B4-BE49-F238E27FC236}">
                      <a16:creationId xmlns:a16="http://schemas.microsoft.com/office/drawing/2014/main" id="{35482574-7058-93B3-3047-464B0E40DBC4}"/>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0;p29">
                  <a:extLst>
                    <a:ext uri="{FF2B5EF4-FFF2-40B4-BE49-F238E27FC236}">
                      <a16:creationId xmlns:a16="http://schemas.microsoft.com/office/drawing/2014/main" id="{48302D59-0865-1450-7751-8005A61EE363}"/>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1;p29">
                  <a:extLst>
                    <a:ext uri="{FF2B5EF4-FFF2-40B4-BE49-F238E27FC236}">
                      <a16:creationId xmlns:a16="http://schemas.microsoft.com/office/drawing/2014/main" id="{7924FB97-EEA4-1243-94D4-56AFAE7E3DEE}"/>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2;p29">
                  <a:extLst>
                    <a:ext uri="{FF2B5EF4-FFF2-40B4-BE49-F238E27FC236}">
                      <a16:creationId xmlns:a16="http://schemas.microsoft.com/office/drawing/2014/main" id="{EB41C395-875C-824A-0D89-15A4CE220A00}"/>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3;p29">
                  <a:extLst>
                    <a:ext uri="{FF2B5EF4-FFF2-40B4-BE49-F238E27FC236}">
                      <a16:creationId xmlns:a16="http://schemas.microsoft.com/office/drawing/2014/main" id="{A76AA4DE-658B-F557-1334-2E3D738B4A30}"/>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4;p29">
                  <a:extLst>
                    <a:ext uri="{FF2B5EF4-FFF2-40B4-BE49-F238E27FC236}">
                      <a16:creationId xmlns:a16="http://schemas.microsoft.com/office/drawing/2014/main" id="{0774FBCC-9204-5600-7F8F-F03796E8D237}"/>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5;p29">
                  <a:extLst>
                    <a:ext uri="{FF2B5EF4-FFF2-40B4-BE49-F238E27FC236}">
                      <a16:creationId xmlns:a16="http://schemas.microsoft.com/office/drawing/2014/main" id="{B70927A1-564A-B4E2-A43A-D865F71633CB}"/>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6;p29">
                  <a:extLst>
                    <a:ext uri="{FF2B5EF4-FFF2-40B4-BE49-F238E27FC236}">
                      <a16:creationId xmlns:a16="http://schemas.microsoft.com/office/drawing/2014/main" id="{F3B0D91A-C86F-70F3-8176-90EF9D6B9D6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7;p29">
                  <a:extLst>
                    <a:ext uri="{FF2B5EF4-FFF2-40B4-BE49-F238E27FC236}">
                      <a16:creationId xmlns:a16="http://schemas.microsoft.com/office/drawing/2014/main" id="{8763C57B-96BA-093A-49AA-AF14D64C38B3}"/>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8;p29">
                  <a:extLst>
                    <a:ext uri="{FF2B5EF4-FFF2-40B4-BE49-F238E27FC236}">
                      <a16:creationId xmlns:a16="http://schemas.microsoft.com/office/drawing/2014/main" id="{031BD5F7-6E31-09C9-5CB8-4A18D293B4D9}"/>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29;p29">
                  <a:extLst>
                    <a:ext uri="{FF2B5EF4-FFF2-40B4-BE49-F238E27FC236}">
                      <a16:creationId xmlns:a16="http://schemas.microsoft.com/office/drawing/2014/main" id="{B249A715-B91E-304C-1821-55C28FF04F00}"/>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0;p29">
                  <a:extLst>
                    <a:ext uri="{FF2B5EF4-FFF2-40B4-BE49-F238E27FC236}">
                      <a16:creationId xmlns:a16="http://schemas.microsoft.com/office/drawing/2014/main" id="{A88265E2-B1A9-C71A-9062-23A9FC0D054E}"/>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1;p29">
                  <a:extLst>
                    <a:ext uri="{FF2B5EF4-FFF2-40B4-BE49-F238E27FC236}">
                      <a16:creationId xmlns:a16="http://schemas.microsoft.com/office/drawing/2014/main" id="{9F63714F-654E-661C-3C26-CB5860C15EBC}"/>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2;p29">
                  <a:extLst>
                    <a:ext uri="{FF2B5EF4-FFF2-40B4-BE49-F238E27FC236}">
                      <a16:creationId xmlns:a16="http://schemas.microsoft.com/office/drawing/2014/main" id="{FB4CE106-63E6-2C29-2EFB-3A7F6AD9597A}"/>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3;p29">
                  <a:extLst>
                    <a:ext uri="{FF2B5EF4-FFF2-40B4-BE49-F238E27FC236}">
                      <a16:creationId xmlns:a16="http://schemas.microsoft.com/office/drawing/2014/main" id="{E856FC1A-699A-B990-B6F2-DF3692DB3456}"/>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4;p29">
                  <a:extLst>
                    <a:ext uri="{FF2B5EF4-FFF2-40B4-BE49-F238E27FC236}">
                      <a16:creationId xmlns:a16="http://schemas.microsoft.com/office/drawing/2014/main" id="{37B52CD6-1123-1DA5-C09F-CB545A7485CD}"/>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5;p29">
                  <a:extLst>
                    <a:ext uri="{FF2B5EF4-FFF2-40B4-BE49-F238E27FC236}">
                      <a16:creationId xmlns:a16="http://schemas.microsoft.com/office/drawing/2014/main" id="{D70DD595-E0D1-EE26-1F74-C6B13006448E}"/>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6;p29">
                  <a:extLst>
                    <a:ext uri="{FF2B5EF4-FFF2-40B4-BE49-F238E27FC236}">
                      <a16:creationId xmlns:a16="http://schemas.microsoft.com/office/drawing/2014/main" id="{2E0F5766-5DBE-B63F-E7A3-0342F3A0851A}"/>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7;p29">
                  <a:extLst>
                    <a:ext uri="{FF2B5EF4-FFF2-40B4-BE49-F238E27FC236}">
                      <a16:creationId xmlns:a16="http://schemas.microsoft.com/office/drawing/2014/main" id="{3CF7A1AF-99D8-B191-64EE-2A0537EE6A8B}"/>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8;p29">
                  <a:extLst>
                    <a:ext uri="{FF2B5EF4-FFF2-40B4-BE49-F238E27FC236}">
                      <a16:creationId xmlns:a16="http://schemas.microsoft.com/office/drawing/2014/main" id="{B4400D0B-2760-9518-0F2B-DE20D3860283}"/>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9;p29">
                  <a:extLst>
                    <a:ext uri="{FF2B5EF4-FFF2-40B4-BE49-F238E27FC236}">
                      <a16:creationId xmlns:a16="http://schemas.microsoft.com/office/drawing/2014/main" id="{BE3FB57D-6CB5-859D-DC2F-E05BDE9963E9}"/>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0;p29">
                  <a:extLst>
                    <a:ext uri="{FF2B5EF4-FFF2-40B4-BE49-F238E27FC236}">
                      <a16:creationId xmlns:a16="http://schemas.microsoft.com/office/drawing/2014/main" id="{A0889BFF-906F-7A6B-53CA-E17C5FDCEA8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1;p29">
                  <a:extLst>
                    <a:ext uri="{FF2B5EF4-FFF2-40B4-BE49-F238E27FC236}">
                      <a16:creationId xmlns:a16="http://schemas.microsoft.com/office/drawing/2014/main" id="{81271CB1-82ED-0B0F-3BFD-BE286054625E}"/>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2;p29">
                  <a:extLst>
                    <a:ext uri="{FF2B5EF4-FFF2-40B4-BE49-F238E27FC236}">
                      <a16:creationId xmlns:a16="http://schemas.microsoft.com/office/drawing/2014/main" id="{35975FDF-158F-1225-E56D-D50A8F6BE47B}"/>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3;p29">
                  <a:extLst>
                    <a:ext uri="{FF2B5EF4-FFF2-40B4-BE49-F238E27FC236}">
                      <a16:creationId xmlns:a16="http://schemas.microsoft.com/office/drawing/2014/main" id="{3B12629B-E907-9EF8-E839-CE452651CD6D}"/>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4;p29">
                  <a:extLst>
                    <a:ext uri="{FF2B5EF4-FFF2-40B4-BE49-F238E27FC236}">
                      <a16:creationId xmlns:a16="http://schemas.microsoft.com/office/drawing/2014/main" id="{8E8A7049-A358-23F6-485B-2CC04B8D7988}"/>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5;p29">
                  <a:extLst>
                    <a:ext uri="{FF2B5EF4-FFF2-40B4-BE49-F238E27FC236}">
                      <a16:creationId xmlns:a16="http://schemas.microsoft.com/office/drawing/2014/main" id="{32807F55-2DB9-C1BF-4DEE-2568BCDE3BED}"/>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6;p29">
                  <a:extLst>
                    <a:ext uri="{FF2B5EF4-FFF2-40B4-BE49-F238E27FC236}">
                      <a16:creationId xmlns:a16="http://schemas.microsoft.com/office/drawing/2014/main" id="{B5E49F52-8E35-F913-3AF7-595A96D55113}"/>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7;p29">
                  <a:extLst>
                    <a:ext uri="{FF2B5EF4-FFF2-40B4-BE49-F238E27FC236}">
                      <a16:creationId xmlns:a16="http://schemas.microsoft.com/office/drawing/2014/main" id="{6796DD45-CA5B-3750-8B92-7BA0094D4875}"/>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8;p29">
                  <a:extLst>
                    <a:ext uri="{FF2B5EF4-FFF2-40B4-BE49-F238E27FC236}">
                      <a16:creationId xmlns:a16="http://schemas.microsoft.com/office/drawing/2014/main" id="{3922A16D-0101-31CA-94F7-B610499F763A}"/>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9;p29">
                  <a:extLst>
                    <a:ext uri="{FF2B5EF4-FFF2-40B4-BE49-F238E27FC236}">
                      <a16:creationId xmlns:a16="http://schemas.microsoft.com/office/drawing/2014/main" id="{57DF2628-25B4-B03A-2E74-760D85DF69E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0;p29">
                  <a:extLst>
                    <a:ext uri="{FF2B5EF4-FFF2-40B4-BE49-F238E27FC236}">
                      <a16:creationId xmlns:a16="http://schemas.microsoft.com/office/drawing/2014/main" id="{39E9F3DF-35F1-AAA2-7022-5ED6997BA136}"/>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1;p29">
                  <a:extLst>
                    <a:ext uri="{FF2B5EF4-FFF2-40B4-BE49-F238E27FC236}">
                      <a16:creationId xmlns:a16="http://schemas.microsoft.com/office/drawing/2014/main" id="{9341C918-98F9-589F-4BB7-6A010E4FBAD2}"/>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2;p29">
                  <a:extLst>
                    <a:ext uri="{FF2B5EF4-FFF2-40B4-BE49-F238E27FC236}">
                      <a16:creationId xmlns:a16="http://schemas.microsoft.com/office/drawing/2014/main" id="{C2020CC1-6BE2-A9AC-5E58-F902D18C9994}"/>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3;p29">
                  <a:extLst>
                    <a:ext uri="{FF2B5EF4-FFF2-40B4-BE49-F238E27FC236}">
                      <a16:creationId xmlns:a16="http://schemas.microsoft.com/office/drawing/2014/main" id="{0192C622-1D43-BE80-5555-1575C865879C}"/>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4;p29">
                  <a:extLst>
                    <a:ext uri="{FF2B5EF4-FFF2-40B4-BE49-F238E27FC236}">
                      <a16:creationId xmlns:a16="http://schemas.microsoft.com/office/drawing/2014/main" id="{AC85BF77-3B38-58EB-5C80-907E5DEE9A84}"/>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5;p29">
                  <a:extLst>
                    <a:ext uri="{FF2B5EF4-FFF2-40B4-BE49-F238E27FC236}">
                      <a16:creationId xmlns:a16="http://schemas.microsoft.com/office/drawing/2014/main" id="{D9255340-A5EA-A0AC-8DF2-AB1E8D1C46A5}"/>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6;p29">
                  <a:extLst>
                    <a:ext uri="{FF2B5EF4-FFF2-40B4-BE49-F238E27FC236}">
                      <a16:creationId xmlns:a16="http://schemas.microsoft.com/office/drawing/2014/main" id="{F972EE49-9990-6695-5348-57A28A6F2967}"/>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7;p29">
                  <a:extLst>
                    <a:ext uri="{FF2B5EF4-FFF2-40B4-BE49-F238E27FC236}">
                      <a16:creationId xmlns:a16="http://schemas.microsoft.com/office/drawing/2014/main" id="{1B276736-5E3D-64C7-B8FA-D3CEF719AA11}"/>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8;p29">
                  <a:extLst>
                    <a:ext uri="{FF2B5EF4-FFF2-40B4-BE49-F238E27FC236}">
                      <a16:creationId xmlns:a16="http://schemas.microsoft.com/office/drawing/2014/main" id="{61F5E04C-C6EE-83F1-11AA-6451CB42E434}"/>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9;p29">
                  <a:extLst>
                    <a:ext uri="{FF2B5EF4-FFF2-40B4-BE49-F238E27FC236}">
                      <a16:creationId xmlns:a16="http://schemas.microsoft.com/office/drawing/2014/main" id="{30A05A43-155E-14C7-3724-F1C0B850D697}"/>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0;p29">
                  <a:extLst>
                    <a:ext uri="{FF2B5EF4-FFF2-40B4-BE49-F238E27FC236}">
                      <a16:creationId xmlns:a16="http://schemas.microsoft.com/office/drawing/2014/main" id="{E6C1B7D6-3E7E-6217-15BD-71993DD87BF4}"/>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1;p29">
                  <a:extLst>
                    <a:ext uri="{FF2B5EF4-FFF2-40B4-BE49-F238E27FC236}">
                      <a16:creationId xmlns:a16="http://schemas.microsoft.com/office/drawing/2014/main" id="{0B1CA036-5FAD-3F84-F4CE-1E888610D11C}"/>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2;p29">
                  <a:extLst>
                    <a:ext uri="{FF2B5EF4-FFF2-40B4-BE49-F238E27FC236}">
                      <a16:creationId xmlns:a16="http://schemas.microsoft.com/office/drawing/2014/main" id="{3091C31C-9EDF-53D9-448C-23C2FBCC9008}"/>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3;p29">
                  <a:extLst>
                    <a:ext uri="{FF2B5EF4-FFF2-40B4-BE49-F238E27FC236}">
                      <a16:creationId xmlns:a16="http://schemas.microsoft.com/office/drawing/2014/main" id="{AF6068FE-D863-5E38-6D96-CF10D19268FA}"/>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4;p29">
                  <a:extLst>
                    <a:ext uri="{FF2B5EF4-FFF2-40B4-BE49-F238E27FC236}">
                      <a16:creationId xmlns:a16="http://schemas.microsoft.com/office/drawing/2014/main" id="{4970B33E-7FBF-364D-396C-2B16184F0918}"/>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5;p29">
                  <a:extLst>
                    <a:ext uri="{FF2B5EF4-FFF2-40B4-BE49-F238E27FC236}">
                      <a16:creationId xmlns:a16="http://schemas.microsoft.com/office/drawing/2014/main" id="{F79BF7E8-470D-5CEA-832A-D7F9634B4C58}"/>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6;p29">
                  <a:extLst>
                    <a:ext uri="{FF2B5EF4-FFF2-40B4-BE49-F238E27FC236}">
                      <a16:creationId xmlns:a16="http://schemas.microsoft.com/office/drawing/2014/main" id="{BBFD2BD0-893E-D3BD-332B-79E54A4174A7}"/>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7;p29">
                  <a:extLst>
                    <a:ext uri="{FF2B5EF4-FFF2-40B4-BE49-F238E27FC236}">
                      <a16:creationId xmlns:a16="http://schemas.microsoft.com/office/drawing/2014/main" id="{6D0CC7AD-F98A-FD02-F171-4DE4B6B74518}"/>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8;p29">
                  <a:extLst>
                    <a:ext uri="{FF2B5EF4-FFF2-40B4-BE49-F238E27FC236}">
                      <a16:creationId xmlns:a16="http://schemas.microsoft.com/office/drawing/2014/main" id="{C636A795-E540-F323-FAA2-2F3174B31D24}"/>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69;p29">
                  <a:extLst>
                    <a:ext uri="{FF2B5EF4-FFF2-40B4-BE49-F238E27FC236}">
                      <a16:creationId xmlns:a16="http://schemas.microsoft.com/office/drawing/2014/main" id="{898E360C-FC07-904A-D5AF-D7AC0342847E}"/>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0;p29">
                  <a:extLst>
                    <a:ext uri="{FF2B5EF4-FFF2-40B4-BE49-F238E27FC236}">
                      <a16:creationId xmlns:a16="http://schemas.microsoft.com/office/drawing/2014/main" id="{8E176A44-608E-EBA5-9452-9CBD90A911A0}"/>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1;p29">
                  <a:extLst>
                    <a:ext uri="{FF2B5EF4-FFF2-40B4-BE49-F238E27FC236}">
                      <a16:creationId xmlns:a16="http://schemas.microsoft.com/office/drawing/2014/main" id="{9CD70097-E152-D063-F762-8130FD3682FE}"/>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2;p29">
                  <a:extLst>
                    <a:ext uri="{FF2B5EF4-FFF2-40B4-BE49-F238E27FC236}">
                      <a16:creationId xmlns:a16="http://schemas.microsoft.com/office/drawing/2014/main" id="{1A7C3975-C2C1-55A9-6C90-63F00E45491A}"/>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3;p29">
                  <a:extLst>
                    <a:ext uri="{FF2B5EF4-FFF2-40B4-BE49-F238E27FC236}">
                      <a16:creationId xmlns:a16="http://schemas.microsoft.com/office/drawing/2014/main" id="{C33E4A37-53AC-DCED-53FE-D1AA81AC3A3F}"/>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4;p29">
                  <a:extLst>
                    <a:ext uri="{FF2B5EF4-FFF2-40B4-BE49-F238E27FC236}">
                      <a16:creationId xmlns:a16="http://schemas.microsoft.com/office/drawing/2014/main" id="{150E8C5B-D684-3FF9-F9F7-390B3DBA360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5;p29">
                  <a:extLst>
                    <a:ext uri="{FF2B5EF4-FFF2-40B4-BE49-F238E27FC236}">
                      <a16:creationId xmlns:a16="http://schemas.microsoft.com/office/drawing/2014/main" id="{C4FD5D73-D79E-ECB9-00E0-586281AAC83A}"/>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6;p29">
                  <a:extLst>
                    <a:ext uri="{FF2B5EF4-FFF2-40B4-BE49-F238E27FC236}">
                      <a16:creationId xmlns:a16="http://schemas.microsoft.com/office/drawing/2014/main" id="{9751725C-24C2-1F2B-E8D7-FCF3EA3B8DD7}"/>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7;p29">
                  <a:extLst>
                    <a:ext uri="{FF2B5EF4-FFF2-40B4-BE49-F238E27FC236}">
                      <a16:creationId xmlns:a16="http://schemas.microsoft.com/office/drawing/2014/main" id="{4FEB09A1-BAB9-0C9D-3D0B-54C54AF2D8B7}"/>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8;p29">
                  <a:extLst>
                    <a:ext uri="{FF2B5EF4-FFF2-40B4-BE49-F238E27FC236}">
                      <a16:creationId xmlns:a16="http://schemas.microsoft.com/office/drawing/2014/main" id="{B1C99665-E7B1-92D6-2472-07C28009FFD0}"/>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79;p29">
                  <a:extLst>
                    <a:ext uri="{FF2B5EF4-FFF2-40B4-BE49-F238E27FC236}">
                      <a16:creationId xmlns:a16="http://schemas.microsoft.com/office/drawing/2014/main" id="{C844630B-AD38-381F-2426-34C876AD6D03}"/>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0;p29">
                  <a:extLst>
                    <a:ext uri="{FF2B5EF4-FFF2-40B4-BE49-F238E27FC236}">
                      <a16:creationId xmlns:a16="http://schemas.microsoft.com/office/drawing/2014/main" id="{32CC2989-C6F9-FC7B-FDA2-0F540117C3EC}"/>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1;p29">
                  <a:extLst>
                    <a:ext uri="{FF2B5EF4-FFF2-40B4-BE49-F238E27FC236}">
                      <a16:creationId xmlns:a16="http://schemas.microsoft.com/office/drawing/2014/main" id="{8A320D71-1E9C-124C-8CD0-C945ADE57AD1}"/>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2;p29">
                  <a:extLst>
                    <a:ext uri="{FF2B5EF4-FFF2-40B4-BE49-F238E27FC236}">
                      <a16:creationId xmlns:a16="http://schemas.microsoft.com/office/drawing/2014/main" id="{05841073-3673-48B6-4D96-4A7C07DA1620}"/>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3;p29">
                  <a:extLst>
                    <a:ext uri="{FF2B5EF4-FFF2-40B4-BE49-F238E27FC236}">
                      <a16:creationId xmlns:a16="http://schemas.microsoft.com/office/drawing/2014/main" id="{C09F333A-DEAE-8C72-D40D-FB7050EB13B4}"/>
                    </a:ext>
                  </a:extLst>
                </p:cNvPr>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4;p29">
                  <a:extLst>
                    <a:ext uri="{FF2B5EF4-FFF2-40B4-BE49-F238E27FC236}">
                      <a16:creationId xmlns:a16="http://schemas.microsoft.com/office/drawing/2014/main" id="{9E6E9550-4B16-9963-03BC-81E2F934DEAD}"/>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85;p29">
              <a:extLst>
                <a:ext uri="{FF2B5EF4-FFF2-40B4-BE49-F238E27FC236}">
                  <a16:creationId xmlns:a16="http://schemas.microsoft.com/office/drawing/2014/main" id="{24836996-FAA0-30D9-F305-C81E250284FC}"/>
                </a:ext>
              </a:extLst>
            </p:cNvPr>
            <p:cNvGrpSpPr/>
            <p:nvPr/>
          </p:nvGrpSpPr>
          <p:grpSpPr>
            <a:xfrm rot="10800000">
              <a:off x="3474186" y="4232201"/>
              <a:ext cx="183381" cy="1017092"/>
              <a:chOff x="-5634475" y="-504725"/>
              <a:chExt cx="188025" cy="1042850"/>
            </a:xfrm>
          </p:grpSpPr>
          <p:sp>
            <p:nvSpPr>
              <p:cNvPr id="31" name="Google Shape;286;p29">
                <a:extLst>
                  <a:ext uri="{FF2B5EF4-FFF2-40B4-BE49-F238E27FC236}">
                    <a16:creationId xmlns:a16="http://schemas.microsoft.com/office/drawing/2014/main" id="{F21CC7BB-5EBC-186C-8C7B-F078B1731F9D}"/>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7;p29">
                <a:extLst>
                  <a:ext uri="{FF2B5EF4-FFF2-40B4-BE49-F238E27FC236}">
                    <a16:creationId xmlns:a16="http://schemas.microsoft.com/office/drawing/2014/main" id="{B5709978-6581-A19C-E4FA-366838DC7C9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88;p29">
              <a:extLst>
                <a:ext uri="{FF2B5EF4-FFF2-40B4-BE49-F238E27FC236}">
                  <a16:creationId xmlns:a16="http://schemas.microsoft.com/office/drawing/2014/main" id="{E3A63181-040E-E2B6-A01F-987C0883EB30}"/>
                </a:ext>
              </a:extLst>
            </p:cNvPr>
            <p:cNvGrpSpPr/>
            <p:nvPr/>
          </p:nvGrpSpPr>
          <p:grpSpPr>
            <a:xfrm rot="10800000">
              <a:off x="2618037" y="4358300"/>
              <a:ext cx="72367" cy="518274"/>
              <a:chOff x="-4201325" y="-449025"/>
              <a:chExt cx="74200" cy="531400"/>
            </a:xfrm>
          </p:grpSpPr>
          <p:sp>
            <p:nvSpPr>
              <p:cNvPr id="28" name="Google Shape;289;p29">
                <a:extLst>
                  <a:ext uri="{FF2B5EF4-FFF2-40B4-BE49-F238E27FC236}">
                    <a16:creationId xmlns:a16="http://schemas.microsoft.com/office/drawing/2014/main" id="{087ECECE-51E5-FF41-2B09-D3C893849791}"/>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0;p29">
                <a:extLst>
                  <a:ext uri="{FF2B5EF4-FFF2-40B4-BE49-F238E27FC236}">
                    <a16:creationId xmlns:a16="http://schemas.microsoft.com/office/drawing/2014/main" id="{DAF2B242-9A9C-C839-EE23-D48832639297}"/>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1;p29">
                <a:extLst>
                  <a:ext uri="{FF2B5EF4-FFF2-40B4-BE49-F238E27FC236}">
                    <a16:creationId xmlns:a16="http://schemas.microsoft.com/office/drawing/2014/main" id="{4098C53D-96F5-2883-FB07-3ACAEE3A8999}"/>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 name="Google Shape;158;p29">
            <a:extLst>
              <a:ext uri="{FF2B5EF4-FFF2-40B4-BE49-F238E27FC236}">
                <a16:creationId xmlns:a16="http://schemas.microsoft.com/office/drawing/2014/main" id="{AD27C04E-09E7-5B77-723B-1D9E55EC4D00}"/>
              </a:ext>
            </a:extLst>
          </p:cNvPr>
          <p:cNvSpPr/>
          <p:nvPr/>
        </p:nvSpPr>
        <p:spPr>
          <a:xfrm rot="1700764">
            <a:off x="7565481" y="-678651"/>
            <a:ext cx="6541620" cy="744749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9;p29">
            <a:extLst>
              <a:ext uri="{FF2B5EF4-FFF2-40B4-BE49-F238E27FC236}">
                <a16:creationId xmlns:a16="http://schemas.microsoft.com/office/drawing/2014/main" id="{62B699CE-3089-B5B2-E3F1-2F0F1F5EE6B4}"/>
              </a:ext>
            </a:extLst>
          </p:cNvPr>
          <p:cNvSpPr txBox="1">
            <a:spLocks/>
          </p:cNvSpPr>
          <p:nvPr/>
        </p:nvSpPr>
        <p:spPr>
          <a:xfrm>
            <a:off x="6257550" y="1571080"/>
            <a:ext cx="4641723" cy="2915100"/>
          </a:xfrm>
          <a:prstGeom prst="rect">
            <a:avLst/>
          </a:prstGeom>
        </p:spPr>
        <p:txBody>
          <a:bodyPr spcFirstLastPara="1" wrap="square" lIns="91425" tIns="91425" rIns="91425" bIns="91425" anchor="ctr"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6600" b="1" dirty="0" err="1">
                <a:solidFill>
                  <a:schemeClr val="accent5">
                    <a:lumMod val="50000"/>
                  </a:schemeClr>
                </a:solidFill>
              </a:rPr>
              <a:t>Cryptanalyse</a:t>
            </a:r>
            <a:endParaRPr lang="en-US" sz="8000" b="1" dirty="0">
              <a:solidFill>
                <a:schemeClr val="accent5">
                  <a:lumMod val="50000"/>
                </a:schemeClr>
              </a:solidFill>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schemeClr val="bg1"/>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schemeClr val="bg1"/>
                </a:solidFill>
                <a:effectLst/>
                <a:uLnTx/>
                <a:uFillTx/>
                <a:latin typeface="Calibri"/>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srgbClr val="FF6000"/>
                </a:solidFill>
                <a:latin typeface="Calibri"/>
              </a:rPr>
              <a:t>16</a:t>
            </a:r>
            <a:endParaRPr kumimoji="0" lang="es-ES" sz="1800" b="1" i="0" u="none" strike="noStrike" kern="1200" cap="none" spc="0" normalizeH="0" baseline="0" noProof="0" dirty="0">
              <a:ln>
                <a:noFill/>
              </a:ln>
              <a:solidFill>
                <a:srgbClr val="FF6000"/>
              </a:solidFill>
              <a:effectLst/>
              <a:uLnTx/>
              <a:uFillTx/>
              <a:latin typeface="Calibri"/>
            </a:endParaRPr>
          </a:p>
        </p:txBody>
      </p:sp>
    </p:spTree>
    <p:extLst>
      <p:ext uri="{BB962C8B-B14F-4D97-AF65-F5344CB8AC3E}">
        <p14:creationId xmlns:p14="http://schemas.microsoft.com/office/powerpoint/2010/main" val="2560793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schemeClr val="bg1"/>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schemeClr val="bg1"/>
                </a:solidFill>
                <a:effectLst/>
                <a:uLnTx/>
                <a:uFillTx/>
                <a:latin typeface="Calibri"/>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17</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Google Shape;1871;p46">
            <a:extLst>
              <a:ext uri="{FF2B5EF4-FFF2-40B4-BE49-F238E27FC236}">
                <a16:creationId xmlns:a16="http://schemas.microsoft.com/office/drawing/2014/main" id="{03E4CCFC-236A-3ED3-8FCE-C3C2DAD3815D}"/>
              </a:ext>
            </a:extLst>
          </p:cNvPr>
          <p:cNvSpPr/>
          <p:nvPr/>
        </p:nvSpPr>
        <p:spPr>
          <a:xfrm>
            <a:off x="6850338" y="3620407"/>
            <a:ext cx="1985188" cy="104984"/>
          </a:xfrm>
          <a:prstGeom prst="rect">
            <a:avLst/>
          </a:prstGeom>
          <a:solidFill>
            <a:srgbClr val="FF6000"/>
          </a:solidFill>
          <a:ln w="9525" cap="flat" cmpd="sng">
            <a:solidFill>
              <a:srgbClr val="F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cxnSp>
        <p:nvCxnSpPr>
          <p:cNvPr id="24" name="Google Shape;1875;p46">
            <a:extLst>
              <a:ext uri="{FF2B5EF4-FFF2-40B4-BE49-F238E27FC236}">
                <a16:creationId xmlns:a16="http://schemas.microsoft.com/office/drawing/2014/main" id="{B3A5F05E-2EEA-7AAF-62DD-DD128F889188}"/>
              </a:ext>
            </a:extLst>
          </p:cNvPr>
          <p:cNvCxnSpPr/>
          <p:nvPr/>
        </p:nvCxnSpPr>
        <p:spPr>
          <a:xfrm>
            <a:off x="10960378" y="3438363"/>
            <a:ext cx="0" cy="288300"/>
          </a:xfrm>
          <a:prstGeom prst="straightConnector1">
            <a:avLst/>
          </a:prstGeom>
          <a:noFill/>
          <a:ln w="19050" cap="flat" cmpd="sng">
            <a:solidFill>
              <a:schemeClr val="accent2"/>
            </a:solidFill>
            <a:prstDash val="solid"/>
            <a:round/>
            <a:headEnd type="none" w="sm" len="sm"/>
            <a:tailEnd type="none" w="sm" len="sm"/>
          </a:ln>
        </p:spPr>
      </p:cxnSp>
      <p:sp>
        <p:nvSpPr>
          <p:cNvPr id="25" name="Google Shape;1876;p46">
            <a:extLst>
              <a:ext uri="{FF2B5EF4-FFF2-40B4-BE49-F238E27FC236}">
                <a16:creationId xmlns:a16="http://schemas.microsoft.com/office/drawing/2014/main" id="{78C69D4B-8ECE-2C66-93B0-1AE60FBE68BB}"/>
              </a:ext>
            </a:extLst>
          </p:cNvPr>
          <p:cNvSpPr/>
          <p:nvPr/>
        </p:nvSpPr>
        <p:spPr>
          <a:xfrm>
            <a:off x="10923278" y="3396290"/>
            <a:ext cx="74400" cy="74400"/>
          </a:xfrm>
          <a:prstGeom prst="ellipse">
            <a:avLst/>
          </a:prstGeom>
          <a:solidFill>
            <a:srgbClr val="FF6000"/>
          </a:solidFill>
          <a:ln w="19050" cap="flat" cmpd="sng">
            <a:solidFill>
              <a:srgbClr val="F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27" name="Google Shape;1877;p46">
            <a:extLst>
              <a:ext uri="{FF2B5EF4-FFF2-40B4-BE49-F238E27FC236}">
                <a16:creationId xmlns:a16="http://schemas.microsoft.com/office/drawing/2014/main" id="{3F4A2B02-539D-0220-08D7-B1AFF8E48D80}"/>
              </a:ext>
            </a:extLst>
          </p:cNvPr>
          <p:cNvGrpSpPr/>
          <p:nvPr/>
        </p:nvGrpSpPr>
        <p:grpSpPr>
          <a:xfrm>
            <a:off x="2890140" y="3396290"/>
            <a:ext cx="2014162" cy="330373"/>
            <a:chOff x="803163" y="1111974"/>
            <a:chExt cx="591158" cy="121545"/>
          </a:xfrm>
          <a:solidFill>
            <a:schemeClr val="accent5">
              <a:lumMod val="50000"/>
            </a:schemeClr>
          </a:solidFill>
        </p:grpSpPr>
        <p:grpSp>
          <p:nvGrpSpPr>
            <p:cNvPr id="28" name="Google Shape;1878;p46">
              <a:extLst>
                <a:ext uri="{FF2B5EF4-FFF2-40B4-BE49-F238E27FC236}">
                  <a16:creationId xmlns:a16="http://schemas.microsoft.com/office/drawing/2014/main" id="{B55ABE89-B822-7695-7C08-AFA1E215E12D}"/>
                </a:ext>
              </a:extLst>
            </p:cNvPr>
            <p:cNvGrpSpPr/>
            <p:nvPr/>
          </p:nvGrpSpPr>
          <p:grpSpPr>
            <a:xfrm>
              <a:off x="803163" y="1111974"/>
              <a:ext cx="27175" cy="121077"/>
              <a:chOff x="845575" y="2563700"/>
              <a:chExt cx="92400" cy="411825"/>
            </a:xfrm>
            <a:grpFill/>
          </p:grpSpPr>
          <p:cxnSp>
            <p:nvCxnSpPr>
              <p:cNvPr id="30" name="Google Shape;1879;p46">
                <a:extLst>
                  <a:ext uri="{FF2B5EF4-FFF2-40B4-BE49-F238E27FC236}">
                    <a16:creationId xmlns:a16="http://schemas.microsoft.com/office/drawing/2014/main" id="{EDB5DB74-5522-172F-E7F8-6AE06F53E1D3}"/>
                  </a:ext>
                </a:extLst>
              </p:cNvPr>
              <p:cNvCxnSpPr/>
              <p:nvPr/>
            </p:nvCxnSpPr>
            <p:spPr>
              <a:xfrm>
                <a:off x="891775" y="2616125"/>
                <a:ext cx="0" cy="359400"/>
              </a:xfrm>
              <a:prstGeom prst="straightConnector1">
                <a:avLst/>
              </a:prstGeom>
              <a:grpFill/>
              <a:ln w="19050" cap="flat" cmpd="sng">
                <a:solidFill>
                  <a:schemeClr val="accent5">
                    <a:lumMod val="50000"/>
                  </a:schemeClr>
                </a:solidFill>
                <a:prstDash val="solid"/>
                <a:round/>
                <a:headEnd type="none" w="sm" len="sm"/>
                <a:tailEnd type="none" w="sm" len="sm"/>
              </a:ln>
            </p:spPr>
          </p:cxnSp>
          <p:sp>
            <p:nvSpPr>
              <p:cNvPr id="31" name="Google Shape;1880;p46">
                <a:extLst>
                  <a:ext uri="{FF2B5EF4-FFF2-40B4-BE49-F238E27FC236}">
                    <a16:creationId xmlns:a16="http://schemas.microsoft.com/office/drawing/2014/main" id="{A3AFF8F4-A125-4468-2AAC-1557061C892C}"/>
                  </a:ext>
                </a:extLst>
              </p:cNvPr>
              <p:cNvSpPr/>
              <p:nvPr/>
            </p:nvSpPr>
            <p:spPr>
              <a:xfrm>
                <a:off x="845575" y="2563700"/>
                <a:ext cx="92400" cy="92400"/>
              </a:xfrm>
              <a:prstGeom prst="ellipse">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29" name="Google Shape;1881;p46">
              <a:extLst>
                <a:ext uri="{FF2B5EF4-FFF2-40B4-BE49-F238E27FC236}">
                  <a16:creationId xmlns:a16="http://schemas.microsoft.com/office/drawing/2014/main" id="{061770B5-CE05-70C2-8593-D10BB0F25A3F}"/>
                </a:ext>
              </a:extLst>
            </p:cNvPr>
            <p:cNvSpPr/>
            <p:nvPr/>
          </p:nvSpPr>
          <p:spPr>
            <a:xfrm>
              <a:off x="818321" y="1194219"/>
              <a:ext cx="576000" cy="39300"/>
            </a:xfrm>
            <a:prstGeom prst="rect">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2" name="Google Shape;1882;p46">
            <a:extLst>
              <a:ext uri="{FF2B5EF4-FFF2-40B4-BE49-F238E27FC236}">
                <a16:creationId xmlns:a16="http://schemas.microsoft.com/office/drawing/2014/main" id="{77F5120B-9183-CD0D-48E8-1620777D61A0}"/>
              </a:ext>
            </a:extLst>
          </p:cNvPr>
          <p:cNvGrpSpPr/>
          <p:nvPr/>
        </p:nvGrpSpPr>
        <p:grpSpPr>
          <a:xfrm>
            <a:off x="4880084" y="3619842"/>
            <a:ext cx="1970468" cy="331730"/>
            <a:chOff x="1381910" y="1194219"/>
            <a:chExt cx="588341" cy="121177"/>
          </a:xfrm>
          <a:solidFill>
            <a:schemeClr val="accent5">
              <a:lumMod val="50000"/>
            </a:schemeClr>
          </a:solidFill>
        </p:grpSpPr>
        <p:grpSp>
          <p:nvGrpSpPr>
            <p:cNvPr id="33" name="Google Shape;1883;p46">
              <a:extLst>
                <a:ext uri="{FF2B5EF4-FFF2-40B4-BE49-F238E27FC236}">
                  <a16:creationId xmlns:a16="http://schemas.microsoft.com/office/drawing/2014/main" id="{C0EEF0F3-CA2D-23D4-A26B-1A8B9DEE9081}"/>
                </a:ext>
              </a:extLst>
            </p:cNvPr>
            <p:cNvGrpSpPr/>
            <p:nvPr/>
          </p:nvGrpSpPr>
          <p:grpSpPr>
            <a:xfrm rot="10800000">
              <a:off x="1381910" y="1194319"/>
              <a:ext cx="27175" cy="121077"/>
              <a:chOff x="2070100" y="2563700"/>
              <a:chExt cx="92400" cy="411825"/>
            </a:xfrm>
            <a:grpFill/>
          </p:grpSpPr>
          <p:cxnSp>
            <p:nvCxnSpPr>
              <p:cNvPr id="35" name="Google Shape;1884;p46">
                <a:extLst>
                  <a:ext uri="{FF2B5EF4-FFF2-40B4-BE49-F238E27FC236}">
                    <a16:creationId xmlns:a16="http://schemas.microsoft.com/office/drawing/2014/main" id="{CAB71223-586E-D6F4-5336-7C235FA9B420}"/>
                  </a:ext>
                </a:extLst>
              </p:cNvPr>
              <p:cNvCxnSpPr/>
              <p:nvPr/>
            </p:nvCxnSpPr>
            <p:spPr>
              <a:xfrm>
                <a:off x="2116300" y="2616125"/>
                <a:ext cx="0" cy="359400"/>
              </a:xfrm>
              <a:prstGeom prst="straightConnector1">
                <a:avLst/>
              </a:prstGeom>
              <a:grpFill/>
              <a:ln w="19050" cap="flat" cmpd="sng">
                <a:solidFill>
                  <a:schemeClr val="accent5">
                    <a:lumMod val="50000"/>
                  </a:schemeClr>
                </a:solidFill>
                <a:prstDash val="solid"/>
                <a:round/>
                <a:headEnd type="none" w="sm" len="sm"/>
                <a:tailEnd type="none" w="sm" len="sm"/>
              </a:ln>
            </p:spPr>
          </p:cxnSp>
          <p:sp>
            <p:nvSpPr>
              <p:cNvPr id="36" name="Google Shape;1885;p46">
                <a:extLst>
                  <a:ext uri="{FF2B5EF4-FFF2-40B4-BE49-F238E27FC236}">
                    <a16:creationId xmlns:a16="http://schemas.microsoft.com/office/drawing/2014/main" id="{C4D6368D-47A9-B6E9-CA34-34F28F814D05}"/>
                  </a:ext>
                </a:extLst>
              </p:cNvPr>
              <p:cNvSpPr/>
              <p:nvPr/>
            </p:nvSpPr>
            <p:spPr>
              <a:xfrm>
                <a:off x="2070100" y="2563700"/>
                <a:ext cx="92400" cy="92400"/>
              </a:xfrm>
              <a:prstGeom prst="ellipse">
                <a:avLst/>
              </a:prstGeom>
              <a:grpFill/>
              <a:ln w="19050"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34" name="Google Shape;1886;p46">
              <a:extLst>
                <a:ext uri="{FF2B5EF4-FFF2-40B4-BE49-F238E27FC236}">
                  <a16:creationId xmlns:a16="http://schemas.microsoft.com/office/drawing/2014/main" id="{5868A3C0-4A2C-F737-1DEE-798C69BD9CE5}"/>
                </a:ext>
              </a:extLst>
            </p:cNvPr>
            <p:cNvSpPr/>
            <p:nvPr/>
          </p:nvSpPr>
          <p:spPr>
            <a:xfrm>
              <a:off x="1394250" y="1194219"/>
              <a:ext cx="576000" cy="39300"/>
            </a:xfrm>
            <a:prstGeom prst="rect">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7" name="Google Shape;1887;p46">
            <a:extLst>
              <a:ext uri="{FF2B5EF4-FFF2-40B4-BE49-F238E27FC236}">
                <a16:creationId xmlns:a16="http://schemas.microsoft.com/office/drawing/2014/main" id="{8DCF774A-17D0-852D-FDA3-96AA11B417A2}"/>
              </a:ext>
            </a:extLst>
          </p:cNvPr>
          <p:cNvGrpSpPr/>
          <p:nvPr/>
        </p:nvGrpSpPr>
        <p:grpSpPr>
          <a:xfrm>
            <a:off x="8813724" y="3620794"/>
            <a:ext cx="2145219" cy="330779"/>
            <a:chOff x="2532079" y="1194219"/>
            <a:chExt cx="704927" cy="121177"/>
          </a:xfrm>
          <a:solidFill>
            <a:srgbClr val="FF6000"/>
          </a:solidFill>
        </p:grpSpPr>
        <p:grpSp>
          <p:nvGrpSpPr>
            <p:cNvPr id="38" name="Google Shape;1888;p46">
              <a:extLst>
                <a:ext uri="{FF2B5EF4-FFF2-40B4-BE49-F238E27FC236}">
                  <a16:creationId xmlns:a16="http://schemas.microsoft.com/office/drawing/2014/main" id="{DC8799D2-0442-275E-4807-686478298892}"/>
                </a:ext>
              </a:extLst>
            </p:cNvPr>
            <p:cNvGrpSpPr/>
            <p:nvPr/>
          </p:nvGrpSpPr>
          <p:grpSpPr>
            <a:xfrm rot="10800000">
              <a:off x="2532079" y="1194319"/>
              <a:ext cx="27175" cy="121077"/>
              <a:chOff x="2070100" y="2563700"/>
              <a:chExt cx="92400" cy="411825"/>
            </a:xfrm>
            <a:grpFill/>
          </p:grpSpPr>
          <p:cxnSp>
            <p:nvCxnSpPr>
              <p:cNvPr id="40" name="Google Shape;1889;p46">
                <a:extLst>
                  <a:ext uri="{FF2B5EF4-FFF2-40B4-BE49-F238E27FC236}">
                    <a16:creationId xmlns:a16="http://schemas.microsoft.com/office/drawing/2014/main" id="{5A8710AF-5353-EE67-F503-0FC76831A353}"/>
                  </a:ext>
                </a:extLst>
              </p:cNvPr>
              <p:cNvCxnSpPr/>
              <p:nvPr/>
            </p:nvCxnSpPr>
            <p:spPr>
              <a:xfrm>
                <a:off x="2116300" y="2616125"/>
                <a:ext cx="0" cy="359400"/>
              </a:xfrm>
              <a:prstGeom prst="straightConnector1">
                <a:avLst/>
              </a:prstGeom>
              <a:grpFill/>
              <a:ln w="19050" cap="flat" cmpd="sng">
                <a:solidFill>
                  <a:srgbClr val="FF6000"/>
                </a:solidFill>
                <a:prstDash val="solid"/>
                <a:round/>
                <a:headEnd type="none" w="sm" len="sm"/>
                <a:tailEnd type="none" w="sm" len="sm"/>
              </a:ln>
            </p:spPr>
          </p:cxnSp>
          <p:sp>
            <p:nvSpPr>
              <p:cNvPr id="41" name="Google Shape;1890;p46">
                <a:extLst>
                  <a:ext uri="{FF2B5EF4-FFF2-40B4-BE49-F238E27FC236}">
                    <a16:creationId xmlns:a16="http://schemas.microsoft.com/office/drawing/2014/main" id="{B5901B50-86BA-DB8C-C062-41F265A41FAA}"/>
                  </a:ext>
                </a:extLst>
              </p:cNvPr>
              <p:cNvSpPr/>
              <p:nvPr/>
            </p:nvSpPr>
            <p:spPr>
              <a:xfrm>
                <a:off x="2070100" y="2563700"/>
                <a:ext cx="92400" cy="92400"/>
              </a:xfrm>
              <a:prstGeom prst="ellipse">
                <a:avLst/>
              </a:prstGeom>
              <a:grpFill/>
              <a:ln w="19050" cap="flat" cmpd="sng">
                <a:solidFill>
                  <a:srgbClr val="F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39" name="Google Shape;1891;p46">
              <a:extLst>
                <a:ext uri="{FF2B5EF4-FFF2-40B4-BE49-F238E27FC236}">
                  <a16:creationId xmlns:a16="http://schemas.microsoft.com/office/drawing/2014/main" id="{4AD84D09-4A85-89FD-978B-713AE5CDA00B}"/>
                </a:ext>
              </a:extLst>
            </p:cNvPr>
            <p:cNvSpPr/>
            <p:nvPr/>
          </p:nvSpPr>
          <p:spPr>
            <a:xfrm>
              <a:off x="2546107" y="1194219"/>
              <a:ext cx="690900" cy="39300"/>
            </a:xfrm>
            <a:prstGeom prst="rect">
              <a:avLst/>
            </a:prstGeom>
            <a:grpFill/>
            <a:ln w="9525" cap="flat" cmpd="sng">
              <a:solidFill>
                <a:srgbClr val="F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sp>
        <p:nvSpPr>
          <p:cNvPr id="43" name="Google Shape;1893;p46">
            <a:extLst>
              <a:ext uri="{FF2B5EF4-FFF2-40B4-BE49-F238E27FC236}">
                <a16:creationId xmlns:a16="http://schemas.microsoft.com/office/drawing/2014/main" id="{6A985D16-B408-DE25-43E0-184537E3F0E8}"/>
              </a:ext>
            </a:extLst>
          </p:cNvPr>
          <p:cNvSpPr txBox="1">
            <a:spLocks/>
          </p:cNvSpPr>
          <p:nvPr/>
        </p:nvSpPr>
        <p:spPr>
          <a:xfrm>
            <a:off x="1942306" y="2436199"/>
            <a:ext cx="2138140" cy="80955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spcBef>
                <a:spcPts val="0"/>
              </a:spcBef>
            </a:pPr>
            <a:r>
              <a:rPr lang="en-US" sz="2200" b="1" dirty="0">
                <a:solidFill>
                  <a:schemeClr val="accent5">
                    <a:lumMod val="50000"/>
                  </a:schemeClr>
                </a:solidFill>
                <a:latin typeface="Times New Roman" panose="02020603050405020304" pitchFamily="18" charset="0"/>
                <a:cs typeface="Times New Roman" panose="02020603050405020304" pitchFamily="18" charset="0"/>
              </a:rPr>
              <a:t>Definition de la </a:t>
            </a:r>
            <a:r>
              <a:rPr lang="en-US" sz="2200" b="1" dirty="0" err="1">
                <a:solidFill>
                  <a:schemeClr val="accent5">
                    <a:lumMod val="50000"/>
                  </a:schemeClr>
                </a:solidFill>
                <a:latin typeface="Times New Roman" panose="02020603050405020304" pitchFamily="18" charset="0"/>
                <a:cs typeface="Times New Roman" panose="02020603050405020304" pitchFamily="18" charset="0"/>
              </a:rPr>
              <a:t>cryptanalyse</a:t>
            </a:r>
            <a:endParaRPr lang="en-US" sz="22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4" name="Google Shape;1899;p46">
            <a:extLst>
              <a:ext uri="{FF2B5EF4-FFF2-40B4-BE49-F238E27FC236}">
                <a16:creationId xmlns:a16="http://schemas.microsoft.com/office/drawing/2014/main" id="{872A539F-A5F7-2FBA-1089-3A42C010DFD5}"/>
              </a:ext>
            </a:extLst>
          </p:cNvPr>
          <p:cNvSpPr txBox="1">
            <a:spLocks/>
          </p:cNvSpPr>
          <p:nvPr/>
        </p:nvSpPr>
        <p:spPr>
          <a:xfrm>
            <a:off x="7279536" y="3874737"/>
            <a:ext cx="3368551" cy="941507"/>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fr-FR" sz="2200" b="1" dirty="0">
                <a:solidFill>
                  <a:schemeClr val="accent5">
                    <a:lumMod val="50000"/>
                  </a:schemeClr>
                </a:solidFill>
                <a:latin typeface="Times New Roman" panose="02020603050405020304" pitchFamily="18" charset="0"/>
                <a:cs typeface="Times New Roman" panose="02020603050405020304" pitchFamily="18" charset="0"/>
              </a:rPr>
              <a:t>Fonctionnement de quelques méthodes de cryptanalyse</a:t>
            </a:r>
          </a:p>
        </p:txBody>
      </p:sp>
      <p:sp>
        <p:nvSpPr>
          <p:cNvPr id="45" name="Google Shape;1901;p46">
            <a:extLst>
              <a:ext uri="{FF2B5EF4-FFF2-40B4-BE49-F238E27FC236}">
                <a16:creationId xmlns:a16="http://schemas.microsoft.com/office/drawing/2014/main" id="{84BDB815-4DC4-FB25-40A9-8AC7027DD9BD}"/>
              </a:ext>
            </a:extLst>
          </p:cNvPr>
          <p:cNvSpPr txBox="1">
            <a:spLocks/>
          </p:cNvSpPr>
          <p:nvPr/>
        </p:nvSpPr>
        <p:spPr>
          <a:xfrm>
            <a:off x="10022310" y="2436199"/>
            <a:ext cx="1801935" cy="762054"/>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spcBef>
                <a:spcPts val="0"/>
              </a:spcBef>
            </a:pPr>
            <a:r>
              <a:rPr lang="fr-FR" sz="2200" b="1" dirty="0">
                <a:solidFill>
                  <a:schemeClr val="accent5">
                    <a:lumMod val="50000"/>
                  </a:schemeClr>
                </a:solidFill>
                <a:latin typeface="Times New Roman" panose="02020603050405020304" pitchFamily="18" charset="0"/>
                <a:cs typeface="Times New Roman" panose="02020603050405020304" pitchFamily="18" charset="0"/>
              </a:rPr>
              <a:t>Mesures de sécurité</a:t>
            </a:r>
          </a:p>
        </p:txBody>
      </p:sp>
      <p:sp>
        <p:nvSpPr>
          <p:cNvPr id="46" name="ZoneTexte 32">
            <a:extLst>
              <a:ext uri="{FF2B5EF4-FFF2-40B4-BE49-F238E27FC236}">
                <a16:creationId xmlns:a16="http://schemas.microsoft.com/office/drawing/2014/main" id="{CEC1BFB5-01FF-7586-FFF1-4911DBAC4FCB}"/>
              </a:ext>
            </a:extLst>
          </p:cNvPr>
          <p:cNvSpPr txBox="1"/>
          <p:nvPr/>
        </p:nvSpPr>
        <p:spPr>
          <a:xfrm>
            <a:off x="3538980" y="3983751"/>
            <a:ext cx="2913971" cy="769441"/>
          </a:xfrm>
          <a:prstGeom prst="rect">
            <a:avLst/>
          </a:prstGeom>
          <a:noFill/>
        </p:spPr>
        <p:txBody>
          <a:bodyPr wrap="square">
            <a:spAutoFit/>
          </a:bodyPr>
          <a:lstStyle/>
          <a:p>
            <a:pPr algn="ctr"/>
            <a:r>
              <a:rPr lang="fr-FR" sz="2200" b="1" dirty="0">
                <a:solidFill>
                  <a:schemeClr val="accent5">
                    <a:lumMod val="50000"/>
                  </a:schemeClr>
                </a:solidFill>
                <a:latin typeface="Times New Roman" panose="02020603050405020304" pitchFamily="18" charset="0"/>
                <a:ea typeface="+mj-ea"/>
                <a:cs typeface="Times New Roman" panose="02020603050405020304" pitchFamily="18" charset="0"/>
                <a:sym typeface="Viga"/>
              </a:rPr>
              <a:t>Les attaques courantes contre RSA</a:t>
            </a:r>
          </a:p>
        </p:txBody>
      </p:sp>
      <p:sp>
        <p:nvSpPr>
          <p:cNvPr id="47" name="Rectangle 46"/>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a:solidFill>
                  <a:srgbClr val="FF6000"/>
                </a:solidFill>
                <a:latin typeface="Calibri"/>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Tree>
    <p:extLst>
      <p:ext uri="{BB962C8B-B14F-4D97-AF65-F5344CB8AC3E}">
        <p14:creationId xmlns:p14="http://schemas.microsoft.com/office/powerpoint/2010/main" val="945212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800" b="1" i="0" u="none" strike="noStrike" kern="1200" cap="none" spc="0" normalizeH="0" baseline="0" noProof="0" dirty="0">
                <a:ln>
                  <a:noFill/>
                </a:ln>
                <a:solidFill>
                  <a:prstClr val="white"/>
                </a:solidFill>
                <a:effectLst/>
                <a:uLnTx/>
                <a:uFillTx/>
                <a:latin typeface="Calibri"/>
                <a:ea typeface="+mn-ea"/>
                <a:cs typeface="+mn-cs"/>
              </a:rPr>
              <a:t>18</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7" name="Parchemin : horizontal 2">
            <a:extLst>
              <a:ext uri="{FF2B5EF4-FFF2-40B4-BE49-F238E27FC236}">
                <a16:creationId xmlns:a16="http://schemas.microsoft.com/office/drawing/2014/main" id="{839024B7-3383-FD00-9F5A-4FE6DD706ADC}"/>
              </a:ext>
            </a:extLst>
          </p:cNvPr>
          <p:cNvSpPr/>
          <p:nvPr/>
        </p:nvSpPr>
        <p:spPr>
          <a:xfrm>
            <a:off x="3470433" y="2448302"/>
            <a:ext cx="7236691" cy="1955514"/>
          </a:xfrm>
          <a:prstGeom prst="horizontalScroll">
            <a:avLst/>
          </a:prstGeom>
          <a:solidFill>
            <a:srgbClr val="EFEEEE"/>
          </a:solidFill>
          <a:effectLst>
            <a:outerShdw blurRad="50800" dist="38100" dir="5400000" algn="t" rotWithShape="0">
              <a:prstClr val="black">
                <a:alpha val="40000"/>
              </a:prstClr>
            </a:outerShdw>
          </a:effectLst>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R="0" algn="just" rtl="0">
              <a:spcBef>
                <a:spcPts val="0"/>
              </a:spcBef>
              <a:spcAft>
                <a:spcPts val="0"/>
              </a:spcAft>
            </a:pPr>
            <a:r>
              <a:rPr lang="fr-FR"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La cryptanalyse est la technique qui consiste à déduire un texte en clair d’un texte chiffré sans posséder la clé de déchiffrement. </a:t>
            </a:r>
            <a:endParaRPr lang="fr-FR" dirty="0">
              <a:effectLst/>
              <a:latin typeface="Times New Roman" panose="02020603050405020304" pitchFamily="18" charset="0"/>
              <a:cs typeface="Times New Roman" panose="02020603050405020304" pitchFamily="18" charset="0"/>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000" b="1" dirty="0">
                <a:solidFill>
                  <a:srgbClr val="FF6000"/>
                </a:solidFill>
                <a:latin typeface="Calibri"/>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16"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Définition de la cryptanalyse :</a:t>
            </a:r>
          </a:p>
        </p:txBody>
      </p:sp>
    </p:spTree>
    <p:extLst>
      <p:ext uri="{BB962C8B-B14F-4D97-AF65-F5344CB8AC3E}">
        <p14:creationId xmlns:p14="http://schemas.microsoft.com/office/powerpoint/2010/main" val="3082498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lowchart: Connector 25">
            <a:extLst>
              <a:ext uri="{FF2B5EF4-FFF2-40B4-BE49-F238E27FC236}">
                <a16:creationId xmlns:a16="http://schemas.microsoft.com/office/drawing/2014/main" id="{2D01FED2-9045-EF33-F014-438EBB2263D5}"/>
              </a:ext>
            </a:extLst>
          </p:cNvPr>
          <p:cNvSpPr/>
          <p:nvPr/>
        </p:nvSpPr>
        <p:spPr>
          <a:xfrm>
            <a:off x="-1569248" y="1990419"/>
            <a:ext cx="3200400" cy="3200400"/>
          </a:xfrm>
          <a:prstGeom prst="flowChartConnector">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9900FF"/>
              </a:solidFill>
            </a:endParaRPr>
          </a:p>
        </p:txBody>
      </p:sp>
      <p:sp>
        <p:nvSpPr>
          <p:cNvPr id="16" name="TextBox 15"/>
          <p:cNvSpPr txBox="1"/>
          <p:nvPr/>
        </p:nvSpPr>
        <p:spPr>
          <a:xfrm>
            <a:off x="4819139" y="-2547"/>
            <a:ext cx="3428485" cy="707886"/>
          </a:xfrm>
          <a:prstGeom prst="rect">
            <a:avLst/>
          </a:prstGeom>
          <a:noFill/>
        </p:spPr>
        <p:txBody>
          <a:bodyPr wrap="square" rtlCol="0">
            <a:spAutoFit/>
          </a:bodyPr>
          <a:lstStyle/>
          <a:p>
            <a:r>
              <a:rPr lang="fr-FR" sz="4000" b="1" dirty="0">
                <a:ln w="0"/>
                <a:solidFill>
                  <a:srgbClr val="FF6000"/>
                </a:solidFill>
                <a:effectLst>
                  <a:outerShdw blurRad="38100" dist="19050" dir="2700000" algn="tl" rotWithShape="0">
                    <a:schemeClr val="dk1">
                      <a:alpha val="40000"/>
                    </a:schemeClr>
                  </a:outerShdw>
                </a:effectLst>
              </a:rPr>
              <a:t>Plan de travail </a:t>
            </a:r>
            <a:endParaRPr lang="en-US" sz="4000" b="1" dirty="0">
              <a:ln w="0"/>
              <a:solidFill>
                <a:srgbClr val="FF6000"/>
              </a:solidFill>
              <a:effectLst>
                <a:outerShdw blurRad="38100" dist="19050" dir="2700000" algn="tl" rotWithShape="0">
                  <a:schemeClr val="dk1">
                    <a:alpha val="40000"/>
                  </a:schemeClr>
                </a:outerShdw>
              </a:effectLst>
            </a:endParaRPr>
          </a:p>
        </p:txBody>
      </p:sp>
      <p:sp>
        <p:nvSpPr>
          <p:cNvPr id="57" name="Arc 56"/>
          <p:cNvSpPr/>
          <p:nvPr/>
        </p:nvSpPr>
        <p:spPr>
          <a:xfrm>
            <a:off x="-2409827" y="850406"/>
            <a:ext cx="5408712" cy="5408712"/>
          </a:xfrm>
          <a:prstGeom prst="arc">
            <a:avLst>
              <a:gd name="adj1" fmla="val 16200000"/>
              <a:gd name="adj2" fmla="val 5370932"/>
            </a:avLst>
          </a:prstGeom>
          <a:ln w="38100">
            <a:solidFill>
              <a:schemeClr val="bg1">
                <a:lumMod val="50000"/>
              </a:schemeClr>
            </a:solidFill>
            <a:prstDash val="sysDash"/>
          </a:ln>
        </p:spPr>
        <p:style>
          <a:lnRef idx="1">
            <a:schemeClr val="accent2"/>
          </a:lnRef>
          <a:fillRef idx="0">
            <a:schemeClr val="accent2"/>
          </a:fillRef>
          <a:effectRef idx="0">
            <a:schemeClr val="accent2"/>
          </a:effectRef>
          <a:fontRef idx="minor">
            <a:schemeClr val="tx1"/>
          </a:fontRef>
        </p:style>
        <p:txBody>
          <a:bodyPr anchor="ctr"/>
          <a:lstStyle/>
          <a:p>
            <a:pPr algn="ctr" fontAlgn="base">
              <a:spcBef>
                <a:spcPct val="0"/>
              </a:spcBef>
              <a:spcAft>
                <a:spcPct val="0"/>
              </a:spcAft>
              <a:defRPr/>
            </a:pPr>
            <a:endParaRPr lang="en-US">
              <a:solidFill>
                <a:prstClr val="black"/>
              </a:solidFill>
            </a:endParaRPr>
          </a:p>
        </p:txBody>
      </p:sp>
      <p:sp>
        <p:nvSpPr>
          <p:cNvPr id="58" name="Oval 14"/>
          <p:cNvSpPr/>
          <p:nvPr/>
        </p:nvSpPr>
        <p:spPr>
          <a:xfrm>
            <a:off x="744749" y="526810"/>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sp>
        <p:nvSpPr>
          <p:cNvPr id="63" name="ZoneTexte 43"/>
          <p:cNvSpPr txBox="1">
            <a:spLocks noChangeArrowheads="1"/>
          </p:cNvSpPr>
          <p:nvPr/>
        </p:nvSpPr>
        <p:spPr bwMode="auto">
          <a:xfrm>
            <a:off x="3332818" y="1359488"/>
            <a:ext cx="8028772" cy="523220"/>
          </a:xfrm>
          <a:prstGeom prst="rect">
            <a:avLst/>
          </a:prstGeom>
          <a:noFill/>
          <a:ln w="9525">
            <a:noFill/>
            <a:miter lim="800000"/>
            <a:headEnd/>
            <a:tailEnd/>
          </a:ln>
        </p:spPr>
        <p:txBody>
          <a:bodyPr wrap="square">
            <a:spAutoFit/>
          </a:bodyPr>
          <a:lstStyle>
            <a:defPPr>
              <a:defRPr lang="en-US"/>
            </a:defPPr>
            <a:lvl1pPr>
              <a:defRPr sz="2400" b="1">
                <a:ln w="1905"/>
                <a:solidFill>
                  <a:srgbClr val="769535"/>
                </a:solidFill>
                <a:effectLst>
                  <a:innerShdw blurRad="69850" dist="43180" dir="5400000">
                    <a:srgbClr val="000000">
                      <a:alpha val="65000"/>
                    </a:srgbClr>
                  </a:innerShdw>
                </a:effectLst>
                <a:latin typeface="Eurostile"/>
              </a:defRPr>
            </a:lvl1pPr>
          </a:lstStyle>
          <a:p>
            <a:pPr algn="just">
              <a:defRPr/>
            </a:pPr>
            <a:r>
              <a:rPr lang="fr-FR" sz="2800" dirty="0">
                <a:solidFill>
                  <a:schemeClr val="tx1"/>
                </a:solidFill>
                <a:latin typeface="Comic Sans MS" pitchFamily="66" charset="0"/>
              </a:rPr>
              <a:t>Principe de fonctionnement</a:t>
            </a:r>
          </a:p>
        </p:txBody>
      </p:sp>
      <p:sp>
        <p:nvSpPr>
          <p:cNvPr id="64" name="ZoneTexte 45"/>
          <p:cNvSpPr txBox="1">
            <a:spLocks noChangeArrowheads="1"/>
          </p:cNvSpPr>
          <p:nvPr/>
        </p:nvSpPr>
        <p:spPr bwMode="auto">
          <a:xfrm>
            <a:off x="3787476" y="2426342"/>
            <a:ext cx="6057809" cy="523220"/>
          </a:xfrm>
          <a:prstGeom prst="rect">
            <a:avLst/>
          </a:prstGeom>
          <a:noFill/>
          <a:ln w="9525">
            <a:noFill/>
            <a:miter lim="800000"/>
            <a:headEnd/>
            <a:tailEnd/>
          </a:ln>
        </p:spPr>
        <p:txBody>
          <a:bodyPr wrap="square">
            <a:spAutoFit/>
          </a:bodyPr>
          <a:lstStyle>
            <a:defPPr>
              <a:defRPr lang="en-US"/>
            </a:defPPr>
            <a:lvl1pPr>
              <a:defRPr sz="2400" b="1">
                <a:ln w="1905"/>
                <a:solidFill>
                  <a:srgbClr val="769535"/>
                </a:solidFill>
                <a:effectLst>
                  <a:innerShdw blurRad="69850" dist="43180" dir="5400000">
                    <a:srgbClr val="000000">
                      <a:alpha val="65000"/>
                    </a:srgbClr>
                  </a:innerShdw>
                </a:effectLst>
                <a:latin typeface="Eurostile"/>
              </a:defRPr>
            </a:lvl1pPr>
          </a:lstStyle>
          <a:p>
            <a:pPr algn="just">
              <a:defRPr/>
            </a:pPr>
            <a:r>
              <a:rPr lang="en-US" sz="2800" dirty="0">
                <a:solidFill>
                  <a:schemeClr val="tx1"/>
                </a:solidFill>
                <a:latin typeface="Comic Sans MS" pitchFamily="66" charset="0"/>
              </a:rPr>
              <a:t>Un exemple illustratif</a:t>
            </a:r>
          </a:p>
        </p:txBody>
      </p:sp>
      <p:sp>
        <p:nvSpPr>
          <p:cNvPr id="66" name="ZoneTexte 45"/>
          <p:cNvSpPr txBox="1">
            <a:spLocks noChangeArrowheads="1"/>
          </p:cNvSpPr>
          <p:nvPr/>
        </p:nvSpPr>
        <p:spPr bwMode="auto">
          <a:xfrm>
            <a:off x="3787476" y="3554329"/>
            <a:ext cx="4757497" cy="523220"/>
          </a:xfrm>
          <a:prstGeom prst="rect">
            <a:avLst/>
          </a:prstGeom>
          <a:noFill/>
          <a:ln w="9525">
            <a:noFill/>
            <a:miter lim="800000"/>
            <a:headEnd/>
            <a:tailEnd/>
          </a:ln>
        </p:spPr>
        <p:txBody>
          <a:bodyPr wrap="square">
            <a:spAutoFit/>
          </a:bodyPr>
          <a:lstStyle>
            <a:defPPr>
              <a:defRPr lang="en-US"/>
            </a:defPPr>
            <a:lvl1pPr>
              <a:defRPr sz="2400" b="1">
                <a:ln w="1905"/>
                <a:solidFill>
                  <a:srgbClr val="769535"/>
                </a:solidFill>
                <a:effectLst>
                  <a:innerShdw blurRad="69850" dist="43180" dir="5400000">
                    <a:srgbClr val="000000">
                      <a:alpha val="65000"/>
                    </a:srgbClr>
                  </a:innerShdw>
                </a:effectLst>
                <a:latin typeface="Eurostile"/>
              </a:defRPr>
            </a:lvl1pPr>
          </a:lstStyle>
          <a:p>
            <a:r>
              <a:rPr lang="fr-FR" altLang="zh-CN" sz="2800" dirty="0">
                <a:solidFill>
                  <a:schemeClr val="tx1"/>
                </a:solidFill>
                <a:latin typeface="Comic Sans MS" pitchFamily="66" charset="0"/>
              </a:rPr>
              <a:t>Cryptanalyse</a:t>
            </a:r>
          </a:p>
        </p:txBody>
      </p:sp>
      <p:sp>
        <p:nvSpPr>
          <p:cNvPr id="67" name="Oval 14"/>
          <p:cNvSpPr/>
          <p:nvPr/>
        </p:nvSpPr>
        <p:spPr>
          <a:xfrm>
            <a:off x="1824698" y="1258899"/>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sp>
        <p:nvSpPr>
          <p:cNvPr id="68" name="Oval 14"/>
          <p:cNvSpPr/>
          <p:nvPr/>
        </p:nvSpPr>
        <p:spPr>
          <a:xfrm>
            <a:off x="2476051" y="2271880"/>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sp>
        <p:nvSpPr>
          <p:cNvPr id="69" name="Oval 14"/>
          <p:cNvSpPr/>
          <p:nvPr/>
        </p:nvSpPr>
        <p:spPr>
          <a:xfrm>
            <a:off x="2601298" y="3392797"/>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sp>
        <p:nvSpPr>
          <p:cNvPr id="77" name="ZoneTexte 45"/>
          <p:cNvSpPr txBox="1">
            <a:spLocks noChangeArrowheads="1"/>
          </p:cNvSpPr>
          <p:nvPr/>
        </p:nvSpPr>
        <p:spPr bwMode="auto">
          <a:xfrm>
            <a:off x="2343071" y="5428215"/>
            <a:ext cx="5392139" cy="523220"/>
          </a:xfrm>
          <a:prstGeom prst="rect">
            <a:avLst/>
          </a:prstGeom>
          <a:noFill/>
          <a:ln w="9525">
            <a:noFill/>
            <a:miter lim="800000"/>
            <a:headEnd/>
            <a:tailEnd/>
          </a:ln>
        </p:spPr>
        <p:txBody>
          <a:bodyPr wrap="square">
            <a:spAutoFit/>
          </a:bodyPr>
          <a:lstStyle>
            <a:defPPr>
              <a:defRPr lang="en-US"/>
            </a:defPPr>
            <a:lvl1pPr>
              <a:defRPr sz="2400" b="1">
                <a:ln w="1905"/>
                <a:solidFill>
                  <a:srgbClr val="769535"/>
                </a:solidFill>
                <a:effectLst>
                  <a:innerShdw blurRad="69850" dist="43180" dir="5400000">
                    <a:srgbClr val="000000">
                      <a:alpha val="65000"/>
                    </a:srgbClr>
                  </a:innerShdw>
                </a:effectLst>
                <a:latin typeface="Eurostile"/>
              </a:defRPr>
            </a:lvl1pPr>
          </a:lstStyle>
          <a:p>
            <a:r>
              <a:rPr lang="fr-FR" sz="2800" dirty="0">
                <a:solidFill>
                  <a:schemeClr val="accent1">
                    <a:lumMod val="75000"/>
                  </a:schemeClr>
                </a:solidFill>
                <a:latin typeface="Comic Sans MS" pitchFamily="66" charset="0"/>
              </a:rPr>
              <a:t> </a:t>
            </a:r>
            <a:endParaRPr lang="fr-FR" sz="2800" dirty="0">
              <a:solidFill>
                <a:schemeClr val="tx1"/>
              </a:solidFill>
              <a:latin typeface="Comic Sans MS" pitchFamily="66" charset="0"/>
            </a:endParaRPr>
          </a:p>
        </p:txBody>
      </p:sp>
      <p:sp>
        <p:nvSpPr>
          <p:cNvPr id="82" name="ZoneTexte 43"/>
          <p:cNvSpPr txBox="1">
            <a:spLocks noChangeArrowheads="1"/>
          </p:cNvSpPr>
          <p:nvPr/>
        </p:nvSpPr>
        <p:spPr bwMode="auto">
          <a:xfrm>
            <a:off x="2086127" y="562000"/>
            <a:ext cx="5756064" cy="523220"/>
          </a:xfrm>
          <a:prstGeom prst="rect">
            <a:avLst/>
          </a:prstGeom>
          <a:noFill/>
          <a:ln w="9525">
            <a:noFill/>
            <a:miter lim="800000"/>
            <a:headEnd/>
            <a:tailEnd/>
          </a:ln>
        </p:spPr>
        <p:txBody>
          <a:bodyPr wrap="square">
            <a:spAutoFit/>
          </a:bodyPr>
          <a:lstStyle>
            <a:defPPr>
              <a:defRPr lang="fr-FR"/>
            </a:defPPr>
            <a:lvl1pPr>
              <a:defRPr sz="2800" b="1">
                <a:solidFill>
                  <a:schemeClr val="accent1">
                    <a:lumMod val="75000"/>
                  </a:schemeClr>
                </a:solidFill>
                <a:latin typeface="Comic Sans MS" pitchFamily="66" charset="0"/>
              </a:defRPr>
            </a:lvl1pPr>
          </a:lstStyle>
          <a:p>
            <a:r>
              <a:rPr lang="fr-FR" dirty="0">
                <a:solidFill>
                  <a:schemeClr val="tx1"/>
                </a:solidFill>
              </a:rPr>
              <a:t>In</a:t>
            </a:r>
            <a:r>
              <a:rPr lang="fr-FR" b="0" dirty="0">
                <a:solidFill>
                  <a:schemeClr val="tx1"/>
                </a:solidFill>
              </a:rPr>
              <a:t>tr</a:t>
            </a:r>
            <a:r>
              <a:rPr lang="fr-FR" dirty="0">
                <a:solidFill>
                  <a:schemeClr val="tx1"/>
                </a:solidFill>
              </a:rPr>
              <a:t>oduction </a:t>
            </a:r>
            <a:endParaRPr lang="fr-FR" dirty="0"/>
          </a:p>
        </p:txBody>
      </p:sp>
      <p:pic>
        <p:nvPicPr>
          <p:cNvPr id="5" name="Picture 4">
            <a:extLst>
              <a:ext uri="{FF2B5EF4-FFF2-40B4-BE49-F238E27FC236}">
                <a16:creationId xmlns:a16="http://schemas.microsoft.com/office/drawing/2014/main" id="{B57DA811-6407-BA17-8050-431BB5FC35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34468" y="613312"/>
            <a:ext cx="552081" cy="552081"/>
          </a:xfrm>
          <a:prstGeom prst="rect">
            <a:avLst/>
          </a:prstGeom>
        </p:spPr>
      </p:pic>
      <p:pic>
        <p:nvPicPr>
          <p:cNvPr id="4" name="Image 3">
            <a:extLst>
              <a:ext uri="{FF2B5EF4-FFF2-40B4-BE49-F238E27FC236}">
                <a16:creationId xmlns:a16="http://schemas.microsoft.com/office/drawing/2014/main" id="{BFCCA94B-DC08-0EA0-32DA-89E3884BBEF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773351" y="3559827"/>
            <a:ext cx="434220" cy="434220"/>
          </a:xfrm>
          <a:prstGeom prst="rect">
            <a:avLst/>
          </a:prstGeom>
        </p:spPr>
      </p:pic>
      <p:pic>
        <p:nvPicPr>
          <p:cNvPr id="7" name="Image 6">
            <a:extLst>
              <a:ext uri="{FF2B5EF4-FFF2-40B4-BE49-F238E27FC236}">
                <a16:creationId xmlns:a16="http://schemas.microsoft.com/office/drawing/2014/main" id="{EDC721BE-CD4B-B843-003E-54925287320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938366" y="1374875"/>
            <a:ext cx="504183" cy="504183"/>
          </a:xfrm>
          <a:prstGeom prst="rect">
            <a:avLst/>
          </a:prstGeom>
        </p:spPr>
      </p:pic>
      <p:sp>
        <p:nvSpPr>
          <p:cNvPr id="2" name="ZoneTexte 45">
            <a:extLst>
              <a:ext uri="{FF2B5EF4-FFF2-40B4-BE49-F238E27FC236}">
                <a16:creationId xmlns:a16="http://schemas.microsoft.com/office/drawing/2014/main" id="{11D92EDD-0E17-CF73-E0A5-BD04FDC062DC}"/>
              </a:ext>
            </a:extLst>
          </p:cNvPr>
          <p:cNvSpPr txBox="1">
            <a:spLocks noChangeArrowheads="1"/>
          </p:cNvSpPr>
          <p:nvPr/>
        </p:nvSpPr>
        <p:spPr bwMode="auto">
          <a:xfrm>
            <a:off x="3472244" y="4682316"/>
            <a:ext cx="8739893" cy="523220"/>
          </a:xfrm>
          <a:prstGeom prst="rect">
            <a:avLst/>
          </a:prstGeom>
          <a:noFill/>
          <a:ln w="9525">
            <a:noFill/>
            <a:miter lim="800000"/>
            <a:headEnd/>
            <a:tailEnd/>
          </a:ln>
        </p:spPr>
        <p:txBody>
          <a:bodyPr wrap="square">
            <a:spAutoFit/>
          </a:bodyPr>
          <a:lstStyle>
            <a:defPPr>
              <a:defRPr lang="en-US"/>
            </a:defPPr>
            <a:lvl1pPr>
              <a:defRPr sz="2400" b="1">
                <a:ln w="1905"/>
                <a:solidFill>
                  <a:srgbClr val="769535"/>
                </a:solidFill>
                <a:effectLst>
                  <a:innerShdw blurRad="69850" dist="43180" dir="5400000">
                    <a:srgbClr val="000000">
                      <a:alpha val="65000"/>
                    </a:srgbClr>
                  </a:innerShdw>
                </a:effectLst>
                <a:latin typeface="Eurostile"/>
              </a:defRPr>
            </a:lvl1pPr>
          </a:lstStyle>
          <a:p>
            <a:r>
              <a:rPr lang="fr-FR" altLang="zh-CN" sz="2800" dirty="0">
                <a:solidFill>
                  <a:schemeClr val="tx1"/>
                </a:solidFill>
                <a:latin typeface="Comic Sans MS" pitchFamily="66" charset="0"/>
              </a:rPr>
              <a:t>RSA et Multiplication de Montgomery en Python</a:t>
            </a:r>
            <a:endParaRPr lang="fr-FR" sz="2800" dirty="0">
              <a:solidFill>
                <a:schemeClr val="tx1"/>
              </a:solidFill>
              <a:latin typeface="Comic Sans MS" pitchFamily="66" charset="0"/>
            </a:endParaRPr>
          </a:p>
        </p:txBody>
      </p:sp>
      <p:sp>
        <p:nvSpPr>
          <p:cNvPr id="3" name="Oval 14">
            <a:extLst>
              <a:ext uri="{FF2B5EF4-FFF2-40B4-BE49-F238E27FC236}">
                <a16:creationId xmlns:a16="http://schemas.microsoft.com/office/drawing/2014/main" id="{A22413D1-ED5F-70B5-E66D-28941CCDCFE4}"/>
              </a:ext>
            </a:extLst>
          </p:cNvPr>
          <p:cNvSpPr/>
          <p:nvPr/>
        </p:nvSpPr>
        <p:spPr>
          <a:xfrm>
            <a:off x="2220906" y="4523016"/>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pic>
        <p:nvPicPr>
          <p:cNvPr id="6" name="Picture 54" descr="Icon&#10;&#10;Description automatically generated">
            <a:extLst>
              <a:ext uri="{FF2B5EF4-FFF2-40B4-BE49-F238E27FC236}">
                <a16:creationId xmlns:a16="http://schemas.microsoft.com/office/drawing/2014/main" id="{E98053FB-3C5F-8CAD-DD94-D1FB9A139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6514" y="2284319"/>
            <a:ext cx="610594" cy="610594"/>
          </a:xfrm>
          <a:prstGeom prst="rect">
            <a:avLst/>
          </a:prstGeom>
        </p:spPr>
      </p:pic>
      <p:pic>
        <p:nvPicPr>
          <p:cNvPr id="9" name="Image 8">
            <a:extLst>
              <a:ext uri="{FF2B5EF4-FFF2-40B4-BE49-F238E27FC236}">
                <a16:creationId xmlns:a16="http://schemas.microsoft.com/office/drawing/2014/main" id="{6A956372-FCB8-6328-BA64-CAEA3AB6DDF1}"/>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2354147" y="4651298"/>
            <a:ext cx="495076" cy="495076"/>
          </a:xfrm>
          <a:prstGeom prst="rect">
            <a:avLst/>
          </a:prstGeom>
        </p:spPr>
      </p:pic>
      <p:sp>
        <p:nvSpPr>
          <p:cNvPr id="27" name="Oval 14">
            <a:extLst>
              <a:ext uri="{FF2B5EF4-FFF2-40B4-BE49-F238E27FC236}">
                <a16:creationId xmlns:a16="http://schemas.microsoft.com/office/drawing/2014/main" id="{B99096F0-4C2D-4356-8DB6-D073136169A7}"/>
              </a:ext>
            </a:extLst>
          </p:cNvPr>
          <p:cNvSpPr/>
          <p:nvPr/>
        </p:nvSpPr>
        <p:spPr>
          <a:xfrm>
            <a:off x="1369108" y="5455472"/>
            <a:ext cx="731520" cy="731520"/>
          </a:xfrm>
          <a:prstGeom prst="ellipse">
            <a:avLst/>
          </a:prstGeom>
          <a:gradFill>
            <a:gsLst>
              <a:gs pos="81000">
                <a:srgbClr val="EEEEEE"/>
              </a:gs>
              <a:gs pos="0">
                <a:srgbClr val="FFFFFF"/>
              </a:gs>
              <a:gs pos="100000">
                <a:schemeClr val="bg1">
                  <a:lumMod val="85000"/>
                </a:schemeClr>
              </a:gs>
            </a:gsLst>
            <a:path path="circle">
              <a:fillToRect l="50000" t="50000" r="50000" b="50000"/>
            </a:path>
          </a:gradFill>
          <a:ln/>
          <a:effectLst/>
          <a:scene3d>
            <a:camera prst="orthographicFront"/>
            <a:lightRig rig="threePt" dir="t"/>
          </a:scene3d>
          <a:sp3d>
            <a:bevelT w="152400" h="50800" prst="softRound"/>
          </a:sp3d>
        </p:spPr>
        <p:style>
          <a:lnRef idx="0">
            <a:schemeClr val="accent3"/>
          </a:lnRef>
          <a:fillRef idx="3">
            <a:schemeClr val="accent3"/>
          </a:fillRef>
          <a:effectRef idx="3">
            <a:schemeClr val="accent3"/>
          </a:effectRef>
          <a:fontRef idx="minor">
            <a:schemeClr val="lt1"/>
          </a:fontRef>
        </p:style>
        <p:txBody>
          <a:bodyPr anchor="ctr"/>
          <a:lstStyle/>
          <a:p>
            <a:pPr algn="ctr" fontAlgn="base">
              <a:spcBef>
                <a:spcPct val="0"/>
              </a:spcBef>
              <a:spcAft>
                <a:spcPct val="0"/>
              </a:spcAft>
            </a:pPr>
            <a:endParaRPr lang="en-US" sz="2800" dirty="0">
              <a:solidFill>
                <a:prstClr val="white"/>
              </a:solidFill>
            </a:endParaRPr>
          </a:p>
        </p:txBody>
      </p:sp>
      <p:pic>
        <p:nvPicPr>
          <p:cNvPr id="28" name="Picture 27">
            <a:extLst>
              <a:ext uri="{FF2B5EF4-FFF2-40B4-BE49-F238E27FC236}">
                <a16:creationId xmlns:a16="http://schemas.microsoft.com/office/drawing/2014/main" id="{C44E0331-2122-4FB6-BEE1-4A71CBEDA783}"/>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1409958" y="5553728"/>
            <a:ext cx="649819" cy="579877"/>
          </a:xfrm>
          <a:prstGeom prst="rect">
            <a:avLst/>
          </a:prstGeom>
        </p:spPr>
      </p:pic>
      <p:sp>
        <p:nvSpPr>
          <p:cNvPr id="30" name="ZoneTexte 43">
            <a:extLst>
              <a:ext uri="{FF2B5EF4-FFF2-40B4-BE49-F238E27FC236}">
                <a16:creationId xmlns:a16="http://schemas.microsoft.com/office/drawing/2014/main" id="{85B15B6F-0C19-4AEA-BBC1-DE5EE6468600}"/>
              </a:ext>
            </a:extLst>
          </p:cNvPr>
          <p:cNvSpPr txBox="1">
            <a:spLocks noChangeArrowheads="1"/>
          </p:cNvSpPr>
          <p:nvPr/>
        </p:nvSpPr>
        <p:spPr bwMode="auto">
          <a:xfrm>
            <a:off x="2491560" y="5582057"/>
            <a:ext cx="5756064" cy="523220"/>
          </a:xfrm>
          <a:prstGeom prst="rect">
            <a:avLst/>
          </a:prstGeom>
          <a:noFill/>
          <a:ln w="9525">
            <a:noFill/>
            <a:miter lim="800000"/>
            <a:headEnd/>
            <a:tailEnd/>
          </a:ln>
        </p:spPr>
        <p:txBody>
          <a:bodyPr wrap="square">
            <a:spAutoFit/>
          </a:bodyPr>
          <a:lstStyle>
            <a:defPPr>
              <a:defRPr lang="fr-FR"/>
            </a:defPPr>
            <a:lvl1pPr>
              <a:defRPr sz="2800" b="1">
                <a:solidFill>
                  <a:schemeClr val="accent1">
                    <a:lumMod val="75000"/>
                  </a:schemeClr>
                </a:solidFill>
                <a:latin typeface="Comic Sans MS" pitchFamily="66" charset="0"/>
              </a:defRPr>
            </a:lvl1pPr>
          </a:lstStyle>
          <a:p>
            <a:r>
              <a:rPr lang="fr-FR" dirty="0">
                <a:solidFill>
                  <a:schemeClr val="tx1"/>
                </a:solidFill>
              </a:rPr>
              <a:t>Conclusion  </a:t>
            </a:r>
            <a:endParaRPr lang="fr-FR" dirty="0"/>
          </a:p>
        </p:txBody>
      </p:sp>
      <p:sp>
        <p:nvSpPr>
          <p:cNvPr id="25"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1</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14287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500" fill="hold"/>
                                        <p:tgtEl>
                                          <p:spTgt spid="63"/>
                                        </p:tgtEl>
                                        <p:attrNameLst>
                                          <p:attrName>ppt_x</p:attrName>
                                        </p:attrNameLst>
                                      </p:cBhvr>
                                      <p:tavLst>
                                        <p:tav tm="0">
                                          <p:val>
                                            <p:strVal val="#ppt_x"/>
                                          </p:val>
                                        </p:tav>
                                        <p:tav tm="100000">
                                          <p:val>
                                            <p:strVal val="#ppt_x"/>
                                          </p:val>
                                        </p:tav>
                                      </p:tavLst>
                                    </p:anim>
                                    <p:anim calcmode="lin" valueType="num">
                                      <p:cBhvr additive="base">
                                        <p:cTn id="1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ppt_x"/>
                                          </p:val>
                                        </p:tav>
                                        <p:tav tm="100000">
                                          <p:val>
                                            <p:strVal val="#ppt_x"/>
                                          </p:val>
                                        </p:tav>
                                      </p:tavLst>
                                    </p:anim>
                                    <p:anim calcmode="lin" valueType="num">
                                      <p:cBhvr additive="base">
                                        <p:cTn id="26"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6" grpId="0"/>
      <p:bldP spid="82" grpId="0"/>
      <p:bldP spid="2"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800" b="1" i="0" u="none" strike="noStrike" kern="1200" cap="none" spc="0" normalizeH="0" baseline="0" noProof="0" dirty="0">
                <a:ln>
                  <a:noFill/>
                </a:ln>
                <a:solidFill>
                  <a:prstClr val="white"/>
                </a:solidFill>
                <a:effectLst/>
                <a:uLnTx/>
                <a:uFillTx/>
                <a:latin typeface="Calibri"/>
                <a:ea typeface="+mn-ea"/>
                <a:cs typeface="+mn-cs"/>
              </a:rPr>
              <a:t>19</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24" name="ZoneTexte 7">
            <a:extLst>
              <a:ext uri="{FF2B5EF4-FFF2-40B4-BE49-F238E27FC236}">
                <a16:creationId xmlns:a16="http://schemas.microsoft.com/office/drawing/2014/main" id="{F0991B59-71E3-354F-7B58-C9C0EF443666}"/>
              </a:ext>
            </a:extLst>
          </p:cNvPr>
          <p:cNvSpPr txBox="1"/>
          <p:nvPr/>
        </p:nvSpPr>
        <p:spPr>
          <a:xfrm>
            <a:off x="2022943" y="1190688"/>
            <a:ext cx="7714087" cy="707886"/>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ea typeface="+mj-ea"/>
                <a:cs typeface="Times New Roman" panose="02020603050405020304" pitchFamily="18" charset="0"/>
                <a:sym typeface="Viga"/>
              </a:rPr>
              <a:t>Les attaques courantes contre RSA :</a:t>
            </a:r>
          </a:p>
          <a:p>
            <a:endParaRPr lang="fr-FR" sz="2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hape 2015">
            <a:extLst>
              <a:ext uri="{FF2B5EF4-FFF2-40B4-BE49-F238E27FC236}">
                <a16:creationId xmlns:a16="http://schemas.microsoft.com/office/drawing/2014/main" id="{9F0F4BE1-DF10-4003-F120-79F86396EC12}"/>
              </a:ext>
            </a:extLst>
          </p:cNvPr>
          <p:cNvSpPr/>
          <p:nvPr/>
        </p:nvSpPr>
        <p:spPr>
          <a:xfrm>
            <a:off x="2398157" y="2739929"/>
            <a:ext cx="3832037" cy="2004198"/>
          </a:xfrm>
          <a:prstGeom prst="roundRect">
            <a:avLst>
              <a:gd name="adj" fmla="val 6918"/>
            </a:avLst>
          </a:prstGeom>
          <a:noFill/>
          <a:ln w="12700">
            <a:solidFill>
              <a:srgbClr val="A6AAA9"/>
            </a:solidFill>
            <a:miter lim="400000"/>
          </a:ln>
        </p:spPr>
        <p:txBody>
          <a:bodyPr lIns="14288" tIns="14288" rIns="14288" bIns="14288" anchor="ctr"/>
          <a:lstStyle/>
          <a:p>
            <a:pPr lvl="0"/>
            <a:endParaRPr sz="1300">
              <a:latin typeface="Arial"/>
              <a:ea typeface="微软雅黑"/>
              <a:sym typeface="Arial"/>
            </a:endParaRPr>
          </a:p>
        </p:txBody>
      </p:sp>
      <p:sp>
        <p:nvSpPr>
          <p:cNvPr id="4" name="Shape 2021">
            <a:extLst>
              <a:ext uri="{FF2B5EF4-FFF2-40B4-BE49-F238E27FC236}">
                <a16:creationId xmlns:a16="http://schemas.microsoft.com/office/drawing/2014/main" id="{FE26E057-0C8A-5303-83BA-E33DD2705927}"/>
              </a:ext>
            </a:extLst>
          </p:cNvPr>
          <p:cNvSpPr/>
          <p:nvPr/>
        </p:nvSpPr>
        <p:spPr>
          <a:xfrm>
            <a:off x="2853798" y="3262045"/>
            <a:ext cx="2828705" cy="126505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fr-FR" sz="1600" dirty="0"/>
              <a:t>Cette approche consiste à essayer systématiquement toutes les clés possibles jusqu'à ce que la clé correcte soit trouvée</a:t>
            </a:r>
            <a:r>
              <a:rPr lang="fr-FR" dirty="0"/>
              <a:t>.</a:t>
            </a:r>
            <a:endParaRPr lang="en-US" altLang="zh-CN" sz="1000" dirty="0">
              <a:solidFill>
                <a:schemeClr val="tx1">
                  <a:lumMod val="75000"/>
                  <a:lumOff val="25000"/>
                </a:schemeClr>
              </a:solidFill>
              <a:latin typeface="Arial"/>
              <a:ea typeface="微软雅黑"/>
              <a:sym typeface="Arial"/>
            </a:endParaRPr>
          </a:p>
        </p:txBody>
      </p:sp>
      <p:sp>
        <p:nvSpPr>
          <p:cNvPr id="6" name="Shape 2022">
            <a:extLst>
              <a:ext uri="{FF2B5EF4-FFF2-40B4-BE49-F238E27FC236}">
                <a16:creationId xmlns:a16="http://schemas.microsoft.com/office/drawing/2014/main" id="{529F7EE5-ABE2-D357-48E9-00E3F39C7A24}"/>
              </a:ext>
            </a:extLst>
          </p:cNvPr>
          <p:cNvSpPr/>
          <p:nvPr/>
        </p:nvSpPr>
        <p:spPr>
          <a:xfrm>
            <a:off x="3077987" y="2694320"/>
            <a:ext cx="2567120" cy="604789"/>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fr-FR" sz="1800" b="1" dirty="0">
                <a:solidFill>
                  <a:srgbClr val="FF0000"/>
                </a:solidFill>
              </a:rPr>
              <a:t>Attaques par force brute</a:t>
            </a:r>
            <a:endParaRPr lang="zh-CN" altLang="en-US" sz="1800" b="1" dirty="0">
              <a:solidFill>
                <a:srgbClr val="FF0000"/>
              </a:solidFill>
              <a:latin typeface="Arial"/>
              <a:ea typeface="微软雅黑"/>
              <a:sym typeface="Arial"/>
            </a:endParaRPr>
          </a:p>
        </p:txBody>
      </p:sp>
      <p:sp>
        <p:nvSpPr>
          <p:cNvPr id="7" name="Shape 2025">
            <a:extLst>
              <a:ext uri="{FF2B5EF4-FFF2-40B4-BE49-F238E27FC236}">
                <a16:creationId xmlns:a16="http://schemas.microsoft.com/office/drawing/2014/main" id="{3203B620-16F0-BA2A-B56C-4A644FFC575E}"/>
              </a:ext>
            </a:extLst>
          </p:cNvPr>
          <p:cNvSpPr/>
          <p:nvPr/>
        </p:nvSpPr>
        <p:spPr>
          <a:xfrm>
            <a:off x="8078907" y="3163164"/>
            <a:ext cx="2945208" cy="124602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fr-FR" sz="1600" dirty="0"/>
              <a:t>RSA est vulnérable si la factorisation des nombres premiers utilisés pour générer les clés est possible</a:t>
            </a:r>
            <a:r>
              <a:rPr lang="fr-FR" dirty="0"/>
              <a:t>.</a:t>
            </a:r>
            <a:endParaRPr lang="en-US" altLang="zh-CN" sz="1000" dirty="0">
              <a:solidFill>
                <a:schemeClr val="tx1">
                  <a:lumMod val="75000"/>
                  <a:lumOff val="25000"/>
                </a:schemeClr>
              </a:solidFill>
              <a:latin typeface="Arial"/>
              <a:ea typeface="微软雅黑"/>
              <a:sym typeface="Arial"/>
            </a:endParaRPr>
          </a:p>
        </p:txBody>
      </p:sp>
      <p:sp>
        <p:nvSpPr>
          <p:cNvPr id="8" name="Shape 2026">
            <a:extLst>
              <a:ext uri="{FF2B5EF4-FFF2-40B4-BE49-F238E27FC236}">
                <a16:creationId xmlns:a16="http://schemas.microsoft.com/office/drawing/2014/main" id="{CDB37E85-9D89-E81C-5355-FB57A3243D0A}"/>
              </a:ext>
            </a:extLst>
          </p:cNvPr>
          <p:cNvSpPr/>
          <p:nvPr/>
        </p:nvSpPr>
        <p:spPr>
          <a:xfrm>
            <a:off x="8138648" y="2683728"/>
            <a:ext cx="2679601" cy="537267"/>
          </a:xfrm>
          <a:prstGeom prst="rect">
            <a:avLst/>
          </a:prstGeom>
          <a:ln w="12700">
            <a:miter lim="400000"/>
          </a:ln>
        </p:spPr>
        <p:txBody>
          <a:bodyPr lIns="0" tIns="0" rIns="0" bIns="0" anchor="ctr"/>
          <a:lstStyle>
            <a:lvl1pPr algn="r">
              <a:defRPr sz="3500">
                <a:solidFill>
                  <a:srgbClr val="53585F"/>
                </a:solidFill>
              </a:defRPr>
            </a:lvl1pPr>
          </a:lstStyle>
          <a:p>
            <a:r>
              <a:rPr lang="fr-FR" sz="1800" b="1" dirty="0">
                <a:solidFill>
                  <a:srgbClr val="FF0000"/>
                </a:solidFill>
              </a:rPr>
              <a:t>Attaques par factorisation</a:t>
            </a:r>
            <a:endParaRPr lang="zh-CN" altLang="en-US" sz="1800" b="1" dirty="0">
              <a:solidFill>
                <a:srgbClr val="FF0000"/>
              </a:solidFill>
              <a:sym typeface="Arial"/>
            </a:endParaRPr>
          </a:p>
        </p:txBody>
      </p:sp>
      <p:sp>
        <p:nvSpPr>
          <p:cNvPr id="11" name="Shape 2029">
            <a:extLst>
              <a:ext uri="{FF2B5EF4-FFF2-40B4-BE49-F238E27FC236}">
                <a16:creationId xmlns:a16="http://schemas.microsoft.com/office/drawing/2014/main" id="{7AB54BFB-17E5-E997-C068-C47EC92CD811}"/>
              </a:ext>
            </a:extLst>
          </p:cNvPr>
          <p:cNvSpPr/>
          <p:nvPr/>
        </p:nvSpPr>
        <p:spPr>
          <a:xfrm>
            <a:off x="2014803" y="3383721"/>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2"/>
          </a:lnRef>
          <a:fillRef idx="3">
            <a:schemeClr val="accent2"/>
          </a:fillRef>
          <a:effectRef idx="2">
            <a:schemeClr val="accent2"/>
          </a:effectRef>
          <a:fontRef idx="minor">
            <a:schemeClr val="lt1"/>
          </a:fontRef>
        </p:style>
        <p:txBody>
          <a:bodyPr wrap="square" lIns="25400" tIns="25400" rIns="25400" bIns="25400" numCol="1" anchor="ctr">
            <a:noAutofit/>
          </a:bodyPr>
          <a:lstStyle/>
          <a:p>
            <a:pPr lvl="0"/>
            <a:endParaRPr sz="1300">
              <a:latin typeface="Arial"/>
              <a:ea typeface="微软雅黑"/>
              <a:sym typeface="Arial"/>
            </a:endParaRPr>
          </a:p>
        </p:txBody>
      </p:sp>
      <p:sp>
        <p:nvSpPr>
          <p:cNvPr id="12" name="Shape 2015">
            <a:extLst>
              <a:ext uri="{FF2B5EF4-FFF2-40B4-BE49-F238E27FC236}">
                <a16:creationId xmlns:a16="http://schemas.microsoft.com/office/drawing/2014/main" id="{A8102A91-B249-71EA-55A2-7AA525ABE32C}"/>
              </a:ext>
            </a:extLst>
          </p:cNvPr>
          <p:cNvSpPr/>
          <p:nvPr/>
        </p:nvSpPr>
        <p:spPr>
          <a:xfrm>
            <a:off x="7651215" y="2637149"/>
            <a:ext cx="3832037" cy="2004198"/>
          </a:xfrm>
          <a:prstGeom prst="roundRect">
            <a:avLst>
              <a:gd name="adj" fmla="val 6918"/>
            </a:avLst>
          </a:prstGeom>
          <a:noFill/>
          <a:ln w="12700">
            <a:solidFill>
              <a:srgbClr val="A6AAA9"/>
            </a:solidFill>
            <a:miter lim="400000"/>
          </a:ln>
        </p:spPr>
        <p:txBody>
          <a:bodyPr lIns="14288" tIns="14288" rIns="14288" bIns="14288" anchor="ctr"/>
          <a:lstStyle/>
          <a:p>
            <a:pPr lvl="0"/>
            <a:endParaRPr sz="1300">
              <a:latin typeface="Arial"/>
              <a:ea typeface="微软雅黑"/>
              <a:sym typeface="Arial"/>
            </a:endParaRPr>
          </a:p>
        </p:txBody>
      </p:sp>
      <p:sp>
        <p:nvSpPr>
          <p:cNvPr id="13" name="Shape 2038">
            <a:extLst>
              <a:ext uri="{FF2B5EF4-FFF2-40B4-BE49-F238E27FC236}">
                <a16:creationId xmlns:a16="http://schemas.microsoft.com/office/drawing/2014/main" id="{B38D337D-BEF5-7677-3CCC-9A1DA14A1C54}"/>
              </a:ext>
            </a:extLst>
          </p:cNvPr>
          <p:cNvSpPr/>
          <p:nvPr/>
        </p:nvSpPr>
        <p:spPr>
          <a:xfrm>
            <a:off x="11188801" y="3262045"/>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2"/>
          </a:lnRef>
          <a:fillRef idx="3">
            <a:schemeClr val="accent2"/>
          </a:fillRef>
          <a:effectRef idx="2">
            <a:schemeClr val="accent2"/>
          </a:effectRef>
          <a:fontRef idx="minor">
            <a:schemeClr val="lt1"/>
          </a:fontRef>
        </p:style>
        <p:txBody>
          <a:bodyPr wrap="square" lIns="25400" tIns="25400" rIns="25400" bIns="25400" numCol="1" anchor="ctr">
            <a:noAutofit/>
          </a:bodyPr>
          <a:lstStyle/>
          <a:p>
            <a:pPr lvl="0"/>
            <a:endParaRPr sz="1300">
              <a:latin typeface="Arial"/>
              <a:ea typeface="微软雅黑"/>
              <a:sym typeface="Arial"/>
            </a:endParaRPr>
          </a:p>
        </p:txBody>
      </p:sp>
      <p:sp>
        <p:nvSpPr>
          <p:cNvPr id="14" name="Shape 2016">
            <a:extLst>
              <a:ext uri="{FF2B5EF4-FFF2-40B4-BE49-F238E27FC236}">
                <a16:creationId xmlns:a16="http://schemas.microsoft.com/office/drawing/2014/main" id="{0AA7A715-D954-5140-3913-EFF9191A4086}"/>
              </a:ext>
            </a:extLst>
          </p:cNvPr>
          <p:cNvSpPr/>
          <p:nvPr/>
        </p:nvSpPr>
        <p:spPr>
          <a:xfrm>
            <a:off x="5850340" y="2685364"/>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p:spPr>
        <p:style>
          <a:lnRef idx="1">
            <a:schemeClr val="accent2"/>
          </a:lnRef>
          <a:fillRef idx="3">
            <a:schemeClr val="accent2"/>
          </a:fillRef>
          <a:effectRef idx="2">
            <a:schemeClr val="accent2"/>
          </a:effectRef>
          <a:fontRef idx="minor">
            <a:schemeClr val="lt1"/>
          </a:fontRef>
        </p:style>
        <p:txBody>
          <a:bodyPr lIns="19050" tIns="19050" rIns="19050" bIns="19050" anchor="ctr"/>
          <a:lstStyle/>
          <a:p>
            <a:pPr lvl="0" algn="ctr"/>
            <a:r>
              <a:rPr lang="fr-FR" sz="2000" b="1" dirty="0">
                <a:solidFill>
                  <a:schemeClr val="bg1"/>
                </a:solidFill>
                <a:latin typeface="Times New Roman" panose="02020603050405020304" pitchFamily="18" charset="0"/>
                <a:cs typeface="Times New Roman" panose="02020603050405020304" pitchFamily="18" charset="0"/>
                <a:sym typeface="Viga"/>
              </a:rPr>
              <a:t>Les attaques courantes contre RSA</a:t>
            </a:r>
            <a:endParaRPr sz="2000" dirty="0">
              <a:solidFill>
                <a:schemeClr val="bg1"/>
              </a:solidFill>
              <a:latin typeface="Arial"/>
              <a:ea typeface="微软雅黑"/>
              <a:sym typeface="Arial"/>
            </a:endParaRPr>
          </a:p>
        </p:txBody>
      </p:sp>
    </p:spTree>
    <p:extLst>
      <p:ext uri="{BB962C8B-B14F-4D97-AF65-F5344CB8AC3E}">
        <p14:creationId xmlns:p14="http://schemas.microsoft.com/office/powerpoint/2010/main" val="3000936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800" b="1" i="0" u="none" strike="noStrike" kern="1200" cap="none" spc="0" normalizeH="0" baseline="0" noProof="0" dirty="0">
                <a:ln>
                  <a:noFill/>
                </a:ln>
                <a:solidFill>
                  <a:prstClr val="white"/>
                </a:solidFill>
                <a:effectLst/>
                <a:uLnTx/>
                <a:uFillTx/>
                <a:latin typeface="Calibri"/>
                <a:ea typeface="+mn-ea"/>
                <a:cs typeface="+mn-cs"/>
              </a:rPr>
              <a:t>20</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16"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Fonctionnement de quelques méthodes de cryptanalyse :</a:t>
            </a:r>
          </a:p>
        </p:txBody>
      </p:sp>
      <p:sp>
        <p:nvSpPr>
          <p:cNvPr id="22" name="ZoneTexte 2">
            <a:extLst>
              <a:ext uri="{FF2B5EF4-FFF2-40B4-BE49-F238E27FC236}">
                <a16:creationId xmlns:a16="http://schemas.microsoft.com/office/drawing/2014/main" id="{F0860D69-DBF2-6677-95C3-CAA93CFBFA6B}"/>
              </a:ext>
            </a:extLst>
          </p:cNvPr>
          <p:cNvSpPr txBox="1"/>
          <p:nvPr/>
        </p:nvSpPr>
        <p:spPr>
          <a:xfrm>
            <a:off x="3512839" y="1796419"/>
            <a:ext cx="6493164" cy="400110"/>
          </a:xfrm>
          <a:prstGeom prst="rect">
            <a:avLst/>
          </a:prstGeom>
          <a:noFill/>
        </p:spPr>
        <p:txBody>
          <a:bodyPr wrap="square">
            <a:spAutoFit/>
          </a:bodyPr>
          <a:lstStyle/>
          <a:p>
            <a:pPr marL="307975" algn="ctr">
              <a:lnSpc>
                <a:spcPct val="100000"/>
              </a:lnSpc>
              <a:spcBef>
                <a:spcPts val="90"/>
              </a:spcBef>
            </a:pPr>
            <a:r>
              <a:rPr lang="fr-FR" sz="2000" b="1" spc="-10" dirty="0">
                <a:solidFill>
                  <a:srgbClr val="FF6000"/>
                </a:solidFill>
                <a:latin typeface="Arial"/>
                <a:cs typeface="Arial"/>
              </a:rPr>
              <a:t>Cryptanalyse de</a:t>
            </a:r>
            <a:r>
              <a:rPr lang="fr-FR" sz="2000" b="1" spc="-5" dirty="0">
                <a:solidFill>
                  <a:srgbClr val="FF6000"/>
                </a:solidFill>
                <a:latin typeface="Arial"/>
                <a:cs typeface="Arial"/>
              </a:rPr>
              <a:t> </a:t>
            </a:r>
            <a:r>
              <a:rPr lang="fr-FR" sz="2000" b="1" spc="-10" dirty="0">
                <a:solidFill>
                  <a:srgbClr val="FF6000"/>
                </a:solidFill>
                <a:latin typeface="Arial"/>
                <a:cs typeface="Arial"/>
              </a:rPr>
              <a:t>RSA </a:t>
            </a:r>
            <a:r>
              <a:rPr lang="fr-FR" sz="2000" b="1" spc="-5" dirty="0">
                <a:solidFill>
                  <a:srgbClr val="FF6000"/>
                </a:solidFill>
                <a:latin typeface="Arial"/>
                <a:cs typeface="Arial"/>
              </a:rPr>
              <a:t>connaissant </a:t>
            </a:r>
            <a:r>
              <a:rPr lang="fr-FR" sz="2000" b="1" i="1" spc="-45" dirty="0">
                <a:solidFill>
                  <a:srgbClr val="FF6000"/>
                </a:solidFill>
                <a:latin typeface="Verdana"/>
                <a:cs typeface="Verdana"/>
              </a:rPr>
              <a:t>φ</a:t>
            </a:r>
            <a:r>
              <a:rPr lang="fr-FR" sz="2000" b="1" spc="-45" dirty="0">
                <a:solidFill>
                  <a:srgbClr val="FF6000"/>
                </a:solidFill>
                <a:latin typeface="Tahoma"/>
                <a:cs typeface="Tahoma"/>
              </a:rPr>
              <a:t>(</a:t>
            </a:r>
            <a:r>
              <a:rPr lang="fr-FR" sz="2000" b="1" i="1" spc="-45" dirty="0">
                <a:solidFill>
                  <a:srgbClr val="FF6000"/>
                </a:solidFill>
                <a:latin typeface="Times New Roman"/>
                <a:cs typeface="Times New Roman"/>
              </a:rPr>
              <a:t>N</a:t>
            </a:r>
            <a:r>
              <a:rPr lang="fr-FR" sz="2000" b="1" spc="-45" dirty="0">
                <a:solidFill>
                  <a:srgbClr val="FF6000"/>
                </a:solidFill>
                <a:latin typeface="Tahoma"/>
                <a:cs typeface="Tahoma"/>
              </a:rPr>
              <a:t>):</a:t>
            </a:r>
            <a:endParaRPr lang="fr-FR" sz="2000" b="1" dirty="0">
              <a:solidFill>
                <a:srgbClr val="FF6000"/>
              </a:solidFill>
              <a:latin typeface="Tahoma"/>
              <a:cs typeface="Tahoma"/>
            </a:endParaRPr>
          </a:p>
        </p:txBody>
      </p:sp>
      <p:sp>
        <p:nvSpPr>
          <p:cNvPr id="24" name="Organigramme : Alternative 3">
            <a:extLst>
              <a:ext uri="{FF2B5EF4-FFF2-40B4-BE49-F238E27FC236}">
                <a16:creationId xmlns:a16="http://schemas.microsoft.com/office/drawing/2014/main" id="{8B44023F-F2B5-8362-CB63-E76B6CA5EC8F}"/>
              </a:ext>
            </a:extLst>
          </p:cNvPr>
          <p:cNvSpPr/>
          <p:nvPr/>
        </p:nvSpPr>
        <p:spPr>
          <a:xfrm>
            <a:off x="3178998" y="2361542"/>
            <a:ext cx="7422870" cy="767333"/>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5400">
              <a:lnSpc>
                <a:spcPct val="100000"/>
              </a:lnSpc>
            </a:pPr>
            <a:r>
              <a:rPr lang="fr-FR" b="1" dirty="0">
                <a:ln w="0"/>
                <a:solidFill>
                  <a:srgbClr val="FF6000"/>
                </a:solidFill>
                <a:effectLst>
                  <a:outerShdw blurRad="38100" dist="19050" dir="2700000" algn="tl" rotWithShape="0">
                    <a:schemeClr val="dk1">
                      <a:alpha val="40000"/>
                    </a:schemeClr>
                  </a:outerShdw>
                </a:effectLst>
                <a:latin typeface="Arial"/>
                <a:cs typeface="Arial"/>
              </a:rPr>
              <a:t>Proposition :</a:t>
            </a:r>
          </a:p>
          <a:p>
            <a:pPr marL="25400">
              <a:lnSpc>
                <a:spcPct val="100000"/>
              </a:lnSpc>
              <a:spcBef>
                <a:spcPts val="375"/>
              </a:spcBef>
            </a:pPr>
            <a:r>
              <a:rPr lang="fr-FR" sz="1600" i="1" spc="-5" dirty="0">
                <a:latin typeface="Arial"/>
                <a:cs typeface="Arial"/>
              </a:rPr>
              <a:t>	</a:t>
            </a:r>
            <a:r>
              <a:rPr lang="fr-FR" i="1" spc="-5" dirty="0">
                <a:latin typeface="Arial"/>
                <a:cs typeface="Arial"/>
              </a:rPr>
              <a:t>Soit </a:t>
            </a:r>
            <a:r>
              <a:rPr lang="fr-FR" i="1" spc="-10" dirty="0">
                <a:latin typeface="Times New Roman"/>
                <a:cs typeface="Times New Roman"/>
              </a:rPr>
              <a:t>N</a:t>
            </a:r>
            <a:r>
              <a:rPr lang="fr-FR" i="1" spc="90" dirty="0">
                <a:latin typeface="Times New Roman"/>
                <a:cs typeface="Times New Roman"/>
              </a:rPr>
              <a:t> </a:t>
            </a:r>
            <a:r>
              <a:rPr lang="fr-FR" spc="45" dirty="0">
                <a:latin typeface="Tahoma"/>
                <a:cs typeface="Tahoma"/>
              </a:rPr>
              <a:t>=</a:t>
            </a:r>
            <a:r>
              <a:rPr lang="fr-FR" spc="-45" dirty="0">
                <a:latin typeface="Tahoma"/>
                <a:cs typeface="Tahoma"/>
              </a:rPr>
              <a:t> </a:t>
            </a:r>
            <a:r>
              <a:rPr lang="fr-FR" i="1" spc="-5" dirty="0" err="1">
                <a:latin typeface="Times New Roman"/>
                <a:cs typeface="Times New Roman"/>
              </a:rPr>
              <a:t>pq</a:t>
            </a:r>
            <a:r>
              <a:rPr lang="fr-FR" i="1" spc="-5" dirty="0">
                <a:latin typeface="Arial"/>
                <a:cs typeface="Arial"/>
              </a:rPr>
              <a:t>.</a:t>
            </a:r>
            <a:r>
              <a:rPr lang="fr-FR" i="1" spc="65" dirty="0">
                <a:latin typeface="Arial"/>
                <a:cs typeface="Arial"/>
              </a:rPr>
              <a:t> </a:t>
            </a:r>
            <a:r>
              <a:rPr lang="fr-FR" i="1" spc="-5" dirty="0">
                <a:latin typeface="Arial"/>
                <a:cs typeface="Arial"/>
              </a:rPr>
              <a:t>Si </a:t>
            </a:r>
            <a:r>
              <a:rPr lang="fr-FR" i="1" spc="-10" dirty="0">
                <a:latin typeface="Arial"/>
                <a:cs typeface="Arial"/>
              </a:rPr>
              <a:t>on</a:t>
            </a:r>
            <a:r>
              <a:rPr lang="fr-FR" i="1" spc="-5" dirty="0">
                <a:latin typeface="Arial"/>
                <a:cs typeface="Arial"/>
              </a:rPr>
              <a:t> connait </a:t>
            </a:r>
            <a:r>
              <a:rPr lang="fr-FR" i="1" spc="-35" dirty="0">
                <a:latin typeface="Verdana"/>
                <a:cs typeface="Verdana"/>
              </a:rPr>
              <a:t>φ</a:t>
            </a:r>
            <a:r>
              <a:rPr lang="fr-FR" spc="-35" dirty="0">
                <a:latin typeface="Tahoma"/>
                <a:cs typeface="Tahoma"/>
              </a:rPr>
              <a:t>(</a:t>
            </a:r>
            <a:r>
              <a:rPr lang="fr-FR" i="1" spc="-35" dirty="0">
                <a:latin typeface="Times New Roman"/>
                <a:cs typeface="Times New Roman"/>
              </a:rPr>
              <a:t>N</a:t>
            </a:r>
            <a:r>
              <a:rPr lang="fr-FR" spc="-35" dirty="0">
                <a:latin typeface="Tahoma"/>
                <a:cs typeface="Tahoma"/>
              </a:rPr>
              <a:t>)</a:t>
            </a:r>
            <a:r>
              <a:rPr lang="fr-FR" i="1" spc="-35" dirty="0">
                <a:latin typeface="Arial"/>
                <a:cs typeface="Arial"/>
              </a:rPr>
              <a:t>,</a:t>
            </a:r>
            <a:r>
              <a:rPr lang="fr-FR" i="1" spc="-5" dirty="0">
                <a:latin typeface="Arial"/>
                <a:cs typeface="Arial"/>
              </a:rPr>
              <a:t> alors </a:t>
            </a:r>
            <a:r>
              <a:rPr lang="fr-FR" i="1" spc="-10" dirty="0">
                <a:latin typeface="Arial"/>
                <a:cs typeface="Arial"/>
              </a:rPr>
              <a:t>on</a:t>
            </a:r>
            <a:r>
              <a:rPr lang="fr-FR" i="1" spc="-5" dirty="0">
                <a:latin typeface="Arial"/>
                <a:cs typeface="Arial"/>
              </a:rPr>
              <a:t> peut </a:t>
            </a:r>
            <a:r>
              <a:rPr lang="fr-FR" i="1" spc="-10" dirty="0">
                <a:latin typeface="Arial"/>
                <a:cs typeface="Arial"/>
              </a:rPr>
              <a:t>factoriser</a:t>
            </a:r>
            <a:r>
              <a:rPr lang="fr-FR" i="1" spc="-5" dirty="0">
                <a:latin typeface="Arial"/>
                <a:cs typeface="Arial"/>
              </a:rPr>
              <a:t> </a:t>
            </a:r>
            <a:r>
              <a:rPr lang="fr-FR" i="1" spc="25" dirty="0">
                <a:latin typeface="Times New Roman"/>
                <a:cs typeface="Times New Roman"/>
              </a:rPr>
              <a:t>N</a:t>
            </a:r>
            <a:r>
              <a:rPr lang="fr-FR" i="1" spc="25" dirty="0">
                <a:latin typeface="Arial"/>
                <a:cs typeface="Arial"/>
              </a:rPr>
              <a:t>.</a:t>
            </a:r>
            <a:endParaRPr lang="fr-FR" sz="1600" dirty="0">
              <a:latin typeface="Arial"/>
              <a:cs typeface="Arial"/>
            </a:endParaRPr>
          </a:p>
        </p:txBody>
      </p:sp>
      <mc:AlternateContent xmlns:mc="http://schemas.openxmlformats.org/markup-compatibility/2006" xmlns:a14="http://schemas.microsoft.com/office/drawing/2010/main">
        <mc:Choice Requires="a14">
          <p:sp>
            <p:nvSpPr>
              <p:cNvPr id="25" name="Organigramme : Alternative 5">
                <a:extLst>
                  <a:ext uri="{FF2B5EF4-FFF2-40B4-BE49-F238E27FC236}">
                    <a16:creationId xmlns:a16="http://schemas.microsoft.com/office/drawing/2014/main" id="{C59BD1C0-6677-9D83-76F2-75CA411093B5}"/>
                  </a:ext>
                </a:extLst>
              </p:cNvPr>
              <p:cNvSpPr/>
              <p:nvPr/>
            </p:nvSpPr>
            <p:spPr>
              <a:xfrm>
                <a:off x="3178998" y="3324666"/>
                <a:ext cx="7422870" cy="3380934"/>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fr-FR" b="1" dirty="0">
                    <a:ln w="0"/>
                    <a:solidFill>
                      <a:srgbClr val="FF6000"/>
                    </a:solidFill>
                    <a:effectLst>
                      <a:outerShdw blurRad="38100" dist="19050" dir="2700000" algn="tl" rotWithShape="0">
                        <a:schemeClr val="dk1">
                          <a:alpha val="40000"/>
                        </a:schemeClr>
                      </a:outerShdw>
                    </a:effectLst>
                    <a:latin typeface="Arial"/>
                    <a:cs typeface="Arial"/>
                  </a:rPr>
                  <a:t>Preuve</a:t>
                </a:r>
                <a:r>
                  <a:rPr lang="fr-FR" sz="1600" dirty="0">
                    <a:ln w="0"/>
                    <a:solidFill>
                      <a:srgbClr val="0070C0"/>
                    </a:solidFill>
                    <a:effectLst>
                      <a:outerShdw blurRad="38100" dist="19050" dir="2700000" algn="tl" rotWithShape="0">
                        <a:schemeClr val="dk1">
                          <a:alpha val="40000"/>
                        </a:schemeClr>
                      </a:outerShdw>
                    </a:effectLst>
                    <a:latin typeface="Arial"/>
                    <a:cs typeface="Arial"/>
                  </a:rPr>
                  <a:t> :</a:t>
                </a:r>
              </a:p>
              <a:p>
                <a:pPr marL="25400">
                  <a:lnSpc>
                    <a:spcPct val="100000"/>
                  </a:lnSpc>
                  <a:spcBef>
                    <a:spcPts val="360"/>
                  </a:spcBef>
                </a:pPr>
                <a:r>
                  <a:rPr lang="fr-FR" i="1" spc="-5" dirty="0">
                    <a:latin typeface="Arial"/>
                    <a:cs typeface="Arial"/>
                  </a:rPr>
                  <a:t>     Si</a:t>
                </a:r>
              </a:p>
              <a:p>
                <a:pPr marL="25400">
                  <a:lnSpc>
                    <a:spcPct val="100000"/>
                  </a:lnSpc>
                  <a:spcBef>
                    <a:spcPts val="360"/>
                  </a:spcBef>
                </a:pPr>
                <a:r>
                  <a:rPr lang="fr-FR" i="1" spc="-5" dirty="0">
                    <a:latin typeface="Arial"/>
                    <a:cs typeface="Arial"/>
                  </a:rPr>
                  <a:t>   		</a:t>
                </a:r>
                <a:r>
                  <a:rPr lang="fr-FR" i="1" spc="-5" dirty="0" err="1">
                    <a:latin typeface="Arial"/>
                    <a:cs typeface="Arial"/>
                  </a:rPr>
                  <a:t>pq</a:t>
                </a:r>
                <a:r>
                  <a:rPr lang="fr-FR" i="1" spc="-5" dirty="0">
                    <a:latin typeface="Arial"/>
                    <a:cs typeface="Arial"/>
                  </a:rPr>
                  <a:t>	    = N,</a:t>
                </a:r>
              </a:p>
              <a:p>
                <a:pPr marL="1209040">
                  <a:lnSpc>
                    <a:spcPct val="100000"/>
                  </a:lnSpc>
                  <a:spcBef>
                    <a:spcPts val="55"/>
                  </a:spcBef>
                </a:pPr>
                <a:r>
                  <a:rPr lang="fr-FR" i="1" spc="-5" dirty="0">
                    <a:latin typeface="Arial"/>
                    <a:cs typeface="Arial"/>
                  </a:rPr>
                  <a:t>      p + q = N + 1 − φ(N),</a:t>
                </a:r>
              </a:p>
              <a:p>
                <a:pPr marL="12700">
                  <a:lnSpc>
                    <a:spcPct val="100000"/>
                  </a:lnSpc>
                  <a:spcBef>
                    <a:spcPts val="1220"/>
                  </a:spcBef>
                </a:pPr>
                <a:r>
                  <a:rPr lang="fr-FR" i="1" spc="-5" dirty="0">
                    <a:latin typeface="Arial"/>
                    <a:cs typeface="Arial"/>
                  </a:rPr>
                  <a:t>Alors ce qui donnent l’équation en p : </a:t>
                </a:r>
                <a14:m>
                  <m:oMath xmlns:m="http://schemas.openxmlformats.org/officeDocument/2006/math">
                    <m:sSup>
                      <m:sSupPr>
                        <m:ctrlPr>
                          <a:rPr lang="fr-FR" i="1" spc="-5">
                            <a:latin typeface="Cambria Math" panose="02040503050406030204" pitchFamily="18" charset="0"/>
                            <a:cs typeface="Arial"/>
                          </a:rPr>
                        </m:ctrlPr>
                      </m:sSupPr>
                      <m:e>
                        <m:r>
                          <a:rPr lang="en-US" i="1" spc="-5">
                            <a:latin typeface="Cambria Math" panose="02040503050406030204" pitchFamily="18" charset="0"/>
                            <a:cs typeface="Arial"/>
                          </a:rPr>
                          <m:t>𝑝</m:t>
                        </m:r>
                      </m:e>
                      <m:sup>
                        <m:r>
                          <a:rPr lang="fr-FR" i="1" spc="-5">
                            <a:latin typeface="Cambria Math" panose="02040503050406030204" pitchFamily="18" charset="0"/>
                            <a:cs typeface="Arial"/>
                          </a:rPr>
                          <m:t>2</m:t>
                        </m:r>
                      </m:sup>
                    </m:sSup>
                  </m:oMath>
                </a14:m>
                <a:r>
                  <a:rPr lang="fr-FR" i="1" spc="-5" dirty="0">
                    <a:latin typeface="Arial"/>
                    <a:cs typeface="Arial"/>
                  </a:rPr>
                  <a:t> − (N + 1 − φ(N))p + N = 0</a:t>
                </a:r>
              </a:p>
              <a:p>
                <a:endParaRPr lang="fr-FR" sz="900" i="1" spc="-5" dirty="0">
                  <a:latin typeface="Arial"/>
                  <a:cs typeface="Arial"/>
                </a:endParaRPr>
              </a:p>
              <a:p>
                <a:r>
                  <a:rPr lang="fr-FR" i="1" spc="-5" dirty="0">
                    <a:latin typeface="Arial"/>
                    <a:cs typeface="Arial"/>
                  </a:rPr>
                  <a:t>On obtient ainsi :</a:t>
                </a:r>
              </a:p>
              <a:p>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rPr>
                        <m:t>𝑝</m:t>
                      </m:r>
                      <m:r>
                        <a:rPr lang="en-US" i="1" spc="-5">
                          <a:latin typeface="Cambria Math" panose="02040503050406030204" pitchFamily="18" charset="0"/>
                        </a:rPr>
                        <m:t>=</m:t>
                      </m:r>
                      <m:f>
                        <m:fPr>
                          <m:ctrlPr>
                            <a:rPr lang="en-US" i="1" spc="-5">
                              <a:latin typeface="Cambria Math" panose="02040503050406030204" pitchFamily="18" charset="0"/>
                            </a:rPr>
                          </m:ctrlPr>
                        </m:fPr>
                        <m:num>
                          <m:r>
                            <a:rPr lang="en-US" i="1" spc="-5">
                              <a:latin typeface="Cambria Math" panose="02040503050406030204" pitchFamily="18" charset="0"/>
                            </a:rPr>
                            <m:t>𝑁</m:t>
                          </m:r>
                          <m:r>
                            <a:rPr lang="en-US" i="1" spc="-5">
                              <a:latin typeface="Cambria Math" panose="02040503050406030204" pitchFamily="18" charset="0"/>
                            </a:rPr>
                            <m:t>+1−</m:t>
                          </m:r>
                          <m:r>
                            <m:rPr>
                              <m:nor/>
                            </m:rPr>
                            <a:rPr lang="el-GR" i="1" spc="-5">
                              <a:latin typeface="Arial"/>
                              <a:cs typeface="Arial"/>
                            </a:rPr>
                            <m:t>ϕ</m:t>
                          </m:r>
                          <m:r>
                            <m:rPr>
                              <m:nor/>
                            </m:rPr>
                            <a:rPr lang="el-GR" i="1" spc="-5">
                              <a:latin typeface="Arial"/>
                              <a:cs typeface="Arial"/>
                            </a:rPr>
                            <m:t>(</m:t>
                          </m:r>
                          <m:r>
                            <m:rPr>
                              <m:nor/>
                            </m:rPr>
                            <a:rPr lang="fr-FR" i="1" spc="-5">
                              <a:latin typeface="Arial"/>
                              <a:cs typeface="Arial"/>
                            </a:rPr>
                            <m:t>N</m:t>
                          </m:r>
                          <m:r>
                            <m:rPr>
                              <m:nor/>
                            </m:rPr>
                            <a:rPr lang="fr-FR" i="1" spc="-5">
                              <a:latin typeface="Arial"/>
                              <a:cs typeface="Arial"/>
                            </a:rPr>
                            <m:t>)</m:t>
                          </m:r>
                          <m:r>
                            <a:rPr lang="en-US" i="1" spc="-5">
                              <a:latin typeface="Cambria Math" panose="02040503050406030204" pitchFamily="18" charset="0"/>
                            </a:rPr>
                            <m:t>+</m:t>
                          </m:r>
                          <m:rad>
                            <m:radPr>
                              <m:degHide m:val="on"/>
                              <m:ctrlPr>
                                <a:rPr lang="en-US" i="1" spc="-5">
                                  <a:latin typeface="Cambria Math" panose="02040503050406030204" pitchFamily="18" charset="0"/>
                                </a:rPr>
                              </m:ctrlPr>
                            </m:radPr>
                            <m:deg/>
                            <m:e>
                              <m:sSup>
                                <m:sSupPr>
                                  <m:ctrlPr>
                                    <a:rPr lang="en-US" i="1" spc="-5">
                                      <a:latin typeface="Cambria Math" panose="02040503050406030204" pitchFamily="18" charset="0"/>
                                    </a:rPr>
                                  </m:ctrlPr>
                                </m:sSupPr>
                                <m:e>
                                  <m:r>
                                    <a:rPr lang="en-US" i="1" spc="-5">
                                      <a:latin typeface="Cambria Math" panose="02040503050406030204" pitchFamily="18" charset="0"/>
                                    </a:rPr>
                                    <m:t>(</m:t>
                                  </m:r>
                                  <m:r>
                                    <a:rPr lang="en-US" i="1" spc="-5">
                                      <a:latin typeface="Cambria Math" panose="02040503050406030204" pitchFamily="18" charset="0"/>
                                    </a:rPr>
                                    <m:t>𝑁</m:t>
                                  </m:r>
                                  <m:r>
                                    <a:rPr lang="en-US" i="1" spc="-5">
                                      <a:latin typeface="Cambria Math" panose="02040503050406030204" pitchFamily="18" charset="0"/>
                                    </a:rPr>
                                    <m:t>+1−</m:t>
                                  </m:r>
                                  <m:r>
                                    <m:rPr>
                                      <m:nor/>
                                    </m:rPr>
                                    <a:rPr lang="el-GR" i="1" spc="-5">
                                      <a:latin typeface="Arial"/>
                                      <a:cs typeface="Arial"/>
                                    </a:rPr>
                                    <m:t>ϕ</m:t>
                                  </m:r>
                                  <m:r>
                                    <m:rPr>
                                      <m:nor/>
                                    </m:rPr>
                                    <a:rPr lang="el-GR" i="1" spc="-5">
                                      <a:latin typeface="Arial"/>
                                      <a:cs typeface="Arial"/>
                                    </a:rPr>
                                    <m:t>(</m:t>
                                  </m:r>
                                  <m:r>
                                    <m:rPr>
                                      <m:nor/>
                                    </m:rPr>
                                    <a:rPr lang="fr-FR" i="1" spc="-5">
                                      <a:latin typeface="Arial"/>
                                      <a:cs typeface="Arial"/>
                                    </a:rPr>
                                    <m:t>N</m:t>
                                  </m:r>
                                  <m:r>
                                    <m:rPr>
                                      <m:nor/>
                                    </m:rPr>
                                    <a:rPr lang="fr-FR" i="1" spc="-5">
                                      <a:latin typeface="Arial"/>
                                      <a:cs typeface="Arial"/>
                                    </a:rPr>
                                    <m:t>)</m:t>
                                  </m:r>
                                  <m:r>
                                    <a:rPr lang="en-US" i="1" spc="-5">
                                      <a:latin typeface="Cambria Math" panose="02040503050406030204" pitchFamily="18" charset="0"/>
                                    </a:rPr>
                                    <m:t>)</m:t>
                                  </m:r>
                                </m:e>
                                <m:sup>
                                  <m:r>
                                    <a:rPr lang="en-US" i="1" spc="-5">
                                      <a:latin typeface="Cambria Math" panose="02040503050406030204" pitchFamily="18" charset="0"/>
                                    </a:rPr>
                                    <m:t>2</m:t>
                                  </m:r>
                                </m:sup>
                              </m:sSup>
                              <m:r>
                                <a:rPr lang="en-US" i="1" spc="-5">
                                  <a:latin typeface="Cambria Math" panose="02040503050406030204" pitchFamily="18" charset="0"/>
                                </a:rPr>
                                <m:t> </m:t>
                              </m:r>
                            </m:e>
                          </m:rad>
                        </m:num>
                        <m:den>
                          <m:r>
                            <a:rPr lang="en-US" i="1" spc="-5">
                              <a:latin typeface="Cambria Math" panose="02040503050406030204" pitchFamily="18" charset="0"/>
                            </a:rPr>
                            <m:t>2</m:t>
                          </m:r>
                        </m:den>
                      </m:f>
                    </m:oMath>
                  </m:oMathPara>
                </a14:m>
                <a:endParaRPr lang="fr-FR" i="1" spc="-5" dirty="0">
                  <a:latin typeface="Arial"/>
                  <a:cs typeface="Arial"/>
                </a:endParaRPr>
              </a:p>
              <a:p>
                <a:pPr/>
                <a14:m>
                  <m:oMathPara xmlns:m="http://schemas.openxmlformats.org/officeDocument/2006/math">
                    <m:oMathParaPr>
                      <m:jc m:val="centerGroup"/>
                    </m:oMathParaPr>
                    <m:oMath xmlns:m="http://schemas.openxmlformats.org/officeDocument/2006/math">
                      <m:r>
                        <a:rPr lang="en-US" i="1" spc="-5">
                          <a:latin typeface="Cambria Math" panose="02040503050406030204" pitchFamily="18" charset="0"/>
                        </a:rPr>
                        <m:t>𝑞</m:t>
                      </m:r>
                      <m:r>
                        <a:rPr lang="en-US" i="1" spc="-5">
                          <a:latin typeface="Cambria Math" panose="02040503050406030204" pitchFamily="18" charset="0"/>
                        </a:rPr>
                        <m:t>=</m:t>
                      </m:r>
                      <m:f>
                        <m:fPr>
                          <m:ctrlPr>
                            <a:rPr lang="en-US" i="1" spc="-5">
                              <a:latin typeface="Cambria Math" panose="02040503050406030204" pitchFamily="18" charset="0"/>
                            </a:rPr>
                          </m:ctrlPr>
                        </m:fPr>
                        <m:num>
                          <m:r>
                            <a:rPr lang="en-US" i="1" spc="-5">
                              <a:latin typeface="Cambria Math" panose="02040503050406030204" pitchFamily="18" charset="0"/>
                            </a:rPr>
                            <m:t>𝑁</m:t>
                          </m:r>
                          <m:r>
                            <a:rPr lang="en-US" i="1" spc="-5">
                              <a:latin typeface="Cambria Math" panose="02040503050406030204" pitchFamily="18" charset="0"/>
                            </a:rPr>
                            <m:t>+1−</m:t>
                          </m:r>
                          <m:r>
                            <m:rPr>
                              <m:nor/>
                            </m:rPr>
                            <a:rPr lang="el-GR" i="1" spc="-5">
                              <a:latin typeface="Arial"/>
                              <a:cs typeface="Arial"/>
                            </a:rPr>
                            <m:t>ϕ</m:t>
                          </m:r>
                          <m:r>
                            <m:rPr>
                              <m:nor/>
                            </m:rPr>
                            <a:rPr lang="el-GR" i="1" spc="-5">
                              <a:latin typeface="Arial"/>
                              <a:cs typeface="Arial"/>
                            </a:rPr>
                            <m:t>(</m:t>
                          </m:r>
                          <m:r>
                            <m:rPr>
                              <m:nor/>
                            </m:rPr>
                            <a:rPr lang="fr-FR" i="1" spc="-5">
                              <a:latin typeface="Arial"/>
                              <a:cs typeface="Arial"/>
                            </a:rPr>
                            <m:t>N</m:t>
                          </m:r>
                          <m:r>
                            <m:rPr>
                              <m:nor/>
                            </m:rPr>
                            <a:rPr lang="fr-FR" i="1" spc="-5">
                              <a:latin typeface="Arial"/>
                              <a:cs typeface="Arial"/>
                            </a:rPr>
                            <m:t>)</m:t>
                          </m:r>
                          <m:r>
                            <a:rPr lang="en-US" i="1" spc="-5">
                              <a:latin typeface="Cambria Math" panose="02040503050406030204" pitchFamily="18" charset="0"/>
                            </a:rPr>
                            <m:t>−</m:t>
                          </m:r>
                          <m:rad>
                            <m:radPr>
                              <m:degHide m:val="on"/>
                              <m:ctrlPr>
                                <a:rPr lang="en-US" i="1" spc="-5">
                                  <a:latin typeface="Cambria Math" panose="02040503050406030204" pitchFamily="18" charset="0"/>
                                </a:rPr>
                              </m:ctrlPr>
                            </m:radPr>
                            <m:deg/>
                            <m:e>
                              <m:sSup>
                                <m:sSupPr>
                                  <m:ctrlPr>
                                    <a:rPr lang="en-US" i="1" spc="-5">
                                      <a:latin typeface="Cambria Math" panose="02040503050406030204" pitchFamily="18" charset="0"/>
                                    </a:rPr>
                                  </m:ctrlPr>
                                </m:sSupPr>
                                <m:e>
                                  <m:r>
                                    <a:rPr lang="en-US" i="1" spc="-5">
                                      <a:latin typeface="Cambria Math" panose="02040503050406030204" pitchFamily="18" charset="0"/>
                                    </a:rPr>
                                    <m:t>(</m:t>
                                  </m:r>
                                  <m:r>
                                    <a:rPr lang="en-US" i="1" spc="-5">
                                      <a:latin typeface="Cambria Math" panose="02040503050406030204" pitchFamily="18" charset="0"/>
                                    </a:rPr>
                                    <m:t>𝑁</m:t>
                                  </m:r>
                                  <m:r>
                                    <a:rPr lang="en-US" i="1" spc="-5">
                                      <a:latin typeface="Cambria Math" panose="02040503050406030204" pitchFamily="18" charset="0"/>
                                    </a:rPr>
                                    <m:t>+1−</m:t>
                                  </m:r>
                                  <m:r>
                                    <m:rPr>
                                      <m:nor/>
                                    </m:rPr>
                                    <a:rPr lang="el-GR" i="1" spc="-5">
                                      <a:latin typeface="Arial"/>
                                      <a:cs typeface="Arial"/>
                                    </a:rPr>
                                    <m:t>ϕ</m:t>
                                  </m:r>
                                  <m:r>
                                    <m:rPr>
                                      <m:nor/>
                                    </m:rPr>
                                    <a:rPr lang="el-GR" i="1" spc="-5">
                                      <a:latin typeface="Arial"/>
                                      <a:cs typeface="Arial"/>
                                    </a:rPr>
                                    <m:t>(</m:t>
                                  </m:r>
                                  <m:r>
                                    <m:rPr>
                                      <m:nor/>
                                    </m:rPr>
                                    <a:rPr lang="fr-FR" i="1" spc="-5">
                                      <a:latin typeface="Arial"/>
                                      <a:cs typeface="Arial"/>
                                    </a:rPr>
                                    <m:t>N</m:t>
                                  </m:r>
                                  <m:r>
                                    <m:rPr>
                                      <m:nor/>
                                    </m:rPr>
                                    <a:rPr lang="fr-FR" i="1" spc="-5">
                                      <a:latin typeface="Arial"/>
                                      <a:cs typeface="Arial"/>
                                    </a:rPr>
                                    <m:t>)</m:t>
                                  </m:r>
                                  <m:r>
                                    <a:rPr lang="en-US" i="1" spc="-5">
                                      <a:latin typeface="Cambria Math" panose="02040503050406030204" pitchFamily="18" charset="0"/>
                                    </a:rPr>
                                    <m:t>)</m:t>
                                  </m:r>
                                </m:e>
                                <m:sup>
                                  <m:r>
                                    <a:rPr lang="en-US" i="1" spc="-5">
                                      <a:latin typeface="Cambria Math" panose="02040503050406030204" pitchFamily="18" charset="0"/>
                                    </a:rPr>
                                    <m:t>2</m:t>
                                  </m:r>
                                </m:sup>
                              </m:sSup>
                              <m:r>
                                <a:rPr lang="en-US" i="1" spc="-5">
                                  <a:latin typeface="Cambria Math" panose="02040503050406030204" pitchFamily="18" charset="0"/>
                                </a:rPr>
                                <m:t> </m:t>
                              </m:r>
                            </m:e>
                          </m:rad>
                        </m:num>
                        <m:den>
                          <m:r>
                            <a:rPr lang="en-US" i="1" spc="-5">
                              <a:latin typeface="Cambria Math" panose="02040503050406030204" pitchFamily="18" charset="0"/>
                            </a:rPr>
                            <m:t>2</m:t>
                          </m:r>
                        </m:den>
                      </m:f>
                    </m:oMath>
                  </m:oMathPara>
                </a14:m>
                <a:endParaRPr lang="fr-FR" i="1" spc="-5" dirty="0">
                  <a:latin typeface="Arial"/>
                  <a:cs typeface="Arial"/>
                </a:endParaRPr>
              </a:p>
            </p:txBody>
          </p:sp>
        </mc:Choice>
        <mc:Fallback xmlns="">
          <p:sp>
            <p:nvSpPr>
              <p:cNvPr id="25" name="Organigramme : Alternative 5">
                <a:extLst>
                  <a:ext uri="{FF2B5EF4-FFF2-40B4-BE49-F238E27FC236}">
                    <a16:creationId xmlns:a16="http://schemas.microsoft.com/office/drawing/2014/main" id="{C59BD1C0-6677-9D83-76F2-75CA411093B5}"/>
                  </a:ext>
                </a:extLst>
              </p:cNvPr>
              <p:cNvSpPr>
                <a:spLocks noRot="1" noChangeAspect="1" noMove="1" noResize="1" noEditPoints="1" noAdjustHandles="1" noChangeArrowheads="1" noChangeShapeType="1" noTextEdit="1"/>
              </p:cNvSpPr>
              <p:nvPr/>
            </p:nvSpPr>
            <p:spPr>
              <a:xfrm>
                <a:off x="3178998" y="3324666"/>
                <a:ext cx="7422870" cy="3380934"/>
              </a:xfrm>
              <a:prstGeom prst="flowChartAlternateProcess">
                <a:avLst/>
              </a:prstGeom>
              <a:blipFill>
                <a:blip r:embed="rId4"/>
                <a:stretch>
                  <a:fillRect/>
                </a:stretch>
              </a:blipFill>
              <a:ln w="19050">
                <a:solidFill>
                  <a:srgbClr val="FF6000"/>
                </a:solidFill>
              </a:ln>
              <a:effectLst>
                <a:outerShdw blurRad="50800" dist="38100" dir="5400000" algn="t" rotWithShape="0">
                  <a:prstClr val="black">
                    <a:alpha val="40000"/>
                  </a:prstClr>
                </a:outerShdw>
              </a:effectLst>
            </p:spPr>
            <p:txBody>
              <a:bodyPr/>
              <a:lstStyle/>
              <a:p>
                <a:r>
                  <a:rPr lang="fr-FR">
                    <a:noFill/>
                  </a:rPr>
                  <a:t> </a:t>
                </a:r>
              </a:p>
            </p:txBody>
          </p:sp>
        </mc:Fallback>
      </mc:AlternateContent>
      <p:sp>
        <p:nvSpPr>
          <p:cNvPr id="3" name="Accolade ouvrante 2">
            <a:extLst>
              <a:ext uri="{FF2B5EF4-FFF2-40B4-BE49-F238E27FC236}">
                <a16:creationId xmlns:a16="http://schemas.microsoft.com/office/drawing/2014/main" id="{44762761-F179-99A2-B598-4B6DA64425E7}"/>
              </a:ext>
            </a:extLst>
          </p:cNvPr>
          <p:cNvSpPr/>
          <p:nvPr/>
        </p:nvSpPr>
        <p:spPr>
          <a:xfrm>
            <a:off x="4660900" y="4138640"/>
            <a:ext cx="184539" cy="530352"/>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506211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21</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3" name="Rectangle 2"/>
          <p:cNvSpPr/>
          <p:nvPr/>
        </p:nvSpPr>
        <p:spPr>
          <a:xfrm>
            <a:off x="3505305" y="1394406"/>
            <a:ext cx="7393604" cy="400110"/>
          </a:xfrm>
          <a:prstGeom prst="rect">
            <a:avLst/>
          </a:prstGeom>
        </p:spPr>
        <p:txBody>
          <a:bodyPr wrap="square">
            <a:spAutoFit/>
          </a:bodyPr>
          <a:lstStyle/>
          <a:p>
            <a:pPr algn="ctr"/>
            <a:r>
              <a:rPr lang="fr-FR" sz="2000" b="1" spc="-10" dirty="0">
                <a:solidFill>
                  <a:srgbClr val="FF6000"/>
                </a:solidFill>
                <a:latin typeface="Arial"/>
                <a:cs typeface="Arial"/>
              </a:rPr>
              <a:t>Utilisation du même module et deux exposants différents :</a:t>
            </a:r>
          </a:p>
        </p:txBody>
      </p:sp>
      <p:sp>
        <p:nvSpPr>
          <p:cNvPr id="27" name="Organigramme : Alternative 3">
            <a:extLst>
              <a:ext uri="{FF2B5EF4-FFF2-40B4-BE49-F238E27FC236}">
                <a16:creationId xmlns:a16="http://schemas.microsoft.com/office/drawing/2014/main" id="{72B4BAA0-A217-C6F0-5929-10039244F58D}"/>
              </a:ext>
            </a:extLst>
          </p:cNvPr>
          <p:cNvSpPr/>
          <p:nvPr/>
        </p:nvSpPr>
        <p:spPr>
          <a:xfrm>
            <a:off x="3470433" y="1930231"/>
            <a:ext cx="6944830" cy="1175779"/>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5400">
              <a:lnSpc>
                <a:spcPct val="100000"/>
              </a:lnSpc>
            </a:pPr>
            <a:r>
              <a:rPr lang="fr-FR" b="1" dirty="0">
                <a:ln w="0"/>
                <a:solidFill>
                  <a:srgbClr val="FF6000"/>
                </a:solidFill>
                <a:effectLst>
                  <a:outerShdw blurRad="38100" dist="19050" dir="2700000" algn="tl" rotWithShape="0">
                    <a:schemeClr val="dk1">
                      <a:alpha val="40000"/>
                    </a:schemeClr>
                  </a:outerShdw>
                </a:effectLst>
                <a:latin typeface="Arial"/>
                <a:cs typeface="Arial"/>
              </a:rPr>
              <a:t>Proposition</a:t>
            </a:r>
            <a:r>
              <a:rPr lang="fr-FR" sz="1600" dirty="0">
                <a:ln w="0"/>
                <a:solidFill>
                  <a:schemeClr val="tx1"/>
                </a:solidFill>
                <a:effectLst>
                  <a:outerShdw blurRad="38100" dist="19050" dir="2700000" algn="tl" rotWithShape="0">
                    <a:schemeClr val="dk1">
                      <a:alpha val="40000"/>
                    </a:schemeClr>
                  </a:outerShdw>
                </a:effectLst>
                <a:latin typeface="Arial"/>
                <a:cs typeface="Arial"/>
              </a:rPr>
              <a:t> :</a:t>
            </a:r>
          </a:p>
          <a:p>
            <a:pPr marL="25400">
              <a:spcBef>
                <a:spcPts val="375"/>
              </a:spcBef>
            </a:pPr>
            <a:r>
              <a:rPr lang="fr-FR" sz="1600" i="1" kern="1200" spc="-5" dirty="0">
                <a:solidFill>
                  <a:srgbClr val="000000"/>
                </a:solidFill>
                <a:effectLst/>
                <a:latin typeface="Arial"/>
                <a:ea typeface="+mn-ea"/>
                <a:cs typeface="Arial"/>
              </a:rPr>
              <a:t>   </a:t>
            </a:r>
            <a:r>
              <a:rPr lang="fr-FR" sz="1600" i="1" spc="-5" dirty="0">
                <a:solidFill>
                  <a:srgbClr val="000000"/>
                </a:solidFill>
                <a:latin typeface="Arial"/>
                <a:cs typeface="Arial"/>
              </a:rPr>
              <a:t>    </a:t>
            </a:r>
            <a:r>
              <a:rPr lang="fr-FR" sz="1600" i="1" kern="1200" spc="-5" dirty="0">
                <a:solidFill>
                  <a:srgbClr val="000000"/>
                </a:solidFill>
                <a:effectLst/>
                <a:latin typeface="Arial"/>
                <a:ea typeface="+mn-ea"/>
                <a:cs typeface="Arial"/>
              </a:rPr>
              <a:t> </a:t>
            </a:r>
            <a:r>
              <a:rPr lang="fr-FR" i="1" spc="-10" dirty="0">
                <a:latin typeface="Times New Roman"/>
                <a:cs typeface="Times New Roman"/>
              </a:rPr>
              <a:t>Si un message clair M est chiffré avec (N, e1) et (N, e2) avec  </a:t>
            </a:r>
          </a:p>
          <a:p>
            <a:pPr marL="25400">
              <a:spcBef>
                <a:spcPts val="375"/>
              </a:spcBef>
            </a:pPr>
            <a:r>
              <a:rPr lang="fr-FR" i="1" spc="-10" dirty="0">
                <a:latin typeface="Times New Roman"/>
                <a:cs typeface="Times New Roman"/>
              </a:rPr>
              <a:t>pgcd(e1, e2) = 1, alors on peut calculer M.</a:t>
            </a:r>
          </a:p>
        </p:txBody>
      </p:sp>
      <p:sp>
        <p:nvSpPr>
          <p:cNvPr id="28" name="Organigramme : Alternative 5">
            <a:extLst>
              <a:ext uri="{FF2B5EF4-FFF2-40B4-BE49-F238E27FC236}">
                <a16:creationId xmlns:a16="http://schemas.microsoft.com/office/drawing/2014/main" id="{A58BDB3D-DC29-E246-5860-861E382878E9}"/>
              </a:ext>
            </a:extLst>
          </p:cNvPr>
          <p:cNvSpPr/>
          <p:nvPr/>
        </p:nvSpPr>
        <p:spPr>
          <a:xfrm>
            <a:off x="3463745" y="3574325"/>
            <a:ext cx="6944830" cy="2102034"/>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fr-FR" b="1" dirty="0">
                <a:ln w="0"/>
                <a:solidFill>
                  <a:srgbClr val="FF6000"/>
                </a:solidFill>
                <a:effectLst>
                  <a:outerShdw blurRad="38100" dist="19050" dir="2700000" algn="tl" rotWithShape="0">
                    <a:schemeClr val="dk1">
                      <a:alpha val="40000"/>
                    </a:schemeClr>
                  </a:outerShdw>
                </a:effectLst>
                <a:latin typeface="Arial"/>
                <a:cs typeface="Arial"/>
              </a:rPr>
              <a:t>Preuve</a:t>
            </a:r>
            <a:r>
              <a:rPr lang="fr-FR" sz="1600" dirty="0">
                <a:ln w="0"/>
                <a:solidFill>
                  <a:srgbClr val="0070C0"/>
                </a:solidFill>
                <a:effectLst>
                  <a:outerShdw blurRad="38100" dist="19050" dir="2700000" algn="tl" rotWithShape="0">
                    <a:schemeClr val="dk1">
                      <a:alpha val="40000"/>
                    </a:schemeClr>
                  </a:outerShdw>
                </a:effectLst>
                <a:latin typeface="Arial"/>
                <a:cs typeface="Arial"/>
              </a:rPr>
              <a:t> :</a:t>
            </a:r>
          </a:p>
          <a:p>
            <a:pPr marL="264795">
              <a:lnSpc>
                <a:spcPct val="100000"/>
              </a:lnSpc>
              <a:spcBef>
                <a:spcPts val="375"/>
              </a:spcBef>
            </a:pPr>
            <a:r>
              <a:rPr lang="fr-FR" i="1" spc="-10" dirty="0">
                <a:latin typeface="Times New Roman"/>
                <a:cs typeface="Times New Roman"/>
              </a:rPr>
              <a:t>Si pgcd(e1, e2) = 1, alors e1x1 − e2x2 = 1. Supposons</a:t>
            </a:r>
          </a:p>
          <a:p>
            <a:pPr marL="1532890" marR="1284605">
              <a:lnSpc>
                <a:spcPct val="125299"/>
              </a:lnSpc>
              <a:spcBef>
                <a:spcPts val="795"/>
              </a:spcBef>
              <a:tabLst>
                <a:tab pos="1809114" algn="l"/>
              </a:tabLst>
            </a:pPr>
            <a:r>
              <a:rPr lang="fr-FR" sz="1800" i="1" spc="-5" dirty="0">
                <a:latin typeface="Times New Roman"/>
                <a:cs typeface="Times New Roman"/>
              </a:rPr>
              <a:t>C</a:t>
            </a:r>
            <a:r>
              <a:rPr lang="fr-FR" sz="1800" spc="-7" baseline="-10416" dirty="0">
                <a:latin typeface="Times New Roman"/>
                <a:cs typeface="Times New Roman"/>
              </a:rPr>
              <a:t>1	</a:t>
            </a:r>
            <a:r>
              <a:rPr lang="fr-FR" sz="1800" spc="25" dirty="0">
                <a:latin typeface="Cambria"/>
                <a:cs typeface="Cambria"/>
              </a:rPr>
              <a:t>≡</a:t>
            </a:r>
            <a:r>
              <a:rPr lang="fr-FR" sz="1800" spc="180" dirty="0">
                <a:latin typeface="Cambria"/>
                <a:cs typeface="Cambria"/>
              </a:rPr>
              <a:t> </a:t>
            </a:r>
            <a:r>
              <a:rPr lang="fr-FR" sz="1800" i="1" spc="10" dirty="0">
                <a:latin typeface="Times New Roman"/>
                <a:cs typeface="Times New Roman"/>
              </a:rPr>
              <a:t>M</a:t>
            </a:r>
            <a:r>
              <a:rPr lang="fr-FR" sz="1800" i="1" spc="15" baseline="31250" dirty="0">
                <a:latin typeface="Times New Roman"/>
                <a:cs typeface="Times New Roman"/>
              </a:rPr>
              <a:t>e</a:t>
            </a:r>
            <a:r>
              <a:rPr lang="fr-FR" sz="1800" spc="15" baseline="27777" dirty="0">
                <a:latin typeface="Times New Roman"/>
                <a:cs typeface="Times New Roman"/>
              </a:rPr>
              <a:t>1</a:t>
            </a:r>
            <a:r>
              <a:rPr lang="fr-FR" sz="1800" spc="127" baseline="27777" dirty="0">
                <a:latin typeface="Times New Roman"/>
                <a:cs typeface="Times New Roman"/>
              </a:rPr>
              <a:t> </a:t>
            </a:r>
            <a:r>
              <a:rPr lang="fr-FR" sz="1800" spc="-5" dirty="0">
                <a:latin typeface="Tahoma"/>
                <a:cs typeface="Tahoma"/>
              </a:rPr>
              <a:t>(</a:t>
            </a:r>
            <a:r>
              <a:rPr lang="fr-FR" sz="1800" spc="-5" dirty="0">
                <a:latin typeface="Times New Roman"/>
                <a:cs typeface="Times New Roman"/>
              </a:rPr>
              <a:t>mod</a:t>
            </a:r>
            <a:r>
              <a:rPr lang="fr-FR" sz="1800" spc="65" dirty="0">
                <a:latin typeface="Times New Roman"/>
                <a:cs typeface="Times New Roman"/>
              </a:rPr>
              <a:t> </a:t>
            </a:r>
            <a:r>
              <a:rPr lang="fr-FR" sz="1800" i="1" spc="-15" dirty="0">
                <a:latin typeface="Times New Roman"/>
                <a:cs typeface="Times New Roman"/>
              </a:rPr>
              <a:t>N</a:t>
            </a:r>
            <a:r>
              <a:rPr lang="fr-FR" sz="1800" spc="-15" dirty="0">
                <a:latin typeface="Tahoma"/>
                <a:cs typeface="Tahoma"/>
              </a:rPr>
              <a:t>)</a:t>
            </a:r>
            <a:r>
              <a:rPr lang="fr-FR" sz="1800" i="1" spc="-15" dirty="0">
                <a:latin typeface="Verdana"/>
                <a:cs typeface="Verdana"/>
              </a:rPr>
              <a:t>, </a:t>
            </a:r>
            <a:r>
              <a:rPr lang="fr-FR" sz="1800" i="1" spc="-375" dirty="0">
                <a:latin typeface="Verdana"/>
                <a:cs typeface="Verdana"/>
              </a:rPr>
              <a:t> </a:t>
            </a:r>
            <a:r>
              <a:rPr lang="fr-FR" sz="1800" i="1" spc="-5" dirty="0">
                <a:latin typeface="Times New Roman"/>
                <a:cs typeface="Times New Roman"/>
              </a:rPr>
              <a:t>C</a:t>
            </a:r>
            <a:r>
              <a:rPr lang="fr-FR" sz="1800" spc="-7" baseline="-10416" dirty="0">
                <a:latin typeface="Times New Roman"/>
                <a:cs typeface="Times New Roman"/>
              </a:rPr>
              <a:t>2</a:t>
            </a:r>
            <a:r>
              <a:rPr lang="fr-FR" spc="-7" baseline="-10416" dirty="0">
                <a:latin typeface="Times New Roman"/>
                <a:cs typeface="Times New Roman"/>
              </a:rPr>
              <a:t> </a:t>
            </a:r>
            <a:r>
              <a:rPr lang="fr-FR" sz="1800" spc="25" dirty="0">
                <a:latin typeface="Cambria"/>
                <a:cs typeface="Cambria"/>
              </a:rPr>
              <a:t>≡</a:t>
            </a:r>
            <a:r>
              <a:rPr lang="fr-FR" spc="180" dirty="0">
                <a:latin typeface="Cambria"/>
                <a:cs typeface="Cambria"/>
              </a:rPr>
              <a:t> </a:t>
            </a:r>
            <a:r>
              <a:rPr lang="fr-FR" sz="1800" i="1" spc="10" dirty="0">
                <a:latin typeface="Times New Roman"/>
                <a:cs typeface="Times New Roman"/>
              </a:rPr>
              <a:t>M</a:t>
            </a:r>
            <a:r>
              <a:rPr lang="fr-FR" sz="1800" i="1" spc="15" baseline="31250" dirty="0">
                <a:latin typeface="Times New Roman"/>
                <a:cs typeface="Times New Roman"/>
              </a:rPr>
              <a:t>e</a:t>
            </a:r>
            <a:r>
              <a:rPr lang="fr-FR" sz="1800" spc="15" baseline="27777" dirty="0">
                <a:latin typeface="Times New Roman"/>
                <a:cs typeface="Times New Roman"/>
              </a:rPr>
              <a:t>2</a:t>
            </a:r>
            <a:r>
              <a:rPr lang="fr-FR" sz="1800" spc="-5" dirty="0">
                <a:latin typeface="Tahoma"/>
                <a:cs typeface="Tahoma"/>
              </a:rPr>
              <a:t>(</a:t>
            </a:r>
            <a:r>
              <a:rPr lang="fr-FR" sz="1800" spc="-5" dirty="0">
                <a:latin typeface="Times New Roman"/>
                <a:cs typeface="Times New Roman"/>
              </a:rPr>
              <a:t>mod</a:t>
            </a:r>
            <a:r>
              <a:rPr lang="fr-FR" sz="1800" spc="65" dirty="0">
                <a:latin typeface="Times New Roman"/>
                <a:cs typeface="Times New Roman"/>
              </a:rPr>
              <a:t> </a:t>
            </a:r>
            <a:r>
              <a:rPr lang="fr-FR" sz="1800" i="1" spc="-15" dirty="0">
                <a:latin typeface="Times New Roman"/>
                <a:cs typeface="Times New Roman"/>
              </a:rPr>
              <a:t>N</a:t>
            </a:r>
            <a:r>
              <a:rPr lang="fr-FR" sz="1800" spc="-15" dirty="0">
                <a:latin typeface="Tahoma"/>
                <a:cs typeface="Tahoma"/>
              </a:rPr>
              <a:t>)</a:t>
            </a:r>
            <a:r>
              <a:rPr lang="fr-FR" sz="1800" i="1" spc="-15" dirty="0">
                <a:latin typeface="Verdana"/>
                <a:cs typeface="Verdana"/>
              </a:rPr>
              <a:t>,</a:t>
            </a:r>
            <a:endParaRPr lang="fr-FR" sz="1800" dirty="0">
              <a:latin typeface="Verdana"/>
              <a:cs typeface="Verdana"/>
            </a:endParaRPr>
          </a:p>
          <a:p>
            <a:pPr marL="12700">
              <a:lnSpc>
                <a:spcPct val="100000"/>
              </a:lnSpc>
              <a:spcBef>
                <a:spcPts val="90"/>
              </a:spcBef>
              <a:tabLst>
                <a:tab pos="870585" algn="l"/>
              </a:tabLst>
            </a:pPr>
            <a:r>
              <a:rPr lang="fr-FR" i="1" spc="-10" dirty="0">
                <a:latin typeface="Times New Roman"/>
                <a:cs typeface="Times New Roman"/>
              </a:rPr>
              <a:t>Alors : </a:t>
            </a:r>
          </a:p>
          <a:p>
            <a:pPr marL="12700">
              <a:lnSpc>
                <a:spcPct val="100000"/>
              </a:lnSpc>
              <a:spcBef>
                <a:spcPts val="90"/>
              </a:spcBef>
              <a:tabLst>
                <a:tab pos="870585" algn="l"/>
              </a:tabLst>
            </a:pPr>
            <a:endParaRPr lang="fr-FR" sz="1600" spc="-10" baseline="-13888" dirty="0">
              <a:latin typeface="Microsoft Sans Serif"/>
              <a:cs typeface="Microsoft Sans Serif"/>
            </a:endParaRPr>
          </a:p>
          <a:p>
            <a:pPr marL="12700">
              <a:lnSpc>
                <a:spcPct val="100000"/>
              </a:lnSpc>
              <a:spcBef>
                <a:spcPts val="90"/>
              </a:spcBef>
              <a:tabLst>
                <a:tab pos="870585" algn="l"/>
              </a:tabLst>
            </a:pPr>
            <a:endParaRPr lang="fr-FR" sz="1600" baseline="-13888" dirty="0">
              <a:latin typeface="Times New Roman"/>
              <a:cs typeface="Times New Roman"/>
            </a:endParaRPr>
          </a:p>
        </p:txBody>
      </p:sp>
      <p:pic>
        <p:nvPicPr>
          <p:cNvPr id="4" name="Image 3">
            <a:extLst>
              <a:ext uri="{FF2B5EF4-FFF2-40B4-BE49-F238E27FC236}">
                <a16:creationId xmlns:a16="http://schemas.microsoft.com/office/drawing/2014/main" id="{D4EDD677-5566-396E-2DC7-A45344975008}"/>
              </a:ext>
            </a:extLst>
          </p:cNvPr>
          <p:cNvPicPr>
            <a:picLocks noChangeAspect="1"/>
          </p:cNvPicPr>
          <p:nvPr/>
        </p:nvPicPr>
        <p:blipFill>
          <a:blip r:embed="rId4"/>
          <a:stretch>
            <a:fillRect/>
          </a:stretch>
        </p:blipFill>
        <p:spPr>
          <a:xfrm>
            <a:off x="4393713" y="5125336"/>
            <a:ext cx="5098270" cy="339320"/>
          </a:xfrm>
          <a:prstGeom prst="rect">
            <a:avLst/>
          </a:prstGeom>
        </p:spPr>
      </p:pic>
    </p:spTree>
    <p:extLst>
      <p:ext uri="{BB962C8B-B14F-4D97-AF65-F5344CB8AC3E}">
        <p14:creationId xmlns:p14="http://schemas.microsoft.com/office/powerpoint/2010/main" val="3688004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23</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9" name="ZoneTexte 2">
                <a:extLst>
                  <a:ext uri="{FF2B5EF4-FFF2-40B4-BE49-F238E27FC236}">
                    <a16:creationId xmlns:a16="http://schemas.microsoft.com/office/drawing/2014/main" id="{74C518DF-93DA-E87D-45DE-DE95756740EF}"/>
                  </a:ext>
                </a:extLst>
              </p:cNvPr>
              <p:cNvSpPr txBox="1"/>
              <p:nvPr/>
            </p:nvSpPr>
            <p:spPr>
              <a:xfrm>
                <a:off x="2335455" y="899839"/>
                <a:ext cx="9282544" cy="636777"/>
              </a:xfrm>
              <a:prstGeom prst="rect">
                <a:avLst/>
              </a:prstGeom>
              <a:noFill/>
            </p:spPr>
            <p:txBody>
              <a:bodyPr wrap="square">
                <a:spAutoFit/>
              </a:bodyPr>
              <a:lstStyle/>
              <a:p>
                <a:pPr marL="245110" algn="ctr">
                  <a:lnSpc>
                    <a:spcPct val="150000"/>
                  </a:lnSpc>
                  <a:spcBef>
                    <a:spcPts val="1500"/>
                  </a:spcBef>
                </a:pPr>
                <a:r>
                  <a:rPr lang="fr-FR" sz="2000" b="1" spc="-10" dirty="0">
                    <a:solidFill>
                      <a:srgbClr val="FF6000"/>
                    </a:solidFill>
                    <a:latin typeface="Arial"/>
                    <a:cs typeface="Arial"/>
                  </a:rPr>
                  <a:t>Cryptanalyse de RSA si |p − q| &lt; </a:t>
                </a:r>
                <a:r>
                  <a:rPr lang="fr-FR" sz="2000" b="1" spc="-10" dirty="0" err="1">
                    <a:solidFill>
                      <a:srgbClr val="FF6000"/>
                    </a:solidFill>
                    <a:latin typeface="Arial"/>
                    <a:cs typeface="Arial"/>
                  </a:rPr>
                  <a:t>c</a:t>
                </a:r>
                <a14:m>
                  <m:oMath xmlns:m="http://schemas.openxmlformats.org/officeDocument/2006/math">
                    <m:sSup>
                      <m:sSupPr>
                        <m:ctrlPr>
                          <a:rPr lang="fr-FR" sz="2000" b="1" i="1" spc="-10" dirty="0">
                            <a:solidFill>
                              <a:srgbClr val="FF6000"/>
                            </a:solidFill>
                            <a:latin typeface="Cambria Math" panose="02040503050406030204" pitchFamily="18" charset="0"/>
                            <a:cs typeface="Arial"/>
                          </a:rPr>
                        </m:ctrlPr>
                      </m:sSupPr>
                      <m:e>
                        <m:r>
                          <a:rPr lang="en-US" sz="2000" b="1" spc="-10" dirty="0">
                            <a:solidFill>
                              <a:srgbClr val="FF6000"/>
                            </a:solidFill>
                            <a:latin typeface="Cambria Math" panose="02040503050406030204" pitchFamily="18" charset="0"/>
                            <a:cs typeface="Arial"/>
                          </a:rPr>
                          <m:t>𝑵</m:t>
                        </m:r>
                      </m:e>
                      <m:sup>
                        <m:f>
                          <m:fPr>
                            <m:ctrlPr>
                              <a:rPr lang="fr-FR" sz="2000" b="1" i="1" spc="-10" dirty="0">
                                <a:solidFill>
                                  <a:srgbClr val="FF6000"/>
                                </a:solidFill>
                                <a:latin typeface="Cambria Math" panose="02040503050406030204" pitchFamily="18" charset="0"/>
                                <a:cs typeface="Arial"/>
                              </a:rPr>
                            </m:ctrlPr>
                          </m:fPr>
                          <m:num>
                            <m:r>
                              <a:rPr lang="en-US" sz="2000" b="1" spc="-10" dirty="0">
                                <a:solidFill>
                                  <a:srgbClr val="FF6000"/>
                                </a:solidFill>
                                <a:latin typeface="Cambria Math" panose="02040503050406030204" pitchFamily="18" charset="0"/>
                                <a:cs typeface="Arial"/>
                              </a:rPr>
                              <m:t>𝟏</m:t>
                            </m:r>
                          </m:num>
                          <m:den>
                            <m:r>
                              <a:rPr lang="en-US" sz="2000" b="1" spc="-10" dirty="0">
                                <a:solidFill>
                                  <a:srgbClr val="FF6000"/>
                                </a:solidFill>
                                <a:latin typeface="Cambria Math" panose="02040503050406030204" pitchFamily="18" charset="0"/>
                                <a:cs typeface="Arial"/>
                              </a:rPr>
                              <m:t>𝟒</m:t>
                            </m:r>
                          </m:den>
                        </m:f>
                      </m:sup>
                    </m:sSup>
                  </m:oMath>
                </a14:m>
                <a:r>
                  <a:rPr lang="fr-FR" sz="2000" b="1" spc="-10" dirty="0">
                    <a:solidFill>
                      <a:srgbClr val="FF6000"/>
                    </a:solidFill>
                    <a:latin typeface="Arial"/>
                    <a:cs typeface="Arial"/>
                  </a:rPr>
                  <a:t>: Méthode de Fermat</a:t>
                </a:r>
              </a:p>
            </p:txBody>
          </p:sp>
        </mc:Choice>
        <mc:Fallback xmlns="">
          <p:sp>
            <p:nvSpPr>
              <p:cNvPr id="19" name="ZoneTexte 2">
                <a:extLst>
                  <a:ext uri="{FF2B5EF4-FFF2-40B4-BE49-F238E27FC236}">
                    <a16:creationId xmlns:a16="http://schemas.microsoft.com/office/drawing/2014/main" id="{74C518DF-93DA-E87D-45DE-DE95756740EF}"/>
                  </a:ext>
                </a:extLst>
              </p:cNvPr>
              <p:cNvSpPr txBox="1">
                <a:spLocks noRot="1" noChangeAspect="1" noMove="1" noResize="1" noEditPoints="1" noAdjustHandles="1" noChangeArrowheads="1" noChangeShapeType="1" noTextEdit="1"/>
              </p:cNvSpPr>
              <p:nvPr/>
            </p:nvSpPr>
            <p:spPr>
              <a:xfrm>
                <a:off x="2335455" y="899839"/>
                <a:ext cx="9282544" cy="636777"/>
              </a:xfrm>
              <a:prstGeom prst="rect">
                <a:avLst/>
              </a:prstGeom>
              <a:blipFill>
                <a:blip r:embed="rId4"/>
                <a:stretch>
                  <a:fillRect b="-1730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Organigramme : Alternative 3">
                <a:extLst>
                  <a:ext uri="{FF2B5EF4-FFF2-40B4-BE49-F238E27FC236}">
                    <a16:creationId xmlns:a16="http://schemas.microsoft.com/office/drawing/2014/main" id="{99618FDD-3AE9-F97A-27E3-6612A84E6E1F}"/>
                  </a:ext>
                </a:extLst>
              </p:cNvPr>
              <p:cNvSpPr/>
              <p:nvPr/>
            </p:nvSpPr>
            <p:spPr>
              <a:xfrm>
                <a:off x="3475487" y="1689197"/>
                <a:ext cx="6834946" cy="998514"/>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25400">
                  <a:lnSpc>
                    <a:spcPct val="100000"/>
                  </a:lnSpc>
                </a:pPr>
                <a:r>
                  <a:rPr lang="fr-FR" b="1" dirty="0">
                    <a:ln w="0"/>
                    <a:solidFill>
                      <a:srgbClr val="FF6000"/>
                    </a:solidFill>
                    <a:effectLst>
                      <a:outerShdw blurRad="38100" dist="19050" dir="2700000" algn="tl" rotWithShape="0">
                        <a:schemeClr val="dk1">
                          <a:alpha val="40000"/>
                        </a:schemeClr>
                      </a:outerShdw>
                    </a:effectLst>
                    <a:latin typeface="Arial"/>
                    <a:cs typeface="Arial"/>
                  </a:rPr>
                  <a:t>Proposition</a:t>
                </a:r>
                <a:r>
                  <a:rPr lang="fr-FR" sz="1600" dirty="0">
                    <a:ln w="0"/>
                    <a:solidFill>
                      <a:schemeClr val="tx1"/>
                    </a:solidFill>
                    <a:effectLst>
                      <a:outerShdw blurRad="38100" dist="19050" dir="2700000" algn="tl" rotWithShape="0">
                        <a:schemeClr val="dk1">
                          <a:alpha val="40000"/>
                        </a:schemeClr>
                      </a:outerShdw>
                    </a:effectLst>
                    <a:latin typeface="Arial"/>
                    <a:cs typeface="Arial"/>
                  </a:rPr>
                  <a:t> :</a:t>
                </a:r>
              </a:p>
              <a:p>
                <a:pPr marL="25400">
                  <a:lnSpc>
                    <a:spcPct val="100000"/>
                  </a:lnSpc>
                  <a:spcBef>
                    <a:spcPts val="375"/>
                  </a:spcBef>
                </a:pPr>
                <a:r>
                  <a:rPr lang="fr-FR" sz="1600" i="1" spc="-5" dirty="0">
                    <a:latin typeface="Arial"/>
                    <a:cs typeface="Arial"/>
                  </a:rPr>
                  <a:t>    </a:t>
                </a:r>
                <a:r>
                  <a:rPr lang="fr-FR" i="1" spc="-10" dirty="0">
                    <a:latin typeface="Times New Roman"/>
                    <a:cs typeface="Times New Roman"/>
                  </a:rPr>
                  <a:t>Si N = </a:t>
                </a:r>
                <a:r>
                  <a:rPr lang="fr-FR" i="1" spc="-10" dirty="0" err="1">
                    <a:latin typeface="Times New Roman"/>
                    <a:cs typeface="Times New Roman"/>
                  </a:rPr>
                  <a:t>pq</a:t>
                </a:r>
                <a:r>
                  <a:rPr lang="fr-FR" i="1" spc="-10" dirty="0">
                    <a:latin typeface="Times New Roman"/>
                    <a:cs typeface="Times New Roman"/>
                  </a:rPr>
                  <a:t> avec |p − q| &lt; c</a:t>
                </a:r>
                <a:r>
                  <a:rPr lang="fr-FR" sz="1800" b="1" spc="-10" dirty="0">
                    <a:solidFill>
                      <a:srgbClr val="FF6000"/>
                    </a:solidFill>
                    <a:cs typeface="Arial"/>
                  </a:rPr>
                  <a:t> </a:t>
                </a:r>
                <a14:m>
                  <m:oMath xmlns:m="http://schemas.openxmlformats.org/officeDocument/2006/math">
                    <m:sSup>
                      <m:sSupPr>
                        <m:ctrlPr>
                          <a:rPr lang="fr-FR" i="1" spc="-10" dirty="0">
                            <a:latin typeface="Cambria Math" panose="02040503050406030204" pitchFamily="18" charset="0"/>
                            <a:cs typeface="Times New Roman"/>
                          </a:rPr>
                        </m:ctrlPr>
                      </m:sSupPr>
                      <m:e>
                        <m:r>
                          <a:rPr lang="en-US" b="0" i="1" spc="-10" dirty="0">
                            <a:latin typeface="Cambria Math" panose="02040503050406030204" pitchFamily="18" charset="0"/>
                            <a:cs typeface="Times New Roman"/>
                          </a:rPr>
                          <m:t>𝑁</m:t>
                        </m:r>
                      </m:e>
                      <m:sup>
                        <m:f>
                          <m:fPr>
                            <m:ctrlPr>
                              <a:rPr lang="fr-FR" i="1" spc="-10" dirty="0">
                                <a:latin typeface="Cambria Math" panose="02040503050406030204" pitchFamily="18" charset="0"/>
                                <a:cs typeface="Times New Roman"/>
                              </a:rPr>
                            </m:ctrlPr>
                          </m:fPr>
                          <m:num>
                            <m:r>
                              <a:rPr lang="en-US" b="0" i="1" spc="-10" dirty="0">
                                <a:latin typeface="Cambria Math" panose="02040503050406030204" pitchFamily="18" charset="0"/>
                                <a:cs typeface="Times New Roman"/>
                              </a:rPr>
                              <m:t>1</m:t>
                            </m:r>
                          </m:num>
                          <m:den>
                            <m:r>
                              <a:rPr lang="en-US" b="0" i="1" spc="-10" dirty="0">
                                <a:latin typeface="Cambria Math" panose="02040503050406030204" pitchFamily="18" charset="0"/>
                                <a:cs typeface="Times New Roman"/>
                              </a:rPr>
                              <m:t>4</m:t>
                            </m:r>
                          </m:den>
                        </m:f>
                      </m:sup>
                    </m:sSup>
                  </m:oMath>
                </a14:m>
                <a:r>
                  <a:rPr lang="fr-FR" i="1" spc="-10" dirty="0">
                    <a:latin typeface="Times New Roman"/>
                    <a:cs typeface="Times New Roman"/>
                  </a:rPr>
                  <a:t>, alors </a:t>
                </a:r>
                <a:r>
                  <a:rPr lang="fr-FR" i="1" spc="-10" dirty="0" err="1">
                    <a:latin typeface="Times New Roman"/>
                    <a:cs typeface="Times New Roman"/>
                  </a:rPr>
                  <a:t>alors</a:t>
                </a:r>
                <a:r>
                  <a:rPr lang="fr-FR" i="1" spc="-10" dirty="0">
                    <a:latin typeface="Times New Roman"/>
                    <a:cs typeface="Times New Roman"/>
                  </a:rPr>
                  <a:t> on peut factoriser. N.</a:t>
                </a:r>
              </a:p>
            </p:txBody>
          </p:sp>
        </mc:Choice>
        <mc:Fallback xmlns="">
          <p:sp>
            <p:nvSpPr>
              <p:cNvPr id="22" name="Organigramme : Alternative 3">
                <a:extLst>
                  <a:ext uri="{FF2B5EF4-FFF2-40B4-BE49-F238E27FC236}">
                    <a16:creationId xmlns:a16="http://schemas.microsoft.com/office/drawing/2014/main" id="{99618FDD-3AE9-F97A-27E3-6612A84E6E1F}"/>
                  </a:ext>
                </a:extLst>
              </p:cNvPr>
              <p:cNvSpPr>
                <a:spLocks noRot="1" noChangeAspect="1" noMove="1" noResize="1" noEditPoints="1" noAdjustHandles="1" noChangeArrowheads="1" noChangeShapeType="1" noTextEdit="1"/>
              </p:cNvSpPr>
              <p:nvPr/>
            </p:nvSpPr>
            <p:spPr>
              <a:xfrm>
                <a:off x="3475487" y="1689197"/>
                <a:ext cx="6834946" cy="998514"/>
              </a:xfrm>
              <a:prstGeom prst="flowChartAlternateProcess">
                <a:avLst/>
              </a:prstGeom>
              <a:blipFill>
                <a:blip r:embed="rId5"/>
                <a:stretch>
                  <a:fillRect/>
                </a:stretch>
              </a:blipFill>
              <a:ln w="19050">
                <a:solidFill>
                  <a:srgbClr val="FF6000"/>
                </a:solidFill>
              </a:ln>
              <a:effectLst>
                <a:outerShdw blurRad="50800" dist="38100" dir="5400000" algn="t" rotWithShape="0">
                  <a:prstClr val="black">
                    <a:alpha val="40000"/>
                  </a:prstClr>
                </a:outerShdw>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Organigramme : Alternative 5">
                <a:extLst>
                  <a:ext uri="{FF2B5EF4-FFF2-40B4-BE49-F238E27FC236}">
                    <a16:creationId xmlns:a16="http://schemas.microsoft.com/office/drawing/2014/main" id="{16451F92-D35A-9E17-4B91-6DC3587CEAC0}"/>
                  </a:ext>
                </a:extLst>
              </p:cNvPr>
              <p:cNvSpPr/>
              <p:nvPr/>
            </p:nvSpPr>
            <p:spPr>
              <a:xfrm>
                <a:off x="2923309" y="2812473"/>
                <a:ext cx="8049491" cy="3888948"/>
              </a:xfrm>
              <a:prstGeom prst="flowChartAlternateProcess">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fr-FR" b="1" dirty="0">
                    <a:ln w="0"/>
                    <a:solidFill>
                      <a:srgbClr val="FF6000"/>
                    </a:solidFill>
                    <a:effectLst>
                      <a:outerShdw blurRad="38100" dist="19050" dir="2700000" algn="tl" rotWithShape="0">
                        <a:schemeClr val="dk1">
                          <a:alpha val="40000"/>
                        </a:schemeClr>
                      </a:outerShdw>
                    </a:effectLst>
                    <a:latin typeface="Arial"/>
                    <a:cs typeface="Arial"/>
                  </a:rPr>
                  <a:t>Preuve</a:t>
                </a:r>
                <a:r>
                  <a:rPr lang="fr-FR" sz="1600" dirty="0">
                    <a:ln w="0"/>
                    <a:solidFill>
                      <a:srgbClr val="0070C0"/>
                    </a:solidFill>
                    <a:effectLst>
                      <a:outerShdw blurRad="38100" dist="19050" dir="2700000" algn="tl" rotWithShape="0">
                        <a:schemeClr val="dk1">
                          <a:alpha val="40000"/>
                        </a:schemeClr>
                      </a:outerShdw>
                    </a:effectLst>
                    <a:latin typeface="Arial"/>
                    <a:cs typeface="Arial"/>
                  </a:rPr>
                  <a:t> :</a:t>
                </a:r>
              </a:p>
              <a:p>
                <a:pPr marL="25400">
                  <a:lnSpc>
                    <a:spcPct val="100000"/>
                  </a:lnSpc>
                  <a:spcBef>
                    <a:spcPts val="360"/>
                  </a:spcBef>
                </a:pPr>
                <a:r>
                  <a:rPr lang="fr-FR" sz="1600" i="1" spc="-5" dirty="0">
                    <a:latin typeface="Arial"/>
                    <a:cs typeface="Arial"/>
                  </a:rPr>
                  <a:t>     </a:t>
                </a:r>
                <a:r>
                  <a:rPr lang="fr-FR" i="1" spc="-10" dirty="0">
                    <a:latin typeface="Times New Roman"/>
                    <a:cs typeface="Times New Roman"/>
                  </a:rPr>
                  <a:t>La méthode de Fermat consiste à la recherche de deux nombres entiers x et y tels que : </a:t>
                </a:r>
              </a:p>
              <a:p>
                <a:pPr marL="25400">
                  <a:lnSpc>
                    <a:spcPct val="100000"/>
                  </a:lnSpc>
                  <a:spcBef>
                    <a:spcPts val="360"/>
                  </a:spcBef>
                </a:pPr>
                <a:r>
                  <a:rPr lang="fr-FR" i="1" spc="-10" dirty="0">
                    <a:latin typeface="Times New Roman"/>
                    <a:cs typeface="Times New Roman"/>
                  </a:rPr>
                  <a:t>		</a:t>
                </a:r>
                <a14:m>
                  <m:oMath xmlns:m="http://schemas.openxmlformats.org/officeDocument/2006/math">
                    <m:r>
                      <a:rPr lang="en-US" i="1" spc="-10">
                        <a:latin typeface="Cambria Math" panose="02040503050406030204" pitchFamily="18" charset="0"/>
                      </a:rPr>
                      <m:t>𝑥</m:t>
                    </m:r>
                    <m:r>
                      <a:rPr lang="en-US" i="1" spc="-10">
                        <a:latin typeface="Cambria Math" panose="02040503050406030204" pitchFamily="18" charset="0"/>
                      </a:rPr>
                      <m:t>=</m:t>
                    </m:r>
                    <m:r>
                      <a:rPr lang="en-US" i="1" spc="-10">
                        <a:latin typeface="Cambria Math" panose="02040503050406030204" pitchFamily="18" charset="0"/>
                      </a:rPr>
                      <m:t>𝑝</m:t>
                    </m:r>
                    <m:r>
                      <a:rPr lang="en-US" i="1" spc="-10">
                        <a:latin typeface="Cambria Math" panose="02040503050406030204" pitchFamily="18" charset="0"/>
                      </a:rPr>
                      <m:t>+</m:t>
                    </m:r>
                    <m:r>
                      <a:rPr lang="en-US" i="1" spc="-10">
                        <a:latin typeface="Cambria Math" panose="02040503050406030204" pitchFamily="18" charset="0"/>
                      </a:rPr>
                      <m:t>𝑞</m:t>
                    </m:r>
                    <m:r>
                      <a:rPr lang="en-US" i="1" spc="-10">
                        <a:latin typeface="Cambria Math" panose="02040503050406030204" pitchFamily="18" charset="0"/>
                      </a:rPr>
                      <m:t> , </m:t>
                    </m:r>
                    <m:r>
                      <a:rPr lang="en-US" i="1" spc="-10">
                        <a:latin typeface="Cambria Math" panose="02040503050406030204" pitchFamily="18" charset="0"/>
                      </a:rPr>
                      <m:t>𝑦</m:t>
                    </m:r>
                    <m:r>
                      <a:rPr lang="en-US" i="1" spc="-10">
                        <a:latin typeface="Cambria Math" panose="02040503050406030204" pitchFamily="18" charset="0"/>
                      </a:rPr>
                      <m:t>=</m:t>
                    </m:r>
                    <m:r>
                      <a:rPr lang="en-US" i="1" spc="-10">
                        <a:latin typeface="Cambria Math" panose="02040503050406030204" pitchFamily="18" charset="0"/>
                      </a:rPr>
                      <m:t>𝑝</m:t>
                    </m:r>
                    <m:r>
                      <a:rPr lang="en-US" i="1" spc="-10">
                        <a:latin typeface="Cambria Math" panose="02040503050406030204" pitchFamily="18" charset="0"/>
                      </a:rPr>
                      <m:t>−</m:t>
                    </m:r>
                    <m:r>
                      <a:rPr lang="en-US" i="1" spc="-10">
                        <a:latin typeface="Cambria Math" panose="02040503050406030204" pitchFamily="18" charset="0"/>
                      </a:rPr>
                      <m:t>𝑞</m:t>
                    </m:r>
                  </m:oMath>
                </a14:m>
                <a:endParaRPr lang="en-US" i="1" spc="-10" dirty="0">
                  <a:latin typeface="Times New Roman"/>
                  <a:cs typeface="Times New Roman"/>
                </a:endParaRPr>
              </a:p>
              <a:p>
                <a:pPr marL="25400">
                  <a:lnSpc>
                    <a:spcPct val="100000"/>
                  </a:lnSpc>
                  <a:spcBef>
                    <a:spcPts val="360"/>
                  </a:spcBef>
                </a:pPr>
                <a:r>
                  <a:rPr lang="fr-FR" i="1" spc="-10" dirty="0">
                    <a:latin typeface="Times New Roman"/>
                    <a:cs typeface="Times New Roman"/>
                  </a:rPr>
                  <a:t>Alors : </a:t>
                </a:r>
              </a:p>
              <a:p>
                <a:pPr marL="25400">
                  <a:lnSpc>
                    <a:spcPct val="100000"/>
                  </a:lnSpc>
                  <a:spcBef>
                    <a:spcPts val="360"/>
                  </a:spcBef>
                </a:pPr>
                <a:r>
                  <a:rPr lang="fr-FR" i="1" spc="-10" dirty="0">
                    <a:latin typeface="Times New Roman"/>
                    <a:cs typeface="Times New Roman"/>
                  </a:rPr>
                  <a:t>	               </a:t>
                </a:r>
                <a14:m>
                  <m:oMath xmlns:m="http://schemas.openxmlformats.org/officeDocument/2006/math">
                    <m:sSup>
                      <m:sSupPr>
                        <m:ctrlPr>
                          <a:rPr lang="fr-FR" i="1" spc="-10">
                            <a:latin typeface="Cambria Math" panose="02040503050406030204" pitchFamily="18" charset="0"/>
                          </a:rPr>
                        </m:ctrlPr>
                      </m:sSupPr>
                      <m:e>
                        <m:r>
                          <a:rPr lang="fr-FR" i="1" spc="-10">
                            <a:latin typeface="Cambria Math" panose="02040503050406030204" pitchFamily="18" charset="0"/>
                          </a:rPr>
                          <m:t>𝑥</m:t>
                        </m:r>
                      </m:e>
                      <m:sup>
                        <m:r>
                          <a:rPr lang="fr-FR" i="1" spc="-10">
                            <a:latin typeface="Cambria Math" panose="02040503050406030204" pitchFamily="18" charset="0"/>
                          </a:rPr>
                          <m:t>2</m:t>
                        </m:r>
                      </m:sup>
                    </m:sSup>
                    <m:r>
                      <a:rPr lang="en-US" i="1" spc="-10">
                        <a:latin typeface="Cambria Math" panose="02040503050406030204" pitchFamily="18" charset="0"/>
                      </a:rPr>
                      <m:t>−</m:t>
                    </m:r>
                    <m:sSup>
                      <m:sSupPr>
                        <m:ctrlPr>
                          <a:rPr lang="fr-FR" i="1" spc="-10" dirty="0">
                            <a:latin typeface="Cambria Math" panose="02040503050406030204" pitchFamily="18" charset="0"/>
                          </a:rPr>
                        </m:ctrlPr>
                      </m:sSupPr>
                      <m:e>
                        <m:r>
                          <a:rPr lang="en-US" i="1" spc="-10" dirty="0">
                            <a:latin typeface="Cambria Math" panose="02040503050406030204" pitchFamily="18" charset="0"/>
                          </a:rPr>
                          <m:t>𝑦</m:t>
                        </m:r>
                      </m:e>
                      <m:sup>
                        <m:r>
                          <a:rPr lang="fr-FR" i="1" spc="-10" dirty="0">
                            <a:latin typeface="Cambria Math" panose="02040503050406030204" pitchFamily="18" charset="0"/>
                          </a:rPr>
                          <m:t>2</m:t>
                        </m:r>
                      </m:sup>
                    </m:sSup>
                    <m:r>
                      <a:rPr lang="en-US" i="1" spc="-10" dirty="0">
                        <a:latin typeface="Cambria Math" panose="02040503050406030204" pitchFamily="18" charset="0"/>
                      </a:rPr>
                      <m:t>=4</m:t>
                    </m:r>
                    <m:r>
                      <a:rPr lang="en-US" i="1" spc="-10" dirty="0">
                        <a:latin typeface="Cambria Math" panose="02040503050406030204" pitchFamily="18" charset="0"/>
                      </a:rPr>
                      <m:t>𝑝𝑞</m:t>
                    </m:r>
                    <m:r>
                      <a:rPr lang="en-US" i="1" spc="-10" dirty="0">
                        <a:latin typeface="Cambria Math" panose="02040503050406030204" pitchFamily="18" charset="0"/>
                      </a:rPr>
                      <m:t>=4</m:t>
                    </m:r>
                    <m:r>
                      <a:rPr lang="en-US" i="1" spc="-10">
                        <a:latin typeface="Cambria Math" panose="02040503050406030204" pitchFamily="18" charset="0"/>
                      </a:rPr>
                      <m:t>𝑁</m:t>
                    </m:r>
                  </m:oMath>
                </a14:m>
                <a:endParaRPr lang="en-US" i="1" spc="-10" dirty="0">
                  <a:latin typeface="Times New Roman"/>
                  <a:cs typeface="Times New Roman"/>
                </a:endParaRPr>
              </a:p>
              <a:p>
                <a:pPr marL="25400">
                  <a:spcBef>
                    <a:spcPts val="360"/>
                  </a:spcBef>
                </a:pPr>
                <a:r>
                  <a:rPr lang="fr-FR" i="1" spc="-10" dirty="0">
                    <a:latin typeface="Times New Roman"/>
                    <a:cs typeface="Times New Roman"/>
                  </a:rPr>
                  <a:t>Pour déterminer x et y, on prend pour x les valeurs </a:t>
                </a:r>
                <a14:m>
                  <m:oMath xmlns:m="http://schemas.openxmlformats.org/officeDocument/2006/math">
                    <m:sSub>
                      <m:sSubPr>
                        <m:ctrlPr>
                          <a:rPr lang="fr-FR" i="1" spc="-10">
                            <a:latin typeface="Cambria Math" panose="02040503050406030204" pitchFamily="18" charset="0"/>
                          </a:rPr>
                        </m:ctrlPr>
                      </m:sSubPr>
                      <m:e>
                        <m:r>
                          <a:rPr lang="en-US" i="1" spc="-10">
                            <a:latin typeface="Cambria Math" panose="02040503050406030204" pitchFamily="18" charset="0"/>
                          </a:rPr>
                          <m:t>𝑥</m:t>
                        </m:r>
                      </m:e>
                      <m:sub>
                        <m:r>
                          <a:rPr lang="en-US" i="1" spc="-10">
                            <a:latin typeface="Cambria Math" panose="02040503050406030204" pitchFamily="18" charset="0"/>
                          </a:rPr>
                          <m:t>0</m:t>
                        </m:r>
                      </m:sub>
                    </m:sSub>
                    <m:r>
                      <a:rPr lang="en-US" i="1" spc="-10">
                        <a:latin typeface="Cambria Math" panose="02040503050406030204" pitchFamily="18" charset="0"/>
                      </a:rPr>
                      <m:t>=2</m:t>
                    </m:r>
                    <m:rad>
                      <m:radPr>
                        <m:degHide m:val="on"/>
                        <m:ctrlPr>
                          <a:rPr lang="en-US" i="1" spc="-10">
                            <a:latin typeface="Cambria Math" panose="02040503050406030204" pitchFamily="18" charset="0"/>
                          </a:rPr>
                        </m:ctrlPr>
                      </m:radPr>
                      <m:deg/>
                      <m:e>
                        <m:r>
                          <a:rPr lang="en-US" i="1" spc="-10">
                            <a:latin typeface="Cambria Math" panose="02040503050406030204" pitchFamily="18" charset="0"/>
                          </a:rPr>
                          <m:t>𝑁</m:t>
                        </m:r>
                      </m:e>
                    </m:rad>
                  </m:oMath>
                </a14:m>
                <a:r>
                  <a:rPr lang="fr-FR" i="1" spc="-10" dirty="0">
                    <a:latin typeface="Times New Roman"/>
                    <a:cs typeface="Times New Roman"/>
                  </a:rPr>
                  <a:t>, </a:t>
                </a:r>
                <a14:m>
                  <m:oMath xmlns:m="http://schemas.openxmlformats.org/officeDocument/2006/math">
                    <m:sSub>
                      <m:sSubPr>
                        <m:ctrlPr>
                          <a:rPr lang="fr-FR" i="1" spc="-10">
                            <a:latin typeface="Cambria Math" panose="02040503050406030204" pitchFamily="18" charset="0"/>
                          </a:rPr>
                        </m:ctrlPr>
                      </m:sSubPr>
                      <m:e>
                        <m:r>
                          <a:rPr lang="en-US" i="1" spc="-10">
                            <a:latin typeface="Cambria Math" panose="02040503050406030204" pitchFamily="18" charset="0"/>
                          </a:rPr>
                          <m:t>𝑥</m:t>
                        </m:r>
                      </m:e>
                      <m:sub>
                        <m:r>
                          <a:rPr lang="en-US" i="1" spc="-10">
                            <a:latin typeface="Cambria Math" panose="02040503050406030204" pitchFamily="18" charset="0"/>
                          </a:rPr>
                          <m:t>1</m:t>
                        </m:r>
                      </m:sub>
                    </m:sSub>
                    <m:r>
                      <a:rPr lang="en-US" i="1" spc="-10">
                        <a:latin typeface="Cambria Math" panose="02040503050406030204" pitchFamily="18" charset="0"/>
                      </a:rPr>
                      <m:t>=2</m:t>
                    </m:r>
                    <m:rad>
                      <m:radPr>
                        <m:degHide m:val="on"/>
                        <m:ctrlPr>
                          <a:rPr lang="en-US" i="1" spc="-10">
                            <a:latin typeface="Cambria Math" panose="02040503050406030204" pitchFamily="18" charset="0"/>
                          </a:rPr>
                        </m:ctrlPr>
                      </m:radPr>
                      <m:deg/>
                      <m:e>
                        <m:r>
                          <a:rPr lang="en-US" i="1" spc="-10">
                            <a:latin typeface="Cambria Math" panose="02040503050406030204" pitchFamily="18" charset="0"/>
                          </a:rPr>
                          <m:t>𝑁</m:t>
                        </m:r>
                      </m:e>
                    </m:rad>
                    <m:r>
                      <a:rPr lang="en-US" i="1" spc="-10">
                        <a:latin typeface="Cambria Math" panose="02040503050406030204" pitchFamily="18" charset="0"/>
                      </a:rPr>
                      <m:t>+1</m:t>
                    </m:r>
                  </m:oMath>
                </a14:m>
                <a:r>
                  <a:rPr lang="fr-FR" i="1" spc="-10" dirty="0">
                    <a:latin typeface="Times New Roman"/>
                    <a:cs typeface="Times New Roman"/>
                  </a:rPr>
                  <a:t> , </a:t>
                </a:r>
                <a14:m>
                  <m:oMath xmlns:m="http://schemas.openxmlformats.org/officeDocument/2006/math">
                    <m:sSub>
                      <m:sSubPr>
                        <m:ctrlPr>
                          <a:rPr lang="fr-FR" i="1" spc="-10">
                            <a:latin typeface="Cambria Math" panose="02040503050406030204" pitchFamily="18" charset="0"/>
                          </a:rPr>
                        </m:ctrlPr>
                      </m:sSubPr>
                      <m:e>
                        <m:r>
                          <a:rPr lang="en-US" i="1" spc="-10">
                            <a:latin typeface="Cambria Math" panose="02040503050406030204" pitchFamily="18" charset="0"/>
                          </a:rPr>
                          <m:t>𝑥</m:t>
                        </m:r>
                      </m:e>
                      <m:sub>
                        <m:r>
                          <a:rPr lang="en-US" i="1" spc="-10">
                            <a:latin typeface="Cambria Math" panose="02040503050406030204" pitchFamily="18" charset="0"/>
                          </a:rPr>
                          <m:t>2</m:t>
                        </m:r>
                      </m:sub>
                    </m:sSub>
                    <m:r>
                      <a:rPr lang="en-US" i="1" spc="-10">
                        <a:latin typeface="Cambria Math" panose="02040503050406030204" pitchFamily="18" charset="0"/>
                      </a:rPr>
                      <m:t>=2</m:t>
                    </m:r>
                    <m:rad>
                      <m:radPr>
                        <m:degHide m:val="on"/>
                        <m:ctrlPr>
                          <a:rPr lang="en-US" i="1" spc="-10">
                            <a:latin typeface="Cambria Math" panose="02040503050406030204" pitchFamily="18" charset="0"/>
                          </a:rPr>
                        </m:ctrlPr>
                      </m:radPr>
                      <m:deg/>
                      <m:e>
                        <m:r>
                          <a:rPr lang="en-US" i="1" spc="-10">
                            <a:latin typeface="Cambria Math" panose="02040503050406030204" pitchFamily="18" charset="0"/>
                          </a:rPr>
                          <m:t>𝑁</m:t>
                        </m:r>
                      </m:e>
                    </m:rad>
                    <m:r>
                      <a:rPr lang="en-US" i="1" spc="-10">
                        <a:latin typeface="Cambria Math" panose="02040503050406030204" pitchFamily="18" charset="0"/>
                      </a:rPr>
                      <m:t>+2</m:t>
                    </m:r>
                  </m:oMath>
                </a14:m>
                <a:r>
                  <a:rPr lang="fr-FR" i="1" spc="-10" dirty="0">
                    <a:latin typeface="Times New Roman"/>
                    <a:cs typeface="Times New Roman"/>
                  </a:rPr>
                  <a:t>, ..., et on teste si </a:t>
                </a:r>
                <a14:m>
                  <m:oMath xmlns:m="http://schemas.openxmlformats.org/officeDocument/2006/math">
                    <m:sSup>
                      <m:sSupPr>
                        <m:ctrlPr>
                          <a:rPr lang="fr-FR" i="1" spc="-10">
                            <a:latin typeface="Cambria Math" panose="02040503050406030204" pitchFamily="18" charset="0"/>
                          </a:rPr>
                        </m:ctrlPr>
                      </m:sSupPr>
                      <m:e>
                        <m:r>
                          <a:rPr lang="fr-FR" i="1" spc="-10">
                            <a:latin typeface="Cambria Math" panose="02040503050406030204" pitchFamily="18" charset="0"/>
                          </a:rPr>
                          <m:t>𝑥</m:t>
                        </m:r>
                      </m:e>
                      <m:sup>
                        <m:r>
                          <a:rPr lang="fr-FR" i="1" spc="-10">
                            <a:latin typeface="Cambria Math" panose="02040503050406030204" pitchFamily="18" charset="0"/>
                          </a:rPr>
                          <m:t>2</m:t>
                        </m:r>
                      </m:sup>
                    </m:sSup>
                    <m:r>
                      <a:rPr lang="en-US" i="1" spc="-10">
                        <a:latin typeface="Cambria Math" panose="02040503050406030204" pitchFamily="18" charset="0"/>
                      </a:rPr>
                      <m:t>−</m:t>
                    </m:r>
                  </m:oMath>
                </a14:m>
                <a:r>
                  <a:rPr lang="fr-FR" i="1" spc="-10" dirty="0">
                    <a:latin typeface="Times New Roman"/>
                    <a:cs typeface="Times New Roman"/>
                  </a:rPr>
                  <a:t> 4N = </a:t>
                </a:r>
                <a14:m>
                  <m:oMath xmlns:m="http://schemas.openxmlformats.org/officeDocument/2006/math">
                    <m:sSup>
                      <m:sSupPr>
                        <m:ctrlPr>
                          <a:rPr lang="fr-FR" i="1" spc="-10" dirty="0">
                            <a:latin typeface="Cambria Math" panose="02040503050406030204" pitchFamily="18" charset="0"/>
                          </a:rPr>
                        </m:ctrlPr>
                      </m:sSupPr>
                      <m:e>
                        <m:r>
                          <a:rPr lang="en-US" i="1" spc="-10" dirty="0">
                            <a:latin typeface="Cambria Math" panose="02040503050406030204" pitchFamily="18" charset="0"/>
                          </a:rPr>
                          <m:t>𝑦</m:t>
                        </m:r>
                      </m:e>
                      <m:sup>
                        <m:r>
                          <a:rPr lang="fr-FR" i="1" spc="-10" dirty="0">
                            <a:latin typeface="Cambria Math" panose="02040503050406030204" pitchFamily="18" charset="0"/>
                          </a:rPr>
                          <m:t>2</m:t>
                        </m:r>
                      </m:sup>
                    </m:sSup>
                    <m:r>
                      <a:rPr lang="fr-FR" i="1" spc="-10" dirty="0">
                        <a:latin typeface="Cambria Math" panose="02040503050406030204" pitchFamily="18" charset="0"/>
                      </a:rPr>
                      <m:t> </m:t>
                    </m:r>
                  </m:oMath>
                </a14:m>
                <a:r>
                  <a:rPr lang="fr-FR" i="1" spc="-10" dirty="0">
                    <a:latin typeface="Times New Roman"/>
                    <a:cs typeface="Times New Roman"/>
                  </a:rPr>
                  <a:t>est un carré parfait.</a:t>
                </a:r>
              </a:p>
              <a:p>
                <a:pPr marL="25400">
                  <a:spcBef>
                    <a:spcPts val="360"/>
                  </a:spcBef>
                </a:pPr>
                <a:endParaRPr lang="fr-FR" i="1" spc="-10" dirty="0">
                  <a:latin typeface="Times New Roman"/>
                  <a:cs typeface="Times New Roman"/>
                </a:endParaRPr>
              </a:p>
              <a:p>
                <a:pPr marL="25400">
                  <a:spcBef>
                    <a:spcPts val="360"/>
                  </a:spcBef>
                </a:pPr>
                <a:r>
                  <a:rPr lang="fr-FR" i="1" spc="-10" dirty="0">
                    <a:latin typeface="Times New Roman"/>
                    <a:cs typeface="Times New Roman"/>
                  </a:rPr>
                  <a:t>Si en plus x − y </a:t>
                </a:r>
                <a14:m>
                  <m:oMath xmlns:m="http://schemas.openxmlformats.org/officeDocument/2006/math">
                    <m:r>
                      <a:rPr lang="fr-FR" i="1" spc="-10">
                        <a:latin typeface="Cambria Math" panose="02040503050406030204" pitchFamily="18" charset="0"/>
                      </a:rPr>
                      <m:t>≠</m:t>
                    </m:r>
                  </m:oMath>
                </a14:m>
                <a:r>
                  <a:rPr lang="fr-FR" i="1" spc="-10" dirty="0">
                    <a:latin typeface="Times New Roman"/>
                    <a:cs typeface="Times New Roman"/>
                  </a:rPr>
                  <a:t> 2, alors on obtient la factorisation de N en posant </a:t>
                </a:r>
              </a:p>
              <a:p>
                <a:pPr marL="25400" algn="ctr">
                  <a:lnSpc>
                    <a:spcPct val="100000"/>
                  </a:lnSpc>
                  <a:spcBef>
                    <a:spcPts val="360"/>
                  </a:spcBef>
                </a:pPr>
                <a14:m>
                  <m:oMath xmlns:m="http://schemas.openxmlformats.org/officeDocument/2006/math">
                    <m:r>
                      <a:rPr lang="en-US" i="1" spc="-10">
                        <a:latin typeface="Cambria Math" panose="02040503050406030204" pitchFamily="18" charset="0"/>
                      </a:rPr>
                      <m:t>𝑝</m:t>
                    </m:r>
                    <m:r>
                      <a:rPr lang="en-US" i="1" spc="-10">
                        <a:latin typeface="Cambria Math" panose="02040503050406030204" pitchFamily="18" charset="0"/>
                      </a:rPr>
                      <m:t>=</m:t>
                    </m:r>
                    <m:f>
                      <m:fPr>
                        <m:ctrlPr>
                          <a:rPr lang="fr-FR" i="1" spc="-10">
                            <a:latin typeface="Cambria Math" panose="02040503050406030204" pitchFamily="18" charset="0"/>
                          </a:rPr>
                        </m:ctrlPr>
                      </m:fPr>
                      <m:num>
                        <m:r>
                          <a:rPr lang="en-US" i="1" spc="-10">
                            <a:latin typeface="Cambria Math" panose="02040503050406030204" pitchFamily="18" charset="0"/>
                          </a:rPr>
                          <m:t>𝑥</m:t>
                        </m:r>
                        <m:r>
                          <a:rPr lang="en-US" i="1" spc="-10">
                            <a:latin typeface="Cambria Math" panose="02040503050406030204" pitchFamily="18" charset="0"/>
                          </a:rPr>
                          <m:t>+</m:t>
                        </m:r>
                        <m:r>
                          <a:rPr lang="en-US" i="1" spc="-10">
                            <a:latin typeface="Cambria Math" panose="02040503050406030204" pitchFamily="18" charset="0"/>
                          </a:rPr>
                          <m:t>𝑦</m:t>
                        </m:r>
                      </m:num>
                      <m:den>
                        <m:r>
                          <a:rPr lang="en-US" i="1" spc="-10">
                            <a:latin typeface="Cambria Math" panose="02040503050406030204" pitchFamily="18" charset="0"/>
                          </a:rPr>
                          <m:t>2</m:t>
                        </m:r>
                      </m:den>
                    </m:f>
                  </m:oMath>
                </a14:m>
                <a:r>
                  <a:rPr lang="fr-FR" i="1" spc="-10" dirty="0">
                    <a:latin typeface="Times New Roman"/>
                    <a:cs typeface="Times New Roman"/>
                  </a:rPr>
                  <a:t>, </a:t>
                </a:r>
                <a14:m>
                  <m:oMath xmlns:m="http://schemas.openxmlformats.org/officeDocument/2006/math">
                    <m:r>
                      <a:rPr lang="en-US" i="1" spc="-10">
                        <a:latin typeface="Cambria Math" panose="02040503050406030204" pitchFamily="18" charset="0"/>
                      </a:rPr>
                      <m:t>𝑞</m:t>
                    </m:r>
                    <m:r>
                      <a:rPr lang="en-US" i="1" spc="-10">
                        <a:latin typeface="Cambria Math" panose="02040503050406030204" pitchFamily="18" charset="0"/>
                      </a:rPr>
                      <m:t>=</m:t>
                    </m:r>
                    <m:f>
                      <m:fPr>
                        <m:ctrlPr>
                          <a:rPr lang="fr-FR" i="1" spc="-10">
                            <a:latin typeface="Cambria Math" panose="02040503050406030204" pitchFamily="18" charset="0"/>
                          </a:rPr>
                        </m:ctrlPr>
                      </m:fPr>
                      <m:num>
                        <m:r>
                          <a:rPr lang="en-US" i="1" spc="-10">
                            <a:latin typeface="Cambria Math" panose="02040503050406030204" pitchFamily="18" charset="0"/>
                          </a:rPr>
                          <m:t>𝑥</m:t>
                        </m:r>
                        <m:r>
                          <a:rPr lang="en-US" i="1" spc="-10">
                            <a:latin typeface="Cambria Math" panose="02040503050406030204" pitchFamily="18" charset="0"/>
                          </a:rPr>
                          <m:t>−</m:t>
                        </m:r>
                        <m:r>
                          <a:rPr lang="en-US" i="1" spc="-10">
                            <a:latin typeface="Cambria Math" panose="02040503050406030204" pitchFamily="18" charset="0"/>
                          </a:rPr>
                          <m:t>𝑦</m:t>
                        </m:r>
                      </m:num>
                      <m:den>
                        <m:r>
                          <a:rPr lang="en-US" i="1" spc="-10">
                            <a:latin typeface="Cambria Math" panose="02040503050406030204" pitchFamily="18" charset="0"/>
                          </a:rPr>
                          <m:t>2</m:t>
                        </m:r>
                      </m:den>
                    </m:f>
                  </m:oMath>
                </a14:m>
                <a:r>
                  <a:rPr lang="fr-FR" i="1" spc="-10" dirty="0">
                    <a:latin typeface="Times New Roman"/>
                    <a:cs typeface="Times New Roman"/>
                  </a:rPr>
                  <a:t>. </a:t>
                </a:r>
              </a:p>
            </p:txBody>
          </p:sp>
        </mc:Choice>
        <mc:Fallback xmlns="">
          <p:sp>
            <p:nvSpPr>
              <p:cNvPr id="24" name="Organigramme : Alternative 5">
                <a:extLst>
                  <a:ext uri="{FF2B5EF4-FFF2-40B4-BE49-F238E27FC236}">
                    <a16:creationId xmlns:a16="http://schemas.microsoft.com/office/drawing/2014/main" id="{16451F92-D35A-9E17-4B91-6DC3587CEAC0}"/>
                  </a:ext>
                </a:extLst>
              </p:cNvPr>
              <p:cNvSpPr>
                <a:spLocks noRot="1" noChangeAspect="1" noMove="1" noResize="1" noEditPoints="1" noAdjustHandles="1" noChangeArrowheads="1" noChangeShapeType="1" noTextEdit="1"/>
              </p:cNvSpPr>
              <p:nvPr/>
            </p:nvSpPr>
            <p:spPr>
              <a:xfrm>
                <a:off x="2923309" y="2812473"/>
                <a:ext cx="8049491" cy="3888948"/>
              </a:xfrm>
              <a:prstGeom prst="flowChartAlternateProcess">
                <a:avLst/>
              </a:prstGeom>
              <a:blipFill>
                <a:blip r:embed="rId6"/>
                <a:stretch>
                  <a:fillRect/>
                </a:stretch>
              </a:blipFill>
              <a:ln w="19050">
                <a:solidFill>
                  <a:srgbClr val="FF6000"/>
                </a:solidFill>
              </a:ln>
              <a:effectLst>
                <a:outerShdw blurRad="50800" dist="38100" dir="5400000" algn="t" rotWithShape="0">
                  <a:prstClr val="black">
                    <a:alpha val="40000"/>
                  </a:prstClr>
                </a:outerShdw>
              </a:effectLst>
            </p:spPr>
            <p:txBody>
              <a:bodyPr/>
              <a:lstStyle/>
              <a:p>
                <a:r>
                  <a:rPr lang="fr-FR">
                    <a:noFill/>
                  </a:rPr>
                  <a:t> </a:t>
                </a:r>
              </a:p>
            </p:txBody>
          </p:sp>
        </mc:Fallback>
      </mc:AlternateContent>
    </p:spTree>
    <p:extLst>
      <p:ext uri="{BB962C8B-B14F-4D97-AF65-F5344CB8AC3E}">
        <p14:creationId xmlns:p14="http://schemas.microsoft.com/office/powerpoint/2010/main" val="3638722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6"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42"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1"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Cryptanalyse</a:t>
              </a:r>
              <a:endParaRPr kumimoji="0" lang="fr-FR" sz="1800" b="1"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2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9" name="Picture 8">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22</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48" name="Rectangle 47"/>
          <p:cNvSpPr/>
          <p:nvPr/>
        </p:nvSpPr>
        <p:spPr>
          <a:xfrm>
            <a:off x="3470433" y="226793"/>
            <a:ext cx="6840000"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Cryptanalyse</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25"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Mesures de sécurité:</a:t>
            </a:r>
          </a:p>
        </p:txBody>
      </p:sp>
      <p:graphicFrame>
        <p:nvGraphicFramePr>
          <p:cNvPr id="27" name="Diagramme 3">
            <a:extLst>
              <a:ext uri="{FF2B5EF4-FFF2-40B4-BE49-F238E27FC236}">
                <a16:creationId xmlns:a16="http://schemas.microsoft.com/office/drawing/2014/main" id="{C6262055-3EB0-C2C4-1E68-1D9419A937F8}"/>
              </a:ext>
            </a:extLst>
          </p:cNvPr>
          <p:cNvGraphicFramePr/>
          <p:nvPr>
            <p:extLst>
              <p:ext uri="{D42A27DB-BD31-4B8C-83A1-F6EECF244321}">
                <p14:modId xmlns:p14="http://schemas.microsoft.com/office/powerpoint/2010/main" val="3531388043"/>
              </p:ext>
            </p:extLst>
          </p:nvPr>
        </p:nvGraphicFramePr>
        <p:xfrm>
          <a:off x="4777103" y="1796419"/>
          <a:ext cx="4959927"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6469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2" name="Google Shape;161;p29">
            <a:extLst>
              <a:ext uri="{FF2B5EF4-FFF2-40B4-BE49-F238E27FC236}">
                <a16:creationId xmlns:a16="http://schemas.microsoft.com/office/drawing/2014/main" id="{E75ABC77-868D-41AA-5C04-C1FABEF8E2C2}"/>
              </a:ext>
            </a:extLst>
          </p:cNvPr>
          <p:cNvGrpSpPr/>
          <p:nvPr/>
        </p:nvGrpSpPr>
        <p:grpSpPr>
          <a:xfrm>
            <a:off x="2038963" y="850035"/>
            <a:ext cx="4117010" cy="5284424"/>
            <a:chOff x="196269" y="-35131"/>
            <a:chExt cx="4117010" cy="5284424"/>
          </a:xfrm>
        </p:grpSpPr>
        <p:grpSp>
          <p:nvGrpSpPr>
            <p:cNvPr id="24" name="Google Shape;162;p29">
              <a:extLst>
                <a:ext uri="{FF2B5EF4-FFF2-40B4-BE49-F238E27FC236}">
                  <a16:creationId xmlns:a16="http://schemas.microsoft.com/office/drawing/2014/main" id="{D0DAF21C-D88F-A2A6-54FF-1C7E0A3E84A2}"/>
                </a:ext>
              </a:extLst>
            </p:cNvPr>
            <p:cNvGrpSpPr/>
            <p:nvPr/>
          </p:nvGrpSpPr>
          <p:grpSpPr>
            <a:xfrm>
              <a:off x="196269" y="-35131"/>
              <a:ext cx="4117010" cy="4393434"/>
              <a:chOff x="43869" y="-35131"/>
              <a:chExt cx="4117010" cy="4393434"/>
            </a:xfrm>
          </p:grpSpPr>
          <p:sp>
            <p:nvSpPr>
              <p:cNvPr id="33" name="Google Shape;163;p29">
                <a:extLst>
                  <a:ext uri="{FF2B5EF4-FFF2-40B4-BE49-F238E27FC236}">
                    <a16:creationId xmlns:a16="http://schemas.microsoft.com/office/drawing/2014/main" id="{C0610CF2-2B1B-9D3A-5E32-2DF9E7B22AA2}"/>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4" name="Google Shape;164;p29">
                <a:extLst>
                  <a:ext uri="{FF2B5EF4-FFF2-40B4-BE49-F238E27FC236}">
                    <a16:creationId xmlns:a16="http://schemas.microsoft.com/office/drawing/2014/main" id="{1FA934BD-0FF4-D123-9C05-D3B5C1D5FA8B}"/>
                  </a:ext>
                </a:extLst>
              </p:cNvPr>
              <p:cNvGrpSpPr/>
              <p:nvPr/>
            </p:nvGrpSpPr>
            <p:grpSpPr>
              <a:xfrm>
                <a:off x="43869" y="-35131"/>
                <a:ext cx="4117010" cy="4393434"/>
                <a:chOff x="-6861500" y="-774675"/>
                <a:chExt cx="4221275" cy="4504700"/>
              </a:xfrm>
            </p:grpSpPr>
            <p:sp>
              <p:nvSpPr>
                <p:cNvPr id="35" name="Google Shape;165;p29">
                  <a:extLst>
                    <a:ext uri="{FF2B5EF4-FFF2-40B4-BE49-F238E27FC236}">
                      <a16:creationId xmlns:a16="http://schemas.microsoft.com/office/drawing/2014/main" id="{C8AE9311-32A4-1004-8CC9-266642822900}"/>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Google Shape;166;p29">
                  <a:extLst>
                    <a:ext uri="{FF2B5EF4-FFF2-40B4-BE49-F238E27FC236}">
                      <a16:creationId xmlns:a16="http://schemas.microsoft.com/office/drawing/2014/main" id="{6A6379C6-C2F9-492B-E56E-08AB3C689A4B}"/>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Google Shape;167;p29">
                  <a:extLst>
                    <a:ext uri="{FF2B5EF4-FFF2-40B4-BE49-F238E27FC236}">
                      <a16:creationId xmlns:a16="http://schemas.microsoft.com/office/drawing/2014/main" id="{F3AE8F74-25AB-60EF-A25E-6E2D68C959F3}"/>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Google Shape;168;p29">
                  <a:extLst>
                    <a:ext uri="{FF2B5EF4-FFF2-40B4-BE49-F238E27FC236}">
                      <a16:creationId xmlns:a16="http://schemas.microsoft.com/office/drawing/2014/main" id="{CF1A8CEB-B771-FF5F-36D1-3BC228B5E282}"/>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Google Shape;169;p29">
                  <a:extLst>
                    <a:ext uri="{FF2B5EF4-FFF2-40B4-BE49-F238E27FC236}">
                      <a16:creationId xmlns:a16="http://schemas.microsoft.com/office/drawing/2014/main" id="{0A635F5E-DF03-71E6-9308-2BBAA5425ED6}"/>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Google Shape;170;p29">
                  <a:extLst>
                    <a:ext uri="{FF2B5EF4-FFF2-40B4-BE49-F238E27FC236}">
                      <a16:creationId xmlns:a16="http://schemas.microsoft.com/office/drawing/2014/main" id="{1BB6C2A8-CA7F-2FFD-24E4-B8AE57C9E700}"/>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Google Shape;171;p29">
                  <a:extLst>
                    <a:ext uri="{FF2B5EF4-FFF2-40B4-BE49-F238E27FC236}">
                      <a16:creationId xmlns:a16="http://schemas.microsoft.com/office/drawing/2014/main" id="{70287302-CB2B-DB1C-1C7A-46B40F1CFCF2}"/>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Google Shape;172;p29">
                  <a:extLst>
                    <a:ext uri="{FF2B5EF4-FFF2-40B4-BE49-F238E27FC236}">
                      <a16:creationId xmlns:a16="http://schemas.microsoft.com/office/drawing/2014/main" id="{C53A364E-33D3-3194-1DC2-FDA7860F6937}"/>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Google Shape;173;p29">
                  <a:extLst>
                    <a:ext uri="{FF2B5EF4-FFF2-40B4-BE49-F238E27FC236}">
                      <a16:creationId xmlns:a16="http://schemas.microsoft.com/office/drawing/2014/main" id="{E5BC0EFF-8563-5604-EDF0-330E6CDFA1CC}"/>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Google Shape;174;p29">
                  <a:extLst>
                    <a:ext uri="{FF2B5EF4-FFF2-40B4-BE49-F238E27FC236}">
                      <a16:creationId xmlns:a16="http://schemas.microsoft.com/office/drawing/2014/main" id="{0CDE7FED-6E9E-113D-FF67-53F403B3190D}"/>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Google Shape;175;p29">
                  <a:extLst>
                    <a:ext uri="{FF2B5EF4-FFF2-40B4-BE49-F238E27FC236}">
                      <a16:creationId xmlns:a16="http://schemas.microsoft.com/office/drawing/2014/main" id="{D27880BC-5F66-C183-8616-CB0A1E864B76}"/>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Google Shape;176;p29">
                  <a:extLst>
                    <a:ext uri="{FF2B5EF4-FFF2-40B4-BE49-F238E27FC236}">
                      <a16:creationId xmlns:a16="http://schemas.microsoft.com/office/drawing/2014/main" id="{B08B89C8-C4EA-D3B7-F848-49F19F076EA9}"/>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Google Shape;177;p29">
                  <a:extLst>
                    <a:ext uri="{FF2B5EF4-FFF2-40B4-BE49-F238E27FC236}">
                      <a16:creationId xmlns:a16="http://schemas.microsoft.com/office/drawing/2014/main" id="{E769709B-61FD-03BE-3AC4-2B98E57036E7}"/>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Google Shape;178;p29">
                  <a:extLst>
                    <a:ext uri="{FF2B5EF4-FFF2-40B4-BE49-F238E27FC236}">
                      <a16:creationId xmlns:a16="http://schemas.microsoft.com/office/drawing/2014/main" id="{F2DCDFDD-1863-3D9A-F61D-8C9EEB06E01E}"/>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Google Shape;179;p29">
                  <a:extLst>
                    <a:ext uri="{FF2B5EF4-FFF2-40B4-BE49-F238E27FC236}">
                      <a16:creationId xmlns:a16="http://schemas.microsoft.com/office/drawing/2014/main" id="{A43E1CEA-41B3-0998-F0ED-195A012EB2E0}"/>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Google Shape;180;p29">
                  <a:extLst>
                    <a:ext uri="{FF2B5EF4-FFF2-40B4-BE49-F238E27FC236}">
                      <a16:creationId xmlns:a16="http://schemas.microsoft.com/office/drawing/2014/main" id="{77FCC013-2D9C-90B0-ECA3-A6E847B29820}"/>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Google Shape;181;p29">
                  <a:extLst>
                    <a:ext uri="{FF2B5EF4-FFF2-40B4-BE49-F238E27FC236}">
                      <a16:creationId xmlns:a16="http://schemas.microsoft.com/office/drawing/2014/main" id="{EFE731AB-30FB-E8B9-56D2-B9AF32F63FFE}"/>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Google Shape;182;p29">
                  <a:extLst>
                    <a:ext uri="{FF2B5EF4-FFF2-40B4-BE49-F238E27FC236}">
                      <a16:creationId xmlns:a16="http://schemas.microsoft.com/office/drawing/2014/main" id="{69168E4F-7AB1-7983-389D-07A05A2AD85D}"/>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Google Shape;183;p29">
                  <a:extLst>
                    <a:ext uri="{FF2B5EF4-FFF2-40B4-BE49-F238E27FC236}">
                      <a16:creationId xmlns:a16="http://schemas.microsoft.com/office/drawing/2014/main" id="{6566B2EA-872C-351A-56A1-F28D082E0CAF}"/>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Google Shape;184;p29">
                  <a:extLst>
                    <a:ext uri="{FF2B5EF4-FFF2-40B4-BE49-F238E27FC236}">
                      <a16:creationId xmlns:a16="http://schemas.microsoft.com/office/drawing/2014/main" id="{8EA7D2D0-3008-2713-9F1E-6BC4FA56C36A}"/>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Google Shape;185;p29">
                  <a:extLst>
                    <a:ext uri="{FF2B5EF4-FFF2-40B4-BE49-F238E27FC236}">
                      <a16:creationId xmlns:a16="http://schemas.microsoft.com/office/drawing/2014/main" id="{164EC3BA-A4D4-98CF-6088-C827421EF16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Google Shape;186;p29">
                  <a:extLst>
                    <a:ext uri="{FF2B5EF4-FFF2-40B4-BE49-F238E27FC236}">
                      <a16:creationId xmlns:a16="http://schemas.microsoft.com/office/drawing/2014/main" id="{13CBA876-0246-22DB-8BC5-EC4827BDC4CF}"/>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Google Shape;187;p29">
                  <a:extLst>
                    <a:ext uri="{FF2B5EF4-FFF2-40B4-BE49-F238E27FC236}">
                      <a16:creationId xmlns:a16="http://schemas.microsoft.com/office/drawing/2014/main" id="{94BE2816-A477-F2FE-6BB3-24C4EAD68A6A}"/>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Google Shape;188;p29">
                  <a:extLst>
                    <a:ext uri="{FF2B5EF4-FFF2-40B4-BE49-F238E27FC236}">
                      <a16:creationId xmlns:a16="http://schemas.microsoft.com/office/drawing/2014/main" id="{279A9AED-096C-D5D0-35D4-D0C253E0EA27}"/>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Google Shape;189;p29">
                  <a:extLst>
                    <a:ext uri="{FF2B5EF4-FFF2-40B4-BE49-F238E27FC236}">
                      <a16:creationId xmlns:a16="http://schemas.microsoft.com/office/drawing/2014/main" id="{E135ECE4-B148-3511-0D84-5BBF71CD9650}"/>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Google Shape;190;p29">
                  <a:extLst>
                    <a:ext uri="{FF2B5EF4-FFF2-40B4-BE49-F238E27FC236}">
                      <a16:creationId xmlns:a16="http://schemas.microsoft.com/office/drawing/2014/main" id="{162B7FAE-D740-A2F9-88FD-39B6D101BF3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Google Shape;191;p29">
                  <a:extLst>
                    <a:ext uri="{FF2B5EF4-FFF2-40B4-BE49-F238E27FC236}">
                      <a16:creationId xmlns:a16="http://schemas.microsoft.com/office/drawing/2014/main" id="{B0693ECD-67E0-41F0-1040-2C3CDC4510E7}"/>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Google Shape;192;p29">
                  <a:extLst>
                    <a:ext uri="{FF2B5EF4-FFF2-40B4-BE49-F238E27FC236}">
                      <a16:creationId xmlns:a16="http://schemas.microsoft.com/office/drawing/2014/main" id="{E9834B84-101E-ABF0-1F79-38F9F52AAF80}"/>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Google Shape;193;p29">
                  <a:extLst>
                    <a:ext uri="{FF2B5EF4-FFF2-40B4-BE49-F238E27FC236}">
                      <a16:creationId xmlns:a16="http://schemas.microsoft.com/office/drawing/2014/main" id="{21A610B7-E2DE-3400-FDA2-69BC97210DB4}"/>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Google Shape;194;p29">
                  <a:extLst>
                    <a:ext uri="{FF2B5EF4-FFF2-40B4-BE49-F238E27FC236}">
                      <a16:creationId xmlns:a16="http://schemas.microsoft.com/office/drawing/2014/main" id="{6D1024E4-048E-6BA4-DBD2-FCC81ED9A5BA}"/>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Google Shape;195;p29">
                  <a:extLst>
                    <a:ext uri="{FF2B5EF4-FFF2-40B4-BE49-F238E27FC236}">
                      <a16:creationId xmlns:a16="http://schemas.microsoft.com/office/drawing/2014/main" id="{C660766E-E89F-6674-9A03-69E0833A2F0F}"/>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Google Shape;196;p29">
                  <a:extLst>
                    <a:ext uri="{FF2B5EF4-FFF2-40B4-BE49-F238E27FC236}">
                      <a16:creationId xmlns:a16="http://schemas.microsoft.com/office/drawing/2014/main" id="{660476B3-680B-68DA-7F38-5119AE569569}"/>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Google Shape;197;p29">
                  <a:extLst>
                    <a:ext uri="{FF2B5EF4-FFF2-40B4-BE49-F238E27FC236}">
                      <a16:creationId xmlns:a16="http://schemas.microsoft.com/office/drawing/2014/main" id="{7AD13BB1-F980-7DD5-2755-F9B820DF989F}"/>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Google Shape;198;p29">
                  <a:extLst>
                    <a:ext uri="{FF2B5EF4-FFF2-40B4-BE49-F238E27FC236}">
                      <a16:creationId xmlns:a16="http://schemas.microsoft.com/office/drawing/2014/main" id="{4FC7ECBC-83D7-88FD-F96F-01489644CECD}"/>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Google Shape;199;p29">
                  <a:extLst>
                    <a:ext uri="{FF2B5EF4-FFF2-40B4-BE49-F238E27FC236}">
                      <a16:creationId xmlns:a16="http://schemas.microsoft.com/office/drawing/2014/main" id="{8F8FAB4C-0139-8FEE-62A0-EFE45B10AD35}"/>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Google Shape;200;p29">
                  <a:extLst>
                    <a:ext uri="{FF2B5EF4-FFF2-40B4-BE49-F238E27FC236}">
                      <a16:creationId xmlns:a16="http://schemas.microsoft.com/office/drawing/2014/main" id="{DCF993FB-F16A-8A94-13DC-B47A233623AF}"/>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Google Shape;201;p29">
                  <a:extLst>
                    <a:ext uri="{FF2B5EF4-FFF2-40B4-BE49-F238E27FC236}">
                      <a16:creationId xmlns:a16="http://schemas.microsoft.com/office/drawing/2014/main" id="{5C275FDB-60B9-E5B8-7B38-6A9D31E2E3A9}"/>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Google Shape;202;p29">
                  <a:extLst>
                    <a:ext uri="{FF2B5EF4-FFF2-40B4-BE49-F238E27FC236}">
                      <a16:creationId xmlns:a16="http://schemas.microsoft.com/office/drawing/2014/main" id="{6A9D2DA9-C8D6-6B45-2F51-2E966A8EF11C}"/>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Google Shape;203;p29">
                  <a:extLst>
                    <a:ext uri="{FF2B5EF4-FFF2-40B4-BE49-F238E27FC236}">
                      <a16:creationId xmlns:a16="http://schemas.microsoft.com/office/drawing/2014/main" id="{4BB747D5-A5D1-8686-5390-9E70A618B338}"/>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Google Shape;204;p29">
                  <a:extLst>
                    <a:ext uri="{FF2B5EF4-FFF2-40B4-BE49-F238E27FC236}">
                      <a16:creationId xmlns:a16="http://schemas.microsoft.com/office/drawing/2014/main" id="{EDB7222E-79A3-52BF-D826-FF1A789268B1}"/>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Google Shape;205;p29">
                  <a:extLst>
                    <a:ext uri="{FF2B5EF4-FFF2-40B4-BE49-F238E27FC236}">
                      <a16:creationId xmlns:a16="http://schemas.microsoft.com/office/drawing/2014/main" id="{129B1ED3-B9CD-5567-E1A3-7323F1EA8739}"/>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Google Shape;206;p29">
                  <a:extLst>
                    <a:ext uri="{FF2B5EF4-FFF2-40B4-BE49-F238E27FC236}">
                      <a16:creationId xmlns:a16="http://schemas.microsoft.com/office/drawing/2014/main" id="{77B43F07-84D5-9618-F8F5-61DDDC5DCD34}"/>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Google Shape;207;p29">
                  <a:extLst>
                    <a:ext uri="{FF2B5EF4-FFF2-40B4-BE49-F238E27FC236}">
                      <a16:creationId xmlns:a16="http://schemas.microsoft.com/office/drawing/2014/main" id="{FB5961C2-3D20-2007-E697-B25159A04118}"/>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Google Shape;208;p29">
                  <a:extLst>
                    <a:ext uri="{FF2B5EF4-FFF2-40B4-BE49-F238E27FC236}">
                      <a16:creationId xmlns:a16="http://schemas.microsoft.com/office/drawing/2014/main" id="{0FEA7650-756B-5B89-3B0F-AF261F0A34ED}"/>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Google Shape;209;p29">
                  <a:extLst>
                    <a:ext uri="{FF2B5EF4-FFF2-40B4-BE49-F238E27FC236}">
                      <a16:creationId xmlns:a16="http://schemas.microsoft.com/office/drawing/2014/main" id="{040D5ECF-29E1-4F50-F0EF-90756AFF57BD}"/>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Google Shape;210;p29">
                  <a:extLst>
                    <a:ext uri="{FF2B5EF4-FFF2-40B4-BE49-F238E27FC236}">
                      <a16:creationId xmlns:a16="http://schemas.microsoft.com/office/drawing/2014/main" id="{9E4695FC-7691-47EF-CC38-52B282FF3BB2}"/>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Google Shape;211;p29">
                  <a:extLst>
                    <a:ext uri="{FF2B5EF4-FFF2-40B4-BE49-F238E27FC236}">
                      <a16:creationId xmlns:a16="http://schemas.microsoft.com/office/drawing/2014/main" id="{55B57B56-3AA8-320D-A1D8-FD8D6583F089}"/>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Google Shape;212;p29">
                  <a:extLst>
                    <a:ext uri="{FF2B5EF4-FFF2-40B4-BE49-F238E27FC236}">
                      <a16:creationId xmlns:a16="http://schemas.microsoft.com/office/drawing/2014/main" id="{A6A24288-4DF1-F7D9-7A0D-10A42EF7085C}"/>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Google Shape;213;p29">
                  <a:extLst>
                    <a:ext uri="{FF2B5EF4-FFF2-40B4-BE49-F238E27FC236}">
                      <a16:creationId xmlns:a16="http://schemas.microsoft.com/office/drawing/2014/main" id="{42927C8A-7BA0-B1B0-887C-67CC3DA7FF4C}"/>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Google Shape;214;p29">
                  <a:extLst>
                    <a:ext uri="{FF2B5EF4-FFF2-40B4-BE49-F238E27FC236}">
                      <a16:creationId xmlns:a16="http://schemas.microsoft.com/office/drawing/2014/main" id="{642E03C0-28A0-5087-3C17-3F0C238FBA08}"/>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6" name="Google Shape;215;p29">
                  <a:extLst>
                    <a:ext uri="{FF2B5EF4-FFF2-40B4-BE49-F238E27FC236}">
                      <a16:creationId xmlns:a16="http://schemas.microsoft.com/office/drawing/2014/main" id="{3885B67A-517A-111D-A044-4D6EE36527D1}"/>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Google Shape;216;p29">
                  <a:extLst>
                    <a:ext uri="{FF2B5EF4-FFF2-40B4-BE49-F238E27FC236}">
                      <a16:creationId xmlns:a16="http://schemas.microsoft.com/office/drawing/2014/main" id="{DB3C3BDE-E610-9A3E-357B-F3B7E6B1D28D}"/>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Google Shape;217;p29">
                  <a:extLst>
                    <a:ext uri="{FF2B5EF4-FFF2-40B4-BE49-F238E27FC236}">
                      <a16:creationId xmlns:a16="http://schemas.microsoft.com/office/drawing/2014/main" id="{5079D00A-B88C-2943-CA40-A6BDEEB57B28}"/>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Google Shape;218;p29">
                  <a:extLst>
                    <a:ext uri="{FF2B5EF4-FFF2-40B4-BE49-F238E27FC236}">
                      <a16:creationId xmlns:a16="http://schemas.microsoft.com/office/drawing/2014/main" id="{65463179-8F2D-6EBF-734D-87B19E53BA7E}"/>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Google Shape;219;p29">
                  <a:extLst>
                    <a:ext uri="{FF2B5EF4-FFF2-40B4-BE49-F238E27FC236}">
                      <a16:creationId xmlns:a16="http://schemas.microsoft.com/office/drawing/2014/main" id="{35482574-7058-93B3-3047-464B0E40DBC4}"/>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Google Shape;220;p29">
                  <a:extLst>
                    <a:ext uri="{FF2B5EF4-FFF2-40B4-BE49-F238E27FC236}">
                      <a16:creationId xmlns:a16="http://schemas.microsoft.com/office/drawing/2014/main" id="{48302D59-0865-1450-7751-8005A61EE363}"/>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Google Shape;221;p29">
                  <a:extLst>
                    <a:ext uri="{FF2B5EF4-FFF2-40B4-BE49-F238E27FC236}">
                      <a16:creationId xmlns:a16="http://schemas.microsoft.com/office/drawing/2014/main" id="{7924FB97-EEA4-1243-94D4-56AFAE7E3DEE}"/>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Google Shape;222;p29">
                  <a:extLst>
                    <a:ext uri="{FF2B5EF4-FFF2-40B4-BE49-F238E27FC236}">
                      <a16:creationId xmlns:a16="http://schemas.microsoft.com/office/drawing/2014/main" id="{EB41C395-875C-824A-0D89-15A4CE220A00}"/>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Google Shape;223;p29">
                  <a:extLst>
                    <a:ext uri="{FF2B5EF4-FFF2-40B4-BE49-F238E27FC236}">
                      <a16:creationId xmlns:a16="http://schemas.microsoft.com/office/drawing/2014/main" id="{A76AA4DE-658B-F557-1334-2E3D738B4A30}"/>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Google Shape;224;p29">
                  <a:extLst>
                    <a:ext uri="{FF2B5EF4-FFF2-40B4-BE49-F238E27FC236}">
                      <a16:creationId xmlns:a16="http://schemas.microsoft.com/office/drawing/2014/main" id="{0774FBCC-9204-5600-7F8F-F03796E8D237}"/>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Google Shape;225;p29">
                  <a:extLst>
                    <a:ext uri="{FF2B5EF4-FFF2-40B4-BE49-F238E27FC236}">
                      <a16:creationId xmlns:a16="http://schemas.microsoft.com/office/drawing/2014/main" id="{B70927A1-564A-B4E2-A43A-D865F71633CB}"/>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Google Shape;226;p29">
                  <a:extLst>
                    <a:ext uri="{FF2B5EF4-FFF2-40B4-BE49-F238E27FC236}">
                      <a16:creationId xmlns:a16="http://schemas.microsoft.com/office/drawing/2014/main" id="{F3B0D91A-C86F-70F3-8176-90EF9D6B9D6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Google Shape;227;p29">
                  <a:extLst>
                    <a:ext uri="{FF2B5EF4-FFF2-40B4-BE49-F238E27FC236}">
                      <a16:creationId xmlns:a16="http://schemas.microsoft.com/office/drawing/2014/main" id="{8763C57B-96BA-093A-49AA-AF14D64C38B3}"/>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Google Shape;228;p29">
                  <a:extLst>
                    <a:ext uri="{FF2B5EF4-FFF2-40B4-BE49-F238E27FC236}">
                      <a16:creationId xmlns:a16="http://schemas.microsoft.com/office/drawing/2014/main" id="{031BD5F7-6E31-09C9-5CB8-4A18D293B4D9}"/>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Google Shape;229;p29">
                  <a:extLst>
                    <a:ext uri="{FF2B5EF4-FFF2-40B4-BE49-F238E27FC236}">
                      <a16:creationId xmlns:a16="http://schemas.microsoft.com/office/drawing/2014/main" id="{B249A715-B91E-304C-1821-55C28FF04F00}"/>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Google Shape;230;p29">
                  <a:extLst>
                    <a:ext uri="{FF2B5EF4-FFF2-40B4-BE49-F238E27FC236}">
                      <a16:creationId xmlns:a16="http://schemas.microsoft.com/office/drawing/2014/main" id="{A88265E2-B1A9-C71A-9062-23A9FC0D054E}"/>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Google Shape;231;p29">
                  <a:extLst>
                    <a:ext uri="{FF2B5EF4-FFF2-40B4-BE49-F238E27FC236}">
                      <a16:creationId xmlns:a16="http://schemas.microsoft.com/office/drawing/2014/main" id="{9F63714F-654E-661C-3C26-CB5860C15EBC}"/>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Google Shape;232;p29">
                  <a:extLst>
                    <a:ext uri="{FF2B5EF4-FFF2-40B4-BE49-F238E27FC236}">
                      <a16:creationId xmlns:a16="http://schemas.microsoft.com/office/drawing/2014/main" id="{FB4CE106-63E6-2C29-2EFB-3A7F6AD9597A}"/>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Google Shape;233;p29">
                  <a:extLst>
                    <a:ext uri="{FF2B5EF4-FFF2-40B4-BE49-F238E27FC236}">
                      <a16:creationId xmlns:a16="http://schemas.microsoft.com/office/drawing/2014/main" id="{E856FC1A-699A-B990-B6F2-DF3692DB3456}"/>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Google Shape;234;p29">
                  <a:extLst>
                    <a:ext uri="{FF2B5EF4-FFF2-40B4-BE49-F238E27FC236}">
                      <a16:creationId xmlns:a16="http://schemas.microsoft.com/office/drawing/2014/main" id="{37B52CD6-1123-1DA5-C09F-CB545A7485CD}"/>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Google Shape;235;p29">
                  <a:extLst>
                    <a:ext uri="{FF2B5EF4-FFF2-40B4-BE49-F238E27FC236}">
                      <a16:creationId xmlns:a16="http://schemas.microsoft.com/office/drawing/2014/main" id="{D70DD595-E0D1-EE26-1F74-C6B13006448E}"/>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Google Shape;236;p29">
                  <a:extLst>
                    <a:ext uri="{FF2B5EF4-FFF2-40B4-BE49-F238E27FC236}">
                      <a16:creationId xmlns:a16="http://schemas.microsoft.com/office/drawing/2014/main" id="{2E0F5766-5DBE-B63F-E7A3-0342F3A0851A}"/>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Google Shape;237;p29">
                  <a:extLst>
                    <a:ext uri="{FF2B5EF4-FFF2-40B4-BE49-F238E27FC236}">
                      <a16:creationId xmlns:a16="http://schemas.microsoft.com/office/drawing/2014/main" id="{3CF7A1AF-99D8-B191-64EE-2A0537EE6A8B}"/>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Google Shape;238;p29">
                  <a:extLst>
                    <a:ext uri="{FF2B5EF4-FFF2-40B4-BE49-F238E27FC236}">
                      <a16:creationId xmlns:a16="http://schemas.microsoft.com/office/drawing/2014/main" id="{B4400D0B-2760-9518-0F2B-DE20D3860283}"/>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Google Shape;239;p29">
                  <a:extLst>
                    <a:ext uri="{FF2B5EF4-FFF2-40B4-BE49-F238E27FC236}">
                      <a16:creationId xmlns:a16="http://schemas.microsoft.com/office/drawing/2014/main" id="{BE3FB57D-6CB5-859D-DC2F-E05BDE9963E9}"/>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Google Shape;240;p29">
                  <a:extLst>
                    <a:ext uri="{FF2B5EF4-FFF2-40B4-BE49-F238E27FC236}">
                      <a16:creationId xmlns:a16="http://schemas.microsoft.com/office/drawing/2014/main" id="{A0889BFF-906F-7A6B-53CA-E17C5FDCEA8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Google Shape;241;p29">
                  <a:extLst>
                    <a:ext uri="{FF2B5EF4-FFF2-40B4-BE49-F238E27FC236}">
                      <a16:creationId xmlns:a16="http://schemas.microsoft.com/office/drawing/2014/main" id="{81271CB1-82ED-0B0F-3BFD-BE286054625E}"/>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Google Shape;242;p29">
                  <a:extLst>
                    <a:ext uri="{FF2B5EF4-FFF2-40B4-BE49-F238E27FC236}">
                      <a16:creationId xmlns:a16="http://schemas.microsoft.com/office/drawing/2014/main" id="{35975FDF-158F-1225-E56D-D50A8F6BE47B}"/>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Google Shape;243;p29">
                  <a:extLst>
                    <a:ext uri="{FF2B5EF4-FFF2-40B4-BE49-F238E27FC236}">
                      <a16:creationId xmlns:a16="http://schemas.microsoft.com/office/drawing/2014/main" id="{3B12629B-E907-9EF8-E839-CE452651CD6D}"/>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Google Shape;244;p29">
                  <a:extLst>
                    <a:ext uri="{FF2B5EF4-FFF2-40B4-BE49-F238E27FC236}">
                      <a16:creationId xmlns:a16="http://schemas.microsoft.com/office/drawing/2014/main" id="{8E8A7049-A358-23F6-485B-2CC04B8D7988}"/>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Google Shape;245;p29">
                  <a:extLst>
                    <a:ext uri="{FF2B5EF4-FFF2-40B4-BE49-F238E27FC236}">
                      <a16:creationId xmlns:a16="http://schemas.microsoft.com/office/drawing/2014/main" id="{32807F55-2DB9-C1BF-4DEE-2568BCDE3BED}"/>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Google Shape;246;p29">
                  <a:extLst>
                    <a:ext uri="{FF2B5EF4-FFF2-40B4-BE49-F238E27FC236}">
                      <a16:creationId xmlns:a16="http://schemas.microsoft.com/office/drawing/2014/main" id="{B5E49F52-8E35-F913-3AF7-595A96D55113}"/>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Google Shape;247;p29">
                  <a:extLst>
                    <a:ext uri="{FF2B5EF4-FFF2-40B4-BE49-F238E27FC236}">
                      <a16:creationId xmlns:a16="http://schemas.microsoft.com/office/drawing/2014/main" id="{6796DD45-CA5B-3750-8B92-7BA0094D4875}"/>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Google Shape;248;p29">
                  <a:extLst>
                    <a:ext uri="{FF2B5EF4-FFF2-40B4-BE49-F238E27FC236}">
                      <a16:creationId xmlns:a16="http://schemas.microsoft.com/office/drawing/2014/main" id="{3922A16D-0101-31CA-94F7-B610499F763A}"/>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Google Shape;249;p29">
                  <a:extLst>
                    <a:ext uri="{FF2B5EF4-FFF2-40B4-BE49-F238E27FC236}">
                      <a16:creationId xmlns:a16="http://schemas.microsoft.com/office/drawing/2014/main" id="{57DF2628-25B4-B03A-2E74-760D85DF69E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Google Shape;250;p29">
                  <a:extLst>
                    <a:ext uri="{FF2B5EF4-FFF2-40B4-BE49-F238E27FC236}">
                      <a16:creationId xmlns:a16="http://schemas.microsoft.com/office/drawing/2014/main" id="{39E9F3DF-35F1-AAA2-7022-5ED6997BA136}"/>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Google Shape;251;p29">
                  <a:extLst>
                    <a:ext uri="{FF2B5EF4-FFF2-40B4-BE49-F238E27FC236}">
                      <a16:creationId xmlns:a16="http://schemas.microsoft.com/office/drawing/2014/main" id="{9341C918-98F9-589F-4BB7-6A010E4FBAD2}"/>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Google Shape;252;p29">
                  <a:extLst>
                    <a:ext uri="{FF2B5EF4-FFF2-40B4-BE49-F238E27FC236}">
                      <a16:creationId xmlns:a16="http://schemas.microsoft.com/office/drawing/2014/main" id="{C2020CC1-6BE2-A9AC-5E58-F902D18C9994}"/>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Google Shape;253;p29">
                  <a:extLst>
                    <a:ext uri="{FF2B5EF4-FFF2-40B4-BE49-F238E27FC236}">
                      <a16:creationId xmlns:a16="http://schemas.microsoft.com/office/drawing/2014/main" id="{0192C622-1D43-BE80-5555-1575C865879C}"/>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Google Shape;254;p29">
                  <a:extLst>
                    <a:ext uri="{FF2B5EF4-FFF2-40B4-BE49-F238E27FC236}">
                      <a16:creationId xmlns:a16="http://schemas.microsoft.com/office/drawing/2014/main" id="{AC85BF77-3B38-58EB-5C80-907E5DEE9A84}"/>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Google Shape;255;p29">
                  <a:extLst>
                    <a:ext uri="{FF2B5EF4-FFF2-40B4-BE49-F238E27FC236}">
                      <a16:creationId xmlns:a16="http://schemas.microsoft.com/office/drawing/2014/main" id="{D9255340-A5EA-A0AC-8DF2-AB1E8D1C46A5}"/>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Google Shape;256;p29">
                  <a:extLst>
                    <a:ext uri="{FF2B5EF4-FFF2-40B4-BE49-F238E27FC236}">
                      <a16:creationId xmlns:a16="http://schemas.microsoft.com/office/drawing/2014/main" id="{F972EE49-9990-6695-5348-57A28A6F2967}"/>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Google Shape;257;p29">
                  <a:extLst>
                    <a:ext uri="{FF2B5EF4-FFF2-40B4-BE49-F238E27FC236}">
                      <a16:creationId xmlns:a16="http://schemas.microsoft.com/office/drawing/2014/main" id="{1B276736-5E3D-64C7-B8FA-D3CEF719AA11}"/>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Google Shape;258;p29">
                  <a:extLst>
                    <a:ext uri="{FF2B5EF4-FFF2-40B4-BE49-F238E27FC236}">
                      <a16:creationId xmlns:a16="http://schemas.microsoft.com/office/drawing/2014/main" id="{61F5E04C-C6EE-83F1-11AA-6451CB42E434}"/>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Google Shape;259;p29">
                  <a:extLst>
                    <a:ext uri="{FF2B5EF4-FFF2-40B4-BE49-F238E27FC236}">
                      <a16:creationId xmlns:a16="http://schemas.microsoft.com/office/drawing/2014/main" id="{30A05A43-155E-14C7-3724-F1C0B850D697}"/>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Google Shape;260;p29">
                  <a:extLst>
                    <a:ext uri="{FF2B5EF4-FFF2-40B4-BE49-F238E27FC236}">
                      <a16:creationId xmlns:a16="http://schemas.microsoft.com/office/drawing/2014/main" id="{E6C1B7D6-3E7E-6217-15BD-71993DD87BF4}"/>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Google Shape;261;p29">
                  <a:extLst>
                    <a:ext uri="{FF2B5EF4-FFF2-40B4-BE49-F238E27FC236}">
                      <a16:creationId xmlns:a16="http://schemas.microsoft.com/office/drawing/2014/main" id="{0B1CA036-5FAD-3F84-F4CE-1E888610D11C}"/>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Google Shape;262;p29">
                  <a:extLst>
                    <a:ext uri="{FF2B5EF4-FFF2-40B4-BE49-F238E27FC236}">
                      <a16:creationId xmlns:a16="http://schemas.microsoft.com/office/drawing/2014/main" id="{3091C31C-9EDF-53D9-448C-23C2FBCC9008}"/>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Google Shape;263;p29">
                  <a:extLst>
                    <a:ext uri="{FF2B5EF4-FFF2-40B4-BE49-F238E27FC236}">
                      <a16:creationId xmlns:a16="http://schemas.microsoft.com/office/drawing/2014/main" id="{AF6068FE-D863-5E38-6D96-CF10D19268FA}"/>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Google Shape;264;p29">
                  <a:extLst>
                    <a:ext uri="{FF2B5EF4-FFF2-40B4-BE49-F238E27FC236}">
                      <a16:creationId xmlns:a16="http://schemas.microsoft.com/office/drawing/2014/main" id="{4970B33E-7FBF-364D-396C-2B16184F0918}"/>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Google Shape;265;p29">
                  <a:extLst>
                    <a:ext uri="{FF2B5EF4-FFF2-40B4-BE49-F238E27FC236}">
                      <a16:creationId xmlns:a16="http://schemas.microsoft.com/office/drawing/2014/main" id="{F79BF7E8-470D-5CEA-832A-D7F9634B4C58}"/>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Google Shape;266;p29">
                  <a:extLst>
                    <a:ext uri="{FF2B5EF4-FFF2-40B4-BE49-F238E27FC236}">
                      <a16:creationId xmlns:a16="http://schemas.microsoft.com/office/drawing/2014/main" id="{BBFD2BD0-893E-D3BD-332B-79E54A4174A7}"/>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Google Shape;267;p29">
                  <a:extLst>
                    <a:ext uri="{FF2B5EF4-FFF2-40B4-BE49-F238E27FC236}">
                      <a16:creationId xmlns:a16="http://schemas.microsoft.com/office/drawing/2014/main" id="{6D0CC7AD-F98A-FD02-F171-4DE4B6B74518}"/>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Google Shape;268;p29">
                  <a:extLst>
                    <a:ext uri="{FF2B5EF4-FFF2-40B4-BE49-F238E27FC236}">
                      <a16:creationId xmlns:a16="http://schemas.microsoft.com/office/drawing/2014/main" id="{C636A795-E540-F323-FAA2-2F3174B31D24}"/>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Google Shape;269;p29">
                  <a:extLst>
                    <a:ext uri="{FF2B5EF4-FFF2-40B4-BE49-F238E27FC236}">
                      <a16:creationId xmlns:a16="http://schemas.microsoft.com/office/drawing/2014/main" id="{898E360C-FC07-904A-D5AF-D7AC0342847E}"/>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Google Shape;270;p29">
                  <a:extLst>
                    <a:ext uri="{FF2B5EF4-FFF2-40B4-BE49-F238E27FC236}">
                      <a16:creationId xmlns:a16="http://schemas.microsoft.com/office/drawing/2014/main" id="{8E176A44-608E-EBA5-9452-9CBD90A911A0}"/>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Google Shape;271;p29">
                  <a:extLst>
                    <a:ext uri="{FF2B5EF4-FFF2-40B4-BE49-F238E27FC236}">
                      <a16:creationId xmlns:a16="http://schemas.microsoft.com/office/drawing/2014/main" id="{9CD70097-E152-D063-F762-8130FD3682FE}"/>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Google Shape;272;p29">
                  <a:extLst>
                    <a:ext uri="{FF2B5EF4-FFF2-40B4-BE49-F238E27FC236}">
                      <a16:creationId xmlns:a16="http://schemas.microsoft.com/office/drawing/2014/main" id="{1A7C3975-C2C1-55A9-6C90-63F00E45491A}"/>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Google Shape;273;p29">
                  <a:extLst>
                    <a:ext uri="{FF2B5EF4-FFF2-40B4-BE49-F238E27FC236}">
                      <a16:creationId xmlns:a16="http://schemas.microsoft.com/office/drawing/2014/main" id="{C33E4A37-53AC-DCED-53FE-D1AA81AC3A3F}"/>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Google Shape;274;p29">
                  <a:extLst>
                    <a:ext uri="{FF2B5EF4-FFF2-40B4-BE49-F238E27FC236}">
                      <a16:creationId xmlns:a16="http://schemas.microsoft.com/office/drawing/2014/main" id="{150E8C5B-D684-3FF9-F9F7-390B3DBA360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Google Shape;275;p29">
                  <a:extLst>
                    <a:ext uri="{FF2B5EF4-FFF2-40B4-BE49-F238E27FC236}">
                      <a16:creationId xmlns:a16="http://schemas.microsoft.com/office/drawing/2014/main" id="{C4FD5D73-D79E-ECB9-00E0-586281AAC83A}"/>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Google Shape;276;p29">
                  <a:extLst>
                    <a:ext uri="{FF2B5EF4-FFF2-40B4-BE49-F238E27FC236}">
                      <a16:creationId xmlns:a16="http://schemas.microsoft.com/office/drawing/2014/main" id="{9751725C-24C2-1F2B-E8D7-FCF3EA3B8DD7}"/>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Google Shape;277;p29">
                  <a:extLst>
                    <a:ext uri="{FF2B5EF4-FFF2-40B4-BE49-F238E27FC236}">
                      <a16:creationId xmlns:a16="http://schemas.microsoft.com/office/drawing/2014/main" id="{4FEB09A1-BAB9-0C9D-3D0B-54C54AF2D8B7}"/>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Google Shape;278;p29">
                  <a:extLst>
                    <a:ext uri="{FF2B5EF4-FFF2-40B4-BE49-F238E27FC236}">
                      <a16:creationId xmlns:a16="http://schemas.microsoft.com/office/drawing/2014/main" id="{B1C99665-E7B1-92D6-2472-07C28009FFD0}"/>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Google Shape;279;p29">
                  <a:extLst>
                    <a:ext uri="{FF2B5EF4-FFF2-40B4-BE49-F238E27FC236}">
                      <a16:creationId xmlns:a16="http://schemas.microsoft.com/office/drawing/2014/main" id="{C844630B-AD38-381F-2426-34C876AD6D03}"/>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Google Shape;280;p29">
                  <a:extLst>
                    <a:ext uri="{FF2B5EF4-FFF2-40B4-BE49-F238E27FC236}">
                      <a16:creationId xmlns:a16="http://schemas.microsoft.com/office/drawing/2014/main" id="{32CC2989-C6F9-FC7B-FDA2-0F540117C3EC}"/>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Google Shape;281;p29">
                  <a:extLst>
                    <a:ext uri="{FF2B5EF4-FFF2-40B4-BE49-F238E27FC236}">
                      <a16:creationId xmlns:a16="http://schemas.microsoft.com/office/drawing/2014/main" id="{8A320D71-1E9C-124C-8CD0-C945ADE57AD1}"/>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3" name="Google Shape;282;p29">
                  <a:extLst>
                    <a:ext uri="{FF2B5EF4-FFF2-40B4-BE49-F238E27FC236}">
                      <a16:creationId xmlns:a16="http://schemas.microsoft.com/office/drawing/2014/main" id="{05841073-3673-48B6-4D96-4A7C07DA1620}"/>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4" name="Google Shape;283;p29">
                  <a:extLst>
                    <a:ext uri="{FF2B5EF4-FFF2-40B4-BE49-F238E27FC236}">
                      <a16:creationId xmlns:a16="http://schemas.microsoft.com/office/drawing/2014/main" id="{C09F333A-DEAE-8C72-D40D-FB7050EB13B4}"/>
                    </a:ext>
                  </a:extLst>
                </p:cNvPr>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Google Shape;284;p29">
                  <a:extLst>
                    <a:ext uri="{FF2B5EF4-FFF2-40B4-BE49-F238E27FC236}">
                      <a16:creationId xmlns:a16="http://schemas.microsoft.com/office/drawing/2014/main" id="{9E6E9550-4B16-9963-03BC-81E2F934DEAD}"/>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25" name="Google Shape;285;p29">
              <a:extLst>
                <a:ext uri="{FF2B5EF4-FFF2-40B4-BE49-F238E27FC236}">
                  <a16:creationId xmlns:a16="http://schemas.microsoft.com/office/drawing/2014/main" id="{24836996-FAA0-30D9-F305-C81E250284FC}"/>
                </a:ext>
              </a:extLst>
            </p:cNvPr>
            <p:cNvGrpSpPr/>
            <p:nvPr/>
          </p:nvGrpSpPr>
          <p:grpSpPr>
            <a:xfrm rot="10800000">
              <a:off x="3474186" y="4232201"/>
              <a:ext cx="183381" cy="1017092"/>
              <a:chOff x="-5634475" y="-504725"/>
              <a:chExt cx="188025" cy="1042850"/>
            </a:xfrm>
          </p:grpSpPr>
          <p:sp>
            <p:nvSpPr>
              <p:cNvPr id="31" name="Google Shape;286;p29">
                <a:extLst>
                  <a:ext uri="{FF2B5EF4-FFF2-40B4-BE49-F238E27FC236}">
                    <a16:creationId xmlns:a16="http://schemas.microsoft.com/office/drawing/2014/main" id="{F21CC7BB-5EBC-186C-8C7B-F078B1731F9D}"/>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Google Shape;287;p29">
                <a:extLst>
                  <a:ext uri="{FF2B5EF4-FFF2-40B4-BE49-F238E27FC236}">
                    <a16:creationId xmlns:a16="http://schemas.microsoft.com/office/drawing/2014/main" id="{B5709978-6581-A19C-E4FA-366838DC7C9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7" name="Google Shape;288;p29">
              <a:extLst>
                <a:ext uri="{FF2B5EF4-FFF2-40B4-BE49-F238E27FC236}">
                  <a16:creationId xmlns:a16="http://schemas.microsoft.com/office/drawing/2014/main" id="{E3A63181-040E-E2B6-A01F-987C0883EB30}"/>
                </a:ext>
              </a:extLst>
            </p:cNvPr>
            <p:cNvGrpSpPr/>
            <p:nvPr/>
          </p:nvGrpSpPr>
          <p:grpSpPr>
            <a:xfrm rot="10800000">
              <a:off x="2618037" y="4358300"/>
              <a:ext cx="72367" cy="518274"/>
              <a:chOff x="-4201325" y="-449025"/>
              <a:chExt cx="74200" cy="531400"/>
            </a:xfrm>
          </p:grpSpPr>
          <p:sp>
            <p:nvSpPr>
              <p:cNvPr id="28" name="Google Shape;289;p29">
                <a:extLst>
                  <a:ext uri="{FF2B5EF4-FFF2-40B4-BE49-F238E27FC236}">
                    <a16:creationId xmlns:a16="http://schemas.microsoft.com/office/drawing/2014/main" id="{087ECECE-51E5-FF41-2B09-D3C893849791}"/>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Google Shape;290;p29">
                <a:extLst>
                  <a:ext uri="{FF2B5EF4-FFF2-40B4-BE49-F238E27FC236}">
                    <a16:creationId xmlns:a16="http://schemas.microsoft.com/office/drawing/2014/main" id="{DAF2B242-9A9C-C839-EE23-D48832639297}"/>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Google Shape;291;p29">
                <a:extLst>
                  <a:ext uri="{FF2B5EF4-FFF2-40B4-BE49-F238E27FC236}">
                    <a16:creationId xmlns:a16="http://schemas.microsoft.com/office/drawing/2014/main" id="{4098C53D-96F5-2883-FB07-3ACAEE3A8999}"/>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156" name="Google Shape;158;p29">
            <a:extLst>
              <a:ext uri="{FF2B5EF4-FFF2-40B4-BE49-F238E27FC236}">
                <a16:creationId xmlns:a16="http://schemas.microsoft.com/office/drawing/2014/main" id="{AD27C04E-09E7-5B77-723B-1D9E55EC4D00}"/>
              </a:ext>
            </a:extLst>
          </p:cNvPr>
          <p:cNvSpPr/>
          <p:nvPr/>
        </p:nvSpPr>
        <p:spPr>
          <a:xfrm rot="1700764">
            <a:off x="7706143" y="-552764"/>
            <a:ext cx="6541620" cy="744749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7" name="Google Shape;159;p29">
            <a:extLst>
              <a:ext uri="{FF2B5EF4-FFF2-40B4-BE49-F238E27FC236}">
                <a16:creationId xmlns:a16="http://schemas.microsoft.com/office/drawing/2014/main" id="{62B699CE-3089-B5B2-E3F1-2F0F1F5EE6B4}"/>
              </a:ext>
            </a:extLst>
          </p:cNvPr>
          <p:cNvSpPr txBox="1">
            <a:spLocks/>
          </p:cNvSpPr>
          <p:nvPr/>
        </p:nvSpPr>
        <p:spPr>
          <a:xfrm>
            <a:off x="6257550" y="1571080"/>
            <a:ext cx="5798846" cy="2915100"/>
          </a:xfrm>
          <a:prstGeom prst="rect">
            <a:avLst/>
          </a:prstGeom>
        </p:spPr>
        <p:txBody>
          <a:bodyPr spcFirstLastPara="1" wrap="square" lIns="91425" tIns="91425" rIns="91425" bIns="91425" anchor="ctr"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dirty="0" err="1">
                <a:solidFill>
                  <a:srgbClr val="4472C4">
                    <a:lumMod val="50000"/>
                  </a:srgbClr>
                </a:solidFill>
                <a:latin typeface="Calibri Light"/>
              </a:rPr>
              <a:t>Implémentation</a:t>
            </a:r>
            <a:r>
              <a:rPr lang="en-US" sz="6600" b="1" dirty="0">
                <a:solidFill>
                  <a:srgbClr val="4472C4">
                    <a:lumMod val="50000"/>
                  </a:srgbClr>
                </a:solidFill>
                <a:latin typeface="Calibri Light"/>
              </a:rPr>
              <a:t> </a:t>
            </a:r>
            <a:endParaRPr kumimoji="0" lang="en-US" sz="8000" b="1" i="0" u="none" strike="noStrike" kern="1200" cap="none" spc="0" normalizeH="0" baseline="0" noProof="0" dirty="0">
              <a:ln>
                <a:noFill/>
              </a:ln>
              <a:solidFill>
                <a:srgbClr val="4472C4">
                  <a:lumMod val="50000"/>
                </a:srgbClr>
              </a:solidFill>
              <a:effectLst/>
              <a:uLnTx/>
              <a:uFillTx/>
              <a:latin typeface="Calibri Light"/>
              <a:ea typeface="+mj-ea"/>
              <a:cs typeface="+mj-cs"/>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i="0" u="none" strike="noStrike" kern="1200" cap="none" spc="0" normalizeH="0" baseline="0" noProof="0" dirty="0">
                <a:ln>
                  <a:noFill/>
                </a:ln>
                <a:solidFill>
                  <a:srgbClr val="7F7F7F"/>
                </a:solidFill>
                <a:effectLst/>
                <a:uLnTx/>
                <a:uFillTx/>
                <a:latin typeface="Calibri"/>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srgbClr val="FF6000"/>
                </a:solidFill>
                <a:latin typeface="Calibri"/>
              </a:rPr>
              <a:t>23</a:t>
            </a:r>
            <a:endParaRPr kumimoji="0" lang="es-ES" sz="1800" b="1" i="0" u="none" strike="noStrike" kern="1200" cap="none" spc="0" normalizeH="0" baseline="0" noProof="0" dirty="0">
              <a:ln>
                <a:noFill/>
              </a:ln>
              <a:solidFill>
                <a:srgbClr val="FF6000"/>
              </a:solidFill>
              <a:effectLst/>
              <a:uLnTx/>
              <a:uFillTx/>
              <a:latin typeface="Calibri"/>
            </a:endParaRPr>
          </a:p>
        </p:txBody>
      </p:sp>
    </p:spTree>
    <p:extLst>
      <p:ext uri="{BB962C8B-B14F-4D97-AF65-F5344CB8AC3E}">
        <p14:creationId xmlns:p14="http://schemas.microsoft.com/office/powerpoint/2010/main" val="1659446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24</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Rectangle 167"/>
          <p:cNvSpPr/>
          <p:nvPr/>
        </p:nvSpPr>
        <p:spPr>
          <a:xfrm>
            <a:off x="2318328" y="2936478"/>
            <a:ext cx="9485746" cy="1354241"/>
          </a:xfrm>
          <a:prstGeom prst="rect">
            <a:avLst/>
          </a:prstGeom>
        </p:spPr>
        <p:txBody>
          <a:bodyPr wrap="square" lIns="121944" tIns="60972" rIns="121944" bIns="60972">
            <a:spAutoFit/>
          </a:bodyPr>
          <a:lstStyle/>
          <a:p>
            <a:pPr lvl="0" algn="ctr"/>
            <a:r>
              <a:rPr lang="fr-FR" sz="4000" b="1" dirty="0">
                <a:solidFill>
                  <a:srgbClr val="FF6000"/>
                </a:solidFill>
              </a:rPr>
              <a:t>RSA et Multiplication de Montgomery en Python</a:t>
            </a:r>
          </a:p>
        </p:txBody>
      </p:sp>
    </p:spTree>
    <p:extLst>
      <p:ext uri="{BB962C8B-B14F-4D97-AF65-F5344CB8AC3E}">
        <p14:creationId xmlns:p14="http://schemas.microsoft.com/office/powerpoint/2010/main" val="4220196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25</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i="0" u="none" strike="noStrike" kern="1200" cap="none" spc="0" normalizeH="0" baseline="0" noProof="0" dirty="0">
                  <a:ln>
                    <a:noFill/>
                  </a:ln>
                  <a:solidFill>
                    <a:srgbClr val="7F7F7F"/>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srgbClr val="7F7F7F"/>
                </a:solidFill>
                <a:effectLst/>
                <a:uLnTx/>
                <a:uFillTx/>
                <a:latin typeface="Calibri"/>
                <a:ea typeface="+mn-ea"/>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2006308"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Conclusion</a:t>
            </a:r>
            <a:r>
              <a:rPr kumimoji="0" lang="fr-FR" sz="1800" b="0" i="0" u="none" strike="noStrike" kern="1200" cap="none" spc="0" normalizeH="0" baseline="0" noProof="0" dirty="0">
                <a:ln>
                  <a:noFill/>
                </a:ln>
                <a:solidFill>
                  <a:schemeClr val="bg1"/>
                </a:solidFill>
                <a:effectLst/>
                <a:uLnTx/>
                <a:uFillTx/>
                <a:latin typeface="Calibri"/>
                <a:ea typeface="+mn-ea"/>
                <a:cs typeface="+mn-cs"/>
              </a:rPr>
              <a:t>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Rectangle 167"/>
          <p:cNvSpPr/>
          <p:nvPr/>
        </p:nvSpPr>
        <p:spPr>
          <a:xfrm>
            <a:off x="2318328" y="2936478"/>
            <a:ext cx="9485746" cy="738688"/>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Conclusion </a:t>
            </a:r>
          </a:p>
        </p:txBody>
      </p:sp>
    </p:spTree>
    <p:extLst>
      <p:ext uri="{BB962C8B-B14F-4D97-AF65-F5344CB8AC3E}">
        <p14:creationId xmlns:p14="http://schemas.microsoft.com/office/powerpoint/2010/main" val="1167591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Google Shape;333;p15">
            <a:extLst>
              <a:ext uri="{FF2B5EF4-FFF2-40B4-BE49-F238E27FC236}">
                <a16:creationId xmlns:a16="http://schemas.microsoft.com/office/drawing/2014/main" id="{7EB0140D-71F3-57F9-3C80-D31065B6A15D}"/>
              </a:ext>
            </a:extLst>
          </p:cNvPr>
          <p:cNvSpPr txBox="1">
            <a:spLocks/>
          </p:cNvSpPr>
          <p:nvPr/>
        </p:nvSpPr>
        <p:spPr>
          <a:xfrm>
            <a:off x="2584074" y="647265"/>
            <a:ext cx="7341217" cy="3216986"/>
          </a:xfrm>
          <a:prstGeom prst="rect">
            <a:avLst/>
          </a:prstGeom>
        </p:spPr>
        <p:txBody>
          <a:bodyPr spcFirstLastPara="1" wrap="square" lIns="0" tIns="0" rIns="0" bIns="0" anchor="b" anchorCtr="0">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spcBef>
                <a:spcPts val="0"/>
              </a:spcBef>
            </a:pPr>
            <a:r>
              <a:rPr lang="fr-FR" sz="6000" dirty="0">
                <a:solidFill>
                  <a:srgbClr val="FF6000"/>
                </a:solidFill>
                <a:latin typeface="Aharoni" panose="02010803020104030203" pitchFamily="2" charset="-79"/>
                <a:ea typeface="+mn-ea"/>
                <a:cs typeface="Aharoni" panose="02010803020104030203" pitchFamily="2" charset="-79"/>
              </a:rPr>
              <a:t>MERCI POUR VOTRE </a:t>
            </a:r>
            <a:br>
              <a:rPr lang="fr-FR" sz="6000" dirty="0">
                <a:solidFill>
                  <a:srgbClr val="FF6000"/>
                </a:solidFill>
                <a:latin typeface="Aharoni" panose="02010803020104030203" pitchFamily="2" charset="-79"/>
                <a:ea typeface="+mn-ea"/>
                <a:cs typeface="Aharoni" panose="02010803020104030203" pitchFamily="2" charset="-79"/>
              </a:rPr>
            </a:br>
            <a:r>
              <a:rPr lang="fr-FR" sz="6000" dirty="0">
                <a:solidFill>
                  <a:srgbClr val="FF6000"/>
                </a:solidFill>
                <a:latin typeface="Aharoni" panose="02010803020104030203" pitchFamily="2" charset="-79"/>
                <a:ea typeface="+mn-ea"/>
                <a:cs typeface="Aharoni" panose="02010803020104030203" pitchFamily="2" charset="-79"/>
              </a:rPr>
              <a:t>ATTENTION</a:t>
            </a:r>
          </a:p>
          <a:p>
            <a:br>
              <a:rPr lang="fr-FR" b="1" dirty="0">
                <a:solidFill>
                  <a:schemeClr val="tx2">
                    <a:lumMod val="10000"/>
                  </a:schemeClr>
                </a:solidFill>
                <a:latin typeface="Montserrat"/>
              </a:rPr>
            </a:br>
            <a:endParaRPr lang="fr-FR" dirty="0"/>
          </a:p>
        </p:txBody>
      </p:sp>
      <p:grpSp>
        <p:nvGrpSpPr>
          <p:cNvPr id="24" name="Group 23">
            <a:extLst>
              <a:ext uri="{FF2B5EF4-FFF2-40B4-BE49-F238E27FC236}">
                <a16:creationId xmlns:a16="http://schemas.microsoft.com/office/drawing/2014/main" id="{9369388A-8813-03EC-C03F-B8AD6A5CE057}"/>
              </a:ext>
            </a:extLst>
          </p:cNvPr>
          <p:cNvGrpSpPr/>
          <p:nvPr/>
        </p:nvGrpSpPr>
        <p:grpSpPr>
          <a:xfrm>
            <a:off x="3853667" y="2972045"/>
            <a:ext cx="4802030" cy="5440666"/>
            <a:chOff x="8515357" y="681865"/>
            <a:chExt cx="1631793" cy="2537925"/>
          </a:xfrm>
        </p:grpSpPr>
        <p:sp>
          <p:nvSpPr>
            <p:cNvPr id="25" name="Graphic 36">
              <a:extLst>
                <a:ext uri="{FF2B5EF4-FFF2-40B4-BE49-F238E27FC236}">
                  <a16:creationId xmlns:a16="http://schemas.microsoft.com/office/drawing/2014/main" id="{A8A635EE-1249-75D0-AE14-F852547EA232}"/>
                </a:ext>
              </a:extLst>
            </p:cNvPr>
            <p:cNvSpPr/>
            <p:nvPr/>
          </p:nvSpPr>
          <p:spPr>
            <a:xfrm flipV="1">
              <a:off x="8515357" y="681865"/>
              <a:ext cx="229157" cy="269038"/>
            </a:xfrm>
            <a:custGeom>
              <a:avLst/>
              <a:gdLst>
                <a:gd name="connsiteX0" fmla="*/ 224179 w 229157"/>
                <a:gd name="connsiteY0" fmla="*/ 25958 h 269038"/>
                <a:gd name="connsiteX1" fmla="*/ 182828 w 229157"/>
                <a:gd name="connsiteY1" fmla="*/ 114185 h 269038"/>
                <a:gd name="connsiteX2" fmla="*/ 196709 w 229157"/>
                <a:gd name="connsiteY2" fmla="*/ 167690 h 269038"/>
                <a:gd name="connsiteX3" fmla="*/ 162088 w 229157"/>
                <a:gd name="connsiteY3" fmla="*/ 127761 h 269038"/>
                <a:gd name="connsiteX4" fmla="*/ 108711 w 229157"/>
                <a:gd name="connsiteY4" fmla="*/ 259053 h 269038"/>
                <a:gd name="connsiteX5" fmla="*/ 99757 w 229157"/>
                <a:gd name="connsiteY5" fmla="*/ 222376 h 269038"/>
                <a:gd name="connsiteX6" fmla="*/ 125297 w 229157"/>
                <a:gd name="connsiteY6" fmla="*/ 162355 h 269038"/>
                <a:gd name="connsiteX7" fmla="*/ 57327 w 229157"/>
                <a:gd name="connsiteY7" fmla="*/ 236206 h 269038"/>
                <a:gd name="connsiteX8" fmla="*/ 54393 w 229157"/>
                <a:gd name="connsiteY8" fmla="*/ 202970 h 269038"/>
                <a:gd name="connsiteX9" fmla="*/ 110069 w 229157"/>
                <a:gd name="connsiteY9" fmla="*/ 144448 h 269038"/>
                <a:gd name="connsiteX10" fmla="*/ 14261 w 229157"/>
                <a:gd name="connsiteY10" fmla="*/ 187743 h 269038"/>
                <a:gd name="connsiteX11" fmla="*/ 6997 w 229157"/>
                <a:gd name="connsiteY11" fmla="*/ 160450 h 269038"/>
                <a:gd name="connsiteX12" fmla="*/ 98373 w 229157"/>
                <a:gd name="connsiteY12" fmla="*/ 126300 h 269038"/>
                <a:gd name="connsiteX13" fmla="*/ 15848 w 229157"/>
                <a:gd name="connsiteY13" fmla="*/ 127100 h 269038"/>
                <a:gd name="connsiteX14" fmla="*/ 23253 w 229157"/>
                <a:gd name="connsiteY14" fmla="*/ 93750 h 269038"/>
                <a:gd name="connsiteX15" fmla="*/ 72325 w 229157"/>
                <a:gd name="connsiteY15" fmla="*/ 109295 h 269038"/>
                <a:gd name="connsiteX16" fmla="*/ 99452 w 229157"/>
                <a:gd name="connsiteY16" fmla="*/ 82651 h 269038"/>
                <a:gd name="connsiteX17" fmla="*/ 137057 w 229157"/>
                <a:gd name="connsiteY17" fmla="*/ 40982 h 269038"/>
                <a:gd name="connsiteX18" fmla="*/ 186333 w 229157"/>
                <a:gd name="connsiteY18" fmla="*/ -4497 h 269038"/>
                <a:gd name="connsiteX19" fmla="*/ 224179 w 229157"/>
                <a:gd name="connsiteY19" fmla="*/ 25958 h 26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9157" h="269038">
                  <a:moveTo>
                    <a:pt x="224179" y="25958"/>
                  </a:moveTo>
                  <a:cubicBezTo>
                    <a:pt x="197204" y="55803"/>
                    <a:pt x="182866" y="68782"/>
                    <a:pt x="182828" y="114185"/>
                  </a:cubicBezTo>
                  <a:cubicBezTo>
                    <a:pt x="182802" y="138823"/>
                    <a:pt x="216813" y="148132"/>
                    <a:pt x="196709" y="167690"/>
                  </a:cubicBezTo>
                  <a:cubicBezTo>
                    <a:pt x="176605" y="187235"/>
                    <a:pt x="173544" y="133437"/>
                    <a:pt x="162088" y="127761"/>
                  </a:cubicBezTo>
                  <a:cubicBezTo>
                    <a:pt x="150633" y="122071"/>
                    <a:pt x="125652" y="242988"/>
                    <a:pt x="108711" y="259053"/>
                  </a:cubicBezTo>
                  <a:cubicBezTo>
                    <a:pt x="91769" y="275106"/>
                    <a:pt x="79462" y="253859"/>
                    <a:pt x="99757" y="222376"/>
                  </a:cubicBezTo>
                  <a:cubicBezTo>
                    <a:pt x="120052" y="190879"/>
                    <a:pt x="125297" y="162355"/>
                    <a:pt x="125297" y="162355"/>
                  </a:cubicBezTo>
                  <a:cubicBezTo>
                    <a:pt x="125297" y="162355"/>
                    <a:pt x="72033" y="230923"/>
                    <a:pt x="57327" y="236206"/>
                  </a:cubicBezTo>
                  <a:cubicBezTo>
                    <a:pt x="42620" y="241489"/>
                    <a:pt x="42315" y="217321"/>
                    <a:pt x="54393" y="202970"/>
                  </a:cubicBezTo>
                  <a:cubicBezTo>
                    <a:pt x="66470" y="188631"/>
                    <a:pt x="102399" y="160501"/>
                    <a:pt x="110069" y="144448"/>
                  </a:cubicBezTo>
                  <a:cubicBezTo>
                    <a:pt x="110069" y="144448"/>
                    <a:pt x="42696" y="182802"/>
                    <a:pt x="14261" y="187743"/>
                  </a:cubicBezTo>
                  <a:cubicBezTo>
                    <a:pt x="-14175" y="192696"/>
                    <a:pt x="-6186" y="167829"/>
                    <a:pt x="6997" y="160450"/>
                  </a:cubicBezTo>
                  <a:cubicBezTo>
                    <a:pt x="20192" y="153085"/>
                    <a:pt x="78396" y="146201"/>
                    <a:pt x="98373" y="126300"/>
                  </a:cubicBezTo>
                  <a:cubicBezTo>
                    <a:pt x="98373" y="126300"/>
                    <a:pt x="33997" y="141235"/>
                    <a:pt x="15848" y="127100"/>
                  </a:cubicBezTo>
                  <a:cubicBezTo>
                    <a:pt x="-2287" y="112953"/>
                    <a:pt x="10210" y="96633"/>
                    <a:pt x="23253" y="93750"/>
                  </a:cubicBezTo>
                  <a:cubicBezTo>
                    <a:pt x="36321" y="90867"/>
                    <a:pt x="53466" y="103694"/>
                    <a:pt x="72325" y="109295"/>
                  </a:cubicBezTo>
                  <a:cubicBezTo>
                    <a:pt x="91210" y="114883"/>
                    <a:pt x="89255" y="111187"/>
                    <a:pt x="99452" y="82651"/>
                  </a:cubicBezTo>
                  <a:cubicBezTo>
                    <a:pt x="109676" y="54139"/>
                    <a:pt x="111339" y="34301"/>
                    <a:pt x="137057" y="40982"/>
                  </a:cubicBezTo>
                  <a:cubicBezTo>
                    <a:pt x="154100" y="45414"/>
                    <a:pt x="170788" y="40220"/>
                    <a:pt x="186333" y="-4497"/>
                  </a:cubicBezTo>
                  <a:cubicBezTo>
                    <a:pt x="199020" y="5485"/>
                    <a:pt x="211402" y="16039"/>
                    <a:pt x="224179" y="25958"/>
                  </a:cubicBezTo>
                </a:path>
              </a:pathLst>
            </a:custGeom>
            <a:solidFill>
              <a:srgbClr val="F9A988"/>
            </a:solidFill>
            <a:ln w="1270" cap="flat">
              <a:noFill/>
              <a:prstDash val="solid"/>
              <a:miter/>
            </a:ln>
          </p:spPr>
          <p:txBody>
            <a:bodyPr rtlCol="0" anchor="ctr"/>
            <a:lstStyle/>
            <a:p>
              <a:endParaRPr lang="fr-FR" sz="2399"/>
            </a:p>
          </p:txBody>
        </p:sp>
        <p:sp>
          <p:nvSpPr>
            <p:cNvPr id="27" name="Graphic 36">
              <a:extLst>
                <a:ext uri="{FF2B5EF4-FFF2-40B4-BE49-F238E27FC236}">
                  <a16:creationId xmlns:a16="http://schemas.microsoft.com/office/drawing/2014/main" id="{527FC5F5-0A44-6508-73F3-95B6E9EE7F59}"/>
                </a:ext>
              </a:extLst>
            </p:cNvPr>
            <p:cNvSpPr/>
            <p:nvPr/>
          </p:nvSpPr>
          <p:spPr>
            <a:xfrm flipV="1">
              <a:off x="8656517" y="890020"/>
              <a:ext cx="95770" cy="91541"/>
            </a:xfrm>
            <a:custGeom>
              <a:avLst/>
              <a:gdLst>
                <a:gd name="connsiteX0" fmla="*/ 16941 w 95770"/>
                <a:gd name="connsiteY0" fmla="*/ -4390 h 91541"/>
                <a:gd name="connsiteX1" fmla="*/ -5030 w 95770"/>
                <a:gd name="connsiteY1" fmla="*/ 24998 h 91541"/>
                <a:gd name="connsiteX2" fmla="*/ 68757 w 95770"/>
                <a:gd name="connsiteY2" fmla="*/ 87151 h 91541"/>
                <a:gd name="connsiteX3" fmla="*/ 90741 w 95770"/>
                <a:gd name="connsiteY3" fmla="*/ 62818 h 91541"/>
                <a:gd name="connsiteX4" fmla="*/ 16941 w 95770"/>
                <a:gd name="connsiteY4" fmla="*/ -4390 h 9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70" h="91541">
                  <a:moveTo>
                    <a:pt x="16941" y="-4390"/>
                  </a:moveTo>
                  <a:lnTo>
                    <a:pt x="-5030" y="24998"/>
                  </a:lnTo>
                  <a:cubicBezTo>
                    <a:pt x="-5030" y="24998"/>
                    <a:pt x="35788" y="71467"/>
                    <a:pt x="68757" y="87151"/>
                  </a:cubicBezTo>
                  <a:lnTo>
                    <a:pt x="90741" y="62818"/>
                  </a:lnTo>
                  <a:lnTo>
                    <a:pt x="16941" y="-4390"/>
                  </a:lnTo>
                </a:path>
              </a:pathLst>
            </a:custGeom>
            <a:solidFill>
              <a:srgbClr val="F7E1CB"/>
            </a:solidFill>
            <a:ln w="1270" cap="flat">
              <a:noFill/>
              <a:prstDash val="solid"/>
              <a:miter/>
            </a:ln>
          </p:spPr>
          <p:txBody>
            <a:bodyPr rtlCol="0" anchor="ctr"/>
            <a:lstStyle/>
            <a:p>
              <a:endParaRPr lang="fr-FR" sz="2399"/>
            </a:p>
          </p:txBody>
        </p:sp>
        <p:sp>
          <p:nvSpPr>
            <p:cNvPr id="28" name="Graphic 36">
              <a:extLst>
                <a:ext uri="{FF2B5EF4-FFF2-40B4-BE49-F238E27FC236}">
                  <a16:creationId xmlns:a16="http://schemas.microsoft.com/office/drawing/2014/main" id="{92A5E1B0-17E5-47E5-21D3-20A01EBC6EB2}"/>
                </a:ext>
              </a:extLst>
            </p:cNvPr>
            <p:cNvSpPr/>
            <p:nvPr/>
          </p:nvSpPr>
          <p:spPr>
            <a:xfrm flipV="1">
              <a:off x="8662804" y="899367"/>
              <a:ext cx="547038" cy="625295"/>
            </a:xfrm>
            <a:custGeom>
              <a:avLst/>
              <a:gdLst>
                <a:gd name="connsiteX0" fmla="*/ 541850 w 547038"/>
                <a:gd name="connsiteY0" fmla="*/ 173529 h 625295"/>
                <a:gd name="connsiteX1" fmla="*/ 274249 w 547038"/>
                <a:gd name="connsiteY1" fmla="*/ 390660 h 625295"/>
                <a:gd name="connsiteX2" fmla="*/ 82721 w 547038"/>
                <a:gd name="connsiteY2" fmla="*/ 621152 h 625295"/>
                <a:gd name="connsiteX3" fmla="*/ -5188 w 547038"/>
                <a:gd name="connsiteY3" fmla="*/ 538958 h 625295"/>
                <a:gd name="connsiteX4" fmla="*/ 164356 w 547038"/>
                <a:gd name="connsiteY4" fmla="*/ 286026 h 625295"/>
                <a:gd name="connsiteX5" fmla="*/ 418533 w 547038"/>
                <a:gd name="connsiteY5" fmla="*/ -4144 h 625295"/>
                <a:gd name="connsiteX6" fmla="*/ 541850 w 547038"/>
                <a:gd name="connsiteY6" fmla="*/ 173529 h 62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038" h="625295">
                  <a:moveTo>
                    <a:pt x="541850" y="173529"/>
                  </a:moveTo>
                  <a:cubicBezTo>
                    <a:pt x="541850" y="173529"/>
                    <a:pt x="289946" y="382367"/>
                    <a:pt x="274249" y="390660"/>
                  </a:cubicBezTo>
                  <a:cubicBezTo>
                    <a:pt x="258552" y="398954"/>
                    <a:pt x="82721" y="621152"/>
                    <a:pt x="82721" y="621152"/>
                  </a:cubicBezTo>
                  <a:cubicBezTo>
                    <a:pt x="82721" y="621152"/>
                    <a:pt x="23069" y="575343"/>
                    <a:pt x="-5188" y="538958"/>
                  </a:cubicBezTo>
                  <a:cubicBezTo>
                    <a:pt x="-5188" y="538958"/>
                    <a:pt x="129825" y="336381"/>
                    <a:pt x="164356" y="286026"/>
                  </a:cubicBezTo>
                  <a:cubicBezTo>
                    <a:pt x="198887" y="235670"/>
                    <a:pt x="418533" y="-4144"/>
                    <a:pt x="418533" y="-4144"/>
                  </a:cubicBezTo>
                  <a:lnTo>
                    <a:pt x="541850" y="173529"/>
                  </a:lnTo>
                </a:path>
              </a:pathLst>
            </a:custGeom>
            <a:solidFill>
              <a:srgbClr val="302929"/>
            </a:solidFill>
            <a:ln w="1270" cap="flat">
              <a:noFill/>
              <a:prstDash val="solid"/>
              <a:miter/>
            </a:ln>
          </p:spPr>
          <p:txBody>
            <a:bodyPr rtlCol="0" anchor="ctr"/>
            <a:lstStyle/>
            <a:p>
              <a:endParaRPr lang="fr-FR" sz="2399"/>
            </a:p>
          </p:txBody>
        </p:sp>
        <p:sp>
          <p:nvSpPr>
            <p:cNvPr id="29" name="Graphic 36">
              <a:extLst>
                <a:ext uri="{FF2B5EF4-FFF2-40B4-BE49-F238E27FC236}">
                  <a16:creationId xmlns:a16="http://schemas.microsoft.com/office/drawing/2014/main" id="{966CC18C-2D47-CB6D-86EE-32ABA3714E42}"/>
                </a:ext>
              </a:extLst>
            </p:cNvPr>
            <p:cNvSpPr/>
            <p:nvPr/>
          </p:nvSpPr>
          <p:spPr>
            <a:xfrm flipV="1">
              <a:off x="9917992" y="681865"/>
              <a:ext cx="229158" cy="269038"/>
            </a:xfrm>
            <a:custGeom>
              <a:avLst/>
              <a:gdLst>
                <a:gd name="connsiteX0" fmla="*/ -5936 w 229158"/>
                <a:gd name="connsiteY0" fmla="*/ 25958 h 269038"/>
                <a:gd name="connsiteX1" fmla="*/ 35427 w 229158"/>
                <a:gd name="connsiteY1" fmla="*/ 114185 h 269038"/>
                <a:gd name="connsiteX2" fmla="*/ 21533 w 229158"/>
                <a:gd name="connsiteY2" fmla="*/ 167690 h 269038"/>
                <a:gd name="connsiteX3" fmla="*/ 56154 w 229158"/>
                <a:gd name="connsiteY3" fmla="*/ 127761 h 269038"/>
                <a:gd name="connsiteX4" fmla="*/ 109532 w 229158"/>
                <a:gd name="connsiteY4" fmla="*/ 259053 h 269038"/>
                <a:gd name="connsiteX5" fmla="*/ 118485 w 229158"/>
                <a:gd name="connsiteY5" fmla="*/ 222376 h 269038"/>
                <a:gd name="connsiteX6" fmla="*/ 92933 w 229158"/>
                <a:gd name="connsiteY6" fmla="*/ 162355 h 269038"/>
                <a:gd name="connsiteX7" fmla="*/ 160929 w 229158"/>
                <a:gd name="connsiteY7" fmla="*/ 236206 h 269038"/>
                <a:gd name="connsiteX8" fmla="*/ 163849 w 229158"/>
                <a:gd name="connsiteY8" fmla="*/ 202970 h 269038"/>
                <a:gd name="connsiteX9" fmla="*/ 108160 w 229158"/>
                <a:gd name="connsiteY9" fmla="*/ 144448 h 269038"/>
                <a:gd name="connsiteX10" fmla="*/ 203981 w 229158"/>
                <a:gd name="connsiteY10" fmla="*/ 187743 h 269038"/>
                <a:gd name="connsiteX11" fmla="*/ 211246 w 229158"/>
                <a:gd name="connsiteY11" fmla="*/ 160450 h 269038"/>
                <a:gd name="connsiteX12" fmla="*/ 119870 w 229158"/>
                <a:gd name="connsiteY12" fmla="*/ 126300 h 269038"/>
                <a:gd name="connsiteX13" fmla="*/ 202382 w 229158"/>
                <a:gd name="connsiteY13" fmla="*/ 127100 h 269038"/>
                <a:gd name="connsiteX14" fmla="*/ 194977 w 229158"/>
                <a:gd name="connsiteY14" fmla="*/ 93750 h 269038"/>
                <a:gd name="connsiteX15" fmla="*/ 145905 w 229158"/>
                <a:gd name="connsiteY15" fmla="*/ 109295 h 269038"/>
                <a:gd name="connsiteX16" fmla="*/ 118778 w 229158"/>
                <a:gd name="connsiteY16" fmla="*/ 82651 h 269038"/>
                <a:gd name="connsiteX17" fmla="*/ 81186 w 229158"/>
                <a:gd name="connsiteY17" fmla="*/ 40982 h 269038"/>
                <a:gd name="connsiteX18" fmla="*/ 31909 w 229158"/>
                <a:gd name="connsiteY18" fmla="*/ -4497 h 269038"/>
                <a:gd name="connsiteX19" fmla="*/ -5936 w 229158"/>
                <a:gd name="connsiteY19" fmla="*/ 25958 h 26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9158" h="269038">
                  <a:moveTo>
                    <a:pt x="-5936" y="25958"/>
                  </a:moveTo>
                  <a:cubicBezTo>
                    <a:pt x="21039" y="55803"/>
                    <a:pt x="35389" y="68782"/>
                    <a:pt x="35427" y="114185"/>
                  </a:cubicBezTo>
                  <a:cubicBezTo>
                    <a:pt x="35440" y="138823"/>
                    <a:pt x="1429" y="148132"/>
                    <a:pt x="21533" y="167690"/>
                  </a:cubicBezTo>
                  <a:cubicBezTo>
                    <a:pt x="41638" y="187235"/>
                    <a:pt x="44686" y="133437"/>
                    <a:pt x="56154" y="127761"/>
                  </a:cubicBezTo>
                  <a:cubicBezTo>
                    <a:pt x="67609" y="122071"/>
                    <a:pt x="92602" y="242988"/>
                    <a:pt x="109532" y="259053"/>
                  </a:cubicBezTo>
                  <a:cubicBezTo>
                    <a:pt x="126474" y="275106"/>
                    <a:pt x="138780" y="253859"/>
                    <a:pt x="118485" y="222376"/>
                  </a:cubicBezTo>
                  <a:cubicBezTo>
                    <a:pt x="98191" y="190879"/>
                    <a:pt x="92933" y="162355"/>
                    <a:pt x="92933" y="162355"/>
                  </a:cubicBezTo>
                  <a:cubicBezTo>
                    <a:pt x="92933" y="162355"/>
                    <a:pt x="146209" y="230923"/>
                    <a:pt x="160929" y="236206"/>
                  </a:cubicBezTo>
                  <a:cubicBezTo>
                    <a:pt x="175622" y="241489"/>
                    <a:pt x="175914" y="217321"/>
                    <a:pt x="163849" y="202970"/>
                  </a:cubicBezTo>
                  <a:cubicBezTo>
                    <a:pt x="151772" y="188631"/>
                    <a:pt x="115844" y="160501"/>
                    <a:pt x="108160" y="144448"/>
                  </a:cubicBezTo>
                  <a:cubicBezTo>
                    <a:pt x="108160" y="144448"/>
                    <a:pt x="175546" y="182802"/>
                    <a:pt x="203981" y="187743"/>
                  </a:cubicBezTo>
                  <a:cubicBezTo>
                    <a:pt x="232417" y="192696"/>
                    <a:pt x="224429" y="167829"/>
                    <a:pt x="211246" y="160450"/>
                  </a:cubicBezTo>
                  <a:cubicBezTo>
                    <a:pt x="198051" y="153085"/>
                    <a:pt x="139847" y="146201"/>
                    <a:pt x="119870" y="126300"/>
                  </a:cubicBezTo>
                  <a:cubicBezTo>
                    <a:pt x="119870" y="126300"/>
                    <a:pt x="184246" y="141235"/>
                    <a:pt x="202382" y="127100"/>
                  </a:cubicBezTo>
                  <a:cubicBezTo>
                    <a:pt x="220529" y="112953"/>
                    <a:pt x="208046" y="96633"/>
                    <a:pt x="194977" y="93750"/>
                  </a:cubicBezTo>
                  <a:cubicBezTo>
                    <a:pt x="181934" y="90867"/>
                    <a:pt x="164776" y="103694"/>
                    <a:pt x="145905" y="109295"/>
                  </a:cubicBezTo>
                  <a:cubicBezTo>
                    <a:pt x="127033" y="114883"/>
                    <a:pt x="128988" y="111187"/>
                    <a:pt x="118778" y="82651"/>
                  </a:cubicBezTo>
                  <a:cubicBezTo>
                    <a:pt x="108579" y="54139"/>
                    <a:pt x="106915" y="34301"/>
                    <a:pt x="81186" y="40982"/>
                  </a:cubicBezTo>
                  <a:cubicBezTo>
                    <a:pt x="64142" y="45414"/>
                    <a:pt x="47442" y="40220"/>
                    <a:pt x="31909" y="-4497"/>
                  </a:cubicBezTo>
                  <a:cubicBezTo>
                    <a:pt x="19209" y="5485"/>
                    <a:pt x="6852" y="16039"/>
                    <a:pt x="-5936" y="25958"/>
                  </a:cubicBezTo>
                </a:path>
              </a:pathLst>
            </a:custGeom>
            <a:solidFill>
              <a:srgbClr val="F9A988"/>
            </a:solidFill>
            <a:ln w="1270" cap="flat">
              <a:noFill/>
              <a:prstDash val="solid"/>
              <a:miter/>
            </a:ln>
          </p:spPr>
          <p:txBody>
            <a:bodyPr rtlCol="0" anchor="ctr"/>
            <a:lstStyle/>
            <a:p>
              <a:endParaRPr lang="fr-FR" sz="2399"/>
            </a:p>
          </p:txBody>
        </p:sp>
        <p:sp>
          <p:nvSpPr>
            <p:cNvPr id="30" name="Graphic 36">
              <a:extLst>
                <a:ext uri="{FF2B5EF4-FFF2-40B4-BE49-F238E27FC236}">
                  <a16:creationId xmlns:a16="http://schemas.microsoft.com/office/drawing/2014/main" id="{E5F5D36E-DE64-9A7C-EA72-AAB6BF5E8572}"/>
                </a:ext>
              </a:extLst>
            </p:cNvPr>
            <p:cNvSpPr/>
            <p:nvPr/>
          </p:nvSpPr>
          <p:spPr>
            <a:xfrm flipV="1">
              <a:off x="9910233" y="890020"/>
              <a:ext cx="95757" cy="91541"/>
            </a:xfrm>
            <a:custGeom>
              <a:avLst/>
              <a:gdLst>
                <a:gd name="connsiteX0" fmla="*/ 67888 w 95757"/>
                <a:gd name="connsiteY0" fmla="*/ -4390 h 91541"/>
                <a:gd name="connsiteX1" fmla="*/ 89872 w 95757"/>
                <a:gd name="connsiteY1" fmla="*/ 24998 h 91541"/>
                <a:gd name="connsiteX2" fmla="*/ 16085 w 95757"/>
                <a:gd name="connsiteY2" fmla="*/ 87151 h 91541"/>
                <a:gd name="connsiteX3" fmla="*/ -5886 w 95757"/>
                <a:gd name="connsiteY3" fmla="*/ 62818 h 91541"/>
                <a:gd name="connsiteX4" fmla="*/ 67888 w 95757"/>
                <a:gd name="connsiteY4" fmla="*/ -4390 h 91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7" h="91541">
                  <a:moveTo>
                    <a:pt x="67888" y="-4390"/>
                  </a:moveTo>
                  <a:lnTo>
                    <a:pt x="89872" y="24998"/>
                  </a:lnTo>
                  <a:cubicBezTo>
                    <a:pt x="89872" y="24998"/>
                    <a:pt x="49054" y="71467"/>
                    <a:pt x="16085" y="87151"/>
                  </a:cubicBezTo>
                  <a:lnTo>
                    <a:pt x="-5886" y="62818"/>
                  </a:lnTo>
                  <a:lnTo>
                    <a:pt x="67888" y="-4390"/>
                  </a:lnTo>
                </a:path>
              </a:pathLst>
            </a:custGeom>
            <a:solidFill>
              <a:srgbClr val="F7E1CB"/>
            </a:solidFill>
            <a:ln w="1270" cap="flat">
              <a:noFill/>
              <a:prstDash val="solid"/>
              <a:miter/>
            </a:ln>
          </p:spPr>
          <p:txBody>
            <a:bodyPr rtlCol="0" anchor="ctr"/>
            <a:lstStyle/>
            <a:p>
              <a:endParaRPr lang="fr-FR" sz="2399"/>
            </a:p>
          </p:txBody>
        </p:sp>
        <p:sp>
          <p:nvSpPr>
            <p:cNvPr id="31" name="Graphic 36">
              <a:extLst>
                <a:ext uri="{FF2B5EF4-FFF2-40B4-BE49-F238E27FC236}">
                  <a16:creationId xmlns:a16="http://schemas.microsoft.com/office/drawing/2014/main" id="{13D90F3E-A94A-1BEB-D686-F0E14D49AE8B}"/>
                </a:ext>
              </a:extLst>
            </p:cNvPr>
            <p:cNvSpPr/>
            <p:nvPr/>
          </p:nvSpPr>
          <p:spPr>
            <a:xfrm flipV="1">
              <a:off x="9452652" y="899367"/>
              <a:ext cx="547051" cy="625753"/>
            </a:xfrm>
            <a:custGeom>
              <a:avLst/>
              <a:gdLst>
                <a:gd name="connsiteX0" fmla="*/ -5727 w 547051"/>
                <a:gd name="connsiteY0" fmla="*/ 173987 h 625753"/>
                <a:gd name="connsiteX1" fmla="*/ 261887 w 547051"/>
                <a:gd name="connsiteY1" fmla="*/ 391118 h 625753"/>
                <a:gd name="connsiteX2" fmla="*/ 453415 w 547051"/>
                <a:gd name="connsiteY2" fmla="*/ 621610 h 625753"/>
                <a:gd name="connsiteX3" fmla="*/ 541324 w 547051"/>
                <a:gd name="connsiteY3" fmla="*/ 539415 h 625753"/>
                <a:gd name="connsiteX4" fmla="*/ 371779 w 547051"/>
                <a:gd name="connsiteY4" fmla="*/ 286483 h 625753"/>
                <a:gd name="connsiteX5" fmla="*/ 102959 w 547051"/>
                <a:gd name="connsiteY5" fmla="*/ -4143 h 625753"/>
                <a:gd name="connsiteX6" fmla="*/ -5727 w 547051"/>
                <a:gd name="connsiteY6" fmla="*/ 173987 h 62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051" h="625753">
                  <a:moveTo>
                    <a:pt x="-5727" y="173987"/>
                  </a:moveTo>
                  <a:cubicBezTo>
                    <a:pt x="-5727" y="173987"/>
                    <a:pt x="246177" y="382825"/>
                    <a:pt x="261887" y="391118"/>
                  </a:cubicBezTo>
                  <a:cubicBezTo>
                    <a:pt x="277584" y="399411"/>
                    <a:pt x="453415" y="621610"/>
                    <a:pt x="453415" y="621610"/>
                  </a:cubicBezTo>
                  <a:cubicBezTo>
                    <a:pt x="453415" y="621610"/>
                    <a:pt x="513066" y="575800"/>
                    <a:pt x="541324" y="539415"/>
                  </a:cubicBezTo>
                  <a:cubicBezTo>
                    <a:pt x="541324" y="539415"/>
                    <a:pt x="406323" y="336838"/>
                    <a:pt x="371779" y="286483"/>
                  </a:cubicBezTo>
                  <a:cubicBezTo>
                    <a:pt x="337236" y="236127"/>
                    <a:pt x="102959" y="-4143"/>
                    <a:pt x="102959" y="-4143"/>
                  </a:cubicBezTo>
                  <a:lnTo>
                    <a:pt x="-5727" y="173987"/>
                  </a:lnTo>
                </a:path>
              </a:pathLst>
            </a:custGeom>
            <a:solidFill>
              <a:srgbClr val="302929"/>
            </a:solidFill>
            <a:ln w="1270" cap="flat">
              <a:noFill/>
              <a:prstDash val="solid"/>
              <a:miter/>
            </a:ln>
          </p:spPr>
          <p:txBody>
            <a:bodyPr rtlCol="0" anchor="ctr"/>
            <a:lstStyle/>
            <a:p>
              <a:endParaRPr lang="fr-FR" sz="2399"/>
            </a:p>
          </p:txBody>
        </p:sp>
        <p:sp>
          <p:nvSpPr>
            <p:cNvPr id="33" name="Graphic 36">
              <a:extLst>
                <a:ext uri="{FF2B5EF4-FFF2-40B4-BE49-F238E27FC236}">
                  <a16:creationId xmlns:a16="http://schemas.microsoft.com/office/drawing/2014/main" id="{BE80DF3A-CC1D-5494-96E0-293177CD3BA8}"/>
                </a:ext>
              </a:extLst>
            </p:cNvPr>
            <p:cNvSpPr/>
            <p:nvPr/>
          </p:nvSpPr>
          <p:spPr>
            <a:xfrm flipV="1">
              <a:off x="9086525" y="933655"/>
              <a:ext cx="124490" cy="193117"/>
            </a:xfrm>
            <a:custGeom>
              <a:avLst/>
              <a:gdLst>
                <a:gd name="connsiteX0" fmla="*/ 86043 w 124490"/>
                <a:gd name="connsiteY0" fmla="*/ -4306 h 193117"/>
                <a:gd name="connsiteX1" fmla="*/ 112218 w 124490"/>
                <a:gd name="connsiteY1" fmla="*/ 6311 h 193117"/>
                <a:gd name="connsiteX2" fmla="*/ 94337 w 124490"/>
                <a:gd name="connsiteY2" fmla="*/ 94805 h 193117"/>
                <a:gd name="connsiteX3" fmla="*/ 119152 w 124490"/>
                <a:gd name="connsiteY3" fmla="*/ 145592 h 193117"/>
                <a:gd name="connsiteX4" fmla="*/ 69317 w 124490"/>
                <a:gd name="connsiteY4" fmla="*/ 188657 h 193117"/>
                <a:gd name="connsiteX5" fmla="*/ -5333 w 124490"/>
                <a:gd name="connsiteY5" fmla="*/ 146138 h 193117"/>
                <a:gd name="connsiteX6" fmla="*/ 17070 w 124490"/>
                <a:gd name="connsiteY6" fmla="*/ 134619 h 193117"/>
                <a:gd name="connsiteX7" fmla="*/ 33859 w 124490"/>
                <a:gd name="connsiteY7" fmla="*/ 50075 h 193117"/>
                <a:gd name="connsiteX8" fmla="*/ 86043 w 124490"/>
                <a:gd name="connsiteY8" fmla="*/ -4306 h 19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90" h="193117">
                  <a:moveTo>
                    <a:pt x="86043" y="-4306"/>
                  </a:moveTo>
                  <a:cubicBezTo>
                    <a:pt x="86043" y="-4306"/>
                    <a:pt x="104344" y="-3316"/>
                    <a:pt x="112218" y="6311"/>
                  </a:cubicBezTo>
                  <a:cubicBezTo>
                    <a:pt x="120079" y="15938"/>
                    <a:pt x="94337" y="94805"/>
                    <a:pt x="94337" y="94805"/>
                  </a:cubicBezTo>
                  <a:cubicBezTo>
                    <a:pt x="94337" y="94805"/>
                    <a:pt x="118797" y="115938"/>
                    <a:pt x="119152" y="145592"/>
                  </a:cubicBezTo>
                  <a:cubicBezTo>
                    <a:pt x="119520" y="175234"/>
                    <a:pt x="99874" y="190537"/>
                    <a:pt x="69317" y="188657"/>
                  </a:cubicBezTo>
                  <a:cubicBezTo>
                    <a:pt x="38761" y="186790"/>
                    <a:pt x="-5333" y="146138"/>
                    <a:pt x="-5333" y="146138"/>
                  </a:cubicBezTo>
                  <a:lnTo>
                    <a:pt x="17070" y="134619"/>
                  </a:lnTo>
                  <a:cubicBezTo>
                    <a:pt x="17070" y="134619"/>
                    <a:pt x="24296" y="67347"/>
                    <a:pt x="33859" y="50075"/>
                  </a:cubicBezTo>
                  <a:cubicBezTo>
                    <a:pt x="43410" y="32791"/>
                    <a:pt x="86043" y="-4306"/>
                    <a:pt x="86043" y="-4306"/>
                  </a:cubicBezTo>
                </a:path>
              </a:pathLst>
            </a:custGeom>
            <a:solidFill>
              <a:srgbClr val="302929"/>
            </a:solidFill>
            <a:ln w="1270" cap="flat">
              <a:noFill/>
              <a:prstDash val="solid"/>
              <a:miter/>
            </a:ln>
          </p:spPr>
          <p:txBody>
            <a:bodyPr rtlCol="0" anchor="ctr"/>
            <a:lstStyle/>
            <a:p>
              <a:endParaRPr lang="fr-FR" sz="2399"/>
            </a:p>
          </p:txBody>
        </p:sp>
        <p:sp>
          <p:nvSpPr>
            <p:cNvPr id="34" name="Graphic 36">
              <a:extLst>
                <a:ext uri="{FF2B5EF4-FFF2-40B4-BE49-F238E27FC236}">
                  <a16:creationId xmlns:a16="http://schemas.microsoft.com/office/drawing/2014/main" id="{4EEB78E2-2C58-1E06-F5F5-90799E45F1C9}"/>
                </a:ext>
              </a:extLst>
            </p:cNvPr>
            <p:cNvSpPr/>
            <p:nvPr/>
          </p:nvSpPr>
          <p:spPr>
            <a:xfrm flipV="1">
              <a:off x="9119062" y="978437"/>
              <a:ext cx="65024" cy="159714"/>
            </a:xfrm>
            <a:custGeom>
              <a:avLst/>
              <a:gdLst>
                <a:gd name="connsiteX0" fmla="*/ -5335 w 65024"/>
                <a:gd name="connsiteY0" fmla="*/ 141426 h 159714"/>
                <a:gd name="connsiteX1" fmla="*/ 33298 w 65024"/>
                <a:gd name="connsiteY1" fmla="*/ -4281 h 159714"/>
                <a:gd name="connsiteX2" fmla="*/ 59689 w 65024"/>
                <a:gd name="connsiteY2" fmla="*/ 25805 h 159714"/>
                <a:gd name="connsiteX3" fmla="*/ 46443 w 65024"/>
                <a:gd name="connsiteY3" fmla="*/ 155434 h 159714"/>
                <a:gd name="connsiteX4" fmla="*/ -5335 w 65024"/>
                <a:gd name="connsiteY4" fmla="*/ 141426 h 159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24" h="159714">
                  <a:moveTo>
                    <a:pt x="-5335" y="141426"/>
                  </a:moveTo>
                  <a:cubicBezTo>
                    <a:pt x="3631" y="99440"/>
                    <a:pt x="33298" y="-4281"/>
                    <a:pt x="33298" y="-4281"/>
                  </a:cubicBezTo>
                  <a:lnTo>
                    <a:pt x="59689" y="25805"/>
                  </a:lnTo>
                  <a:lnTo>
                    <a:pt x="46443" y="155434"/>
                  </a:lnTo>
                  <a:lnTo>
                    <a:pt x="-5335" y="141426"/>
                  </a:lnTo>
                </a:path>
              </a:pathLst>
            </a:custGeom>
            <a:solidFill>
              <a:srgbClr val="302929"/>
            </a:solidFill>
            <a:ln w="1270" cap="flat">
              <a:noFill/>
              <a:prstDash val="solid"/>
              <a:miter/>
            </a:ln>
          </p:spPr>
          <p:txBody>
            <a:bodyPr rtlCol="0" anchor="ctr"/>
            <a:lstStyle/>
            <a:p>
              <a:endParaRPr lang="fr-FR" sz="2399"/>
            </a:p>
          </p:txBody>
        </p:sp>
        <p:sp>
          <p:nvSpPr>
            <p:cNvPr id="35" name="Graphic 36">
              <a:extLst>
                <a:ext uri="{FF2B5EF4-FFF2-40B4-BE49-F238E27FC236}">
                  <a16:creationId xmlns:a16="http://schemas.microsoft.com/office/drawing/2014/main" id="{D7271589-AD26-AD33-523B-426739404E52}"/>
                </a:ext>
              </a:extLst>
            </p:cNvPr>
            <p:cNvSpPr/>
            <p:nvPr/>
          </p:nvSpPr>
          <p:spPr>
            <a:xfrm flipV="1">
              <a:off x="9228573" y="3035578"/>
              <a:ext cx="84570" cy="96731"/>
            </a:xfrm>
            <a:custGeom>
              <a:avLst/>
              <a:gdLst>
                <a:gd name="connsiteX0" fmla="*/ -4438 w 84570"/>
                <a:gd name="connsiteY0" fmla="*/ 31254 h 96731"/>
                <a:gd name="connsiteX1" fmla="*/ 7348 w 84570"/>
                <a:gd name="connsiteY1" fmla="*/ 94258 h 96731"/>
                <a:gd name="connsiteX2" fmla="*/ 79154 w 84570"/>
                <a:gd name="connsiteY2" fmla="*/ 83781 h 96731"/>
                <a:gd name="connsiteX3" fmla="*/ 75280 w 84570"/>
                <a:gd name="connsiteY3" fmla="*/ 24662 h 96731"/>
                <a:gd name="connsiteX4" fmla="*/ 24100 w 84570"/>
                <a:gd name="connsiteY4" fmla="*/ -2465 h 96731"/>
                <a:gd name="connsiteX5" fmla="*/ -4438 w 84570"/>
                <a:gd name="connsiteY5" fmla="*/ 31254 h 9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70" h="96731">
                  <a:moveTo>
                    <a:pt x="-4438" y="31254"/>
                  </a:moveTo>
                  <a:lnTo>
                    <a:pt x="7348" y="94258"/>
                  </a:lnTo>
                  <a:lnTo>
                    <a:pt x="79154" y="83781"/>
                  </a:lnTo>
                  <a:lnTo>
                    <a:pt x="75280" y="24662"/>
                  </a:lnTo>
                  <a:cubicBezTo>
                    <a:pt x="75280" y="24662"/>
                    <a:pt x="61767" y="-1830"/>
                    <a:pt x="24100" y="-2465"/>
                  </a:cubicBezTo>
                  <a:cubicBezTo>
                    <a:pt x="-13594" y="-3087"/>
                    <a:pt x="-4438" y="31254"/>
                    <a:pt x="-4438" y="31254"/>
                  </a:cubicBezTo>
                </a:path>
              </a:pathLst>
            </a:custGeom>
            <a:solidFill>
              <a:srgbClr val="251D1D"/>
            </a:solidFill>
            <a:ln w="1270" cap="flat">
              <a:noFill/>
              <a:prstDash val="solid"/>
              <a:miter/>
            </a:ln>
          </p:spPr>
          <p:txBody>
            <a:bodyPr rtlCol="0" anchor="ctr"/>
            <a:lstStyle/>
            <a:p>
              <a:endParaRPr lang="fr-FR" sz="2399"/>
            </a:p>
          </p:txBody>
        </p:sp>
        <p:sp>
          <p:nvSpPr>
            <p:cNvPr id="36" name="Graphic 36">
              <a:extLst>
                <a:ext uri="{FF2B5EF4-FFF2-40B4-BE49-F238E27FC236}">
                  <a16:creationId xmlns:a16="http://schemas.microsoft.com/office/drawing/2014/main" id="{71B5E553-C6E9-1739-CE58-7222E53F5FBC}"/>
                </a:ext>
              </a:extLst>
            </p:cNvPr>
            <p:cNvSpPr/>
            <p:nvPr/>
          </p:nvSpPr>
          <p:spPr>
            <a:xfrm flipV="1">
              <a:off x="9547737" y="3027209"/>
              <a:ext cx="90259" cy="115912"/>
            </a:xfrm>
            <a:custGeom>
              <a:avLst/>
              <a:gdLst>
                <a:gd name="connsiteX0" fmla="*/ -3312 w 90259"/>
                <a:gd name="connsiteY0" fmla="*/ 82110 h 115912"/>
                <a:gd name="connsiteX1" fmla="*/ -5636 w 90259"/>
                <a:gd name="connsiteY1" fmla="*/ 30878 h 115912"/>
                <a:gd name="connsiteX2" fmla="*/ 8092 w 90259"/>
                <a:gd name="connsiteY2" fmla="*/ -2472 h 115912"/>
                <a:gd name="connsiteX3" fmla="*/ 67363 w 90259"/>
                <a:gd name="connsiteY3" fmla="*/ 16400 h 115912"/>
                <a:gd name="connsiteX4" fmla="*/ 80292 w 90259"/>
                <a:gd name="connsiteY4" fmla="*/ 54385 h 115912"/>
                <a:gd name="connsiteX5" fmla="*/ 84623 w 90259"/>
                <a:gd name="connsiteY5" fmla="*/ 113440 h 115912"/>
                <a:gd name="connsiteX6" fmla="*/ -3312 w 90259"/>
                <a:gd name="connsiteY6" fmla="*/ 82110 h 11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9" h="115912">
                  <a:moveTo>
                    <a:pt x="-3312" y="82110"/>
                  </a:moveTo>
                  <a:lnTo>
                    <a:pt x="-5636" y="30878"/>
                  </a:lnTo>
                  <a:lnTo>
                    <a:pt x="8092" y="-2472"/>
                  </a:lnTo>
                  <a:lnTo>
                    <a:pt x="67363" y="16400"/>
                  </a:lnTo>
                  <a:lnTo>
                    <a:pt x="80292" y="54385"/>
                  </a:lnTo>
                  <a:lnTo>
                    <a:pt x="84623" y="113440"/>
                  </a:lnTo>
                  <a:lnTo>
                    <a:pt x="-3312" y="82110"/>
                  </a:lnTo>
                </a:path>
              </a:pathLst>
            </a:custGeom>
            <a:solidFill>
              <a:srgbClr val="251D1D"/>
            </a:solidFill>
            <a:ln w="1270" cap="flat">
              <a:noFill/>
              <a:prstDash val="solid"/>
              <a:miter/>
            </a:ln>
          </p:spPr>
          <p:txBody>
            <a:bodyPr rtlCol="0" anchor="ctr"/>
            <a:lstStyle/>
            <a:p>
              <a:endParaRPr lang="fr-FR" sz="2399"/>
            </a:p>
          </p:txBody>
        </p:sp>
        <p:sp>
          <p:nvSpPr>
            <p:cNvPr id="37" name="Graphic 36">
              <a:extLst>
                <a:ext uri="{FF2B5EF4-FFF2-40B4-BE49-F238E27FC236}">
                  <a16:creationId xmlns:a16="http://schemas.microsoft.com/office/drawing/2014/main" id="{7E3487F8-EBC7-4A4C-3354-118771680642}"/>
                </a:ext>
              </a:extLst>
            </p:cNvPr>
            <p:cNvSpPr/>
            <p:nvPr/>
          </p:nvSpPr>
          <p:spPr>
            <a:xfrm flipV="1">
              <a:off x="9542238" y="3082185"/>
              <a:ext cx="243074" cy="100229"/>
            </a:xfrm>
            <a:custGeom>
              <a:avLst/>
              <a:gdLst>
                <a:gd name="connsiteX0" fmla="*/ 222724 w 243074"/>
                <a:gd name="connsiteY0" fmla="*/ 34425 h 100229"/>
                <a:gd name="connsiteX1" fmla="*/ 105085 w 243074"/>
                <a:gd name="connsiteY1" fmla="*/ 93607 h 100229"/>
                <a:gd name="connsiteX2" fmla="*/ 89121 w 243074"/>
                <a:gd name="connsiteY2" fmla="*/ 97455 h 100229"/>
                <a:gd name="connsiteX3" fmla="*/ 85971 w 243074"/>
                <a:gd name="connsiteY3" fmla="*/ 96871 h 100229"/>
                <a:gd name="connsiteX4" fmla="*/ 50475 w 243074"/>
                <a:gd name="connsiteY4" fmla="*/ 59724 h 100229"/>
                <a:gd name="connsiteX5" fmla="*/ -186 w 243074"/>
                <a:gd name="connsiteY5" fmla="*/ 70214 h 100229"/>
                <a:gd name="connsiteX6" fmla="*/ -5685 w 243074"/>
                <a:gd name="connsiteY6" fmla="*/ -2430 h 100229"/>
                <a:gd name="connsiteX7" fmla="*/ 228224 w 243074"/>
                <a:gd name="connsiteY7" fmla="*/ -2430 h 100229"/>
                <a:gd name="connsiteX8" fmla="*/ 234472 w 243074"/>
                <a:gd name="connsiteY8" fmla="*/ 5114 h 100229"/>
                <a:gd name="connsiteX9" fmla="*/ 222724 w 243074"/>
                <a:gd name="connsiteY9" fmla="*/ 34425 h 10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074" h="100229">
                  <a:moveTo>
                    <a:pt x="222724" y="34425"/>
                  </a:moveTo>
                  <a:cubicBezTo>
                    <a:pt x="204348" y="43607"/>
                    <a:pt x="145940" y="61248"/>
                    <a:pt x="105085" y="93607"/>
                  </a:cubicBezTo>
                  <a:cubicBezTo>
                    <a:pt x="100576" y="97163"/>
                    <a:pt x="94772" y="98497"/>
                    <a:pt x="89121" y="97455"/>
                  </a:cubicBezTo>
                  <a:lnTo>
                    <a:pt x="85971" y="96871"/>
                  </a:lnTo>
                  <a:cubicBezTo>
                    <a:pt x="85971" y="96871"/>
                    <a:pt x="80663" y="69439"/>
                    <a:pt x="50475" y="59724"/>
                  </a:cubicBezTo>
                  <a:cubicBezTo>
                    <a:pt x="30167" y="53196"/>
                    <a:pt x="-186" y="70214"/>
                    <a:pt x="-186" y="70214"/>
                  </a:cubicBezTo>
                  <a:lnTo>
                    <a:pt x="-5685" y="-2430"/>
                  </a:lnTo>
                  <a:lnTo>
                    <a:pt x="228224" y="-2430"/>
                  </a:lnTo>
                  <a:cubicBezTo>
                    <a:pt x="232998" y="34"/>
                    <a:pt x="234472" y="5114"/>
                    <a:pt x="234472" y="5114"/>
                  </a:cubicBezTo>
                  <a:cubicBezTo>
                    <a:pt x="234472" y="5114"/>
                    <a:pt x="246168" y="22729"/>
                    <a:pt x="222724" y="34425"/>
                  </a:cubicBezTo>
                </a:path>
              </a:pathLst>
            </a:custGeom>
            <a:solidFill>
              <a:srgbClr val="251D1D"/>
            </a:solidFill>
            <a:ln w="1270" cap="flat">
              <a:noFill/>
              <a:prstDash val="solid"/>
              <a:miter/>
            </a:ln>
          </p:spPr>
          <p:txBody>
            <a:bodyPr rtlCol="0" anchor="ctr"/>
            <a:lstStyle/>
            <a:p>
              <a:endParaRPr lang="fr-FR" sz="2399"/>
            </a:p>
          </p:txBody>
        </p:sp>
        <p:sp>
          <p:nvSpPr>
            <p:cNvPr id="38" name="Graphic 36">
              <a:extLst>
                <a:ext uri="{FF2B5EF4-FFF2-40B4-BE49-F238E27FC236}">
                  <a16:creationId xmlns:a16="http://schemas.microsoft.com/office/drawing/2014/main" id="{EEAE3F29-6909-C662-FACA-B953EAC52BE1}"/>
                </a:ext>
              </a:extLst>
            </p:cNvPr>
            <p:cNvSpPr/>
            <p:nvPr/>
          </p:nvSpPr>
          <p:spPr>
            <a:xfrm flipV="1">
              <a:off x="9169227" y="1864438"/>
              <a:ext cx="479715" cy="1218709"/>
            </a:xfrm>
            <a:custGeom>
              <a:avLst/>
              <a:gdLst>
                <a:gd name="connsiteX0" fmla="*/ 386842 w 479715"/>
                <a:gd name="connsiteY0" fmla="*/ 1176093 h 1218709"/>
                <a:gd name="connsiteX1" fmla="*/ 426491 w 479715"/>
                <a:gd name="connsiteY1" fmla="*/ 673556 h 1218709"/>
                <a:gd name="connsiteX2" fmla="*/ 474205 w 479715"/>
                <a:gd name="connsiteY2" fmla="*/ 8090 h 1218709"/>
                <a:gd name="connsiteX3" fmla="*/ 359207 w 479715"/>
                <a:gd name="connsiteY3" fmla="*/ 3099 h 1218709"/>
                <a:gd name="connsiteX4" fmla="*/ 262458 w 479715"/>
                <a:gd name="connsiteY4" fmla="*/ 631697 h 1218709"/>
                <a:gd name="connsiteX5" fmla="*/ 198768 w 479715"/>
                <a:gd name="connsiteY5" fmla="*/ 966938 h 1218709"/>
                <a:gd name="connsiteX6" fmla="*/ 177305 w 479715"/>
                <a:gd name="connsiteY6" fmla="*/ 972881 h 1218709"/>
                <a:gd name="connsiteX7" fmla="*/ 169863 w 479715"/>
                <a:gd name="connsiteY7" fmla="*/ 566812 h 1218709"/>
                <a:gd name="connsiteX8" fmla="*/ 160681 w 479715"/>
                <a:gd name="connsiteY8" fmla="*/ 18796 h 1218709"/>
                <a:gd name="connsiteX9" fmla="*/ 32526 w 479715"/>
                <a:gd name="connsiteY9" fmla="*/ 20993 h 1218709"/>
                <a:gd name="connsiteX10" fmla="*/ 2795 w 479715"/>
                <a:gd name="connsiteY10" fmla="*/ 585850 h 1218709"/>
                <a:gd name="connsiteX11" fmla="*/ -5511 w 479715"/>
                <a:gd name="connsiteY11" fmla="*/ 1215692 h 1218709"/>
                <a:gd name="connsiteX12" fmla="*/ 386842 w 479715"/>
                <a:gd name="connsiteY12" fmla="*/ 1176093 h 121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9715" h="1218709">
                  <a:moveTo>
                    <a:pt x="386842" y="1176093"/>
                  </a:moveTo>
                  <a:cubicBezTo>
                    <a:pt x="386842" y="1176093"/>
                    <a:pt x="422936" y="715415"/>
                    <a:pt x="426491" y="673556"/>
                  </a:cubicBezTo>
                  <a:cubicBezTo>
                    <a:pt x="430035" y="631697"/>
                    <a:pt x="474205" y="8090"/>
                    <a:pt x="474205" y="8090"/>
                  </a:cubicBezTo>
                  <a:cubicBezTo>
                    <a:pt x="418833" y="-13551"/>
                    <a:pt x="359207" y="3099"/>
                    <a:pt x="359207" y="3099"/>
                  </a:cubicBezTo>
                  <a:lnTo>
                    <a:pt x="262458" y="631697"/>
                  </a:lnTo>
                  <a:lnTo>
                    <a:pt x="198768" y="966938"/>
                  </a:lnTo>
                  <a:lnTo>
                    <a:pt x="177305" y="972881"/>
                  </a:lnTo>
                  <a:cubicBezTo>
                    <a:pt x="177305" y="972881"/>
                    <a:pt x="170015" y="564742"/>
                    <a:pt x="169863" y="566812"/>
                  </a:cubicBezTo>
                  <a:cubicBezTo>
                    <a:pt x="169723" y="568895"/>
                    <a:pt x="160681" y="18796"/>
                    <a:pt x="160681" y="18796"/>
                  </a:cubicBezTo>
                  <a:cubicBezTo>
                    <a:pt x="107049" y="-8280"/>
                    <a:pt x="32526" y="20993"/>
                    <a:pt x="32526" y="20993"/>
                  </a:cubicBezTo>
                  <a:cubicBezTo>
                    <a:pt x="32526" y="20993"/>
                    <a:pt x="9323" y="554671"/>
                    <a:pt x="2795" y="585850"/>
                  </a:cubicBezTo>
                  <a:cubicBezTo>
                    <a:pt x="-3733" y="617041"/>
                    <a:pt x="-5511" y="1215692"/>
                    <a:pt x="-5511" y="1215692"/>
                  </a:cubicBezTo>
                  <a:lnTo>
                    <a:pt x="386842" y="1176093"/>
                  </a:lnTo>
                </a:path>
              </a:pathLst>
            </a:custGeom>
            <a:solidFill>
              <a:srgbClr val="302929"/>
            </a:solidFill>
            <a:ln w="1270" cap="flat">
              <a:noFill/>
              <a:prstDash val="solid"/>
              <a:miter/>
            </a:ln>
          </p:spPr>
          <p:txBody>
            <a:bodyPr rtlCol="0" anchor="ctr"/>
            <a:lstStyle/>
            <a:p>
              <a:endParaRPr lang="fr-FR" sz="2399"/>
            </a:p>
          </p:txBody>
        </p:sp>
        <p:sp>
          <p:nvSpPr>
            <p:cNvPr id="39" name="Graphic 36">
              <a:extLst>
                <a:ext uri="{FF2B5EF4-FFF2-40B4-BE49-F238E27FC236}">
                  <a16:creationId xmlns:a16="http://schemas.microsoft.com/office/drawing/2014/main" id="{21C9150D-D35E-D284-92BA-3417742A82AF}"/>
                </a:ext>
              </a:extLst>
            </p:cNvPr>
            <p:cNvSpPr/>
            <p:nvPr/>
          </p:nvSpPr>
          <p:spPr>
            <a:xfrm flipV="1">
              <a:off x="9169177" y="1924420"/>
              <a:ext cx="403261" cy="143926"/>
            </a:xfrm>
            <a:custGeom>
              <a:avLst/>
              <a:gdLst>
                <a:gd name="connsiteX0" fmla="*/ 397777 w 403261"/>
                <a:gd name="connsiteY0" fmla="*/ 35822 h 143926"/>
                <a:gd name="connsiteX1" fmla="*/ -5435 w 403261"/>
                <a:gd name="connsiteY1" fmla="*/ 27288 h 143926"/>
                <a:gd name="connsiteX2" fmla="*/ -5206 w 403261"/>
                <a:gd name="connsiteY2" fmla="*/ 140482 h 143926"/>
                <a:gd name="connsiteX3" fmla="*/ 391211 w 403261"/>
                <a:gd name="connsiteY3" fmla="*/ 106028 h 143926"/>
                <a:gd name="connsiteX4" fmla="*/ 397777 w 403261"/>
                <a:gd name="connsiteY4" fmla="*/ 35822 h 14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261" h="143926">
                  <a:moveTo>
                    <a:pt x="397777" y="35822"/>
                  </a:moveTo>
                  <a:cubicBezTo>
                    <a:pt x="318808" y="8454"/>
                    <a:pt x="140044" y="-32364"/>
                    <a:pt x="-5435" y="27288"/>
                  </a:cubicBezTo>
                  <a:cubicBezTo>
                    <a:pt x="-5651" y="64664"/>
                    <a:pt x="-5092" y="114232"/>
                    <a:pt x="-5206" y="140482"/>
                  </a:cubicBezTo>
                  <a:lnTo>
                    <a:pt x="391211" y="106028"/>
                  </a:lnTo>
                  <a:cubicBezTo>
                    <a:pt x="393014" y="83053"/>
                    <a:pt x="395275" y="67712"/>
                    <a:pt x="397777" y="35822"/>
                  </a:cubicBezTo>
                </a:path>
              </a:pathLst>
            </a:custGeom>
            <a:solidFill>
              <a:srgbClr val="251D1D"/>
            </a:solidFill>
            <a:ln w="1270" cap="flat">
              <a:noFill/>
              <a:prstDash val="solid"/>
              <a:miter/>
            </a:ln>
          </p:spPr>
          <p:txBody>
            <a:bodyPr rtlCol="0" anchor="ctr"/>
            <a:lstStyle/>
            <a:p>
              <a:endParaRPr lang="fr-FR" sz="2399"/>
            </a:p>
          </p:txBody>
        </p:sp>
        <p:sp>
          <p:nvSpPr>
            <p:cNvPr id="40" name="Graphic 36">
              <a:extLst>
                <a:ext uri="{FF2B5EF4-FFF2-40B4-BE49-F238E27FC236}">
                  <a16:creationId xmlns:a16="http://schemas.microsoft.com/office/drawing/2014/main" id="{95167B72-B15A-CFEC-F935-7DD36CF1EFAE}"/>
                </a:ext>
              </a:extLst>
            </p:cNvPr>
            <p:cNvSpPr/>
            <p:nvPr/>
          </p:nvSpPr>
          <p:spPr>
            <a:xfrm flipV="1">
              <a:off x="9189827" y="1844016"/>
              <a:ext cx="358684" cy="83569"/>
            </a:xfrm>
            <a:custGeom>
              <a:avLst/>
              <a:gdLst>
                <a:gd name="connsiteX0" fmla="*/ 353201 w 358684"/>
                <a:gd name="connsiteY0" fmla="*/ 61676 h 83569"/>
                <a:gd name="connsiteX1" fmla="*/ 347664 w 358684"/>
                <a:gd name="connsiteY1" fmla="*/ 80027 h 83569"/>
                <a:gd name="connsiteX2" fmla="*/ -2347 w 358684"/>
                <a:gd name="connsiteY2" fmla="*/ 65664 h 83569"/>
                <a:gd name="connsiteX3" fmla="*/ -5484 w 358684"/>
                <a:gd name="connsiteY3" fmla="*/ 46309 h 83569"/>
                <a:gd name="connsiteX4" fmla="*/ -2347 w 358684"/>
                <a:gd name="connsiteY4" fmla="*/ 42092 h 83569"/>
                <a:gd name="connsiteX5" fmla="*/ 353201 w 358684"/>
                <a:gd name="connsiteY5" fmla="*/ 61676 h 8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684" h="83569">
                  <a:moveTo>
                    <a:pt x="353201" y="61676"/>
                  </a:moveTo>
                  <a:cubicBezTo>
                    <a:pt x="350141" y="72953"/>
                    <a:pt x="347664" y="80027"/>
                    <a:pt x="347664" y="80027"/>
                  </a:cubicBezTo>
                  <a:lnTo>
                    <a:pt x="-2347" y="65664"/>
                  </a:lnTo>
                  <a:cubicBezTo>
                    <a:pt x="-2347" y="65664"/>
                    <a:pt x="-3579" y="58514"/>
                    <a:pt x="-5484" y="46309"/>
                  </a:cubicBezTo>
                  <a:cubicBezTo>
                    <a:pt x="-3757" y="43896"/>
                    <a:pt x="-2347" y="42092"/>
                    <a:pt x="-2347" y="42092"/>
                  </a:cubicBezTo>
                  <a:cubicBezTo>
                    <a:pt x="153837" y="-21661"/>
                    <a:pt x="266956" y="-21725"/>
                    <a:pt x="353201" y="61676"/>
                  </a:cubicBezTo>
                </a:path>
              </a:pathLst>
            </a:custGeom>
            <a:solidFill>
              <a:srgbClr val="250F0F"/>
            </a:solidFill>
            <a:ln w="1270" cap="flat">
              <a:noFill/>
              <a:prstDash val="solid"/>
              <a:miter/>
            </a:ln>
          </p:spPr>
          <p:txBody>
            <a:bodyPr rtlCol="0" anchor="ctr"/>
            <a:lstStyle/>
            <a:p>
              <a:endParaRPr lang="fr-FR" sz="2399"/>
            </a:p>
          </p:txBody>
        </p:sp>
        <p:sp>
          <p:nvSpPr>
            <p:cNvPr id="41" name="Graphic 36">
              <a:extLst>
                <a:ext uri="{FF2B5EF4-FFF2-40B4-BE49-F238E27FC236}">
                  <a16:creationId xmlns:a16="http://schemas.microsoft.com/office/drawing/2014/main" id="{745B0088-07EC-7D24-BDD9-0A3450D7DECA}"/>
                </a:ext>
              </a:extLst>
            </p:cNvPr>
            <p:cNvSpPr/>
            <p:nvPr/>
          </p:nvSpPr>
          <p:spPr>
            <a:xfrm flipV="1">
              <a:off x="9115938" y="1521970"/>
              <a:ext cx="481100" cy="523216"/>
            </a:xfrm>
            <a:custGeom>
              <a:avLst/>
              <a:gdLst>
                <a:gd name="connsiteX0" fmla="*/ -5475 w 481100"/>
                <a:gd name="connsiteY0" fmla="*/ 476822 h 523216"/>
                <a:gd name="connsiteX1" fmla="*/ 55879 w 481100"/>
                <a:gd name="connsiteY1" fmla="*/ 251423 h 523216"/>
                <a:gd name="connsiteX2" fmla="*/ 24687 w 481100"/>
                <a:gd name="connsiteY2" fmla="*/ 40844 h 523216"/>
                <a:gd name="connsiteX3" fmla="*/ 475626 w 481100"/>
                <a:gd name="connsiteY3" fmla="*/ 48998 h 523216"/>
                <a:gd name="connsiteX4" fmla="*/ 439926 w 481100"/>
                <a:gd name="connsiteY4" fmla="*/ 519583 h 523216"/>
                <a:gd name="connsiteX5" fmla="*/ -5475 w 481100"/>
                <a:gd name="connsiteY5" fmla="*/ 476822 h 523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00" h="523216">
                  <a:moveTo>
                    <a:pt x="-5475" y="476822"/>
                  </a:moveTo>
                  <a:lnTo>
                    <a:pt x="55879" y="251423"/>
                  </a:lnTo>
                  <a:lnTo>
                    <a:pt x="24687" y="40844"/>
                  </a:lnTo>
                  <a:cubicBezTo>
                    <a:pt x="24687" y="40844"/>
                    <a:pt x="301763" y="-64464"/>
                    <a:pt x="475626" y="48998"/>
                  </a:cubicBezTo>
                  <a:lnTo>
                    <a:pt x="439926" y="519583"/>
                  </a:lnTo>
                  <a:lnTo>
                    <a:pt x="-5475" y="476822"/>
                  </a:lnTo>
                </a:path>
              </a:pathLst>
            </a:custGeom>
            <a:solidFill>
              <a:srgbClr val="302929"/>
            </a:solidFill>
            <a:ln w="1270" cap="flat">
              <a:noFill/>
              <a:prstDash val="solid"/>
              <a:miter/>
            </a:ln>
          </p:spPr>
          <p:txBody>
            <a:bodyPr rtlCol="0" anchor="ctr"/>
            <a:lstStyle/>
            <a:p>
              <a:endParaRPr lang="fr-FR" sz="2399"/>
            </a:p>
          </p:txBody>
        </p:sp>
        <p:sp>
          <p:nvSpPr>
            <p:cNvPr id="42" name="Graphic 36">
              <a:extLst>
                <a:ext uri="{FF2B5EF4-FFF2-40B4-BE49-F238E27FC236}">
                  <a16:creationId xmlns:a16="http://schemas.microsoft.com/office/drawing/2014/main" id="{960F7D83-8E61-843E-D96E-F28CFA7EE9DC}"/>
                </a:ext>
              </a:extLst>
            </p:cNvPr>
            <p:cNvSpPr/>
            <p:nvPr/>
          </p:nvSpPr>
          <p:spPr>
            <a:xfrm flipV="1">
              <a:off x="9064179" y="1334110"/>
              <a:ext cx="515072" cy="648407"/>
            </a:xfrm>
            <a:custGeom>
              <a:avLst/>
              <a:gdLst>
                <a:gd name="connsiteX0" fmla="*/ 448224 w 515072"/>
                <a:gd name="connsiteY0" fmla="*/ 611882 h 648407"/>
                <a:gd name="connsiteX1" fmla="*/ 491709 w 515072"/>
                <a:gd name="connsiteY1" fmla="*/ 456803 h 648407"/>
                <a:gd name="connsiteX2" fmla="*/ 475757 w 515072"/>
                <a:gd name="connsiteY2" fmla="*/ 123936 h 648407"/>
                <a:gd name="connsiteX3" fmla="*/ 482336 w 515072"/>
                <a:gd name="connsiteY3" fmla="*/ 61770 h 648407"/>
                <a:gd name="connsiteX4" fmla="*/ 126483 w 515072"/>
                <a:gd name="connsiteY4" fmla="*/ 41894 h 648407"/>
                <a:gd name="connsiteX5" fmla="*/ 117187 w 515072"/>
                <a:gd name="connsiteY5" fmla="*/ 56601 h 648407"/>
                <a:gd name="connsiteX6" fmla="*/ 130547 w 515072"/>
                <a:gd name="connsiteY6" fmla="*/ 142364 h 648407"/>
                <a:gd name="connsiteX7" fmla="*/ 43171 w 515072"/>
                <a:gd name="connsiteY7" fmla="*/ 414042 h 648407"/>
                <a:gd name="connsiteX8" fmla="*/ 14063 w 515072"/>
                <a:gd name="connsiteY8" fmla="*/ 573795 h 648407"/>
                <a:gd name="connsiteX9" fmla="*/ 448224 w 515072"/>
                <a:gd name="connsiteY9" fmla="*/ 611882 h 64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072" h="648407">
                  <a:moveTo>
                    <a:pt x="448224" y="611882"/>
                  </a:moveTo>
                  <a:cubicBezTo>
                    <a:pt x="485359" y="596248"/>
                    <a:pt x="537505" y="564943"/>
                    <a:pt x="491709" y="456803"/>
                  </a:cubicBezTo>
                  <a:lnTo>
                    <a:pt x="475757" y="123936"/>
                  </a:lnTo>
                  <a:cubicBezTo>
                    <a:pt x="475757" y="123936"/>
                    <a:pt x="493550" y="72641"/>
                    <a:pt x="482336" y="61770"/>
                  </a:cubicBezTo>
                  <a:cubicBezTo>
                    <a:pt x="396040" y="-21936"/>
                    <a:pt x="282845" y="-21936"/>
                    <a:pt x="126483" y="41894"/>
                  </a:cubicBezTo>
                  <a:cubicBezTo>
                    <a:pt x="126483" y="41894"/>
                    <a:pt x="118253" y="52385"/>
                    <a:pt x="117187" y="56601"/>
                  </a:cubicBezTo>
                  <a:cubicBezTo>
                    <a:pt x="111459" y="79220"/>
                    <a:pt x="130547" y="142364"/>
                    <a:pt x="130547" y="142364"/>
                  </a:cubicBezTo>
                  <a:lnTo>
                    <a:pt x="43171" y="414042"/>
                  </a:lnTo>
                  <a:cubicBezTo>
                    <a:pt x="43171" y="414042"/>
                    <a:pt x="-42973" y="531275"/>
                    <a:pt x="14063" y="573795"/>
                  </a:cubicBezTo>
                  <a:cubicBezTo>
                    <a:pt x="103775" y="640698"/>
                    <a:pt x="301285" y="673744"/>
                    <a:pt x="448224" y="611882"/>
                  </a:cubicBezTo>
                </a:path>
              </a:pathLst>
            </a:custGeom>
            <a:solidFill>
              <a:srgbClr val="302929"/>
            </a:solidFill>
            <a:ln w="1270" cap="flat">
              <a:noFill/>
              <a:prstDash val="solid"/>
              <a:miter/>
            </a:ln>
          </p:spPr>
          <p:txBody>
            <a:bodyPr rtlCol="0" anchor="ctr"/>
            <a:lstStyle/>
            <a:p>
              <a:endParaRPr lang="fr-FR" sz="2399"/>
            </a:p>
          </p:txBody>
        </p:sp>
        <p:sp>
          <p:nvSpPr>
            <p:cNvPr id="43" name="Graphic 36">
              <a:extLst>
                <a:ext uri="{FF2B5EF4-FFF2-40B4-BE49-F238E27FC236}">
                  <a16:creationId xmlns:a16="http://schemas.microsoft.com/office/drawing/2014/main" id="{E3083AE6-9E71-B4B2-98D3-9E782F954CB0}"/>
                </a:ext>
              </a:extLst>
            </p:cNvPr>
            <p:cNvSpPr/>
            <p:nvPr/>
          </p:nvSpPr>
          <p:spPr>
            <a:xfrm flipV="1">
              <a:off x="9205162" y="1326275"/>
              <a:ext cx="276681" cy="446024"/>
            </a:xfrm>
            <a:custGeom>
              <a:avLst/>
              <a:gdLst>
                <a:gd name="connsiteX0" fmla="*/ 205208 w 276681"/>
                <a:gd name="connsiteY0" fmla="*/ 441901 h 446024"/>
                <a:gd name="connsiteX1" fmla="*/ 245962 w 276681"/>
                <a:gd name="connsiteY1" fmla="*/ 439526 h 446024"/>
                <a:gd name="connsiteX2" fmla="*/ 271057 w 276681"/>
                <a:gd name="connsiteY2" fmla="*/ 383214 h 446024"/>
                <a:gd name="connsiteX3" fmla="*/ 229147 w 276681"/>
                <a:gd name="connsiteY3" fmla="*/ 333926 h 446024"/>
                <a:gd name="connsiteX4" fmla="*/ 264784 w 276681"/>
                <a:gd name="connsiteY4" fmla="*/ 267962 h 446024"/>
                <a:gd name="connsiteX5" fmla="*/ 197283 w 276681"/>
                <a:gd name="connsiteY5" fmla="*/ -3843 h 446024"/>
                <a:gd name="connsiteX6" fmla="*/ 34139 w 276681"/>
                <a:gd name="connsiteY6" fmla="*/ 246487 h 446024"/>
                <a:gd name="connsiteX7" fmla="*/ 49443 w 276681"/>
                <a:gd name="connsiteY7" fmla="*/ 319689 h 446024"/>
                <a:gd name="connsiteX8" fmla="*/ -786 w 276681"/>
                <a:gd name="connsiteY8" fmla="*/ 362183 h 446024"/>
                <a:gd name="connsiteX9" fmla="*/ -786 w 276681"/>
                <a:gd name="connsiteY9" fmla="*/ 424603 h 446024"/>
                <a:gd name="connsiteX10" fmla="*/ 36552 w 276681"/>
                <a:gd name="connsiteY10" fmla="*/ 435564 h 446024"/>
                <a:gd name="connsiteX11" fmla="*/ 205208 w 276681"/>
                <a:gd name="connsiteY11" fmla="*/ 441901 h 44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1" h="446024">
                  <a:moveTo>
                    <a:pt x="205208" y="441901"/>
                  </a:moveTo>
                  <a:cubicBezTo>
                    <a:pt x="205208" y="441901"/>
                    <a:pt x="239688" y="443387"/>
                    <a:pt x="245962" y="439526"/>
                  </a:cubicBezTo>
                  <a:cubicBezTo>
                    <a:pt x="252223" y="435652"/>
                    <a:pt x="267908" y="390364"/>
                    <a:pt x="271057" y="383214"/>
                  </a:cubicBezTo>
                  <a:cubicBezTo>
                    <a:pt x="274207" y="376077"/>
                    <a:pt x="229147" y="333926"/>
                    <a:pt x="229147" y="333926"/>
                  </a:cubicBezTo>
                  <a:cubicBezTo>
                    <a:pt x="229147" y="333926"/>
                    <a:pt x="266333" y="272877"/>
                    <a:pt x="264784" y="267962"/>
                  </a:cubicBezTo>
                  <a:cubicBezTo>
                    <a:pt x="263221" y="263034"/>
                    <a:pt x="197283" y="-3843"/>
                    <a:pt x="197283" y="-3843"/>
                  </a:cubicBezTo>
                  <a:cubicBezTo>
                    <a:pt x="197283" y="-3843"/>
                    <a:pt x="37390" y="234637"/>
                    <a:pt x="34139" y="246487"/>
                  </a:cubicBezTo>
                  <a:cubicBezTo>
                    <a:pt x="30875" y="258335"/>
                    <a:pt x="49443" y="319689"/>
                    <a:pt x="49443" y="319689"/>
                  </a:cubicBezTo>
                  <a:cubicBezTo>
                    <a:pt x="49443" y="319689"/>
                    <a:pt x="2110" y="354576"/>
                    <a:pt x="-786" y="362183"/>
                  </a:cubicBezTo>
                  <a:cubicBezTo>
                    <a:pt x="-3656" y="369791"/>
                    <a:pt x="-9701" y="418431"/>
                    <a:pt x="-786" y="424603"/>
                  </a:cubicBezTo>
                  <a:cubicBezTo>
                    <a:pt x="4713" y="428413"/>
                    <a:pt x="36552" y="435564"/>
                    <a:pt x="36552" y="435564"/>
                  </a:cubicBezTo>
                  <a:lnTo>
                    <a:pt x="205208" y="441901"/>
                  </a:lnTo>
                </a:path>
              </a:pathLst>
            </a:custGeom>
            <a:solidFill>
              <a:srgbClr val="251D1D"/>
            </a:solidFill>
            <a:ln w="1270" cap="flat">
              <a:noFill/>
              <a:prstDash val="solid"/>
              <a:miter/>
            </a:ln>
          </p:spPr>
          <p:txBody>
            <a:bodyPr rtlCol="0" anchor="ctr"/>
            <a:lstStyle/>
            <a:p>
              <a:endParaRPr lang="fr-FR" sz="2399"/>
            </a:p>
          </p:txBody>
        </p:sp>
        <p:sp>
          <p:nvSpPr>
            <p:cNvPr id="44" name="Graphic 36">
              <a:extLst>
                <a:ext uri="{FF2B5EF4-FFF2-40B4-BE49-F238E27FC236}">
                  <a16:creationId xmlns:a16="http://schemas.microsoft.com/office/drawing/2014/main" id="{B8A0B35C-F0D2-4D07-C8ED-2C38A8B4F160}"/>
                </a:ext>
              </a:extLst>
            </p:cNvPr>
            <p:cNvSpPr/>
            <p:nvPr/>
          </p:nvSpPr>
          <p:spPr>
            <a:xfrm flipV="1">
              <a:off x="9247180" y="1326187"/>
              <a:ext cx="174167" cy="293962"/>
            </a:xfrm>
            <a:custGeom>
              <a:avLst/>
              <a:gdLst>
                <a:gd name="connsiteX0" fmla="*/ -5460 w 174167"/>
                <a:gd name="connsiteY0" fmla="*/ 271827 h 293962"/>
                <a:gd name="connsiteX1" fmla="*/ 86691 w 174167"/>
                <a:gd name="connsiteY1" fmla="*/ 34008 h 293962"/>
                <a:gd name="connsiteX2" fmla="*/ 158129 w 174167"/>
                <a:gd name="connsiteY2" fmla="*/ 38034 h 293962"/>
                <a:gd name="connsiteX3" fmla="*/ 168708 w 174167"/>
                <a:gd name="connsiteY3" fmla="*/ 289137 h 293962"/>
                <a:gd name="connsiteX4" fmla="*/ 159119 w 174167"/>
                <a:gd name="connsiteY4" fmla="*/ 290052 h 293962"/>
                <a:gd name="connsiteX5" fmla="*/ -5460 w 174167"/>
                <a:gd name="connsiteY5" fmla="*/ 271827 h 293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167" h="293962">
                  <a:moveTo>
                    <a:pt x="-5460" y="271827"/>
                  </a:moveTo>
                  <a:cubicBezTo>
                    <a:pt x="-5460" y="271827"/>
                    <a:pt x="43537" y="145361"/>
                    <a:pt x="86691" y="34008"/>
                  </a:cubicBezTo>
                  <a:cubicBezTo>
                    <a:pt x="120638" y="-53597"/>
                    <a:pt x="158129" y="38034"/>
                    <a:pt x="158129" y="38034"/>
                  </a:cubicBezTo>
                  <a:lnTo>
                    <a:pt x="168708" y="289137"/>
                  </a:lnTo>
                  <a:cubicBezTo>
                    <a:pt x="166371" y="289303"/>
                    <a:pt x="161469" y="289938"/>
                    <a:pt x="159119" y="290052"/>
                  </a:cubicBezTo>
                  <a:lnTo>
                    <a:pt x="-5460" y="271827"/>
                  </a:lnTo>
                </a:path>
              </a:pathLst>
            </a:custGeom>
            <a:solidFill>
              <a:srgbClr val="F7E1CB"/>
            </a:solidFill>
            <a:ln w="1270" cap="flat">
              <a:noFill/>
              <a:prstDash val="solid"/>
              <a:miter/>
            </a:ln>
          </p:spPr>
          <p:txBody>
            <a:bodyPr rtlCol="0" anchor="ctr"/>
            <a:lstStyle/>
            <a:p>
              <a:endParaRPr lang="fr-FR" sz="2399"/>
            </a:p>
          </p:txBody>
        </p:sp>
        <p:pic>
          <p:nvPicPr>
            <p:cNvPr id="45" name="Graphic 36">
              <a:extLst>
                <a:ext uri="{FF2B5EF4-FFF2-40B4-BE49-F238E27FC236}">
                  <a16:creationId xmlns:a16="http://schemas.microsoft.com/office/drawing/2014/main" id="{27ED0891-734C-3EF6-C58A-5B6926C5E932}"/>
                </a:ext>
              </a:extLst>
            </p:cNvPr>
            <p:cNvPicPr>
              <a:picLocks noChangeAspect="1"/>
            </p:cNvPicPr>
            <p:nvPr/>
          </p:nvPicPr>
          <p:blipFill>
            <a:blip r:embed="rId3"/>
            <a:stretch>
              <a:fillRect/>
            </a:stretch>
          </p:blipFill>
          <p:spPr>
            <a:xfrm>
              <a:off x="9397852" y="1319101"/>
              <a:ext cx="25654" cy="19304"/>
            </a:xfrm>
            <a:custGeom>
              <a:avLst/>
              <a:gdLst>
                <a:gd name="connsiteX0" fmla="*/ 847 w 25654"/>
                <a:gd name="connsiteY0" fmla="*/ 113 h 19304"/>
                <a:gd name="connsiteX1" fmla="*/ 26502 w 25654"/>
                <a:gd name="connsiteY1" fmla="*/ 113 h 19304"/>
                <a:gd name="connsiteX2" fmla="*/ 26502 w 25654"/>
                <a:gd name="connsiteY2" fmla="*/ 19417 h 19304"/>
                <a:gd name="connsiteX3" fmla="*/ 847 w 25654"/>
                <a:gd name="connsiteY3" fmla="*/ 19417 h 19304"/>
              </a:gdLst>
              <a:ahLst/>
              <a:cxnLst>
                <a:cxn ang="0">
                  <a:pos x="connsiteX0" y="connsiteY0"/>
                </a:cxn>
                <a:cxn ang="0">
                  <a:pos x="connsiteX1" y="connsiteY1"/>
                </a:cxn>
                <a:cxn ang="0">
                  <a:pos x="connsiteX2" y="connsiteY2"/>
                </a:cxn>
                <a:cxn ang="0">
                  <a:pos x="connsiteX3" y="connsiteY3"/>
                </a:cxn>
              </a:cxnLst>
              <a:rect l="l" t="t" r="r" b="b"/>
              <a:pathLst>
                <a:path w="25654" h="19304">
                  <a:moveTo>
                    <a:pt x="847" y="113"/>
                  </a:moveTo>
                  <a:lnTo>
                    <a:pt x="26502" y="113"/>
                  </a:lnTo>
                  <a:lnTo>
                    <a:pt x="26502" y="19417"/>
                  </a:lnTo>
                  <a:lnTo>
                    <a:pt x="847" y="19417"/>
                  </a:lnTo>
                  <a:close/>
                </a:path>
              </a:pathLst>
            </a:custGeom>
          </p:spPr>
        </p:pic>
        <p:sp>
          <p:nvSpPr>
            <p:cNvPr id="46" name="Graphic 36">
              <a:extLst>
                <a:ext uri="{FF2B5EF4-FFF2-40B4-BE49-F238E27FC236}">
                  <a16:creationId xmlns:a16="http://schemas.microsoft.com/office/drawing/2014/main" id="{CECD0116-1471-E5A7-C2B6-DDFEC0D65E4C}"/>
                </a:ext>
              </a:extLst>
            </p:cNvPr>
            <p:cNvSpPr/>
            <p:nvPr/>
          </p:nvSpPr>
          <p:spPr>
            <a:xfrm flipV="1">
              <a:off x="9209842" y="1165342"/>
              <a:ext cx="164172" cy="199793"/>
            </a:xfrm>
            <a:custGeom>
              <a:avLst/>
              <a:gdLst>
                <a:gd name="connsiteX0" fmla="*/ 158742 w 164172"/>
                <a:gd name="connsiteY0" fmla="*/ 9262 h 199793"/>
                <a:gd name="connsiteX1" fmla="*/ 97083 w 164172"/>
                <a:gd name="connsiteY1" fmla="*/ -4073 h 199793"/>
                <a:gd name="connsiteX2" fmla="*/ 74224 w 164172"/>
                <a:gd name="connsiteY2" fmla="*/ 11802 h 199793"/>
                <a:gd name="connsiteX3" fmla="*/ -5431 w 164172"/>
                <a:gd name="connsiteY3" fmla="*/ 195697 h 199793"/>
                <a:gd name="connsiteX4" fmla="*/ 138637 w 164172"/>
                <a:gd name="connsiteY4" fmla="*/ 130762 h 199793"/>
                <a:gd name="connsiteX5" fmla="*/ 138968 w 164172"/>
                <a:gd name="connsiteY5" fmla="*/ 124653 h 199793"/>
                <a:gd name="connsiteX6" fmla="*/ 158742 w 164172"/>
                <a:gd name="connsiteY6" fmla="*/ 9262 h 19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72" h="199793">
                  <a:moveTo>
                    <a:pt x="158742" y="9262"/>
                  </a:moveTo>
                  <a:cubicBezTo>
                    <a:pt x="144022" y="766"/>
                    <a:pt x="113619" y="-3667"/>
                    <a:pt x="97083" y="-4073"/>
                  </a:cubicBezTo>
                  <a:cubicBezTo>
                    <a:pt x="72547" y="-4747"/>
                    <a:pt x="82402" y="9617"/>
                    <a:pt x="74224" y="11802"/>
                  </a:cubicBezTo>
                  <a:lnTo>
                    <a:pt x="-5431" y="195697"/>
                  </a:lnTo>
                  <a:lnTo>
                    <a:pt x="138637" y="130762"/>
                  </a:lnTo>
                  <a:lnTo>
                    <a:pt x="138968" y="124653"/>
                  </a:lnTo>
                  <a:lnTo>
                    <a:pt x="158742" y="9262"/>
                  </a:lnTo>
                </a:path>
              </a:pathLst>
            </a:custGeom>
            <a:solidFill>
              <a:srgbClr val="F9AD91"/>
            </a:solidFill>
            <a:ln w="1270" cap="flat">
              <a:noFill/>
              <a:prstDash val="solid"/>
              <a:miter/>
            </a:ln>
          </p:spPr>
          <p:txBody>
            <a:bodyPr rtlCol="0" anchor="ctr"/>
            <a:lstStyle/>
            <a:p>
              <a:endParaRPr lang="fr-FR" sz="2399"/>
            </a:p>
          </p:txBody>
        </p:sp>
        <p:sp>
          <p:nvSpPr>
            <p:cNvPr id="47" name="Graphic 36">
              <a:extLst>
                <a:ext uri="{FF2B5EF4-FFF2-40B4-BE49-F238E27FC236}">
                  <a16:creationId xmlns:a16="http://schemas.microsoft.com/office/drawing/2014/main" id="{62C705B8-DA45-5132-9374-DD819D214081}"/>
                </a:ext>
              </a:extLst>
            </p:cNvPr>
            <p:cNvSpPr/>
            <p:nvPr/>
          </p:nvSpPr>
          <p:spPr>
            <a:xfrm flipV="1">
              <a:off x="9209842" y="1165342"/>
              <a:ext cx="154837" cy="132003"/>
            </a:xfrm>
            <a:custGeom>
              <a:avLst/>
              <a:gdLst>
                <a:gd name="connsiteX0" fmla="*/ 119159 w 154837"/>
                <a:gd name="connsiteY0" fmla="*/ -1332 h 132003"/>
                <a:gd name="connsiteX1" fmla="*/ 74913 w 154837"/>
                <a:gd name="connsiteY1" fmla="*/ 11558 h 132003"/>
                <a:gd name="connsiteX2" fmla="*/ 35644 w 154837"/>
                <a:gd name="connsiteY2" fmla="*/ 33046 h 132003"/>
                <a:gd name="connsiteX3" fmla="*/ -5428 w 154837"/>
                <a:gd name="connsiteY3" fmla="*/ 127877 h 132003"/>
                <a:gd name="connsiteX4" fmla="*/ 138641 w 154837"/>
                <a:gd name="connsiteY4" fmla="*/ 62942 h 132003"/>
                <a:gd name="connsiteX5" fmla="*/ 138971 w 154837"/>
                <a:gd name="connsiteY5" fmla="*/ 56833 h 132003"/>
                <a:gd name="connsiteX6" fmla="*/ 149410 w 154837"/>
                <a:gd name="connsiteY6" fmla="*/ -4126 h 132003"/>
                <a:gd name="connsiteX7" fmla="*/ 119159 w 154837"/>
                <a:gd name="connsiteY7" fmla="*/ -1332 h 13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37" h="132003">
                  <a:moveTo>
                    <a:pt x="119159" y="-1332"/>
                  </a:moveTo>
                  <a:cubicBezTo>
                    <a:pt x="103373" y="509"/>
                    <a:pt x="89353" y="4967"/>
                    <a:pt x="74913" y="11558"/>
                  </a:cubicBezTo>
                  <a:cubicBezTo>
                    <a:pt x="61286" y="17781"/>
                    <a:pt x="48141" y="24919"/>
                    <a:pt x="35644" y="33046"/>
                  </a:cubicBezTo>
                  <a:lnTo>
                    <a:pt x="-5428" y="127877"/>
                  </a:lnTo>
                  <a:lnTo>
                    <a:pt x="138641" y="62942"/>
                  </a:lnTo>
                  <a:lnTo>
                    <a:pt x="138971" y="56833"/>
                  </a:lnTo>
                  <a:lnTo>
                    <a:pt x="149410" y="-4126"/>
                  </a:lnTo>
                  <a:cubicBezTo>
                    <a:pt x="139339" y="-3136"/>
                    <a:pt x="129230" y="-2514"/>
                    <a:pt x="119159" y="-1332"/>
                  </a:cubicBezTo>
                </a:path>
              </a:pathLst>
            </a:custGeom>
            <a:solidFill>
              <a:srgbClr val="F6876D"/>
            </a:solidFill>
            <a:ln w="1270" cap="flat">
              <a:noFill/>
              <a:prstDash val="solid"/>
              <a:miter/>
            </a:ln>
          </p:spPr>
          <p:txBody>
            <a:bodyPr rtlCol="0" anchor="ctr"/>
            <a:lstStyle/>
            <a:p>
              <a:endParaRPr lang="fr-FR" sz="2399"/>
            </a:p>
          </p:txBody>
        </p:sp>
        <p:sp>
          <p:nvSpPr>
            <p:cNvPr id="48" name="Graphic 36">
              <a:extLst>
                <a:ext uri="{FF2B5EF4-FFF2-40B4-BE49-F238E27FC236}">
                  <a16:creationId xmlns:a16="http://schemas.microsoft.com/office/drawing/2014/main" id="{81F621E2-AC40-DE76-E9FC-6A703E2026BD}"/>
                </a:ext>
              </a:extLst>
            </p:cNvPr>
            <p:cNvSpPr/>
            <p:nvPr/>
          </p:nvSpPr>
          <p:spPr>
            <a:xfrm flipV="1">
              <a:off x="9314706" y="1356617"/>
              <a:ext cx="96062" cy="391489"/>
            </a:xfrm>
            <a:custGeom>
              <a:avLst/>
              <a:gdLst>
                <a:gd name="connsiteX0" fmla="*/ 90583 w 96062"/>
                <a:gd name="connsiteY0" fmla="*/ 166060 h 391489"/>
                <a:gd name="connsiteX1" fmla="*/ 39301 w 96062"/>
                <a:gd name="connsiteY1" fmla="*/ 339148 h 391489"/>
                <a:gd name="connsiteX2" fmla="*/ 61741 w 96062"/>
                <a:gd name="connsiteY2" fmla="*/ 364332 h 391489"/>
                <a:gd name="connsiteX3" fmla="*/ 23641 w 96062"/>
                <a:gd name="connsiteY3" fmla="*/ 387649 h 391489"/>
                <a:gd name="connsiteX4" fmla="*/ -5479 w 96062"/>
                <a:gd name="connsiteY4" fmla="*/ 360776 h 391489"/>
                <a:gd name="connsiteX5" fmla="*/ 21635 w 96062"/>
                <a:gd name="connsiteY5" fmla="*/ 336760 h 391489"/>
                <a:gd name="connsiteX6" fmla="*/ 19133 w 96062"/>
                <a:gd name="connsiteY6" fmla="*/ 162047 h 391489"/>
                <a:gd name="connsiteX7" fmla="*/ 83433 w 96062"/>
                <a:gd name="connsiteY7" fmla="*/ -3840 h 391489"/>
                <a:gd name="connsiteX8" fmla="*/ 90583 w 96062"/>
                <a:gd name="connsiteY8" fmla="*/ 166060 h 391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62" h="391489">
                  <a:moveTo>
                    <a:pt x="90583" y="166060"/>
                  </a:moveTo>
                  <a:lnTo>
                    <a:pt x="39301" y="339148"/>
                  </a:lnTo>
                  <a:lnTo>
                    <a:pt x="61741" y="364332"/>
                  </a:lnTo>
                  <a:lnTo>
                    <a:pt x="23641" y="387649"/>
                  </a:lnTo>
                  <a:lnTo>
                    <a:pt x="-5479" y="360776"/>
                  </a:lnTo>
                  <a:lnTo>
                    <a:pt x="21635" y="336760"/>
                  </a:lnTo>
                  <a:cubicBezTo>
                    <a:pt x="21635" y="336760"/>
                    <a:pt x="15196" y="256560"/>
                    <a:pt x="19133" y="162047"/>
                  </a:cubicBezTo>
                  <a:cubicBezTo>
                    <a:pt x="53092" y="74443"/>
                    <a:pt x="83433" y="-3840"/>
                    <a:pt x="83433" y="-3840"/>
                  </a:cubicBezTo>
                  <a:lnTo>
                    <a:pt x="90583" y="166060"/>
                  </a:lnTo>
                </a:path>
              </a:pathLst>
            </a:custGeom>
            <a:solidFill>
              <a:srgbClr val="F04127"/>
            </a:solidFill>
            <a:ln w="1270" cap="flat">
              <a:noFill/>
              <a:prstDash val="solid"/>
              <a:miter/>
            </a:ln>
          </p:spPr>
          <p:txBody>
            <a:bodyPr rtlCol="0" anchor="ctr"/>
            <a:lstStyle/>
            <a:p>
              <a:endParaRPr lang="fr-FR" sz="2399"/>
            </a:p>
          </p:txBody>
        </p:sp>
        <p:sp>
          <p:nvSpPr>
            <p:cNvPr id="49" name="Graphic 36">
              <a:extLst>
                <a:ext uri="{FF2B5EF4-FFF2-40B4-BE49-F238E27FC236}">
                  <a16:creationId xmlns:a16="http://schemas.microsoft.com/office/drawing/2014/main" id="{06303D6D-4CC5-38A1-3EB3-39F364EC2EE7}"/>
                </a:ext>
              </a:extLst>
            </p:cNvPr>
            <p:cNvSpPr/>
            <p:nvPr/>
          </p:nvSpPr>
          <p:spPr>
            <a:xfrm flipV="1">
              <a:off x="9238751" y="1297346"/>
              <a:ext cx="186822" cy="117855"/>
            </a:xfrm>
            <a:custGeom>
              <a:avLst/>
              <a:gdLst>
                <a:gd name="connsiteX0" fmla="*/ 25094 w 186822"/>
                <a:gd name="connsiteY0" fmla="*/ 108557 h 117855"/>
                <a:gd name="connsiteX1" fmla="*/ 97865 w 186822"/>
                <a:gd name="connsiteY1" fmla="*/ 55510 h 117855"/>
                <a:gd name="connsiteX2" fmla="*/ 120484 w 186822"/>
                <a:gd name="connsiteY2" fmla="*/ 113841 h 117855"/>
                <a:gd name="connsiteX3" fmla="*/ 179843 w 186822"/>
                <a:gd name="connsiteY3" fmla="*/ 91235 h 117855"/>
                <a:gd name="connsiteX4" fmla="*/ 163536 w 186822"/>
                <a:gd name="connsiteY4" fmla="*/ 7923 h 117855"/>
                <a:gd name="connsiteX5" fmla="*/ 96722 w 186822"/>
                <a:gd name="connsiteY5" fmla="*/ 43509 h 117855"/>
                <a:gd name="connsiteX6" fmla="*/ 58470 w 186822"/>
                <a:gd name="connsiteY6" fmla="*/ -4002 h 117855"/>
                <a:gd name="connsiteX7" fmla="*/ -5322 w 186822"/>
                <a:gd name="connsiteY7" fmla="*/ 77316 h 117855"/>
                <a:gd name="connsiteX8" fmla="*/ 25094 w 186822"/>
                <a:gd name="connsiteY8" fmla="*/ 108557 h 11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822" h="117855">
                  <a:moveTo>
                    <a:pt x="25094" y="108557"/>
                  </a:moveTo>
                  <a:cubicBezTo>
                    <a:pt x="25094" y="108557"/>
                    <a:pt x="83019" y="53097"/>
                    <a:pt x="97865" y="55510"/>
                  </a:cubicBezTo>
                  <a:cubicBezTo>
                    <a:pt x="112724" y="57923"/>
                    <a:pt x="120484" y="113841"/>
                    <a:pt x="120484" y="113841"/>
                  </a:cubicBezTo>
                  <a:cubicBezTo>
                    <a:pt x="120484" y="113841"/>
                    <a:pt x="173379" y="98626"/>
                    <a:pt x="179843" y="91235"/>
                  </a:cubicBezTo>
                  <a:cubicBezTo>
                    <a:pt x="186308" y="83843"/>
                    <a:pt x="170509" y="11441"/>
                    <a:pt x="163536" y="7923"/>
                  </a:cubicBezTo>
                  <a:cubicBezTo>
                    <a:pt x="148894" y="532"/>
                    <a:pt x="104761" y="49795"/>
                    <a:pt x="96722" y="43509"/>
                  </a:cubicBezTo>
                  <a:cubicBezTo>
                    <a:pt x="88708" y="37222"/>
                    <a:pt x="65975" y="-4853"/>
                    <a:pt x="58470" y="-4002"/>
                  </a:cubicBezTo>
                  <a:cubicBezTo>
                    <a:pt x="50964" y="-3151"/>
                    <a:pt x="-8675" y="55688"/>
                    <a:pt x="-5322" y="77316"/>
                  </a:cubicBezTo>
                  <a:cubicBezTo>
                    <a:pt x="-1944" y="98944"/>
                    <a:pt x="25094" y="108557"/>
                    <a:pt x="25094" y="108557"/>
                  </a:cubicBezTo>
                </a:path>
              </a:pathLst>
            </a:custGeom>
            <a:solidFill>
              <a:srgbClr val="F7E1CB"/>
            </a:solidFill>
            <a:ln w="1270" cap="flat">
              <a:noFill/>
              <a:prstDash val="solid"/>
              <a:miter/>
            </a:ln>
          </p:spPr>
          <p:txBody>
            <a:bodyPr rtlCol="0" anchor="ctr"/>
            <a:lstStyle/>
            <a:p>
              <a:endParaRPr lang="fr-FR" sz="2399"/>
            </a:p>
          </p:txBody>
        </p:sp>
        <p:sp>
          <p:nvSpPr>
            <p:cNvPr id="50" name="Graphic 36">
              <a:extLst>
                <a:ext uri="{FF2B5EF4-FFF2-40B4-BE49-F238E27FC236}">
                  <a16:creationId xmlns:a16="http://schemas.microsoft.com/office/drawing/2014/main" id="{E669C32C-DE01-2B60-8C86-F2BFE7E95857}"/>
                </a:ext>
              </a:extLst>
            </p:cNvPr>
            <p:cNvSpPr/>
            <p:nvPr/>
          </p:nvSpPr>
          <p:spPr>
            <a:xfrm flipV="1">
              <a:off x="9114482" y="901739"/>
              <a:ext cx="327432" cy="373253"/>
            </a:xfrm>
            <a:custGeom>
              <a:avLst/>
              <a:gdLst>
                <a:gd name="connsiteX0" fmla="*/ 38097 w 327432"/>
                <a:gd name="connsiteY0" fmla="*/ 203287 h 373253"/>
                <a:gd name="connsiteX1" fmla="*/ -4766 w 327432"/>
                <a:gd name="connsiteY1" fmla="*/ 155231 h 373253"/>
                <a:gd name="connsiteX2" fmla="*/ 57833 w 327432"/>
                <a:gd name="connsiteY2" fmla="*/ 92086 h 373253"/>
                <a:gd name="connsiteX3" fmla="*/ 211998 w 327432"/>
                <a:gd name="connsiteY3" fmla="*/ -3570 h 373253"/>
                <a:gd name="connsiteX4" fmla="*/ 320150 w 327432"/>
                <a:gd name="connsiteY4" fmla="*/ 174624 h 373253"/>
                <a:gd name="connsiteX5" fmla="*/ 241245 w 327432"/>
                <a:gd name="connsiteY5" fmla="*/ 366545 h 373253"/>
                <a:gd name="connsiteX6" fmla="*/ 38097 w 327432"/>
                <a:gd name="connsiteY6" fmla="*/ 203287 h 3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432" h="373253">
                  <a:moveTo>
                    <a:pt x="38097" y="203287"/>
                  </a:moveTo>
                  <a:cubicBezTo>
                    <a:pt x="38097" y="203287"/>
                    <a:pt x="-11662" y="214641"/>
                    <a:pt x="-4766" y="155231"/>
                  </a:cubicBezTo>
                  <a:cubicBezTo>
                    <a:pt x="2131" y="95833"/>
                    <a:pt x="45145" y="94639"/>
                    <a:pt x="57833" y="92086"/>
                  </a:cubicBezTo>
                  <a:cubicBezTo>
                    <a:pt x="57833" y="92086"/>
                    <a:pt x="81492" y="-13704"/>
                    <a:pt x="211998" y="-3570"/>
                  </a:cubicBezTo>
                  <a:cubicBezTo>
                    <a:pt x="342502" y="6552"/>
                    <a:pt x="321103" y="107606"/>
                    <a:pt x="320150" y="174624"/>
                  </a:cubicBezTo>
                  <a:cubicBezTo>
                    <a:pt x="319198" y="241628"/>
                    <a:pt x="326678" y="357973"/>
                    <a:pt x="241245" y="366545"/>
                  </a:cubicBezTo>
                  <a:cubicBezTo>
                    <a:pt x="155089" y="375194"/>
                    <a:pt x="30528" y="369517"/>
                    <a:pt x="38097" y="203287"/>
                  </a:cubicBezTo>
                </a:path>
              </a:pathLst>
            </a:custGeom>
            <a:solidFill>
              <a:srgbClr val="F9AD91"/>
            </a:solidFill>
            <a:ln w="1270" cap="flat">
              <a:noFill/>
              <a:prstDash val="solid"/>
              <a:miter/>
            </a:ln>
          </p:spPr>
          <p:txBody>
            <a:bodyPr rtlCol="0" anchor="ctr"/>
            <a:lstStyle/>
            <a:p>
              <a:endParaRPr lang="fr-FR" sz="2399"/>
            </a:p>
          </p:txBody>
        </p:sp>
        <p:sp>
          <p:nvSpPr>
            <p:cNvPr id="51" name="Graphic 36">
              <a:extLst>
                <a:ext uri="{FF2B5EF4-FFF2-40B4-BE49-F238E27FC236}">
                  <a16:creationId xmlns:a16="http://schemas.microsoft.com/office/drawing/2014/main" id="{6B3CDDC2-7F40-E62D-DB3B-069F6B0527D4}"/>
                </a:ext>
              </a:extLst>
            </p:cNvPr>
            <p:cNvSpPr/>
            <p:nvPr/>
          </p:nvSpPr>
          <p:spPr>
            <a:xfrm flipV="1">
              <a:off x="9336503" y="1092306"/>
              <a:ext cx="26156" cy="69740"/>
            </a:xfrm>
            <a:custGeom>
              <a:avLst/>
              <a:gdLst>
                <a:gd name="connsiteX0" fmla="*/ 5219 w 26156"/>
                <a:gd name="connsiteY0" fmla="*/ -3274 h 69740"/>
                <a:gd name="connsiteX1" fmla="*/ 11633 w 26156"/>
                <a:gd name="connsiteY1" fmla="*/ 4677 h 69740"/>
                <a:gd name="connsiteX2" fmla="*/ 12446 w 26156"/>
                <a:gd name="connsiteY2" fmla="*/ 14608 h 69740"/>
                <a:gd name="connsiteX3" fmla="*/ 7480 w 26156"/>
                <a:gd name="connsiteY3" fmla="*/ 27778 h 69740"/>
                <a:gd name="connsiteX4" fmla="*/ -4979 w 26156"/>
                <a:gd name="connsiteY4" fmla="*/ 65472 h 69740"/>
                <a:gd name="connsiteX5" fmla="*/ 15570 w 26156"/>
                <a:gd name="connsiteY5" fmla="*/ 31499 h 69740"/>
                <a:gd name="connsiteX6" fmla="*/ 20561 w 26156"/>
                <a:gd name="connsiteY6" fmla="*/ 15739 h 69740"/>
                <a:gd name="connsiteX7" fmla="*/ 20040 w 26156"/>
                <a:gd name="connsiteY7" fmla="*/ 7801 h 69740"/>
                <a:gd name="connsiteX8" fmla="*/ 17043 w 26156"/>
                <a:gd name="connsiteY8" fmla="*/ 1476 h 69740"/>
                <a:gd name="connsiteX9" fmla="*/ 8864 w 26156"/>
                <a:gd name="connsiteY9" fmla="*/ -4111 h 69740"/>
                <a:gd name="connsiteX10" fmla="*/ 5219 w 26156"/>
                <a:gd name="connsiteY10" fmla="*/ -3274 h 6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56" h="69740">
                  <a:moveTo>
                    <a:pt x="5219" y="-3274"/>
                  </a:moveTo>
                  <a:cubicBezTo>
                    <a:pt x="5105" y="-2004"/>
                    <a:pt x="9385" y="-886"/>
                    <a:pt x="11633" y="4677"/>
                  </a:cubicBezTo>
                  <a:cubicBezTo>
                    <a:pt x="12801" y="7446"/>
                    <a:pt x="13258" y="10646"/>
                    <a:pt x="12446" y="14608"/>
                  </a:cubicBezTo>
                  <a:cubicBezTo>
                    <a:pt x="11684" y="18533"/>
                    <a:pt x="9766" y="22888"/>
                    <a:pt x="7480" y="27778"/>
                  </a:cubicBezTo>
                  <a:cubicBezTo>
                    <a:pt x="-1613" y="47565"/>
                    <a:pt x="-7214" y="64455"/>
                    <a:pt x="-4979" y="65472"/>
                  </a:cubicBezTo>
                  <a:cubicBezTo>
                    <a:pt x="-2743" y="66501"/>
                    <a:pt x="6439" y="51298"/>
                    <a:pt x="15570" y="31499"/>
                  </a:cubicBezTo>
                  <a:cubicBezTo>
                    <a:pt x="17869" y="26533"/>
                    <a:pt x="20040" y="21212"/>
                    <a:pt x="20561" y="15739"/>
                  </a:cubicBezTo>
                  <a:cubicBezTo>
                    <a:pt x="20827" y="12970"/>
                    <a:pt x="20675" y="10417"/>
                    <a:pt x="20040" y="7801"/>
                  </a:cubicBezTo>
                  <a:cubicBezTo>
                    <a:pt x="19367" y="5312"/>
                    <a:pt x="18300" y="3203"/>
                    <a:pt x="17043" y="1476"/>
                  </a:cubicBezTo>
                  <a:cubicBezTo>
                    <a:pt x="14528" y="-2004"/>
                    <a:pt x="11214" y="-3781"/>
                    <a:pt x="8864" y="-4111"/>
                  </a:cubicBezTo>
                  <a:cubicBezTo>
                    <a:pt x="6477" y="-4480"/>
                    <a:pt x="5244" y="-3832"/>
                    <a:pt x="5219" y="-3274"/>
                  </a:cubicBezTo>
                </a:path>
              </a:pathLst>
            </a:custGeom>
            <a:solidFill>
              <a:srgbClr val="F6876D"/>
            </a:solidFill>
            <a:ln w="1270" cap="flat">
              <a:noFill/>
              <a:prstDash val="solid"/>
              <a:miter/>
            </a:ln>
          </p:spPr>
          <p:txBody>
            <a:bodyPr rtlCol="0" anchor="ctr"/>
            <a:lstStyle/>
            <a:p>
              <a:endParaRPr lang="fr-FR" sz="2399"/>
            </a:p>
          </p:txBody>
        </p:sp>
        <p:sp>
          <p:nvSpPr>
            <p:cNvPr id="52" name="Graphic 36">
              <a:extLst>
                <a:ext uri="{FF2B5EF4-FFF2-40B4-BE49-F238E27FC236}">
                  <a16:creationId xmlns:a16="http://schemas.microsoft.com/office/drawing/2014/main" id="{000E63DC-FB90-47B1-2D7A-3D06A83AF28C}"/>
                </a:ext>
              </a:extLst>
            </p:cNvPr>
            <p:cNvSpPr/>
            <p:nvPr/>
          </p:nvSpPr>
          <p:spPr>
            <a:xfrm flipV="1">
              <a:off x="9244576" y="1029241"/>
              <a:ext cx="64713" cy="19612"/>
            </a:xfrm>
            <a:custGeom>
              <a:avLst/>
              <a:gdLst>
                <a:gd name="connsiteX0" fmla="*/ 59184 w 64713"/>
                <a:gd name="connsiteY0" fmla="*/ 2098 h 19612"/>
                <a:gd name="connsiteX1" fmla="*/ 48960 w 64713"/>
                <a:gd name="connsiteY1" fmla="*/ 4054 h 19612"/>
                <a:gd name="connsiteX2" fmla="*/ 26190 w 64713"/>
                <a:gd name="connsiteY2" fmla="*/ 6238 h 19612"/>
                <a:gd name="connsiteX3" fmla="*/ 4447 w 64713"/>
                <a:gd name="connsiteY3" fmla="*/ -201 h 19612"/>
                <a:gd name="connsiteX4" fmla="*/ -2055 w 64713"/>
                <a:gd name="connsiteY4" fmla="*/ -3452 h 19612"/>
                <a:gd name="connsiteX5" fmla="*/ -5230 w 64713"/>
                <a:gd name="connsiteY5" fmla="*/ -4087 h 19612"/>
                <a:gd name="connsiteX6" fmla="*/ -4405 w 64713"/>
                <a:gd name="connsiteY6" fmla="*/ -912 h 19612"/>
                <a:gd name="connsiteX7" fmla="*/ 968 w 64713"/>
                <a:gd name="connsiteY7" fmla="*/ 5044 h 19612"/>
                <a:gd name="connsiteX8" fmla="*/ 25542 w 64713"/>
                <a:gd name="connsiteY8" fmla="*/ 15116 h 19612"/>
                <a:gd name="connsiteX9" fmla="*/ 51361 w 64713"/>
                <a:gd name="connsiteY9" fmla="*/ 9870 h 19612"/>
                <a:gd name="connsiteX10" fmla="*/ 59184 w 64713"/>
                <a:gd name="connsiteY10" fmla="*/ 2098 h 1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13" h="19612">
                  <a:moveTo>
                    <a:pt x="59184" y="2098"/>
                  </a:moveTo>
                  <a:cubicBezTo>
                    <a:pt x="58460" y="1031"/>
                    <a:pt x="54765" y="2504"/>
                    <a:pt x="48960" y="4054"/>
                  </a:cubicBezTo>
                  <a:cubicBezTo>
                    <a:pt x="43131" y="5642"/>
                    <a:pt x="35182" y="7089"/>
                    <a:pt x="26190" y="6238"/>
                  </a:cubicBezTo>
                  <a:cubicBezTo>
                    <a:pt x="17592" y="5413"/>
                    <a:pt x="9782" y="2441"/>
                    <a:pt x="4447" y="-201"/>
                  </a:cubicBezTo>
                  <a:cubicBezTo>
                    <a:pt x="1729" y="-1560"/>
                    <a:pt x="-480" y="-2664"/>
                    <a:pt x="-2055" y="-3452"/>
                  </a:cubicBezTo>
                  <a:cubicBezTo>
                    <a:pt x="-3694" y="-4226"/>
                    <a:pt x="-4811" y="-4544"/>
                    <a:pt x="-5230" y="-4087"/>
                  </a:cubicBezTo>
                  <a:cubicBezTo>
                    <a:pt x="-5636" y="-3642"/>
                    <a:pt x="-5408" y="-2538"/>
                    <a:pt x="-4405" y="-912"/>
                  </a:cubicBezTo>
                  <a:cubicBezTo>
                    <a:pt x="-3376" y="752"/>
                    <a:pt x="-1623" y="2834"/>
                    <a:pt x="968" y="5044"/>
                  </a:cubicBezTo>
                  <a:cubicBezTo>
                    <a:pt x="6124" y="9464"/>
                    <a:pt x="14734" y="14074"/>
                    <a:pt x="25542" y="15116"/>
                  </a:cubicBezTo>
                  <a:cubicBezTo>
                    <a:pt x="35943" y="16106"/>
                    <a:pt x="45570" y="13236"/>
                    <a:pt x="51361" y="9870"/>
                  </a:cubicBezTo>
                  <a:cubicBezTo>
                    <a:pt x="57305" y="6492"/>
                    <a:pt x="59870" y="3025"/>
                    <a:pt x="59184" y="2098"/>
                  </a:cubicBezTo>
                </a:path>
              </a:pathLst>
            </a:custGeom>
            <a:solidFill>
              <a:srgbClr val="302929"/>
            </a:solidFill>
            <a:ln w="1270" cap="flat">
              <a:noFill/>
              <a:prstDash val="solid"/>
              <a:miter/>
            </a:ln>
          </p:spPr>
          <p:txBody>
            <a:bodyPr rtlCol="0" anchor="ctr"/>
            <a:lstStyle/>
            <a:p>
              <a:endParaRPr lang="fr-FR" sz="2399"/>
            </a:p>
          </p:txBody>
        </p:sp>
        <p:sp>
          <p:nvSpPr>
            <p:cNvPr id="53" name="Graphic 36">
              <a:extLst>
                <a:ext uri="{FF2B5EF4-FFF2-40B4-BE49-F238E27FC236}">
                  <a16:creationId xmlns:a16="http://schemas.microsoft.com/office/drawing/2014/main" id="{A9956C36-BEF3-1BAB-E700-301DCD79FFBD}"/>
                </a:ext>
              </a:extLst>
            </p:cNvPr>
            <p:cNvSpPr/>
            <p:nvPr/>
          </p:nvSpPr>
          <p:spPr>
            <a:xfrm flipV="1">
              <a:off x="9359424" y="1017744"/>
              <a:ext cx="64708" cy="19593"/>
            </a:xfrm>
            <a:custGeom>
              <a:avLst/>
              <a:gdLst>
                <a:gd name="connsiteX0" fmla="*/ -5310 w 64708"/>
                <a:gd name="connsiteY0" fmla="*/ -4095 h 19593"/>
                <a:gd name="connsiteX1" fmla="*/ 900 w 64708"/>
                <a:gd name="connsiteY1" fmla="*/ 5024 h 19593"/>
                <a:gd name="connsiteX2" fmla="*/ 25246 w 64708"/>
                <a:gd name="connsiteY2" fmla="*/ 15070 h 19593"/>
                <a:gd name="connsiteX3" fmla="*/ 51281 w 64708"/>
                <a:gd name="connsiteY3" fmla="*/ 9850 h 19593"/>
                <a:gd name="connsiteX4" fmla="*/ 57707 w 64708"/>
                <a:gd name="connsiteY4" fmla="*/ 5024 h 19593"/>
                <a:gd name="connsiteX5" fmla="*/ 59104 w 64708"/>
                <a:gd name="connsiteY5" fmla="*/ 2065 h 19593"/>
                <a:gd name="connsiteX6" fmla="*/ 55879 w 64708"/>
                <a:gd name="connsiteY6" fmla="*/ 2090 h 19593"/>
                <a:gd name="connsiteX7" fmla="*/ 48881 w 64708"/>
                <a:gd name="connsiteY7" fmla="*/ 4046 h 19593"/>
                <a:gd name="connsiteX8" fmla="*/ 26300 w 64708"/>
                <a:gd name="connsiteY8" fmla="*/ 6243 h 19593"/>
                <a:gd name="connsiteX9" fmla="*/ 4368 w 64708"/>
                <a:gd name="connsiteY9" fmla="*/ -221 h 19593"/>
                <a:gd name="connsiteX10" fmla="*/ -5310 w 64708"/>
                <a:gd name="connsiteY10" fmla="*/ -4095 h 19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08" h="19593">
                  <a:moveTo>
                    <a:pt x="-5310" y="-4095"/>
                  </a:moveTo>
                  <a:cubicBezTo>
                    <a:pt x="-6135" y="-3320"/>
                    <a:pt x="-4294" y="566"/>
                    <a:pt x="900" y="5024"/>
                  </a:cubicBezTo>
                  <a:cubicBezTo>
                    <a:pt x="5955" y="9430"/>
                    <a:pt x="14845" y="14079"/>
                    <a:pt x="25246" y="15070"/>
                  </a:cubicBezTo>
                  <a:cubicBezTo>
                    <a:pt x="36054" y="16111"/>
                    <a:pt x="45388" y="13215"/>
                    <a:pt x="51281" y="9850"/>
                  </a:cubicBezTo>
                  <a:cubicBezTo>
                    <a:pt x="54253" y="8173"/>
                    <a:pt x="56374" y="6472"/>
                    <a:pt x="57707" y="5024"/>
                  </a:cubicBezTo>
                  <a:cubicBezTo>
                    <a:pt x="58990" y="3614"/>
                    <a:pt x="59434" y="2586"/>
                    <a:pt x="59104" y="2065"/>
                  </a:cubicBezTo>
                  <a:cubicBezTo>
                    <a:pt x="58786" y="1544"/>
                    <a:pt x="57618" y="1633"/>
                    <a:pt x="55879" y="2090"/>
                  </a:cubicBezTo>
                  <a:cubicBezTo>
                    <a:pt x="54176" y="2573"/>
                    <a:pt x="51789" y="3221"/>
                    <a:pt x="48881" y="4046"/>
                  </a:cubicBezTo>
                  <a:cubicBezTo>
                    <a:pt x="43140" y="5633"/>
                    <a:pt x="34898" y="7056"/>
                    <a:pt x="26300" y="6243"/>
                  </a:cubicBezTo>
                  <a:cubicBezTo>
                    <a:pt x="17309" y="5367"/>
                    <a:pt x="9790" y="2433"/>
                    <a:pt x="4368" y="-221"/>
                  </a:cubicBezTo>
                  <a:cubicBezTo>
                    <a:pt x="-1030" y="-2850"/>
                    <a:pt x="-4383" y="-5009"/>
                    <a:pt x="-5310" y="-4095"/>
                  </a:cubicBezTo>
                </a:path>
              </a:pathLst>
            </a:custGeom>
            <a:solidFill>
              <a:srgbClr val="302929"/>
            </a:solidFill>
            <a:ln w="1270" cap="flat">
              <a:noFill/>
              <a:prstDash val="solid"/>
              <a:miter/>
            </a:ln>
          </p:spPr>
          <p:txBody>
            <a:bodyPr rtlCol="0" anchor="ctr"/>
            <a:lstStyle/>
            <a:p>
              <a:endParaRPr lang="fr-FR" sz="2399"/>
            </a:p>
          </p:txBody>
        </p:sp>
        <p:pic>
          <p:nvPicPr>
            <p:cNvPr id="54" name="Graphic 36">
              <a:extLst>
                <a:ext uri="{FF2B5EF4-FFF2-40B4-BE49-F238E27FC236}">
                  <a16:creationId xmlns:a16="http://schemas.microsoft.com/office/drawing/2014/main" id="{2E30109E-116B-C958-35C6-FB1B39DD8A90}"/>
                </a:ext>
              </a:extLst>
            </p:cNvPr>
            <p:cNvPicPr>
              <a:picLocks noChangeAspect="1"/>
            </p:cNvPicPr>
            <p:nvPr/>
          </p:nvPicPr>
          <p:blipFill>
            <a:blip r:embed="rId4"/>
            <a:stretch>
              <a:fillRect/>
            </a:stretch>
          </p:blipFill>
          <p:spPr>
            <a:xfrm>
              <a:off x="9202273" y="1123521"/>
              <a:ext cx="92964" cy="86614"/>
            </a:xfrm>
            <a:custGeom>
              <a:avLst/>
              <a:gdLst>
                <a:gd name="connsiteX0" fmla="*/ 830 w 92964"/>
                <a:gd name="connsiteY0" fmla="*/ 96 h 86614"/>
                <a:gd name="connsiteX1" fmla="*/ 93795 w 92964"/>
                <a:gd name="connsiteY1" fmla="*/ 96 h 86614"/>
                <a:gd name="connsiteX2" fmla="*/ 93795 w 92964"/>
                <a:gd name="connsiteY2" fmla="*/ 86710 h 86614"/>
                <a:gd name="connsiteX3" fmla="*/ 830 w 92964"/>
                <a:gd name="connsiteY3" fmla="*/ 86710 h 86614"/>
              </a:gdLst>
              <a:ahLst/>
              <a:cxnLst>
                <a:cxn ang="0">
                  <a:pos x="connsiteX0" y="connsiteY0"/>
                </a:cxn>
                <a:cxn ang="0">
                  <a:pos x="connsiteX1" y="connsiteY1"/>
                </a:cxn>
                <a:cxn ang="0">
                  <a:pos x="connsiteX2" y="connsiteY2"/>
                </a:cxn>
                <a:cxn ang="0">
                  <a:pos x="connsiteX3" y="connsiteY3"/>
                </a:cxn>
              </a:cxnLst>
              <a:rect l="l" t="t" r="r" b="b"/>
              <a:pathLst>
                <a:path w="92964" h="86614">
                  <a:moveTo>
                    <a:pt x="830" y="96"/>
                  </a:moveTo>
                  <a:lnTo>
                    <a:pt x="93795" y="96"/>
                  </a:lnTo>
                  <a:lnTo>
                    <a:pt x="93795" y="86710"/>
                  </a:lnTo>
                  <a:lnTo>
                    <a:pt x="830" y="86710"/>
                  </a:lnTo>
                  <a:close/>
                </a:path>
              </a:pathLst>
            </a:custGeom>
          </p:spPr>
        </p:pic>
        <p:pic>
          <p:nvPicPr>
            <p:cNvPr id="56" name="Graphic 36">
              <a:extLst>
                <a:ext uri="{FF2B5EF4-FFF2-40B4-BE49-F238E27FC236}">
                  <a16:creationId xmlns:a16="http://schemas.microsoft.com/office/drawing/2014/main" id="{BEB9E491-967B-5382-578C-38DDBF20E04D}"/>
                </a:ext>
              </a:extLst>
            </p:cNvPr>
            <p:cNvPicPr>
              <a:picLocks noChangeAspect="1"/>
            </p:cNvPicPr>
            <p:nvPr/>
          </p:nvPicPr>
          <p:blipFill>
            <a:blip r:embed="rId5"/>
            <a:stretch>
              <a:fillRect/>
            </a:stretch>
          </p:blipFill>
          <p:spPr>
            <a:xfrm>
              <a:off x="9434682" y="1141301"/>
              <a:ext cx="19304" cy="38354"/>
            </a:xfrm>
            <a:custGeom>
              <a:avLst/>
              <a:gdLst>
                <a:gd name="connsiteX0" fmla="*/ 851 w 19304"/>
                <a:gd name="connsiteY0" fmla="*/ 95 h 38354"/>
                <a:gd name="connsiteX1" fmla="*/ 20155 w 19304"/>
                <a:gd name="connsiteY1" fmla="*/ 95 h 38354"/>
                <a:gd name="connsiteX2" fmla="*/ 20155 w 19304"/>
                <a:gd name="connsiteY2" fmla="*/ 38449 h 38354"/>
                <a:gd name="connsiteX3" fmla="*/ 851 w 19304"/>
                <a:gd name="connsiteY3" fmla="*/ 38449 h 38354"/>
              </a:gdLst>
              <a:ahLst/>
              <a:cxnLst>
                <a:cxn ang="0">
                  <a:pos x="connsiteX0" y="connsiteY0"/>
                </a:cxn>
                <a:cxn ang="0">
                  <a:pos x="connsiteX1" y="connsiteY1"/>
                </a:cxn>
                <a:cxn ang="0">
                  <a:pos x="connsiteX2" y="connsiteY2"/>
                </a:cxn>
                <a:cxn ang="0">
                  <a:pos x="connsiteX3" y="connsiteY3"/>
                </a:cxn>
              </a:cxnLst>
              <a:rect l="l" t="t" r="r" b="b"/>
              <a:pathLst>
                <a:path w="19304" h="38354">
                  <a:moveTo>
                    <a:pt x="851" y="95"/>
                  </a:moveTo>
                  <a:lnTo>
                    <a:pt x="20155" y="95"/>
                  </a:lnTo>
                  <a:lnTo>
                    <a:pt x="20155" y="38449"/>
                  </a:lnTo>
                  <a:lnTo>
                    <a:pt x="851" y="38449"/>
                  </a:lnTo>
                  <a:close/>
                </a:path>
              </a:pathLst>
            </a:custGeom>
          </p:spPr>
        </p:pic>
        <p:pic>
          <p:nvPicPr>
            <p:cNvPr id="59" name="Graphic 36">
              <a:extLst>
                <a:ext uri="{FF2B5EF4-FFF2-40B4-BE49-F238E27FC236}">
                  <a16:creationId xmlns:a16="http://schemas.microsoft.com/office/drawing/2014/main" id="{D27773AA-49AE-61C1-ED37-F32B2F14AE14}"/>
                </a:ext>
              </a:extLst>
            </p:cNvPr>
            <p:cNvPicPr>
              <a:picLocks noChangeAspect="1"/>
            </p:cNvPicPr>
            <p:nvPr/>
          </p:nvPicPr>
          <p:blipFill>
            <a:blip r:embed="rId6"/>
            <a:stretch>
              <a:fillRect/>
            </a:stretch>
          </p:blipFill>
          <p:spPr>
            <a:xfrm>
              <a:off x="9361022" y="1117171"/>
              <a:ext cx="92964" cy="86614"/>
            </a:xfrm>
            <a:custGeom>
              <a:avLst/>
              <a:gdLst>
                <a:gd name="connsiteX0" fmla="*/ 847 w 92964"/>
                <a:gd name="connsiteY0" fmla="*/ 95 h 86614"/>
                <a:gd name="connsiteX1" fmla="*/ 93811 w 92964"/>
                <a:gd name="connsiteY1" fmla="*/ 95 h 86614"/>
                <a:gd name="connsiteX2" fmla="*/ 93811 w 92964"/>
                <a:gd name="connsiteY2" fmla="*/ 86709 h 86614"/>
                <a:gd name="connsiteX3" fmla="*/ 847 w 92964"/>
                <a:gd name="connsiteY3" fmla="*/ 86709 h 86614"/>
              </a:gdLst>
              <a:ahLst/>
              <a:cxnLst>
                <a:cxn ang="0">
                  <a:pos x="connsiteX0" y="connsiteY0"/>
                </a:cxn>
                <a:cxn ang="0">
                  <a:pos x="connsiteX1" y="connsiteY1"/>
                </a:cxn>
                <a:cxn ang="0">
                  <a:pos x="connsiteX2" y="connsiteY2"/>
                </a:cxn>
                <a:cxn ang="0">
                  <a:pos x="connsiteX3" y="connsiteY3"/>
                </a:cxn>
              </a:cxnLst>
              <a:rect l="l" t="t" r="r" b="b"/>
              <a:pathLst>
                <a:path w="92964" h="86614">
                  <a:moveTo>
                    <a:pt x="847" y="95"/>
                  </a:moveTo>
                  <a:lnTo>
                    <a:pt x="93811" y="95"/>
                  </a:lnTo>
                  <a:lnTo>
                    <a:pt x="93811" y="86709"/>
                  </a:lnTo>
                  <a:lnTo>
                    <a:pt x="847" y="86709"/>
                  </a:lnTo>
                  <a:close/>
                </a:path>
              </a:pathLst>
            </a:custGeom>
          </p:spPr>
        </p:pic>
        <p:sp>
          <p:nvSpPr>
            <p:cNvPr id="65" name="Graphic 36">
              <a:extLst>
                <a:ext uri="{FF2B5EF4-FFF2-40B4-BE49-F238E27FC236}">
                  <a16:creationId xmlns:a16="http://schemas.microsoft.com/office/drawing/2014/main" id="{9B812965-B198-C72F-8632-DE1E29F40916}"/>
                </a:ext>
              </a:extLst>
            </p:cNvPr>
            <p:cNvSpPr/>
            <p:nvPr/>
          </p:nvSpPr>
          <p:spPr>
            <a:xfrm flipV="1">
              <a:off x="9261754" y="1080705"/>
              <a:ext cx="35074" cy="35074"/>
            </a:xfrm>
            <a:custGeom>
              <a:avLst/>
              <a:gdLst>
                <a:gd name="connsiteX0" fmla="*/ 29634 w 35074"/>
                <a:gd name="connsiteY0" fmla="*/ 14086 h 35074"/>
                <a:gd name="connsiteX1" fmla="*/ 12909 w 35074"/>
                <a:gd name="connsiteY1" fmla="*/ -4227 h 35074"/>
                <a:gd name="connsiteX2" fmla="*/ -5405 w 35074"/>
                <a:gd name="connsiteY2" fmla="*/ 12498 h 35074"/>
                <a:gd name="connsiteX3" fmla="*/ 11309 w 35074"/>
                <a:gd name="connsiteY3" fmla="*/ 30812 h 35074"/>
                <a:gd name="connsiteX4" fmla="*/ 29634 w 35074"/>
                <a:gd name="connsiteY4" fmla="*/ 14086 h 3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74" h="35074">
                  <a:moveTo>
                    <a:pt x="29634" y="14086"/>
                  </a:moveTo>
                  <a:cubicBezTo>
                    <a:pt x="30067" y="4421"/>
                    <a:pt x="22586" y="-3783"/>
                    <a:pt x="12909" y="-4227"/>
                  </a:cubicBezTo>
                  <a:cubicBezTo>
                    <a:pt x="3244" y="-4659"/>
                    <a:pt x="-4960" y="2821"/>
                    <a:pt x="-5405" y="12498"/>
                  </a:cubicBezTo>
                  <a:cubicBezTo>
                    <a:pt x="-5836" y="22176"/>
                    <a:pt x="1644" y="30368"/>
                    <a:pt x="11309" y="30812"/>
                  </a:cubicBezTo>
                  <a:cubicBezTo>
                    <a:pt x="20986" y="31244"/>
                    <a:pt x="29190" y="23763"/>
                    <a:pt x="29634" y="14086"/>
                  </a:cubicBezTo>
                </a:path>
              </a:pathLst>
            </a:custGeom>
            <a:solidFill>
              <a:srgbClr val="302929"/>
            </a:solidFill>
            <a:ln w="1270" cap="flat">
              <a:noFill/>
              <a:prstDash val="solid"/>
              <a:miter/>
            </a:ln>
          </p:spPr>
          <p:txBody>
            <a:bodyPr rtlCol="0" anchor="ctr"/>
            <a:lstStyle/>
            <a:p>
              <a:endParaRPr lang="fr-FR" sz="2399"/>
            </a:p>
          </p:txBody>
        </p:sp>
        <p:sp>
          <p:nvSpPr>
            <p:cNvPr id="70" name="Graphic 36">
              <a:extLst>
                <a:ext uri="{FF2B5EF4-FFF2-40B4-BE49-F238E27FC236}">
                  <a16:creationId xmlns:a16="http://schemas.microsoft.com/office/drawing/2014/main" id="{16A3A3AB-1367-F972-36B0-F45E9DC6F737}"/>
                </a:ext>
              </a:extLst>
            </p:cNvPr>
            <p:cNvSpPr/>
            <p:nvPr/>
          </p:nvSpPr>
          <p:spPr>
            <a:xfrm flipV="1">
              <a:off x="9361575" y="1076158"/>
              <a:ext cx="35064" cy="35074"/>
            </a:xfrm>
            <a:custGeom>
              <a:avLst/>
              <a:gdLst>
                <a:gd name="connsiteX0" fmla="*/ 29555 w 35064"/>
                <a:gd name="connsiteY0" fmla="*/ 14082 h 35074"/>
                <a:gd name="connsiteX1" fmla="*/ 12842 w 35064"/>
                <a:gd name="connsiteY1" fmla="*/ -4231 h 35074"/>
                <a:gd name="connsiteX2" fmla="*/ -5472 w 35064"/>
                <a:gd name="connsiteY2" fmla="*/ 12494 h 35074"/>
                <a:gd name="connsiteX3" fmla="*/ 11254 w 35064"/>
                <a:gd name="connsiteY3" fmla="*/ 30808 h 35074"/>
                <a:gd name="connsiteX4" fmla="*/ 29555 w 35064"/>
                <a:gd name="connsiteY4" fmla="*/ 14082 h 3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4" h="35074">
                  <a:moveTo>
                    <a:pt x="29555" y="14082"/>
                  </a:moveTo>
                  <a:cubicBezTo>
                    <a:pt x="29999" y="4417"/>
                    <a:pt x="22519" y="-3787"/>
                    <a:pt x="12842" y="-4231"/>
                  </a:cubicBezTo>
                  <a:cubicBezTo>
                    <a:pt x="3164" y="-4663"/>
                    <a:pt x="-5027" y="2817"/>
                    <a:pt x="-5472" y="12494"/>
                  </a:cubicBezTo>
                  <a:cubicBezTo>
                    <a:pt x="-5916" y="22159"/>
                    <a:pt x="1577" y="30363"/>
                    <a:pt x="11254" y="30808"/>
                  </a:cubicBezTo>
                  <a:cubicBezTo>
                    <a:pt x="20932" y="31240"/>
                    <a:pt x="29123" y="23759"/>
                    <a:pt x="29555" y="14082"/>
                  </a:cubicBezTo>
                </a:path>
              </a:pathLst>
            </a:custGeom>
            <a:solidFill>
              <a:srgbClr val="302929"/>
            </a:solidFill>
            <a:ln w="1270" cap="flat">
              <a:noFill/>
              <a:prstDash val="solid"/>
              <a:miter/>
            </a:ln>
          </p:spPr>
          <p:txBody>
            <a:bodyPr rtlCol="0" anchor="ctr"/>
            <a:lstStyle/>
            <a:p>
              <a:endParaRPr lang="fr-FR" sz="2399"/>
            </a:p>
          </p:txBody>
        </p:sp>
        <p:sp>
          <p:nvSpPr>
            <p:cNvPr id="71" name="Graphic 36">
              <a:extLst>
                <a:ext uri="{FF2B5EF4-FFF2-40B4-BE49-F238E27FC236}">
                  <a16:creationId xmlns:a16="http://schemas.microsoft.com/office/drawing/2014/main" id="{79D114DE-377D-949E-CCE7-E6E1F250A386}"/>
                </a:ext>
              </a:extLst>
            </p:cNvPr>
            <p:cNvSpPr/>
            <p:nvPr/>
          </p:nvSpPr>
          <p:spPr>
            <a:xfrm flipV="1">
              <a:off x="9290249" y="1160440"/>
              <a:ext cx="83892" cy="46093"/>
            </a:xfrm>
            <a:custGeom>
              <a:avLst/>
              <a:gdLst>
                <a:gd name="connsiteX0" fmla="*/ -5005 w 83892"/>
                <a:gd name="connsiteY0" fmla="*/ 41924 h 46093"/>
                <a:gd name="connsiteX1" fmla="*/ 78434 w 83892"/>
                <a:gd name="connsiteY1" fmla="*/ 31739 h 46093"/>
                <a:gd name="connsiteX2" fmla="*/ 33489 w 83892"/>
                <a:gd name="connsiteY2" fmla="*/ -4011 h 46093"/>
                <a:gd name="connsiteX3" fmla="*/ -5005 w 83892"/>
                <a:gd name="connsiteY3" fmla="*/ 41924 h 46093"/>
              </a:gdLst>
              <a:ahLst/>
              <a:cxnLst>
                <a:cxn ang="0">
                  <a:pos x="connsiteX0" y="connsiteY0"/>
                </a:cxn>
                <a:cxn ang="0">
                  <a:pos x="connsiteX1" y="connsiteY1"/>
                </a:cxn>
                <a:cxn ang="0">
                  <a:pos x="connsiteX2" y="connsiteY2"/>
                </a:cxn>
                <a:cxn ang="0">
                  <a:pos x="connsiteX3" y="connsiteY3"/>
                </a:cxn>
              </a:cxnLst>
              <a:rect l="l" t="t" r="r" b="b"/>
              <a:pathLst>
                <a:path w="83892" h="46093">
                  <a:moveTo>
                    <a:pt x="-5005" y="41924"/>
                  </a:moveTo>
                  <a:cubicBezTo>
                    <a:pt x="19747" y="30025"/>
                    <a:pt x="51548" y="26151"/>
                    <a:pt x="78434" y="31739"/>
                  </a:cubicBezTo>
                  <a:cubicBezTo>
                    <a:pt x="72452" y="9616"/>
                    <a:pt x="65353" y="-5916"/>
                    <a:pt x="33489" y="-4011"/>
                  </a:cubicBezTo>
                  <a:cubicBezTo>
                    <a:pt x="7377" y="-2449"/>
                    <a:pt x="-8383" y="18976"/>
                    <a:pt x="-5005" y="41924"/>
                  </a:cubicBezTo>
                </a:path>
              </a:pathLst>
            </a:custGeom>
            <a:solidFill>
              <a:srgbClr val="CA3655"/>
            </a:solidFill>
            <a:ln w="1270" cap="flat">
              <a:noFill/>
              <a:prstDash val="solid"/>
              <a:miter/>
            </a:ln>
          </p:spPr>
          <p:txBody>
            <a:bodyPr rtlCol="0" anchor="ctr"/>
            <a:lstStyle/>
            <a:p>
              <a:endParaRPr lang="fr-FR" sz="2399"/>
            </a:p>
          </p:txBody>
        </p:sp>
        <p:sp>
          <p:nvSpPr>
            <p:cNvPr id="73" name="Graphic 36">
              <a:extLst>
                <a:ext uri="{FF2B5EF4-FFF2-40B4-BE49-F238E27FC236}">
                  <a16:creationId xmlns:a16="http://schemas.microsoft.com/office/drawing/2014/main" id="{98DECDEB-C64E-8154-C59C-1CB1A6A78BA7}"/>
                </a:ext>
              </a:extLst>
            </p:cNvPr>
            <p:cNvSpPr/>
            <p:nvPr/>
          </p:nvSpPr>
          <p:spPr>
            <a:xfrm flipV="1">
              <a:off x="9290293" y="1161660"/>
              <a:ext cx="53254" cy="44869"/>
            </a:xfrm>
            <a:custGeom>
              <a:avLst/>
              <a:gdLst>
                <a:gd name="connsiteX0" fmla="*/ -5153 w 53254"/>
                <a:gd name="connsiteY0" fmla="*/ 40700 h 44869"/>
                <a:gd name="connsiteX1" fmla="*/ 2721 w 53254"/>
                <a:gd name="connsiteY1" fmla="*/ 37449 h 44869"/>
                <a:gd name="connsiteX2" fmla="*/ 47806 w 53254"/>
                <a:gd name="connsiteY2" fmla="*/ -3470 h 44869"/>
                <a:gd name="connsiteX3" fmla="*/ 33455 w 53254"/>
                <a:gd name="connsiteY3" fmla="*/ -4016 h 44869"/>
                <a:gd name="connsiteX4" fmla="*/ -5153 w 53254"/>
                <a:gd name="connsiteY4" fmla="*/ 40700 h 44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54" h="44869">
                  <a:moveTo>
                    <a:pt x="-5153" y="40700"/>
                  </a:moveTo>
                  <a:cubicBezTo>
                    <a:pt x="-2448" y="39863"/>
                    <a:pt x="207" y="38707"/>
                    <a:pt x="2721" y="37449"/>
                  </a:cubicBezTo>
                  <a:cubicBezTo>
                    <a:pt x="21098" y="28255"/>
                    <a:pt x="36808" y="13879"/>
                    <a:pt x="47806" y="-3470"/>
                  </a:cubicBezTo>
                  <a:cubicBezTo>
                    <a:pt x="43653" y="-4130"/>
                    <a:pt x="38942" y="-4346"/>
                    <a:pt x="33455" y="-4016"/>
                  </a:cubicBezTo>
                  <a:cubicBezTo>
                    <a:pt x="7801" y="-2479"/>
                    <a:pt x="-7820" y="18222"/>
                    <a:pt x="-5153" y="40700"/>
                  </a:cubicBezTo>
                </a:path>
              </a:pathLst>
            </a:custGeom>
            <a:solidFill>
              <a:srgbClr val="DF4363"/>
            </a:solidFill>
            <a:ln w="1270" cap="flat">
              <a:noFill/>
              <a:prstDash val="solid"/>
              <a:miter/>
            </a:ln>
          </p:spPr>
          <p:txBody>
            <a:bodyPr rtlCol="0" anchor="ctr"/>
            <a:lstStyle/>
            <a:p>
              <a:endParaRPr lang="fr-FR" sz="2399"/>
            </a:p>
          </p:txBody>
        </p:sp>
        <p:sp>
          <p:nvSpPr>
            <p:cNvPr id="74" name="Graphic 36">
              <a:extLst>
                <a:ext uri="{FF2B5EF4-FFF2-40B4-BE49-F238E27FC236}">
                  <a16:creationId xmlns:a16="http://schemas.microsoft.com/office/drawing/2014/main" id="{8102A34F-994D-1546-C0EC-F7263D435EB8}"/>
                </a:ext>
              </a:extLst>
            </p:cNvPr>
            <p:cNvSpPr/>
            <p:nvPr/>
          </p:nvSpPr>
          <p:spPr>
            <a:xfrm flipV="1">
              <a:off x="9290155" y="1160440"/>
              <a:ext cx="74207" cy="24763"/>
            </a:xfrm>
            <a:custGeom>
              <a:avLst/>
              <a:gdLst>
                <a:gd name="connsiteX0" fmla="*/ 68752 w 74207"/>
                <a:gd name="connsiteY0" fmla="*/ 8825 h 24763"/>
                <a:gd name="connsiteX1" fmla="*/ 65793 w 74207"/>
                <a:gd name="connsiteY1" fmla="*/ -1309 h 24763"/>
                <a:gd name="connsiteX2" fmla="*/ -4857 w 74207"/>
                <a:gd name="connsiteY2" fmla="*/ 8000 h 24763"/>
                <a:gd name="connsiteX3" fmla="*/ -4908 w 74207"/>
                <a:gd name="connsiteY3" fmla="*/ 20585 h 24763"/>
                <a:gd name="connsiteX4" fmla="*/ 68752 w 74207"/>
                <a:gd name="connsiteY4" fmla="*/ 8825 h 24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07" h="24763">
                  <a:moveTo>
                    <a:pt x="68752" y="8825"/>
                  </a:moveTo>
                  <a:cubicBezTo>
                    <a:pt x="67520" y="3834"/>
                    <a:pt x="66517" y="-65"/>
                    <a:pt x="65793" y="-1309"/>
                  </a:cubicBezTo>
                  <a:cubicBezTo>
                    <a:pt x="64714" y="-3189"/>
                    <a:pt x="28290" y="-10111"/>
                    <a:pt x="-4857" y="8000"/>
                  </a:cubicBezTo>
                  <a:cubicBezTo>
                    <a:pt x="-5504" y="12063"/>
                    <a:pt x="-5771" y="15353"/>
                    <a:pt x="-4908" y="20585"/>
                  </a:cubicBezTo>
                  <a:cubicBezTo>
                    <a:pt x="14345" y="11479"/>
                    <a:pt x="47251" y="6806"/>
                    <a:pt x="68752" y="8825"/>
                  </a:cubicBezTo>
                </a:path>
              </a:pathLst>
            </a:custGeom>
            <a:solidFill>
              <a:srgbClr val="F7E1CB"/>
            </a:solidFill>
            <a:ln w="1270" cap="flat">
              <a:noFill/>
              <a:prstDash val="solid"/>
              <a:miter/>
            </a:ln>
          </p:spPr>
          <p:txBody>
            <a:bodyPr rtlCol="0" anchor="ctr"/>
            <a:lstStyle/>
            <a:p>
              <a:endParaRPr lang="fr-FR" sz="2399"/>
            </a:p>
          </p:txBody>
        </p:sp>
        <p:sp>
          <p:nvSpPr>
            <p:cNvPr id="75" name="Graphic 36">
              <a:extLst>
                <a:ext uri="{FF2B5EF4-FFF2-40B4-BE49-F238E27FC236}">
                  <a16:creationId xmlns:a16="http://schemas.microsoft.com/office/drawing/2014/main" id="{69276AD6-2078-590E-6DD7-083AD0A4A455}"/>
                </a:ext>
              </a:extLst>
            </p:cNvPr>
            <p:cNvSpPr/>
            <p:nvPr/>
          </p:nvSpPr>
          <p:spPr>
            <a:xfrm flipV="1">
              <a:off x="9178430" y="3095810"/>
              <a:ext cx="134716" cy="123980"/>
            </a:xfrm>
            <a:custGeom>
              <a:avLst/>
              <a:gdLst>
                <a:gd name="connsiteX0" fmla="*/ 109846 w 134716"/>
                <a:gd name="connsiteY0" fmla="*/ 108527 h 123980"/>
                <a:gd name="connsiteX1" fmla="*/ 56467 w 134716"/>
                <a:gd name="connsiteY1" fmla="*/ 112718 h 123980"/>
                <a:gd name="connsiteX2" fmla="*/ 45723 w 134716"/>
                <a:gd name="connsiteY2" fmla="*/ 118801 h 123980"/>
                <a:gd name="connsiteX3" fmla="*/ -3515 w 134716"/>
                <a:gd name="connsiteY3" fmla="*/ 53816 h 123980"/>
                <a:gd name="connsiteX4" fmla="*/ 43894 w 134716"/>
                <a:gd name="connsiteY4" fmla="*/ -2407 h 123980"/>
                <a:gd name="connsiteX5" fmla="*/ 128476 w 134716"/>
                <a:gd name="connsiteY5" fmla="*/ 42830 h 123980"/>
                <a:gd name="connsiteX6" fmla="*/ 125441 w 134716"/>
                <a:gd name="connsiteY6" fmla="*/ 112210 h 123980"/>
                <a:gd name="connsiteX7" fmla="*/ 109846 w 134716"/>
                <a:gd name="connsiteY7" fmla="*/ 108527 h 12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16" h="123980">
                  <a:moveTo>
                    <a:pt x="109846" y="108527"/>
                  </a:moveTo>
                  <a:cubicBezTo>
                    <a:pt x="81575" y="135197"/>
                    <a:pt x="56467" y="112718"/>
                    <a:pt x="56467" y="112718"/>
                  </a:cubicBezTo>
                  <a:lnTo>
                    <a:pt x="45723" y="118801"/>
                  </a:lnTo>
                  <a:cubicBezTo>
                    <a:pt x="30166" y="95446"/>
                    <a:pt x="257" y="67506"/>
                    <a:pt x="-3515" y="53816"/>
                  </a:cubicBezTo>
                  <a:cubicBezTo>
                    <a:pt x="-10677" y="27831"/>
                    <a:pt x="2035" y="-2407"/>
                    <a:pt x="43894" y="-2407"/>
                  </a:cubicBezTo>
                  <a:cubicBezTo>
                    <a:pt x="84712" y="-2407"/>
                    <a:pt x="124044" y="22548"/>
                    <a:pt x="128476" y="42830"/>
                  </a:cubicBezTo>
                  <a:cubicBezTo>
                    <a:pt x="131118" y="54958"/>
                    <a:pt x="126813" y="87801"/>
                    <a:pt x="125441" y="112210"/>
                  </a:cubicBezTo>
                  <a:lnTo>
                    <a:pt x="109846" y="108527"/>
                  </a:lnTo>
                </a:path>
              </a:pathLst>
            </a:custGeom>
            <a:solidFill>
              <a:srgbClr val="251D1D"/>
            </a:solidFill>
            <a:ln w="1270" cap="flat">
              <a:noFill/>
              <a:prstDash val="solid"/>
              <a:miter/>
            </a:ln>
          </p:spPr>
          <p:txBody>
            <a:bodyPr rtlCol="0" anchor="ctr"/>
            <a:lstStyle/>
            <a:p>
              <a:endParaRPr lang="fr-FR" sz="2399"/>
            </a:p>
          </p:txBody>
        </p:sp>
        <p:pic>
          <p:nvPicPr>
            <p:cNvPr id="76" name="Graphic 36">
              <a:extLst>
                <a:ext uri="{FF2B5EF4-FFF2-40B4-BE49-F238E27FC236}">
                  <a16:creationId xmlns:a16="http://schemas.microsoft.com/office/drawing/2014/main" id="{E40B7078-0AB6-2449-0EED-9CC05331199C}"/>
                </a:ext>
              </a:extLst>
            </p:cNvPr>
            <p:cNvPicPr>
              <a:picLocks noChangeAspect="1"/>
            </p:cNvPicPr>
            <p:nvPr/>
          </p:nvPicPr>
          <p:blipFill>
            <a:blip r:embed="rId7"/>
            <a:stretch>
              <a:fillRect/>
            </a:stretch>
          </p:blipFill>
          <p:spPr>
            <a:xfrm>
              <a:off x="9263233" y="3061536"/>
              <a:ext cx="32004" cy="20574"/>
            </a:xfrm>
            <a:custGeom>
              <a:avLst/>
              <a:gdLst>
                <a:gd name="connsiteX0" fmla="*/ 834 w 32004"/>
                <a:gd name="connsiteY0" fmla="*/ 296 h 20574"/>
                <a:gd name="connsiteX1" fmla="*/ 32838 w 32004"/>
                <a:gd name="connsiteY1" fmla="*/ 296 h 20574"/>
                <a:gd name="connsiteX2" fmla="*/ 32838 w 32004"/>
                <a:gd name="connsiteY2" fmla="*/ 20870 h 20574"/>
                <a:gd name="connsiteX3" fmla="*/ 834 w 32004"/>
                <a:gd name="connsiteY3" fmla="*/ 20870 h 20574"/>
              </a:gdLst>
              <a:ahLst/>
              <a:cxnLst>
                <a:cxn ang="0">
                  <a:pos x="connsiteX0" y="connsiteY0"/>
                </a:cxn>
                <a:cxn ang="0">
                  <a:pos x="connsiteX1" y="connsiteY1"/>
                </a:cxn>
                <a:cxn ang="0">
                  <a:pos x="connsiteX2" y="connsiteY2"/>
                </a:cxn>
                <a:cxn ang="0">
                  <a:pos x="connsiteX3" y="connsiteY3"/>
                </a:cxn>
              </a:cxnLst>
              <a:rect l="l" t="t" r="r" b="b"/>
              <a:pathLst>
                <a:path w="32004" h="20574">
                  <a:moveTo>
                    <a:pt x="834" y="296"/>
                  </a:moveTo>
                  <a:lnTo>
                    <a:pt x="32838" y="296"/>
                  </a:lnTo>
                  <a:lnTo>
                    <a:pt x="32838" y="20870"/>
                  </a:lnTo>
                  <a:lnTo>
                    <a:pt x="834" y="20870"/>
                  </a:lnTo>
                  <a:close/>
                </a:path>
              </a:pathLst>
            </a:custGeom>
          </p:spPr>
        </p:pic>
        <p:pic>
          <p:nvPicPr>
            <p:cNvPr id="78" name="Graphic 36">
              <a:extLst>
                <a:ext uri="{FF2B5EF4-FFF2-40B4-BE49-F238E27FC236}">
                  <a16:creationId xmlns:a16="http://schemas.microsoft.com/office/drawing/2014/main" id="{674C33FC-77AC-90C8-6BFA-E36E4899C89C}"/>
                </a:ext>
              </a:extLst>
            </p:cNvPr>
            <p:cNvPicPr>
              <a:picLocks noChangeAspect="1"/>
            </p:cNvPicPr>
            <p:nvPr/>
          </p:nvPicPr>
          <p:blipFill>
            <a:blip r:embed="rId8"/>
            <a:stretch>
              <a:fillRect/>
            </a:stretch>
          </p:blipFill>
          <p:spPr>
            <a:xfrm>
              <a:off x="9227673" y="3056456"/>
              <a:ext cx="91694" cy="25654"/>
            </a:xfrm>
            <a:custGeom>
              <a:avLst/>
              <a:gdLst>
                <a:gd name="connsiteX0" fmla="*/ 833 w 91694"/>
                <a:gd name="connsiteY0" fmla="*/ 295 h 25654"/>
                <a:gd name="connsiteX1" fmla="*/ 92527 w 91694"/>
                <a:gd name="connsiteY1" fmla="*/ 295 h 25654"/>
                <a:gd name="connsiteX2" fmla="*/ 92527 w 91694"/>
                <a:gd name="connsiteY2" fmla="*/ 25949 h 25654"/>
                <a:gd name="connsiteX3" fmla="*/ 833 w 91694"/>
                <a:gd name="connsiteY3" fmla="*/ 25949 h 25654"/>
              </a:gdLst>
              <a:ahLst/>
              <a:cxnLst>
                <a:cxn ang="0">
                  <a:pos x="connsiteX0" y="connsiteY0"/>
                </a:cxn>
                <a:cxn ang="0">
                  <a:pos x="connsiteX1" y="connsiteY1"/>
                </a:cxn>
                <a:cxn ang="0">
                  <a:pos x="connsiteX2" y="connsiteY2"/>
                </a:cxn>
                <a:cxn ang="0">
                  <a:pos x="connsiteX3" y="connsiteY3"/>
                </a:cxn>
              </a:cxnLst>
              <a:rect l="l" t="t" r="r" b="b"/>
              <a:pathLst>
                <a:path w="91694" h="25654">
                  <a:moveTo>
                    <a:pt x="833" y="295"/>
                  </a:moveTo>
                  <a:lnTo>
                    <a:pt x="92527" y="295"/>
                  </a:lnTo>
                  <a:lnTo>
                    <a:pt x="92527" y="25949"/>
                  </a:lnTo>
                  <a:lnTo>
                    <a:pt x="833" y="25949"/>
                  </a:lnTo>
                  <a:close/>
                </a:path>
              </a:pathLst>
            </a:custGeom>
          </p:spPr>
        </p:pic>
        <p:sp>
          <p:nvSpPr>
            <p:cNvPr id="79" name="Graphic 36">
              <a:extLst>
                <a:ext uri="{FF2B5EF4-FFF2-40B4-BE49-F238E27FC236}">
                  <a16:creationId xmlns:a16="http://schemas.microsoft.com/office/drawing/2014/main" id="{23BCDE6C-F96B-C1EF-9E0A-01DBFDD9F97D}"/>
                </a:ext>
              </a:extLst>
            </p:cNvPr>
            <p:cNvSpPr/>
            <p:nvPr/>
          </p:nvSpPr>
          <p:spPr>
            <a:xfrm flipV="1">
              <a:off x="9142329" y="949036"/>
              <a:ext cx="88957" cy="166737"/>
            </a:xfrm>
            <a:custGeom>
              <a:avLst/>
              <a:gdLst>
                <a:gd name="connsiteX0" fmla="*/ 10312 w 88957"/>
                <a:gd name="connsiteY0" fmla="*/ 44019 h 166737"/>
                <a:gd name="connsiteX1" fmla="*/ 36398 w 88957"/>
                <a:gd name="connsiteY1" fmla="*/ -4304 h 166737"/>
                <a:gd name="connsiteX2" fmla="*/ 51422 w 88957"/>
                <a:gd name="connsiteY2" fmla="*/ -4304 h 166737"/>
                <a:gd name="connsiteX3" fmla="*/ 51422 w 88957"/>
                <a:gd name="connsiteY3" fmla="*/ 53176 h 166737"/>
                <a:gd name="connsiteX4" fmla="*/ 79692 w 88957"/>
                <a:gd name="connsiteY4" fmla="*/ 132589 h 166737"/>
                <a:gd name="connsiteX5" fmla="*/ -5359 w 88957"/>
                <a:gd name="connsiteY5" fmla="*/ 133033 h 166737"/>
                <a:gd name="connsiteX6" fmla="*/ 10312 w 88957"/>
                <a:gd name="connsiteY6" fmla="*/ 44019 h 16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57" h="166737">
                  <a:moveTo>
                    <a:pt x="10312" y="44019"/>
                  </a:moveTo>
                  <a:cubicBezTo>
                    <a:pt x="10312" y="44019"/>
                    <a:pt x="30759" y="28970"/>
                    <a:pt x="36398" y="-4304"/>
                  </a:cubicBezTo>
                  <a:lnTo>
                    <a:pt x="51422" y="-4304"/>
                  </a:lnTo>
                  <a:lnTo>
                    <a:pt x="51422" y="53176"/>
                  </a:lnTo>
                  <a:cubicBezTo>
                    <a:pt x="51422" y="53176"/>
                    <a:pt x="96951" y="65711"/>
                    <a:pt x="79692" y="132589"/>
                  </a:cubicBezTo>
                  <a:cubicBezTo>
                    <a:pt x="62420" y="199480"/>
                    <a:pt x="-5359" y="133033"/>
                    <a:pt x="-5359" y="133033"/>
                  </a:cubicBezTo>
                  <a:lnTo>
                    <a:pt x="10312" y="44019"/>
                  </a:lnTo>
                </a:path>
              </a:pathLst>
            </a:custGeom>
            <a:solidFill>
              <a:srgbClr val="302929"/>
            </a:solidFill>
            <a:ln w="1270" cap="flat">
              <a:noFill/>
              <a:prstDash val="solid"/>
              <a:miter/>
            </a:ln>
          </p:spPr>
          <p:txBody>
            <a:bodyPr rtlCol="0" anchor="ctr"/>
            <a:lstStyle/>
            <a:p>
              <a:endParaRPr lang="fr-FR" sz="2399"/>
            </a:p>
          </p:txBody>
        </p:sp>
        <p:sp>
          <p:nvSpPr>
            <p:cNvPr id="80" name="Graphic 36">
              <a:extLst>
                <a:ext uri="{FF2B5EF4-FFF2-40B4-BE49-F238E27FC236}">
                  <a16:creationId xmlns:a16="http://schemas.microsoft.com/office/drawing/2014/main" id="{DD249BD2-6C66-C399-88B3-2BF4247886F3}"/>
                </a:ext>
              </a:extLst>
            </p:cNvPr>
            <p:cNvSpPr/>
            <p:nvPr/>
          </p:nvSpPr>
          <p:spPr>
            <a:xfrm flipV="1">
              <a:off x="9117805" y="809432"/>
              <a:ext cx="361886" cy="179881"/>
            </a:xfrm>
            <a:custGeom>
              <a:avLst/>
              <a:gdLst>
                <a:gd name="connsiteX0" fmla="*/ 164668 w 361886"/>
                <a:gd name="connsiteY0" fmla="*/ 19852 h 179881"/>
                <a:gd name="connsiteX1" fmla="*/ 55194 w 361886"/>
                <a:gd name="connsiteY1" fmla="*/ 12371 h 179881"/>
                <a:gd name="connsiteX2" fmla="*/ -5436 w 361886"/>
                <a:gd name="connsiteY2" fmla="*/ 80684 h 179881"/>
                <a:gd name="connsiteX3" fmla="*/ 84035 w 361886"/>
                <a:gd name="connsiteY3" fmla="*/ 122937 h 179881"/>
                <a:gd name="connsiteX4" fmla="*/ 305104 w 361886"/>
                <a:gd name="connsiteY4" fmla="*/ 148655 h 179881"/>
                <a:gd name="connsiteX5" fmla="*/ 311974 w 361886"/>
                <a:gd name="connsiteY5" fmla="*/ -1078 h 179881"/>
                <a:gd name="connsiteX6" fmla="*/ 252284 w 361886"/>
                <a:gd name="connsiteY6" fmla="*/ 3836 h 179881"/>
                <a:gd name="connsiteX7" fmla="*/ 225348 w 361886"/>
                <a:gd name="connsiteY7" fmla="*/ 11025 h 179881"/>
                <a:gd name="connsiteX8" fmla="*/ 164668 w 361886"/>
                <a:gd name="connsiteY8" fmla="*/ 19852 h 17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86" h="179881">
                  <a:moveTo>
                    <a:pt x="164668" y="19852"/>
                  </a:moveTo>
                  <a:cubicBezTo>
                    <a:pt x="164668" y="19852"/>
                    <a:pt x="116090" y="-15200"/>
                    <a:pt x="55194" y="12371"/>
                  </a:cubicBezTo>
                  <a:cubicBezTo>
                    <a:pt x="-5715" y="39943"/>
                    <a:pt x="-5436" y="80684"/>
                    <a:pt x="-5436" y="80684"/>
                  </a:cubicBezTo>
                  <a:cubicBezTo>
                    <a:pt x="-5436" y="80684"/>
                    <a:pt x="47866" y="82805"/>
                    <a:pt x="84035" y="122937"/>
                  </a:cubicBezTo>
                  <a:cubicBezTo>
                    <a:pt x="120205" y="163069"/>
                    <a:pt x="225589" y="203798"/>
                    <a:pt x="305104" y="148655"/>
                  </a:cubicBezTo>
                  <a:cubicBezTo>
                    <a:pt x="384605" y="93498"/>
                    <a:pt x="359599" y="12575"/>
                    <a:pt x="311974" y="-1078"/>
                  </a:cubicBezTo>
                  <a:cubicBezTo>
                    <a:pt x="286422" y="-8406"/>
                    <a:pt x="266826" y="-2285"/>
                    <a:pt x="252284" y="3836"/>
                  </a:cubicBezTo>
                  <a:cubicBezTo>
                    <a:pt x="239712" y="9133"/>
                    <a:pt x="230923" y="14416"/>
                    <a:pt x="225348" y="11025"/>
                  </a:cubicBezTo>
                  <a:cubicBezTo>
                    <a:pt x="213296" y="3722"/>
                    <a:pt x="194309" y="-4164"/>
                    <a:pt x="164668" y="19852"/>
                  </a:cubicBezTo>
                </a:path>
              </a:pathLst>
            </a:custGeom>
            <a:solidFill>
              <a:srgbClr val="302929"/>
            </a:solidFill>
            <a:ln w="1270" cap="flat">
              <a:noFill/>
              <a:prstDash val="solid"/>
              <a:miter/>
            </a:ln>
          </p:spPr>
          <p:txBody>
            <a:bodyPr rtlCol="0" anchor="ctr"/>
            <a:lstStyle/>
            <a:p>
              <a:endParaRPr lang="fr-FR" sz="2399"/>
            </a:p>
          </p:txBody>
        </p:sp>
      </p:grpSp>
    </p:spTree>
    <p:extLst>
      <p:ext uri="{BB962C8B-B14F-4D97-AF65-F5344CB8AC3E}">
        <p14:creationId xmlns:p14="http://schemas.microsoft.com/office/powerpoint/2010/main" val="2086167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2" name="Google Shape;161;p29">
            <a:extLst>
              <a:ext uri="{FF2B5EF4-FFF2-40B4-BE49-F238E27FC236}">
                <a16:creationId xmlns:a16="http://schemas.microsoft.com/office/drawing/2014/main" id="{E75ABC77-868D-41AA-5C04-C1FABEF8E2C2}"/>
              </a:ext>
            </a:extLst>
          </p:cNvPr>
          <p:cNvGrpSpPr/>
          <p:nvPr/>
        </p:nvGrpSpPr>
        <p:grpSpPr>
          <a:xfrm>
            <a:off x="2038963" y="850035"/>
            <a:ext cx="4117010" cy="5284424"/>
            <a:chOff x="196269" y="-35131"/>
            <a:chExt cx="4117010" cy="5284424"/>
          </a:xfrm>
        </p:grpSpPr>
        <p:grpSp>
          <p:nvGrpSpPr>
            <p:cNvPr id="24" name="Google Shape;162;p29">
              <a:extLst>
                <a:ext uri="{FF2B5EF4-FFF2-40B4-BE49-F238E27FC236}">
                  <a16:creationId xmlns:a16="http://schemas.microsoft.com/office/drawing/2014/main" id="{D0DAF21C-D88F-A2A6-54FF-1C7E0A3E84A2}"/>
                </a:ext>
              </a:extLst>
            </p:cNvPr>
            <p:cNvGrpSpPr/>
            <p:nvPr/>
          </p:nvGrpSpPr>
          <p:grpSpPr>
            <a:xfrm>
              <a:off x="196269" y="-35131"/>
              <a:ext cx="4117010" cy="4393434"/>
              <a:chOff x="43869" y="-35131"/>
              <a:chExt cx="4117010" cy="4393434"/>
            </a:xfrm>
          </p:grpSpPr>
          <p:sp>
            <p:nvSpPr>
              <p:cNvPr id="33" name="Google Shape;163;p29">
                <a:extLst>
                  <a:ext uri="{FF2B5EF4-FFF2-40B4-BE49-F238E27FC236}">
                    <a16:creationId xmlns:a16="http://schemas.microsoft.com/office/drawing/2014/main" id="{C0610CF2-2B1B-9D3A-5E32-2DF9E7B22AA2}"/>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4" name="Google Shape;164;p29">
                <a:extLst>
                  <a:ext uri="{FF2B5EF4-FFF2-40B4-BE49-F238E27FC236}">
                    <a16:creationId xmlns:a16="http://schemas.microsoft.com/office/drawing/2014/main" id="{1FA934BD-0FF4-D123-9C05-D3B5C1D5FA8B}"/>
                  </a:ext>
                </a:extLst>
              </p:cNvPr>
              <p:cNvGrpSpPr/>
              <p:nvPr/>
            </p:nvGrpSpPr>
            <p:grpSpPr>
              <a:xfrm>
                <a:off x="43869" y="-35131"/>
                <a:ext cx="4117010" cy="4393434"/>
                <a:chOff x="-6861500" y="-774675"/>
                <a:chExt cx="4221275" cy="4504700"/>
              </a:xfrm>
            </p:grpSpPr>
            <p:sp>
              <p:nvSpPr>
                <p:cNvPr id="35" name="Google Shape;165;p29">
                  <a:extLst>
                    <a:ext uri="{FF2B5EF4-FFF2-40B4-BE49-F238E27FC236}">
                      <a16:creationId xmlns:a16="http://schemas.microsoft.com/office/drawing/2014/main" id="{C8AE9311-32A4-1004-8CC9-266642822900}"/>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Google Shape;166;p29">
                  <a:extLst>
                    <a:ext uri="{FF2B5EF4-FFF2-40B4-BE49-F238E27FC236}">
                      <a16:creationId xmlns:a16="http://schemas.microsoft.com/office/drawing/2014/main" id="{6A6379C6-C2F9-492B-E56E-08AB3C689A4B}"/>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Google Shape;167;p29">
                  <a:extLst>
                    <a:ext uri="{FF2B5EF4-FFF2-40B4-BE49-F238E27FC236}">
                      <a16:creationId xmlns:a16="http://schemas.microsoft.com/office/drawing/2014/main" id="{F3AE8F74-25AB-60EF-A25E-6E2D68C959F3}"/>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Google Shape;168;p29">
                  <a:extLst>
                    <a:ext uri="{FF2B5EF4-FFF2-40B4-BE49-F238E27FC236}">
                      <a16:creationId xmlns:a16="http://schemas.microsoft.com/office/drawing/2014/main" id="{CF1A8CEB-B771-FF5F-36D1-3BC228B5E282}"/>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Google Shape;169;p29">
                  <a:extLst>
                    <a:ext uri="{FF2B5EF4-FFF2-40B4-BE49-F238E27FC236}">
                      <a16:creationId xmlns:a16="http://schemas.microsoft.com/office/drawing/2014/main" id="{0A635F5E-DF03-71E6-9308-2BBAA5425ED6}"/>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Google Shape;170;p29">
                  <a:extLst>
                    <a:ext uri="{FF2B5EF4-FFF2-40B4-BE49-F238E27FC236}">
                      <a16:creationId xmlns:a16="http://schemas.microsoft.com/office/drawing/2014/main" id="{1BB6C2A8-CA7F-2FFD-24E4-B8AE57C9E700}"/>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Google Shape;171;p29">
                  <a:extLst>
                    <a:ext uri="{FF2B5EF4-FFF2-40B4-BE49-F238E27FC236}">
                      <a16:creationId xmlns:a16="http://schemas.microsoft.com/office/drawing/2014/main" id="{70287302-CB2B-DB1C-1C7A-46B40F1CFCF2}"/>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Google Shape;172;p29">
                  <a:extLst>
                    <a:ext uri="{FF2B5EF4-FFF2-40B4-BE49-F238E27FC236}">
                      <a16:creationId xmlns:a16="http://schemas.microsoft.com/office/drawing/2014/main" id="{C53A364E-33D3-3194-1DC2-FDA7860F6937}"/>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Google Shape;173;p29">
                  <a:extLst>
                    <a:ext uri="{FF2B5EF4-FFF2-40B4-BE49-F238E27FC236}">
                      <a16:creationId xmlns:a16="http://schemas.microsoft.com/office/drawing/2014/main" id="{E5BC0EFF-8563-5604-EDF0-330E6CDFA1CC}"/>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Google Shape;174;p29">
                  <a:extLst>
                    <a:ext uri="{FF2B5EF4-FFF2-40B4-BE49-F238E27FC236}">
                      <a16:creationId xmlns:a16="http://schemas.microsoft.com/office/drawing/2014/main" id="{0CDE7FED-6E9E-113D-FF67-53F403B3190D}"/>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Google Shape;175;p29">
                  <a:extLst>
                    <a:ext uri="{FF2B5EF4-FFF2-40B4-BE49-F238E27FC236}">
                      <a16:creationId xmlns:a16="http://schemas.microsoft.com/office/drawing/2014/main" id="{D27880BC-5F66-C183-8616-CB0A1E864B76}"/>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Google Shape;176;p29">
                  <a:extLst>
                    <a:ext uri="{FF2B5EF4-FFF2-40B4-BE49-F238E27FC236}">
                      <a16:creationId xmlns:a16="http://schemas.microsoft.com/office/drawing/2014/main" id="{B08B89C8-C4EA-D3B7-F848-49F19F076EA9}"/>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Google Shape;177;p29">
                  <a:extLst>
                    <a:ext uri="{FF2B5EF4-FFF2-40B4-BE49-F238E27FC236}">
                      <a16:creationId xmlns:a16="http://schemas.microsoft.com/office/drawing/2014/main" id="{E769709B-61FD-03BE-3AC4-2B98E57036E7}"/>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Google Shape;178;p29">
                  <a:extLst>
                    <a:ext uri="{FF2B5EF4-FFF2-40B4-BE49-F238E27FC236}">
                      <a16:creationId xmlns:a16="http://schemas.microsoft.com/office/drawing/2014/main" id="{F2DCDFDD-1863-3D9A-F61D-8C9EEB06E01E}"/>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Google Shape;179;p29">
                  <a:extLst>
                    <a:ext uri="{FF2B5EF4-FFF2-40B4-BE49-F238E27FC236}">
                      <a16:creationId xmlns:a16="http://schemas.microsoft.com/office/drawing/2014/main" id="{A43E1CEA-41B3-0998-F0ED-195A012EB2E0}"/>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Google Shape;180;p29">
                  <a:extLst>
                    <a:ext uri="{FF2B5EF4-FFF2-40B4-BE49-F238E27FC236}">
                      <a16:creationId xmlns:a16="http://schemas.microsoft.com/office/drawing/2014/main" id="{77FCC013-2D9C-90B0-ECA3-A6E847B29820}"/>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Google Shape;181;p29">
                  <a:extLst>
                    <a:ext uri="{FF2B5EF4-FFF2-40B4-BE49-F238E27FC236}">
                      <a16:creationId xmlns:a16="http://schemas.microsoft.com/office/drawing/2014/main" id="{EFE731AB-30FB-E8B9-56D2-B9AF32F63FFE}"/>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Google Shape;182;p29">
                  <a:extLst>
                    <a:ext uri="{FF2B5EF4-FFF2-40B4-BE49-F238E27FC236}">
                      <a16:creationId xmlns:a16="http://schemas.microsoft.com/office/drawing/2014/main" id="{69168E4F-7AB1-7983-389D-07A05A2AD85D}"/>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Google Shape;183;p29">
                  <a:extLst>
                    <a:ext uri="{FF2B5EF4-FFF2-40B4-BE49-F238E27FC236}">
                      <a16:creationId xmlns:a16="http://schemas.microsoft.com/office/drawing/2014/main" id="{6566B2EA-872C-351A-56A1-F28D082E0CAF}"/>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Google Shape;184;p29">
                  <a:extLst>
                    <a:ext uri="{FF2B5EF4-FFF2-40B4-BE49-F238E27FC236}">
                      <a16:creationId xmlns:a16="http://schemas.microsoft.com/office/drawing/2014/main" id="{8EA7D2D0-3008-2713-9F1E-6BC4FA56C36A}"/>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Google Shape;185;p29">
                  <a:extLst>
                    <a:ext uri="{FF2B5EF4-FFF2-40B4-BE49-F238E27FC236}">
                      <a16:creationId xmlns:a16="http://schemas.microsoft.com/office/drawing/2014/main" id="{164EC3BA-A4D4-98CF-6088-C827421EF16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Google Shape;186;p29">
                  <a:extLst>
                    <a:ext uri="{FF2B5EF4-FFF2-40B4-BE49-F238E27FC236}">
                      <a16:creationId xmlns:a16="http://schemas.microsoft.com/office/drawing/2014/main" id="{13CBA876-0246-22DB-8BC5-EC4827BDC4CF}"/>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Google Shape;187;p29">
                  <a:extLst>
                    <a:ext uri="{FF2B5EF4-FFF2-40B4-BE49-F238E27FC236}">
                      <a16:creationId xmlns:a16="http://schemas.microsoft.com/office/drawing/2014/main" id="{94BE2816-A477-F2FE-6BB3-24C4EAD68A6A}"/>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Google Shape;188;p29">
                  <a:extLst>
                    <a:ext uri="{FF2B5EF4-FFF2-40B4-BE49-F238E27FC236}">
                      <a16:creationId xmlns:a16="http://schemas.microsoft.com/office/drawing/2014/main" id="{279A9AED-096C-D5D0-35D4-D0C253E0EA27}"/>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Google Shape;189;p29">
                  <a:extLst>
                    <a:ext uri="{FF2B5EF4-FFF2-40B4-BE49-F238E27FC236}">
                      <a16:creationId xmlns:a16="http://schemas.microsoft.com/office/drawing/2014/main" id="{E135ECE4-B148-3511-0D84-5BBF71CD9650}"/>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Google Shape;190;p29">
                  <a:extLst>
                    <a:ext uri="{FF2B5EF4-FFF2-40B4-BE49-F238E27FC236}">
                      <a16:creationId xmlns:a16="http://schemas.microsoft.com/office/drawing/2014/main" id="{162B7FAE-D740-A2F9-88FD-39B6D101BF3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Google Shape;191;p29">
                  <a:extLst>
                    <a:ext uri="{FF2B5EF4-FFF2-40B4-BE49-F238E27FC236}">
                      <a16:creationId xmlns:a16="http://schemas.microsoft.com/office/drawing/2014/main" id="{B0693ECD-67E0-41F0-1040-2C3CDC4510E7}"/>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Google Shape;192;p29">
                  <a:extLst>
                    <a:ext uri="{FF2B5EF4-FFF2-40B4-BE49-F238E27FC236}">
                      <a16:creationId xmlns:a16="http://schemas.microsoft.com/office/drawing/2014/main" id="{E9834B84-101E-ABF0-1F79-38F9F52AAF80}"/>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Google Shape;193;p29">
                  <a:extLst>
                    <a:ext uri="{FF2B5EF4-FFF2-40B4-BE49-F238E27FC236}">
                      <a16:creationId xmlns:a16="http://schemas.microsoft.com/office/drawing/2014/main" id="{21A610B7-E2DE-3400-FDA2-69BC97210DB4}"/>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Google Shape;194;p29">
                  <a:extLst>
                    <a:ext uri="{FF2B5EF4-FFF2-40B4-BE49-F238E27FC236}">
                      <a16:creationId xmlns:a16="http://schemas.microsoft.com/office/drawing/2014/main" id="{6D1024E4-048E-6BA4-DBD2-FCC81ED9A5BA}"/>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Google Shape;195;p29">
                  <a:extLst>
                    <a:ext uri="{FF2B5EF4-FFF2-40B4-BE49-F238E27FC236}">
                      <a16:creationId xmlns:a16="http://schemas.microsoft.com/office/drawing/2014/main" id="{C660766E-E89F-6674-9A03-69E0833A2F0F}"/>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Google Shape;196;p29">
                  <a:extLst>
                    <a:ext uri="{FF2B5EF4-FFF2-40B4-BE49-F238E27FC236}">
                      <a16:creationId xmlns:a16="http://schemas.microsoft.com/office/drawing/2014/main" id="{660476B3-680B-68DA-7F38-5119AE569569}"/>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Google Shape;197;p29">
                  <a:extLst>
                    <a:ext uri="{FF2B5EF4-FFF2-40B4-BE49-F238E27FC236}">
                      <a16:creationId xmlns:a16="http://schemas.microsoft.com/office/drawing/2014/main" id="{7AD13BB1-F980-7DD5-2755-F9B820DF989F}"/>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Google Shape;198;p29">
                  <a:extLst>
                    <a:ext uri="{FF2B5EF4-FFF2-40B4-BE49-F238E27FC236}">
                      <a16:creationId xmlns:a16="http://schemas.microsoft.com/office/drawing/2014/main" id="{4FC7ECBC-83D7-88FD-F96F-01489644CECD}"/>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Google Shape;199;p29">
                  <a:extLst>
                    <a:ext uri="{FF2B5EF4-FFF2-40B4-BE49-F238E27FC236}">
                      <a16:creationId xmlns:a16="http://schemas.microsoft.com/office/drawing/2014/main" id="{8F8FAB4C-0139-8FEE-62A0-EFE45B10AD35}"/>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Google Shape;200;p29">
                  <a:extLst>
                    <a:ext uri="{FF2B5EF4-FFF2-40B4-BE49-F238E27FC236}">
                      <a16:creationId xmlns:a16="http://schemas.microsoft.com/office/drawing/2014/main" id="{DCF993FB-F16A-8A94-13DC-B47A233623AF}"/>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Google Shape;201;p29">
                  <a:extLst>
                    <a:ext uri="{FF2B5EF4-FFF2-40B4-BE49-F238E27FC236}">
                      <a16:creationId xmlns:a16="http://schemas.microsoft.com/office/drawing/2014/main" id="{5C275FDB-60B9-E5B8-7B38-6A9D31E2E3A9}"/>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Google Shape;202;p29">
                  <a:extLst>
                    <a:ext uri="{FF2B5EF4-FFF2-40B4-BE49-F238E27FC236}">
                      <a16:creationId xmlns:a16="http://schemas.microsoft.com/office/drawing/2014/main" id="{6A9D2DA9-C8D6-6B45-2F51-2E966A8EF11C}"/>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Google Shape;203;p29">
                  <a:extLst>
                    <a:ext uri="{FF2B5EF4-FFF2-40B4-BE49-F238E27FC236}">
                      <a16:creationId xmlns:a16="http://schemas.microsoft.com/office/drawing/2014/main" id="{4BB747D5-A5D1-8686-5390-9E70A618B338}"/>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Google Shape;204;p29">
                  <a:extLst>
                    <a:ext uri="{FF2B5EF4-FFF2-40B4-BE49-F238E27FC236}">
                      <a16:creationId xmlns:a16="http://schemas.microsoft.com/office/drawing/2014/main" id="{EDB7222E-79A3-52BF-D826-FF1A789268B1}"/>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Google Shape;205;p29">
                  <a:extLst>
                    <a:ext uri="{FF2B5EF4-FFF2-40B4-BE49-F238E27FC236}">
                      <a16:creationId xmlns:a16="http://schemas.microsoft.com/office/drawing/2014/main" id="{129B1ED3-B9CD-5567-E1A3-7323F1EA8739}"/>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Google Shape;206;p29">
                  <a:extLst>
                    <a:ext uri="{FF2B5EF4-FFF2-40B4-BE49-F238E27FC236}">
                      <a16:creationId xmlns:a16="http://schemas.microsoft.com/office/drawing/2014/main" id="{77B43F07-84D5-9618-F8F5-61DDDC5DCD34}"/>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Google Shape;207;p29">
                  <a:extLst>
                    <a:ext uri="{FF2B5EF4-FFF2-40B4-BE49-F238E27FC236}">
                      <a16:creationId xmlns:a16="http://schemas.microsoft.com/office/drawing/2014/main" id="{FB5961C2-3D20-2007-E697-B25159A04118}"/>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Google Shape;208;p29">
                  <a:extLst>
                    <a:ext uri="{FF2B5EF4-FFF2-40B4-BE49-F238E27FC236}">
                      <a16:creationId xmlns:a16="http://schemas.microsoft.com/office/drawing/2014/main" id="{0FEA7650-756B-5B89-3B0F-AF261F0A34ED}"/>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Google Shape;209;p29">
                  <a:extLst>
                    <a:ext uri="{FF2B5EF4-FFF2-40B4-BE49-F238E27FC236}">
                      <a16:creationId xmlns:a16="http://schemas.microsoft.com/office/drawing/2014/main" id="{040D5ECF-29E1-4F50-F0EF-90756AFF57BD}"/>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Google Shape;210;p29">
                  <a:extLst>
                    <a:ext uri="{FF2B5EF4-FFF2-40B4-BE49-F238E27FC236}">
                      <a16:creationId xmlns:a16="http://schemas.microsoft.com/office/drawing/2014/main" id="{9E4695FC-7691-47EF-CC38-52B282FF3BB2}"/>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Google Shape;211;p29">
                  <a:extLst>
                    <a:ext uri="{FF2B5EF4-FFF2-40B4-BE49-F238E27FC236}">
                      <a16:creationId xmlns:a16="http://schemas.microsoft.com/office/drawing/2014/main" id="{55B57B56-3AA8-320D-A1D8-FD8D6583F089}"/>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Google Shape;212;p29">
                  <a:extLst>
                    <a:ext uri="{FF2B5EF4-FFF2-40B4-BE49-F238E27FC236}">
                      <a16:creationId xmlns:a16="http://schemas.microsoft.com/office/drawing/2014/main" id="{A6A24288-4DF1-F7D9-7A0D-10A42EF7085C}"/>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Google Shape;213;p29">
                  <a:extLst>
                    <a:ext uri="{FF2B5EF4-FFF2-40B4-BE49-F238E27FC236}">
                      <a16:creationId xmlns:a16="http://schemas.microsoft.com/office/drawing/2014/main" id="{42927C8A-7BA0-B1B0-887C-67CC3DA7FF4C}"/>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Google Shape;214;p29">
                  <a:extLst>
                    <a:ext uri="{FF2B5EF4-FFF2-40B4-BE49-F238E27FC236}">
                      <a16:creationId xmlns:a16="http://schemas.microsoft.com/office/drawing/2014/main" id="{642E03C0-28A0-5087-3C17-3F0C238FBA08}"/>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6" name="Google Shape;215;p29">
                  <a:extLst>
                    <a:ext uri="{FF2B5EF4-FFF2-40B4-BE49-F238E27FC236}">
                      <a16:creationId xmlns:a16="http://schemas.microsoft.com/office/drawing/2014/main" id="{3885B67A-517A-111D-A044-4D6EE36527D1}"/>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Google Shape;216;p29">
                  <a:extLst>
                    <a:ext uri="{FF2B5EF4-FFF2-40B4-BE49-F238E27FC236}">
                      <a16:creationId xmlns:a16="http://schemas.microsoft.com/office/drawing/2014/main" id="{DB3C3BDE-E610-9A3E-357B-F3B7E6B1D28D}"/>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Google Shape;217;p29">
                  <a:extLst>
                    <a:ext uri="{FF2B5EF4-FFF2-40B4-BE49-F238E27FC236}">
                      <a16:creationId xmlns:a16="http://schemas.microsoft.com/office/drawing/2014/main" id="{5079D00A-B88C-2943-CA40-A6BDEEB57B28}"/>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Google Shape;218;p29">
                  <a:extLst>
                    <a:ext uri="{FF2B5EF4-FFF2-40B4-BE49-F238E27FC236}">
                      <a16:creationId xmlns:a16="http://schemas.microsoft.com/office/drawing/2014/main" id="{65463179-8F2D-6EBF-734D-87B19E53BA7E}"/>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Google Shape;219;p29">
                  <a:extLst>
                    <a:ext uri="{FF2B5EF4-FFF2-40B4-BE49-F238E27FC236}">
                      <a16:creationId xmlns:a16="http://schemas.microsoft.com/office/drawing/2014/main" id="{35482574-7058-93B3-3047-464B0E40DBC4}"/>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Google Shape;220;p29">
                  <a:extLst>
                    <a:ext uri="{FF2B5EF4-FFF2-40B4-BE49-F238E27FC236}">
                      <a16:creationId xmlns:a16="http://schemas.microsoft.com/office/drawing/2014/main" id="{48302D59-0865-1450-7751-8005A61EE363}"/>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Google Shape;221;p29">
                  <a:extLst>
                    <a:ext uri="{FF2B5EF4-FFF2-40B4-BE49-F238E27FC236}">
                      <a16:creationId xmlns:a16="http://schemas.microsoft.com/office/drawing/2014/main" id="{7924FB97-EEA4-1243-94D4-56AFAE7E3DEE}"/>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Google Shape;222;p29">
                  <a:extLst>
                    <a:ext uri="{FF2B5EF4-FFF2-40B4-BE49-F238E27FC236}">
                      <a16:creationId xmlns:a16="http://schemas.microsoft.com/office/drawing/2014/main" id="{EB41C395-875C-824A-0D89-15A4CE220A00}"/>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Google Shape;223;p29">
                  <a:extLst>
                    <a:ext uri="{FF2B5EF4-FFF2-40B4-BE49-F238E27FC236}">
                      <a16:creationId xmlns:a16="http://schemas.microsoft.com/office/drawing/2014/main" id="{A76AA4DE-658B-F557-1334-2E3D738B4A30}"/>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Google Shape;224;p29">
                  <a:extLst>
                    <a:ext uri="{FF2B5EF4-FFF2-40B4-BE49-F238E27FC236}">
                      <a16:creationId xmlns:a16="http://schemas.microsoft.com/office/drawing/2014/main" id="{0774FBCC-9204-5600-7F8F-F03796E8D237}"/>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Google Shape;225;p29">
                  <a:extLst>
                    <a:ext uri="{FF2B5EF4-FFF2-40B4-BE49-F238E27FC236}">
                      <a16:creationId xmlns:a16="http://schemas.microsoft.com/office/drawing/2014/main" id="{B70927A1-564A-B4E2-A43A-D865F71633CB}"/>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Google Shape;226;p29">
                  <a:extLst>
                    <a:ext uri="{FF2B5EF4-FFF2-40B4-BE49-F238E27FC236}">
                      <a16:creationId xmlns:a16="http://schemas.microsoft.com/office/drawing/2014/main" id="{F3B0D91A-C86F-70F3-8176-90EF9D6B9D6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Google Shape;227;p29">
                  <a:extLst>
                    <a:ext uri="{FF2B5EF4-FFF2-40B4-BE49-F238E27FC236}">
                      <a16:creationId xmlns:a16="http://schemas.microsoft.com/office/drawing/2014/main" id="{8763C57B-96BA-093A-49AA-AF14D64C38B3}"/>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Google Shape;228;p29">
                  <a:extLst>
                    <a:ext uri="{FF2B5EF4-FFF2-40B4-BE49-F238E27FC236}">
                      <a16:creationId xmlns:a16="http://schemas.microsoft.com/office/drawing/2014/main" id="{031BD5F7-6E31-09C9-5CB8-4A18D293B4D9}"/>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Google Shape;229;p29">
                  <a:extLst>
                    <a:ext uri="{FF2B5EF4-FFF2-40B4-BE49-F238E27FC236}">
                      <a16:creationId xmlns:a16="http://schemas.microsoft.com/office/drawing/2014/main" id="{B249A715-B91E-304C-1821-55C28FF04F00}"/>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Google Shape;230;p29">
                  <a:extLst>
                    <a:ext uri="{FF2B5EF4-FFF2-40B4-BE49-F238E27FC236}">
                      <a16:creationId xmlns:a16="http://schemas.microsoft.com/office/drawing/2014/main" id="{A88265E2-B1A9-C71A-9062-23A9FC0D054E}"/>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Google Shape;231;p29">
                  <a:extLst>
                    <a:ext uri="{FF2B5EF4-FFF2-40B4-BE49-F238E27FC236}">
                      <a16:creationId xmlns:a16="http://schemas.microsoft.com/office/drawing/2014/main" id="{9F63714F-654E-661C-3C26-CB5860C15EBC}"/>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Google Shape;232;p29">
                  <a:extLst>
                    <a:ext uri="{FF2B5EF4-FFF2-40B4-BE49-F238E27FC236}">
                      <a16:creationId xmlns:a16="http://schemas.microsoft.com/office/drawing/2014/main" id="{FB4CE106-63E6-2C29-2EFB-3A7F6AD9597A}"/>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Google Shape;233;p29">
                  <a:extLst>
                    <a:ext uri="{FF2B5EF4-FFF2-40B4-BE49-F238E27FC236}">
                      <a16:creationId xmlns:a16="http://schemas.microsoft.com/office/drawing/2014/main" id="{E856FC1A-699A-B990-B6F2-DF3692DB3456}"/>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Google Shape;234;p29">
                  <a:extLst>
                    <a:ext uri="{FF2B5EF4-FFF2-40B4-BE49-F238E27FC236}">
                      <a16:creationId xmlns:a16="http://schemas.microsoft.com/office/drawing/2014/main" id="{37B52CD6-1123-1DA5-C09F-CB545A7485CD}"/>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Google Shape;235;p29">
                  <a:extLst>
                    <a:ext uri="{FF2B5EF4-FFF2-40B4-BE49-F238E27FC236}">
                      <a16:creationId xmlns:a16="http://schemas.microsoft.com/office/drawing/2014/main" id="{D70DD595-E0D1-EE26-1F74-C6B13006448E}"/>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Google Shape;236;p29">
                  <a:extLst>
                    <a:ext uri="{FF2B5EF4-FFF2-40B4-BE49-F238E27FC236}">
                      <a16:creationId xmlns:a16="http://schemas.microsoft.com/office/drawing/2014/main" id="{2E0F5766-5DBE-B63F-E7A3-0342F3A0851A}"/>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Google Shape;237;p29">
                  <a:extLst>
                    <a:ext uri="{FF2B5EF4-FFF2-40B4-BE49-F238E27FC236}">
                      <a16:creationId xmlns:a16="http://schemas.microsoft.com/office/drawing/2014/main" id="{3CF7A1AF-99D8-B191-64EE-2A0537EE6A8B}"/>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Google Shape;238;p29">
                  <a:extLst>
                    <a:ext uri="{FF2B5EF4-FFF2-40B4-BE49-F238E27FC236}">
                      <a16:creationId xmlns:a16="http://schemas.microsoft.com/office/drawing/2014/main" id="{B4400D0B-2760-9518-0F2B-DE20D3860283}"/>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Google Shape;239;p29">
                  <a:extLst>
                    <a:ext uri="{FF2B5EF4-FFF2-40B4-BE49-F238E27FC236}">
                      <a16:creationId xmlns:a16="http://schemas.microsoft.com/office/drawing/2014/main" id="{BE3FB57D-6CB5-859D-DC2F-E05BDE9963E9}"/>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Google Shape;240;p29">
                  <a:extLst>
                    <a:ext uri="{FF2B5EF4-FFF2-40B4-BE49-F238E27FC236}">
                      <a16:creationId xmlns:a16="http://schemas.microsoft.com/office/drawing/2014/main" id="{A0889BFF-906F-7A6B-53CA-E17C5FDCEA8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Google Shape;241;p29">
                  <a:extLst>
                    <a:ext uri="{FF2B5EF4-FFF2-40B4-BE49-F238E27FC236}">
                      <a16:creationId xmlns:a16="http://schemas.microsoft.com/office/drawing/2014/main" id="{81271CB1-82ED-0B0F-3BFD-BE286054625E}"/>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Google Shape;242;p29">
                  <a:extLst>
                    <a:ext uri="{FF2B5EF4-FFF2-40B4-BE49-F238E27FC236}">
                      <a16:creationId xmlns:a16="http://schemas.microsoft.com/office/drawing/2014/main" id="{35975FDF-158F-1225-E56D-D50A8F6BE47B}"/>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Google Shape;243;p29">
                  <a:extLst>
                    <a:ext uri="{FF2B5EF4-FFF2-40B4-BE49-F238E27FC236}">
                      <a16:creationId xmlns:a16="http://schemas.microsoft.com/office/drawing/2014/main" id="{3B12629B-E907-9EF8-E839-CE452651CD6D}"/>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Google Shape;244;p29">
                  <a:extLst>
                    <a:ext uri="{FF2B5EF4-FFF2-40B4-BE49-F238E27FC236}">
                      <a16:creationId xmlns:a16="http://schemas.microsoft.com/office/drawing/2014/main" id="{8E8A7049-A358-23F6-485B-2CC04B8D7988}"/>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Google Shape;245;p29">
                  <a:extLst>
                    <a:ext uri="{FF2B5EF4-FFF2-40B4-BE49-F238E27FC236}">
                      <a16:creationId xmlns:a16="http://schemas.microsoft.com/office/drawing/2014/main" id="{32807F55-2DB9-C1BF-4DEE-2568BCDE3BED}"/>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Google Shape;246;p29">
                  <a:extLst>
                    <a:ext uri="{FF2B5EF4-FFF2-40B4-BE49-F238E27FC236}">
                      <a16:creationId xmlns:a16="http://schemas.microsoft.com/office/drawing/2014/main" id="{B5E49F52-8E35-F913-3AF7-595A96D55113}"/>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Google Shape;247;p29">
                  <a:extLst>
                    <a:ext uri="{FF2B5EF4-FFF2-40B4-BE49-F238E27FC236}">
                      <a16:creationId xmlns:a16="http://schemas.microsoft.com/office/drawing/2014/main" id="{6796DD45-CA5B-3750-8B92-7BA0094D4875}"/>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Google Shape;248;p29">
                  <a:extLst>
                    <a:ext uri="{FF2B5EF4-FFF2-40B4-BE49-F238E27FC236}">
                      <a16:creationId xmlns:a16="http://schemas.microsoft.com/office/drawing/2014/main" id="{3922A16D-0101-31CA-94F7-B610499F763A}"/>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Google Shape;249;p29">
                  <a:extLst>
                    <a:ext uri="{FF2B5EF4-FFF2-40B4-BE49-F238E27FC236}">
                      <a16:creationId xmlns:a16="http://schemas.microsoft.com/office/drawing/2014/main" id="{57DF2628-25B4-B03A-2E74-760D85DF69E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Google Shape;250;p29">
                  <a:extLst>
                    <a:ext uri="{FF2B5EF4-FFF2-40B4-BE49-F238E27FC236}">
                      <a16:creationId xmlns:a16="http://schemas.microsoft.com/office/drawing/2014/main" id="{39E9F3DF-35F1-AAA2-7022-5ED6997BA136}"/>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Google Shape;251;p29">
                  <a:extLst>
                    <a:ext uri="{FF2B5EF4-FFF2-40B4-BE49-F238E27FC236}">
                      <a16:creationId xmlns:a16="http://schemas.microsoft.com/office/drawing/2014/main" id="{9341C918-98F9-589F-4BB7-6A010E4FBAD2}"/>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Google Shape;252;p29">
                  <a:extLst>
                    <a:ext uri="{FF2B5EF4-FFF2-40B4-BE49-F238E27FC236}">
                      <a16:creationId xmlns:a16="http://schemas.microsoft.com/office/drawing/2014/main" id="{C2020CC1-6BE2-A9AC-5E58-F902D18C9994}"/>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Google Shape;253;p29">
                  <a:extLst>
                    <a:ext uri="{FF2B5EF4-FFF2-40B4-BE49-F238E27FC236}">
                      <a16:creationId xmlns:a16="http://schemas.microsoft.com/office/drawing/2014/main" id="{0192C622-1D43-BE80-5555-1575C865879C}"/>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Google Shape;254;p29">
                  <a:extLst>
                    <a:ext uri="{FF2B5EF4-FFF2-40B4-BE49-F238E27FC236}">
                      <a16:creationId xmlns:a16="http://schemas.microsoft.com/office/drawing/2014/main" id="{AC85BF77-3B38-58EB-5C80-907E5DEE9A84}"/>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Google Shape;255;p29">
                  <a:extLst>
                    <a:ext uri="{FF2B5EF4-FFF2-40B4-BE49-F238E27FC236}">
                      <a16:creationId xmlns:a16="http://schemas.microsoft.com/office/drawing/2014/main" id="{D9255340-A5EA-A0AC-8DF2-AB1E8D1C46A5}"/>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Google Shape;256;p29">
                  <a:extLst>
                    <a:ext uri="{FF2B5EF4-FFF2-40B4-BE49-F238E27FC236}">
                      <a16:creationId xmlns:a16="http://schemas.microsoft.com/office/drawing/2014/main" id="{F972EE49-9990-6695-5348-57A28A6F2967}"/>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Google Shape;257;p29">
                  <a:extLst>
                    <a:ext uri="{FF2B5EF4-FFF2-40B4-BE49-F238E27FC236}">
                      <a16:creationId xmlns:a16="http://schemas.microsoft.com/office/drawing/2014/main" id="{1B276736-5E3D-64C7-B8FA-D3CEF719AA11}"/>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Google Shape;258;p29">
                  <a:extLst>
                    <a:ext uri="{FF2B5EF4-FFF2-40B4-BE49-F238E27FC236}">
                      <a16:creationId xmlns:a16="http://schemas.microsoft.com/office/drawing/2014/main" id="{61F5E04C-C6EE-83F1-11AA-6451CB42E434}"/>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Google Shape;259;p29">
                  <a:extLst>
                    <a:ext uri="{FF2B5EF4-FFF2-40B4-BE49-F238E27FC236}">
                      <a16:creationId xmlns:a16="http://schemas.microsoft.com/office/drawing/2014/main" id="{30A05A43-155E-14C7-3724-F1C0B850D697}"/>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Google Shape;260;p29">
                  <a:extLst>
                    <a:ext uri="{FF2B5EF4-FFF2-40B4-BE49-F238E27FC236}">
                      <a16:creationId xmlns:a16="http://schemas.microsoft.com/office/drawing/2014/main" id="{E6C1B7D6-3E7E-6217-15BD-71993DD87BF4}"/>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Google Shape;261;p29">
                  <a:extLst>
                    <a:ext uri="{FF2B5EF4-FFF2-40B4-BE49-F238E27FC236}">
                      <a16:creationId xmlns:a16="http://schemas.microsoft.com/office/drawing/2014/main" id="{0B1CA036-5FAD-3F84-F4CE-1E888610D11C}"/>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Google Shape;262;p29">
                  <a:extLst>
                    <a:ext uri="{FF2B5EF4-FFF2-40B4-BE49-F238E27FC236}">
                      <a16:creationId xmlns:a16="http://schemas.microsoft.com/office/drawing/2014/main" id="{3091C31C-9EDF-53D9-448C-23C2FBCC9008}"/>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Google Shape;263;p29">
                  <a:extLst>
                    <a:ext uri="{FF2B5EF4-FFF2-40B4-BE49-F238E27FC236}">
                      <a16:creationId xmlns:a16="http://schemas.microsoft.com/office/drawing/2014/main" id="{AF6068FE-D863-5E38-6D96-CF10D19268FA}"/>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Google Shape;264;p29">
                  <a:extLst>
                    <a:ext uri="{FF2B5EF4-FFF2-40B4-BE49-F238E27FC236}">
                      <a16:creationId xmlns:a16="http://schemas.microsoft.com/office/drawing/2014/main" id="{4970B33E-7FBF-364D-396C-2B16184F0918}"/>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Google Shape;265;p29">
                  <a:extLst>
                    <a:ext uri="{FF2B5EF4-FFF2-40B4-BE49-F238E27FC236}">
                      <a16:creationId xmlns:a16="http://schemas.microsoft.com/office/drawing/2014/main" id="{F79BF7E8-470D-5CEA-832A-D7F9634B4C58}"/>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Google Shape;266;p29">
                  <a:extLst>
                    <a:ext uri="{FF2B5EF4-FFF2-40B4-BE49-F238E27FC236}">
                      <a16:creationId xmlns:a16="http://schemas.microsoft.com/office/drawing/2014/main" id="{BBFD2BD0-893E-D3BD-332B-79E54A4174A7}"/>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Google Shape;267;p29">
                  <a:extLst>
                    <a:ext uri="{FF2B5EF4-FFF2-40B4-BE49-F238E27FC236}">
                      <a16:creationId xmlns:a16="http://schemas.microsoft.com/office/drawing/2014/main" id="{6D0CC7AD-F98A-FD02-F171-4DE4B6B74518}"/>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Google Shape;268;p29">
                  <a:extLst>
                    <a:ext uri="{FF2B5EF4-FFF2-40B4-BE49-F238E27FC236}">
                      <a16:creationId xmlns:a16="http://schemas.microsoft.com/office/drawing/2014/main" id="{C636A795-E540-F323-FAA2-2F3174B31D24}"/>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Google Shape;269;p29">
                  <a:extLst>
                    <a:ext uri="{FF2B5EF4-FFF2-40B4-BE49-F238E27FC236}">
                      <a16:creationId xmlns:a16="http://schemas.microsoft.com/office/drawing/2014/main" id="{898E360C-FC07-904A-D5AF-D7AC0342847E}"/>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Google Shape;270;p29">
                  <a:extLst>
                    <a:ext uri="{FF2B5EF4-FFF2-40B4-BE49-F238E27FC236}">
                      <a16:creationId xmlns:a16="http://schemas.microsoft.com/office/drawing/2014/main" id="{8E176A44-608E-EBA5-9452-9CBD90A911A0}"/>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Google Shape;271;p29">
                  <a:extLst>
                    <a:ext uri="{FF2B5EF4-FFF2-40B4-BE49-F238E27FC236}">
                      <a16:creationId xmlns:a16="http://schemas.microsoft.com/office/drawing/2014/main" id="{9CD70097-E152-D063-F762-8130FD3682FE}"/>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Google Shape;272;p29">
                  <a:extLst>
                    <a:ext uri="{FF2B5EF4-FFF2-40B4-BE49-F238E27FC236}">
                      <a16:creationId xmlns:a16="http://schemas.microsoft.com/office/drawing/2014/main" id="{1A7C3975-C2C1-55A9-6C90-63F00E45491A}"/>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Google Shape;273;p29">
                  <a:extLst>
                    <a:ext uri="{FF2B5EF4-FFF2-40B4-BE49-F238E27FC236}">
                      <a16:creationId xmlns:a16="http://schemas.microsoft.com/office/drawing/2014/main" id="{C33E4A37-53AC-DCED-53FE-D1AA81AC3A3F}"/>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Google Shape;274;p29">
                  <a:extLst>
                    <a:ext uri="{FF2B5EF4-FFF2-40B4-BE49-F238E27FC236}">
                      <a16:creationId xmlns:a16="http://schemas.microsoft.com/office/drawing/2014/main" id="{150E8C5B-D684-3FF9-F9F7-390B3DBA360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Google Shape;275;p29">
                  <a:extLst>
                    <a:ext uri="{FF2B5EF4-FFF2-40B4-BE49-F238E27FC236}">
                      <a16:creationId xmlns:a16="http://schemas.microsoft.com/office/drawing/2014/main" id="{C4FD5D73-D79E-ECB9-00E0-586281AAC83A}"/>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Google Shape;276;p29">
                  <a:extLst>
                    <a:ext uri="{FF2B5EF4-FFF2-40B4-BE49-F238E27FC236}">
                      <a16:creationId xmlns:a16="http://schemas.microsoft.com/office/drawing/2014/main" id="{9751725C-24C2-1F2B-E8D7-FCF3EA3B8DD7}"/>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Google Shape;277;p29">
                  <a:extLst>
                    <a:ext uri="{FF2B5EF4-FFF2-40B4-BE49-F238E27FC236}">
                      <a16:creationId xmlns:a16="http://schemas.microsoft.com/office/drawing/2014/main" id="{4FEB09A1-BAB9-0C9D-3D0B-54C54AF2D8B7}"/>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Google Shape;278;p29">
                  <a:extLst>
                    <a:ext uri="{FF2B5EF4-FFF2-40B4-BE49-F238E27FC236}">
                      <a16:creationId xmlns:a16="http://schemas.microsoft.com/office/drawing/2014/main" id="{B1C99665-E7B1-92D6-2472-07C28009FFD0}"/>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Google Shape;279;p29">
                  <a:extLst>
                    <a:ext uri="{FF2B5EF4-FFF2-40B4-BE49-F238E27FC236}">
                      <a16:creationId xmlns:a16="http://schemas.microsoft.com/office/drawing/2014/main" id="{C844630B-AD38-381F-2426-34C876AD6D03}"/>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Google Shape;280;p29">
                  <a:extLst>
                    <a:ext uri="{FF2B5EF4-FFF2-40B4-BE49-F238E27FC236}">
                      <a16:creationId xmlns:a16="http://schemas.microsoft.com/office/drawing/2014/main" id="{32CC2989-C6F9-FC7B-FDA2-0F540117C3EC}"/>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Google Shape;281;p29">
                  <a:extLst>
                    <a:ext uri="{FF2B5EF4-FFF2-40B4-BE49-F238E27FC236}">
                      <a16:creationId xmlns:a16="http://schemas.microsoft.com/office/drawing/2014/main" id="{8A320D71-1E9C-124C-8CD0-C945ADE57AD1}"/>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3" name="Google Shape;282;p29">
                  <a:extLst>
                    <a:ext uri="{FF2B5EF4-FFF2-40B4-BE49-F238E27FC236}">
                      <a16:creationId xmlns:a16="http://schemas.microsoft.com/office/drawing/2014/main" id="{05841073-3673-48B6-4D96-4A7C07DA1620}"/>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4" name="Google Shape;283;p29">
                  <a:extLst>
                    <a:ext uri="{FF2B5EF4-FFF2-40B4-BE49-F238E27FC236}">
                      <a16:creationId xmlns:a16="http://schemas.microsoft.com/office/drawing/2014/main" id="{C09F333A-DEAE-8C72-D40D-FB7050EB13B4}"/>
                    </a:ext>
                  </a:extLst>
                </p:cNvPr>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Google Shape;284;p29">
                  <a:extLst>
                    <a:ext uri="{FF2B5EF4-FFF2-40B4-BE49-F238E27FC236}">
                      <a16:creationId xmlns:a16="http://schemas.microsoft.com/office/drawing/2014/main" id="{9E6E9550-4B16-9963-03BC-81E2F934DEAD}"/>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25" name="Google Shape;285;p29">
              <a:extLst>
                <a:ext uri="{FF2B5EF4-FFF2-40B4-BE49-F238E27FC236}">
                  <a16:creationId xmlns:a16="http://schemas.microsoft.com/office/drawing/2014/main" id="{24836996-FAA0-30D9-F305-C81E250284FC}"/>
                </a:ext>
              </a:extLst>
            </p:cNvPr>
            <p:cNvGrpSpPr/>
            <p:nvPr/>
          </p:nvGrpSpPr>
          <p:grpSpPr>
            <a:xfrm rot="10800000">
              <a:off x="3474186" y="4232201"/>
              <a:ext cx="183381" cy="1017092"/>
              <a:chOff x="-5634475" y="-504725"/>
              <a:chExt cx="188025" cy="1042850"/>
            </a:xfrm>
          </p:grpSpPr>
          <p:sp>
            <p:nvSpPr>
              <p:cNvPr id="31" name="Google Shape;286;p29">
                <a:extLst>
                  <a:ext uri="{FF2B5EF4-FFF2-40B4-BE49-F238E27FC236}">
                    <a16:creationId xmlns:a16="http://schemas.microsoft.com/office/drawing/2014/main" id="{F21CC7BB-5EBC-186C-8C7B-F078B1731F9D}"/>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Google Shape;287;p29">
                <a:extLst>
                  <a:ext uri="{FF2B5EF4-FFF2-40B4-BE49-F238E27FC236}">
                    <a16:creationId xmlns:a16="http://schemas.microsoft.com/office/drawing/2014/main" id="{B5709978-6581-A19C-E4FA-366838DC7C9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7" name="Google Shape;288;p29">
              <a:extLst>
                <a:ext uri="{FF2B5EF4-FFF2-40B4-BE49-F238E27FC236}">
                  <a16:creationId xmlns:a16="http://schemas.microsoft.com/office/drawing/2014/main" id="{E3A63181-040E-E2B6-A01F-987C0883EB30}"/>
                </a:ext>
              </a:extLst>
            </p:cNvPr>
            <p:cNvGrpSpPr/>
            <p:nvPr/>
          </p:nvGrpSpPr>
          <p:grpSpPr>
            <a:xfrm rot="10800000">
              <a:off x="2618037" y="4358300"/>
              <a:ext cx="72367" cy="518274"/>
              <a:chOff x="-4201325" y="-449025"/>
              <a:chExt cx="74200" cy="531400"/>
            </a:xfrm>
          </p:grpSpPr>
          <p:sp>
            <p:nvSpPr>
              <p:cNvPr id="28" name="Google Shape;289;p29">
                <a:extLst>
                  <a:ext uri="{FF2B5EF4-FFF2-40B4-BE49-F238E27FC236}">
                    <a16:creationId xmlns:a16="http://schemas.microsoft.com/office/drawing/2014/main" id="{087ECECE-51E5-FF41-2B09-D3C893849791}"/>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Google Shape;290;p29">
                <a:extLst>
                  <a:ext uri="{FF2B5EF4-FFF2-40B4-BE49-F238E27FC236}">
                    <a16:creationId xmlns:a16="http://schemas.microsoft.com/office/drawing/2014/main" id="{DAF2B242-9A9C-C839-EE23-D48832639297}"/>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Google Shape;291;p29">
                <a:extLst>
                  <a:ext uri="{FF2B5EF4-FFF2-40B4-BE49-F238E27FC236}">
                    <a16:creationId xmlns:a16="http://schemas.microsoft.com/office/drawing/2014/main" id="{4098C53D-96F5-2883-FB07-3ACAEE3A8999}"/>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i="0" u="none" strike="noStrike" kern="1200" cap="none" spc="0" normalizeH="0" baseline="0" noProof="0" dirty="0">
                <a:ln>
                  <a:noFill/>
                </a:ln>
                <a:solidFill>
                  <a:srgbClr val="7F7F7F"/>
                </a:solidFill>
                <a:effectLst/>
                <a:uLnTx/>
                <a:uFillTx/>
                <a:latin typeface="Calibri"/>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ZoneTexte 20"/>
          <p:cNvSpPr txBox="1"/>
          <p:nvPr/>
        </p:nvSpPr>
        <p:spPr>
          <a:xfrm>
            <a:off x="0" y="1796419"/>
            <a:ext cx="1978147"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Introduction</a:t>
            </a:r>
          </a:p>
        </p:txBody>
      </p:sp>
      <p:sp>
        <p:nvSpPr>
          <p:cNvPr id="173" name="Google Shape;158;p29">
            <a:extLst>
              <a:ext uri="{FF2B5EF4-FFF2-40B4-BE49-F238E27FC236}">
                <a16:creationId xmlns:a16="http://schemas.microsoft.com/office/drawing/2014/main" id="{AD27C04E-09E7-5B77-723B-1D9E55EC4D00}"/>
              </a:ext>
            </a:extLst>
          </p:cNvPr>
          <p:cNvSpPr/>
          <p:nvPr/>
        </p:nvSpPr>
        <p:spPr>
          <a:xfrm rot="1700764">
            <a:off x="7818719" y="-688989"/>
            <a:ext cx="6541620" cy="744749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74" name="Google Shape;159;p29">
            <a:extLst>
              <a:ext uri="{FF2B5EF4-FFF2-40B4-BE49-F238E27FC236}">
                <a16:creationId xmlns:a16="http://schemas.microsoft.com/office/drawing/2014/main" id="{62B699CE-3089-B5B2-E3F1-2F0F1F5EE6B4}"/>
              </a:ext>
            </a:extLst>
          </p:cNvPr>
          <p:cNvSpPr txBox="1">
            <a:spLocks/>
          </p:cNvSpPr>
          <p:nvPr/>
        </p:nvSpPr>
        <p:spPr>
          <a:xfrm>
            <a:off x="6257550" y="1571080"/>
            <a:ext cx="4641723" cy="2915100"/>
          </a:xfrm>
          <a:prstGeom prst="rect">
            <a:avLst/>
          </a:prstGeom>
        </p:spPr>
        <p:txBody>
          <a:bodyPr spcFirstLastPara="1" wrap="square" lIns="91425" tIns="91425" rIns="91425" bIns="91425" anchor="ctr"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4472C4">
                    <a:lumMod val="50000"/>
                  </a:srgbClr>
                </a:solidFill>
                <a:effectLst/>
                <a:uLnTx/>
                <a:uFillTx/>
                <a:latin typeface="Calibri Light"/>
                <a:ea typeface="+mj-ea"/>
                <a:cs typeface="+mj-cs"/>
              </a:rPr>
              <a:t>Introduction </a:t>
            </a:r>
            <a:endParaRPr kumimoji="0" lang="en-US" sz="8000" b="1" i="0" u="none" strike="noStrike" kern="1200" cap="none" spc="0" normalizeH="0" baseline="0" noProof="0" dirty="0">
              <a:ln>
                <a:noFill/>
              </a:ln>
              <a:solidFill>
                <a:srgbClr val="4472C4">
                  <a:lumMod val="50000"/>
                </a:srgbClr>
              </a:solidFill>
              <a:effectLst/>
              <a:uLnTx/>
              <a:uFillTx/>
              <a:latin typeface="Calibri Light"/>
              <a:ea typeface="+mj-ea"/>
              <a:cs typeface="+mj-cs"/>
            </a:endParaRPr>
          </a:p>
        </p:txBody>
      </p:sp>
      <p:sp>
        <p:nvSpPr>
          <p:cNvPr id="177"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srgbClr val="FF6000"/>
                </a:solidFill>
                <a:latin typeface="Calibri"/>
              </a:rPr>
              <a:t>2</a:t>
            </a:r>
            <a:endParaRPr kumimoji="0" lang="es-ES" sz="1800" b="1" i="0" u="none" strike="noStrike" kern="1200" cap="none" spc="0" normalizeH="0" baseline="0" noProof="0" dirty="0">
              <a:ln>
                <a:noFill/>
              </a:ln>
              <a:solidFill>
                <a:srgbClr val="FF6000"/>
              </a:solidFill>
              <a:effectLst/>
              <a:uLnTx/>
              <a:uFillTx/>
              <a:latin typeface="Calibri"/>
              <a:ea typeface="+mn-ea"/>
              <a:cs typeface="+mn-cs"/>
            </a:endParaRPr>
          </a:p>
        </p:txBody>
      </p:sp>
    </p:spTree>
    <p:extLst>
      <p:ext uri="{BB962C8B-B14F-4D97-AF65-F5344CB8AC3E}">
        <p14:creationId xmlns:p14="http://schemas.microsoft.com/office/powerpoint/2010/main" val="331358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848323" y="316069"/>
            <a:ext cx="540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Introduction</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pic>
        <p:nvPicPr>
          <p:cNvPr id="6" name="Picture 5"/>
          <p:cNvPicPr>
            <a:picLocks noChangeAspect="1"/>
          </p:cNvPicPr>
          <p:nvPr/>
        </p:nvPicPr>
        <p:blipFill>
          <a:blip r:embed="rId3"/>
          <a:stretch>
            <a:fillRect/>
          </a:stretch>
        </p:blipFill>
        <p:spPr>
          <a:xfrm>
            <a:off x="7174814" y="1822866"/>
            <a:ext cx="4737003" cy="3316511"/>
          </a:xfrm>
          <a:prstGeom prst="rect">
            <a:avLst/>
          </a:prstGeom>
        </p:spPr>
      </p:pic>
      <p:sp>
        <p:nvSpPr>
          <p:cNvPr id="19" name="TextBox 18">
            <a:extLst>
              <a:ext uri="{FF2B5EF4-FFF2-40B4-BE49-F238E27FC236}">
                <a16:creationId xmlns:a16="http://schemas.microsoft.com/office/drawing/2014/main" id="{6E05A10D-0183-AAED-97CC-913B1C5DF401}"/>
              </a:ext>
            </a:extLst>
          </p:cNvPr>
          <p:cNvSpPr txBox="1"/>
          <p:nvPr/>
        </p:nvSpPr>
        <p:spPr>
          <a:xfrm>
            <a:off x="6265853" y="5390184"/>
            <a:ext cx="6554924" cy="646331"/>
          </a:xfrm>
          <a:prstGeom prst="rect">
            <a:avLst/>
          </a:prstGeom>
          <a:noFill/>
        </p:spPr>
        <p:txBody>
          <a:bodyPr wrap="square">
            <a:spAutoFit/>
          </a:bodyPr>
          <a:lstStyle/>
          <a:p>
            <a:pPr algn="ctr"/>
            <a:r>
              <a:rPr lang="en-US" dirty="0"/>
              <a:t>Ronald L. </a:t>
            </a:r>
            <a:r>
              <a:rPr lang="en-US" b="1" dirty="0"/>
              <a:t>R</a:t>
            </a:r>
            <a:r>
              <a:rPr lang="en-US" dirty="0"/>
              <a:t>ivest, Adi </a:t>
            </a:r>
            <a:r>
              <a:rPr lang="en-US" b="1" dirty="0"/>
              <a:t>S</a:t>
            </a:r>
            <a:r>
              <a:rPr lang="en-US" dirty="0"/>
              <a:t>hamir, et Leonard </a:t>
            </a:r>
            <a:r>
              <a:rPr lang="en-US" b="1" dirty="0"/>
              <a:t>A</a:t>
            </a:r>
            <a:r>
              <a:rPr lang="en-US" dirty="0"/>
              <a:t>dleman</a:t>
            </a:r>
          </a:p>
          <a:p>
            <a:pPr algn="ctr"/>
            <a:r>
              <a:rPr lang="en-US" dirty="0" err="1"/>
              <a:t>Inventeurs</a:t>
            </a:r>
            <a:r>
              <a:rPr lang="en-US" dirty="0"/>
              <a:t> de la RSA (1977)</a:t>
            </a:r>
          </a:p>
        </p:txBody>
      </p:sp>
      <p:sp>
        <p:nvSpPr>
          <p:cNvPr id="20"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prstClr val="white"/>
                </a:solidFill>
                <a:latin typeface="Calibri"/>
              </a:rPr>
              <a:t>3</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TextBox 2">
            <a:extLst>
              <a:ext uri="{FF2B5EF4-FFF2-40B4-BE49-F238E27FC236}">
                <a16:creationId xmlns:a16="http://schemas.microsoft.com/office/drawing/2014/main" id="{11CA8566-3439-075F-0B08-CFE054E2CF30}"/>
              </a:ext>
            </a:extLst>
          </p:cNvPr>
          <p:cNvSpPr txBox="1"/>
          <p:nvPr/>
        </p:nvSpPr>
        <p:spPr>
          <a:xfrm>
            <a:off x="2060106" y="1843895"/>
            <a:ext cx="5020405" cy="31393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b="1" dirty="0">
                <a:solidFill>
                  <a:srgbClr val="FF6000"/>
                </a:solidFill>
                <a:latin typeface="Times New Roman" panose="02020603050405020304" pitchFamily="18" charset="0"/>
                <a:cs typeface="Times New Roman" panose="02020603050405020304" pitchFamily="18" charset="0"/>
              </a:rPr>
              <a:t>RSA</a:t>
            </a:r>
            <a:r>
              <a:rPr lang="fr-FR" dirty="0">
                <a:solidFill>
                  <a:srgbClr val="000000"/>
                </a:solidFill>
                <a:latin typeface="Times New Roman" panose="02020603050405020304" pitchFamily="18" charset="0"/>
                <a:cs typeface="Times New Roman" panose="02020603050405020304" pitchFamily="18" charset="0"/>
              </a:rPr>
              <a:t> est un algorithme de cryptographie asymétrique largement utilisé pour le chiffrement et la signature numérique il repose sur le principe de la difficulté de factorisation de grands nombres premiers.</a:t>
            </a:r>
          </a:p>
          <a:p>
            <a:pPr algn="just"/>
            <a:endParaRPr lang="fr-FR" dirty="0">
              <a:solidFill>
                <a:srgbClr val="000000"/>
              </a:solidFill>
              <a:latin typeface="Times New Roman" panose="02020603050405020304" pitchFamily="18" charset="0"/>
              <a:cs typeface="Times New Roman" panose="02020603050405020304" pitchFamily="18" charset="0"/>
            </a:endParaRPr>
          </a:p>
          <a:p>
            <a:pPr algn="just"/>
            <a:r>
              <a:rPr lang="fr-FR" dirty="0">
                <a:solidFill>
                  <a:srgbClr val="000000"/>
                </a:solidFill>
                <a:latin typeface="Times New Roman" panose="02020603050405020304" pitchFamily="18" charset="0"/>
                <a:cs typeface="Times New Roman" panose="02020603050405020304" pitchFamily="18" charset="0"/>
              </a:rPr>
              <a:t>Cependant, l'efficacité de RSA dépend fortement des opérations de multiplication impliquées dans ses calculs, ce qui peut être particulièrement coûteux en termes de ressources computationnelles. C'est là qu'intervient la multiplication de Montgomery.</a:t>
            </a:r>
          </a:p>
        </p:txBody>
      </p:sp>
      <p:grpSp>
        <p:nvGrpSpPr>
          <p:cNvPr id="24" name="Group 23">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25"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9"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30"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32"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3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4" name="Picture 33">
            <a:extLst>
              <a:ext uri="{FF2B5EF4-FFF2-40B4-BE49-F238E27FC236}">
                <a16:creationId xmlns:a16="http://schemas.microsoft.com/office/drawing/2014/main" id="{A174BAD0-04D3-47FB-8503-FBA7BABB4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35" name="ZoneTexte 20"/>
          <p:cNvSpPr txBox="1"/>
          <p:nvPr/>
        </p:nvSpPr>
        <p:spPr>
          <a:xfrm>
            <a:off x="0" y="1796419"/>
            <a:ext cx="1978147"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Introduction</a:t>
            </a:r>
          </a:p>
        </p:txBody>
      </p:sp>
    </p:spTree>
    <p:extLst>
      <p:ext uri="{BB962C8B-B14F-4D97-AF65-F5344CB8AC3E}">
        <p14:creationId xmlns:p14="http://schemas.microsoft.com/office/powerpoint/2010/main" val="359797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863E23F-08A3-3639-43D0-078CEFEED317}"/>
              </a:ext>
            </a:extLst>
          </p:cNvPr>
          <p:cNvSpPr txBox="1"/>
          <p:nvPr/>
        </p:nvSpPr>
        <p:spPr>
          <a:xfrm>
            <a:off x="2778950" y="2309859"/>
            <a:ext cx="4785553" cy="2585323"/>
          </a:xfrm>
          <a:prstGeom prst="rect">
            <a:avLst/>
          </a:prstGeom>
          <a:noFill/>
        </p:spPr>
        <p:txBody>
          <a:bodyPr wrap="square">
            <a:spAutoFit/>
          </a:bodyPr>
          <a:lstStyle/>
          <a:p>
            <a:pPr algn="just"/>
            <a:r>
              <a:rPr lang="fr-FR" dirty="0">
                <a:latin typeface="Times New Roman" panose="02020603050405020304" pitchFamily="18" charset="0"/>
                <a:cs typeface="Times New Roman" panose="02020603050405020304" pitchFamily="18" charset="0"/>
              </a:rPr>
              <a:t>La</a:t>
            </a:r>
            <a:r>
              <a:rPr lang="fr-FR" b="1" dirty="0">
                <a:latin typeface="Times New Roman" panose="02020603050405020304" pitchFamily="18" charset="0"/>
                <a:cs typeface="Times New Roman" panose="02020603050405020304" pitchFamily="18" charset="0"/>
              </a:rPr>
              <a:t> </a:t>
            </a:r>
            <a:r>
              <a:rPr lang="fr-FR" b="1" dirty="0">
                <a:solidFill>
                  <a:srgbClr val="FF6000"/>
                </a:solidFill>
                <a:latin typeface="Times New Roman" panose="02020603050405020304" pitchFamily="18" charset="0"/>
                <a:cs typeface="Times New Roman" panose="02020603050405020304" pitchFamily="18" charset="0"/>
              </a:rPr>
              <a:t>multiplication de Montgomery </a:t>
            </a:r>
            <a:r>
              <a:rPr lang="fr-FR" dirty="0">
                <a:latin typeface="Times New Roman" panose="02020603050405020304" pitchFamily="18" charset="0"/>
                <a:cs typeface="Times New Roman" panose="02020603050405020304" pitchFamily="18" charset="0"/>
              </a:rPr>
              <a:t>est une technique algorithmique utilisée en arithmétique modulaire pour accélérer les opérations de multiplication en cryptographie.</a:t>
            </a:r>
          </a:p>
          <a:p>
            <a:pPr algn="just"/>
            <a:r>
              <a:rPr lang="fr-FR"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Cette méthode optimise les calculs modulaires en réduisant le nombre d'opérations nécessaires, ce qui la rend particulièrement adaptée aux systèmes cryptographiques tels que le RSA.</a:t>
            </a:r>
          </a:p>
        </p:txBody>
      </p:sp>
      <p:sp>
        <p:nvSpPr>
          <p:cNvPr id="19" name="TextBox 18">
            <a:extLst>
              <a:ext uri="{FF2B5EF4-FFF2-40B4-BE49-F238E27FC236}">
                <a16:creationId xmlns:a16="http://schemas.microsoft.com/office/drawing/2014/main" id="{343BC6B4-B4FF-88ED-1422-AA6282B59D42}"/>
              </a:ext>
            </a:extLst>
          </p:cNvPr>
          <p:cNvSpPr txBox="1"/>
          <p:nvPr/>
        </p:nvSpPr>
        <p:spPr>
          <a:xfrm>
            <a:off x="7147377" y="5560524"/>
            <a:ext cx="5044623" cy="369332"/>
          </a:xfrm>
          <a:prstGeom prst="rect">
            <a:avLst/>
          </a:prstGeom>
          <a:noFill/>
        </p:spPr>
        <p:txBody>
          <a:bodyPr wrap="square">
            <a:spAutoFit/>
          </a:bodyPr>
          <a:lstStyle/>
          <a:p>
            <a:pPr algn="ctr"/>
            <a:r>
              <a:rPr lang="fr-FR" dirty="0"/>
              <a:t>Peter L. Montgomery </a:t>
            </a:r>
            <a:r>
              <a:rPr lang="en-US"/>
              <a:t>(1985 )</a:t>
            </a:r>
            <a:endParaRPr lang="en-US" dirty="0"/>
          </a:p>
        </p:txBody>
      </p:sp>
      <p:sp>
        <p:nvSpPr>
          <p:cNvPr id="20" name="Rectangle 19"/>
          <p:cNvSpPr/>
          <p:nvPr/>
        </p:nvSpPr>
        <p:spPr>
          <a:xfrm>
            <a:off x="3848323" y="316069"/>
            <a:ext cx="540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Introduction</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p:sp>
        <p:nvSpPr>
          <p:cNvPr id="22"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prstClr val="white"/>
                </a:solidFill>
                <a:latin typeface="Calibri"/>
              </a:rPr>
              <a:t>4</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24" name="Group 23">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25"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i="0" u="none" strike="noStrike" kern="1200" cap="none" spc="0" normalizeH="0" baseline="0" noProof="0" dirty="0">
                  <a:ln>
                    <a:noFill/>
                  </a:ln>
                  <a:solidFill>
                    <a:srgbClr val="7F7F7F"/>
                  </a:solidFill>
                  <a:effectLst/>
                  <a:uLnTx/>
                  <a:uFillTx/>
                  <a:latin typeface="Calibri"/>
                  <a:ea typeface="+mn-ea"/>
                  <a:cs typeface="+mn-cs"/>
                </a:rPr>
                <a:t>Principe de fonctionnement</a:t>
              </a:r>
            </a:p>
          </p:txBody>
        </p:sp>
        <p:sp>
          <p:nvSpPr>
            <p:cNvPr id="29"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30"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31" name="ZoneTexte 20"/>
            <p:cNvSpPr txBox="1"/>
            <p:nvPr/>
          </p:nvSpPr>
          <p:spPr>
            <a:xfrm>
              <a:off x="1" y="1805743"/>
              <a:ext cx="1978147" cy="369332"/>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Introduction</a:t>
              </a:r>
            </a:p>
          </p:txBody>
        </p:sp>
        <p:sp>
          <p:nvSpPr>
            <p:cNvPr id="32"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33"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4" name="Picture 33">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pic>
        <p:nvPicPr>
          <p:cNvPr id="3" name="Picture 2" descr="A person in a military uniform&#10;&#10;Description automatically generated">
            <a:extLst>
              <a:ext uri="{FF2B5EF4-FFF2-40B4-BE49-F238E27FC236}">
                <a16:creationId xmlns:a16="http://schemas.microsoft.com/office/drawing/2014/main" id="{BFCA223B-0C2A-1207-30DA-125E58B55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437" y="1678791"/>
            <a:ext cx="2983178" cy="3713239"/>
          </a:xfrm>
          <a:prstGeom prst="rect">
            <a:avLst/>
          </a:prstGeom>
        </p:spPr>
      </p:pic>
    </p:spTree>
    <p:extLst>
      <p:ext uri="{BB962C8B-B14F-4D97-AF65-F5344CB8AC3E}">
        <p14:creationId xmlns:p14="http://schemas.microsoft.com/office/powerpoint/2010/main" val="147795772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2" name="Google Shape;161;p29">
            <a:extLst>
              <a:ext uri="{FF2B5EF4-FFF2-40B4-BE49-F238E27FC236}">
                <a16:creationId xmlns:a16="http://schemas.microsoft.com/office/drawing/2014/main" id="{E75ABC77-868D-41AA-5C04-C1FABEF8E2C2}"/>
              </a:ext>
            </a:extLst>
          </p:cNvPr>
          <p:cNvGrpSpPr/>
          <p:nvPr/>
        </p:nvGrpSpPr>
        <p:grpSpPr>
          <a:xfrm>
            <a:off x="2038963" y="850035"/>
            <a:ext cx="4117010" cy="5284424"/>
            <a:chOff x="196269" y="-35131"/>
            <a:chExt cx="4117010" cy="5284424"/>
          </a:xfrm>
        </p:grpSpPr>
        <p:grpSp>
          <p:nvGrpSpPr>
            <p:cNvPr id="24" name="Google Shape;162;p29">
              <a:extLst>
                <a:ext uri="{FF2B5EF4-FFF2-40B4-BE49-F238E27FC236}">
                  <a16:creationId xmlns:a16="http://schemas.microsoft.com/office/drawing/2014/main" id="{D0DAF21C-D88F-A2A6-54FF-1C7E0A3E84A2}"/>
                </a:ext>
              </a:extLst>
            </p:cNvPr>
            <p:cNvGrpSpPr/>
            <p:nvPr/>
          </p:nvGrpSpPr>
          <p:grpSpPr>
            <a:xfrm>
              <a:off x="196269" y="-35131"/>
              <a:ext cx="4117010" cy="4393434"/>
              <a:chOff x="43869" y="-35131"/>
              <a:chExt cx="4117010" cy="4393434"/>
            </a:xfrm>
          </p:grpSpPr>
          <p:sp>
            <p:nvSpPr>
              <p:cNvPr id="33" name="Google Shape;163;p29">
                <a:extLst>
                  <a:ext uri="{FF2B5EF4-FFF2-40B4-BE49-F238E27FC236}">
                    <a16:creationId xmlns:a16="http://schemas.microsoft.com/office/drawing/2014/main" id="{C0610CF2-2B1B-9D3A-5E32-2DF9E7B22AA2}"/>
                  </a:ext>
                </a:extLst>
              </p:cNvPr>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4" name="Google Shape;164;p29">
                <a:extLst>
                  <a:ext uri="{FF2B5EF4-FFF2-40B4-BE49-F238E27FC236}">
                    <a16:creationId xmlns:a16="http://schemas.microsoft.com/office/drawing/2014/main" id="{1FA934BD-0FF4-D123-9C05-D3B5C1D5FA8B}"/>
                  </a:ext>
                </a:extLst>
              </p:cNvPr>
              <p:cNvGrpSpPr/>
              <p:nvPr/>
            </p:nvGrpSpPr>
            <p:grpSpPr>
              <a:xfrm>
                <a:off x="43869" y="-35131"/>
                <a:ext cx="4117010" cy="4393434"/>
                <a:chOff x="-6861500" y="-774675"/>
                <a:chExt cx="4221275" cy="4504700"/>
              </a:xfrm>
            </p:grpSpPr>
            <p:sp>
              <p:nvSpPr>
                <p:cNvPr id="35" name="Google Shape;165;p29">
                  <a:extLst>
                    <a:ext uri="{FF2B5EF4-FFF2-40B4-BE49-F238E27FC236}">
                      <a16:creationId xmlns:a16="http://schemas.microsoft.com/office/drawing/2014/main" id="{C8AE9311-32A4-1004-8CC9-266642822900}"/>
                    </a:ext>
                  </a:extLst>
                </p:cNvPr>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Google Shape;166;p29">
                  <a:extLst>
                    <a:ext uri="{FF2B5EF4-FFF2-40B4-BE49-F238E27FC236}">
                      <a16:creationId xmlns:a16="http://schemas.microsoft.com/office/drawing/2014/main" id="{6A6379C6-C2F9-492B-E56E-08AB3C689A4B}"/>
                    </a:ext>
                  </a:extLst>
                </p:cNvPr>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Google Shape;167;p29">
                  <a:extLst>
                    <a:ext uri="{FF2B5EF4-FFF2-40B4-BE49-F238E27FC236}">
                      <a16:creationId xmlns:a16="http://schemas.microsoft.com/office/drawing/2014/main" id="{F3AE8F74-25AB-60EF-A25E-6E2D68C959F3}"/>
                    </a:ext>
                  </a:extLst>
                </p:cNvPr>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Google Shape;168;p29">
                  <a:extLst>
                    <a:ext uri="{FF2B5EF4-FFF2-40B4-BE49-F238E27FC236}">
                      <a16:creationId xmlns:a16="http://schemas.microsoft.com/office/drawing/2014/main" id="{CF1A8CEB-B771-FF5F-36D1-3BC228B5E282}"/>
                    </a:ext>
                  </a:extLst>
                </p:cNvPr>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Google Shape;169;p29">
                  <a:extLst>
                    <a:ext uri="{FF2B5EF4-FFF2-40B4-BE49-F238E27FC236}">
                      <a16:creationId xmlns:a16="http://schemas.microsoft.com/office/drawing/2014/main" id="{0A635F5E-DF03-71E6-9308-2BBAA5425ED6}"/>
                    </a:ext>
                  </a:extLst>
                </p:cNvPr>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Google Shape;170;p29">
                  <a:extLst>
                    <a:ext uri="{FF2B5EF4-FFF2-40B4-BE49-F238E27FC236}">
                      <a16:creationId xmlns:a16="http://schemas.microsoft.com/office/drawing/2014/main" id="{1BB6C2A8-CA7F-2FFD-24E4-B8AE57C9E700}"/>
                    </a:ext>
                  </a:extLst>
                </p:cNvPr>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Google Shape;171;p29">
                  <a:extLst>
                    <a:ext uri="{FF2B5EF4-FFF2-40B4-BE49-F238E27FC236}">
                      <a16:creationId xmlns:a16="http://schemas.microsoft.com/office/drawing/2014/main" id="{70287302-CB2B-DB1C-1C7A-46B40F1CFCF2}"/>
                    </a:ext>
                  </a:extLst>
                </p:cNvPr>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Google Shape;172;p29">
                  <a:extLst>
                    <a:ext uri="{FF2B5EF4-FFF2-40B4-BE49-F238E27FC236}">
                      <a16:creationId xmlns:a16="http://schemas.microsoft.com/office/drawing/2014/main" id="{C53A364E-33D3-3194-1DC2-FDA7860F6937}"/>
                    </a:ext>
                  </a:extLst>
                </p:cNvPr>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Google Shape;173;p29">
                  <a:extLst>
                    <a:ext uri="{FF2B5EF4-FFF2-40B4-BE49-F238E27FC236}">
                      <a16:creationId xmlns:a16="http://schemas.microsoft.com/office/drawing/2014/main" id="{E5BC0EFF-8563-5604-EDF0-330E6CDFA1CC}"/>
                    </a:ext>
                  </a:extLst>
                </p:cNvPr>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Google Shape;174;p29">
                  <a:extLst>
                    <a:ext uri="{FF2B5EF4-FFF2-40B4-BE49-F238E27FC236}">
                      <a16:creationId xmlns:a16="http://schemas.microsoft.com/office/drawing/2014/main" id="{0CDE7FED-6E9E-113D-FF67-53F403B3190D}"/>
                    </a:ext>
                  </a:extLst>
                </p:cNvPr>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Google Shape;175;p29">
                  <a:extLst>
                    <a:ext uri="{FF2B5EF4-FFF2-40B4-BE49-F238E27FC236}">
                      <a16:creationId xmlns:a16="http://schemas.microsoft.com/office/drawing/2014/main" id="{D27880BC-5F66-C183-8616-CB0A1E864B76}"/>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Google Shape;176;p29">
                  <a:extLst>
                    <a:ext uri="{FF2B5EF4-FFF2-40B4-BE49-F238E27FC236}">
                      <a16:creationId xmlns:a16="http://schemas.microsoft.com/office/drawing/2014/main" id="{B08B89C8-C4EA-D3B7-F848-49F19F076EA9}"/>
                    </a:ext>
                  </a:extLst>
                </p:cNvPr>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Google Shape;177;p29">
                  <a:extLst>
                    <a:ext uri="{FF2B5EF4-FFF2-40B4-BE49-F238E27FC236}">
                      <a16:creationId xmlns:a16="http://schemas.microsoft.com/office/drawing/2014/main" id="{E769709B-61FD-03BE-3AC4-2B98E57036E7}"/>
                    </a:ext>
                  </a:extLst>
                </p:cNvPr>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Google Shape;178;p29">
                  <a:extLst>
                    <a:ext uri="{FF2B5EF4-FFF2-40B4-BE49-F238E27FC236}">
                      <a16:creationId xmlns:a16="http://schemas.microsoft.com/office/drawing/2014/main" id="{F2DCDFDD-1863-3D9A-F61D-8C9EEB06E01E}"/>
                    </a:ext>
                  </a:extLst>
                </p:cNvPr>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Google Shape;179;p29">
                  <a:extLst>
                    <a:ext uri="{FF2B5EF4-FFF2-40B4-BE49-F238E27FC236}">
                      <a16:creationId xmlns:a16="http://schemas.microsoft.com/office/drawing/2014/main" id="{A43E1CEA-41B3-0998-F0ED-195A012EB2E0}"/>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Google Shape;180;p29">
                  <a:extLst>
                    <a:ext uri="{FF2B5EF4-FFF2-40B4-BE49-F238E27FC236}">
                      <a16:creationId xmlns:a16="http://schemas.microsoft.com/office/drawing/2014/main" id="{77FCC013-2D9C-90B0-ECA3-A6E847B29820}"/>
                    </a:ext>
                  </a:extLst>
                </p:cNvPr>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Google Shape;181;p29">
                  <a:extLst>
                    <a:ext uri="{FF2B5EF4-FFF2-40B4-BE49-F238E27FC236}">
                      <a16:creationId xmlns:a16="http://schemas.microsoft.com/office/drawing/2014/main" id="{EFE731AB-30FB-E8B9-56D2-B9AF32F63FFE}"/>
                    </a:ext>
                  </a:extLst>
                </p:cNvPr>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Google Shape;182;p29">
                  <a:extLst>
                    <a:ext uri="{FF2B5EF4-FFF2-40B4-BE49-F238E27FC236}">
                      <a16:creationId xmlns:a16="http://schemas.microsoft.com/office/drawing/2014/main" id="{69168E4F-7AB1-7983-389D-07A05A2AD85D}"/>
                    </a:ext>
                  </a:extLst>
                </p:cNvPr>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Google Shape;183;p29">
                  <a:extLst>
                    <a:ext uri="{FF2B5EF4-FFF2-40B4-BE49-F238E27FC236}">
                      <a16:creationId xmlns:a16="http://schemas.microsoft.com/office/drawing/2014/main" id="{6566B2EA-872C-351A-56A1-F28D082E0CAF}"/>
                    </a:ext>
                  </a:extLst>
                </p:cNvPr>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Google Shape;184;p29">
                  <a:extLst>
                    <a:ext uri="{FF2B5EF4-FFF2-40B4-BE49-F238E27FC236}">
                      <a16:creationId xmlns:a16="http://schemas.microsoft.com/office/drawing/2014/main" id="{8EA7D2D0-3008-2713-9F1E-6BC4FA56C36A}"/>
                    </a:ext>
                  </a:extLst>
                </p:cNvPr>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Google Shape;185;p29">
                  <a:extLst>
                    <a:ext uri="{FF2B5EF4-FFF2-40B4-BE49-F238E27FC236}">
                      <a16:creationId xmlns:a16="http://schemas.microsoft.com/office/drawing/2014/main" id="{164EC3BA-A4D4-98CF-6088-C827421EF16C}"/>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Google Shape;186;p29">
                  <a:extLst>
                    <a:ext uri="{FF2B5EF4-FFF2-40B4-BE49-F238E27FC236}">
                      <a16:creationId xmlns:a16="http://schemas.microsoft.com/office/drawing/2014/main" id="{13CBA876-0246-22DB-8BC5-EC4827BDC4CF}"/>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Google Shape;187;p29">
                  <a:extLst>
                    <a:ext uri="{FF2B5EF4-FFF2-40B4-BE49-F238E27FC236}">
                      <a16:creationId xmlns:a16="http://schemas.microsoft.com/office/drawing/2014/main" id="{94BE2816-A477-F2FE-6BB3-24C4EAD68A6A}"/>
                    </a:ext>
                  </a:extLst>
                </p:cNvPr>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Google Shape;188;p29">
                  <a:extLst>
                    <a:ext uri="{FF2B5EF4-FFF2-40B4-BE49-F238E27FC236}">
                      <a16:creationId xmlns:a16="http://schemas.microsoft.com/office/drawing/2014/main" id="{279A9AED-096C-D5D0-35D4-D0C253E0EA27}"/>
                    </a:ext>
                  </a:extLst>
                </p:cNvPr>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Google Shape;189;p29">
                  <a:extLst>
                    <a:ext uri="{FF2B5EF4-FFF2-40B4-BE49-F238E27FC236}">
                      <a16:creationId xmlns:a16="http://schemas.microsoft.com/office/drawing/2014/main" id="{E135ECE4-B148-3511-0D84-5BBF71CD9650}"/>
                    </a:ext>
                  </a:extLst>
                </p:cNvPr>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Google Shape;190;p29">
                  <a:extLst>
                    <a:ext uri="{FF2B5EF4-FFF2-40B4-BE49-F238E27FC236}">
                      <a16:creationId xmlns:a16="http://schemas.microsoft.com/office/drawing/2014/main" id="{162B7FAE-D740-A2F9-88FD-39B6D101BF3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Google Shape;191;p29">
                  <a:extLst>
                    <a:ext uri="{FF2B5EF4-FFF2-40B4-BE49-F238E27FC236}">
                      <a16:creationId xmlns:a16="http://schemas.microsoft.com/office/drawing/2014/main" id="{B0693ECD-67E0-41F0-1040-2C3CDC4510E7}"/>
                    </a:ext>
                  </a:extLst>
                </p:cNvPr>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Google Shape;192;p29">
                  <a:extLst>
                    <a:ext uri="{FF2B5EF4-FFF2-40B4-BE49-F238E27FC236}">
                      <a16:creationId xmlns:a16="http://schemas.microsoft.com/office/drawing/2014/main" id="{E9834B84-101E-ABF0-1F79-38F9F52AAF80}"/>
                    </a:ext>
                  </a:extLst>
                </p:cNvPr>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Google Shape;193;p29">
                  <a:extLst>
                    <a:ext uri="{FF2B5EF4-FFF2-40B4-BE49-F238E27FC236}">
                      <a16:creationId xmlns:a16="http://schemas.microsoft.com/office/drawing/2014/main" id="{21A610B7-E2DE-3400-FDA2-69BC97210DB4}"/>
                    </a:ext>
                  </a:extLst>
                </p:cNvPr>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Google Shape;194;p29">
                  <a:extLst>
                    <a:ext uri="{FF2B5EF4-FFF2-40B4-BE49-F238E27FC236}">
                      <a16:creationId xmlns:a16="http://schemas.microsoft.com/office/drawing/2014/main" id="{6D1024E4-048E-6BA4-DBD2-FCC81ED9A5BA}"/>
                    </a:ext>
                  </a:extLst>
                </p:cNvPr>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Google Shape;195;p29">
                  <a:extLst>
                    <a:ext uri="{FF2B5EF4-FFF2-40B4-BE49-F238E27FC236}">
                      <a16:creationId xmlns:a16="http://schemas.microsoft.com/office/drawing/2014/main" id="{C660766E-E89F-6674-9A03-69E0833A2F0F}"/>
                    </a:ext>
                  </a:extLst>
                </p:cNvPr>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Google Shape;196;p29">
                  <a:extLst>
                    <a:ext uri="{FF2B5EF4-FFF2-40B4-BE49-F238E27FC236}">
                      <a16:creationId xmlns:a16="http://schemas.microsoft.com/office/drawing/2014/main" id="{660476B3-680B-68DA-7F38-5119AE569569}"/>
                    </a:ext>
                  </a:extLst>
                </p:cNvPr>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Google Shape;197;p29">
                  <a:extLst>
                    <a:ext uri="{FF2B5EF4-FFF2-40B4-BE49-F238E27FC236}">
                      <a16:creationId xmlns:a16="http://schemas.microsoft.com/office/drawing/2014/main" id="{7AD13BB1-F980-7DD5-2755-F9B820DF989F}"/>
                    </a:ext>
                  </a:extLst>
                </p:cNvPr>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Google Shape;198;p29">
                  <a:extLst>
                    <a:ext uri="{FF2B5EF4-FFF2-40B4-BE49-F238E27FC236}">
                      <a16:creationId xmlns:a16="http://schemas.microsoft.com/office/drawing/2014/main" id="{4FC7ECBC-83D7-88FD-F96F-01489644CECD}"/>
                    </a:ext>
                  </a:extLst>
                </p:cNvPr>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Google Shape;199;p29">
                  <a:extLst>
                    <a:ext uri="{FF2B5EF4-FFF2-40B4-BE49-F238E27FC236}">
                      <a16:creationId xmlns:a16="http://schemas.microsoft.com/office/drawing/2014/main" id="{8F8FAB4C-0139-8FEE-62A0-EFE45B10AD35}"/>
                    </a:ext>
                  </a:extLst>
                </p:cNvPr>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Google Shape;200;p29">
                  <a:extLst>
                    <a:ext uri="{FF2B5EF4-FFF2-40B4-BE49-F238E27FC236}">
                      <a16:creationId xmlns:a16="http://schemas.microsoft.com/office/drawing/2014/main" id="{DCF993FB-F16A-8A94-13DC-B47A233623AF}"/>
                    </a:ext>
                  </a:extLst>
                </p:cNvPr>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Google Shape;201;p29">
                  <a:extLst>
                    <a:ext uri="{FF2B5EF4-FFF2-40B4-BE49-F238E27FC236}">
                      <a16:creationId xmlns:a16="http://schemas.microsoft.com/office/drawing/2014/main" id="{5C275FDB-60B9-E5B8-7B38-6A9D31E2E3A9}"/>
                    </a:ext>
                  </a:extLst>
                </p:cNvPr>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Google Shape;202;p29">
                  <a:extLst>
                    <a:ext uri="{FF2B5EF4-FFF2-40B4-BE49-F238E27FC236}">
                      <a16:creationId xmlns:a16="http://schemas.microsoft.com/office/drawing/2014/main" id="{6A9D2DA9-C8D6-6B45-2F51-2E966A8EF11C}"/>
                    </a:ext>
                  </a:extLst>
                </p:cNvPr>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Google Shape;203;p29">
                  <a:extLst>
                    <a:ext uri="{FF2B5EF4-FFF2-40B4-BE49-F238E27FC236}">
                      <a16:creationId xmlns:a16="http://schemas.microsoft.com/office/drawing/2014/main" id="{4BB747D5-A5D1-8686-5390-9E70A618B338}"/>
                    </a:ext>
                  </a:extLst>
                </p:cNvPr>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Google Shape;204;p29">
                  <a:extLst>
                    <a:ext uri="{FF2B5EF4-FFF2-40B4-BE49-F238E27FC236}">
                      <a16:creationId xmlns:a16="http://schemas.microsoft.com/office/drawing/2014/main" id="{EDB7222E-79A3-52BF-D826-FF1A789268B1}"/>
                    </a:ext>
                  </a:extLst>
                </p:cNvPr>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Google Shape;205;p29">
                  <a:extLst>
                    <a:ext uri="{FF2B5EF4-FFF2-40B4-BE49-F238E27FC236}">
                      <a16:creationId xmlns:a16="http://schemas.microsoft.com/office/drawing/2014/main" id="{129B1ED3-B9CD-5567-E1A3-7323F1EA8739}"/>
                    </a:ext>
                  </a:extLst>
                </p:cNvPr>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Google Shape;206;p29">
                  <a:extLst>
                    <a:ext uri="{FF2B5EF4-FFF2-40B4-BE49-F238E27FC236}">
                      <a16:creationId xmlns:a16="http://schemas.microsoft.com/office/drawing/2014/main" id="{77B43F07-84D5-9618-F8F5-61DDDC5DCD34}"/>
                    </a:ext>
                  </a:extLst>
                </p:cNvPr>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Google Shape;207;p29">
                  <a:extLst>
                    <a:ext uri="{FF2B5EF4-FFF2-40B4-BE49-F238E27FC236}">
                      <a16:creationId xmlns:a16="http://schemas.microsoft.com/office/drawing/2014/main" id="{FB5961C2-3D20-2007-E697-B25159A04118}"/>
                    </a:ext>
                  </a:extLst>
                </p:cNvPr>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Google Shape;208;p29">
                  <a:extLst>
                    <a:ext uri="{FF2B5EF4-FFF2-40B4-BE49-F238E27FC236}">
                      <a16:creationId xmlns:a16="http://schemas.microsoft.com/office/drawing/2014/main" id="{0FEA7650-756B-5B89-3B0F-AF261F0A34ED}"/>
                    </a:ext>
                  </a:extLst>
                </p:cNvPr>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Google Shape;209;p29">
                  <a:extLst>
                    <a:ext uri="{FF2B5EF4-FFF2-40B4-BE49-F238E27FC236}">
                      <a16:creationId xmlns:a16="http://schemas.microsoft.com/office/drawing/2014/main" id="{040D5ECF-29E1-4F50-F0EF-90756AFF57BD}"/>
                    </a:ext>
                  </a:extLst>
                </p:cNvPr>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Google Shape;210;p29">
                  <a:extLst>
                    <a:ext uri="{FF2B5EF4-FFF2-40B4-BE49-F238E27FC236}">
                      <a16:creationId xmlns:a16="http://schemas.microsoft.com/office/drawing/2014/main" id="{9E4695FC-7691-47EF-CC38-52B282FF3BB2}"/>
                    </a:ext>
                  </a:extLst>
                </p:cNvPr>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Google Shape;211;p29">
                  <a:extLst>
                    <a:ext uri="{FF2B5EF4-FFF2-40B4-BE49-F238E27FC236}">
                      <a16:creationId xmlns:a16="http://schemas.microsoft.com/office/drawing/2014/main" id="{55B57B56-3AA8-320D-A1D8-FD8D6583F089}"/>
                    </a:ext>
                  </a:extLst>
                </p:cNvPr>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Google Shape;212;p29">
                  <a:extLst>
                    <a:ext uri="{FF2B5EF4-FFF2-40B4-BE49-F238E27FC236}">
                      <a16:creationId xmlns:a16="http://schemas.microsoft.com/office/drawing/2014/main" id="{A6A24288-4DF1-F7D9-7A0D-10A42EF7085C}"/>
                    </a:ext>
                  </a:extLst>
                </p:cNvPr>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Google Shape;213;p29">
                  <a:extLst>
                    <a:ext uri="{FF2B5EF4-FFF2-40B4-BE49-F238E27FC236}">
                      <a16:creationId xmlns:a16="http://schemas.microsoft.com/office/drawing/2014/main" id="{42927C8A-7BA0-B1B0-887C-67CC3DA7FF4C}"/>
                    </a:ext>
                  </a:extLst>
                </p:cNvPr>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Google Shape;214;p29">
                  <a:extLst>
                    <a:ext uri="{FF2B5EF4-FFF2-40B4-BE49-F238E27FC236}">
                      <a16:creationId xmlns:a16="http://schemas.microsoft.com/office/drawing/2014/main" id="{642E03C0-28A0-5087-3C17-3F0C238FBA08}"/>
                    </a:ext>
                  </a:extLst>
                </p:cNvPr>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6" name="Google Shape;215;p29">
                  <a:extLst>
                    <a:ext uri="{FF2B5EF4-FFF2-40B4-BE49-F238E27FC236}">
                      <a16:creationId xmlns:a16="http://schemas.microsoft.com/office/drawing/2014/main" id="{3885B67A-517A-111D-A044-4D6EE36527D1}"/>
                    </a:ext>
                  </a:extLst>
                </p:cNvPr>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Google Shape;216;p29">
                  <a:extLst>
                    <a:ext uri="{FF2B5EF4-FFF2-40B4-BE49-F238E27FC236}">
                      <a16:creationId xmlns:a16="http://schemas.microsoft.com/office/drawing/2014/main" id="{DB3C3BDE-E610-9A3E-357B-F3B7E6B1D28D}"/>
                    </a:ext>
                  </a:extLst>
                </p:cNvPr>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Google Shape;217;p29">
                  <a:extLst>
                    <a:ext uri="{FF2B5EF4-FFF2-40B4-BE49-F238E27FC236}">
                      <a16:creationId xmlns:a16="http://schemas.microsoft.com/office/drawing/2014/main" id="{5079D00A-B88C-2943-CA40-A6BDEEB57B28}"/>
                    </a:ext>
                  </a:extLst>
                </p:cNvPr>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Google Shape;218;p29">
                  <a:extLst>
                    <a:ext uri="{FF2B5EF4-FFF2-40B4-BE49-F238E27FC236}">
                      <a16:creationId xmlns:a16="http://schemas.microsoft.com/office/drawing/2014/main" id="{65463179-8F2D-6EBF-734D-87B19E53BA7E}"/>
                    </a:ext>
                  </a:extLst>
                </p:cNvPr>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Google Shape;219;p29">
                  <a:extLst>
                    <a:ext uri="{FF2B5EF4-FFF2-40B4-BE49-F238E27FC236}">
                      <a16:creationId xmlns:a16="http://schemas.microsoft.com/office/drawing/2014/main" id="{35482574-7058-93B3-3047-464B0E40DBC4}"/>
                    </a:ext>
                  </a:extLst>
                </p:cNvPr>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Google Shape;220;p29">
                  <a:extLst>
                    <a:ext uri="{FF2B5EF4-FFF2-40B4-BE49-F238E27FC236}">
                      <a16:creationId xmlns:a16="http://schemas.microsoft.com/office/drawing/2014/main" id="{48302D59-0865-1450-7751-8005A61EE363}"/>
                    </a:ext>
                  </a:extLst>
                </p:cNvPr>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Google Shape;221;p29">
                  <a:extLst>
                    <a:ext uri="{FF2B5EF4-FFF2-40B4-BE49-F238E27FC236}">
                      <a16:creationId xmlns:a16="http://schemas.microsoft.com/office/drawing/2014/main" id="{7924FB97-EEA4-1243-94D4-56AFAE7E3DEE}"/>
                    </a:ext>
                  </a:extLst>
                </p:cNvPr>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Google Shape;222;p29">
                  <a:extLst>
                    <a:ext uri="{FF2B5EF4-FFF2-40B4-BE49-F238E27FC236}">
                      <a16:creationId xmlns:a16="http://schemas.microsoft.com/office/drawing/2014/main" id="{EB41C395-875C-824A-0D89-15A4CE220A00}"/>
                    </a:ext>
                  </a:extLst>
                </p:cNvPr>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Google Shape;223;p29">
                  <a:extLst>
                    <a:ext uri="{FF2B5EF4-FFF2-40B4-BE49-F238E27FC236}">
                      <a16:creationId xmlns:a16="http://schemas.microsoft.com/office/drawing/2014/main" id="{A76AA4DE-658B-F557-1334-2E3D738B4A30}"/>
                    </a:ext>
                  </a:extLst>
                </p:cNvPr>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Google Shape;224;p29">
                  <a:extLst>
                    <a:ext uri="{FF2B5EF4-FFF2-40B4-BE49-F238E27FC236}">
                      <a16:creationId xmlns:a16="http://schemas.microsoft.com/office/drawing/2014/main" id="{0774FBCC-9204-5600-7F8F-F03796E8D237}"/>
                    </a:ext>
                  </a:extLst>
                </p:cNvPr>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Google Shape;225;p29">
                  <a:extLst>
                    <a:ext uri="{FF2B5EF4-FFF2-40B4-BE49-F238E27FC236}">
                      <a16:creationId xmlns:a16="http://schemas.microsoft.com/office/drawing/2014/main" id="{B70927A1-564A-B4E2-A43A-D865F71633CB}"/>
                    </a:ext>
                  </a:extLst>
                </p:cNvPr>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Google Shape;226;p29">
                  <a:extLst>
                    <a:ext uri="{FF2B5EF4-FFF2-40B4-BE49-F238E27FC236}">
                      <a16:creationId xmlns:a16="http://schemas.microsoft.com/office/drawing/2014/main" id="{F3B0D91A-C86F-70F3-8176-90EF9D6B9D63}"/>
                    </a:ext>
                  </a:extLst>
                </p:cNvPr>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Google Shape;227;p29">
                  <a:extLst>
                    <a:ext uri="{FF2B5EF4-FFF2-40B4-BE49-F238E27FC236}">
                      <a16:creationId xmlns:a16="http://schemas.microsoft.com/office/drawing/2014/main" id="{8763C57B-96BA-093A-49AA-AF14D64C38B3}"/>
                    </a:ext>
                  </a:extLst>
                </p:cNvPr>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Google Shape;228;p29">
                  <a:extLst>
                    <a:ext uri="{FF2B5EF4-FFF2-40B4-BE49-F238E27FC236}">
                      <a16:creationId xmlns:a16="http://schemas.microsoft.com/office/drawing/2014/main" id="{031BD5F7-6E31-09C9-5CB8-4A18D293B4D9}"/>
                    </a:ext>
                  </a:extLst>
                </p:cNvPr>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Google Shape;229;p29">
                  <a:extLst>
                    <a:ext uri="{FF2B5EF4-FFF2-40B4-BE49-F238E27FC236}">
                      <a16:creationId xmlns:a16="http://schemas.microsoft.com/office/drawing/2014/main" id="{B249A715-B91E-304C-1821-55C28FF04F00}"/>
                    </a:ext>
                  </a:extLst>
                </p:cNvPr>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Google Shape;230;p29">
                  <a:extLst>
                    <a:ext uri="{FF2B5EF4-FFF2-40B4-BE49-F238E27FC236}">
                      <a16:creationId xmlns:a16="http://schemas.microsoft.com/office/drawing/2014/main" id="{A88265E2-B1A9-C71A-9062-23A9FC0D054E}"/>
                    </a:ext>
                  </a:extLst>
                </p:cNvPr>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Google Shape;231;p29">
                  <a:extLst>
                    <a:ext uri="{FF2B5EF4-FFF2-40B4-BE49-F238E27FC236}">
                      <a16:creationId xmlns:a16="http://schemas.microsoft.com/office/drawing/2014/main" id="{9F63714F-654E-661C-3C26-CB5860C15EBC}"/>
                    </a:ext>
                  </a:extLst>
                </p:cNvPr>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Google Shape;232;p29">
                  <a:extLst>
                    <a:ext uri="{FF2B5EF4-FFF2-40B4-BE49-F238E27FC236}">
                      <a16:creationId xmlns:a16="http://schemas.microsoft.com/office/drawing/2014/main" id="{FB4CE106-63E6-2C29-2EFB-3A7F6AD9597A}"/>
                    </a:ext>
                  </a:extLst>
                </p:cNvPr>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Google Shape;233;p29">
                  <a:extLst>
                    <a:ext uri="{FF2B5EF4-FFF2-40B4-BE49-F238E27FC236}">
                      <a16:creationId xmlns:a16="http://schemas.microsoft.com/office/drawing/2014/main" id="{E856FC1A-699A-B990-B6F2-DF3692DB3456}"/>
                    </a:ext>
                  </a:extLst>
                </p:cNvPr>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Google Shape;234;p29">
                  <a:extLst>
                    <a:ext uri="{FF2B5EF4-FFF2-40B4-BE49-F238E27FC236}">
                      <a16:creationId xmlns:a16="http://schemas.microsoft.com/office/drawing/2014/main" id="{37B52CD6-1123-1DA5-C09F-CB545A7485CD}"/>
                    </a:ext>
                  </a:extLst>
                </p:cNvPr>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Google Shape;235;p29">
                  <a:extLst>
                    <a:ext uri="{FF2B5EF4-FFF2-40B4-BE49-F238E27FC236}">
                      <a16:creationId xmlns:a16="http://schemas.microsoft.com/office/drawing/2014/main" id="{D70DD595-E0D1-EE26-1F74-C6B13006448E}"/>
                    </a:ext>
                  </a:extLst>
                </p:cNvPr>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Google Shape;236;p29">
                  <a:extLst>
                    <a:ext uri="{FF2B5EF4-FFF2-40B4-BE49-F238E27FC236}">
                      <a16:creationId xmlns:a16="http://schemas.microsoft.com/office/drawing/2014/main" id="{2E0F5766-5DBE-B63F-E7A3-0342F3A0851A}"/>
                    </a:ext>
                  </a:extLst>
                </p:cNvPr>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Google Shape;237;p29">
                  <a:extLst>
                    <a:ext uri="{FF2B5EF4-FFF2-40B4-BE49-F238E27FC236}">
                      <a16:creationId xmlns:a16="http://schemas.microsoft.com/office/drawing/2014/main" id="{3CF7A1AF-99D8-B191-64EE-2A0537EE6A8B}"/>
                    </a:ext>
                  </a:extLst>
                </p:cNvPr>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Google Shape;238;p29">
                  <a:extLst>
                    <a:ext uri="{FF2B5EF4-FFF2-40B4-BE49-F238E27FC236}">
                      <a16:creationId xmlns:a16="http://schemas.microsoft.com/office/drawing/2014/main" id="{B4400D0B-2760-9518-0F2B-DE20D3860283}"/>
                    </a:ext>
                  </a:extLst>
                </p:cNvPr>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Google Shape;239;p29">
                  <a:extLst>
                    <a:ext uri="{FF2B5EF4-FFF2-40B4-BE49-F238E27FC236}">
                      <a16:creationId xmlns:a16="http://schemas.microsoft.com/office/drawing/2014/main" id="{BE3FB57D-6CB5-859D-DC2F-E05BDE9963E9}"/>
                    </a:ext>
                  </a:extLst>
                </p:cNvPr>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Google Shape;240;p29">
                  <a:extLst>
                    <a:ext uri="{FF2B5EF4-FFF2-40B4-BE49-F238E27FC236}">
                      <a16:creationId xmlns:a16="http://schemas.microsoft.com/office/drawing/2014/main" id="{A0889BFF-906F-7A6B-53CA-E17C5FDCEA86}"/>
                    </a:ext>
                  </a:extLst>
                </p:cNvPr>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Google Shape;241;p29">
                  <a:extLst>
                    <a:ext uri="{FF2B5EF4-FFF2-40B4-BE49-F238E27FC236}">
                      <a16:creationId xmlns:a16="http://schemas.microsoft.com/office/drawing/2014/main" id="{81271CB1-82ED-0B0F-3BFD-BE286054625E}"/>
                    </a:ext>
                  </a:extLst>
                </p:cNvPr>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Google Shape;242;p29">
                  <a:extLst>
                    <a:ext uri="{FF2B5EF4-FFF2-40B4-BE49-F238E27FC236}">
                      <a16:creationId xmlns:a16="http://schemas.microsoft.com/office/drawing/2014/main" id="{35975FDF-158F-1225-E56D-D50A8F6BE47B}"/>
                    </a:ext>
                  </a:extLst>
                </p:cNvPr>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Google Shape;243;p29">
                  <a:extLst>
                    <a:ext uri="{FF2B5EF4-FFF2-40B4-BE49-F238E27FC236}">
                      <a16:creationId xmlns:a16="http://schemas.microsoft.com/office/drawing/2014/main" id="{3B12629B-E907-9EF8-E839-CE452651CD6D}"/>
                    </a:ext>
                  </a:extLst>
                </p:cNvPr>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Google Shape;244;p29">
                  <a:extLst>
                    <a:ext uri="{FF2B5EF4-FFF2-40B4-BE49-F238E27FC236}">
                      <a16:creationId xmlns:a16="http://schemas.microsoft.com/office/drawing/2014/main" id="{8E8A7049-A358-23F6-485B-2CC04B8D7988}"/>
                    </a:ext>
                  </a:extLst>
                </p:cNvPr>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Google Shape;245;p29">
                  <a:extLst>
                    <a:ext uri="{FF2B5EF4-FFF2-40B4-BE49-F238E27FC236}">
                      <a16:creationId xmlns:a16="http://schemas.microsoft.com/office/drawing/2014/main" id="{32807F55-2DB9-C1BF-4DEE-2568BCDE3BED}"/>
                    </a:ext>
                  </a:extLst>
                </p:cNvPr>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Google Shape;246;p29">
                  <a:extLst>
                    <a:ext uri="{FF2B5EF4-FFF2-40B4-BE49-F238E27FC236}">
                      <a16:creationId xmlns:a16="http://schemas.microsoft.com/office/drawing/2014/main" id="{B5E49F52-8E35-F913-3AF7-595A96D55113}"/>
                    </a:ext>
                  </a:extLst>
                </p:cNvPr>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Google Shape;247;p29">
                  <a:extLst>
                    <a:ext uri="{FF2B5EF4-FFF2-40B4-BE49-F238E27FC236}">
                      <a16:creationId xmlns:a16="http://schemas.microsoft.com/office/drawing/2014/main" id="{6796DD45-CA5B-3750-8B92-7BA0094D4875}"/>
                    </a:ext>
                  </a:extLst>
                </p:cNvPr>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Google Shape;248;p29">
                  <a:extLst>
                    <a:ext uri="{FF2B5EF4-FFF2-40B4-BE49-F238E27FC236}">
                      <a16:creationId xmlns:a16="http://schemas.microsoft.com/office/drawing/2014/main" id="{3922A16D-0101-31CA-94F7-B610499F763A}"/>
                    </a:ext>
                  </a:extLst>
                </p:cNvPr>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Google Shape;249;p29">
                  <a:extLst>
                    <a:ext uri="{FF2B5EF4-FFF2-40B4-BE49-F238E27FC236}">
                      <a16:creationId xmlns:a16="http://schemas.microsoft.com/office/drawing/2014/main" id="{57DF2628-25B4-B03A-2E74-760D85DF69E3}"/>
                    </a:ext>
                  </a:extLst>
                </p:cNvPr>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Google Shape;250;p29">
                  <a:extLst>
                    <a:ext uri="{FF2B5EF4-FFF2-40B4-BE49-F238E27FC236}">
                      <a16:creationId xmlns:a16="http://schemas.microsoft.com/office/drawing/2014/main" id="{39E9F3DF-35F1-AAA2-7022-5ED6997BA136}"/>
                    </a:ext>
                  </a:extLst>
                </p:cNvPr>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Google Shape;251;p29">
                  <a:extLst>
                    <a:ext uri="{FF2B5EF4-FFF2-40B4-BE49-F238E27FC236}">
                      <a16:creationId xmlns:a16="http://schemas.microsoft.com/office/drawing/2014/main" id="{9341C918-98F9-589F-4BB7-6A010E4FBAD2}"/>
                    </a:ext>
                  </a:extLst>
                </p:cNvPr>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Google Shape;252;p29">
                  <a:extLst>
                    <a:ext uri="{FF2B5EF4-FFF2-40B4-BE49-F238E27FC236}">
                      <a16:creationId xmlns:a16="http://schemas.microsoft.com/office/drawing/2014/main" id="{C2020CC1-6BE2-A9AC-5E58-F902D18C9994}"/>
                    </a:ext>
                  </a:extLst>
                </p:cNvPr>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Google Shape;253;p29">
                  <a:extLst>
                    <a:ext uri="{FF2B5EF4-FFF2-40B4-BE49-F238E27FC236}">
                      <a16:creationId xmlns:a16="http://schemas.microsoft.com/office/drawing/2014/main" id="{0192C622-1D43-BE80-5555-1575C865879C}"/>
                    </a:ext>
                  </a:extLst>
                </p:cNvPr>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Google Shape;254;p29">
                  <a:extLst>
                    <a:ext uri="{FF2B5EF4-FFF2-40B4-BE49-F238E27FC236}">
                      <a16:creationId xmlns:a16="http://schemas.microsoft.com/office/drawing/2014/main" id="{AC85BF77-3B38-58EB-5C80-907E5DEE9A84}"/>
                    </a:ext>
                  </a:extLst>
                </p:cNvPr>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Google Shape;255;p29">
                  <a:extLst>
                    <a:ext uri="{FF2B5EF4-FFF2-40B4-BE49-F238E27FC236}">
                      <a16:creationId xmlns:a16="http://schemas.microsoft.com/office/drawing/2014/main" id="{D9255340-A5EA-A0AC-8DF2-AB1E8D1C46A5}"/>
                    </a:ext>
                  </a:extLst>
                </p:cNvPr>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Google Shape;256;p29">
                  <a:extLst>
                    <a:ext uri="{FF2B5EF4-FFF2-40B4-BE49-F238E27FC236}">
                      <a16:creationId xmlns:a16="http://schemas.microsoft.com/office/drawing/2014/main" id="{F972EE49-9990-6695-5348-57A28A6F2967}"/>
                    </a:ext>
                  </a:extLst>
                </p:cNvPr>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Google Shape;257;p29">
                  <a:extLst>
                    <a:ext uri="{FF2B5EF4-FFF2-40B4-BE49-F238E27FC236}">
                      <a16:creationId xmlns:a16="http://schemas.microsoft.com/office/drawing/2014/main" id="{1B276736-5E3D-64C7-B8FA-D3CEF719AA11}"/>
                    </a:ext>
                  </a:extLst>
                </p:cNvPr>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Google Shape;258;p29">
                  <a:extLst>
                    <a:ext uri="{FF2B5EF4-FFF2-40B4-BE49-F238E27FC236}">
                      <a16:creationId xmlns:a16="http://schemas.microsoft.com/office/drawing/2014/main" id="{61F5E04C-C6EE-83F1-11AA-6451CB42E434}"/>
                    </a:ext>
                  </a:extLst>
                </p:cNvPr>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Google Shape;259;p29">
                  <a:extLst>
                    <a:ext uri="{FF2B5EF4-FFF2-40B4-BE49-F238E27FC236}">
                      <a16:creationId xmlns:a16="http://schemas.microsoft.com/office/drawing/2014/main" id="{30A05A43-155E-14C7-3724-F1C0B850D697}"/>
                    </a:ext>
                  </a:extLst>
                </p:cNvPr>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Google Shape;260;p29">
                  <a:extLst>
                    <a:ext uri="{FF2B5EF4-FFF2-40B4-BE49-F238E27FC236}">
                      <a16:creationId xmlns:a16="http://schemas.microsoft.com/office/drawing/2014/main" id="{E6C1B7D6-3E7E-6217-15BD-71993DD87BF4}"/>
                    </a:ext>
                  </a:extLst>
                </p:cNvPr>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Google Shape;261;p29">
                  <a:extLst>
                    <a:ext uri="{FF2B5EF4-FFF2-40B4-BE49-F238E27FC236}">
                      <a16:creationId xmlns:a16="http://schemas.microsoft.com/office/drawing/2014/main" id="{0B1CA036-5FAD-3F84-F4CE-1E888610D11C}"/>
                    </a:ext>
                  </a:extLst>
                </p:cNvPr>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Google Shape;262;p29">
                  <a:extLst>
                    <a:ext uri="{FF2B5EF4-FFF2-40B4-BE49-F238E27FC236}">
                      <a16:creationId xmlns:a16="http://schemas.microsoft.com/office/drawing/2014/main" id="{3091C31C-9EDF-53D9-448C-23C2FBCC9008}"/>
                    </a:ext>
                  </a:extLst>
                </p:cNvPr>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Google Shape;263;p29">
                  <a:extLst>
                    <a:ext uri="{FF2B5EF4-FFF2-40B4-BE49-F238E27FC236}">
                      <a16:creationId xmlns:a16="http://schemas.microsoft.com/office/drawing/2014/main" id="{AF6068FE-D863-5E38-6D96-CF10D19268FA}"/>
                    </a:ext>
                  </a:extLst>
                </p:cNvPr>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Google Shape;264;p29">
                  <a:extLst>
                    <a:ext uri="{FF2B5EF4-FFF2-40B4-BE49-F238E27FC236}">
                      <a16:creationId xmlns:a16="http://schemas.microsoft.com/office/drawing/2014/main" id="{4970B33E-7FBF-364D-396C-2B16184F0918}"/>
                    </a:ext>
                  </a:extLst>
                </p:cNvPr>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Google Shape;265;p29">
                  <a:extLst>
                    <a:ext uri="{FF2B5EF4-FFF2-40B4-BE49-F238E27FC236}">
                      <a16:creationId xmlns:a16="http://schemas.microsoft.com/office/drawing/2014/main" id="{F79BF7E8-470D-5CEA-832A-D7F9634B4C58}"/>
                    </a:ext>
                  </a:extLst>
                </p:cNvPr>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Google Shape;266;p29">
                  <a:extLst>
                    <a:ext uri="{FF2B5EF4-FFF2-40B4-BE49-F238E27FC236}">
                      <a16:creationId xmlns:a16="http://schemas.microsoft.com/office/drawing/2014/main" id="{BBFD2BD0-893E-D3BD-332B-79E54A4174A7}"/>
                    </a:ext>
                  </a:extLst>
                </p:cNvPr>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Google Shape;267;p29">
                  <a:extLst>
                    <a:ext uri="{FF2B5EF4-FFF2-40B4-BE49-F238E27FC236}">
                      <a16:creationId xmlns:a16="http://schemas.microsoft.com/office/drawing/2014/main" id="{6D0CC7AD-F98A-FD02-F171-4DE4B6B74518}"/>
                    </a:ext>
                  </a:extLst>
                </p:cNvPr>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Google Shape;268;p29">
                  <a:extLst>
                    <a:ext uri="{FF2B5EF4-FFF2-40B4-BE49-F238E27FC236}">
                      <a16:creationId xmlns:a16="http://schemas.microsoft.com/office/drawing/2014/main" id="{C636A795-E540-F323-FAA2-2F3174B31D24}"/>
                    </a:ext>
                  </a:extLst>
                </p:cNvPr>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Google Shape;269;p29">
                  <a:extLst>
                    <a:ext uri="{FF2B5EF4-FFF2-40B4-BE49-F238E27FC236}">
                      <a16:creationId xmlns:a16="http://schemas.microsoft.com/office/drawing/2014/main" id="{898E360C-FC07-904A-D5AF-D7AC0342847E}"/>
                    </a:ext>
                  </a:extLst>
                </p:cNvPr>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Google Shape;270;p29">
                  <a:extLst>
                    <a:ext uri="{FF2B5EF4-FFF2-40B4-BE49-F238E27FC236}">
                      <a16:creationId xmlns:a16="http://schemas.microsoft.com/office/drawing/2014/main" id="{8E176A44-608E-EBA5-9452-9CBD90A911A0}"/>
                    </a:ext>
                  </a:extLst>
                </p:cNvPr>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Google Shape;271;p29">
                  <a:extLst>
                    <a:ext uri="{FF2B5EF4-FFF2-40B4-BE49-F238E27FC236}">
                      <a16:creationId xmlns:a16="http://schemas.microsoft.com/office/drawing/2014/main" id="{9CD70097-E152-D063-F762-8130FD3682FE}"/>
                    </a:ext>
                  </a:extLst>
                </p:cNvPr>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Google Shape;272;p29">
                  <a:extLst>
                    <a:ext uri="{FF2B5EF4-FFF2-40B4-BE49-F238E27FC236}">
                      <a16:creationId xmlns:a16="http://schemas.microsoft.com/office/drawing/2014/main" id="{1A7C3975-C2C1-55A9-6C90-63F00E45491A}"/>
                    </a:ext>
                  </a:extLst>
                </p:cNvPr>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Google Shape;273;p29">
                  <a:extLst>
                    <a:ext uri="{FF2B5EF4-FFF2-40B4-BE49-F238E27FC236}">
                      <a16:creationId xmlns:a16="http://schemas.microsoft.com/office/drawing/2014/main" id="{C33E4A37-53AC-DCED-53FE-D1AA81AC3A3F}"/>
                    </a:ext>
                  </a:extLst>
                </p:cNvPr>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Google Shape;274;p29">
                  <a:extLst>
                    <a:ext uri="{FF2B5EF4-FFF2-40B4-BE49-F238E27FC236}">
                      <a16:creationId xmlns:a16="http://schemas.microsoft.com/office/drawing/2014/main" id="{150E8C5B-D684-3FF9-F9F7-390B3DBA360D}"/>
                    </a:ext>
                  </a:extLst>
                </p:cNvPr>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Google Shape;275;p29">
                  <a:extLst>
                    <a:ext uri="{FF2B5EF4-FFF2-40B4-BE49-F238E27FC236}">
                      <a16:creationId xmlns:a16="http://schemas.microsoft.com/office/drawing/2014/main" id="{C4FD5D73-D79E-ECB9-00E0-586281AAC83A}"/>
                    </a:ext>
                  </a:extLst>
                </p:cNvPr>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Google Shape;276;p29">
                  <a:extLst>
                    <a:ext uri="{FF2B5EF4-FFF2-40B4-BE49-F238E27FC236}">
                      <a16:creationId xmlns:a16="http://schemas.microsoft.com/office/drawing/2014/main" id="{9751725C-24C2-1F2B-E8D7-FCF3EA3B8DD7}"/>
                    </a:ext>
                  </a:extLst>
                </p:cNvPr>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Google Shape;277;p29">
                  <a:extLst>
                    <a:ext uri="{FF2B5EF4-FFF2-40B4-BE49-F238E27FC236}">
                      <a16:creationId xmlns:a16="http://schemas.microsoft.com/office/drawing/2014/main" id="{4FEB09A1-BAB9-0C9D-3D0B-54C54AF2D8B7}"/>
                    </a:ext>
                  </a:extLst>
                </p:cNvPr>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Google Shape;278;p29">
                  <a:extLst>
                    <a:ext uri="{FF2B5EF4-FFF2-40B4-BE49-F238E27FC236}">
                      <a16:creationId xmlns:a16="http://schemas.microsoft.com/office/drawing/2014/main" id="{B1C99665-E7B1-92D6-2472-07C28009FFD0}"/>
                    </a:ext>
                  </a:extLst>
                </p:cNvPr>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Google Shape;279;p29">
                  <a:extLst>
                    <a:ext uri="{FF2B5EF4-FFF2-40B4-BE49-F238E27FC236}">
                      <a16:creationId xmlns:a16="http://schemas.microsoft.com/office/drawing/2014/main" id="{C844630B-AD38-381F-2426-34C876AD6D03}"/>
                    </a:ext>
                  </a:extLst>
                </p:cNvPr>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Google Shape;280;p29">
                  <a:extLst>
                    <a:ext uri="{FF2B5EF4-FFF2-40B4-BE49-F238E27FC236}">
                      <a16:creationId xmlns:a16="http://schemas.microsoft.com/office/drawing/2014/main" id="{32CC2989-C6F9-FC7B-FDA2-0F540117C3EC}"/>
                    </a:ext>
                  </a:extLst>
                </p:cNvPr>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Google Shape;281;p29">
                  <a:extLst>
                    <a:ext uri="{FF2B5EF4-FFF2-40B4-BE49-F238E27FC236}">
                      <a16:creationId xmlns:a16="http://schemas.microsoft.com/office/drawing/2014/main" id="{8A320D71-1E9C-124C-8CD0-C945ADE57AD1}"/>
                    </a:ext>
                  </a:extLst>
                </p:cNvPr>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3" name="Google Shape;282;p29">
                  <a:extLst>
                    <a:ext uri="{FF2B5EF4-FFF2-40B4-BE49-F238E27FC236}">
                      <a16:creationId xmlns:a16="http://schemas.microsoft.com/office/drawing/2014/main" id="{05841073-3673-48B6-4D96-4A7C07DA1620}"/>
                    </a:ext>
                  </a:extLst>
                </p:cNvPr>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4" name="Google Shape;283;p29">
                  <a:extLst>
                    <a:ext uri="{FF2B5EF4-FFF2-40B4-BE49-F238E27FC236}">
                      <a16:creationId xmlns:a16="http://schemas.microsoft.com/office/drawing/2014/main" id="{C09F333A-DEAE-8C72-D40D-FB7050EB13B4}"/>
                    </a:ext>
                  </a:extLst>
                </p:cNvPr>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Google Shape;284;p29">
                  <a:extLst>
                    <a:ext uri="{FF2B5EF4-FFF2-40B4-BE49-F238E27FC236}">
                      <a16:creationId xmlns:a16="http://schemas.microsoft.com/office/drawing/2014/main" id="{9E6E9550-4B16-9963-03BC-81E2F934DEAD}"/>
                    </a:ext>
                  </a:extLst>
                </p:cNvPr>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grpSp>
          <p:nvGrpSpPr>
            <p:cNvPr id="25" name="Google Shape;285;p29">
              <a:extLst>
                <a:ext uri="{FF2B5EF4-FFF2-40B4-BE49-F238E27FC236}">
                  <a16:creationId xmlns:a16="http://schemas.microsoft.com/office/drawing/2014/main" id="{24836996-FAA0-30D9-F305-C81E250284FC}"/>
                </a:ext>
              </a:extLst>
            </p:cNvPr>
            <p:cNvGrpSpPr/>
            <p:nvPr/>
          </p:nvGrpSpPr>
          <p:grpSpPr>
            <a:xfrm rot="10800000">
              <a:off x="3474186" y="4232201"/>
              <a:ext cx="183381" cy="1017092"/>
              <a:chOff x="-5634475" y="-504725"/>
              <a:chExt cx="188025" cy="1042850"/>
            </a:xfrm>
          </p:grpSpPr>
          <p:sp>
            <p:nvSpPr>
              <p:cNvPr id="31" name="Google Shape;286;p29">
                <a:extLst>
                  <a:ext uri="{FF2B5EF4-FFF2-40B4-BE49-F238E27FC236}">
                    <a16:creationId xmlns:a16="http://schemas.microsoft.com/office/drawing/2014/main" id="{F21CC7BB-5EBC-186C-8C7B-F078B1731F9D}"/>
                  </a:ext>
                </a:extLst>
              </p:cNvPr>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Google Shape;287;p29">
                <a:extLst>
                  <a:ext uri="{FF2B5EF4-FFF2-40B4-BE49-F238E27FC236}">
                    <a16:creationId xmlns:a16="http://schemas.microsoft.com/office/drawing/2014/main" id="{B5709978-6581-A19C-E4FA-366838DC7C95}"/>
                  </a:ext>
                </a:extLst>
              </p:cNvPr>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7" name="Google Shape;288;p29">
              <a:extLst>
                <a:ext uri="{FF2B5EF4-FFF2-40B4-BE49-F238E27FC236}">
                  <a16:creationId xmlns:a16="http://schemas.microsoft.com/office/drawing/2014/main" id="{E3A63181-040E-E2B6-A01F-987C0883EB30}"/>
                </a:ext>
              </a:extLst>
            </p:cNvPr>
            <p:cNvGrpSpPr/>
            <p:nvPr/>
          </p:nvGrpSpPr>
          <p:grpSpPr>
            <a:xfrm rot="10800000">
              <a:off x="2618037" y="4358300"/>
              <a:ext cx="72367" cy="518274"/>
              <a:chOff x="-4201325" y="-449025"/>
              <a:chExt cx="74200" cy="531400"/>
            </a:xfrm>
          </p:grpSpPr>
          <p:sp>
            <p:nvSpPr>
              <p:cNvPr id="28" name="Google Shape;289;p29">
                <a:extLst>
                  <a:ext uri="{FF2B5EF4-FFF2-40B4-BE49-F238E27FC236}">
                    <a16:creationId xmlns:a16="http://schemas.microsoft.com/office/drawing/2014/main" id="{087ECECE-51E5-FF41-2B09-D3C893849791}"/>
                  </a:ext>
                </a:extLst>
              </p:cNvPr>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Google Shape;290;p29">
                <a:extLst>
                  <a:ext uri="{FF2B5EF4-FFF2-40B4-BE49-F238E27FC236}">
                    <a16:creationId xmlns:a16="http://schemas.microsoft.com/office/drawing/2014/main" id="{DAF2B242-9A9C-C839-EE23-D48832639297}"/>
                  </a:ext>
                </a:extLst>
              </p:cNvPr>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Google Shape;291;p29">
                <a:extLst>
                  <a:ext uri="{FF2B5EF4-FFF2-40B4-BE49-F238E27FC236}">
                    <a16:creationId xmlns:a16="http://schemas.microsoft.com/office/drawing/2014/main" id="{4098C53D-96F5-2883-FB07-3ACAEE3A8999}"/>
                  </a:ext>
                </a:extLst>
              </p:cNvPr>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156" name="Google Shape;158;p29">
            <a:extLst>
              <a:ext uri="{FF2B5EF4-FFF2-40B4-BE49-F238E27FC236}">
                <a16:creationId xmlns:a16="http://schemas.microsoft.com/office/drawing/2014/main" id="{AD27C04E-09E7-5B77-723B-1D9E55EC4D00}"/>
              </a:ext>
            </a:extLst>
          </p:cNvPr>
          <p:cNvSpPr/>
          <p:nvPr/>
        </p:nvSpPr>
        <p:spPr>
          <a:xfrm rot="1700764">
            <a:off x="7633875" y="-528040"/>
            <a:ext cx="6541620" cy="744749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157" name="Google Shape;159;p29">
            <a:extLst>
              <a:ext uri="{FF2B5EF4-FFF2-40B4-BE49-F238E27FC236}">
                <a16:creationId xmlns:a16="http://schemas.microsoft.com/office/drawing/2014/main" id="{62B699CE-3089-B5B2-E3F1-2F0F1F5EE6B4}"/>
              </a:ext>
            </a:extLst>
          </p:cNvPr>
          <p:cNvSpPr txBox="1">
            <a:spLocks/>
          </p:cNvSpPr>
          <p:nvPr/>
        </p:nvSpPr>
        <p:spPr>
          <a:xfrm>
            <a:off x="6257550" y="1571080"/>
            <a:ext cx="5648123" cy="2915100"/>
          </a:xfrm>
          <a:prstGeom prst="rect">
            <a:avLst/>
          </a:prstGeom>
        </p:spPr>
        <p:txBody>
          <a:bodyPr spcFirstLastPara="1" wrap="square" lIns="91425" tIns="91425" rIns="91425" bIns="91425" anchor="ctr" anchorCtr="0">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dirty="0">
                <a:solidFill>
                  <a:srgbClr val="4472C4">
                    <a:lumMod val="50000"/>
                  </a:srgbClr>
                </a:solidFill>
                <a:latin typeface="Calibri Light"/>
              </a:rPr>
              <a:t>Principe de fonctionnement</a:t>
            </a:r>
            <a:endParaRPr kumimoji="0" lang="en-US" sz="8000" b="1" i="0" u="none" strike="noStrike" kern="1200" cap="none" spc="0" normalizeH="0" baseline="0" noProof="0" dirty="0">
              <a:ln>
                <a:noFill/>
              </a:ln>
              <a:solidFill>
                <a:srgbClr val="4472C4">
                  <a:lumMod val="50000"/>
                </a:srgbClr>
              </a:solidFill>
              <a:effectLst/>
              <a:uLnTx/>
              <a:uFillTx/>
              <a:latin typeface="Calibri Light"/>
              <a:ea typeface="+mj-ea"/>
              <a:cs typeface="+mj-cs"/>
            </a:endParaRPr>
          </a:p>
        </p:txBody>
      </p:sp>
      <p:grpSp>
        <p:nvGrpSpPr>
          <p:cNvPr id="158" name="Group 157">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5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1"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chemeClr val="bg1"/>
                  </a:solidFill>
                  <a:effectLst/>
                  <a:uLnTx/>
                  <a:uFillTx/>
                  <a:latin typeface="Calibri"/>
                  <a:ea typeface="+mn-ea"/>
                  <a:cs typeface="+mn-cs"/>
                </a:rPr>
                <a:t>Principe de fonctionnement</a:t>
              </a:r>
            </a:p>
          </p:txBody>
        </p:sp>
        <p:sp>
          <p:nvSpPr>
            <p:cNvPr id="162"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163"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164"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165"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i="0" u="none" strike="noStrike" kern="1200" cap="none" spc="0" normalizeH="0" baseline="0" noProof="0" dirty="0">
                  <a:ln>
                    <a:noFill/>
                  </a:ln>
                  <a:solidFill>
                    <a:srgbClr val="7F7F7F"/>
                  </a:solidFill>
                  <a:effectLst/>
                  <a:uLnTx/>
                  <a:uFillTx/>
                  <a:latin typeface="Calibri"/>
                  <a:ea typeface="宋体" panose="02010600030101010101" pitchFamily="2" charset="-122"/>
                  <a:cs typeface="+mn-cs"/>
                </a:rPr>
                <a:t>Cryptanalyse</a:t>
              </a:r>
              <a:endParaRPr kumimoji="0" lang="fr-FR" sz="1800" i="0" u="none" strike="noStrike" kern="1200" cap="none" spc="0" normalizeH="0" baseline="0" noProof="0" dirty="0">
                <a:ln>
                  <a:noFill/>
                </a:ln>
                <a:solidFill>
                  <a:srgbClr val="7F7F7F"/>
                </a:solidFill>
                <a:effectLst/>
                <a:uLnTx/>
                <a:uFillTx/>
                <a:latin typeface="Calibri"/>
                <a:cs typeface="+mn-cs"/>
              </a:endParaRPr>
            </a:p>
          </p:txBody>
        </p:sp>
      </p:grpSp>
      <p:sp>
        <p:nvSpPr>
          <p:cNvPr id="166"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167" name="Picture 166">
            <a:extLst>
              <a:ext uri="{FF2B5EF4-FFF2-40B4-BE49-F238E27FC236}">
                <a16:creationId xmlns:a16="http://schemas.microsoft.com/office/drawing/2014/main" id="{A174BAD0-04D3-47FB-8503-FBA7BABB4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68"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chemeClr val="bg1"/>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srgbClr val="FF6000"/>
                </a:solidFill>
                <a:latin typeface="Calibri"/>
              </a:rPr>
              <a:t>5</a:t>
            </a:r>
            <a:endParaRPr kumimoji="0" lang="es-ES" sz="1800" b="1" i="0" u="none" strike="noStrike" kern="1200" cap="none" spc="0" normalizeH="0" baseline="0" noProof="0" dirty="0">
              <a:ln>
                <a:noFill/>
              </a:ln>
              <a:solidFill>
                <a:srgbClr val="FF6000"/>
              </a:solidFill>
              <a:effectLst/>
              <a:uLnTx/>
              <a:uFillTx/>
              <a:latin typeface="Calibri"/>
            </a:endParaRPr>
          </a:p>
        </p:txBody>
      </p:sp>
    </p:spTree>
    <p:extLst>
      <p:ext uri="{BB962C8B-B14F-4D97-AF65-F5344CB8AC3E}">
        <p14:creationId xmlns:p14="http://schemas.microsoft.com/office/powerpoint/2010/main" val="3420766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470433" y="228851"/>
            <a:ext cx="6840000" cy="720000"/>
          </a:xfrm>
          <a:prstGeom prst="rect">
            <a:avLst/>
          </a:prstGeom>
        </p:spPr>
        <p:txBody>
          <a:bodyPr wrap="square" lIns="121944" tIns="60972" rIns="121944" bIns="60972">
            <a:spAutoFit/>
          </a:bodyPr>
          <a:lstStyle/>
          <a:p>
            <a:pPr lvl="0" algn="ctr"/>
            <a:r>
              <a:rPr lang="fr-FR" sz="4000" b="1" dirty="0">
                <a:solidFill>
                  <a:srgbClr val="FF6000"/>
                </a:solidFill>
              </a:rPr>
              <a:t>Principe de fonctionnement</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2335455" y="2154267"/>
                <a:ext cx="9109956" cy="3980192"/>
              </a:xfrm>
              <a:prstGeom prst="rect">
                <a:avLst/>
              </a:prstGeom>
              <a:noFill/>
            </p:spPr>
            <p:txBody>
              <a:bodyPr wrap="square" rtlCol="0">
                <a:spAutoFit/>
              </a:bodyPr>
              <a:lstStyle/>
              <a:p>
                <a:r>
                  <a:rPr lang="fr-FR" dirty="0"/>
                  <a:t>Soit </a:t>
                </a:r>
                <a14:m>
                  <m:oMath xmlns:m="http://schemas.openxmlformats.org/officeDocument/2006/math">
                    <m:r>
                      <a:rPr lang="fr-FR" b="0" i="1" smtClean="0">
                        <a:latin typeface="Cambria Math" panose="02040503050406030204" pitchFamily="18" charset="0"/>
                      </a:rPr>
                      <m:t>𝑛</m:t>
                    </m:r>
                  </m:oMath>
                </a14:m>
                <a:r>
                  <a:rPr lang="fr-FR" dirty="0"/>
                  <a:t> un entier impair et </a:t>
                </a:r>
                <a14:m>
                  <m:oMath xmlns:m="http://schemas.openxmlformats.org/officeDocument/2006/math">
                    <m:r>
                      <a:rPr lang="fr-FR" b="0" i="1" smtClean="0">
                        <a:latin typeface="Cambria Math" panose="02040503050406030204" pitchFamily="18" charset="0"/>
                      </a:rPr>
                      <m:t>𝑘</m:t>
                    </m:r>
                  </m:oMath>
                </a14:m>
                <a:r>
                  <a:rPr lang="fr-FR" dirty="0"/>
                  <a:t> le nombre de bit de </a:t>
                </a:r>
                <a14:m>
                  <m:oMath xmlns:m="http://schemas.openxmlformats.org/officeDocument/2006/math">
                    <m:r>
                      <a:rPr lang="fr-FR" i="1">
                        <a:latin typeface="Cambria Math" panose="02040503050406030204" pitchFamily="18" charset="0"/>
                      </a:rPr>
                      <m:t>𝑛</m:t>
                    </m:r>
                  </m:oMath>
                </a14:m>
                <a:r>
                  <a:rPr lang="fr-FR" dirty="0"/>
                  <a:t> tel que :</a:t>
                </a:r>
              </a:p>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dirty="0" smtClean="0">
                              <a:latin typeface="Cambria Math" panose="02040503050406030204" pitchFamily="18" charset="0"/>
                            </a:rPr>
                            <m:t>2</m:t>
                          </m:r>
                        </m:e>
                        <m:sup>
                          <m:r>
                            <a:rPr lang="fr-FR" i="1" dirty="0" smtClean="0">
                              <a:latin typeface="Cambria Math" panose="02040503050406030204" pitchFamily="18" charset="0"/>
                            </a:rPr>
                            <m:t>𝑘</m:t>
                          </m:r>
                          <m:r>
                            <a:rPr lang="fr-FR" i="0" dirty="0" smtClean="0">
                              <a:latin typeface="Cambria Math" panose="02040503050406030204" pitchFamily="18" charset="0"/>
                            </a:rPr>
                            <m:t>−1</m:t>
                          </m:r>
                        </m:sup>
                      </m:sSup>
                      <m:r>
                        <a:rPr lang="fr-FR" i="0" dirty="0" smtClean="0">
                          <a:latin typeface="Cambria Math" panose="02040503050406030204" pitchFamily="18" charset="0"/>
                        </a:rPr>
                        <m:t>≤</m:t>
                      </m:r>
                      <m:r>
                        <a:rPr lang="fr-FR" i="1" dirty="0" smtClean="0">
                          <a:latin typeface="Cambria Math" panose="02040503050406030204" pitchFamily="18" charset="0"/>
                        </a:rPr>
                        <m:t>𝑛</m:t>
                      </m:r>
                      <m:r>
                        <a:rPr lang="fr-FR" i="0" dirty="0" smtClean="0">
                          <a:latin typeface="Cambria Math" panose="02040503050406030204" pitchFamily="18" charset="0"/>
                        </a:rPr>
                        <m:t>&lt;</m:t>
                      </m:r>
                      <m:sSup>
                        <m:sSupPr>
                          <m:ctrlPr>
                            <a:rPr lang="fr-FR" i="1" dirty="0" smtClean="0">
                              <a:latin typeface="Cambria Math" panose="02040503050406030204" pitchFamily="18" charset="0"/>
                            </a:rPr>
                          </m:ctrlPr>
                        </m:sSupPr>
                        <m:e>
                          <m:r>
                            <a:rPr lang="fr-FR" i="0" dirty="0" smtClean="0">
                              <a:latin typeface="Cambria Math" panose="02040503050406030204" pitchFamily="18" charset="0"/>
                            </a:rPr>
                            <m:t>2</m:t>
                          </m:r>
                        </m:e>
                        <m:sup>
                          <m:r>
                            <a:rPr lang="fr-FR" i="1" dirty="0" smtClean="0">
                              <a:latin typeface="Cambria Math" panose="02040503050406030204" pitchFamily="18" charset="0"/>
                            </a:rPr>
                            <m:t>𝑘</m:t>
                          </m:r>
                        </m:sup>
                      </m:sSup>
                    </m:oMath>
                  </m:oMathPara>
                </a14:m>
                <a:endParaRPr lang="fr-FR" dirty="0"/>
              </a:p>
              <a:p>
                <a:r>
                  <a:rPr lang="fr-FR" dirty="0"/>
                  <a:t>Et </a:t>
                </a:r>
                <a14:m>
                  <m:oMath xmlns:m="http://schemas.openxmlformats.org/officeDocument/2006/math">
                    <m:sSup>
                      <m:sSupPr>
                        <m:ctrlPr>
                          <a:rPr lang="fr-FR" i="1" dirty="0">
                            <a:latin typeface="Cambria Math" panose="02040503050406030204" pitchFamily="18" charset="0"/>
                          </a:rPr>
                        </m:ctrlPr>
                      </m:sSupPr>
                      <m:e>
                        <m:r>
                          <m:rPr>
                            <m:sty m:val="p"/>
                          </m:rPr>
                          <a:rPr lang="fr-FR" b="0" i="0" dirty="0" smtClean="0">
                            <a:latin typeface="Cambria Math" panose="02040503050406030204" pitchFamily="18" charset="0"/>
                          </a:rPr>
                          <m:t>r</m:t>
                        </m:r>
                        <m:r>
                          <a:rPr lang="fr-FR" b="0" i="0" dirty="0" smtClean="0">
                            <a:latin typeface="Cambria Math" panose="02040503050406030204" pitchFamily="18" charset="0"/>
                          </a:rPr>
                          <m:t>=2</m:t>
                        </m:r>
                      </m:e>
                      <m:sup>
                        <m:r>
                          <a:rPr lang="fr-FR" i="1" dirty="0">
                            <a:latin typeface="Cambria Math" panose="02040503050406030204" pitchFamily="18" charset="0"/>
                          </a:rPr>
                          <m:t>𝑘</m:t>
                        </m:r>
                      </m:sup>
                    </m:sSup>
                  </m:oMath>
                </a14:m>
                <a:r>
                  <a:rPr lang="fr-FR" dirty="0"/>
                  <a:t> un entier premier avec </a:t>
                </a:r>
                <a14:m>
                  <m:oMath xmlns:m="http://schemas.openxmlformats.org/officeDocument/2006/math">
                    <m:r>
                      <m:rPr>
                        <m:sty m:val="p"/>
                      </m:rPr>
                      <a:rPr lang="fr-FR" b="0" i="0" dirty="0" smtClean="0">
                        <a:latin typeface="Cambria Math" panose="02040503050406030204" pitchFamily="18" charset="0"/>
                      </a:rPr>
                      <m:t>n</m:t>
                    </m:r>
                  </m:oMath>
                </a14:m>
                <a:r>
                  <a:rPr lang="fr-FR" dirty="0"/>
                  <a:t>, On notera </a:t>
                </a:r>
                <a14:m>
                  <m:oMath xmlns:m="http://schemas.openxmlformats.org/officeDocument/2006/math">
                    <m:sSup>
                      <m:sSupPr>
                        <m:ctrlPr>
                          <a:rPr lang="fr-FR" i="1" dirty="0" smtClean="0">
                            <a:latin typeface="Cambria Math" panose="02040503050406030204" pitchFamily="18" charset="0"/>
                          </a:rPr>
                        </m:ctrlPr>
                      </m:sSupPr>
                      <m:e>
                        <m:r>
                          <a:rPr lang="fr-FR" i="1" dirty="0" smtClean="0">
                            <a:latin typeface="Cambria Math" panose="02040503050406030204" pitchFamily="18" charset="0"/>
                          </a:rPr>
                          <m:t>𝑟</m:t>
                        </m:r>
                      </m:e>
                      <m:sup>
                        <m:r>
                          <a:rPr lang="fr-FR" i="0" dirty="0" smtClean="0">
                            <a:latin typeface="Cambria Math" panose="02040503050406030204" pitchFamily="18" charset="0"/>
                          </a:rPr>
                          <m:t>−1</m:t>
                        </m:r>
                      </m:sup>
                    </m:sSup>
                  </m:oMath>
                </a14:m>
                <a:r>
                  <a:rPr lang="fr-FR" dirty="0"/>
                  <a:t> l’inverse de </a:t>
                </a:r>
                <a14:m>
                  <m:oMath xmlns:m="http://schemas.openxmlformats.org/officeDocument/2006/math">
                    <m:r>
                      <m:rPr>
                        <m:sty m:val="p"/>
                      </m:rPr>
                      <a:rPr lang="fr-FR" dirty="0">
                        <a:latin typeface="Cambria Math" panose="02040503050406030204" pitchFamily="18" charset="0"/>
                      </a:rPr>
                      <m:t>n</m:t>
                    </m:r>
                  </m:oMath>
                </a14:m>
                <a:r>
                  <a:rPr lang="fr-FR" dirty="0"/>
                  <a:t> modulo </a:t>
                </a:r>
                <a14:m>
                  <m:oMath xmlns:m="http://schemas.openxmlformats.org/officeDocument/2006/math">
                    <m:r>
                      <m:rPr>
                        <m:sty m:val="p"/>
                      </m:rPr>
                      <a:rPr lang="fr-FR" dirty="0">
                        <a:latin typeface="Cambria Math" panose="02040503050406030204" pitchFamily="18" charset="0"/>
                      </a:rPr>
                      <m:t>n</m:t>
                    </m:r>
                  </m:oMath>
                </a14:m>
                <a:endParaRPr lang="fr-FR" dirty="0"/>
              </a:p>
              <a:p>
                <a:r>
                  <a:rPr lang="fr-FR" dirty="0"/>
                  <a:t>Soit </a:t>
                </a:r>
                <a14:m>
                  <m:oMath xmlns:m="http://schemas.openxmlformats.org/officeDocument/2006/math">
                    <m:r>
                      <a:rPr lang="fr-FR" i="1" smtClean="0">
                        <a:latin typeface="Cambria Math" panose="02040503050406030204" pitchFamily="18" charset="0"/>
                      </a:rPr>
                      <m:t>𝜙</m:t>
                    </m:r>
                  </m:oMath>
                </a14:m>
                <a:r>
                  <a:rPr lang="fr-FR" dirty="0"/>
                  <a:t> l’application de transformation de Montgomery défini par :</a:t>
                </a:r>
              </a:p>
              <a:p>
                <a:pPr algn="ct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𝜙</m:t>
                      </m:r>
                      <m:r>
                        <a:rPr lang="fr-FR" i="0"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𝐼</m:t>
                          </m:r>
                        </m:e>
                        <m:sub>
                          <m:r>
                            <a:rPr lang="fr-FR" i="1" smtClean="0">
                              <a:latin typeface="Cambria Math" panose="02040503050406030204" pitchFamily="18" charset="0"/>
                            </a:rPr>
                            <m:t>𝑛</m:t>
                          </m:r>
                        </m:sub>
                      </m:sSub>
                      <m:r>
                        <a:rPr lang="fr-FR" i="0" smtClean="0">
                          <a:latin typeface="Cambria Math" panose="02040503050406030204" pitchFamily="18" charset="0"/>
                        </a:rPr>
                        <m:t>=</m:t>
                      </m:r>
                      <m:d>
                        <m:dPr>
                          <m:begChr m:val="{"/>
                          <m:endChr m:val="}"/>
                          <m:ctrlPr>
                            <a:rPr lang="fr-FR" i="1" smtClean="0">
                              <a:latin typeface="Cambria Math" panose="02040503050406030204" pitchFamily="18" charset="0"/>
                            </a:rPr>
                          </m:ctrlPr>
                        </m:dPr>
                        <m:e>
                          <m:r>
                            <a:rPr lang="fr-FR" i="0" smtClean="0">
                              <a:latin typeface="Cambria Math" panose="02040503050406030204" pitchFamily="18" charset="0"/>
                            </a:rPr>
                            <m:t>0,1,…,</m:t>
                          </m:r>
                          <m:r>
                            <a:rPr lang="fr-FR" i="1" smtClean="0">
                              <a:latin typeface="Cambria Math" panose="02040503050406030204" pitchFamily="18" charset="0"/>
                            </a:rPr>
                            <m:t>𝑛</m:t>
                          </m:r>
                          <m:r>
                            <a:rPr lang="fr-FR" i="0" smtClean="0">
                              <a:latin typeface="Cambria Math" panose="02040503050406030204" pitchFamily="18" charset="0"/>
                            </a:rPr>
                            <m:t>−1</m:t>
                          </m:r>
                        </m:e>
                      </m:d>
                      <m:r>
                        <a:rPr lang="fr-FR" i="0" smtClean="0">
                          <a:latin typeface="Cambria Math" panose="02040503050406030204" pitchFamily="18" charset="0"/>
                        </a:rPr>
                        <m:t>↦</m:t>
                      </m:r>
                      <m:sSub>
                        <m:sSubPr>
                          <m:ctrlPr>
                            <a:rPr lang="fr-FR" i="1" smtClean="0">
                              <a:latin typeface="Cambria Math" panose="02040503050406030204" pitchFamily="18" charset="0"/>
                            </a:rPr>
                          </m:ctrlPr>
                        </m:sSubPr>
                        <m:e>
                          <m:r>
                            <a:rPr lang="fr-FR" i="1" smtClean="0">
                              <a:latin typeface="Cambria Math" panose="02040503050406030204" pitchFamily="18" charset="0"/>
                            </a:rPr>
                            <m:t>𝐼</m:t>
                          </m:r>
                        </m:e>
                        <m:sub>
                          <m:r>
                            <a:rPr lang="fr-FR" i="1" smtClean="0">
                              <a:latin typeface="Cambria Math" panose="02040503050406030204" pitchFamily="18" charset="0"/>
                            </a:rPr>
                            <m:t>𝑛</m:t>
                          </m:r>
                        </m:sub>
                      </m:sSub>
                    </m:oMath>
                  </m:oMathPara>
                </a14:m>
                <a:endParaRPr lang="fr-FR" i="1" dirty="0">
                  <a:latin typeface="Cambria Math" panose="02040503050406030204" pitchFamily="18" charset="0"/>
                </a:endParaRPr>
              </a:p>
              <a:p>
                <a:pPr algn="ctr"/>
                <a14:m>
                  <m:oMath xmlns:m="http://schemas.openxmlformats.org/officeDocument/2006/math">
                    <m:r>
                      <a:rPr lang="fr-FR" i="1" smtClean="0">
                        <a:latin typeface="Cambria Math" panose="02040503050406030204" pitchFamily="18" charset="0"/>
                      </a:rPr>
                      <m:t>𝑥</m:t>
                    </m:r>
                    <m:r>
                      <a:rPr lang="fr-FR" i="0" smtClean="0">
                        <a:latin typeface="Cambria Math" panose="02040503050406030204" pitchFamily="18" charset="0"/>
                      </a:rPr>
                      <m:t>→</m:t>
                    </m:r>
                    <m:r>
                      <a:rPr lang="fr-FR" i="1" smtClean="0">
                        <a:latin typeface="Cambria Math" panose="02040503050406030204" pitchFamily="18" charset="0"/>
                      </a:rPr>
                      <m:t>𝑥</m:t>
                    </m:r>
                    <m:r>
                      <a:rPr lang="fr-FR" i="0" smtClean="0">
                        <a:latin typeface="Cambria Math" panose="02040503050406030204" pitchFamily="18" charset="0"/>
                      </a:rPr>
                      <m:t>⋅</m:t>
                    </m:r>
                    <m:r>
                      <a:rPr lang="fr-FR" i="1" smtClean="0">
                        <a:latin typeface="Cambria Math" panose="02040503050406030204" pitchFamily="18" charset="0"/>
                      </a:rPr>
                      <m:t>𝑟</m:t>
                    </m:r>
                    <m:func>
                      <m:funcPr>
                        <m:ctrlPr>
                          <a:rPr lang="fr-FR" i="1" smtClean="0">
                            <a:latin typeface="Cambria Math" panose="02040503050406030204" pitchFamily="18" charset="0"/>
                          </a:rPr>
                        </m:ctrlPr>
                      </m:funcPr>
                      <m:fName>
                        <m:r>
                          <a:rPr lang="fr-FR" b="0" i="1" smtClean="0">
                            <a:latin typeface="Cambria Math" panose="02040503050406030204" pitchFamily="18" charset="0"/>
                          </a:rPr>
                          <m:t> </m:t>
                        </m:r>
                        <m:r>
                          <m:rPr>
                            <m:sty m:val="p"/>
                          </m:rPr>
                          <a:rPr lang="fr-FR" i="0" smtClean="0">
                            <a:latin typeface="Cambria Math" panose="02040503050406030204" pitchFamily="18" charset="0"/>
                          </a:rPr>
                          <m:t>mod</m:t>
                        </m:r>
                      </m:fName>
                      <m:e>
                        <m:r>
                          <a:rPr lang="fr-FR" i="1" smtClean="0">
                            <a:latin typeface="Cambria Math" panose="02040503050406030204" pitchFamily="18" charset="0"/>
                          </a:rPr>
                          <m:t>𝑛</m:t>
                        </m:r>
                      </m:e>
                    </m:func>
                  </m:oMath>
                </a14:m>
                <a:r>
                  <a:rPr lang="fr-FR" dirty="0"/>
                  <a:t> </a:t>
                </a:r>
              </a:p>
              <a:p>
                <a:r>
                  <a:rPr lang="fr-FR" dirty="0"/>
                  <a:t>Cette application </a:t>
                </a:r>
                <a14:m>
                  <m:oMath xmlns:m="http://schemas.openxmlformats.org/officeDocument/2006/math">
                    <m:r>
                      <a:rPr lang="fr-FR" i="1">
                        <a:latin typeface="Cambria Math" panose="02040503050406030204" pitchFamily="18" charset="0"/>
                      </a:rPr>
                      <m:t>𝜙</m:t>
                    </m:r>
                  </m:oMath>
                </a14:m>
                <a:r>
                  <a:rPr lang="fr-FR" dirty="0"/>
                  <a:t> est une bijection de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𝐼</m:t>
                        </m:r>
                      </m:e>
                      <m:sub>
                        <m:r>
                          <a:rPr lang="fr-FR" i="1">
                            <a:latin typeface="Cambria Math" panose="02040503050406030204" pitchFamily="18" charset="0"/>
                          </a:rPr>
                          <m:t>𝑛</m:t>
                        </m:r>
                      </m:sub>
                    </m:sSub>
                  </m:oMath>
                </a14:m>
                <a:r>
                  <a:rPr lang="fr-FR" dirty="0"/>
                  <a:t> dans lui-même puisque r est inversible modulo n. </a:t>
                </a:r>
              </a:p>
              <a:p>
                <a:br>
                  <a:rPr lang="fr-FR" dirty="0"/>
                </a:br>
                <a:r>
                  <a:rPr lang="fr-FR" b="1" i="1" dirty="0">
                    <a:solidFill>
                      <a:srgbClr val="0070C0"/>
                    </a:solidFill>
                    <a:latin typeface="Times-Bold"/>
                  </a:rPr>
                  <a:t>Théorème</a:t>
                </a:r>
                <a:r>
                  <a:rPr lang="fr-FR" b="1" i="1" dirty="0">
                    <a:solidFill>
                      <a:srgbClr val="0070C0"/>
                    </a:solidFill>
                  </a:rPr>
                  <a:t> :</a:t>
                </a:r>
              </a:p>
              <a:p>
                <a:endParaRPr lang="fr-FR" dirty="0"/>
              </a:p>
              <a:p>
                <a:r>
                  <a:rPr lang="fr-FR" dirty="0"/>
                  <a:t>Soit </a:t>
                </a:r>
                <a14:m>
                  <m:oMath xmlns:m="http://schemas.openxmlformats.org/officeDocument/2006/math">
                    <m:r>
                      <m:rPr>
                        <m:sty m:val="p"/>
                      </m:rPr>
                      <a:rPr lang="fr-FR" b="0" i="0" dirty="0" smtClean="0">
                        <a:latin typeface="Cambria Math" panose="02040503050406030204" pitchFamily="18" charset="0"/>
                      </a:rPr>
                      <m:t>a</m:t>
                    </m:r>
                  </m:oMath>
                </a14:m>
                <a:r>
                  <a:rPr lang="fr-FR" dirty="0"/>
                  <a:t>, </a:t>
                </a:r>
                <a14:m>
                  <m:oMath xmlns:m="http://schemas.openxmlformats.org/officeDocument/2006/math">
                    <m:r>
                      <m:rPr>
                        <m:sty m:val="p"/>
                      </m:rPr>
                      <a:rPr lang="fr-FR" b="0" i="0" dirty="0" smtClean="0">
                        <a:latin typeface="Cambria Math" panose="02040503050406030204" pitchFamily="18" charset="0"/>
                      </a:rPr>
                      <m:t>b</m:t>
                    </m:r>
                  </m:oMath>
                </a14:m>
                <a:r>
                  <a:rPr lang="fr-FR" dirty="0"/>
                  <a:t> et </a:t>
                </a:r>
                <a14:m>
                  <m:oMath xmlns:m="http://schemas.openxmlformats.org/officeDocument/2006/math">
                    <m:r>
                      <m:rPr>
                        <m:sty m:val="p"/>
                      </m:rPr>
                      <a:rPr lang="fr-FR" b="0" i="0" dirty="0" smtClean="0">
                        <a:latin typeface="Cambria Math" panose="02040503050406030204" pitchFamily="18" charset="0"/>
                      </a:rPr>
                      <m:t>n</m:t>
                    </m:r>
                  </m:oMath>
                </a14:m>
                <a:r>
                  <a:rPr lang="fr-FR" dirty="0"/>
                  <a:t> trois entiers tel que : </a:t>
                </a:r>
                <a14:m>
                  <m:oMath xmlns:m="http://schemas.openxmlformats.org/officeDocument/2006/math">
                    <m:r>
                      <a:rPr lang="fr-FR" i="1" dirty="0" smtClean="0">
                        <a:latin typeface="Cambria Math" panose="02040503050406030204" pitchFamily="18" charset="0"/>
                      </a:rPr>
                      <m:t>𝑎</m:t>
                    </m:r>
                    <m:r>
                      <a:rPr lang="fr-FR" i="0" dirty="0" smtClean="0">
                        <a:latin typeface="Cambria Math" panose="02040503050406030204" pitchFamily="18" charset="0"/>
                      </a:rPr>
                      <m:t>,</m:t>
                    </m:r>
                    <m:r>
                      <a:rPr lang="fr-FR" i="1" dirty="0" smtClean="0">
                        <a:latin typeface="Cambria Math" panose="02040503050406030204" pitchFamily="18" charset="0"/>
                      </a:rPr>
                      <m:t>𝑏</m:t>
                    </m:r>
                    <m:r>
                      <a:rPr lang="fr-FR" i="0" dirty="0" smtClean="0">
                        <a:latin typeface="Cambria Math" panose="02040503050406030204" pitchFamily="18" charset="0"/>
                      </a:rPr>
                      <m:t>&lt;</m:t>
                    </m:r>
                    <m:r>
                      <a:rPr lang="fr-FR" i="1" dirty="0" smtClean="0">
                        <a:latin typeface="Cambria Math" panose="02040503050406030204" pitchFamily="18" charset="0"/>
                      </a:rPr>
                      <m:t>𝑛</m:t>
                    </m:r>
                  </m:oMath>
                </a14:m>
                <a:endParaRPr lang="fr-FR" dirty="0"/>
              </a:p>
              <a:p>
                <a:r>
                  <a:rPr lang="fr-FR" dirty="0"/>
                  <a:t>Et  </a:t>
                </a:r>
                <a14:m>
                  <m:oMath xmlns:m="http://schemas.openxmlformats.org/officeDocument/2006/math">
                    <m:r>
                      <a:rPr lang="fr-FR" i="1" smtClean="0">
                        <a:latin typeface="Cambria Math" panose="02040503050406030204" pitchFamily="18" charset="0"/>
                      </a:rPr>
                      <m:t>𝑐</m:t>
                    </m:r>
                    <m:r>
                      <a:rPr lang="fr-FR" i="0" smtClean="0">
                        <a:latin typeface="Cambria Math" panose="02040503050406030204" pitchFamily="18" charset="0"/>
                      </a:rPr>
                      <m:t>=</m:t>
                    </m:r>
                    <m:r>
                      <a:rPr lang="fr-FR" i="1" smtClean="0">
                        <a:latin typeface="Cambria Math" panose="02040503050406030204" pitchFamily="18" charset="0"/>
                      </a:rPr>
                      <m:t>𝑎</m:t>
                    </m:r>
                    <m:r>
                      <a:rPr lang="fr-FR" i="0" smtClean="0">
                        <a:latin typeface="Cambria Math" panose="02040503050406030204" pitchFamily="18" charset="0"/>
                      </a:rPr>
                      <m:t>⋅</m:t>
                    </m:r>
                    <m:r>
                      <a:rPr lang="fr-FR" i="1" smtClean="0">
                        <a:latin typeface="Cambria Math" panose="02040503050406030204" pitchFamily="18" charset="0"/>
                      </a:rPr>
                      <m:t>𝑏</m:t>
                    </m:r>
                    <m:func>
                      <m:funcPr>
                        <m:ctrlPr>
                          <a:rPr lang="fr-FR" i="1" smtClean="0">
                            <a:latin typeface="Cambria Math" panose="02040503050406030204" pitchFamily="18" charset="0"/>
                          </a:rPr>
                        </m:ctrlPr>
                      </m:funcPr>
                      <m:fName>
                        <m:r>
                          <m:rPr>
                            <m:sty m:val="p"/>
                          </m:rPr>
                          <a:rPr lang="fr-FR" i="0" smtClean="0">
                            <a:latin typeface="Cambria Math" panose="02040503050406030204" pitchFamily="18" charset="0"/>
                          </a:rPr>
                          <m:t>mod</m:t>
                        </m:r>
                      </m:fName>
                      <m:e>
                        <m:r>
                          <a:rPr lang="fr-FR" i="1" smtClean="0">
                            <a:latin typeface="Cambria Math" panose="02040503050406030204" pitchFamily="18" charset="0"/>
                          </a:rPr>
                          <m:t>𝑛</m:t>
                        </m:r>
                      </m:e>
                    </m:func>
                  </m:oMath>
                </a14:m>
                <a:r>
                  <a:rPr lang="fr-FR" dirty="0"/>
                  <a:t> ,Alors :</a:t>
                </a:r>
              </a:p>
              <a:p>
                <a:pPr algn="ct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𝜙</m:t>
                      </m:r>
                      <m:d>
                        <m:dPr>
                          <m:ctrlPr>
                            <a:rPr lang="fr-FR" b="0" i="1" smtClean="0">
                              <a:latin typeface="Cambria Math" panose="02040503050406030204" pitchFamily="18" charset="0"/>
                            </a:rPr>
                          </m:ctrlPr>
                        </m:dPr>
                        <m:e>
                          <m:r>
                            <a:rPr lang="fr-FR" b="0" i="1" smtClean="0">
                              <a:latin typeface="Cambria Math" panose="02040503050406030204" pitchFamily="18" charset="0"/>
                            </a:rPr>
                            <m:t>𝑐</m:t>
                          </m:r>
                        </m:e>
                      </m:d>
                      <m:r>
                        <a:rPr lang="fr-FR" b="0" i="1" smtClean="0">
                          <a:latin typeface="Cambria Math" panose="02040503050406030204" pitchFamily="18" charset="0"/>
                        </a:rPr>
                        <m:t>=</m:t>
                      </m:r>
                      <m:r>
                        <a:rPr lang="fr-FR" i="1">
                          <a:latin typeface="Cambria Math" panose="02040503050406030204" pitchFamily="18" charset="0"/>
                        </a:rPr>
                        <m:t>𝜙</m:t>
                      </m:r>
                      <m:d>
                        <m:dPr>
                          <m:ctrlPr>
                            <a:rPr lang="fr-FR" b="0" i="1" smtClean="0">
                              <a:latin typeface="Cambria Math" panose="02040503050406030204" pitchFamily="18" charset="0"/>
                            </a:rPr>
                          </m:ctrlPr>
                        </m:dPr>
                        <m:e>
                          <m:r>
                            <a:rPr lang="fr-FR" b="0" i="1" smtClean="0">
                              <a:latin typeface="Cambria Math" panose="02040503050406030204" pitchFamily="18" charset="0"/>
                            </a:rPr>
                            <m:t>𝑎</m:t>
                          </m:r>
                        </m:e>
                      </m:d>
                      <m:r>
                        <a:rPr lang="fr-FR">
                          <a:latin typeface="Cambria Math" panose="02040503050406030204" pitchFamily="18" charset="0"/>
                        </a:rPr>
                        <m:t>⋅</m:t>
                      </m:r>
                      <m:r>
                        <a:rPr lang="fr-FR" i="1">
                          <a:latin typeface="Cambria Math" panose="02040503050406030204" pitchFamily="18" charset="0"/>
                        </a:rPr>
                        <m:t>𝜙</m:t>
                      </m:r>
                      <m:d>
                        <m:dPr>
                          <m:ctrlPr>
                            <a:rPr lang="fr-FR" b="0" i="1" smtClean="0">
                              <a:latin typeface="Cambria Math" panose="02040503050406030204" pitchFamily="18" charset="0"/>
                            </a:rPr>
                          </m:ctrlPr>
                        </m:dPr>
                        <m:e>
                          <m:r>
                            <a:rPr lang="fr-FR" b="0" i="1" smtClean="0">
                              <a:latin typeface="Cambria Math" panose="02040503050406030204" pitchFamily="18" charset="0"/>
                            </a:rPr>
                            <m:t>𝑏</m:t>
                          </m:r>
                        </m:e>
                      </m:d>
                      <m:r>
                        <a:rPr lang="fr-FR">
                          <a:latin typeface="Cambria Math" panose="02040503050406030204" pitchFamily="18" charset="0"/>
                        </a:rPr>
                        <m:t>⋅</m:t>
                      </m:r>
                      <m:sSup>
                        <m:sSupPr>
                          <m:ctrlPr>
                            <a:rPr lang="fr-FR" i="1" dirty="0">
                              <a:latin typeface="Cambria Math" panose="02040503050406030204" pitchFamily="18" charset="0"/>
                            </a:rPr>
                          </m:ctrlPr>
                        </m:sSupPr>
                        <m:e>
                          <m:r>
                            <m:rPr>
                              <m:sty m:val="p"/>
                            </m:rPr>
                            <a:rPr lang="fr-FR" b="0" i="0" dirty="0" smtClean="0">
                              <a:latin typeface="Cambria Math" panose="02040503050406030204" pitchFamily="18" charset="0"/>
                            </a:rPr>
                            <m:t>r</m:t>
                          </m:r>
                        </m:e>
                        <m:sup>
                          <m:r>
                            <a:rPr lang="fr-FR" b="0" i="1" dirty="0" smtClean="0">
                              <a:latin typeface="Cambria Math" panose="02040503050406030204" pitchFamily="18" charset="0"/>
                            </a:rPr>
                            <m:t>−1</m:t>
                          </m:r>
                        </m:sup>
                      </m:sSup>
                      <m:r>
                        <a:rPr lang="fr-FR" b="0" i="1" dirty="0" smtClean="0">
                          <a:latin typeface="Cambria Math" panose="02040503050406030204" pitchFamily="18" charset="0"/>
                        </a:rPr>
                        <m:t> </m:t>
                      </m:r>
                      <m:r>
                        <a:rPr lang="fr-FR" b="0" i="1" dirty="0" smtClean="0">
                          <a:latin typeface="Cambria Math" panose="02040503050406030204" pitchFamily="18" charset="0"/>
                        </a:rPr>
                        <m:t>𝑚𝑜𝑑</m:t>
                      </m:r>
                      <m:r>
                        <a:rPr lang="fr-FR" b="0" i="1" dirty="0" smtClean="0">
                          <a:latin typeface="Cambria Math" panose="02040503050406030204" pitchFamily="18" charset="0"/>
                        </a:rPr>
                        <m:t> </m:t>
                      </m:r>
                      <m:r>
                        <a:rPr lang="fr-FR" b="0" i="1" dirty="0" smtClean="0">
                          <a:latin typeface="Cambria Math" panose="02040503050406030204" pitchFamily="18" charset="0"/>
                        </a:rPr>
                        <m:t>𝑛</m:t>
                      </m:r>
                    </m:oMath>
                  </m:oMathPara>
                </a14:m>
                <a:endParaRPr lang="fr-FR" dirty="0"/>
              </a:p>
              <a:p>
                <a:endParaRPr lang="fr-FR" dirty="0"/>
              </a:p>
            </p:txBody>
          </p:sp>
        </mc:Choice>
        <mc:Fallback xmlns="">
          <p:sp>
            <p:nvSpPr>
              <p:cNvPr id="6" name="TextBox 5"/>
              <p:cNvSpPr txBox="1">
                <a:spLocks noRot="1" noChangeAspect="1" noMove="1" noResize="1" noEditPoints="1" noAdjustHandles="1" noChangeArrowheads="1" noChangeShapeType="1" noTextEdit="1"/>
              </p:cNvSpPr>
              <p:nvPr/>
            </p:nvSpPr>
            <p:spPr>
              <a:xfrm>
                <a:off x="2335455" y="2154267"/>
                <a:ext cx="9109956" cy="3980192"/>
              </a:xfrm>
              <a:prstGeom prst="rect">
                <a:avLst/>
              </a:prstGeom>
              <a:blipFill>
                <a:blip r:embed="rId3"/>
                <a:stretch>
                  <a:fillRect l="-535" t="-766"/>
                </a:stretch>
              </a:blipFill>
            </p:spPr>
            <p:txBody>
              <a:bodyPr/>
              <a:lstStyle/>
              <a:p>
                <a:r>
                  <a:rPr lang="fr-FR">
                    <a:noFill/>
                  </a:rPr>
                  <a:t> </a:t>
                </a:r>
              </a:p>
            </p:txBody>
          </p:sp>
        </mc:Fallback>
      </mc:AlternateContent>
      <p:sp>
        <p:nvSpPr>
          <p:cNvPr id="15"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6</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6" name="Group 15">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19"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Principe de fonctionnement</a:t>
              </a:r>
            </a:p>
          </p:txBody>
        </p:sp>
        <p:sp>
          <p:nvSpPr>
            <p:cNvPr id="24"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25"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7"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28"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29"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0" name="Picture 29">
            <a:extLst>
              <a:ext uri="{FF2B5EF4-FFF2-40B4-BE49-F238E27FC236}">
                <a16:creationId xmlns:a16="http://schemas.microsoft.com/office/drawing/2014/main" id="{A174BAD0-04D3-47FB-8503-FBA7BABB4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8"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La transformation de Montgomery :</a:t>
            </a:r>
          </a:p>
        </p:txBody>
      </p:sp>
      <p:sp>
        <p:nvSpPr>
          <p:cNvPr id="21" name="ZoneTexte 2">
            <a:extLst>
              <a:ext uri="{FF2B5EF4-FFF2-40B4-BE49-F238E27FC236}">
                <a16:creationId xmlns:a16="http://schemas.microsoft.com/office/drawing/2014/main" id="{F0860D69-DBF2-6677-95C3-CAA93CFBFA6B}"/>
              </a:ext>
            </a:extLst>
          </p:cNvPr>
          <p:cNvSpPr txBox="1"/>
          <p:nvPr/>
        </p:nvSpPr>
        <p:spPr>
          <a:xfrm>
            <a:off x="3512839" y="1677041"/>
            <a:ext cx="6493164" cy="369332"/>
          </a:xfrm>
          <a:prstGeom prst="rect">
            <a:avLst/>
          </a:prstGeom>
          <a:noFill/>
        </p:spPr>
        <p:txBody>
          <a:bodyPr wrap="square">
            <a:spAutoFit/>
          </a:bodyPr>
          <a:lstStyle/>
          <a:p>
            <a:pPr marL="307975" algn="ctr">
              <a:lnSpc>
                <a:spcPct val="100000"/>
              </a:lnSpc>
              <a:spcBef>
                <a:spcPts val="90"/>
              </a:spcBef>
            </a:pPr>
            <a:r>
              <a:rPr lang="fr-FR" b="1" spc="-10" dirty="0">
                <a:solidFill>
                  <a:srgbClr val="FF6000"/>
                </a:solidFill>
                <a:latin typeface="Arial"/>
                <a:cs typeface="Arial"/>
              </a:rPr>
              <a:t>Définition de la transformation:</a:t>
            </a:r>
          </a:p>
        </p:txBody>
      </p:sp>
    </p:spTree>
    <p:extLst>
      <p:ext uri="{BB962C8B-B14F-4D97-AF65-F5344CB8AC3E}">
        <p14:creationId xmlns:p14="http://schemas.microsoft.com/office/powerpoint/2010/main" val="2044016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470433" y="228851"/>
            <a:ext cx="684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Principe de fonctionnement</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5" name="TextBox 14"/>
              <p:cNvSpPr txBox="1"/>
              <p:nvPr/>
            </p:nvSpPr>
            <p:spPr>
              <a:xfrm>
                <a:off x="2271250" y="2251712"/>
                <a:ext cx="9353096" cy="1754326"/>
              </a:xfrm>
              <a:prstGeom prst="rect">
                <a:avLst/>
              </a:prstGeom>
              <a:noFill/>
            </p:spPr>
            <p:txBody>
              <a:bodyPr wrap="square" rtlCol="0">
                <a:spAutoFit/>
              </a:bodyPr>
              <a:lstStyle/>
              <a:p>
                <a:r>
                  <a:rPr lang="fr-FR" dirty="0"/>
                  <a:t> Par l’algorithme d’Euclide étendue on calcule les coefficient de Bézout tel que:</a:t>
                </a: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𝑟</m:t>
                      </m:r>
                      <m:r>
                        <a:rPr lang="fr-FR" i="0" dirty="0">
                          <a:latin typeface="Cambria Math" panose="02040503050406030204" pitchFamily="18" charset="0"/>
                        </a:rPr>
                        <m:t>⋅</m:t>
                      </m:r>
                      <m:sSup>
                        <m:sSupPr>
                          <m:ctrlPr>
                            <a:rPr lang="fr-FR" i="1" dirty="0">
                              <a:latin typeface="Cambria Math" panose="02040503050406030204" pitchFamily="18" charset="0"/>
                            </a:rPr>
                          </m:ctrlPr>
                        </m:sSupPr>
                        <m:e>
                          <m:r>
                            <a:rPr lang="fr-FR" i="1" dirty="0">
                              <a:latin typeface="Cambria Math" panose="02040503050406030204" pitchFamily="18" charset="0"/>
                            </a:rPr>
                            <m:t>𝑟</m:t>
                          </m:r>
                        </m:e>
                        <m:sup>
                          <m:r>
                            <a:rPr lang="fr-FR" i="0" dirty="0">
                              <a:latin typeface="Cambria Math" panose="02040503050406030204" pitchFamily="18" charset="0"/>
                            </a:rPr>
                            <m:t>−1</m:t>
                          </m:r>
                        </m:sup>
                      </m:sSup>
                      <m:r>
                        <a:rPr lang="fr-FR" i="0" dirty="0">
                          <a:latin typeface="Cambria Math" panose="02040503050406030204" pitchFamily="18" charset="0"/>
                        </a:rPr>
                        <m:t>−</m:t>
                      </m:r>
                      <m:r>
                        <a:rPr lang="fr-FR" i="1" dirty="0">
                          <a:latin typeface="Cambria Math" panose="02040503050406030204" pitchFamily="18" charset="0"/>
                        </a:rPr>
                        <m:t>𝑣</m:t>
                      </m:r>
                      <m:r>
                        <a:rPr lang="fr-FR" i="0" dirty="0">
                          <a:latin typeface="Cambria Math" panose="02040503050406030204" pitchFamily="18" charset="0"/>
                        </a:rPr>
                        <m:t>⋅</m:t>
                      </m:r>
                      <m:r>
                        <a:rPr lang="fr-FR" i="1" dirty="0">
                          <a:latin typeface="Cambria Math" panose="02040503050406030204" pitchFamily="18" charset="0"/>
                        </a:rPr>
                        <m:t>𝑛</m:t>
                      </m:r>
                      <m:r>
                        <a:rPr lang="fr-FR" i="0" dirty="0">
                          <a:latin typeface="Cambria Math" panose="02040503050406030204" pitchFamily="18" charset="0"/>
                        </a:rPr>
                        <m:t>=1</m:t>
                      </m:r>
                    </m:oMath>
                  </m:oMathPara>
                </a14:m>
                <a:endParaRPr lang="fr-FR" dirty="0"/>
              </a:p>
              <a:p>
                <a:r>
                  <a:rPr lang="fr-FR" dirty="0"/>
                  <a:t>où </a:t>
                </a:r>
                <a14:m>
                  <m:oMath xmlns:m="http://schemas.openxmlformats.org/officeDocument/2006/math">
                    <m:r>
                      <a:rPr lang="fr-FR" dirty="0" smtClean="0">
                        <a:latin typeface="Cambria Math" panose="02040503050406030204" pitchFamily="18" charset="0"/>
                      </a:rPr>
                      <m:t>0</m:t>
                    </m:r>
                    <m:r>
                      <a:rPr lang="fr-FR" i="0" dirty="0">
                        <a:latin typeface="Cambria Math" panose="02040503050406030204" pitchFamily="18" charset="0"/>
                      </a:rPr>
                      <m:t>&lt;</m:t>
                    </m:r>
                    <m:sSup>
                      <m:sSupPr>
                        <m:ctrlPr>
                          <a:rPr lang="fr-FR" i="1" dirty="0">
                            <a:latin typeface="Cambria Math" panose="02040503050406030204" pitchFamily="18" charset="0"/>
                          </a:rPr>
                        </m:ctrlPr>
                      </m:sSupPr>
                      <m:e>
                        <m:r>
                          <a:rPr lang="fr-FR" i="1" dirty="0">
                            <a:latin typeface="Cambria Math" panose="02040503050406030204" pitchFamily="18" charset="0"/>
                          </a:rPr>
                          <m:t>𝑟</m:t>
                        </m:r>
                      </m:e>
                      <m:sup>
                        <m:r>
                          <a:rPr lang="fr-FR" i="0" dirty="0">
                            <a:latin typeface="Cambria Math" panose="02040503050406030204" pitchFamily="18" charset="0"/>
                          </a:rPr>
                          <m:t>−1</m:t>
                        </m:r>
                      </m:sup>
                    </m:sSup>
                    <m:r>
                      <a:rPr lang="fr-FR" i="0" dirty="0">
                        <a:latin typeface="Cambria Math" panose="02040503050406030204" pitchFamily="18" charset="0"/>
                      </a:rPr>
                      <m:t>&lt;</m:t>
                    </m:r>
                    <m:r>
                      <a:rPr lang="fr-FR" i="1" dirty="0">
                        <a:latin typeface="Cambria Math" panose="02040503050406030204" pitchFamily="18" charset="0"/>
                      </a:rPr>
                      <m:t>𝑛</m:t>
                    </m:r>
                  </m:oMath>
                </a14:m>
                <a:r>
                  <a:rPr lang="fr-FR" dirty="0"/>
                  <a:t> et </a:t>
                </a:r>
                <a14:m>
                  <m:oMath xmlns:m="http://schemas.openxmlformats.org/officeDocument/2006/math">
                    <m:r>
                      <a:rPr lang="fr-FR" dirty="0" smtClean="0">
                        <a:latin typeface="Cambria Math" panose="02040503050406030204" pitchFamily="18" charset="0"/>
                      </a:rPr>
                      <m:t>0</m:t>
                    </m:r>
                    <m:r>
                      <a:rPr lang="fr-FR" i="0" dirty="0">
                        <a:latin typeface="Cambria Math" panose="02040503050406030204" pitchFamily="18" charset="0"/>
                      </a:rPr>
                      <m:t>&lt;</m:t>
                    </m:r>
                    <m:r>
                      <a:rPr lang="fr-FR" i="1" dirty="0">
                        <a:latin typeface="Cambria Math" panose="02040503050406030204" pitchFamily="18" charset="0"/>
                      </a:rPr>
                      <m:t>𝑣</m:t>
                    </m:r>
                    <m:r>
                      <a:rPr lang="fr-FR" i="0" dirty="0">
                        <a:latin typeface="Cambria Math" panose="02040503050406030204" pitchFamily="18" charset="0"/>
                      </a:rPr>
                      <m:t>&lt;</m:t>
                    </m:r>
                    <m:r>
                      <a:rPr lang="fr-FR" i="1" dirty="0">
                        <a:latin typeface="Cambria Math" panose="02040503050406030204" pitchFamily="18" charset="0"/>
                      </a:rPr>
                      <m:t>𝑟</m:t>
                    </m:r>
                  </m:oMath>
                </a14:m>
                <a:r>
                  <a:rPr lang="fr-FR" dirty="0"/>
                  <a:t>.</a:t>
                </a:r>
              </a:p>
              <a:p>
                <a:r>
                  <a:rPr lang="fr-FR" dirty="0"/>
                  <a:t>Soit </a:t>
                </a:r>
                <a14:m>
                  <m:oMath xmlns:m="http://schemas.openxmlformats.org/officeDocument/2006/math">
                    <m:r>
                      <a:rPr lang="fr-FR" dirty="0" smtClean="0">
                        <a:latin typeface="Cambria Math" panose="02040503050406030204" pitchFamily="18" charset="0"/>
                      </a:rPr>
                      <m:t>⊗</m:t>
                    </m:r>
                  </m:oMath>
                </a14:m>
                <a:r>
                  <a:rPr lang="fr-FR" dirty="0"/>
                  <a:t> l’opération : </a:t>
                </a: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𝛷</m:t>
                      </m:r>
                      <m:d>
                        <m:dPr>
                          <m:ctrlPr>
                            <a:rPr lang="fr-FR" i="1" dirty="0" smtClean="0">
                              <a:latin typeface="Cambria Math" panose="02040503050406030204" pitchFamily="18" charset="0"/>
                            </a:rPr>
                          </m:ctrlPr>
                        </m:dPr>
                        <m:e>
                          <m:r>
                            <a:rPr lang="fr-FR" b="0" i="1" dirty="0" smtClean="0">
                              <a:latin typeface="Cambria Math" panose="02040503050406030204" pitchFamily="18" charset="0"/>
                            </a:rPr>
                            <m:t>𝑎</m:t>
                          </m:r>
                        </m:e>
                      </m:d>
                      <m:r>
                        <a:rPr lang="fr-FR" dirty="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b="0" i="1" dirty="0" smtClean="0">
                              <a:latin typeface="Cambria Math" panose="02040503050406030204" pitchFamily="18" charset="0"/>
                            </a:rPr>
                            <m:t>𝑏</m:t>
                          </m:r>
                        </m:e>
                      </m:d>
                      <m:r>
                        <a:rPr lang="fr-FR" i="0" dirty="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i="1" dirty="0">
                              <a:latin typeface="Cambria Math" panose="02040503050406030204" pitchFamily="18" charset="0"/>
                            </a:rPr>
                            <m:t>𝑎</m:t>
                          </m:r>
                        </m:e>
                      </m:d>
                      <m:r>
                        <a:rPr lang="fr-FR" i="0" dirty="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i="1" dirty="0">
                              <a:latin typeface="Cambria Math" panose="02040503050406030204" pitchFamily="18" charset="0"/>
                            </a:rPr>
                            <m:t>𝑏</m:t>
                          </m:r>
                        </m:e>
                      </m:d>
                      <m:r>
                        <a:rPr lang="fr-FR" i="0" dirty="0">
                          <a:latin typeface="Cambria Math" panose="02040503050406030204" pitchFamily="18" charset="0"/>
                        </a:rPr>
                        <m:t>⋅</m:t>
                      </m:r>
                      <m:sSup>
                        <m:sSupPr>
                          <m:ctrlPr>
                            <a:rPr lang="fr-FR" i="1" dirty="0">
                              <a:latin typeface="Cambria Math" panose="02040503050406030204" pitchFamily="18" charset="0"/>
                            </a:rPr>
                          </m:ctrlPr>
                        </m:sSupPr>
                        <m:e>
                          <m:r>
                            <a:rPr lang="fr-FR" i="1" dirty="0">
                              <a:latin typeface="Cambria Math" panose="02040503050406030204" pitchFamily="18" charset="0"/>
                            </a:rPr>
                            <m:t>𝑟</m:t>
                          </m:r>
                        </m:e>
                        <m:sup>
                          <m:r>
                            <a:rPr lang="fr-FR" i="0" dirty="0">
                              <a:latin typeface="Cambria Math" panose="02040503050406030204" pitchFamily="18" charset="0"/>
                            </a:rPr>
                            <m:t>−1</m:t>
                          </m:r>
                        </m:sup>
                      </m:sSup>
                      <m:func>
                        <m:funcPr>
                          <m:ctrlPr>
                            <a:rPr lang="fr-FR" i="1" dirty="0">
                              <a:latin typeface="Cambria Math" panose="02040503050406030204" pitchFamily="18" charset="0"/>
                            </a:rPr>
                          </m:ctrlPr>
                        </m:funcPr>
                        <m:fName>
                          <m:r>
                            <m:rPr>
                              <m:sty m:val="p"/>
                            </m:rPr>
                            <a:rPr lang="fr-FR" i="0" dirty="0">
                              <a:latin typeface="Cambria Math" panose="02040503050406030204" pitchFamily="18" charset="0"/>
                            </a:rPr>
                            <m:t>mod</m:t>
                          </m:r>
                        </m:fName>
                        <m:e>
                          <m:r>
                            <a:rPr lang="fr-FR" i="1" dirty="0">
                              <a:latin typeface="Cambria Math" panose="02040503050406030204" pitchFamily="18" charset="0"/>
                            </a:rPr>
                            <m:t>𝑛</m:t>
                          </m:r>
                        </m:e>
                      </m:func>
                      <m:r>
                        <a:rPr lang="fr-FR" b="0" i="1" dirty="0" smtClean="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i="1" dirty="0">
                              <a:latin typeface="Cambria Math" panose="02040503050406030204" pitchFamily="18" charset="0"/>
                            </a:rPr>
                            <m:t>𝑐</m:t>
                          </m:r>
                        </m:e>
                      </m:d>
                    </m:oMath>
                  </m:oMathPara>
                </a14:m>
                <a:endParaRPr lang="fr-FR" dirty="0"/>
              </a:p>
              <a:p>
                <a:r>
                  <a:rPr lang="fr-FR" dirty="0"/>
                  <a:t>Le calcule de </a:t>
                </a:r>
                <a14:m>
                  <m:oMath xmlns:m="http://schemas.openxmlformats.org/officeDocument/2006/math">
                    <m:r>
                      <a:rPr lang="fr-FR" i="1" dirty="0">
                        <a:latin typeface="Cambria Math" panose="02040503050406030204" pitchFamily="18" charset="0"/>
                      </a:rPr>
                      <m:t>𝛷</m:t>
                    </m:r>
                    <m:d>
                      <m:dPr>
                        <m:ctrlPr>
                          <a:rPr lang="fr-FR" i="1" dirty="0">
                            <a:latin typeface="Cambria Math" panose="02040503050406030204" pitchFamily="18" charset="0"/>
                          </a:rPr>
                        </m:ctrlPr>
                      </m:dPr>
                      <m:e>
                        <m:r>
                          <a:rPr lang="fr-FR" b="0" i="1" dirty="0" smtClean="0">
                            <a:latin typeface="Cambria Math" panose="02040503050406030204" pitchFamily="18" charset="0"/>
                          </a:rPr>
                          <m:t>𝑐</m:t>
                        </m:r>
                      </m:e>
                    </m:d>
                    <m:r>
                      <a:rPr lang="fr-FR" b="0" i="1" dirty="0" smtClean="0">
                        <a:latin typeface="Cambria Math" panose="02040503050406030204" pitchFamily="18" charset="0"/>
                      </a:rPr>
                      <m:t> </m:t>
                    </m:r>
                  </m:oMath>
                </a14:m>
                <a:r>
                  <a:rPr lang="fr-FR" dirty="0"/>
                  <a:t>peut se faire suivant les étapes suivantes :</a:t>
                </a:r>
              </a:p>
            </p:txBody>
          </p:sp>
        </mc:Choice>
        <mc:Fallback xmlns="">
          <p:sp>
            <p:nvSpPr>
              <p:cNvPr id="15" name="TextBox 14"/>
              <p:cNvSpPr txBox="1">
                <a:spLocks noRot="1" noChangeAspect="1" noMove="1" noResize="1" noEditPoints="1" noAdjustHandles="1" noChangeArrowheads="1" noChangeShapeType="1" noTextEdit="1"/>
              </p:cNvSpPr>
              <p:nvPr/>
            </p:nvSpPr>
            <p:spPr>
              <a:xfrm>
                <a:off x="2271250" y="2251712"/>
                <a:ext cx="9353096" cy="1754326"/>
              </a:xfrm>
              <a:prstGeom prst="rect">
                <a:avLst/>
              </a:prstGeom>
              <a:blipFill>
                <a:blip r:embed="rId3"/>
                <a:stretch>
                  <a:fillRect l="-587" t="-1736" b="-451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ounded Rectangle 15"/>
              <p:cNvSpPr/>
              <p:nvPr/>
            </p:nvSpPr>
            <p:spPr>
              <a:xfrm>
                <a:off x="4112235" y="4416068"/>
                <a:ext cx="5671127" cy="1718391"/>
              </a:xfrm>
              <a:prstGeom prst="roundRect">
                <a:avLst/>
              </a:prstGeom>
              <a:solidFill>
                <a:srgbClr val="EFEEEE"/>
              </a:solidFill>
              <a:ln w="19050">
                <a:solidFill>
                  <a:srgbClr val="FF6000"/>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arenR"/>
                </a:pPr>
                <a14:m>
                  <m:oMath xmlns:m="http://schemas.openxmlformats.org/officeDocument/2006/math">
                    <m:r>
                      <a:rPr lang="fr-FR" b="0" i="1" dirty="0" smtClean="0">
                        <a:latin typeface="Cambria Math" panose="02040503050406030204" pitchFamily="18" charset="0"/>
                      </a:rPr>
                      <m:t>𝑠</m:t>
                    </m:r>
                    <m:r>
                      <a:rPr lang="fr-FR" b="0" i="1" dirty="0" smtClean="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i="1" dirty="0">
                            <a:latin typeface="Cambria Math" panose="02040503050406030204" pitchFamily="18" charset="0"/>
                          </a:rPr>
                          <m:t>𝑎</m:t>
                        </m:r>
                      </m:e>
                    </m:d>
                    <m:r>
                      <a:rPr lang="fr-FR" dirty="0">
                        <a:latin typeface="Cambria Math" panose="02040503050406030204" pitchFamily="18" charset="0"/>
                      </a:rPr>
                      <m:t>⋅</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i="1" dirty="0">
                            <a:latin typeface="Cambria Math" panose="02040503050406030204" pitchFamily="18" charset="0"/>
                          </a:rPr>
                          <m:t>𝑏</m:t>
                        </m:r>
                      </m:e>
                    </m:d>
                    <m:r>
                      <a:rPr lang="fr-FR" b="0" i="1" dirty="0" smtClean="0">
                        <a:latin typeface="Cambria Math" panose="02040503050406030204" pitchFamily="18" charset="0"/>
                      </a:rPr>
                      <m:t>,</m:t>
                    </m:r>
                  </m:oMath>
                </a14:m>
                <a:endParaRPr lang="fr-FR" dirty="0"/>
              </a:p>
              <a:p>
                <a:pPr marL="342900" indent="-342900">
                  <a:buFont typeface="+mj-lt"/>
                  <a:buAutoNum type="arabicParenR"/>
                </a:pPr>
                <a14:m>
                  <m:oMath xmlns:m="http://schemas.openxmlformats.org/officeDocument/2006/math">
                    <m:r>
                      <a:rPr lang="fr-FR" b="0" i="1" dirty="0" smtClean="0">
                        <a:latin typeface="Cambria Math" panose="02040503050406030204" pitchFamily="18" charset="0"/>
                      </a:rPr>
                      <m:t>𝑡</m:t>
                    </m:r>
                    <m:r>
                      <a:rPr lang="fr-FR" b="0" i="1" dirty="0" smtClean="0">
                        <a:latin typeface="Cambria Math" panose="02040503050406030204" pitchFamily="18" charset="0"/>
                      </a:rPr>
                      <m:t>=</m:t>
                    </m:r>
                    <m:d>
                      <m:dPr>
                        <m:ctrlPr>
                          <a:rPr lang="fr-FR" b="0" i="1" dirty="0" smtClean="0">
                            <a:latin typeface="Cambria Math" panose="02040503050406030204" pitchFamily="18" charset="0"/>
                          </a:rPr>
                        </m:ctrlPr>
                      </m:dPr>
                      <m:e>
                        <m:r>
                          <a:rPr lang="fr-FR" i="1" dirty="0">
                            <a:latin typeface="Cambria Math" panose="02040503050406030204" pitchFamily="18" charset="0"/>
                          </a:rPr>
                          <m:t>𝑠</m:t>
                        </m:r>
                        <m:r>
                          <a:rPr lang="fr-FR" dirty="0">
                            <a:latin typeface="Cambria Math" panose="02040503050406030204" pitchFamily="18" charset="0"/>
                          </a:rPr>
                          <m:t>⋅</m:t>
                        </m:r>
                        <m:r>
                          <a:rPr lang="fr-FR" b="0" i="1" dirty="0" smtClean="0">
                            <a:latin typeface="Cambria Math" panose="02040503050406030204" pitchFamily="18" charset="0"/>
                          </a:rPr>
                          <m:t>𝑣</m:t>
                        </m:r>
                      </m:e>
                    </m:d>
                    <m:r>
                      <a:rPr lang="fr-FR" b="0" i="1" dirty="0" smtClean="0">
                        <a:latin typeface="Cambria Math" panose="02040503050406030204" pitchFamily="18" charset="0"/>
                      </a:rPr>
                      <m:t> </m:t>
                    </m:r>
                    <m:r>
                      <a:rPr lang="fr-FR" b="0" i="1" dirty="0" smtClean="0">
                        <a:latin typeface="Cambria Math" panose="02040503050406030204" pitchFamily="18" charset="0"/>
                      </a:rPr>
                      <m:t>𝑚𝑜𝑑</m:t>
                    </m:r>
                    <m:r>
                      <a:rPr lang="fr-FR" b="0" i="1" dirty="0" smtClean="0">
                        <a:latin typeface="Cambria Math" panose="02040503050406030204" pitchFamily="18" charset="0"/>
                      </a:rPr>
                      <m:t> </m:t>
                    </m:r>
                    <m:r>
                      <a:rPr lang="fr-FR" b="0" i="1" dirty="0" smtClean="0">
                        <a:latin typeface="Cambria Math" panose="02040503050406030204" pitchFamily="18" charset="0"/>
                      </a:rPr>
                      <m:t>𝑟</m:t>
                    </m:r>
                    <m:r>
                      <a:rPr lang="fr-FR" b="0" i="1" dirty="0" smtClean="0">
                        <a:latin typeface="Cambria Math" panose="02040503050406030204" pitchFamily="18" charset="0"/>
                      </a:rPr>
                      <m:t>,</m:t>
                    </m:r>
                  </m:oMath>
                </a14:m>
                <a:endParaRPr lang="fr-FR" b="0" dirty="0"/>
              </a:p>
              <a:p>
                <a:pPr marL="342900" indent="-342900">
                  <a:buFont typeface="+mj-lt"/>
                  <a:buAutoNum type="arabicParenR"/>
                </a:pPr>
                <a14:m>
                  <m:oMath xmlns:m="http://schemas.openxmlformats.org/officeDocument/2006/math">
                    <m:r>
                      <a:rPr lang="fr-FR" b="0" i="1" dirty="0" smtClean="0">
                        <a:latin typeface="Cambria Math" panose="02040503050406030204" pitchFamily="18" charset="0"/>
                      </a:rPr>
                      <m:t>𝑚</m:t>
                    </m:r>
                    <m:r>
                      <a:rPr lang="fr-FR" b="0" i="1" dirty="0" smtClean="0">
                        <a:latin typeface="Cambria Math" panose="02040503050406030204" pitchFamily="18" charset="0"/>
                      </a:rPr>
                      <m:t>=</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𝑠</m:t>
                        </m:r>
                        <m:r>
                          <a:rPr lang="fr-FR" b="0" i="1" dirty="0" smtClean="0">
                            <a:latin typeface="Cambria Math" panose="02040503050406030204" pitchFamily="18" charset="0"/>
                          </a:rPr>
                          <m:t>+</m:t>
                        </m:r>
                        <m:r>
                          <a:rPr lang="fr-FR" i="1" dirty="0">
                            <a:latin typeface="Cambria Math" panose="02040503050406030204" pitchFamily="18" charset="0"/>
                          </a:rPr>
                          <m:t>𝑡</m:t>
                        </m:r>
                        <m:r>
                          <a:rPr lang="fr-FR" dirty="0">
                            <a:latin typeface="Cambria Math" panose="02040503050406030204" pitchFamily="18" charset="0"/>
                          </a:rPr>
                          <m:t>⋅</m:t>
                        </m:r>
                        <m:r>
                          <a:rPr lang="fr-FR" b="0" i="1" dirty="0" smtClean="0">
                            <a:latin typeface="Cambria Math" panose="02040503050406030204" pitchFamily="18" charset="0"/>
                          </a:rPr>
                          <m:t>𝑛</m:t>
                        </m:r>
                      </m:e>
                    </m:d>
                    <m:r>
                      <a:rPr lang="fr-FR" b="0" i="1" dirty="0" smtClean="0">
                        <a:latin typeface="Cambria Math" panose="02040503050406030204" pitchFamily="18" charset="0"/>
                      </a:rPr>
                      <m:t>,</m:t>
                    </m:r>
                  </m:oMath>
                </a14:m>
                <a:endParaRPr lang="fr-FR" dirty="0"/>
              </a:p>
              <a:p>
                <a:pPr marL="342900" indent="-342900">
                  <a:buFont typeface="+mj-lt"/>
                  <a:buAutoNum type="arabicParenR"/>
                </a:pPr>
                <a14:m>
                  <m:oMath xmlns:m="http://schemas.openxmlformats.org/officeDocument/2006/math">
                    <m:r>
                      <m:rPr>
                        <m:sty m:val="p"/>
                      </m:rPr>
                      <a:rPr lang="fr-FR" b="0" i="0" dirty="0" smtClean="0">
                        <a:latin typeface="Cambria Math" panose="02040503050406030204" pitchFamily="18" charset="0"/>
                      </a:rPr>
                      <m:t>u</m:t>
                    </m:r>
                    <m:r>
                      <a:rPr lang="fr-FR" b="0" i="0" dirty="0" smtClean="0">
                        <a:latin typeface="Cambria Math" panose="02040503050406030204" pitchFamily="18" charset="0"/>
                      </a:rPr>
                      <m:t>=</m:t>
                    </m:r>
                    <m:r>
                      <m:rPr>
                        <m:sty m:val="p"/>
                      </m:rPr>
                      <a:rPr lang="fr-FR" b="0" i="0" dirty="0" smtClean="0">
                        <a:latin typeface="Cambria Math" panose="02040503050406030204" pitchFamily="18" charset="0"/>
                      </a:rPr>
                      <m:t>m</m:t>
                    </m:r>
                    <m:r>
                      <a:rPr lang="fr-FR" dirty="0">
                        <a:latin typeface="Cambria Math" panose="02040503050406030204" pitchFamily="18" charset="0"/>
                      </a:rPr>
                      <m:t>⋅</m:t>
                    </m:r>
                    <m:r>
                      <m:rPr>
                        <m:sty m:val="p"/>
                      </m:rPr>
                      <a:rPr lang="fr-FR" b="0" i="0" dirty="0" smtClean="0">
                        <a:latin typeface="Cambria Math" panose="02040503050406030204" pitchFamily="18" charset="0"/>
                      </a:rPr>
                      <m:t>r</m:t>
                    </m:r>
                    <m:r>
                      <a:rPr lang="fr-FR" b="0" i="0" dirty="0" smtClean="0">
                        <a:latin typeface="Cambria Math" panose="02040503050406030204" pitchFamily="18" charset="0"/>
                      </a:rPr>
                      <m:t>,</m:t>
                    </m:r>
                  </m:oMath>
                </a14:m>
                <a:endParaRPr lang="fr-FR" b="0" dirty="0"/>
              </a:p>
              <a:p>
                <a:pPr marL="342900" indent="-342900">
                  <a:buFont typeface="+mj-lt"/>
                  <a:buAutoNum type="arabicParenR"/>
                </a:pPr>
                <a14:m>
                  <m:oMath xmlns:m="http://schemas.openxmlformats.org/officeDocument/2006/math">
                    <m:r>
                      <m:rPr>
                        <m:sty m:val="p"/>
                      </m:rPr>
                      <a:rPr lang="fr-FR" b="0" i="0" dirty="0" smtClean="0">
                        <a:latin typeface="Cambria Math" panose="02040503050406030204" pitchFamily="18" charset="0"/>
                      </a:rPr>
                      <m:t>si</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u</m:t>
                    </m:r>
                    <m:r>
                      <a:rPr lang="fr-FR" b="0" i="0" dirty="0" smtClean="0">
                        <a:latin typeface="Cambria Math" panose="02040503050406030204" pitchFamily="18" charset="0"/>
                      </a:rPr>
                      <m:t>≥</m:t>
                    </m:r>
                    <m:r>
                      <m:rPr>
                        <m:sty m:val="p"/>
                      </m:rPr>
                      <a:rPr lang="fr-FR" b="0" i="0" dirty="0" smtClean="0">
                        <a:latin typeface="Cambria Math" panose="02040503050406030204" pitchFamily="18" charset="0"/>
                      </a:rPr>
                      <m:t>n</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alors</m:t>
                    </m:r>
                    <m:r>
                      <a:rPr lang="fr-FR" b="0" i="1" dirty="0" smtClean="0">
                        <a:latin typeface="Cambria Math" panose="02040503050406030204" pitchFamily="18" charset="0"/>
                      </a:rPr>
                      <m:t> </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b="0" i="1" dirty="0" smtClean="0">
                            <a:latin typeface="Cambria Math" panose="02040503050406030204" pitchFamily="18" charset="0"/>
                          </a:rPr>
                          <m:t>𝑐</m:t>
                        </m:r>
                      </m:e>
                    </m:d>
                    <m:r>
                      <a:rPr lang="fr-FR" b="0" i="1" dirty="0" smtClean="0">
                        <a:latin typeface="Cambria Math" panose="02040503050406030204" pitchFamily="18" charset="0"/>
                      </a:rPr>
                      <m:t>=</m:t>
                    </m:r>
                    <m:r>
                      <a:rPr lang="fr-FR" b="0" i="1" dirty="0" smtClean="0">
                        <a:latin typeface="Cambria Math" panose="02040503050406030204" pitchFamily="18" charset="0"/>
                      </a:rPr>
                      <m:t>𝑢</m:t>
                    </m:r>
                    <m:r>
                      <a:rPr lang="fr-FR" b="0" i="1" dirty="0" smtClean="0">
                        <a:latin typeface="Cambria Math" panose="02040503050406030204" pitchFamily="18" charset="0"/>
                      </a:rPr>
                      <m:t>−</m:t>
                    </m:r>
                    <m:r>
                      <a:rPr lang="fr-FR" b="0" i="1" dirty="0" smtClean="0">
                        <a:latin typeface="Cambria Math" panose="02040503050406030204" pitchFamily="18" charset="0"/>
                      </a:rPr>
                      <m:t>𝑛</m:t>
                    </m:r>
                    <m:r>
                      <a:rPr lang="fr-FR" b="0" i="1" dirty="0" smtClean="0">
                        <a:latin typeface="Cambria Math" panose="02040503050406030204" pitchFamily="18" charset="0"/>
                      </a:rPr>
                      <m:t> </m:t>
                    </m:r>
                    <m:r>
                      <a:rPr lang="fr-FR" b="0" i="1" dirty="0" smtClean="0">
                        <a:latin typeface="Cambria Math" panose="02040503050406030204" pitchFamily="18" charset="0"/>
                      </a:rPr>
                      <m:t>𝑠𝑖𝑛𝑜𝑛</m:t>
                    </m:r>
                    <m:r>
                      <a:rPr lang="fr-FR" b="0" i="1" dirty="0" smtClean="0">
                        <a:latin typeface="Cambria Math" panose="02040503050406030204" pitchFamily="18" charset="0"/>
                      </a:rPr>
                      <m:t> </m:t>
                    </m:r>
                    <m:r>
                      <a:rPr lang="fr-FR" i="1" dirty="0">
                        <a:latin typeface="Cambria Math" panose="02040503050406030204" pitchFamily="18" charset="0"/>
                      </a:rPr>
                      <m:t>𝛷</m:t>
                    </m:r>
                    <m:d>
                      <m:dPr>
                        <m:ctrlPr>
                          <a:rPr lang="fr-FR" i="1" dirty="0">
                            <a:latin typeface="Cambria Math" panose="02040503050406030204" pitchFamily="18" charset="0"/>
                          </a:rPr>
                        </m:ctrlPr>
                      </m:dPr>
                      <m:e>
                        <m:r>
                          <a:rPr lang="fr-FR" b="0" i="1" dirty="0" smtClean="0">
                            <a:latin typeface="Cambria Math" panose="02040503050406030204" pitchFamily="18" charset="0"/>
                          </a:rPr>
                          <m:t>𝑐</m:t>
                        </m:r>
                      </m:e>
                    </m:d>
                    <m:r>
                      <a:rPr lang="fr-FR" b="0" i="1" dirty="0" smtClean="0">
                        <a:latin typeface="Cambria Math" panose="02040503050406030204" pitchFamily="18" charset="0"/>
                      </a:rPr>
                      <m:t>=</m:t>
                    </m:r>
                    <m:r>
                      <a:rPr lang="fr-FR" b="0" i="1" dirty="0" smtClean="0">
                        <a:latin typeface="Cambria Math" panose="02040503050406030204" pitchFamily="18" charset="0"/>
                      </a:rPr>
                      <m:t>𝑢</m:t>
                    </m:r>
                    <m:r>
                      <a:rPr lang="fr-FR" b="0" i="1" dirty="0" smtClean="0">
                        <a:latin typeface="Cambria Math" panose="02040503050406030204" pitchFamily="18" charset="0"/>
                      </a:rPr>
                      <m:t>.</m:t>
                    </m:r>
                  </m:oMath>
                </a14:m>
                <a:endParaRPr lang="fr-FR" dirty="0"/>
              </a:p>
            </p:txBody>
          </p:sp>
        </mc:Choice>
        <mc:Fallback xmlns="">
          <p:sp>
            <p:nvSpPr>
              <p:cNvPr id="16" name="Rounded Rectangle 15"/>
              <p:cNvSpPr>
                <a:spLocks noRot="1" noChangeAspect="1" noMove="1" noResize="1" noEditPoints="1" noAdjustHandles="1" noChangeArrowheads="1" noChangeShapeType="1" noTextEdit="1"/>
              </p:cNvSpPr>
              <p:nvPr/>
            </p:nvSpPr>
            <p:spPr>
              <a:xfrm>
                <a:off x="4112235" y="4416068"/>
                <a:ext cx="5671127" cy="1718391"/>
              </a:xfrm>
              <a:prstGeom prst="roundRect">
                <a:avLst/>
              </a:prstGeom>
              <a:blipFill>
                <a:blip r:embed="rId4"/>
                <a:stretch>
                  <a:fillRect/>
                </a:stretch>
              </a:blipFill>
              <a:ln w="19050">
                <a:solidFill>
                  <a:srgbClr val="FF6000"/>
                </a:solidFill>
              </a:ln>
              <a:effectLst>
                <a:outerShdw blurRad="50800" dist="38100" dir="5400000" algn="t" rotWithShape="0">
                  <a:prstClr val="black">
                    <a:alpha val="40000"/>
                  </a:prstClr>
                </a:outerShdw>
              </a:effectLst>
            </p:spPr>
            <p:txBody>
              <a:bodyPr/>
              <a:lstStyle/>
              <a:p>
                <a:r>
                  <a:rPr lang="fr-FR">
                    <a:noFill/>
                  </a:rPr>
                  <a:t> </a:t>
                </a:r>
              </a:p>
            </p:txBody>
          </p:sp>
        </mc:Fallback>
      </mc:AlternateContent>
      <p:sp>
        <p:nvSpPr>
          <p:cNvPr id="19"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dirty="0">
                <a:solidFill>
                  <a:prstClr val="white"/>
                </a:solidFill>
                <a:latin typeface="Calibri"/>
              </a:rPr>
              <a:t>7</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20" name="Group 19">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22"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Principe de fonctionnement</a:t>
              </a:r>
            </a:p>
          </p:txBody>
        </p:sp>
        <p:sp>
          <p:nvSpPr>
            <p:cNvPr id="27"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28"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9"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30"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31"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2" name="Picture 31">
            <a:extLst>
              <a:ext uri="{FF2B5EF4-FFF2-40B4-BE49-F238E27FC236}">
                <a16:creationId xmlns:a16="http://schemas.microsoft.com/office/drawing/2014/main" id="{A174BAD0-04D3-47FB-8503-FBA7BABB44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7" name="ZoneTexte 2">
            <a:extLst>
              <a:ext uri="{FF2B5EF4-FFF2-40B4-BE49-F238E27FC236}">
                <a16:creationId xmlns:a16="http://schemas.microsoft.com/office/drawing/2014/main" id="{F0860D69-DBF2-6677-95C3-CAA93CFBFA6B}"/>
              </a:ext>
            </a:extLst>
          </p:cNvPr>
          <p:cNvSpPr txBox="1"/>
          <p:nvPr/>
        </p:nvSpPr>
        <p:spPr>
          <a:xfrm>
            <a:off x="3512839" y="1677041"/>
            <a:ext cx="6493164" cy="369332"/>
          </a:xfrm>
          <a:prstGeom prst="rect">
            <a:avLst/>
          </a:prstGeom>
          <a:noFill/>
        </p:spPr>
        <p:txBody>
          <a:bodyPr wrap="square">
            <a:spAutoFit/>
          </a:bodyPr>
          <a:lstStyle/>
          <a:p>
            <a:pPr marL="307975" algn="ctr">
              <a:lnSpc>
                <a:spcPct val="100000"/>
              </a:lnSpc>
              <a:spcBef>
                <a:spcPts val="90"/>
              </a:spcBef>
            </a:pPr>
            <a:r>
              <a:rPr lang="fr-FR" b="1" spc="-10" dirty="0">
                <a:solidFill>
                  <a:srgbClr val="FF6000"/>
                </a:solidFill>
                <a:latin typeface="Arial"/>
                <a:cs typeface="Arial"/>
              </a:rPr>
              <a:t>Calcule du transformé d’un produit :</a:t>
            </a:r>
          </a:p>
        </p:txBody>
      </p:sp>
    </p:spTree>
    <p:extLst>
      <p:ext uri="{BB962C8B-B14F-4D97-AF65-F5344CB8AC3E}">
        <p14:creationId xmlns:p14="http://schemas.microsoft.com/office/powerpoint/2010/main" val="1884246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470433" y="228851"/>
            <a:ext cx="6840000" cy="720000"/>
          </a:xfrm>
          <a:prstGeom prst="rect">
            <a:avLst/>
          </a:prstGeom>
        </p:spPr>
        <p:txBody>
          <a:bodyPr wrap="square" lIns="121944" tIns="60972" rIns="121944" bIns="60972">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000" b="1" i="0" u="none" strike="noStrike" kern="1200" cap="none" spc="0" normalizeH="0" baseline="0" noProof="0" dirty="0">
                <a:ln>
                  <a:noFill/>
                </a:ln>
                <a:solidFill>
                  <a:srgbClr val="FF6000"/>
                </a:solidFill>
                <a:effectLst/>
                <a:uLnTx/>
                <a:uFillTx/>
                <a:latin typeface="Calibri"/>
                <a:ea typeface="+mn-ea"/>
                <a:cs typeface="+mn-cs"/>
              </a:rPr>
              <a:t>Principe de fonctionnement</a:t>
            </a:r>
            <a:r>
              <a:rPr kumimoji="0" lang="fr-FR"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rPr>
              <a:t> </a:t>
            </a:r>
            <a:endParaRPr kumimoji="0" lang="en-US" sz="4000" b="0" i="1" u="none" strike="noStrike" kern="1200" cap="none" spc="-300" normalizeH="0" baseline="0" noProof="0" dirty="0">
              <a:ln>
                <a:noFill/>
              </a:ln>
              <a:solidFill>
                <a:prstClr val="black">
                  <a:lumMod val="85000"/>
                  <a:lumOff val="15000"/>
                </a:prstClr>
              </a:solidFill>
              <a:effectLst/>
              <a:uLnTx/>
              <a:uFill>
                <a:solidFill>
                  <a:srgbClr val="9900FF"/>
                </a:solidFill>
              </a:uFill>
              <a:latin typeface="Bodoni MT" pitchFamily="18" charset="0"/>
              <a:ea typeface="+mn-ea"/>
              <a:cs typeface="+mn-cs"/>
            </a:endParaRPr>
          </a:p>
        </p:txBody>
      </p:sp>
      <mc:AlternateContent xmlns:mc="http://schemas.openxmlformats.org/markup-compatibility/2006" xmlns:a14="http://schemas.microsoft.com/office/drawing/2010/main">
        <mc:Choice Requires="a14">
          <p:sp>
            <p:nvSpPr>
              <p:cNvPr id="15" name="TextBox 14"/>
              <p:cNvSpPr txBox="1"/>
              <p:nvPr/>
            </p:nvSpPr>
            <p:spPr>
              <a:xfrm>
                <a:off x="2303905" y="1981085"/>
                <a:ext cx="9173055" cy="3423758"/>
              </a:xfrm>
              <a:prstGeom prst="rect">
                <a:avLst/>
              </a:prstGeom>
              <a:noFill/>
            </p:spPr>
            <p:txBody>
              <a:bodyPr wrap="square" rtlCol="0">
                <a:spAutoFit/>
              </a:bodyPr>
              <a:lstStyle/>
              <a:p>
                <a:pPr>
                  <a:buClr>
                    <a:srgbClr val="FF6000"/>
                  </a:buClr>
                </a:pPr>
                <a:endParaRPr lang="fr-FR" b="1" dirty="0"/>
              </a:p>
              <a:p>
                <a:pPr marL="285750" lvl="0" indent="-285750">
                  <a:lnSpc>
                    <a:spcPct val="150000"/>
                  </a:lnSpc>
                  <a:buClr>
                    <a:srgbClr val="FF6000"/>
                  </a:buClr>
                  <a:buFont typeface="Wingdings" panose="05000000000000000000" pitchFamily="2" charset="2"/>
                  <a:buChar char="ü"/>
                </a:pPr>
                <a:r>
                  <a:rPr lang="fr-FR" b="1" dirty="0"/>
                  <a:t> </a:t>
                </a:r>
                <a:r>
                  <a:rPr lang="fr-FR" dirty="0">
                    <a:solidFill>
                      <a:prstClr val="black"/>
                    </a:solidFill>
                  </a:rPr>
                  <a:t>RSA repose sur des opérations modulaires, où l'exposant public </a:t>
                </a:r>
                <a14:m>
                  <m:oMath xmlns:m="http://schemas.openxmlformats.org/officeDocument/2006/math">
                    <m:r>
                      <a:rPr lang="fr-FR" b="0">
                        <a:solidFill>
                          <a:prstClr val="black"/>
                        </a:solidFill>
                        <a:latin typeface="Cambria Math" panose="02040503050406030204" pitchFamily="18" charset="0"/>
                      </a:rPr>
                      <m:t>ⅇ</m:t>
                    </m:r>
                  </m:oMath>
                </a14:m>
                <a:r>
                  <a:rPr lang="fr-FR" dirty="0">
                    <a:solidFill>
                      <a:prstClr val="black"/>
                    </a:solidFill>
                  </a:rPr>
                  <a:t> est utilisé pour chiffrer </a:t>
                </a:r>
                <a14:m>
                  <m:oMath xmlns:m="http://schemas.openxmlformats.org/officeDocument/2006/math">
                    <m:r>
                      <a:rPr lang="fr-FR" b="0" i="1" smtClean="0">
                        <a:solidFill>
                          <a:prstClr val="black"/>
                        </a:solidFill>
                        <a:latin typeface="Cambria Math" panose="02040503050406030204" pitchFamily="18" charset="0"/>
                      </a:rPr>
                      <m:t>(</m:t>
                    </m:r>
                    <m:r>
                      <a:rPr lang="fr-FR" i="1" smtClean="0">
                        <a:solidFill>
                          <a:prstClr val="black"/>
                        </a:solidFill>
                        <a:latin typeface="Cambria Math" panose="02040503050406030204" pitchFamily="18" charset="0"/>
                      </a:rPr>
                      <m:t>𝐶</m:t>
                    </m:r>
                    <m:r>
                      <a:rPr lang="fr-FR" i="1" smtClean="0">
                        <a:solidFill>
                          <a:prstClr val="black"/>
                        </a:solidFill>
                        <a:latin typeface="Cambria Math" panose="02040503050406030204" pitchFamily="18" charset="0"/>
                      </a:rPr>
                      <m:t>≡</m:t>
                    </m:r>
                    <m:sSup>
                      <m:sSupPr>
                        <m:ctrlPr>
                          <a:rPr lang="fr-FR" i="1" smtClean="0">
                            <a:solidFill>
                              <a:prstClr val="black"/>
                            </a:solidFill>
                            <a:latin typeface="Cambria Math" panose="02040503050406030204" pitchFamily="18" charset="0"/>
                          </a:rPr>
                        </m:ctrlPr>
                      </m:sSupPr>
                      <m:e>
                        <m:r>
                          <a:rPr lang="fr-FR" i="1" smtClean="0">
                            <a:solidFill>
                              <a:prstClr val="black"/>
                            </a:solidFill>
                            <a:latin typeface="Cambria Math" panose="02040503050406030204" pitchFamily="18" charset="0"/>
                          </a:rPr>
                          <m:t>𝑀</m:t>
                        </m:r>
                      </m:e>
                      <m:sup>
                        <m:r>
                          <a:rPr lang="fr-FR" i="1" smtClean="0">
                            <a:solidFill>
                              <a:prstClr val="black"/>
                            </a:solidFill>
                            <a:latin typeface="Cambria Math" panose="02040503050406030204" pitchFamily="18" charset="0"/>
                          </a:rPr>
                          <m:t>𝑒</m:t>
                        </m:r>
                      </m:sup>
                    </m:sSup>
                    <m:func>
                      <m:funcPr>
                        <m:ctrlPr>
                          <a:rPr lang="fr-FR" i="1" smtClean="0">
                            <a:solidFill>
                              <a:prstClr val="black"/>
                            </a:solidFill>
                            <a:latin typeface="Cambria Math" panose="02040503050406030204" pitchFamily="18" charset="0"/>
                          </a:rPr>
                        </m:ctrlPr>
                      </m:funcPr>
                      <m:fName>
                        <m:r>
                          <a:rPr lang="fr-FR" i="1" smtClean="0">
                            <a:solidFill>
                              <a:prstClr val="black"/>
                            </a:solidFill>
                            <a:latin typeface="Cambria Math" panose="02040503050406030204" pitchFamily="18" charset="0"/>
                          </a:rPr>
                          <m:t>𝑚𝑜𝑑</m:t>
                        </m:r>
                      </m:fName>
                      <m:e>
                        <m:r>
                          <a:rPr lang="fr-FR" i="1" smtClean="0">
                            <a:solidFill>
                              <a:prstClr val="black"/>
                            </a:solidFill>
                            <a:latin typeface="Cambria Math" panose="02040503050406030204" pitchFamily="18" charset="0"/>
                          </a:rPr>
                          <m:t>𝑛</m:t>
                        </m:r>
                        <m:r>
                          <a:rPr lang="fr-FR" b="0" i="1" smtClean="0">
                            <a:solidFill>
                              <a:prstClr val="black"/>
                            </a:solidFill>
                            <a:latin typeface="Cambria Math" panose="02040503050406030204" pitchFamily="18" charset="0"/>
                          </a:rPr>
                          <m:t>)</m:t>
                        </m:r>
                      </m:e>
                    </m:func>
                  </m:oMath>
                </a14:m>
                <a:r>
                  <a:rPr lang="fr-FR" dirty="0">
                    <a:solidFill>
                      <a:prstClr val="black"/>
                    </a:solidFill>
                  </a:rPr>
                  <a:t> et l'exposant privé </a:t>
                </a:r>
                <a14:m>
                  <m:oMath xmlns:m="http://schemas.openxmlformats.org/officeDocument/2006/math">
                    <m:r>
                      <m:rPr>
                        <m:sty m:val="p"/>
                      </m:rPr>
                      <a:rPr lang="fr-FR" b="0" i="0" smtClean="0">
                        <a:solidFill>
                          <a:prstClr val="black"/>
                        </a:solidFill>
                        <a:latin typeface="Cambria Math" panose="02040503050406030204" pitchFamily="18" charset="0"/>
                      </a:rPr>
                      <m:t>d</m:t>
                    </m:r>
                    <m:r>
                      <a:rPr lang="fr-FR" i="1">
                        <a:solidFill>
                          <a:prstClr val="black"/>
                        </a:solidFill>
                        <a:latin typeface="Cambria Math" panose="02040503050406030204" pitchFamily="18" charset="0"/>
                      </a:rPr>
                      <m:t> </m:t>
                    </m:r>
                  </m:oMath>
                </a14:m>
                <a:r>
                  <a:rPr lang="fr-FR" dirty="0">
                    <a:solidFill>
                      <a:prstClr val="black"/>
                    </a:solidFill>
                  </a:rPr>
                  <a:t>est utilisé pour déchiffrer </a:t>
                </a:r>
                <a14:m>
                  <m:oMath xmlns:m="http://schemas.openxmlformats.org/officeDocument/2006/math">
                    <m:r>
                      <a:rPr lang="fr-FR" b="0" i="0" dirty="0" smtClean="0">
                        <a:solidFill>
                          <a:prstClr val="black"/>
                        </a:solidFill>
                        <a:latin typeface="Cambria Math" panose="02040503050406030204" pitchFamily="18" charset="0"/>
                      </a:rPr>
                      <m:t>(</m:t>
                    </m:r>
                    <m:r>
                      <a:rPr lang="fr-FR" b="1" i="1" dirty="0" smtClean="0">
                        <a:solidFill>
                          <a:prstClr val="black"/>
                        </a:solidFill>
                        <a:latin typeface="Cambria Math" panose="02040503050406030204" pitchFamily="18" charset="0"/>
                      </a:rPr>
                      <m:t>𝑀</m:t>
                    </m:r>
                    <m:r>
                      <a:rPr lang="fr-FR" b="1" i="0" dirty="0">
                        <a:solidFill>
                          <a:prstClr val="black"/>
                        </a:solidFill>
                        <a:latin typeface="Cambria Math" panose="02040503050406030204" pitchFamily="18" charset="0"/>
                      </a:rPr>
                      <m:t>≡</m:t>
                    </m:r>
                    <m:sSup>
                      <m:sSupPr>
                        <m:ctrlPr>
                          <a:rPr lang="fr-FR" b="1" i="1" dirty="0">
                            <a:solidFill>
                              <a:prstClr val="black"/>
                            </a:solidFill>
                            <a:latin typeface="Cambria Math" panose="02040503050406030204" pitchFamily="18" charset="0"/>
                          </a:rPr>
                        </m:ctrlPr>
                      </m:sSupPr>
                      <m:e>
                        <m:r>
                          <a:rPr lang="fr-FR" b="1" i="1" dirty="0">
                            <a:solidFill>
                              <a:prstClr val="black"/>
                            </a:solidFill>
                            <a:latin typeface="Cambria Math" panose="02040503050406030204" pitchFamily="18" charset="0"/>
                          </a:rPr>
                          <m:t>𝐶</m:t>
                        </m:r>
                      </m:e>
                      <m:sup>
                        <m:r>
                          <a:rPr lang="fr-FR" b="1" i="1" dirty="0">
                            <a:solidFill>
                              <a:prstClr val="black"/>
                            </a:solidFill>
                            <a:latin typeface="Cambria Math" panose="02040503050406030204" pitchFamily="18" charset="0"/>
                          </a:rPr>
                          <m:t>𝑑</m:t>
                        </m:r>
                      </m:sup>
                    </m:sSup>
                    <m:func>
                      <m:funcPr>
                        <m:ctrlPr>
                          <a:rPr lang="fr-FR" b="1" i="1" dirty="0">
                            <a:solidFill>
                              <a:prstClr val="black"/>
                            </a:solidFill>
                            <a:latin typeface="Cambria Math" panose="02040503050406030204" pitchFamily="18" charset="0"/>
                          </a:rPr>
                        </m:ctrlPr>
                      </m:funcPr>
                      <m:fName>
                        <m:r>
                          <m:rPr>
                            <m:sty m:val="p"/>
                          </m:rPr>
                          <a:rPr lang="fr-FR" b="1" i="0" dirty="0">
                            <a:solidFill>
                              <a:prstClr val="black"/>
                            </a:solidFill>
                            <a:latin typeface="Cambria Math" panose="02040503050406030204" pitchFamily="18" charset="0"/>
                          </a:rPr>
                          <m:t>mod</m:t>
                        </m:r>
                      </m:fName>
                      <m:e>
                        <m:r>
                          <a:rPr lang="fr-FR" b="1" i="1" dirty="0">
                            <a:solidFill>
                              <a:prstClr val="black"/>
                            </a:solidFill>
                            <a:latin typeface="Cambria Math" panose="02040503050406030204" pitchFamily="18" charset="0"/>
                          </a:rPr>
                          <m:t>𝑛</m:t>
                        </m:r>
                      </m:e>
                    </m:func>
                    <m:r>
                      <a:rPr lang="fr-FR" b="1" i="1" dirty="0" smtClean="0">
                        <a:solidFill>
                          <a:prstClr val="black"/>
                        </a:solidFill>
                        <a:latin typeface="Cambria Math" panose="02040503050406030204" pitchFamily="18" charset="0"/>
                      </a:rPr>
                      <m:t>)</m:t>
                    </m:r>
                  </m:oMath>
                </a14:m>
                <a:endParaRPr lang="fr-FR" b="1" dirty="0">
                  <a:solidFill>
                    <a:prstClr val="black"/>
                  </a:solidFill>
                </a:endParaRPr>
              </a:p>
              <a:p>
                <a:pPr marL="342900" lvl="0" indent="-342900">
                  <a:lnSpc>
                    <a:spcPct val="200000"/>
                  </a:lnSpc>
                  <a:buClr>
                    <a:srgbClr val="FF6000"/>
                  </a:buClr>
                  <a:buFont typeface="Wingdings" panose="05000000000000000000" pitchFamily="2" charset="2"/>
                  <a:buChar char="ü"/>
                </a:pPr>
                <a:r>
                  <a:rPr lang="fr-FR" dirty="0">
                    <a:solidFill>
                      <a:prstClr val="black"/>
                    </a:solidFill>
                  </a:rPr>
                  <a:t>L’exponentiation modulaire rapide</a:t>
                </a:r>
                <a:r>
                  <a:rPr lang="fr-FR" b="1" dirty="0">
                    <a:solidFill>
                      <a:prstClr val="black"/>
                    </a:solidFill>
                  </a:rPr>
                  <a:t> (</a:t>
                </a:r>
                <a:r>
                  <a:rPr lang="fr-FR" dirty="0">
                    <a:solidFill>
                      <a:prstClr val="black"/>
                    </a:solidFill>
                  </a:rPr>
                  <a:t>Square-and-</a:t>
                </a:r>
                <a:r>
                  <a:rPr lang="fr-FR" dirty="0" err="1">
                    <a:solidFill>
                      <a:prstClr val="black"/>
                    </a:solidFill>
                  </a:rPr>
                  <a:t>Multiply</a:t>
                </a:r>
                <a:r>
                  <a:rPr lang="fr-FR" b="1" dirty="0">
                    <a:solidFill>
                      <a:prstClr val="black"/>
                    </a:solidFill>
                  </a:rPr>
                  <a:t>)  </a:t>
                </a:r>
                <a:r>
                  <a:rPr lang="fr-FR" dirty="0">
                    <a:solidFill>
                      <a:prstClr val="black"/>
                    </a:solidFill>
                  </a:rPr>
                  <a:t>est une composante clé du cryptosystème RSA cette algorithme est employé pour calculer rapidement les puissances modulaires en exploitant la représentation binaire de l'exposant.</a:t>
                </a:r>
              </a:p>
              <a:p>
                <a:endParaRPr lang="en-US" b="1" dirty="0">
                  <a:latin typeface="Söhne"/>
                </a:endParaRPr>
              </a:p>
              <a:p>
                <a:endParaRPr lang="fr-FR" dirty="0"/>
              </a:p>
            </p:txBody>
          </p:sp>
        </mc:Choice>
        <mc:Fallback xmlns="">
          <p:sp>
            <p:nvSpPr>
              <p:cNvPr id="15" name="TextBox 14"/>
              <p:cNvSpPr txBox="1">
                <a:spLocks noRot="1" noChangeAspect="1" noMove="1" noResize="1" noEditPoints="1" noAdjustHandles="1" noChangeArrowheads="1" noChangeShapeType="1" noTextEdit="1"/>
              </p:cNvSpPr>
              <p:nvPr/>
            </p:nvSpPr>
            <p:spPr>
              <a:xfrm>
                <a:off x="2303905" y="1981085"/>
                <a:ext cx="9173055" cy="3423758"/>
              </a:xfrm>
              <a:prstGeom prst="rect">
                <a:avLst/>
              </a:prstGeom>
              <a:blipFill>
                <a:blip r:embed="rId3"/>
                <a:stretch>
                  <a:fillRect l="-465"/>
                </a:stretch>
              </a:blipFill>
            </p:spPr>
            <p:txBody>
              <a:bodyPr/>
              <a:lstStyle/>
              <a:p>
                <a:r>
                  <a:rPr lang="fr-FR">
                    <a:noFill/>
                  </a:rPr>
                  <a:t> </a:t>
                </a:r>
              </a:p>
            </p:txBody>
          </p:sp>
        </mc:Fallback>
      </mc:AlternateContent>
      <p:sp>
        <p:nvSpPr>
          <p:cNvPr id="16" name="46 Recortar rectángulo de esquina del mismo lado">
            <a:extLst>
              <a:ext uri="{FF2B5EF4-FFF2-40B4-BE49-F238E27FC236}">
                <a16:creationId xmlns:a16="http://schemas.microsoft.com/office/drawing/2014/main" id="{BDDD6018-EDE1-1DA7-7BF1-119A658555FB}"/>
              </a:ext>
            </a:extLst>
          </p:cNvPr>
          <p:cNvSpPr/>
          <p:nvPr/>
        </p:nvSpPr>
        <p:spPr>
          <a:xfrm>
            <a:off x="11536218" y="6445830"/>
            <a:ext cx="520178" cy="432048"/>
          </a:xfrm>
          <a:prstGeom prst="snip2SameRect">
            <a:avLst/>
          </a:prstGeom>
          <a:solidFill>
            <a:srgbClr val="FF6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HN" b="1" noProof="0" dirty="0">
                <a:solidFill>
                  <a:prstClr val="white"/>
                </a:solidFill>
                <a:latin typeface="Calibri"/>
              </a:rPr>
              <a:t>8</a:t>
            </a:r>
            <a:endParaRPr kumimoji="0" lang="es-ES" sz="18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F287C4AF-DDB4-6B9F-8281-BC022C6361AE}"/>
              </a:ext>
            </a:extLst>
          </p:cNvPr>
          <p:cNvGrpSpPr/>
          <p:nvPr/>
        </p:nvGrpSpPr>
        <p:grpSpPr>
          <a:xfrm>
            <a:off x="0" y="-4680"/>
            <a:ext cx="1982625" cy="6875777"/>
            <a:chOff x="1" y="4644"/>
            <a:chExt cx="1982625" cy="6875777"/>
          </a:xfrm>
        </p:grpSpPr>
        <p:cxnSp>
          <p:nvCxnSpPr>
            <p:cNvPr id="20" name="Straight Connector 20"/>
            <p:cNvCxnSpPr/>
            <p:nvPr/>
          </p:nvCxnSpPr>
          <p:spPr>
            <a:xfrm>
              <a:off x="68657" y="1200012"/>
              <a:ext cx="1389815" cy="16174"/>
            </a:xfrm>
            <a:prstGeom prst="line">
              <a:avLst/>
            </a:prstGeom>
            <a:ln w="12700" cap="rnd">
              <a:solidFill>
                <a:schemeClr val="bg1"/>
              </a:solidFill>
              <a:prstDash val="sysDot"/>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0F23999-42FA-E876-598D-77DD17C47C0E}"/>
                </a:ext>
              </a:extLst>
            </p:cNvPr>
            <p:cNvSpPr/>
            <p:nvPr/>
          </p:nvSpPr>
          <p:spPr>
            <a:xfrm>
              <a:off x="12158" y="4644"/>
              <a:ext cx="1970468" cy="6875777"/>
            </a:xfrm>
            <a:prstGeom prst="rect">
              <a:avLst/>
            </a:prstGeom>
            <a:solidFill>
              <a:srgbClr val="EFEEEE"/>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ZoneTexte 21">
              <a:extLst>
                <a:ext uri="{FF2B5EF4-FFF2-40B4-BE49-F238E27FC236}">
                  <a16:creationId xmlns:a16="http://schemas.microsoft.com/office/drawing/2014/main" id="{F1F5CD6A-2FB8-F44B-4C0E-823C6E7EAF3B}"/>
                </a:ext>
              </a:extLst>
            </p:cNvPr>
            <p:cNvSpPr txBox="1"/>
            <p:nvPr/>
          </p:nvSpPr>
          <p:spPr>
            <a:xfrm>
              <a:off x="12157" y="2376543"/>
              <a:ext cx="1958309" cy="646331"/>
            </a:xfrm>
            <a:prstGeom prst="rect">
              <a:avLst/>
            </a:prstGeom>
            <a:solidFill>
              <a:srgbClr val="FF6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a:ea typeface="+mn-ea"/>
                  <a:cs typeface="+mn-cs"/>
                </a:rPr>
                <a:t>Principe de fonctionnement</a:t>
              </a:r>
            </a:p>
          </p:txBody>
        </p:sp>
        <p:sp>
          <p:nvSpPr>
            <p:cNvPr id="25" name="ZoneTexte 23">
              <a:extLst>
                <a:ext uri="{FF2B5EF4-FFF2-40B4-BE49-F238E27FC236}">
                  <a16:creationId xmlns:a16="http://schemas.microsoft.com/office/drawing/2014/main" id="{793A138E-5D99-EDED-6C46-926A27644F5A}"/>
                </a:ext>
              </a:extLst>
            </p:cNvPr>
            <p:cNvSpPr txBox="1"/>
            <p:nvPr/>
          </p:nvSpPr>
          <p:spPr>
            <a:xfrm>
              <a:off x="4123" y="3138199"/>
              <a:ext cx="19740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Calibri"/>
                  <a:ea typeface="+mn-ea"/>
                  <a:cs typeface="+mn-cs"/>
                </a:rPr>
                <a:t>Un exemple illustratif</a:t>
              </a:r>
            </a:p>
          </p:txBody>
        </p:sp>
        <p:sp>
          <p:nvSpPr>
            <p:cNvPr id="27" name="ZoneTexte 24">
              <a:extLst>
                <a:ext uri="{FF2B5EF4-FFF2-40B4-BE49-F238E27FC236}">
                  <a16:creationId xmlns:a16="http://schemas.microsoft.com/office/drawing/2014/main" id="{A33EDD24-E296-F453-7D79-2247CE9E196D}"/>
                </a:ext>
              </a:extLst>
            </p:cNvPr>
            <p:cNvSpPr txBox="1"/>
            <p:nvPr/>
          </p:nvSpPr>
          <p:spPr>
            <a:xfrm>
              <a:off x="12157" y="4570610"/>
              <a:ext cx="19583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RSA et Multiplication de Montgomery en Python</a:t>
              </a:r>
            </a:p>
          </p:txBody>
        </p:sp>
        <p:sp>
          <p:nvSpPr>
            <p:cNvPr id="28" name="ZoneTexte 20"/>
            <p:cNvSpPr txBox="1"/>
            <p:nvPr/>
          </p:nvSpPr>
          <p:spPr>
            <a:xfrm>
              <a:off x="28162" y="1805743"/>
              <a:ext cx="1929758" cy="369332"/>
            </a:xfrm>
            <a:prstGeom prst="rect">
              <a:avLst/>
            </a:prstGeom>
            <a:solidFill>
              <a:srgbClr val="EFEEE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7F7F7F"/>
                  </a:solidFill>
                  <a:effectLst/>
                  <a:uLnTx/>
                  <a:uFillTx/>
                  <a:latin typeface="Calibri"/>
                  <a:ea typeface="+mn-ea"/>
                  <a:cs typeface="+mn-cs"/>
                </a:rPr>
                <a:t>Introduction</a:t>
              </a:r>
            </a:p>
          </p:txBody>
        </p:sp>
        <p:sp>
          <p:nvSpPr>
            <p:cNvPr id="29" name="ZoneTexte 23">
              <a:extLst>
                <a:ext uri="{FF2B5EF4-FFF2-40B4-BE49-F238E27FC236}">
                  <a16:creationId xmlns:a16="http://schemas.microsoft.com/office/drawing/2014/main" id="{9164715B-F861-DE3B-1129-406554154935}"/>
                </a:ext>
              </a:extLst>
            </p:cNvPr>
            <p:cNvSpPr txBox="1"/>
            <p:nvPr/>
          </p:nvSpPr>
          <p:spPr>
            <a:xfrm>
              <a:off x="1" y="4043808"/>
              <a:ext cx="196287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zh-CN" sz="1800" b="0" i="0" u="none" strike="noStrike" kern="1200" cap="none" spc="0" normalizeH="0" baseline="0" noProof="0" dirty="0">
                  <a:ln>
                    <a:noFill/>
                  </a:ln>
                  <a:solidFill>
                    <a:prstClr val="white">
                      <a:lumMod val="50000"/>
                    </a:prstClr>
                  </a:solidFill>
                  <a:effectLst/>
                  <a:uLnTx/>
                  <a:uFillTx/>
                  <a:latin typeface="Calibri"/>
                  <a:ea typeface="宋体" panose="02010600030101010101" pitchFamily="2" charset="-122"/>
                  <a:cs typeface="+mn-cs"/>
                </a:rPr>
                <a:t>Cryptanalyse</a:t>
              </a:r>
              <a:endPar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30" name="ZoneTexte 20">
            <a:extLst>
              <a:ext uri="{FF2B5EF4-FFF2-40B4-BE49-F238E27FC236}">
                <a16:creationId xmlns:a16="http://schemas.microsoft.com/office/drawing/2014/main" id="{723F8360-104E-4854-A162-5FAF4E89CD74}"/>
              </a:ext>
            </a:extLst>
          </p:cNvPr>
          <p:cNvSpPr txBox="1"/>
          <p:nvPr/>
        </p:nvSpPr>
        <p:spPr>
          <a:xfrm>
            <a:off x="-28161" y="5949793"/>
            <a:ext cx="1970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lumMod val="50000"/>
                  </a:prstClr>
                </a:solidFill>
                <a:effectLst/>
                <a:uLnTx/>
                <a:uFillTx/>
                <a:latin typeface="Calibri"/>
                <a:ea typeface="+mn-ea"/>
                <a:cs typeface="+mn-cs"/>
              </a:rPr>
              <a:t>Conclusion </a:t>
            </a:r>
          </a:p>
        </p:txBody>
      </p:sp>
      <p:pic>
        <p:nvPicPr>
          <p:cNvPr id="31" name="Picture 30">
            <a:extLst>
              <a:ext uri="{FF2B5EF4-FFF2-40B4-BE49-F238E27FC236}">
                <a16:creationId xmlns:a16="http://schemas.microsoft.com/office/drawing/2014/main" id="{A174BAD0-04D3-47FB-8503-FBA7BABB4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7" y="228851"/>
            <a:ext cx="1184170" cy="1184170"/>
          </a:xfrm>
          <a:prstGeom prst="rect">
            <a:avLst/>
          </a:prstGeom>
        </p:spPr>
      </p:pic>
      <p:sp>
        <p:nvSpPr>
          <p:cNvPr id="18" name="ZoneTexte 7">
            <a:extLst>
              <a:ext uri="{FF2B5EF4-FFF2-40B4-BE49-F238E27FC236}">
                <a16:creationId xmlns:a16="http://schemas.microsoft.com/office/drawing/2014/main" id="{F0991B59-71E3-354F-7B58-C9C0EF443666}"/>
              </a:ext>
            </a:extLst>
          </p:cNvPr>
          <p:cNvSpPr txBox="1"/>
          <p:nvPr/>
        </p:nvSpPr>
        <p:spPr>
          <a:xfrm>
            <a:off x="2022943" y="1190688"/>
            <a:ext cx="7714087" cy="400110"/>
          </a:xfrm>
          <a:prstGeom prst="rect">
            <a:avLst/>
          </a:prstGeom>
          <a:noFill/>
        </p:spPr>
        <p:txBody>
          <a:bodyPr wrap="square">
            <a:spAutoFit/>
          </a:bodyPr>
          <a:lstStyle/>
          <a:p>
            <a:r>
              <a:rPr lang="fr-FR" sz="2000" b="1" dirty="0">
                <a:solidFill>
                  <a:schemeClr val="accent5">
                    <a:lumMod val="50000"/>
                  </a:schemeClr>
                </a:solidFill>
                <a:latin typeface="Times New Roman" panose="02020603050405020304" pitchFamily="18" charset="0"/>
                <a:cs typeface="Times New Roman" panose="02020603050405020304" pitchFamily="18" charset="0"/>
              </a:rPr>
              <a:t>RSA L’exponentiation modulaire rapide :</a:t>
            </a:r>
          </a:p>
        </p:txBody>
      </p:sp>
    </p:spTree>
    <p:extLst>
      <p:ext uri="{BB962C8B-B14F-4D97-AF65-F5344CB8AC3E}">
        <p14:creationId xmlns:p14="http://schemas.microsoft.com/office/powerpoint/2010/main" val="1678810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29124</TotalTime>
  <Words>2288</Words>
  <Application>Microsoft Office PowerPoint</Application>
  <PresentationFormat>Widescreen</PresentationFormat>
  <Paragraphs>419</Paragraphs>
  <Slides>28</Slides>
  <Notes>28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28</vt:i4>
      </vt:variant>
    </vt:vector>
  </HeadingPairs>
  <TitlesOfParts>
    <vt:vector size="47" baseType="lpstr">
      <vt:lpstr>Aharoni</vt:lpstr>
      <vt:lpstr>Arial</vt:lpstr>
      <vt:lpstr>Bodoni MT</vt:lpstr>
      <vt:lpstr>Calibri</vt:lpstr>
      <vt:lpstr>Calibri Light</vt:lpstr>
      <vt:lpstr>Cambria</vt:lpstr>
      <vt:lpstr>Cambria Math</vt:lpstr>
      <vt:lpstr>Comic Sans MS</vt:lpstr>
      <vt:lpstr>Elephant</vt:lpstr>
      <vt:lpstr>Georgia</vt:lpstr>
      <vt:lpstr>Microsoft Sans Serif</vt:lpstr>
      <vt:lpstr>Montserrat</vt:lpstr>
      <vt:lpstr>Söhne</vt:lpstr>
      <vt:lpstr>Tahoma</vt:lpstr>
      <vt:lpstr>Times New Roman</vt:lpstr>
      <vt:lpstr>Times-Bold</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Kaixer</dc:creator>
  <cp:lastModifiedBy>BOULANOUAR MOHAMED AMINE</cp:lastModifiedBy>
  <cp:revision>847</cp:revision>
  <dcterms:created xsi:type="dcterms:W3CDTF">2013-06-10T08:15:47Z</dcterms:created>
  <dcterms:modified xsi:type="dcterms:W3CDTF">2023-12-18T10:22:01Z</dcterms:modified>
</cp:coreProperties>
</file>