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312" r:id="rId3"/>
    <p:sldId id="291" r:id="rId4"/>
    <p:sldId id="294" r:id="rId5"/>
    <p:sldId id="297" r:id="rId6"/>
    <p:sldId id="300" r:id="rId7"/>
    <p:sldId id="310" r:id="rId8"/>
    <p:sldId id="290" r:id="rId9"/>
    <p:sldId id="311" r:id="rId10"/>
    <p:sldId id="318" r:id="rId11"/>
    <p:sldId id="320" r:id="rId12"/>
    <p:sldId id="321" r:id="rId13"/>
    <p:sldId id="322" r:id="rId14"/>
    <p:sldId id="319" r:id="rId15"/>
    <p:sldId id="323" r:id="rId16"/>
    <p:sldId id="313" r:id="rId17"/>
    <p:sldId id="314" r:id="rId18"/>
    <p:sldId id="315" r:id="rId19"/>
    <p:sldId id="316" r:id="rId20"/>
    <p:sldId id="317" r:id="rId21"/>
  </p:sldIdLst>
  <p:sldSz cx="9144000" cy="5143500" type="screen16x9"/>
  <p:notesSz cx="6858000" cy="9144000"/>
  <p:embeddedFontLst>
    <p:embeddedFont>
      <p:font typeface="Asap" panose="020B0604020202020204" charset="0"/>
      <p:regular r:id="rId23"/>
      <p:bold r:id="rId24"/>
      <p:italic r:id="rId25"/>
      <p:boldItalic r:id="rId26"/>
    </p:embeddedFont>
    <p:embeddedFont>
      <p:font typeface="Nunito Light" pitchFamily="2" charset="0"/>
      <p:regular r:id="rId27"/>
      <p:italic r:id="rId28"/>
    </p:embeddedFont>
    <p:embeddedFont>
      <p:font typeface="Palatino Linotype" panose="02040502050505030304" pitchFamily="18" charset="0"/>
      <p:regular r:id="rId29"/>
      <p:bold r:id="rId30"/>
      <p:italic r:id="rId31"/>
      <p:boldItalic r:id="rId32"/>
    </p:embeddedFont>
    <p:embeddedFont>
      <p:font typeface="Poppins" panose="00000500000000000000" pitchFamily="2" charset="0"/>
      <p:regular r:id="rId33"/>
      <p:bold r:id="rId34"/>
      <p:italic r:id="rId35"/>
      <p:boldItalic r:id="rId36"/>
    </p:embeddedFont>
    <p:embeddedFont>
      <p:font typeface="Raleway" pitchFamily="2" charset="0"/>
      <p:regular r:id="rId37"/>
      <p:bold r:id="rId38"/>
      <p:italic r:id="rId39"/>
      <p:boldItalic r:id="rId40"/>
    </p:embeddedFont>
    <p:embeddedFont>
      <p:font typeface="Roboto Slab" panose="020F0502020204030204"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5EBBB7-4D0B-43C6-A891-E134E7C5978F}">
  <a:tblStyle styleId="{645EBBB7-4D0B-43C6-A891-E134E7C597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36AD976-20B7-43D0-8848-706D49F62AE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94660"/>
  </p:normalViewPr>
  <p:slideViewPr>
    <p:cSldViewPr snapToGrid="0">
      <p:cViewPr varScale="1">
        <p:scale>
          <a:sx n="103" d="100"/>
          <a:sy n="103" d="100"/>
        </p:scale>
        <p:origin x="100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645680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611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40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97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60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76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23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26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493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61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97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7408" y="1225950"/>
            <a:ext cx="7469400" cy="1582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4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37250" y="2721025"/>
            <a:ext cx="74694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0"/>
            <a:ext cx="9144100" cy="5143500"/>
            <a:chOff x="0" y="0"/>
            <a:chExt cx="9144100" cy="5143500"/>
          </a:xfrm>
        </p:grpSpPr>
        <p:grpSp>
          <p:nvGrpSpPr>
            <p:cNvPr id="12" name="Google Shape;12;p2"/>
            <p:cNvGrpSpPr/>
            <p:nvPr/>
          </p:nvGrpSpPr>
          <p:grpSpPr>
            <a:xfrm>
              <a:off x="0" y="4875900"/>
              <a:ext cx="9144100" cy="267600"/>
              <a:chOff x="0" y="4875900"/>
              <a:chExt cx="9144100" cy="267600"/>
            </a:xfrm>
          </p:grpSpPr>
          <p:sp>
            <p:nvSpPr>
              <p:cNvPr id="13" name="Google Shape;13;p2"/>
              <p:cNvSpPr/>
              <p:nvPr/>
            </p:nvSpPr>
            <p:spPr>
              <a:xfrm>
                <a:off x="0" y="4875900"/>
                <a:ext cx="7561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42890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63750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3670300" y="535000"/>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5" name="Google Shape;65;p7"/>
          <p:cNvSpPr txBox="1">
            <a:spLocks noGrp="1"/>
          </p:cNvSpPr>
          <p:nvPr>
            <p:ph type="body" idx="1"/>
          </p:nvPr>
        </p:nvSpPr>
        <p:spPr>
          <a:xfrm>
            <a:off x="3670300" y="1107700"/>
            <a:ext cx="4549500" cy="124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66" name="Google Shape;66;p7"/>
          <p:cNvSpPr>
            <a:spLocks noGrp="1"/>
          </p:cNvSpPr>
          <p:nvPr>
            <p:ph type="pic" idx="2"/>
          </p:nvPr>
        </p:nvSpPr>
        <p:spPr>
          <a:xfrm>
            <a:off x="0" y="344100"/>
            <a:ext cx="3513000" cy="4453500"/>
          </a:xfrm>
          <a:prstGeom prst="rect">
            <a:avLst/>
          </a:prstGeom>
          <a:noFill/>
          <a:ln>
            <a:noFill/>
          </a:ln>
        </p:spPr>
      </p:sp>
      <p:sp>
        <p:nvSpPr>
          <p:cNvPr id="67" name="Google Shape;67;p7"/>
          <p:cNvSpPr/>
          <p:nvPr/>
        </p:nvSpPr>
        <p:spPr>
          <a:xfrm flipH="1">
            <a:off x="100" y="487590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0" y="0"/>
            <a:ext cx="9144100" cy="267600"/>
            <a:chOff x="0" y="3845100"/>
            <a:chExt cx="9144100" cy="267600"/>
          </a:xfrm>
        </p:grpSpPr>
        <p:sp>
          <p:nvSpPr>
            <p:cNvPr id="69" name="Google Shape;69;p7"/>
            <p:cNvSpPr/>
            <p:nvPr/>
          </p:nvSpPr>
          <p:spPr>
            <a:xfrm flipH="1">
              <a:off x="0" y="38451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flipH="1">
              <a:off x="791450" y="38451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flipH="1">
              <a:off x="1582900" y="38451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flipH="1">
              <a:off x="2374350" y="38451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flipH="1">
              <a:off x="3165700" y="3845100"/>
              <a:ext cx="59784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76" name="Google Shape;76;p8"/>
          <p:cNvGrpSpPr/>
          <p:nvPr/>
        </p:nvGrpSpPr>
        <p:grpSpPr>
          <a:xfrm>
            <a:off x="0" y="0"/>
            <a:ext cx="9144100" cy="5143500"/>
            <a:chOff x="0" y="0"/>
            <a:chExt cx="9144100" cy="5143500"/>
          </a:xfrm>
        </p:grpSpPr>
        <p:grpSp>
          <p:nvGrpSpPr>
            <p:cNvPr id="77" name="Google Shape;77;p8"/>
            <p:cNvGrpSpPr/>
            <p:nvPr/>
          </p:nvGrpSpPr>
          <p:grpSpPr>
            <a:xfrm>
              <a:off x="0" y="4875900"/>
              <a:ext cx="9144100" cy="267600"/>
              <a:chOff x="0" y="4875900"/>
              <a:chExt cx="9144100" cy="267600"/>
            </a:xfrm>
          </p:grpSpPr>
          <p:sp>
            <p:nvSpPr>
              <p:cNvPr id="78" name="Google Shape;78;p8"/>
              <p:cNvSpPr/>
              <p:nvPr/>
            </p:nvSpPr>
            <p:spPr>
              <a:xfrm>
                <a:off x="0" y="4875900"/>
                <a:ext cx="7561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842890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763750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8"/>
            <p:cNvSpPr/>
            <p:nvPr/>
          </p:nvSpPr>
          <p:spPr>
            <a:xfrm>
              <a:off x="0" y="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85" name="Google Shape;85;p9"/>
          <p:cNvGrpSpPr/>
          <p:nvPr/>
        </p:nvGrpSpPr>
        <p:grpSpPr>
          <a:xfrm>
            <a:off x="0" y="0"/>
            <a:ext cx="9144100" cy="5143500"/>
            <a:chOff x="0" y="0"/>
            <a:chExt cx="9144100" cy="5143500"/>
          </a:xfrm>
        </p:grpSpPr>
        <p:grpSp>
          <p:nvGrpSpPr>
            <p:cNvPr id="86" name="Google Shape;86;p9"/>
            <p:cNvGrpSpPr/>
            <p:nvPr/>
          </p:nvGrpSpPr>
          <p:grpSpPr>
            <a:xfrm>
              <a:off x="0" y="4875900"/>
              <a:ext cx="9144100" cy="267600"/>
              <a:chOff x="0" y="4875900"/>
              <a:chExt cx="9144100" cy="267600"/>
            </a:xfrm>
          </p:grpSpPr>
          <p:sp>
            <p:nvSpPr>
              <p:cNvPr id="87" name="Google Shape;87;p9"/>
              <p:cNvSpPr/>
              <p:nvPr/>
            </p:nvSpPr>
            <p:spPr>
              <a:xfrm>
                <a:off x="0" y="4875900"/>
                <a:ext cx="7561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42890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763750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9"/>
            <p:cNvSpPr/>
            <p:nvPr/>
          </p:nvSpPr>
          <p:spPr>
            <a:xfrm>
              <a:off x="0" y="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a:spLocks noGrp="1"/>
          </p:cNvSpPr>
          <p:nvPr>
            <p:ph type="pic" idx="2"/>
          </p:nvPr>
        </p:nvSpPr>
        <p:spPr>
          <a:xfrm>
            <a:off x="-25" y="0"/>
            <a:ext cx="9144000" cy="5143500"/>
          </a:xfrm>
          <a:prstGeom prst="rect">
            <a:avLst/>
          </a:prstGeom>
          <a:noFill/>
          <a:ln>
            <a:noFill/>
          </a:ln>
        </p:spPr>
      </p:sp>
      <p:sp>
        <p:nvSpPr>
          <p:cNvPr id="93" name="Google Shape;93;p10"/>
          <p:cNvSpPr txBox="1">
            <a:spLocks noGrp="1"/>
          </p:cNvSpPr>
          <p:nvPr>
            <p:ph type="title"/>
          </p:nvPr>
        </p:nvSpPr>
        <p:spPr>
          <a:xfrm>
            <a:off x="720000" y="3859100"/>
            <a:ext cx="7704000" cy="7494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0"/>
        <p:cNvGrpSpPr/>
        <p:nvPr/>
      </p:nvGrpSpPr>
      <p:grpSpPr>
        <a:xfrm>
          <a:off x="0" y="0"/>
          <a:ext cx="0" cy="0"/>
          <a:chOff x="0" y="0"/>
          <a:chExt cx="0" cy="0"/>
        </a:xfrm>
      </p:grpSpPr>
      <p:grpSp>
        <p:nvGrpSpPr>
          <p:cNvPr id="111" name="Google Shape;111;p13"/>
          <p:cNvGrpSpPr/>
          <p:nvPr/>
        </p:nvGrpSpPr>
        <p:grpSpPr>
          <a:xfrm>
            <a:off x="0" y="0"/>
            <a:ext cx="9144100" cy="5143500"/>
            <a:chOff x="0" y="0"/>
            <a:chExt cx="9144100" cy="5143500"/>
          </a:xfrm>
        </p:grpSpPr>
        <p:sp>
          <p:nvSpPr>
            <p:cNvPr id="112" name="Google Shape;112;p13"/>
            <p:cNvSpPr/>
            <p:nvPr/>
          </p:nvSpPr>
          <p:spPr>
            <a:xfrm rot="10800000">
              <a:off x="100" y="487590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13"/>
            <p:cNvGrpSpPr/>
            <p:nvPr/>
          </p:nvGrpSpPr>
          <p:grpSpPr>
            <a:xfrm>
              <a:off x="0" y="0"/>
              <a:ext cx="9144100" cy="267600"/>
              <a:chOff x="0" y="0"/>
              <a:chExt cx="9144100" cy="267600"/>
            </a:xfrm>
          </p:grpSpPr>
          <p:sp>
            <p:nvSpPr>
              <p:cNvPr id="114" name="Google Shape;114;p13"/>
              <p:cNvSpPr/>
              <p:nvPr/>
            </p:nvSpPr>
            <p:spPr>
              <a:xfrm rot="10800000">
                <a:off x="1582900" y="0"/>
                <a:ext cx="7561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rot="10800000">
                <a:off x="0" y="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10800000">
                <a:off x="791400" y="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 name="Google Shape;117;p1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8" name="Google Shape;118;p13"/>
          <p:cNvSpPr txBox="1">
            <a:spLocks noGrp="1"/>
          </p:cNvSpPr>
          <p:nvPr>
            <p:ph type="title" idx="2" hasCustomPrompt="1"/>
          </p:nvPr>
        </p:nvSpPr>
        <p:spPr>
          <a:xfrm>
            <a:off x="1454875" y="1774033"/>
            <a:ext cx="6402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3" hasCustomPrompt="1"/>
          </p:nvPr>
        </p:nvSpPr>
        <p:spPr>
          <a:xfrm>
            <a:off x="4743425" y="1774033"/>
            <a:ext cx="6402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4" hasCustomPrompt="1"/>
          </p:nvPr>
        </p:nvSpPr>
        <p:spPr>
          <a:xfrm>
            <a:off x="1454875" y="2508558"/>
            <a:ext cx="6402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5" hasCustomPrompt="1"/>
          </p:nvPr>
        </p:nvSpPr>
        <p:spPr>
          <a:xfrm>
            <a:off x="4743425" y="2508558"/>
            <a:ext cx="6402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6" hasCustomPrompt="1"/>
          </p:nvPr>
        </p:nvSpPr>
        <p:spPr>
          <a:xfrm>
            <a:off x="1454875" y="3243083"/>
            <a:ext cx="6402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title" idx="7" hasCustomPrompt="1"/>
          </p:nvPr>
        </p:nvSpPr>
        <p:spPr>
          <a:xfrm>
            <a:off x="4743425" y="3243083"/>
            <a:ext cx="640200" cy="45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subTitle" idx="1"/>
          </p:nvPr>
        </p:nvSpPr>
        <p:spPr>
          <a:xfrm>
            <a:off x="2095075" y="1774025"/>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oboto Slab"/>
                <a:ea typeface="Roboto Slab"/>
                <a:cs typeface="Roboto Slab"/>
                <a:sym typeface="Roboto Slab"/>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25" name="Google Shape;125;p13"/>
          <p:cNvSpPr txBox="1">
            <a:spLocks noGrp="1"/>
          </p:cNvSpPr>
          <p:nvPr>
            <p:ph type="subTitle" idx="8"/>
          </p:nvPr>
        </p:nvSpPr>
        <p:spPr>
          <a:xfrm>
            <a:off x="2095075" y="2508550"/>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oboto Slab"/>
                <a:ea typeface="Roboto Slab"/>
                <a:cs typeface="Roboto Slab"/>
                <a:sym typeface="Roboto Slab"/>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26" name="Google Shape;126;p13"/>
          <p:cNvSpPr txBox="1">
            <a:spLocks noGrp="1"/>
          </p:cNvSpPr>
          <p:nvPr>
            <p:ph type="subTitle" idx="9"/>
          </p:nvPr>
        </p:nvSpPr>
        <p:spPr>
          <a:xfrm>
            <a:off x="2095075" y="3243075"/>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oboto Slab"/>
                <a:ea typeface="Roboto Slab"/>
                <a:cs typeface="Roboto Slab"/>
                <a:sym typeface="Roboto Slab"/>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27" name="Google Shape;127;p13"/>
          <p:cNvSpPr txBox="1">
            <a:spLocks noGrp="1"/>
          </p:cNvSpPr>
          <p:nvPr>
            <p:ph type="subTitle" idx="13"/>
          </p:nvPr>
        </p:nvSpPr>
        <p:spPr>
          <a:xfrm>
            <a:off x="5383625" y="1774033"/>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oboto Slab"/>
                <a:ea typeface="Roboto Slab"/>
                <a:cs typeface="Roboto Slab"/>
                <a:sym typeface="Roboto Slab"/>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28" name="Google Shape;128;p13"/>
          <p:cNvSpPr txBox="1">
            <a:spLocks noGrp="1"/>
          </p:cNvSpPr>
          <p:nvPr>
            <p:ph type="subTitle" idx="14"/>
          </p:nvPr>
        </p:nvSpPr>
        <p:spPr>
          <a:xfrm>
            <a:off x="5383625" y="2508558"/>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oboto Slab"/>
                <a:ea typeface="Roboto Slab"/>
                <a:cs typeface="Roboto Slab"/>
                <a:sym typeface="Roboto Slab"/>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29" name="Google Shape;129;p13"/>
          <p:cNvSpPr txBox="1">
            <a:spLocks noGrp="1"/>
          </p:cNvSpPr>
          <p:nvPr>
            <p:ph type="subTitle" idx="15"/>
          </p:nvPr>
        </p:nvSpPr>
        <p:spPr>
          <a:xfrm>
            <a:off x="5383625" y="3243083"/>
            <a:ext cx="2305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Roboto Slab"/>
                <a:ea typeface="Roboto Slab"/>
                <a:cs typeface="Roboto Slab"/>
                <a:sym typeface="Roboto Slab"/>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2"/>
        <p:cNvGrpSpPr/>
        <p:nvPr/>
      </p:nvGrpSpPr>
      <p:grpSpPr>
        <a:xfrm>
          <a:off x="0" y="0"/>
          <a:ext cx="0" cy="0"/>
          <a:chOff x="0" y="0"/>
          <a:chExt cx="0" cy="0"/>
        </a:xfrm>
      </p:grpSpPr>
      <p:grpSp>
        <p:nvGrpSpPr>
          <p:cNvPr id="273" name="Google Shape;273;p22"/>
          <p:cNvGrpSpPr/>
          <p:nvPr/>
        </p:nvGrpSpPr>
        <p:grpSpPr>
          <a:xfrm>
            <a:off x="0" y="0"/>
            <a:ext cx="9144100" cy="5143500"/>
            <a:chOff x="0" y="0"/>
            <a:chExt cx="9144100" cy="5143500"/>
          </a:xfrm>
        </p:grpSpPr>
        <p:grpSp>
          <p:nvGrpSpPr>
            <p:cNvPr id="274" name="Google Shape;274;p22"/>
            <p:cNvGrpSpPr/>
            <p:nvPr/>
          </p:nvGrpSpPr>
          <p:grpSpPr>
            <a:xfrm>
              <a:off x="0" y="0"/>
              <a:ext cx="9144100" cy="267600"/>
              <a:chOff x="0" y="687200"/>
              <a:chExt cx="9144100" cy="267600"/>
            </a:xfrm>
          </p:grpSpPr>
          <p:sp>
            <p:nvSpPr>
              <p:cNvPr id="275" name="Google Shape;275;p22"/>
              <p:cNvSpPr/>
              <p:nvPr/>
            </p:nvSpPr>
            <p:spPr>
              <a:xfrm rot="10800000" flipH="1">
                <a:off x="0" y="687200"/>
                <a:ext cx="7561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rot="10800000" flipH="1">
                <a:off x="8428900" y="6872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rot="10800000" flipH="1">
                <a:off x="7637500" y="6872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22"/>
            <p:cNvGrpSpPr/>
            <p:nvPr/>
          </p:nvGrpSpPr>
          <p:grpSpPr>
            <a:xfrm rot="10800000" flipH="1">
              <a:off x="0" y="4875900"/>
              <a:ext cx="9144100" cy="267600"/>
              <a:chOff x="0" y="4875900"/>
              <a:chExt cx="9144100" cy="267600"/>
            </a:xfrm>
          </p:grpSpPr>
          <p:sp>
            <p:nvSpPr>
              <p:cNvPr id="279" name="Google Shape;279;p22"/>
              <p:cNvSpPr/>
              <p:nvPr/>
            </p:nvSpPr>
            <p:spPr>
              <a:xfrm flipH="1">
                <a:off x="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flipH="1">
                <a:off x="79145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flipH="1">
                <a:off x="158290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flipH="1">
                <a:off x="237435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flipH="1">
                <a:off x="316580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flipH="1">
                <a:off x="395725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flipH="1">
                <a:off x="474870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flipH="1">
                <a:off x="5540150" y="48759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flipH="1">
                <a:off x="6331600" y="4875900"/>
                <a:ext cx="28125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3_1">
    <p:spTree>
      <p:nvGrpSpPr>
        <p:cNvPr id="1" name="Shape 288"/>
        <p:cNvGrpSpPr/>
        <p:nvPr/>
      </p:nvGrpSpPr>
      <p:grpSpPr>
        <a:xfrm>
          <a:off x="0" y="0"/>
          <a:ext cx="0" cy="0"/>
          <a:chOff x="0" y="0"/>
          <a:chExt cx="0" cy="0"/>
        </a:xfrm>
      </p:grpSpPr>
      <p:grpSp>
        <p:nvGrpSpPr>
          <p:cNvPr id="289" name="Google Shape;289;p23"/>
          <p:cNvGrpSpPr/>
          <p:nvPr/>
        </p:nvGrpSpPr>
        <p:grpSpPr>
          <a:xfrm>
            <a:off x="0" y="0"/>
            <a:ext cx="9144100" cy="5143500"/>
            <a:chOff x="0" y="0"/>
            <a:chExt cx="9144100" cy="5143500"/>
          </a:xfrm>
        </p:grpSpPr>
        <p:sp>
          <p:nvSpPr>
            <p:cNvPr id="290" name="Google Shape;290;p23"/>
            <p:cNvSpPr/>
            <p:nvPr/>
          </p:nvSpPr>
          <p:spPr>
            <a:xfrm rot="10800000" flipH="1">
              <a:off x="0" y="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3"/>
            <p:cNvGrpSpPr/>
            <p:nvPr/>
          </p:nvGrpSpPr>
          <p:grpSpPr>
            <a:xfrm flipH="1">
              <a:off x="0" y="4875900"/>
              <a:ext cx="9144100" cy="267600"/>
              <a:chOff x="0" y="1030800"/>
              <a:chExt cx="9144100" cy="267600"/>
            </a:xfrm>
          </p:grpSpPr>
          <p:sp>
            <p:nvSpPr>
              <p:cNvPr id="292" name="Google Shape;292;p23"/>
              <p:cNvSpPr/>
              <p:nvPr/>
            </p:nvSpPr>
            <p:spPr>
              <a:xfrm rot="10800000">
                <a:off x="0" y="10308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rot="10800000">
                <a:off x="791450" y="10308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rot="10800000">
                <a:off x="1582900" y="10308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rot="10800000">
                <a:off x="2374350" y="10308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rot="10800000">
                <a:off x="3165700" y="1030800"/>
                <a:ext cx="59784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Slab"/>
              <a:buNone/>
              <a:defRPr sz="3000" b="1">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b="1">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b="1">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b="1">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b="1">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b="1">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b="1">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b="1">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b="1">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1pPr>
            <a:lvl2pPr marL="914400" lvl="1"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2pPr>
            <a:lvl3pPr marL="1371600" lvl="2"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3pPr>
            <a:lvl4pPr marL="1828800" lvl="3"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4pPr>
            <a:lvl5pPr marL="2286000" lvl="4"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5pPr>
            <a:lvl6pPr marL="2743200" lvl="5"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6pPr>
            <a:lvl7pPr marL="3200400" lvl="6"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7pPr>
            <a:lvl8pPr marL="3657600" lvl="7"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8pPr>
            <a:lvl9pPr marL="4114800" lvl="8"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8" r:id="rId6"/>
    <p:sldLayoutId id="2147483659"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0"/>
          <p:cNvSpPr txBox="1">
            <a:spLocks noGrp="1"/>
          </p:cNvSpPr>
          <p:nvPr>
            <p:ph type="ctrTitle"/>
          </p:nvPr>
        </p:nvSpPr>
        <p:spPr>
          <a:xfrm>
            <a:off x="919020" y="794036"/>
            <a:ext cx="7205580" cy="17777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latin typeface="Palatino Linotype" panose="02040502050505030304" pitchFamily="18" charset="0"/>
              </a:rPr>
              <a:t>Implementation des algorithms de machine learning en Java</a:t>
            </a:r>
          </a:p>
        </p:txBody>
      </p:sp>
      <p:sp>
        <p:nvSpPr>
          <p:cNvPr id="314" name="Google Shape;314;p30"/>
          <p:cNvSpPr txBox="1">
            <a:spLocks noGrp="1"/>
          </p:cNvSpPr>
          <p:nvPr>
            <p:ph type="subTitle" idx="1"/>
          </p:nvPr>
        </p:nvSpPr>
        <p:spPr>
          <a:xfrm>
            <a:off x="378351" y="3047985"/>
            <a:ext cx="2643917" cy="1233032"/>
          </a:xfrm>
          <a:prstGeom prst="rect">
            <a:avLst/>
          </a:prstGeom>
        </p:spPr>
        <p:txBody>
          <a:bodyPr spcFirstLastPara="1" wrap="square" lIns="91425" tIns="91425" rIns="91425" bIns="91425" anchor="t" anchorCtr="0">
            <a:noAutofit/>
          </a:bodyPr>
          <a:lstStyle/>
          <a:p>
            <a:pPr marL="0" indent="0" algn="just">
              <a:lnSpc>
                <a:spcPct val="150000"/>
              </a:lnSpc>
            </a:pPr>
            <a:r>
              <a:rPr lang="en-US" dirty="0">
                <a:latin typeface="Poppins" panose="00000500000000000000" pitchFamily="2" charset="0"/>
                <a:cs typeface="Poppins" panose="00000500000000000000" pitchFamily="2" charset="0"/>
              </a:rPr>
              <a:t>P</a:t>
            </a:r>
            <a:r>
              <a:rPr lang="en" dirty="0">
                <a:latin typeface="Poppins" panose="00000500000000000000" pitchFamily="2" charset="0"/>
                <a:cs typeface="Poppins" panose="00000500000000000000" pitchFamily="2" charset="0"/>
              </a:rPr>
              <a:t>résenter par:</a:t>
            </a:r>
          </a:p>
          <a:p>
            <a:pPr marL="285750" lvl="0" indent="-285750" algn="just" rtl="0">
              <a:spcBef>
                <a:spcPts val="0"/>
              </a:spcBef>
              <a:spcAft>
                <a:spcPts val="0"/>
              </a:spcAft>
              <a:buFont typeface="Arial" panose="020B0604020202020204" pitchFamily="34" charset="0"/>
              <a:buChar char="•"/>
            </a:pPr>
            <a:r>
              <a:rPr lang="en-US" sz="1200" dirty="0">
                <a:latin typeface="Poppins" panose="00000500000000000000" pitchFamily="2" charset="0"/>
                <a:cs typeface="Poppins" panose="00000500000000000000" pitchFamily="2" charset="0"/>
              </a:rPr>
              <a:t>Bella Abdelouahab</a:t>
            </a:r>
          </a:p>
          <a:p>
            <a:pPr marL="285750" lvl="0" indent="-285750" algn="just" rtl="0">
              <a:spcBef>
                <a:spcPts val="0"/>
              </a:spcBef>
              <a:spcAft>
                <a:spcPts val="0"/>
              </a:spcAft>
              <a:buFont typeface="Arial" panose="020B0604020202020204" pitchFamily="34" charset="0"/>
              <a:buChar char="•"/>
            </a:pPr>
            <a:r>
              <a:rPr lang="en-US" sz="1200" dirty="0">
                <a:latin typeface="Poppins" panose="00000500000000000000" pitchFamily="2" charset="0"/>
                <a:cs typeface="Poppins" panose="00000500000000000000" pitchFamily="2" charset="0"/>
              </a:rPr>
              <a:t>HAIDA Abdessamad</a:t>
            </a:r>
          </a:p>
          <a:p>
            <a:pPr marL="285750" lvl="0" indent="-285750" algn="just" rtl="0">
              <a:spcBef>
                <a:spcPts val="0"/>
              </a:spcBef>
              <a:spcAft>
                <a:spcPts val="0"/>
              </a:spcAft>
              <a:buFont typeface="Arial" panose="020B0604020202020204" pitchFamily="34" charset="0"/>
              <a:buChar char="•"/>
            </a:pPr>
            <a:r>
              <a:rPr lang="en-US" sz="1200" dirty="0">
                <a:latin typeface="Poppins" panose="00000500000000000000" pitchFamily="2" charset="0"/>
                <a:cs typeface="Poppins" panose="00000500000000000000" pitchFamily="2" charset="0"/>
              </a:rPr>
              <a:t>ESSOUIDI Oussama</a:t>
            </a:r>
          </a:p>
          <a:p>
            <a:pPr marL="285750" indent="-285750" algn="just">
              <a:buFont typeface="Arial" panose="020B0604020202020204" pitchFamily="34" charset="0"/>
              <a:buChar char="•"/>
            </a:pPr>
            <a:r>
              <a:rPr lang="en-US" sz="1200" dirty="0">
                <a:latin typeface="Poppins" panose="00000500000000000000" pitchFamily="2" charset="0"/>
                <a:cs typeface="Poppins" panose="00000500000000000000" pitchFamily="2" charset="0"/>
              </a:rPr>
              <a:t>AMMARI Souhaila</a:t>
            </a:r>
          </a:p>
          <a:p>
            <a:pPr marL="285750" indent="-285750" algn="just">
              <a:buFont typeface="Arial" panose="020B0604020202020204" pitchFamily="34" charset="0"/>
              <a:buChar char="•"/>
            </a:pPr>
            <a:r>
              <a:rPr lang="en-US" sz="1200" dirty="0">
                <a:latin typeface="Poppins" panose="00000500000000000000" pitchFamily="2" charset="0"/>
                <a:cs typeface="Poppins" panose="00000500000000000000" pitchFamily="2" charset="0"/>
              </a:rPr>
              <a:t>EL MOUBARAKI Nouhaila</a:t>
            </a:r>
          </a:p>
          <a:p>
            <a:pPr marL="285750" indent="-285750">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0" lvl="0" indent="0" algn="ctr" rtl="0">
              <a:spcBef>
                <a:spcPts val="0"/>
              </a:spcBef>
              <a:spcAft>
                <a:spcPts val="0"/>
              </a:spcAft>
            </a:pPr>
            <a:endParaRPr lang="en-US" sz="1200" dirty="0">
              <a:latin typeface="Poppins" panose="00000500000000000000" pitchFamily="2" charset="0"/>
              <a:cs typeface="Poppins" panose="00000500000000000000" pitchFamily="2" charset="0"/>
            </a:endParaRPr>
          </a:p>
        </p:txBody>
      </p:sp>
      <p:cxnSp>
        <p:nvCxnSpPr>
          <p:cNvPr id="315" name="Google Shape;315;p30"/>
          <p:cNvCxnSpPr>
            <a:cxnSpLocks/>
          </p:cNvCxnSpPr>
          <p:nvPr/>
        </p:nvCxnSpPr>
        <p:spPr>
          <a:xfrm>
            <a:off x="1110950" y="2771711"/>
            <a:ext cx="7105200" cy="0"/>
          </a:xfrm>
          <a:prstGeom prst="straightConnector1">
            <a:avLst/>
          </a:prstGeom>
          <a:noFill/>
          <a:ln w="9525" cap="flat" cmpd="sng">
            <a:solidFill>
              <a:schemeClr val="dk1"/>
            </a:solidFill>
            <a:prstDash val="solid"/>
            <a:round/>
            <a:headEnd type="none" w="med" len="med"/>
            <a:tailEnd type="none" w="med" len="med"/>
          </a:ln>
        </p:spPr>
      </p:cxnSp>
      <p:grpSp>
        <p:nvGrpSpPr>
          <p:cNvPr id="317" name="Google Shape;317;p30"/>
          <p:cNvGrpSpPr/>
          <p:nvPr/>
        </p:nvGrpSpPr>
        <p:grpSpPr>
          <a:xfrm>
            <a:off x="0" y="4457700"/>
            <a:ext cx="9144100" cy="342199"/>
            <a:chOff x="0" y="4188500"/>
            <a:chExt cx="9144100" cy="611400"/>
          </a:xfrm>
        </p:grpSpPr>
        <p:sp>
          <p:nvSpPr>
            <p:cNvPr id="318" name="Google Shape;318;p30"/>
            <p:cNvSpPr/>
            <p:nvPr/>
          </p:nvSpPr>
          <p:spPr>
            <a:xfrm flipH="1">
              <a:off x="0" y="45323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flipH="1">
              <a:off x="791450" y="45323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0" y="418850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flipH="1">
              <a:off x="1582900" y="45323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flipH="1">
              <a:off x="2374350" y="4532300"/>
              <a:ext cx="7152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flipH="1">
              <a:off x="3165700" y="4532300"/>
              <a:ext cx="59784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4BF99706-E30D-AABB-F9B4-4E45742A7596}"/>
              </a:ext>
            </a:extLst>
          </p:cNvPr>
          <p:cNvSpPr txBox="1"/>
          <p:nvPr/>
        </p:nvSpPr>
        <p:spPr>
          <a:xfrm>
            <a:off x="6121732" y="3466879"/>
            <a:ext cx="2643917" cy="646331"/>
          </a:xfrm>
          <a:prstGeom prst="rect">
            <a:avLst/>
          </a:prstGeom>
          <a:noFill/>
        </p:spPr>
        <p:txBody>
          <a:bodyPr wrap="square">
            <a:spAutoFit/>
          </a:bodyPr>
          <a:lstStyle/>
          <a:p>
            <a:pPr>
              <a:lnSpc>
                <a:spcPct val="150000"/>
              </a:lnSpc>
              <a:buClr>
                <a:schemeClr val="dk1"/>
              </a:buClr>
              <a:buSzPts val="1200"/>
            </a:pPr>
            <a:r>
              <a:rPr lang="en-US" sz="1600" dirty="0">
                <a:solidFill>
                  <a:schemeClr val="dk1"/>
                </a:solidFill>
                <a:latin typeface="Poppins"/>
                <a:cs typeface="Poppins"/>
                <a:sym typeface="Poppins"/>
              </a:rPr>
              <a:t>Encadré par:</a:t>
            </a:r>
          </a:p>
          <a:p>
            <a:pPr>
              <a:buClr>
                <a:schemeClr val="dk1"/>
              </a:buClr>
              <a:buSzPts val="1200"/>
            </a:pPr>
            <a:r>
              <a:rPr lang="en-US" sz="1200" dirty="0">
                <a:solidFill>
                  <a:srgbClr val="000000"/>
                </a:solidFill>
                <a:latin typeface="Poppins" panose="00000500000000000000" pitchFamily="2" charset="0"/>
                <a:cs typeface="Poppins" panose="00000500000000000000" pitchFamily="2" charset="0"/>
              </a:rPr>
              <a:t>Pr. ENNAJI Fatima zohra</a:t>
            </a:r>
          </a:p>
        </p:txBody>
      </p:sp>
      <p:pic>
        <p:nvPicPr>
          <p:cNvPr id="4" name="Picture 25">
            <a:extLst>
              <a:ext uri="{FF2B5EF4-FFF2-40B4-BE49-F238E27FC236}">
                <a16:creationId xmlns:a16="http://schemas.microsoft.com/office/drawing/2014/main" id="{B4A77758-2ABA-82DD-AD4F-EB1DDFAD8403}"/>
              </a:ext>
            </a:extLst>
          </p:cNvPr>
          <p:cNvPicPr>
            <a:picLocks noChangeAspect="1"/>
          </p:cNvPicPr>
          <p:nvPr/>
        </p:nvPicPr>
        <p:blipFill>
          <a:blip r:embed="rId3"/>
          <a:srcRect/>
          <a:stretch>
            <a:fillRect/>
          </a:stretch>
        </p:blipFill>
        <p:spPr>
          <a:xfrm>
            <a:off x="16700" y="-22696"/>
            <a:ext cx="1576561" cy="9364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0C069C-58BC-CD3C-8D22-41A029CFA1AA}"/>
              </a:ext>
            </a:extLst>
          </p:cNvPr>
          <p:cNvSpPr txBox="1"/>
          <p:nvPr/>
        </p:nvSpPr>
        <p:spPr>
          <a:xfrm>
            <a:off x="93306" y="317307"/>
            <a:ext cx="4572000" cy="400110"/>
          </a:xfrm>
          <a:prstGeom prst="rect">
            <a:avLst/>
          </a:prstGeom>
          <a:noFill/>
        </p:spPr>
        <p:txBody>
          <a:bodyPr wrap="square">
            <a:spAutoFit/>
          </a:bodyPr>
          <a:lstStyle/>
          <a:p>
            <a:r>
              <a:rPr lang="fr-FR" sz="2000" dirty="0">
                <a:solidFill>
                  <a:srgbClr val="374151"/>
                </a:solidFill>
                <a:latin typeface="Poppins" panose="00000500000000000000" pitchFamily="2" charset="0"/>
                <a:ea typeface="Roboto Slab"/>
                <a:cs typeface="Poppins" panose="00000500000000000000" pitchFamily="2" charset="0"/>
              </a:rPr>
              <a:t>Réalisation</a:t>
            </a:r>
            <a:endParaRPr lang="en-US" sz="2000" dirty="0">
              <a:solidFill>
                <a:srgbClr val="374151"/>
              </a:solidFill>
              <a:latin typeface="Poppins" panose="00000500000000000000" pitchFamily="2" charset="0"/>
              <a:ea typeface="Roboto Slab"/>
              <a:cs typeface="Poppins" panose="00000500000000000000" pitchFamily="2" charset="0"/>
            </a:endParaRPr>
          </a:p>
        </p:txBody>
      </p:sp>
      <p:pic>
        <p:nvPicPr>
          <p:cNvPr id="8" name="Picture 7">
            <a:extLst>
              <a:ext uri="{FF2B5EF4-FFF2-40B4-BE49-F238E27FC236}">
                <a16:creationId xmlns:a16="http://schemas.microsoft.com/office/drawing/2014/main" id="{818FF53E-4585-F6E3-21FC-BD896D8FA7E2}"/>
              </a:ext>
            </a:extLst>
          </p:cNvPr>
          <p:cNvPicPr>
            <a:picLocks noChangeAspect="1"/>
          </p:cNvPicPr>
          <p:nvPr/>
        </p:nvPicPr>
        <p:blipFill>
          <a:blip r:embed="rId2"/>
          <a:stretch>
            <a:fillRect/>
          </a:stretch>
        </p:blipFill>
        <p:spPr>
          <a:xfrm>
            <a:off x="1854974" y="761611"/>
            <a:ext cx="5620664" cy="3620277"/>
          </a:xfrm>
          <a:prstGeom prst="rect">
            <a:avLst/>
          </a:prstGeom>
        </p:spPr>
      </p:pic>
    </p:spTree>
    <p:extLst>
      <p:ext uri="{BB962C8B-B14F-4D97-AF65-F5344CB8AC3E}">
        <p14:creationId xmlns:p14="http://schemas.microsoft.com/office/powerpoint/2010/main" val="277147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A6C33C-CC49-4130-0517-433E817A3DF0}"/>
              </a:ext>
            </a:extLst>
          </p:cNvPr>
          <p:cNvPicPr>
            <a:picLocks noChangeAspect="1"/>
          </p:cNvPicPr>
          <p:nvPr/>
        </p:nvPicPr>
        <p:blipFill>
          <a:blip r:embed="rId2"/>
          <a:stretch>
            <a:fillRect/>
          </a:stretch>
        </p:blipFill>
        <p:spPr>
          <a:xfrm>
            <a:off x="1805323" y="734232"/>
            <a:ext cx="5533354" cy="3675035"/>
          </a:xfrm>
          <a:prstGeom prst="rect">
            <a:avLst/>
          </a:prstGeom>
        </p:spPr>
      </p:pic>
    </p:spTree>
    <p:extLst>
      <p:ext uri="{BB962C8B-B14F-4D97-AF65-F5344CB8AC3E}">
        <p14:creationId xmlns:p14="http://schemas.microsoft.com/office/powerpoint/2010/main" val="414024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0111B-10A7-DE7A-9454-F276B9196DFC}"/>
              </a:ext>
            </a:extLst>
          </p:cNvPr>
          <p:cNvPicPr>
            <a:picLocks noChangeAspect="1"/>
          </p:cNvPicPr>
          <p:nvPr/>
        </p:nvPicPr>
        <p:blipFill>
          <a:blip r:embed="rId2"/>
          <a:stretch>
            <a:fillRect/>
          </a:stretch>
        </p:blipFill>
        <p:spPr>
          <a:xfrm>
            <a:off x="1826073" y="753408"/>
            <a:ext cx="5491853" cy="3636684"/>
          </a:xfrm>
          <a:prstGeom prst="rect">
            <a:avLst/>
          </a:prstGeom>
        </p:spPr>
      </p:pic>
    </p:spTree>
    <p:extLst>
      <p:ext uri="{BB962C8B-B14F-4D97-AF65-F5344CB8AC3E}">
        <p14:creationId xmlns:p14="http://schemas.microsoft.com/office/powerpoint/2010/main" val="78523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404F7C-9ED7-FBB3-0C59-FB49CC40ECFE}"/>
              </a:ext>
            </a:extLst>
          </p:cNvPr>
          <p:cNvPicPr>
            <a:picLocks noChangeAspect="1"/>
          </p:cNvPicPr>
          <p:nvPr/>
        </p:nvPicPr>
        <p:blipFill>
          <a:blip r:embed="rId2"/>
          <a:stretch>
            <a:fillRect/>
          </a:stretch>
        </p:blipFill>
        <p:spPr>
          <a:xfrm>
            <a:off x="1804182" y="740342"/>
            <a:ext cx="5535636" cy="3662815"/>
          </a:xfrm>
          <a:prstGeom prst="rect">
            <a:avLst/>
          </a:prstGeom>
        </p:spPr>
      </p:pic>
    </p:spTree>
    <p:extLst>
      <p:ext uri="{BB962C8B-B14F-4D97-AF65-F5344CB8AC3E}">
        <p14:creationId xmlns:p14="http://schemas.microsoft.com/office/powerpoint/2010/main" val="3262842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AB2CF8-1F5C-0F29-BA95-442B4D775782}"/>
              </a:ext>
            </a:extLst>
          </p:cNvPr>
          <p:cNvPicPr>
            <a:picLocks noChangeAspect="1"/>
          </p:cNvPicPr>
          <p:nvPr/>
        </p:nvPicPr>
        <p:blipFill>
          <a:blip r:embed="rId2"/>
          <a:stretch>
            <a:fillRect/>
          </a:stretch>
        </p:blipFill>
        <p:spPr>
          <a:xfrm>
            <a:off x="1847461" y="791491"/>
            <a:ext cx="5449077" cy="3560517"/>
          </a:xfrm>
          <a:prstGeom prst="rect">
            <a:avLst/>
          </a:prstGeom>
        </p:spPr>
      </p:pic>
    </p:spTree>
    <p:extLst>
      <p:ext uri="{BB962C8B-B14F-4D97-AF65-F5344CB8AC3E}">
        <p14:creationId xmlns:p14="http://schemas.microsoft.com/office/powerpoint/2010/main" val="331970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749A89-C2F0-DF88-88DF-3521CC8DDA9C}"/>
              </a:ext>
            </a:extLst>
          </p:cNvPr>
          <p:cNvPicPr>
            <a:picLocks noChangeAspect="1"/>
          </p:cNvPicPr>
          <p:nvPr/>
        </p:nvPicPr>
        <p:blipFill>
          <a:blip r:embed="rId2"/>
          <a:stretch>
            <a:fillRect/>
          </a:stretch>
        </p:blipFill>
        <p:spPr>
          <a:xfrm>
            <a:off x="1910439" y="798876"/>
            <a:ext cx="5323121" cy="3545748"/>
          </a:xfrm>
          <a:prstGeom prst="rect">
            <a:avLst/>
          </a:prstGeom>
        </p:spPr>
      </p:pic>
    </p:spTree>
    <p:extLst>
      <p:ext uri="{BB962C8B-B14F-4D97-AF65-F5344CB8AC3E}">
        <p14:creationId xmlns:p14="http://schemas.microsoft.com/office/powerpoint/2010/main" val="327996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571500" y="486588"/>
            <a:ext cx="7866888" cy="572700"/>
          </a:xfrm>
          <a:prstGeom prst="rect">
            <a:avLst/>
          </a:prstGeom>
        </p:spPr>
        <p:txBody>
          <a:bodyPr spcFirstLastPara="1" wrap="square" lIns="91425" tIns="91425" rIns="91425" bIns="91425" anchor="t" anchorCtr="0">
            <a:noAutofit/>
          </a:bodyPr>
          <a:lstStyle/>
          <a:p>
            <a:pPr lvl="0" algn="ctr"/>
            <a:r>
              <a:rPr lang="fr-FR" sz="3200" dirty="0"/>
              <a:t>PROBLEMES ET SOLUTIONS</a:t>
            </a:r>
            <a:br>
              <a:rPr lang="fr-FR" dirty="0"/>
            </a:br>
            <a:r>
              <a:rPr lang="fr-FR" dirty="0"/>
              <a:t> </a:t>
            </a:r>
            <a:endParaRPr dirty="0"/>
          </a:p>
        </p:txBody>
      </p:sp>
      <p:sp>
        <p:nvSpPr>
          <p:cNvPr id="361" name="Google Shape;361;p33"/>
          <p:cNvSpPr txBox="1">
            <a:spLocks noGrp="1"/>
          </p:cNvSpPr>
          <p:nvPr>
            <p:ph type="body" idx="1"/>
          </p:nvPr>
        </p:nvSpPr>
        <p:spPr>
          <a:xfrm>
            <a:off x="3670300" y="1107700"/>
            <a:ext cx="4549500" cy="12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1026" name="Picture 2" descr="question et réponse, résolution de problème ou solution commerciale,  demande de réponse ou d'idée pour résoudre la difficulté et le problème,  concept de faq, main d'homme d'affaires tenant un point d'interrogation av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856" y="1330325"/>
            <a:ext cx="4702175" cy="313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31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28600" y="534679"/>
            <a:ext cx="7866888" cy="572700"/>
          </a:xfrm>
          <a:prstGeom prst="rect">
            <a:avLst/>
          </a:prstGeom>
        </p:spPr>
        <p:txBody>
          <a:bodyPr spcFirstLastPara="1" wrap="square" lIns="91425" tIns="91425" rIns="91425" bIns="91425" anchor="t" anchorCtr="0">
            <a:noAutofit/>
          </a:bodyPr>
          <a:lstStyle/>
          <a:p>
            <a:pPr lvl="0"/>
            <a:r>
              <a:rPr lang="fr-FR" sz="2000" dirty="0">
                <a:latin typeface="Poppins" panose="00000500000000000000" pitchFamily="2" charset="0"/>
                <a:cs typeface="Poppins" panose="00000500000000000000" pitchFamily="2" charset="0"/>
              </a:rPr>
              <a:t>Problèmes:</a:t>
            </a:r>
            <a:br>
              <a:rPr lang="fr-FR" dirty="0"/>
            </a:br>
            <a:r>
              <a:rPr lang="fr-FR" dirty="0"/>
              <a:t> </a:t>
            </a:r>
            <a:endParaRPr dirty="0"/>
          </a:p>
        </p:txBody>
      </p:sp>
      <p:sp>
        <p:nvSpPr>
          <p:cNvPr id="361" name="Google Shape;361;p33"/>
          <p:cNvSpPr txBox="1">
            <a:spLocks noGrp="1"/>
          </p:cNvSpPr>
          <p:nvPr>
            <p:ph type="body" idx="1"/>
          </p:nvPr>
        </p:nvSpPr>
        <p:spPr>
          <a:xfrm>
            <a:off x="3670300" y="1107700"/>
            <a:ext cx="4549500" cy="12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ZoneTexte 1"/>
          <p:cNvSpPr txBox="1"/>
          <p:nvPr/>
        </p:nvSpPr>
        <p:spPr>
          <a:xfrm>
            <a:off x="1707907" y="1405149"/>
            <a:ext cx="7124700" cy="2031325"/>
          </a:xfrm>
          <a:prstGeom prst="rect">
            <a:avLst/>
          </a:prstGeom>
          <a:noFill/>
        </p:spPr>
        <p:txBody>
          <a:bodyPr wrap="square" rtlCol="0">
            <a:spAutoFit/>
          </a:bodyPr>
          <a:lstStyle/>
          <a:p>
            <a:pPr marL="285750" indent="-285750">
              <a:buFont typeface="Arial" panose="020B0604020202020204" pitchFamily="34" charset="0"/>
              <a:buChar char="•"/>
            </a:pPr>
            <a:r>
              <a:rPr lang="fr-FR" sz="1800" dirty="0">
                <a:latin typeface="Roboto Slab" panose="020B0604020202020204" charset="0"/>
                <a:ea typeface="Roboto Slab" panose="020B0604020202020204" charset="0"/>
                <a:cs typeface="Roboto Slab" panose="020B0604020202020204" charset="0"/>
              </a:rPr>
              <a:t>Absence d'Intelligence Artificielle Intégrée en Java</a:t>
            </a:r>
          </a:p>
          <a:p>
            <a:pPr marL="285750" indent="-285750">
              <a:buFont typeface="Arial" panose="020B0604020202020204" pitchFamily="34" charset="0"/>
              <a:buChar char="•"/>
            </a:pPr>
            <a:endParaRPr lang="fr-FR" sz="1800" dirty="0">
              <a:latin typeface="Roboto Slab" panose="020B0604020202020204" charset="0"/>
              <a:ea typeface="Roboto Slab" panose="020B0604020202020204" charset="0"/>
              <a:cs typeface="Roboto Slab" panose="020B0604020202020204" charset="0"/>
            </a:endParaRPr>
          </a:p>
          <a:p>
            <a:pPr marL="285750" indent="-285750">
              <a:buFont typeface="Arial" panose="020B0604020202020204" pitchFamily="34" charset="0"/>
              <a:buChar char="•"/>
            </a:pPr>
            <a:r>
              <a:rPr lang="fr-FR" sz="1800" dirty="0">
                <a:latin typeface="Roboto Slab" panose="020B0604020202020204" charset="0"/>
                <a:ea typeface="Roboto Slab" panose="020B0604020202020204" charset="0"/>
                <a:cs typeface="Roboto Slab" panose="020B0604020202020204" charset="0"/>
              </a:rPr>
              <a:t>Complexité de l'Implémentation des Algorithmes</a:t>
            </a:r>
          </a:p>
          <a:p>
            <a:pPr marL="285750" indent="-285750">
              <a:buFont typeface="Arial" panose="020B0604020202020204" pitchFamily="34" charset="0"/>
              <a:buChar char="•"/>
            </a:pPr>
            <a:endParaRPr lang="fr-FR" sz="1800" dirty="0">
              <a:latin typeface="Roboto Slab" panose="020B0604020202020204" charset="0"/>
              <a:ea typeface="Roboto Slab" panose="020B0604020202020204" charset="0"/>
              <a:cs typeface="Roboto Slab" panose="020B0604020202020204" charset="0"/>
            </a:endParaRPr>
          </a:p>
          <a:p>
            <a:pPr marL="285750" indent="-285750">
              <a:buFont typeface="Arial" panose="020B0604020202020204" pitchFamily="34" charset="0"/>
              <a:buChar char="•"/>
            </a:pPr>
            <a:r>
              <a:rPr lang="fr-FR" sz="1800" dirty="0">
                <a:latin typeface="Roboto Slab" panose="020B0604020202020204" charset="0"/>
                <a:ea typeface="Roboto Slab" panose="020B0604020202020204" charset="0"/>
                <a:cs typeface="Roboto Slab" panose="020B0604020202020204" charset="0"/>
              </a:rPr>
              <a:t>Choix Limité d'Algorithmes en Java</a:t>
            </a:r>
          </a:p>
          <a:p>
            <a:pPr marL="285750" indent="-285750">
              <a:buFont typeface="Arial" panose="020B0604020202020204" pitchFamily="34" charset="0"/>
              <a:buChar char="•"/>
            </a:pPr>
            <a:endParaRPr lang="fr-FR" sz="1800" dirty="0">
              <a:latin typeface="Roboto Slab" panose="020B0604020202020204" charset="0"/>
              <a:ea typeface="Roboto Slab" panose="020B0604020202020204" charset="0"/>
              <a:cs typeface="Roboto Slab" panose="020B0604020202020204" charset="0"/>
            </a:endParaRPr>
          </a:p>
          <a:p>
            <a:pPr marL="285750" indent="-285750">
              <a:buFont typeface="Arial" panose="020B0604020202020204" pitchFamily="34" charset="0"/>
              <a:buChar char="•"/>
            </a:pPr>
            <a:r>
              <a:rPr lang="fr-FR" sz="1800" dirty="0">
                <a:latin typeface="Roboto Slab" panose="020B0604020202020204" charset="0"/>
                <a:ea typeface="Roboto Slab" panose="020B0604020202020204" charset="0"/>
                <a:cs typeface="Roboto Slab" panose="020B0604020202020204" charset="0"/>
              </a:rPr>
              <a:t>Complexité de la Conception de l'Interface Utilisateur</a:t>
            </a:r>
          </a:p>
        </p:txBody>
      </p:sp>
    </p:spTree>
    <p:extLst>
      <p:ext uri="{BB962C8B-B14F-4D97-AF65-F5344CB8AC3E}">
        <p14:creationId xmlns:p14="http://schemas.microsoft.com/office/powerpoint/2010/main" val="310937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28600" y="786968"/>
            <a:ext cx="7866888" cy="572700"/>
          </a:xfrm>
          <a:prstGeom prst="rect">
            <a:avLst/>
          </a:prstGeom>
        </p:spPr>
        <p:txBody>
          <a:bodyPr spcFirstLastPara="1" wrap="square" lIns="91425" tIns="91425" rIns="91425" bIns="91425" anchor="t" anchorCtr="0">
            <a:noAutofit/>
          </a:bodyPr>
          <a:lstStyle/>
          <a:p>
            <a:pPr lvl="0"/>
            <a:r>
              <a:rPr lang="fr-FR" sz="2000" dirty="0">
                <a:latin typeface="Poppins" panose="00000500000000000000" pitchFamily="2" charset="0"/>
                <a:cs typeface="Poppins" panose="00000500000000000000" pitchFamily="2" charset="0"/>
              </a:rPr>
              <a:t>SOLUTIONS :</a:t>
            </a:r>
            <a:br>
              <a:rPr lang="fr-FR" sz="2000" dirty="0">
                <a:latin typeface="Poppins" panose="00000500000000000000" pitchFamily="2" charset="0"/>
                <a:cs typeface="Poppins" panose="00000500000000000000" pitchFamily="2" charset="0"/>
              </a:rPr>
            </a:br>
            <a:r>
              <a:rPr lang="fr-FR" dirty="0"/>
              <a:t> </a:t>
            </a:r>
            <a:endParaRPr dirty="0"/>
          </a:p>
        </p:txBody>
      </p:sp>
      <p:sp>
        <p:nvSpPr>
          <p:cNvPr id="361" name="Google Shape;361;p33"/>
          <p:cNvSpPr txBox="1">
            <a:spLocks noGrp="1"/>
          </p:cNvSpPr>
          <p:nvPr>
            <p:ph type="body" idx="1"/>
          </p:nvPr>
        </p:nvSpPr>
        <p:spPr>
          <a:xfrm>
            <a:off x="3670300" y="1107700"/>
            <a:ext cx="4549500" cy="12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ZoneTexte 1"/>
          <p:cNvSpPr txBox="1"/>
          <p:nvPr/>
        </p:nvSpPr>
        <p:spPr>
          <a:xfrm>
            <a:off x="1735898" y="1611636"/>
            <a:ext cx="7124700" cy="1477328"/>
          </a:xfrm>
          <a:prstGeom prst="rect">
            <a:avLst/>
          </a:prstGeom>
          <a:noFill/>
        </p:spPr>
        <p:txBody>
          <a:bodyPr wrap="square" rtlCol="0">
            <a:spAutoFit/>
          </a:bodyPr>
          <a:lstStyle/>
          <a:p>
            <a:pPr marL="285750" indent="-285750">
              <a:buFont typeface="Arial" panose="020B0604020202020204" pitchFamily="34" charset="0"/>
              <a:buChar char="•"/>
            </a:pPr>
            <a:r>
              <a:rPr lang="fr-FR" sz="1800" dirty="0">
                <a:latin typeface="Roboto Slab" panose="020B0604020202020204" charset="0"/>
                <a:ea typeface="Roboto Slab" panose="020B0604020202020204" charset="0"/>
                <a:cs typeface="Roboto Slab" panose="020B0604020202020204" charset="0"/>
              </a:rPr>
              <a:t>Intégration de Bibliothèques d'IA (</a:t>
            </a:r>
            <a:r>
              <a:rPr lang="fr-FR" sz="1800" dirty="0" err="1">
                <a:latin typeface="Roboto Slab" panose="020B0604020202020204" charset="0"/>
                <a:ea typeface="Roboto Slab" panose="020B0604020202020204" charset="0"/>
                <a:cs typeface="Roboto Slab" panose="020B0604020202020204" charset="0"/>
              </a:rPr>
              <a:t>weka</a:t>
            </a:r>
            <a:r>
              <a:rPr lang="fr-FR" sz="1800" dirty="0">
                <a:latin typeface="Roboto Slab" panose="020B0604020202020204" charset="0"/>
                <a:ea typeface="Roboto Slab" panose="020B0604020202020204" charset="0"/>
                <a:cs typeface="Roboto Slab" panose="020B0604020202020204" charset="0"/>
              </a:rPr>
              <a:t>)</a:t>
            </a:r>
          </a:p>
          <a:p>
            <a:pPr marL="285750" indent="-285750">
              <a:buFont typeface="Arial" panose="020B0604020202020204" pitchFamily="34" charset="0"/>
              <a:buChar char="•"/>
            </a:pPr>
            <a:endParaRPr lang="fr-FR" sz="1800" dirty="0">
              <a:latin typeface="Roboto Slab" panose="020B0604020202020204" charset="0"/>
              <a:ea typeface="Roboto Slab" panose="020B0604020202020204" charset="0"/>
              <a:cs typeface="Roboto Slab" panose="020B0604020202020204" charset="0"/>
            </a:endParaRPr>
          </a:p>
          <a:p>
            <a:pPr marL="285750" indent="-285750">
              <a:buFont typeface="Arial" panose="020B0604020202020204" pitchFamily="34" charset="0"/>
              <a:buChar char="•"/>
            </a:pPr>
            <a:r>
              <a:rPr lang="fr-FR" sz="1800" dirty="0">
                <a:latin typeface="Roboto Slab" panose="020B0604020202020204" charset="0"/>
                <a:ea typeface="Roboto Slab" panose="020B0604020202020204" charset="0"/>
                <a:cs typeface="Roboto Slab" panose="020B0604020202020204" charset="0"/>
              </a:rPr>
              <a:t>Utilisation de Bibliothèques Polyvalentes</a:t>
            </a:r>
          </a:p>
          <a:p>
            <a:pPr marL="285750" indent="-285750">
              <a:buFont typeface="Arial" panose="020B0604020202020204" pitchFamily="34" charset="0"/>
              <a:buChar char="•"/>
            </a:pPr>
            <a:endParaRPr lang="fr-FR" sz="1800" dirty="0">
              <a:latin typeface="Roboto Slab" panose="020B0604020202020204" charset="0"/>
              <a:ea typeface="Roboto Slab" panose="020B0604020202020204" charset="0"/>
              <a:cs typeface="Roboto Slab" panose="020B0604020202020204" charset="0"/>
            </a:endParaRPr>
          </a:p>
          <a:p>
            <a:pPr marL="285750" indent="-285750">
              <a:buFont typeface="Arial" panose="020B0604020202020204" pitchFamily="34" charset="0"/>
              <a:buChar char="•"/>
            </a:pPr>
            <a:r>
              <a:rPr lang="fr-FR" sz="1800" dirty="0">
                <a:latin typeface="Roboto Slab" panose="020B0604020202020204" charset="0"/>
                <a:ea typeface="Roboto Slab" panose="020B0604020202020204" charset="0"/>
                <a:cs typeface="Roboto Slab" panose="020B0604020202020204" charset="0"/>
              </a:rPr>
              <a:t>Utilisation d‘une Interface Graphique simple et claire</a:t>
            </a:r>
          </a:p>
        </p:txBody>
      </p:sp>
    </p:spTree>
    <p:extLst>
      <p:ext uri="{BB962C8B-B14F-4D97-AF65-F5344CB8AC3E}">
        <p14:creationId xmlns:p14="http://schemas.microsoft.com/office/powerpoint/2010/main" val="216899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571500" y="486588"/>
            <a:ext cx="7866888" cy="572700"/>
          </a:xfrm>
          <a:prstGeom prst="rect">
            <a:avLst/>
          </a:prstGeom>
        </p:spPr>
        <p:txBody>
          <a:bodyPr spcFirstLastPara="1" wrap="square" lIns="91425" tIns="91425" rIns="91425" bIns="91425" anchor="t" anchorCtr="0">
            <a:noAutofit/>
          </a:bodyPr>
          <a:lstStyle/>
          <a:p>
            <a:pPr algn="ctr"/>
            <a:r>
              <a:rPr lang="fr-FR" sz="3200" dirty="0"/>
              <a:t>Amélioration</a:t>
            </a:r>
            <a:br>
              <a:rPr lang="fr-FR" sz="3200" dirty="0"/>
            </a:br>
            <a:br>
              <a:rPr lang="fr-FR" dirty="0"/>
            </a:br>
            <a:r>
              <a:rPr lang="fr-FR" dirty="0"/>
              <a:t> </a:t>
            </a:r>
            <a:endParaRPr dirty="0"/>
          </a:p>
        </p:txBody>
      </p:sp>
      <p:sp>
        <p:nvSpPr>
          <p:cNvPr id="361" name="Google Shape;361;p33"/>
          <p:cNvSpPr txBox="1">
            <a:spLocks noGrp="1"/>
          </p:cNvSpPr>
          <p:nvPr>
            <p:ph type="body" idx="1"/>
          </p:nvPr>
        </p:nvSpPr>
        <p:spPr>
          <a:xfrm>
            <a:off x="3670300" y="1107700"/>
            <a:ext cx="4549500" cy="12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49" y="611049"/>
            <a:ext cx="4932501" cy="4932501"/>
          </a:xfrm>
          <a:prstGeom prst="rect">
            <a:avLst/>
          </a:prstGeom>
        </p:spPr>
      </p:pic>
    </p:spTree>
    <p:extLst>
      <p:ext uri="{BB962C8B-B14F-4D97-AF65-F5344CB8AC3E}">
        <p14:creationId xmlns:p14="http://schemas.microsoft.com/office/powerpoint/2010/main" val="306742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2"/>
          <p:cNvSpPr txBox="1">
            <a:spLocks noGrp="1"/>
          </p:cNvSpPr>
          <p:nvPr>
            <p:ph type="title"/>
          </p:nvPr>
        </p:nvSpPr>
        <p:spPr>
          <a:xfrm>
            <a:off x="629879" y="23568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a:t>
            </a:r>
            <a:endParaRPr dirty="0"/>
          </a:p>
        </p:txBody>
      </p:sp>
      <p:sp>
        <p:nvSpPr>
          <p:cNvPr id="338" name="Google Shape;338;p32"/>
          <p:cNvSpPr txBox="1">
            <a:spLocks noGrp="1"/>
          </p:cNvSpPr>
          <p:nvPr>
            <p:ph type="title" idx="2"/>
          </p:nvPr>
        </p:nvSpPr>
        <p:spPr>
          <a:xfrm>
            <a:off x="629879" y="726814"/>
            <a:ext cx="640200" cy="4256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01</a:t>
            </a:r>
            <a:endParaRPr dirty="0"/>
          </a:p>
        </p:txBody>
      </p:sp>
      <p:sp>
        <p:nvSpPr>
          <p:cNvPr id="339" name="Google Shape;339;p32"/>
          <p:cNvSpPr txBox="1">
            <a:spLocks noGrp="1"/>
          </p:cNvSpPr>
          <p:nvPr>
            <p:ph type="title" idx="3"/>
          </p:nvPr>
        </p:nvSpPr>
        <p:spPr>
          <a:xfrm>
            <a:off x="583588" y="2171414"/>
            <a:ext cx="1785451"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04</a:t>
            </a:r>
            <a:endParaRPr dirty="0"/>
          </a:p>
        </p:txBody>
      </p:sp>
      <p:sp>
        <p:nvSpPr>
          <p:cNvPr id="340" name="Google Shape;340;p32"/>
          <p:cNvSpPr txBox="1">
            <a:spLocks noGrp="1"/>
          </p:cNvSpPr>
          <p:nvPr>
            <p:ph type="title" idx="4"/>
          </p:nvPr>
        </p:nvSpPr>
        <p:spPr>
          <a:xfrm>
            <a:off x="583588" y="1175422"/>
            <a:ext cx="6402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02</a:t>
            </a:r>
            <a:endParaRPr dirty="0"/>
          </a:p>
        </p:txBody>
      </p:sp>
      <p:sp>
        <p:nvSpPr>
          <p:cNvPr id="341" name="Google Shape;341;p32"/>
          <p:cNvSpPr txBox="1">
            <a:spLocks noGrp="1"/>
          </p:cNvSpPr>
          <p:nvPr>
            <p:ph type="title" idx="5"/>
          </p:nvPr>
        </p:nvSpPr>
        <p:spPr>
          <a:xfrm>
            <a:off x="583588" y="2635750"/>
            <a:ext cx="6402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05</a:t>
            </a:r>
            <a:endParaRPr dirty="0"/>
          </a:p>
        </p:txBody>
      </p:sp>
      <p:sp>
        <p:nvSpPr>
          <p:cNvPr id="342" name="Google Shape;342;p32"/>
          <p:cNvSpPr txBox="1">
            <a:spLocks noGrp="1"/>
          </p:cNvSpPr>
          <p:nvPr>
            <p:ph type="title" idx="6"/>
          </p:nvPr>
        </p:nvSpPr>
        <p:spPr>
          <a:xfrm>
            <a:off x="558537" y="1708990"/>
            <a:ext cx="6402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03</a:t>
            </a:r>
            <a:endParaRPr dirty="0"/>
          </a:p>
        </p:txBody>
      </p:sp>
      <p:sp>
        <p:nvSpPr>
          <p:cNvPr id="343" name="Google Shape;343;p32"/>
          <p:cNvSpPr txBox="1">
            <a:spLocks noGrp="1"/>
          </p:cNvSpPr>
          <p:nvPr>
            <p:ph type="title" idx="7"/>
          </p:nvPr>
        </p:nvSpPr>
        <p:spPr>
          <a:xfrm>
            <a:off x="558537" y="3151819"/>
            <a:ext cx="6402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06</a:t>
            </a:r>
            <a:endParaRPr dirty="0"/>
          </a:p>
        </p:txBody>
      </p:sp>
      <p:sp>
        <p:nvSpPr>
          <p:cNvPr id="344" name="Google Shape;344;p32"/>
          <p:cNvSpPr txBox="1">
            <a:spLocks noGrp="1"/>
          </p:cNvSpPr>
          <p:nvPr>
            <p:ph type="subTitle" idx="1"/>
          </p:nvPr>
        </p:nvSpPr>
        <p:spPr>
          <a:xfrm>
            <a:off x="1223788" y="753110"/>
            <a:ext cx="2305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latin typeface="Palatino Linotype" pitchFamily="18" charset="0"/>
              </a:rPr>
              <a:t>Introduction</a:t>
            </a:r>
            <a:endParaRPr sz="1400" dirty="0">
              <a:latin typeface="Palatino Linotype" pitchFamily="18" charset="0"/>
            </a:endParaRPr>
          </a:p>
        </p:txBody>
      </p:sp>
      <p:sp>
        <p:nvSpPr>
          <p:cNvPr id="345" name="Google Shape;345;p32"/>
          <p:cNvSpPr txBox="1">
            <a:spLocks noGrp="1"/>
          </p:cNvSpPr>
          <p:nvPr>
            <p:ph type="subTitle" idx="8"/>
          </p:nvPr>
        </p:nvSpPr>
        <p:spPr>
          <a:xfrm>
            <a:off x="1190111" y="1442158"/>
            <a:ext cx="5694924" cy="457200"/>
          </a:xfrm>
          <a:prstGeom prst="rect">
            <a:avLst/>
          </a:prstGeom>
        </p:spPr>
        <p:txBody>
          <a:bodyPr spcFirstLastPara="1" wrap="square" lIns="91425" tIns="91425" rIns="91425" bIns="91425" anchor="b" anchorCtr="0">
            <a:noAutofit/>
          </a:bodyPr>
          <a:lstStyle/>
          <a:p>
            <a:pPr marL="0" indent="0"/>
            <a:r>
              <a:rPr lang="fr-FR" sz="1400" dirty="0">
                <a:latin typeface="Palatino Linotype" pitchFamily="18" charset="0"/>
              </a:rPr>
              <a:t>Contexte métier du projet  </a:t>
            </a:r>
          </a:p>
          <a:p>
            <a:pPr marL="0" indent="0"/>
            <a:endParaRPr lang="fr-FR" sz="1400" dirty="0">
              <a:latin typeface="Palatino Linotype" pitchFamily="18" charset="0"/>
            </a:endParaRPr>
          </a:p>
        </p:txBody>
      </p:sp>
      <p:cxnSp>
        <p:nvCxnSpPr>
          <p:cNvPr id="350" name="Google Shape;350;p32"/>
          <p:cNvCxnSpPr/>
          <p:nvPr/>
        </p:nvCxnSpPr>
        <p:spPr>
          <a:xfrm>
            <a:off x="558537" y="1161814"/>
            <a:ext cx="2945700" cy="0"/>
          </a:xfrm>
          <a:prstGeom prst="straightConnector1">
            <a:avLst/>
          </a:prstGeom>
          <a:noFill/>
          <a:ln w="9525" cap="flat" cmpd="sng">
            <a:solidFill>
              <a:schemeClr val="dk1"/>
            </a:solidFill>
            <a:prstDash val="solid"/>
            <a:round/>
            <a:headEnd type="none" w="med" len="med"/>
            <a:tailEnd type="none" w="med" len="med"/>
          </a:ln>
        </p:spPr>
      </p:cxnSp>
      <p:cxnSp>
        <p:nvCxnSpPr>
          <p:cNvPr id="351" name="Google Shape;351;p32"/>
          <p:cNvCxnSpPr>
            <a:cxnSpLocks/>
          </p:cNvCxnSpPr>
          <p:nvPr/>
        </p:nvCxnSpPr>
        <p:spPr>
          <a:xfrm>
            <a:off x="644154" y="2628614"/>
            <a:ext cx="3046572" cy="0"/>
          </a:xfrm>
          <a:prstGeom prst="straightConnector1">
            <a:avLst/>
          </a:prstGeom>
          <a:noFill/>
          <a:ln w="9525" cap="flat" cmpd="sng">
            <a:solidFill>
              <a:schemeClr val="dk1"/>
            </a:solidFill>
            <a:prstDash val="solid"/>
            <a:round/>
            <a:headEnd type="none" w="med" len="med"/>
            <a:tailEnd type="none" w="med" len="med"/>
          </a:ln>
        </p:spPr>
      </p:cxnSp>
      <p:cxnSp>
        <p:nvCxnSpPr>
          <p:cNvPr id="352" name="Google Shape;352;p32"/>
          <p:cNvCxnSpPr/>
          <p:nvPr/>
        </p:nvCxnSpPr>
        <p:spPr>
          <a:xfrm>
            <a:off x="632041" y="1645239"/>
            <a:ext cx="2945700" cy="0"/>
          </a:xfrm>
          <a:prstGeom prst="straightConnector1">
            <a:avLst/>
          </a:prstGeom>
          <a:noFill/>
          <a:ln w="9525" cap="flat" cmpd="sng">
            <a:solidFill>
              <a:schemeClr val="dk1"/>
            </a:solidFill>
            <a:prstDash val="solid"/>
            <a:round/>
            <a:headEnd type="none" w="med" len="med"/>
            <a:tailEnd type="none" w="med" len="med"/>
          </a:ln>
        </p:spPr>
      </p:cxnSp>
      <p:cxnSp>
        <p:nvCxnSpPr>
          <p:cNvPr id="353" name="Google Shape;353;p32"/>
          <p:cNvCxnSpPr/>
          <p:nvPr/>
        </p:nvCxnSpPr>
        <p:spPr>
          <a:xfrm>
            <a:off x="694590" y="3151086"/>
            <a:ext cx="2945700" cy="0"/>
          </a:xfrm>
          <a:prstGeom prst="straightConnector1">
            <a:avLst/>
          </a:prstGeom>
          <a:noFill/>
          <a:ln w="9525" cap="flat" cmpd="sng">
            <a:solidFill>
              <a:schemeClr val="dk1"/>
            </a:solidFill>
            <a:prstDash val="solid"/>
            <a:round/>
            <a:headEnd type="none" w="med" len="med"/>
            <a:tailEnd type="none" w="med" len="med"/>
          </a:ln>
        </p:spPr>
      </p:cxnSp>
      <p:cxnSp>
        <p:nvCxnSpPr>
          <p:cNvPr id="354" name="Google Shape;354;p32"/>
          <p:cNvCxnSpPr/>
          <p:nvPr/>
        </p:nvCxnSpPr>
        <p:spPr>
          <a:xfrm>
            <a:off x="644154" y="2164030"/>
            <a:ext cx="2945700" cy="0"/>
          </a:xfrm>
          <a:prstGeom prst="straightConnector1">
            <a:avLst/>
          </a:prstGeom>
          <a:noFill/>
          <a:ln w="9525" cap="flat" cmpd="sng">
            <a:solidFill>
              <a:schemeClr val="dk1"/>
            </a:solidFill>
            <a:prstDash val="solid"/>
            <a:round/>
            <a:headEnd type="none" w="med" len="med"/>
            <a:tailEnd type="none" w="med" len="med"/>
          </a:ln>
        </p:spPr>
      </p:cxnSp>
      <p:cxnSp>
        <p:nvCxnSpPr>
          <p:cNvPr id="355" name="Google Shape;355;p32"/>
          <p:cNvCxnSpPr/>
          <p:nvPr/>
        </p:nvCxnSpPr>
        <p:spPr>
          <a:xfrm>
            <a:off x="694590" y="3702738"/>
            <a:ext cx="2945700" cy="0"/>
          </a:xfrm>
          <a:prstGeom prst="straightConnector1">
            <a:avLst/>
          </a:prstGeom>
          <a:noFill/>
          <a:ln w="9525" cap="flat" cmpd="sng">
            <a:solidFill>
              <a:schemeClr val="dk1"/>
            </a:solidFill>
            <a:prstDash val="solid"/>
            <a:round/>
            <a:headEnd type="none" w="med" len="med"/>
            <a:tailEnd type="none" w="med" len="med"/>
          </a:ln>
        </p:spPr>
      </p:cxnSp>
      <p:sp>
        <p:nvSpPr>
          <p:cNvPr id="22" name="Google Shape;345;p32"/>
          <p:cNvSpPr txBox="1">
            <a:spLocks noGrp="1"/>
          </p:cNvSpPr>
          <p:nvPr>
            <p:ph type="subTitle" idx="8"/>
          </p:nvPr>
        </p:nvSpPr>
        <p:spPr>
          <a:xfrm>
            <a:off x="1190111" y="1902725"/>
            <a:ext cx="5694924" cy="457200"/>
          </a:xfrm>
          <a:prstGeom prst="rect">
            <a:avLst/>
          </a:prstGeom>
        </p:spPr>
        <p:txBody>
          <a:bodyPr spcFirstLastPara="1" wrap="square" lIns="91425" tIns="91425" rIns="91425" bIns="91425" anchor="b" anchorCtr="0">
            <a:noAutofit/>
          </a:bodyPr>
          <a:lstStyle/>
          <a:p>
            <a:pPr marL="0" indent="0"/>
            <a:r>
              <a:rPr lang="fr-FR" sz="1400" dirty="0">
                <a:latin typeface="Palatino Linotype" pitchFamily="18" charset="0"/>
              </a:rPr>
              <a:t>Architecture du projet </a:t>
            </a:r>
          </a:p>
          <a:p>
            <a:pPr marL="0" indent="0"/>
            <a:endParaRPr lang="fr-FR" sz="1400" dirty="0"/>
          </a:p>
        </p:txBody>
      </p:sp>
      <p:sp>
        <p:nvSpPr>
          <p:cNvPr id="23" name="Google Shape;345;p32"/>
          <p:cNvSpPr txBox="1">
            <a:spLocks noGrp="1"/>
          </p:cNvSpPr>
          <p:nvPr>
            <p:ph type="subTitle" idx="8"/>
          </p:nvPr>
        </p:nvSpPr>
        <p:spPr>
          <a:xfrm>
            <a:off x="961617" y="2413175"/>
            <a:ext cx="5694924" cy="457200"/>
          </a:xfrm>
          <a:prstGeom prst="rect">
            <a:avLst/>
          </a:prstGeom>
        </p:spPr>
        <p:txBody>
          <a:bodyPr spcFirstLastPara="1" wrap="square" lIns="91425" tIns="91425" rIns="91425" bIns="91425" anchor="b" anchorCtr="0">
            <a:noAutofit/>
          </a:bodyPr>
          <a:lstStyle/>
          <a:p>
            <a:r>
              <a:rPr lang="fr-FR" sz="1400" dirty="0">
                <a:latin typeface="Palatino Linotype" pitchFamily="18" charset="0"/>
              </a:rPr>
              <a:t>Utilisation de RMI pour Connecter Spring Boot à JavaFX</a:t>
            </a:r>
          </a:p>
          <a:p>
            <a:pPr marL="0" indent="0"/>
            <a:endParaRPr lang="fr-FR" sz="1400" dirty="0"/>
          </a:p>
        </p:txBody>
      </p:sp>
      <p:sp>
        <p:nvSpPr>
          <p:cNvPr id="24" name="Google Shape;343;p32"/>
          <p:cNvSpPr txBox="1">
            <a:spLocks/>
          </p:cNvSpPr>
          <p:nvPr/>
        </p:nvSpPr>
        <p:spPr>
          <a:xfrm>
            <a:off x="583588" y="3703470"/>
            <a:ext cx="6402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9pPr>
          </a:lstStyle>
          <a:p>
            <a:r>
              <a:rPr lang="en" sz="2400" dirty="0"/>
              <a:t>07</a:t>
            </a:r>
            <a:endParaRPr lang="en" dirty="0"/>
          </a:p>
        </p:txBody>
      </p:sp>
      <p:sp>
        <p:nvSpPr>
          <p:cNvPr id="25" name="Google Shape;345;p32"/>
          <p:cNvSpPr txBox="1">
            <a:spLocks noGrp="1"/>
          </p:cNvSpPr>
          <p:nvPr>
            <p:ph type="subTitle" idx="8"/>
          </p:nvPr>
        </p:nvSpPr>
        <p:spPr>
          <a:xfrm>
            <a:off x="962048" y="3028468"/>
            <a:ext cx="5694924" cy="457200"/>
          </a:xfrm>
          <a:prstGeom prst="rect">
            <a:avLst/>
          </a:prstGeom>
        </p:spPr>
        <p:txBody>
          <a:bodyPr spcFirstLastPara="1" wrap="square" lIns="91425" tIns="91425" rIns="91425" bIns="91425" anchor="b" anchorCtr="0">
            <a:noAutofit/>
          </a:bodyPr>
          <a:lstStyle/>
          <a:p>
            <a:r>
              <a:rPr lang="en-US" sz="1400" dirty="0">
                <a:latin typeface="Palatino Linotype" pitchFamily="18" charset="0"/>
              </a:rPr>
              <a:t>Interaction Entre les Composants</a:t>
            </a:r>
          </a:p>
          <a:p>
            <a:pPr marL="0" indent="0"/>
            <a:endParaRPr lang="en-US" dirty="0"/>
          </a:p>
        </p:txBody>
      </p:sp>
      <p:sp>
        <p:nvSpPr>
          <p:cNvPr id="26" name="Google Shape;345;p32"/>
          <p:cNvSpPr txBox="1">
            <a:spLocks noGrp="1"/>
          </p:cNvSpPr>
          <p:nvPr>
            <p:ph type="subTitle" idx="8"/>
          </p:nvPr>
        </p:nvSpPr>
        <p:spPr>
          <a:xfrm>
            <a:off x="951914" y="3564478"/>
            <a:ext cx="5694924" cy="457200"/>
          </a:xfrm>
          <a:prstGeom prst="rect">
            <a:avLst/>
          </a:prstGeom>
        </p:spPr>
        <p:txBody>
          <a:bodyPr spcFirstLastPara="1" wrap="square" lIns="91425" tIns="91425" rIns="91425" bIns="91425" anchor="b" anchorCtr="0">
            <a:noAutofit/>
          </a:bodyPr>
          <a:lstStyle/>
          <a:p>
            <a:r>
              <a:rPr lang="fr-FR" sz="1400" dirty="0">
                <a:latin typeface="Palatino Linotype" pitchFamily="18" charset="0"/>
              </a:rPr>
              <a:t>Réalisation</a:t>
            </a:r>
            <a:endParaRPr lang="en-US" sz="1400" dirty="0">
              <a:latin typeface="Palatino Linotype" pitchFamily="18" charset="0"/>
            </a:endParaRPr>
          </a:p>
          <a:p>
            <a:pPr marL="0" indent="0"/>
            <a:endParaRPr lang="en-US" dirty="0"/>
          </a:p>
        </p:txBody>
      </p:sp>
      <p:sp>
        <p:nvSpPr>
          <p:cNvPr id="27" name="Google Shape;345;p32"/>
          <p:cNvSpPr txBox="1">
            <a:spLocks noGrp="1"/>
          </p:cNvSpPr>
          <p:nvPr>
            <p:ph type="subTitle" idx="8"/>
          </p:nvPr>
        </p:nvSpPr>
        <p:spPr>
          <a:xfrm>
            <a:off x="949979" y="3921224"/>
            <a:ext cx="5694924" cy="457200"/>
          </a:xfrm>
          <a:prstGeom prst="rect">
            <a:avLst/>
          </a:prstGeom>
        </p:spPr>
        <p:txBody>
          <a:bodyPr spcFirstLastPara="1" wrap="square" lIns="91425" tIns="91425" rIns="91425" bIns="91425" anchor="b" anchorCtr="0">
            <a:noAutofit/>
          </a:bodyPr>
          <a:lstStyle/>
          <a:p>
            <a:r>
              <a:rPr lang="fr-FR" sz="1400" dirty="0">
                <a:latin typeface="Palatino Linotype" pitchFamily="18" charset="0"/>
              </a:rPr>
              <a:t>Problème &amp; sollution</a:t>
            </a:r>
          </a:p>
          <a:p>
            <a:endParaRPr lang="fr-FR" sz="1400" dirty="0">
              <a:latin typeface="Palatino Linotype" pitchFamily="18" charset="0"/>
            </a:endParaRPr>
          </a:p>
        </p:txBody>
      </p:sp>
      <p:sp>
        <p:nvSpPr>
          <p:cNvPr id="2" name="Google Shape;345;p32">
            <a:extLst>
              <a:ext uri="{FF2B5EF4-FFF2-40B4-BE49-F238E27FC236}">
                <a16:creationId xmlns:a16="http://schemas.microsoft.com/office/drawing/2014/main" id="{760C41C4-7B44-9A62-DBA2-92A9AAC8FF57}"/>
              </a:ext>
            </a:extLst>
          </p:cNvPr>
          <p:cNvSpPr txBox="1">
            <a:spLocks/>
          </p:cNvSpPr>
          <p:nvPr/>
        </p:nvSpPr>
        <p:spPr>
          <a:xfrm>
            <a:off x="961617" y="4277970"/>
            <a:ext cx="5694924"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Roboto Slab"/>
                <a:ea typeface="Roboto Slab"/>
                <a:cs typeface="Roboto Slab"/>
                <a:sym typeface="Roboto Slab"/>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r>
              <a:rPr lang="fr-FR" sz="1400" dirty="0">
                <a:latin typeface="Palatino Linotype" pitchFamily="18" charset="0"/>
              </a:rPr>
              <a:t>Amélioration</a:t>
            </a:r>
          </a:p>
        </p:txBody>
      </p:sp>
      <p:cxnSp>
        <p:nvCxnSpPr>
          <p:cNvPr id="3" name="Google Shape;355;p32">
            <a:extLst>
              <a:ext uri="{FF2B5EF4-FFF2-40B4-BE49-F238E27FC236}">
                <a16:creationId xmlns:a16="http://schemas.microsoft.com/office/drawing/2014/main" id="{CA5665A3-60AE-0422-3F41-CAD3CF7ED2E0}"/>
              </a:ext>
            </a:extLst>
          </p:cNvPr>
          <p:cNvCxnSpPr/>
          <p:nvPr/>
        </p:nvCxnSpPr>
        <p:spPr>
          <a:xfrm>
            <a:off x="644154" y="4177339"/>
            <a:ext cx="2945700" cy="0"/>
          </a:xfrm>
          <a:prstGeom prst="straightConnector1">
            <a:avLst/>
          </a:prstGeom>
          <a:noFill/>
          <a:ln w="9525" cap="flat" cmpd="sng">
            <a:solidFill>
              <a:schemeClr val="dk1"/>
            </a:solidFill>
            <a:prstDash val="solid"/>
            <a:round/>
            <a:headEnd type="none" w="med" len="med"/>
            <a:tailEnd type="none" w="med" len="med"/>
          </a:ln>
        </p:spPr>
      </p:cxnSp>
      <p:sp>
        <p:nvSpPr>
          <p:cNvPr id="6" name="Google Shape;343;p32">
            <a:extLst>
              <a:ext uri="{FF2B5EF4-FFF2-40B4-BE49-F238E27FC236}">
                <a16:creationId xmlns:a16="http://schemas.microsoft.com/office/drawing/2014/main" id="{8B835AD2-E6C3-A229-6D67-DEE8F4C61EF4}"/>
              </a:ext>
            </a:extLst>
          </p:cNvPr>
          <p:cNvSpPr txBox="1">
            <a:spLocks/>
          </p:cNvSpPr>
          <p:nvPr/>
        </p:nvSpPr>
        <p:spPr>
          <a:xfrm>
            <a:off x="583588" y="4304292"/>
            <a:ext cx="6402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1" i="0" u="none" strike="noStrike" cap="none">
                <a:solidFill>
                  <a:schemeClr val="dk1"/>
                </a:solidFill>
                <a:latin typeface="Roboto Slab"/>
                <a:ea typeface="Roboto Slab"/>
                <a:cs typeface="Roboto Slab"/>
                <a:sym typeface="Roboto Slab"/>
              </a:defRPr>
            </a:lvl9pPr>
          </a:lstStyle>
          <a:p>
            <a:r>
              <a:rPr lang="en" sz="2400" dirty="0"/>
              <a:t>08</a:t>
            </a:r>
            <a:endParaRPr lang="en" dirty="0"/>
          </a:p>
        </p:txBody>
      </p:sp>
    </p:spTree>
    <p:extLst>
      <p:ext uri="{BB962C8B-B14F-4D97-AF65-F5344CB8AC3E}">
        <p14:creationId xmlns:p14="http://schemas.microsoft.com/office/powerpoint/2010/main" val="265454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28600" y="534679"/>
            <a:ext cx="7866888" cy="572700"/>
          </a:xfrm>
          <a:prstGeom prst="rect">
            <a:avLst/>
          </a:prstGeom>
        </p:spPr>
        <p:txBody>
          <a:bodyPr spcFirstLastPara="1" wrap="square" lIns="91425" tIns="91425" rIns="91425" bIns="91425" anchor="t" anchorCtr="0">
            <a:noAutofit/>
          </a:bodyPr>
          <a:lstStyle/>
          <a:p>
            <a:pPr lvl="0"/>
            <a:r>
              <a:rPr lang="fr-FR" dirty="0"/>
              <a:t>Amélioration</a:t>
            </a:r>
            <a:endParaRPr dirty="0"/>
          </a:p>
        </p:txBody>
      </p:sp>
      <p:sp>
        <p:nvSpPr>
          <p:cNvPr id="361" name="Google Shape;361;p33"/>
          <p:cNvSpPr txBox="1">
            <a:spLocks noGrp="1"/>
          </p:cNvSpPr>
          <p:nvPr>
            <p:ph type="body" idx="1"/>
          </p:nvPr>
        </p:nvSpPr>
        <p:spPr>
          <a:xfrm>
            <a:off x="3670300" y="1107700"/>
            <a:ext cx="4549500" cy="12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ZoneTexte 1"/>
          <p:cNvSpPr txBox="1"/>
          <p:nvPr/>
        </p:nvSpPr>
        <p:spPr>
          <a:xfrm>
            <a:off x="1199388" y="1481349"/>
            <a:ext cx="7124700" cy="2862322"/>
          </a:xfrm>
          <a:prstGeom prst="rect">
            <a:avLst/>
          </a:prstGeom>
          <a:noFill/>
        </p:spPr>
        <p:txBody>
          <a:bodyPr wrap="square" rtlCol="0">
            <a:spAutoFit/>
          </a:bodyPr>
          <a:lstStyle/>
          <a:p>
            <a:pPr marL="285750" indent="-285750">
              <a:buFont typeface="Arial" panose="020B0604020202020204" pitchFamily="34" charset="0"/>
              <a:buChar char="•"/>
            </a:pPr>
            <a:r>
              <a:rPr lang="fr-FR" sz="2000" dirty="0">
                <a:latin typeface="Roboto Slab" panose="020B0604020202020204" charset="0"/>
                <a:ea typeface="Roboto Slab" panose="020B0604020202020204" charset="0"/>
                <a:cs typeface="Roboto Slab" panose="020B0604020202020204" charset="0"/>
              </a:rPr>
              <a:t>Validation des Données</a:t>
            </a:r>
          </a:p>
          <a:p>
            <a:pPr marL="285750" indent="-285750">
              <a:buFont typeface="Arial" panose="020B0604020202020204" pitchFamily="34" charset="0"/>
              <a:buChar char="•"/>
            </a:pPr>
            <a:endParaRPr lang="fr-FR" sz="2000" dirty="0">
              <a:latin typeface="Roboto Slab" panose="020B0604020202020204" charset="0"/>
              <a:ea typeface="Roboto Slab" panose="020B0604020202020204" charset="0"/>
              <a:cs typeface="Roboto Slab" panose="020B0604020202020204" charset="0"/>
            </a:endParaRPr>
          </a:p>
          <a:p>
            <a:pPr marL="285750" indent="-285750">
              <a:buFont typeface="Arial" panose="020B0604020202020204" pitchFamily="34" charset="0"/>
              <a:buChar char="•"/>
            </a:pPr>
            <a:r>
              <a:rPr lang="fr-FR" sz="2000" dirty="0">
                <a:latin typeface="Roboto Slab" panose="020B0604020202020204" charset="0"/>
                <a:ea typeface="Roboto Slab" panose="020B0604020202020204" charset="0"/>
                <a:cs typeface="Roboto Slab" panose="020B0604020202020204" charset="0"/>
              </a:rPr>
              <a:t>Exportation des Modèles</a:t>
            </a:r>
          </a:p>
          <a:p>
            <a:pPr marL="285750" indent="-285750">
              <a:buFont typeface="Arial" panose="020B0604020202020204" pitchFamily="34" charset="0"/>
              <a:buChar char="•"/>
            </a:pPr>
            <a:endParaRPr lang="fr-FR" sz="2000" dirty="0">
              <a:latin typeface="Roboto Slab" panose="020B0604020202020204" charset="0"/>
              <a:ea typeface="Roboto Slab" panose="020B0604020202020204" charset="0"/>
              <a:cs typeface="Roboto Slab" panose="020B0604020202020204" charset="0"/>
            </a:endParaRPr>
          </a:p>
          <a:p>
            <a:pPr marL="285750" indent="-285750">
              <a:buFont typeface="Arial" panose="020B0604020202020204" pitchFamily="34" charset="0"/>
              <a:buChar char="•"/>
            </a:pPr>
            <a:r>
              <a:rPr lang="fr-FR" sz="2000" dirty="0">
                <a:latin typeface="Roboto Slab" panose="020B0604020202020204" charset="0"/>
                <a:ea typeface="Roboto Slab" panose="020B0604020202020204" charset="0"/>
                <a:cs typeface="Roboto Slab" panose="020B0604020202020204" charset="0"/>
              </a:rPr>
              <a:t>Gestion des Erreurs</a:t>
            </a:r>
          </a:p>
          <a:p>
            <a:pPr marL="285750" indent="-285750">
              <a:buFont typeface="Arial" panose="020B0604020202020204" pitchFamily="34" charset="0"/>
              <a:buChar char="•"/>
            </a:pPr>
            <a:endParaRPr lang="fr-FR" sz="2000" dirty="0">
              <a:latin typeface="Roboto Slab" panose="020B0604020202020204" charset="0"/>
              <a:ea typeface="Roboto Slab" panose="020B0604020202020204" charset="0"/>
              <a:cs typeface="Roboto Slab" panose="020B0604020202020204" charset="0"/>
            </a:endParaRPr>
          </a:p>
          <a:p>
            <a:pPr marL="285750" indent="-285750">
              <a:buFont typeface="Arial" panose="020B0604020202020204" pitchFamily="34" charset="0"/>
              <a:buChar char="•"/>
            </a:pPr>
            <a:r>
              <a:rPr lang="fr-FR" sz="2000" dirty="0">
                <a:latin typeface="Roboto Slab" panose="020B0604020202020204" charset="0"/>
                <a:ea typeface="Roboto Slab" panose="020B0604020202020204" charset="0"/>
                <a:cs typeface="Roboto Slab" panose="020B0604020202020204" charset="0"/>
              </a:rPr>
              <a:t>Internationalisation</a:t>
            </a:r>
          </a:p>
          <a:p>
            <a:pPr marL="285750" indent="-285750">
              <a:buFont typeface="Arial" panose="020B0604020202020204" pitchFamily="34" charset="0"/>
              <a:buChar char="•"/>
            </a:pPr>
            <a:endParaRPr lang="fr-FR" sz="2000" dirty="0">
              <a:latin typeface="Roboto Slab" panose="020B0604020202020204" charset="0"/>
              <a:ea typeface="Roboto Slab" panose="020B0604020202020204" charset="0"/>
              <a:cs typeface="Roboto Slab" panose="020B0604020202020204" charset="0"/>
            </a:endParaRPr>
          </a:p>
          <a:p>
            <a:pPr marL="285750" indent="-285750">
              <a:buFont typeface="Arial" panose="020B0604020202020204" pitchFamily="34" charset="0"/>
              <a:buChar char="•"/>
            </a:pPr>
            <a:r>
              <a:rPr lang="fr-FR" sz="2000" dirty="0">
                <a:latin typeface="Roboto Slab" panose="020B0604020202020204" charset="0"/>
                <a:ea typeface="Roboto Slab" panose="020B0604020202020204" charset="0"/>
                <a:cs typeface="Roboto Slab" panose="020B0604020202020204" charset="0"/>
              </a:rPr>
              <a:t>Visualisation des Résultats</a:t>
            </a:r>
          </a:p>
        </p:txBody>
      </p:sp>
    </p:spTree>
    <p:extLst>
      <p:ext uri="{BB962C8B-B14F-4D97-AF65-F5344CB8AC3E}">
        <p14:creationId xmlns:p14="http://schemas.microsoft.com/office/powerpoint/2010/main" val="333088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222A91-296E-7812-99B1-7A61B3524EC0}"/>
              </a:ext>
            </a:extLst>
          </p:cNvPr>
          <p:cNvSpPr txBox="1"/>
          <p:nvPr/>
        </p:nvSpPr>
        <p:spPr>
          <a:xfrm>
            <a:off x="363895" y="419943"/>
            <a:ext cx="8061648" cy="707886"/>
          </a:xfrm>
          <a:prstGeom prst="rect">
            <a:avLst/>
          </a:prstGeom>
          <a:noFill/>
        </p:spPr>
        <p:txBody>
          <a:bodyPr wrap="square">
            <a:spAutoFit/>
          </a:bodyPr>
          <a:lstStyle/>
          <a:p>
            <a:pPr algn="l"/>
            <a:r>
              <a:rPr lang="fr-FR" sz="2000" dirty="0">
                <a:solidFill>
                  <a:srgbClr val="374151"/>
                </a:solidFill>
                <a:latin typeface="Poppins" panose="00000500000000000000" pitchFamily="2" charset="0"/>
                <a:ea typeface="Roboto Slab"/>
                <a:cs typeface="Poppins" panose="00000500000000000000" pitchFamily="2" charset="0"/>
                <a:sym typeface="Roboto Slab"/>
              </a:rPr>
              <a:t>Introduction </a:t>
            </a:r>
          </a:p>
          <a:p>
            <a:pPr algn="l"/>
            <a:endParaRPr lang="fr-FR" sz="2000" dirty="0">
              <a:solidFill>
                <a:srgbClr val="374151"/>
              </a:solidFill>
              <a:latin typeface="Poppins" panose="00000500000000000000" pitchFamily="2" charset="0"/>
              <a:ea typeface="Roboto Slab"/>
              <a:cs typeface="Poppins" panose="00000500000000000000" pitchFamily="2" charset="0"/>
              <a:sym typeface="Roboto Slab"/>
            </a:endParaRPr>
          </a:p>
        </p:txBody>
      </p:sp>
      <p:sp>
        <p:nvSpPr>
          <p:cNvPr id="8" name="TextBox 7">
            <a:extLst>
              <a:ext uri="{FF2B5EF4-FFF2-40B4-BE49-F238E27FC236}">
                <a16:creationId xmlns:a16="http://schemas.microsoft.com/office/drawing/2014/main" id="{4B940F27-DEAC-C9B9-26C4-7C75C5578255}"/>
              </a:ext>
            </a:extLst>
          </p:cNvPr>
          <p:cNvSpPr txBox="1"/>
          <p:nvPr/>
        </p:nvSpPr>
        <p:spPr>
          <a:xfrm>
            <a:off x="571679" y="1370424"/>
            <a:ext cx="7646079" cy="1477328"/>
          </a:xfrm>
          <a:prstGeom prst="rect">
            <a:avLst/>
          </a:prstGeom>
          <a:noFill/>
        </p:spPr>
        <p:txBody>
          <a:bodyPr wrap="square">
            <a:spAutoFit/>
          </a:bodyPr>
          <a:lstStyle/>
          <a:p>
            <a:pPr algn="just"/>
            <a:r>
              <a:rPr lang="fr-FR" sz="1800" dirty="0">
                <a:latin typeface="Palatino Linotype" panose="02040502050505030304" pitchFamily="18" charset="0"/>
              </a:rPr>
              <a:t>Avec l'essor rapide de l'analyse de données et de l'intelligence artificielle, l'utilisation de l'apprentissage automatique devient indispensable pour exploiter pleinement le potentiel des données. Cependant, la mise en œuvre de ces algorithmes, leur gestion et leur déploiement à grande échelle nécessitent une infrastructure cloud performante.</a:t>
            </a:r>
            <a:endParaRPr lang="en-US" sz="1800" dirty="0">
              <a:latin typeface="Palatino Linotype" panose="02040502050505030304" pitchFamily="18" charset="0"/>
              <a:cs typeface="Poppins" panose="00000500000000000000" pitchFamily="2" charset="0"/>
            </a:endParaRPr>
          </a:p>
        </p:txBody>
      </p:sp>
    </p:spTree>
    <p:extLst>
      <p:ext uri="{BB962C8B-B14F-4D97-AF65-F5344CB8AC3E}">
        <p14:creationId xmlns:p14="http://schemas.microsoft.com/office/powerpoint/2010/main" val="16000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286A8D-5560-28EE-0E06-7C85F5EDB9F4}"/>
              </a:ext>
            </a:extLst>
          </p:cNvPr>
          <p:cNvSpPr txBox="1"/>
          <p:nvPr/>
        </p:nvSpPr>
        <p:spPr>
          <a:xfrm>
            <a:off x="298581" y="472562"/>
            <a:ext cx="8061648" cy="1015663"/>
          </a:xfrm>
          <a:prstGeom prst="rect">
            <a:avLst/>
          </a:prstGeom>
          <a:noFill/>
        </p:spPr>
        <p:txBody>
          <a:bodyPr wrap="square">
            <a:spAutoFit/>
          </a:bodyPr>
          <a:lstStyle/>
          <a:p>
            <a:pPr marL="0" indent="0"/>
            <a:r>
              <a:rPr lang="fr-FR" sz="2000" dirty="0">
                <a:latin typeface="Palatino Linotype" pitchFamily="18" charset="0"/>
              </a:rPr>
              <a:t>Architecture du projet </a:t>
            </a:r>
          </a:p>
          <a:p>
            <a:pPr algn="l"/>
            <a:r>
              <a:rPr lang="fr-FR" sz="2000" dirty="0">
                <a:solidFill>
                  <a:srgbClr val="374151"/>
                </a:solidFill>
                <a:latin typeface="Poppins" panose="00000500000000000000" pitchFamily="2" charset="0"/>
                <a:ea typeface="Roboto Slab"/>
                <a:cs typeface="Poppins" panose="00000500000000000000" pitchFamily="2" charset="0"/>
                <a:sym typeface="Roboto Slab"/>
              </a:rPr>
              <a:t> </a:t>
            </a:r>
          </a:p>
          <a:p>
            <a:pPr algn="l"/>
            <a:endParaRPr lang="fr-FR" sz="2000" dirty="0">
              <a:solidFill>
                <a:srgbClr val="374151"/>
              </a:solidFill>
              <a:latin typeface="Poppins" panose="00000500000000000000" pitchFamily="2" charset="0"/>
              <a:ea typeface="Roboto Slab"/>
              <a:cs typeface="Poppins" panose="00000500000000000000" pitchFamily="2" charset="0"/>
              <a:sym typeface="Roboto Slab"/>
            </a:endParaRPr>
          </a:p>
        </p:txBody>
      </p:sp>
      <p:pic>
        <p:nvPicPr>
          <p:cNvPr id="1028" name="Picture 4" descr="Comment configurer SPF pour Oracle Cloud ? - Skysnag">
            <a:extLst>
              <a:ext uri="{FF2B5EF4-FFF2-40B4-BE49-F238E27FC236}">
                <a16:creationId xmlns:a16="http://schemas.microsoft.com/office/drawing/2014/main" id="{CF321F39-DC92-9015-98CF-4D0060AB6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2977" y="2116676"/>
            <a:ext cx="2284534" cy="13076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vaFX — Wikipédia">
            <a:extLst>
              <a:ext uri="{FF2B5EF4-FFF2-40B4-BE49-F238E27FC236}">
                <a16:creationId xmlns:a16="http://schemas.microsoft.com/office/drawing/2014/main" id="{B5C9C2AE-F1CA-4C14-BEFB-8D4A8D1C3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977" y="3592556"/>
            <a:ext cx="2284534" cy="9546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152317B-CA21-E574-2F27-72B6FAC160B6}"/>
              </a:ext>
            </a:extLst>
          </p:cNvPr>
          <p:cNvSpPr txBox="1"/>
          <p:nvPr/>
        </p:nvSpPr>
        <p:spPr>
          <a:xfrm>
            <a:off x="298581" y="949944"/>
            <a:ext cx="5427950" cy="1815882"/>
          </a:xfrm>
          <a:prstGeom prst="rect">
            <a:avLst/>
          </a:prstGeom>
          <a:noFill/>
        </p:spPr>
        <p:txBody>
          <a:bodyPr wrap="square" rtlCol="0">
            <a:spAutoFit/>
          </a:bodyPr>
          <a:lstStyle/>
          <a:p>
            <a:pPr algn="just"/>
            <a:br>
              <a:rPr lang="fr-FR" dirty="0"/>
            </a:br>
            <a:r>
              <a:rPr lang="fr-FR" b="0" i="0" dirty="0">
                <a:solidFill>
                  <a:srgbClr val="374151"/>
                </a:solidFill>
                <a:effectLst/>
                <a:latin typeface="Söhne"/>
              </a:rPr>
              <a:t>Le projet repose sur une architecture robuste et dynamique, en utilisant des technologies de pointe Spring Boot pour la création d'applications Java hautement performantes et flexibles. Oracle Cloud est au cœur de cette infrastructure, offrant une plateforme cloud sécurisée et évolutive pour le déploiement et la gestion efficace des services et des données. En parallèle, JavaFX est utilisé pour développer une interface utilisateur moderne et intuitive.</a:t>
            </a:r>
            <a:endParaRPr lang="en-US" dirty="0"/>
          </a:p>
        </p:txBody>
      </p:sp>
      <p:pic>
        <p:nvPicPr>
          <p:cNvPr id="1036" name="Picture 12" descr="Nouvelle version de Spring Boot, prêt pour les applications réactives dans  le cloud">
            <a:extLst>
              <a:ext uri="{FF2B5EF4-FFF2-40B4-BE49-F238E27FC236}">
                <a16:creationId xmlns:a16="http://schemas.microsoft.com/office/drawing/2014/main" id="{5D7C6994-D462-6BB3-81D8-CD1F3792D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4495" y="640796"/>
            <a:ext cx="2486934" cy="130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40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687832" y="821350"/>
            <a:ext cx="5964936" cy="572700"/>
          </a:xfrm>
          <a:prstGeom prst="rect">
            <a:avLst/>
          </a:prstGeom>
        </p:spPr>
        <p:txBody>
          <a:bodyPr spcFirstLastPara="1" wrap="square" lIns="91425" tIns="91425" rIns="91425" bIns="91425" anchor="t" anchorCtr="0">
            <a:noAutofit/>
          </a:bodyPr>
          <a:lstStyle/>
          <a:p>
            <a:pPr lvl="0"/>
            <a:r>
              <a:rPr lang="fr-FR" sz="1400" dirty="0"/>
              <a:t>Couches de Spring Boot :</a:t>
            </a:r>
            <a:endParaRPr sz="1400" dirty="0"/>
          </a:p>
        </p:txBody>
      </p:sp>
      <p:sp>
        <p:nvSpPr>
          <p:cNvPr id="361" name="Google Shape;361;p33"/>
          <p:cNvSpPr txBox="1">
            <a:spLocks noGrp="1"/>
          </p:cNvSpPr>
          <p:nvPr>
            <p:ph type="body" idx="1"/>
          </p:nvPr>
        </p:nvSpPr>
        <p:spPr>
          <a:xfrm>
            <a:off x="3670300" y="1107700"/>
            <a:ext cx="4549500" cy="12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5" name="Picture 2" descr="Annotations contre XML avec Spring - JT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 y="1479988"/>
            <a:ext cx="7342021" cy="28023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472439" y="3943036"/>
            <a:ext cx="7342021" cy="339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21A94CF4-91F6-BE12-9326-9865B0D80BD2}"/>
              </a:ext>
            </a:extLst>
          </p:cNvPr>
          <p:cNvSpPr txBox="1"/>
          <p:nvPr/>
        </p:nvSpPr>
        <p:spPr>
          <a:xfrm>
            <a:off x="121298" y="309582"/>
            <a:ext cx="4572000" cy="307777"/>
          </a:xfrm>
          <a:prstGeom prst="rect">
            <a:avLst/>
          </a:prstGeom>
          <a:noFill/>
        </p:spPr>
        <p:txBody>
          <a:bodyPr wrap="square">
            <a:spAutoFit/>
          </a:bodyPr>
          <a:lstStyle/>
          <a:p>
            <a:pPr marL="0" indent="0"/>
            <a:r>
              <a:rPr lang="fr-FR" sz="1400" dirty="0">
                <a:latin typeface="Palatino Linotype" pitchFamily="18" charset="0"/>
              </a:rPr>
              <a:t>Architecture du projet </a:t>
            </a:r>
          </a:p>
        </p:txBody>
      </p:sp>
    </p:spTree>
    <p:extLst>
      <p:ext uri="{BB962C8B-B14F-4D97-AF65-F5344CB8AC3E}">
        <p14:creationId xmlns:p14="http://schemas.microsoft.com/office/powerpoint/2010/main" val="246974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950806" y="821350"/>
            <a:ext cx="3242388" cy="572700"/>
          </a:xfrm>
          <a:prstGeom prst="rect">
            <a:avLst/>
          </a:prstGeom>
        </p:spPr>
        <p:txBody>
          <a:bodyPr spcFirstLastPara="1" wrap="square" lIns="91425" tIns="91425" rIns="91425" bIns="91425" anchor="t" anchorCtr="0">
            <a:noAutofit/>
          </a:bodyPr>
          <a:lstStyle/>
          <a:p>
            <a:pPr lvl="0"/>
            <a:r>
              <a:rPr lang="fr-FR" sz="1400" dirty="0"/>
              <a:t>Architecture de Spring Boot </a:t>
            </a:r>
            <a:endParaRPr sz="1400" dirty="0"/>
          </a:p>
        </p:txBody>
      </p:sp>
      <p:sp>
        <p:nvSpPr>
          <p:cNvPr id="361" name="Google Shape;361;p33"/>
          <p:cNvSpPr txBox="1">
            <a:spLocks noGrp="1"/>
          </p:cNvSpPr>
          <p:nvPr>
            <p:ph type="body" idx="1"/>
          </p:nvPr>
        </p:nvSpPr>
        <p:spPr>
          <a:xfrm>
            <a:off x="3670300" y="1107700"/>
            <a:ext cx="4549500" cy="12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5" name="Espace réservé du contenu 3"/>
          <p:cNvPicPr>
            <a:picLocks noChangeAspect="1"/>
          </p:cNvPicPr>
          <p:nvPr/>
        </p:nvPicPr>
        <p:blipFill>
          <a:blip r:embed="rId3"/>
          <a:stretch>
            <a:fillRect/>
          </a:stretch>
        </p:blipFill>
        <p:spPr>
          <a:xfrm>
            <a:off x="877825" y="1243584"/>
            <a:ext cx="7012426" cy="3296142"/>
          </a:xfrm>
          <a:prstGeom prst="rect">
            <a:avLst/>
          </a:prstGeom>
          <a:noFill/>
          <a:ln>
            <a:noFill/>
          </a:ln>
        </p:spPr>
      </p:pic>
      <p:sp>
        <p:nvSpPr>
          <p:cNvPr id="2" name="TextBox 1">
            <a:extLst>
              <a:ext uri="{FF2B5EF4-FFF2-40B4-BE49-F238E27FC236}">
                <a16:creationId xmlns:a16="http://schemas.microsoft.com/office/drawing/2014/main" id="{0D61C86B-8AD8-7C73-E42E-9FC6AF48759F}"/>
              </a:ext>
            </a:extLst>
          </p:cNvPr>
          <p:cNvSpPr txBox="1"/>
          <p:nvPr/>
        </p:nvSpPr>
        <p:spPr>
          <a:xfrm>
            <a:off x="149290" y="337964"/>
            <a:ext cx="4572000" cy="307777"/>
          </a:xfrm>
          <a:prstGeom prst="rect">
            <a:avLst/>
          </a:prstGeom>
          <a:noFill/>
        </p:spPr>
        <p:txBody>
          <a:bodyPr wrap="square">
            <a:spAutoFit/>
          </a:bodyPr>
          <a:lstStyle/>
          <a:p>
            <a:pPr marL="0" indent="0"/>
            <a:r>
              <a:rPr lang="fr-FR" sz="1400" dirty="0">
                <a:latin typeface="Palatino Linotype" pitchFamily="18" charset="0"/>
              </a:rPr>
              <a:t>Architecture du projet </a:t>
            </a:r>
          </a:p>
        </p:txBody>
      </p:sp>
    </p:spTree>
    <p:extLst>
      <p:ext uri="{BB962C8B-B14F-4D97-AF65-F5344CB8AC3E}">
        <p14:creationId xmlns:p14="http://schemas.microsoft.com/office/powerpoint/2010/main" val="421005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3"/>
          <p:cNvSpPr txBox="1">
            <a:spLocks noGrp="1"/>
          </p:cNvSpPr>
          <p:nvPr>
            <p:ph type="body" idx="1"/>
          </p:nvPr>
        </p:nvSpPr>
        <p:spPr>
          <a:xfrm>
            <a:off x="3670300" y="1107700"/>
            <a:ext cx="4549500" cy="12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5" name="Picture 2" descr="En savoir plus sur la connexion d'Oracle Cloud avec d'autres fournisseurs  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62" y="1107700"/>
            <a:ext cx="7184738" cy="351405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5C1FC7-EF9C-76BF-96AC-D4535EDA49B8}"/>
              </a:ext>
            </a:extLst>
          </p:cNvPr>
          <p:cNvSpPr txBox="1"/>
          <p:nvPr/>
        </p:nvSpPr>
        <p:spPr>
          <a:xfrm>
            <a:off x="121298" y="309582"/>
            <a:ext cx="4572000" cy="307777"/>
          </a:xfrm>
          <a:prstGeom prst="rect">
            <a:avLst/>
          </a:prstGeom>
          <a:noFill/>
        </p:spPr>
        <p:txBody>
          <a:bodyPr wrap="square">
            <a:spAutoFit/>
          </a:bodyPr>
          <a:lstStyle/>
          <a:p>
            <a:pPr marL="0" indent="0"/>
            <a:r>
              <a:rPr lang="fr-FR" sz="1400" dirty="0">
                <a:latin typeface="Palatino Linotype" pitchFamily="18" charset="0"/>
              </a:rPr>
              <a:t>Architecture du projet </a:t>
            </a:r>
          </a:p>
        </p:txBody>
      </p:sp>
      <p:sp>
        <p:nvSpPr>
          <p:cNvPr id="6" name="Google Shape;360;p33">
            <a:extLst>
              <a:ext uri="{FF2B5EF4-FFF2-40B4-BE49-F238E27FC236}">
                <a16:creationId xmlns:a16="http://schemas.microsoft.com/office/drawing/2014/main" id="{64153890-524E-B78F-B377-CE4D027BA997}"/>
              </a:ext>
            </a:extLst>
          </p:cNvPr>
          <p:cNvSpPr txBox="1">
            <a:spLocks noGrp="1"/>
          </p:cNvSpPr>
          <p:nvPr>
            <p:ph type="title"/>
          </p:nvPr>
        </p:nvSpPr>
        <p:spPr>
          <a:xfrm>
            <a:off x="2950806" y="728043"/>
            <a:ext cx="3242388" cy="572700"/>
          </a:xfrm>
          <a:prstGeom prst="rect">
            <a:avLst/>
          </a:prstGeom>
        </p:spPr>
        <p:txBody>
          <a:bodyPr spcFirstLastPara="1" wrap="square" lIns="91425" tIns="91425" rIns="91425" bIns="91425" anchor="t" anchorCtr="0">
            <a:noAutofit/>
          </a:bodyPr>
          <a:lstStyle/>
          <a:p>
            <a:pPr lvl="0"/>
            <a:r>
              <a:rPr lang="fr-FR" sz="1400" dirty="0"/>
              <a:t>Architecture Oracle cloud </a:t>
            </a:r>
            <a:endParaRPr sz="1400" dirty="0"/>
          </a:p>
        </p:txBody>
      </p:sp>
    </p:spTree>
    <p:extLst>
      <p:ext uri="{BB962C8B-B14F-4D97-AF65-F5344CB8AC3E}">
        <p14:creationId xmlns:p14="http://schemas.microsoft.com/office/powerpoint/2010/main" val="348288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DD7B74-BE5B-949B-F278-E98D561A2DB8}"/>
              </a:ext>
            </a:extLst>
          </p:cNvPr>
          <p:cNvSpPr txBox="1"/>
          <p:nvPr/>
        </p:nvSpPr>
        <p:spPr>
          <a:xfrm>
            <a:off x="363895" y="363960"/>
            <a:ext cx="8061648" cy="400110"/>
          </a:xfrm>
          <a:prstGeom prst="rect">
            <a:avLst/>
          </a:prstGeom>
          <a:noFill/>
        </p:spPr>
        <p:txBody>
          <a:bodyPr wrap="square">
            <a:spAutoFit/>
          </a:bodyPr>
          <a:lstStyle/>
          <a:p>
            <a:pPr algn="l"/>
            <a:r>
              <a:rPr lang="fr-FR" sz="2000" dirty="0">
                <a:solidFill>
                  <a:srgbClr val="374151"/>
                </a:solidFill>
                <a:latin typeface="Poppins" panose="00000500000000000000" pitchFamily="2" charset="0"/>
                <a:ea typeface="Roboto Slab"/>
                <a:cs typeface="Poppins" panose="00000500000000000000" pitchFamily="2" charset="0"/>
                <a:sym typeface="Roboto Slab"/>
              </a:rPr>
              <a:t>Utilisation de RMI pour Connecter Spring Boot à JavaFX</a:t>
            </a:r>
          </a:p>
        </p:txBody>
      </p:sp>
      <p:sp>
        <p:nvSpPr>
          <p:cNvPr id="8" name="TextBox 7">
            <a:extLst>
              <a:ext uri="{FF2B5EF4-FFF2-40B4-BE49-F238E27FC236}">
                <a16:creationId xmlns:a16="http://schemas.microsoft.com/office/drawing/2014/main" id="{63F7E46D-23A3-7240-71CB-F2FCC872418F}"/>
              </a:ext>
            </a:extLst>
          </p:cNvPr>
          <p:cNvSpPr txBox="1"/>
          <p:nvPr/>
        </p:nvSpPr>
        <p:spPr>
          <a:xfrm>
            <a:off x="783772" y="1057368"/>
            <a:ext cx="7128588" cy="1384995"/>
          </a:xfrm>
          <a:prstGeom prst="rect">
            <a:avLst/>
          </a:prstGeom>
          <a:noFill/>
        </p:spPr>
        <p:txBody>
          <a:bodyPr wrap="square">
            <a:spAutoFit/>
          </a:bodyPr>
          <a:lstStyle/>
          <a:p>
            <a:pPr algn="just"/>
            <a:r>
              <a:rPr lang="fr-FR" sz="1200" i="0" dirty="0">
                <a:solidFill>
                  <a:schemeClr val="bg2">
                    <a:lumMod val="50000"/>
                  </a:schemeClr>
                </a:solidFill>
                <a:effectLst/>
                <a:latin typeface="Poppins" panose="00000500000000000000" pitchFamily="2" charset="0"/>
                <a:cs typeface="Poppins" panose="00000500000000000000" pitchFamily="2" charset="0"/>
              </a:rPr>
              <a:t>Spring Boot Application</a:t>
            </a:r>
          </a:p>
          <a:p>
            <a:pPr algn="just"/>
            <a:r>
              <a:rPr lang="fr-FR" sz="1200" b="1" dirty="0">
                <a:solidFill>
                  <a:schemeClr val="tx1"/>
                </a:solidFill>
                <a:effectLst/>
                <a:latin typeface="Poppins" panose="00000500000000000000" pitchFamily="2" charset="0"/>
                <a:cs typeface="Poppins" panose="00000500000000000000" pitchFamily="2" charset="0"/>
              </a:rPr>
              <a:t>Responsabilité</a:t>
            </a:r>
            <a:r>
              <a:rPr lang="fr-FR" sz="1200" i="0" dirty="0">
                <a:solidFill>
                  <a:srgbClr val="374151"/>
                </a:solidFill>
                <a:effectLst/>
                <a:latin typeface="Poppins" panose="00000500000000000000" pitchFamily="2" charset="0"/>
                <a:cs typeface="Poppins" panose="00000500000000000000" pitchFamily="2" charset="0"/>
              </a:rPr>
              <a:t>: Gestion de la logique métier et de l'accès à la base de données.</a:t>
            </a:r>
          </a:p>
          <a:p>
            <a:pPr algn="just"/>
            <a:r>
              <a:rPr lang="fr-FR" sz="1200" i="0" dirty="0">
                <a:solidFill>
                  <a:srgbClr val="374151"/>
                </a:solidFill>
                <a:effectLst/>
                <a:latin typeface="Poppins" panose="00000500000000000000" pitchFamily="2" charset="0"/>
                <a:cs typeface="Poppins" panose="00000500000000000000" pitchFamily="2" charset="0"/>
              </a:rPr>
              <a:t>Composants:</a:t>
            </a:r>
          </a:p>
          <a:p>
            <a:pPr marL="742950" lvl="1" indent="-285750" algn="just">
              <a:buFont typeface="Arial" panose="020B0604020202020204" pitchFamily="34" charset="0"/>
              <a:buChar char="•"/>
            </a:pPr>
            <a:r>
              <a:rPr lang="fr-FR" sz="1200" b="1" i="0" dirty="0">
                <a:solidFill>
                  <a:srgbClr val="374151"/>
                </a:solidFill>
                <a:effectLst/>
                <a:latin typeface="Poppins" panose="00000500000000000000" pitchFamily="2" charset="0"/>
                <a:cs typeface="Poppins" panose="00000500000000000000" pitchFamily="2" charset="0"/>
              </a:rPr>
              <a:t>Service Layer</a:t>
            </a:r>
            <a:r>
              <a:rPr lang="fr-FR" sz="1200" i="0" dirty="0">
                <a:solidFill>
                  <a:srgbClr val="374151"/>
                </a:solidFill>
                <a:effectLst/>
                <a:latin typeface="Poppins" panose="00000500000000000000" pitchFamily="2" charset="0"/>
                <a:cs typeface="Poppins" panose="00000500000000000000" pitchFamily="2" charset="0"/>
              </a:rPr>
              <a:t>: Contient la logique métier et les méthodes pour interagir avec la base de données.</a:t>
            </a:r>
          </a:p>
          <a:p>
            <a:pPr marL="742950" lvl="1" indent="-285750" algn="just">
              <a:buFont typeface="Arial" panose="020B0604020202020204" pitchFamily="34" charset="0"/>
              <a:buChar char="•"/>
            </a:pPr>
            <a:r>
              <a:rPr lang="fr-FR" sz="1200" b="1" i="0" dirty="0">
                <a:solidFill>
                  <a:srgbClr val="374151"/>
                </a:solidFill>
                <a:effectLst/>
                <a:latin typeface="Poppins" panose="00000500000000000000" pitchFamily="2" charset="0"/>
                <a:cs typeface="Poppins" panose="00000500000000000000" pitchFamily="2" charset="0"/>
              </a:rPr>
              <a:t>RMI Server</a:t>
            </a:r>
            <a:r>
              <a:rPr lang="fr-FR" sz="1200" i="0" dirty="0">
                <a:solidFill>
                  <a:srgbClr val="374151"/>
                </a:solidFill>
                <a:effectLst/>
                <a:latin typeface="Poppins" panose="00000500000000000000" pitchFamily="2" charset="0"/>
                <a:cs typeface="Poppins" panose="00000500000000000000" pitchFamily="2" charset="0"/>
              </a:rPr>
              <a:t>: Expose les services via RMI pour JavaFX.</a:t>
            </a:r>
          </a:p>
          <a:p>
            <a:pPr marL="742950" lvl="1" indent="-285750" algn="just">
              <a:buFont typeface="Arial" panose="020B0604020202020204" pitchFamily="34" charset="0"/>
              <a:buChar char="•"/>
            </a:pPr>
            <a:r>
              <a:rPr lang="fr-FR" sz="1200" b="1" i="0" dirty="0">
                <a:solidFill>
                  <a:srgbClr val="374151"/>
                </a:solidFill>
                <a:effectLst/>
                <a:latin typeface="Poppins" panose="00000500000000000000" pitchFamily="2" charset="0"/>
                <a:cs typeface="Poppins" panose="00000500000000000000" pitchFamily="2" charset="0"/>
              </a:rPr>
              <a:t>Data Access Layer</a:t>
            </a:r>
            <a:r>
              <a:rPr lang="fr-FR" sz="1200" i="0" dirty="0">
                <a:solidFill>
                  <a:srgbClr val="374151"/>
                </a:solidFill>
                <a:effectLst/>
                <a:latin typeface="Poppins" panose="00000500000000000000" pitchFamily="2" charset="0"/>
                <a:cs typeface="Poppins" panose="00000500000000000000" pitchFamily="2" charset="0"/>
              </a:rPr>
              <a:t>: Accès à la base de données via les repositoris ou les entités</a:t>
            </a:r>
            <a:r>
              <a:rPr lang="fr-FR" sz="1200" b="0" i="0" dirty="0">
                <a:solidFill>
                  <a:srgbClr val="374151"/>
                </a:solidFill>
                <a:effectLst/>
                <a:latin typeface="Poppins" panose="00000500000000000000" pitchFamily="2" charset="0"/>
                <a:cs typeface="Poppins" panose="00000500000000000000" pitchFamily="2" charset="0"/>
              </a:rPr>
              <a:t>.</a:t>
            </a:r>
          </a:p>
        </p:txBody>
      </p:sp>
      <p:sp>
        <p:nvSpPr>
          <p:cNvPr id="10" name="TextBox 9">
            <a:extLst>
              <a:ext uri="{FF2B5EF4-FFF2-40B4-BE49-F238E27FC236}">
                <a16:creationId xmlns:a16="http://schemas.microsoft.com/office/drawing/2014/main" id="{7B608814-B1B7-0C58-60DA-B6CC8617734B}"/>
              </a:ext>
            </a:extLst>
          </p:cNvPr>
          <p:cNvSpPr txBox="1"/>
          <p:nvPr/>
        </p:nvSpPr>
        <p:spPr>
          <a:xfrm>
            <a:off x="783772" y="2576341"/>
            <a:ext cx="8061648" cy="1015663"/>
          </a:xfrm>
          <a:prstGeom prst="rect">
            <a:avLst/>
          </a:prstGeom>
          <a:noFill/>
        </p:spPr>
        <p:txBody>
          <a:bodyPr wrap="square">
            <a:spAutoFit/>
          </a:bodyPr>
          <a:lstStyle/>
          <a:p>
            <a:pPr algn="just"/>
            <a:r>
              <a:rPr lang="fr-FR" sz="1200" i="0" dirty="0">
                <a:solidFill>
                  <a:schemeClr val="bg2">
                    <a:lumMod val="50000"/>
                  </a:schemeClr>
                </a:solidFill>
                <a:effectLst/>
                <a:latin typeface="Poppins" panose="00000500000000000000" pitchFamily="2" charset="0"/>
                <a:cs typeface="Poppins" panose="00000500000000000000" pitchFamily="2" charset="0"/>
              </a:rPr>
              <a:t>JavaFX Application</a:t>
            </a:r>
          </a:p>
          <a:p>
            <a:pPr algn="just"/>
            <a:r>
              <a:rPr lang="fr-FR" sz="1200" b="1" i="0" dirty="0">
                <a:solidFill>
                  <a:srgbClr val="374151"/>
                </a:solidFill>
                <a:effectLst/>
                <a:latin typeface="Poppins" panose="00000500000000000000" pitchFamily="2" charset="0"/>
                <a:cs typeface="Poppins" panose="00000500000000000000" pitchFamily="2" charset="0"/>
              </a:rPr>
              <a:t>Responsabilité:</a:t>
            </a:r>
            <a:r>
              <a:rPr lang="fr-FR" sz="1200" b="0" i="0" dirty="0">
                <a:solidFill>
                  <a:srgbClr val="374151"/>
                </a:solidFill>
                <a:effectLst/>
                <a:latin typeface="Poppins" panose="00000500000000000000" pitchFamily="2" charset="0"/>
                <a:cs typeface="Poppins" panose="00000500000000000000" pitchFamily="2" charset="0"/>
              </a:rPr>
              <a:t> Interface utilisateur pour interagir avec les services exposés par Spring Boot via RMI.</a:t>
            </a:r>
          </a:p>
          <a:p>
            <a:pPr algn="just"/>
            <a:r>
              <a:rPr lang="fr-FR" sz="1200" i="0" dirty="0">
                <a:solidFill>
                  <a:srgbClr val="374151"/>
                </a:solidFill>
                <a:effectLst/>
                <a:latin typeface="Poppins" panose="00000500000000000000" pitchFamily="2" charset="0"/>
                <a:cs typeface="Poppins" panose="00000500000000000000" pitchFamily="2" charset="0"/>
              </a:rPr>
              <a:t>Composants:</a:t>
            </a:r>
          </a:p>
          <a:p>
            <a:pPr marL="742950" lvl="1" indent="-285750" algn="just">
              <a:buFont typeface="Arial" panose="020B0604020202020204" pitchFamily="34" charset="0"/>
              <a:buChar char="•"/>
            </a:pPr>
            <a:r>
              <a:rPr lang="fr-FR" sz="1200" b="1" i="0" dirty="0">
                <a:solidFill>
                  <a:srgbClr val="374151"/>
                </a:solidFill>
                <a:effectLst/>
                <a:latin typeface="Poppins" panose="00000500000000000000" pitchFamily="2" charset="0"/>
                <a:cs typeface="Poppins" panose="00000500000000000000" pitchFamily="2" charset="0"/>
              </a:rPr>
              <a:t>RMI Client:</a:t>
            </a:r>
            <a:r>
              <a:rPr lang="fr-FR" sz="1200" b="0" i="0" dirty="0">
                <a:solidFill>
                  <a:srgbClr val="374151"/>
                </a:solidFill>
                <a:effectLst/>
                <a:latin typeface="Poppins" panose="00000500000000000000" pitchFamily="2" charset="0"/>
                <a:cs typeface="Poppins" panose="00000500000000000000" pitchFamily="2" charset="0"/>
              </a:rPr>
              <a:t> Se connecte au serveur RMI de Spring Boot pour accéder aux services.</a:t>
            </a:r>
          </a:p>
          <a:p>
            <a:pPr marL="742950" lvl="1" indent="-285750" algn="just">
              <a:buFont typeface="Arial" panose="020B0604020202020204" pitchFamily="34" charset="0"/>
              <a:buChar char="•"/>
            </a:pPr>
            <a:r>
              <a:rPr lang="fr-FR" sz="1200" b="1" i="0" dirty="0">
                <a:solidFill>
                  <a:srgbClr val="374151"/>
                </a:solidFill>
                <a:effectLst/>
                <a:latin typeface="Poppins" panose="00000500000000000000" pitchFamily="2" charset="0"/>
                <a:cs typeface="Poppins" panose="00000500000000000000" pitchFamily="2" charset="0"/>
              </a:rPr>
              <a:t>UI Components:</a:t>
            </a:r>
            <a:r>
              <a:rPr lang="fr-FR" sz="1200" b="0" i="0" dirty="0">
                <a:solidFill>
                  <a:srgbClr val="374151"/>
                </a:solidFill>
                <a:effectLst/>
                <a:latin typeface="Poppins" panose="00000500000000000000" pitchFamily="2" charset="0"/>
                <a:cs typeface="Poppins" panose="00000500000000000000" pitchFamily="2" charset="0"/>
              </a:rPr>
              <a:t> Interfaces utilisateur pour afficher et manipuler les données.</a:t>
            </a:r>
          </a:p>
        </p:txBody>
      </p:sp>
    </p:spTree>
    <p:extLst>
      <p:ext uri="{BB962C8B-B14F-4D97-AF65-F5344CB8AC3E}">
        <p14:creationId xmlns:p14="http://schemas.microsoft.com/office/powerpoint/2010/main" val="118483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10B872-4CD7-7B91-33B0-168B00D91F44}"/>
              </a:ext>
            </a:extLst>
          </p:cNvPr>
          <p:cNvSpPr txBox="1"/>
          <p:nvPr/>
        </p:nvSpPr>
        <p:spPr>
          <a:xfrm>
            <a:off x="419878" y="326637"/>
            <a:ext cx="4572000" cy="400110"/>
          </a:xfrm>
          <a:prstGeom prst="rect">
            <a:avLst/>
          </a:prstGeom>
          <a:noFill/>
        </p:spPr>
        <p:txBody>
          <a:bodyPr wrap="square">
            <a:spAutoFit/>
          </a:bodyPr>
          <a:lstStyle/>
          <a:p>
            <a:pPr algn="l"/>
            <a:r>
              <a:rPr lang="en-US" sz="2000" dirty="0">
                <a:solidFill>
                  <a:srgbClr val="374151"/>
                </a:solidFill>
                <a:latin typeface="Poppins" panose="00000500000000000000" pitchFamily="2" charset="0"/>
                <a:ea typeface="Roboto Slab"/>
                <a:cs typeface="Poppins" panose="00000500000000000000" pitchFamily="2" charset="0"/>
              </a:rPr>
              <a:t>Interaction Entre les Composants</a:t>
            </a:r>
          </a:p>
        </p:txBody>
      </p:sp>
      <p:sp>
        <p:nvSpPr>
          <p:cNvPr id="9" name="Rectangle 1">
            <a:extLst>
              <a:ext uri="{FF2B5EF4-FFF2-40B4-BE49-F238E27FC236}">
                <a16:creationId xmlns:a16="http://schemas.microsoft.com/office/drawing/2014/main" id="{8E8B1C13-7B87-46D3-1668-A748D6D5129D}"/>
              </a:ext>
            </a:extLst>
          </p:cNvPr>
          <p:cNvSpPr>
            <a:spLocks noChangeArrowheads="1"/>
          </p:cNvSpPr>
          <p:nvPr/>
        </p:nvSpPr>
        <p:spPr bwMode="auto">
          <a:xfrm>
            <a:off x="531845" y="907232"/>
            <a:ext cx="808031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i="0" u="none" strike="noStrike" cap="none" normalizeH="0" baseline="0" dirty="0">
                <a:ln>
                  <a:noFill/>
                </a:ln>
                <a:solidFill>
                  <a:schemeClr val="bg2">
                    <a:lumMod val="50000"/>
                  </a:schemeClr>
                </a:solidFill>
                <a:effectLst/>
                <a:latin typeface="Poppins" panose="00000500000000000000" pitchFamily="2" charset="0"/>
                <a:cs typeface="Poppins" panose="00000500000000000000" pitchFamily="2" charset="0"/>
              </a:rPr>
              <a:t>Spring Boot Application: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Définit les services exposés via RMI en utilisant </a:t>
            </a:r>
            <a:r>
              <a:rPr lang="en-US" altLang="en-US" sz="1200" dirty="0">
                <a:solidFill>
                  <a:srgbClr val="374151"/>
                </a:solidFill>
                <a:latin typeface="Poppins" panose="00000500000000000000" pitchFamily="2" charset="0"/>
                <a:cs typeface="Poppins" panose="00000500000000000000" pitchFamily="2" charset="0"/>
              </a:rPr>
              <a:t>:</a:t>
            </a:r>
            <a:endPar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rgbClr val="374151"/>
                </a:solidFill>
                <a:effectLst/>
                <a:latin typeface="Poppins" panose="00000500000000000000" pitchFamily="2" charset="0"/>
                <a:cs typeface="Poppins" panose="00000500000000000000" pitchFamily="2" charset="0"/>
              </a:rPr>
              <a:t>   java.rmi.Remote</a:t>
            </a: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 et </a:t>
            </a:r>
            <a:r>
              <a:rPr kumimoji="0" lang="en-US" altLang="en-US" sz="1200" b="1" i="0" u="none" strike="noStrike" cap="none" normalizeH="0" baseline="0" dirty="0">
                <a:ln>
                  <a:noFill/>
                </a:ln>
                <a:solidFill>
                  <a:srgbClr val="374151"/>
                </a:solidFill>
                <a:effectLst/>
                <a:latin typeface="Poppins" panose="00000500000000000000" pitchFamily="2" charset="0"/>
                <a:cs typeface="Poppins" panose="00000500000000000000" pitchFamily="2" charset="0"/>
              </a:rPr>
              <a:t>java.rmi.server.UnicastRemoteObject</a:t>
            </a: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Implémente les interfaces RMI avec les méthodes nécessaires pour interagir avec la base de données.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Configure les paramètres de sécurité (par exemple, authentification, autorisations) pour le RMI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95089CE3-1550-BDFE-AB42-A0CB87C6571D}"/>
              </a:ext>
            </a:extLst>
          </p:cNvPr>
          <p:cNvSpPr>
            <a:spLocks noChangeArrowheads="1"/>
          </p:cNvSpPr>
          <p:nvPr/>
        </p:nvSpPr>
        <p:spPr bwMode="auto">
          <a:xfrm>
            <a:off x="531845" y="2661558"/>
            <a:ext cx="808031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bg2">
                    <a:lumMod val="50000"/>
                  </a:schemeClr>
                </a:solidFill>
                <a:effectLst/>
                <a:latin typeface="Poppins" panose="00000500000000000000" pitchFamily="2" charset="0"/>
                <a:cs typeface="Poppins" panose="00000500000000000000" pitchFamily="2" charset="0"/>
              </a:rPr>
              <a:t>JavaFX Application: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Crée un RMI Client pour se connecter au RMI Server de Spring Boot en utilisant</a:t>
            </a:r>
          </a:p>
          <a:p>
            <a:pPr marL="0" marR="0" lvl="0" indent="0" algn="l" defTabSz="914400" rtl="0" eaLnBrk="0" fontAlgn="base" latinLnBrk="0" hangingPunct="0">
              <a:lnSpc>
                <a:spcPct val="150000"/>
              </a:lnSpc>
              <a:spcBef>
                <a:spcPct val="0"/>
              </a:spcBef>
              <a:spcAft>
                <a:spcPct val="0"/>
              </a:spcAft>
              <a:buClrTx/>
              <a:buSzTx/>
              <a:tabLst/>
            </a:pPr>
            <a:r>
              <a:rPr lang="en-US" altLang="en-US" sz="1200" dirty="0">
                <a:solidFill>
                  <a:srgbClr val="374151"/>
                </a:solidFill>
                <a:latin typeface="Poppins" panose="00000500000000000000" pitchFamily="2" charset="0"/>
                <a:cs typeface="Poppins" panose="00000500000000000000" pitchFamily="2" charset="0"/>
              </a:rPr>
              <a:t> </a:t>
            </a:r>
            <a:r>
              <a:rPr kumimoji="0" lang="en-US" altLang="en-US" sz="1200" b="1" i="0" u="none" strike="noStrike" cap="none" normalizeH="0" baseline="0" dirty="0">
                <a:ln>
                  <a:noFill/>
                </a:ln>
                <a:solidFill>
                  <a:srgbClr val="374151"/>
                </a:solidFill>
                <a:effectLst/>
                <a:latin typeface="Poppins" panose="00000500000000000000" pitchFamily="2" charset="0"/>
                <a:cs typeface="Poppins" panose="00000500000000000000" pitchFamily="2" charset="0"/>
              </a:rPr>
              <a:t>java.rmi.registry.LocateRegistry</a:t>
            </a: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 et </a:t>
            </a:r>
            <a:r>
              <a:rPr kumimoji="0" lang="en-US" altLang="en-US" sz="1200" b="1" i="0" u="none" strike="noStrike" cap="none" normalizeH="0" baseline="0" dirty="0">
                <a:ln>
                  <a:noFill/>
                </a:ln>
                <a:solidFill>
                  <a:srgbClr val="374151"/>
                </a:solidFill>
                <a:effectLst/>
                <a:latin typeface="Poppins" panose="00000500000000000000" pitchFamily="2" charset="0"/>
                <a:cs typeface="Poppins" panose="00000500000000000000" pitchFamily="2" charset="0"/>
              </a:rPr>
              <a:t>java.rmi.registry.Registry</a:t>
            </a: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Utilise les méthodes exposées par le RMI Server pour effectuer des opérations sur la base de données.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Poppins" panose="00000500000000000000" pitchFamily="2" charset="0"/>
                <a:cs typeface="Poppins" panose="00000500000000000000" pitchFamily="2" charset="0"/>
              </a:rPr>
              <a:t>Gère l'interface utilisateur pour afficher les données récupérées et permettre des interactions.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6150096"/>
      </p:ext>
    </p:extLst>
  </p:cSld>
  <p:clrMapOvr>
    <a:masterClrMapping/>
  </p:clrMapOvr>
</p:sld>
</file>

<file path=ppt/theme/theme1.xml><?xml version="1.0" encoding="utf-8"?>
<a:theme xmlns:a="http://schemas.openxmlformats.org/drawingml/2006/main" name="Minimalist Monochrome MK Plan by Slidesgo">
  <a:themeElements>
    <a:clrScheme name="Simple Light">
      <a:dk1>
        <a:srgbClr val="191919"/>
      </a:dk1>
      <a:lt1>
        <a:srgbClr val="FFFFFF"/>
      </a:lt1>
      <a:dk2>
        <a:srgbClr val="CAD99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1383</TotalTime>
  <Words>546</Words>
  <Application>Microsoft Office PowerPoint</Application>
  <PresentationFormat>Affichage à l'écran (16:9)</PresentationFormat>
  <Paragraphs>88</Paragraphs>
  <Slides>20</Slides>
  <Notes>10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Roboto Slab</vt:lpstr>
      <vt:lpstr>Söhne</vt:lpstr>
      <vt:lpstr>Poppins</vt:lpstr>
      <vt:lpstr>Raleway</vt:lpstr>
      <vt:lpstr>Asap</vt:lpstr>
      <vt:lpstr>Arial</vt:lpstr>
      <vt:lpstr>Palatino Linotype</vt:lpstr>
      <vt:lpstr>Nunito Light</vt:lpstr>
      <vt:lpstr>Minimalist Monochrome MK Plan by Slidesgo</vt:lpstr>
      <vt:lpstr>Implementation des algorithms de machine learning en Java</vt:lpstr>
      <vt:lpstr>Plan</vt:lpstr>
      <vt:lpstr>Présentation PowerPoint</vt:lpstr>
      <vt:lpstr>Présentation PowerPoint</vt:lpstr>
      <vt:lpstr>Couches de Spring Boot :</vt:lpstr>
      <vt:lpstr>Architecture de Spring Boot </vt:lpstr>
      <vt:lpstr>Architecture Oracle cloud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PROBLEMES ET SOLUTIONS  </vt:lpstr>
      <vt:lpstr>Problèmes:  </vt:lpstr>
      <vt:lpstr>SOLUTIONS :  </vt:lpstr>
      <vt:lpstr>Amélioration   </vt:lpstr>
      <vt:lpstr>Amélioration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Application</dc:title>
  <dc:creator>User</dc:creator>
  <cp:lastModifiedBy>Bella Abdelouahab</cp:lastModifiedBy>
  <cp:revision>16</cp:revision>
  <dcterms:modified xsi:type="dcterms:W3CDTF">2024-01-02T22:16:05Z</dcterms:modified>
</cp:coreProperties>
</file>