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5143500" cx="9144000"/>
  <p:notesSz cx="6858000" cy="9144000"/>
  <p:embeddedFontLst>
    <p:embeddedFont>
      <p:font typeface="Roboto"/>
      <p:regular r:id="rId40"/>
      <p:bold r:id="rId41"/>
      <p:italic r:id="rId42"/>
      <p:boldItalic r:id="rId43"/>
    </p:embeddedFont>
    <p:embeddedFont>
      <p:font typeface="Lexend Deca"/>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6.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8.xml"/><Relationship Id="rId44" Type="http://schemas.openxmlformats.org/officeDocument/2006/relationships/font" Target="fonts/LexendDeca-regular.fntdata"/><Relationship Id="rId21" Type="http://schemas.openxmlformats.org/officeDocument/2006/relationships/slide" Target="slides/slide17.xml"/><Relationship Id="rId43" Type="http://schemas.openxmlformats.org/officeDocument/2006/relationships/font" Target="fonts/Roboto-boldItalic.fntdata"/><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font" Target="fonts/LexendDeca-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4ab0623e0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4ab0623e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4ab0623e0_2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4ab0623e0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fa5892931_1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fa5892931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fa5892931_2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fa5892931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bef8a6793_0_1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bef8a679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4ab0623e0_1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4ab0623e0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4ab0623e0_2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4ab0623e0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4ab0623e0_2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4ab0623e0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04ab0623e0_2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04ab0623e0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4ab0623e0_2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4ab0623e0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bef8a6793_0_1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bef8a6793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04ab0623e0_2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04ab0623e0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04ab0623e0_2_1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04ab0623e0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cfa5892931_2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cfa5892931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fbef8a6793_0_2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fbef8a6793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fbef8a6793_0_1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fbef8a6793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04e9600f82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04e9600f8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04e9600f82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04e9600f8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04e9600f82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04e9600f8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fbef8a6793_0_2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fbef8a6793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fbef8a6793_0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fbef8a679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bef8a6793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bef8a679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4e9600f82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04e9600f8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04e9600f82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04e9600f8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04e9600f82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04e9600f8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04e9600f82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04e9600f8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04e9600f82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04e9600f8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02f24951f9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02f24951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4ab0623e0_2_1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4ab0623e0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bef8a6793_0_1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bef8a6793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4ab0623e0_1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4ab0623e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4ab0623e0_1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4ab0623e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4ab0623e0_1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4ab0623e0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4ab0623e0_1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4ab0623e0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0"/>
          <a:stretch/>
        </p:blipFill>
        <p:spPr>
          <a:xfrm>
            <a:off x="0" y="-25"/>
            <a:ext cx="9143957" cy="5143500"/>
          </a:xfrm>
          <a:prstGeom prst="rect">
            <a:avLst/>
          </a:prstGeom>
          <a:noFill/>
          <a:ln>
            <a:noFill/>
          </a:ln>
        </p:spPr>
      </p:pic>
      <p:sp>
        <p:nvSpPr>
          <p:cNvPr id="11" name="Google Shape;11;p2"/>
          <p:cNvSpPr txBox="1"/>
          <p:nvPr>
            <p:ph type="ctrTitle"/>
          </p:nvPr>
        </p:nvSpPr>
        <p:spPr>
          <a:xfrm>
            <a:off x="685800" y="1991825"/>
            <a:ext cx="4539000" cy="1159800"/>
          </a:xfrm>
          <a:prstGeom prst="rect">
            <a:avLst/>
          </a:prstGeom>
        </p:spPr>
        <p:txBody>
          <a:bodyPr anchorCtr="0" anchor="ctr" bIns="0" lIns="0" spcFirstLastPara="1" rIns="0" wrap="square" tIns="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sp>
        <p:nvSpPr>
          <p:cNvPr id="12" name="Google Shape;12;p2"/>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a:latin typeface="Muli"/>
                <a:ea typeface="Muli"/>
                <a:cs typeface="Muli"/>
                <a:sym typeface="Muli"/>
              </a:defRPr>
            </a:lvl1pPr>
            <a:lvl2pPr lvl="1">
              <a:buNone/>
              <a:defRPr>
                <a:latin typeface="Muli"/>
                <a:ea typeface="Muli"/>
                <a:cs typeface="Muli"/>
                <a:sym typeface="Muli"/>
              </a:defRPr>
            </a:lvl2pPr>
            <a:lvl3pPr lvl="2">
              <a:buNone/>
              <a:defRPr>
                <a:latin typeface="Muli"/>
                <a:ea typeface="Muli"/>
                <a:cs typeface="Muli"/>
                <a:sym typeface="Muli"/>
              </a:defRPr>
            </a:lvl3pPr>
            <a:lvl4pPr lvl="3">
              <a:buNone/>
              <a:defRPr>
                <a:latin typeface="Muli"/>
                <a:ea typeface="Muli"/>
                <a:cs typeface="Muli"/>
                <a:sym typeface="Muli"/>
              </a:defRPr>
            </a:lvl4pPr>
            <a:lvl5pPr lvl="4">
              <a:buNone/>
              <a:defRPr>
                <a:latin typeface="Muli"/>
                <a:ea typeface="Muli"/>
                <a:cs typeface="Muli"/>
                <a:sym typeface="Muli"/>
              </a:defRPr>
            </a:lvl5pPr>
            <a:lvl6pPr lvl="5">
              <a:buNone/>
              <a:defRPr>
                <a:latin typeface="Muli"/>
                <a:ea typeface="Muli"/>
                <a:cs typeface="Muli"/>
                <a:sym typeface="Muli"/>
              </a:defRPr>
            </a:lvl6pPr>
            <a:lvl7pPr lvl="6">
              <a:buNone/>
              <a:defRPr>
                <a:latin typeface="Muli"/>
                <a:ea typeface="Muli"/>
                <a:cs typeface="Muli"/>
                <a:sym typeface="Muli"/>
              </a:defRPr>
            </a:lvl7pPr>
            <a:lvl8pPr lvl="7">
              <a:buNone/>
              <a:defRPr>
                <a:latin typeface="Muli"/>
                <a:ea typeface="Muli"/>
                <a:cs typeface="Muli"/>
                <a:sym typeface="Muli"/>
              </a:defRPr>
            </a:lvl8pPr>
            <a:lvl9pPr lvl="8">
              <a:buNone/>
              <a:defRPr>
                <a:latin typeface="Muli"/>
                <a:ea typeface="Muli"/>
                <a:cs typeface="Muli"/>
                <a:sym typeface="Mul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ig circuit">
  <p:cSld name="BLANK_1">
    <p:spTree>
      <p:nvGrpSpPr>
        <p:cNvPr id="53" name="Shape 53"/>
        <p:cNvGrpSpPr/>
        <p:nvPr/>
      </p:nvGrpSpPr>
      <p:grpSpPr>
        <a:xfrm>
          <a:off x="0" y="0"/>
          <a:ext cx="0" cy="0"/>
          <a:chOff x="0" y="0"/>
          <a:chExt cx="0" cy="0"/>
        </a:xfrm>
      </p:grpSpPr>
      <p:pic>
        <p:nvPicPr>
          <p:cNvPr id="54" name="Google Shape;54;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5" name="Google Shape;55;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56" name="Shape 56"/>
        <p:cNvGrpSpPr/>
        <p:nvPr/>
      </p:nvGrpSpPr>
      <p:grpSpPr>
        <a:xfrm>
          <a:off x="0" y="0"/>
          <a:ext cx="0" cy="0"/>
          <a:chOff x="0" y="0"/>
          <a:chExt cx="0" cy="0"/>
        </a:xfrm>
      </p:grpSpPr>
      <p:sp>
        <p:nvSpPr>
          <p:cNvPr id="57" name="Google Shape;57;p1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5" name="Google Shape;15;p3"/>
          <p:cNvSpPr txBox="1"/>
          <p:nvPr>
            <p:ph type="ctrTitle"/>
          </p:nvPr>
        </p:nvSpPr>
        <p:spPr>
          <a:xfrm>
            <a:off x="685800" y="1659550"/>
            <a:ext cx="4263900" cy="1159800"/>
          </a:xfrm>
          <a:prstGeom prst="rect">
            <a:avLst/>
          </a:prstGeom>
        </p:spPr>
        <p:txBody>
          <a:bodyPr anchorCtr="0" anchor="b" bIns="0" lIns="0" spcFirstLastPara="1" rIns="0" wrap="square" tIns="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6" name="Google Shape;16;p3"/>
          <p:cNvSpPr txBox="1"/>
          <p:nvPr>
            <p:ph idx="1" type="subTitle"/>
          </p:nvPr>
        </p:nvSpPr>
        <p:spPr>
          <a:xfrm>
            <a:off x="685800" y="2916254"/>
            <a:ext cx="4263900" cy="784800"/>
          </a:xfrm>
          <a:prstGeom prst="rect">
            <a:avLst/>
          </a:prstGeom>
        </p:spPr>
        <p:txBody>
          <a:bodyPr anchorCtr="0" anchor="t" bIns="0" lIns="0" spcFirstLastPara="1" rIns="0" wrap="square" tIns="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p:txBody>
      </p:sp>
      <p:sp>
        <p:nvSpPr>
          <p:cNvPr id="17" name="Google Shape;17;p3"/>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a:latin typeface="Muli"/>
                <a:ea typeface="Muli"/>
                <a:cs typeface="Muli"/>
                <a:sym typeface="Muli"/>
              </a:defRPr>
            </a:lvl1pPr>
            <a:lvl2pPr lvl="1">
              <a:buNone/>
              <a:defRPr>
                <a:latin typeface="Muli"/>
                <a:ea typeface="Muli"/>
                <a:cs typeface="Muli"/>
                <a:sym typeface="Muli"/>
              </a:defRPr>
            </a:lvl2pPr>
            <a:lvl3pPr lvl="2">
              <a:buNone/>
              <a:defRPr>
                <a:latin typeface="Muli"/>
                <a:ea typeface="Muli"/>
                <a:cs typeface="Muli"/>
                <a:sym typeface="Muli"/>
              </a:defRPr>
            </a:lvl3pPr>
            <a:lvl4pPr lvl="3">
              <a:buNone/>
              <a:defRPr>
                <a:latin typeface="Muli"/>
                <a:ea typeface="Muli"/>
                <a:cs typeface="Muli"/>
                <a:sym typeface="Muli"/>
              </a:defRPr>
            </a:lvl4pPr>
            <a:lvl5pPr lvl="4">
              <a:buNone/>
              <a:defRPr>
                <a:latin typeface="Muli"/>
                <a:ea typeface="Muli"/>
                <a:cs typeface="Muli"/>
                <a:sym typeface="Muli"/>
              </a:defRPr>
            </a:lvl5pPr>
            <a:lvl6pPr lvl="5">
              <a:buNone/>
              <a:defRPr>
                <a:latin typeface="Muli"/>
                <a:ea typeface="Muli"/>
                <a:cs typeface="Muli"/>
                <a:sym typeface="Muli"/>
              </a:defRPr>
            </a:lvl6pPr>
            <a:lvl7pPr lvl="6">
              <a:buNone/>
              <a:defRPr>
                <a:latin typeface="Muli"/>
                <a:ea typeface="Muli"/>
                <a:cs typeface="Muli"/>
                <a:sym typeface="Muli"/>
              </a:defRPr>
            </a:lvl7pPr>
            <a:lvl8pPr lvl="7">
              <a:buNone/>
              <a:defRPr>
                <a:latin typeface="Muli"/>
                <a:ea typeface="Muli"/>
                <a:cs typeface="Muli"/>
                <a:sym typeface="Muli"/>
              </a:defRPr>
            </a:lvl8pPr>
            <a:lvl9pPr lvl="8">
              <a:buNone/>
              <a:defRPr>
                <a:latin typeface="Muli"/>
                <a:ea typeface="Muli"/>
                <a:cs typeface="Muli"/>
                <a:sym typeface="Mul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8" name="Shape 18"/>
        <p:cNvGrpSpPr/>
        <p:nvPr/>
      </p:nvGrpSpPr>
      <p:grpSpPr>
        <a:xfrm>
          <a:off x="0" y="0"/>
          <a:ext cx="0" cy="0"/>
          <a:chOff x="0" y="0"/>
          <a:chExt cx="0" cy="0"/>
        </a:xfrm>
      </p:grpSpPr>
      <p:pic>
        <p:nvPicPr>
          <p:cNvPr id="19" name="Google Shape;19;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20" name="Google Shape;20;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idx="1" type="body"/>
          </p:nvPr>
        </p:nvSpPr>
        <p:spPr>
          <a:xfrm>
            <a:off x="1343850" y="866400"/>
            <a:ext cx="4185600" cy="3693600"/>
          </a:xfrm>
          <a:prstGeom prst="rect">
            <a:avLst/>
          </a:prstGeom>
        </p:spPr>
        <p:txBody>
          <a:bodyPr anchorCtr="0" anchor="t" bIns="0" lIns="0" spcFirstLastPara="1" rIns="0" wrap="square" tIns="0">
            <a:noAutofit/>
          </a:bodyPr>
          <a:lstStyle>
            <a:lvl1pPr indent="-419100" lvl="0" marL="457200" rtl="0">
              <a:spcBef>
                <a:spcPts val="600"/>
              </a:spcBef>
              <a:spcAft>
                <a:spcPts val="0"/>
              </a:spcAft>
              <a:buSzPts val="3000"/>
              <a:buFont typeface="Lexend Deca"/>
              <a:buChar char="⬡"/>
              <a:defRPr sz="3000">
                <a:latin typeface="Lexend Deca"/>
                <a:ea typeface="Lexend Deca"/>
                <a:cs typeface="Lexend Deca"/>
                <a:sym typeface="Lexend Deca"/>
              </a:defRPr>
            </a:lvl1pPr>
            <a:lvl2pPr indent="-419100" lvl="1" marL="914400" rtl="0">
              <a:spcBef>
                <a:spcPts val="0"/>
              </a:spcBef>
              <a:spcAft>
                <a:spcPts val="0"/>
              </a:spcAft>
              <a:buSzPts val="3000"/>
              <a:buFont typeface="Lexend Deca"/>
              <a:buChar char="∙"/>
              <a:defRPr sz="3000">
                <a:latin typeface="Lexend Deca"/>
                <a:ea typeface="Lexend Deca"/>
                <a:cs typeface="Lexend Deca"/>
                <a:sym typeface="Lexend Deca"/>
              </a:defRPr>
            </a:lvl2pPr>
            <a:lvl3pPr indent="-419100" lvl="2" marL="1371600" rtl="0">
              <a:spcBef>
                <a:spcPts val="0"/>
              </a:spcBef>
              <a:spcAft>
                <a:spcPts val="0"/>
              </a:spcAft>
              <a:buSzPts val="3000"/>
              <a:buFont typeface="Lexend Deca"/>
              <a:buChar char="∙"/>
              <a:defRPr sz="3000">
                <a:latin typeface="Lexend Deca"/>
                <a:ea typeface="Lexend Deca"/>
                <a:cs typeface="Lexend Deca"/>
                <a:sym typeface="Lexend Deca"/>
              </a:defRPr>
            </a:lvl3pPr>
            <a:lvl4pPr indent="-419100" lvl="3" marL="1828800" rtl="0">
              <a:spcBef>
                <a:spcPts val="0"/>
              </a:spcBef>
              <a:spcAft>
                <a:spcPts val="0"/>
              </a:spcAft>
              <a:buSzPts val="3000"/>
              <a:buFont typeface="Lexend Deca"/>
              <a:buChar char="●"/>
              <a:defRPr sz="3000">
                <a:latin typeface="Lexend Deca"/>
                <a:ea typeface="Lexend Deca"/>
                <a:cs typeface="Lexend Deca"/>
                <a:sym typeface="Lexend Deca"/>
              </a:defRPr>
            </a:lvl4pPr>
            <a:lvl5pPr indent="-419100" lvl="4" marL="2286000" rtl="0">
              <a:spcBef>
                <a:spcPts val="0"/>
              </a:spcBef>
              <a:spcAft>
                <a:spcPts val="0"/>
              </a:spcAft>
              <a:buSzPts val="3000"/>
              <a:buFont typeface="Lexend Deca"/>
              <a:buChar char="○"/>
              <a:defRPr sz="3000">
                <a:latin typeface="Lexend Deca"/>
                <a:ea typeface="Lexend Deca"/>
                <a:cs typeface="Lexend Deca"/>
                <a:sym typeface="Lexend Deca"/>
              </a:defRPr>
            </a:lvl5pPr>
            <a:lvl6pPr indent="-419100" lvl="5" marL="2743200" rtl="0">
              <a:spcBef>
                <a:spcPts val="0"/>
              </a:spcBef>
              <a:spcAft>
                <a:spcPts val="0"/>
              </a:spcAft>
              <a:buSzPts val="3000"/>
              <a:buFont typeface="Lexend Deca"/>
              <a:buChar char="■"/>
              <a:defRPr sz="3000">
                <a:latin typeface="Lexend Deca"/>
                <a:ea typeface="Lexend Deca"/>
                <a:cs typeface="Lexend Deca"/>
                <a:sym typeface="Lexend Deca"/>
              </a:defRPr>
            </a:lvl6pPr>
            <a:lvl7pPr indent="-419100" lvl="6" marL="3200400" rtl="0">
              <a:spcBef>
                <a:spcPts val="0"/>
              </a:spcBef>
              <a:spcAft>
                <a:spcPts val="0"/>
              </a:spcAft>
              <a:buSzPts val="3000"/>
              <a:buFont typeface="Lexend Deca"/>
              <a:buChar char="●"/>
              <a:defRPr sz="3000">
                <a:latin typeface="Lexend Deca"/>
                <a:ea typeface="Lexend Deca"/>
                <a:cs typeface="Lexend Deca"/>
                <a:sym typeface="Lexend Deca"/>
              </a:defRPr>
            </a:lvl7pPr>
            <a:lvl8pPr indent="-419100" lvl="7" marL="3657600" rtl="0">
              <a:spcBef>
                <a:spcPts val="0"/>
              </a:spcBef>
              <a:spcAft>
                <a:spcPts val="0"/>
              </a:spcAft>
              <a:buSzPts val="3000"/>
              <a:buFont typeface="Lexend Deca"/>
              <a:buChar char="○"/>
              <a:defRPr sz="3000">
                <a:latin typeface="Lexend Deca"/>
                <a:ea typeface="Lexend Deca"/>
                <a:cs typeface="Lexend Deca"/>
                <a:sym typeface="Lexend Deca"/>
              </a:defRPr>
            </a:lvl8pPr>
            <a:lvl9pPr indent="-419100" lvl="8" marL="4114800">
              <a:spcBef>
                <a:spcPts val="0"/>
              </a:spcBef>
              <a:spcAft>
                <a:spcPts val="0"/>
              </a:spcAft>
              <a:buSzPts val="3000"/>
              <a:buFont typeface="Lexend Deca"/>
              <a:buChar char="■"/>
              <a:defRPr sz="3000">
                <a:latin typeface="Lexend Deca"/>
                <a:ea typeface="Lexend Deca"/>
                <a:cs typeface="Lexend Deca"/>
                <a:sym typeface="Lexend Deca"/>
              </a:defRPr>
            </a:lvl9pPr>
          </a:lstStyle>
          <a:p/>
        </p:txBody>
      </p:sp>
      <p:sp>
        <p:nvSpPr>
          <p:cNvPr id="22" name="Google Shape;22;p4"/>
          <p:cNvSpPr txBox="1"/>
          <p:nvPr/>
        </p:nvSpPr>
        <p:spPr>
          <a:xfrm>
            <a:off x="826414" y="656117"/>
            <a:ext cx="613800" cy="65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3" name="Google Shape;23;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4" name="Shape 24"/>
        <p:cNvGrpSpPr/>
        <p:nvPr/>
      </p:nvGrpSpPr>
      <p:grpSpPr>
        <a:xfrm>
          <a:off x="0" y="0"/>
          <a:ext cx="0" cy="0"/>
          <a:chOff x="0" y="0"/>
          <a:chExt cx="0" cy="0"/>
        </a:xfrm>
      </p:grpSpPr>
      <p:pic>
        <p:nvPicPr>
          <p:cNvPr id="25" name="Google Shape;25;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6" name="Google Shape;26;p5"/>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7" name="Google Shape;27;p5"/>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28" name="Google Shape;28;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9" name="Shape 29"/>
        <p:cNvGrpSpPr/>
        <p:nvPr/>
      </p:nvGrpSpPr>
      <p:grpSpPr>
        <a:xfrm>
          <a:off x="0" y="0"/>
          <a:ext cx="0" cy="0"/>
          <a:chOff x="0" y="0"/>
          <a:chExt cx="0" cy="0"/>
        </a:xfrm>
      </p:grpSpPr>
      <p:pic>
        <p:nvPicPr>
          <p:cNvPr id="30" name="Google Shape;30;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31" name="Google Shape;31;p6"/>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2" name="Google Shape;32;p6"/>
          <p:cNvSpPr txBox="1"/>
          <p:nvPr>
            <p:ph idx="1" type="body"/>
          </p:nvPr>
        </p:nvSpPr>
        <p:spPr>
          <a:xfrm>
            <a:off x="580550"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3" name="Google Shape;33;p6"/>
          <p:cNvSpPr txBox="1"/>
          <p:nvPr>
            <p:ph idx="2" type="body"/>
          </p:nvPr>
        </p:nvSpPr>
        <p:spPr>
          <a:xfrm>
            <a:off x="3753943"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4" name="Google Shape;34;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5" name="Shape 35"/>
        <p:cNvGrpSpPr/>
        <p:nvPr/>
      </p:nvGrpSpPr>
      <p:grpSpPr>
        <a:xfrm>
          <a:off x="0" y="0"/>
          <a:ext cx="0" cy="0"/>
          <a:chOff x="0" y="0"/>
          <a:chExt cx="0" cy="0"/>
        </a:xfrm>
      </p:grpSpPr>
      <p:pic>
        <p:nvPicPr>
          <p:cNvPr id="36" name="Google Shape;36;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7" name="Google Shape;37;p7"/>
          <p:cNvSpPr txBox="1"/>
          <p:nvPr>
            <p:ph type="title"/>
          </p:nvPr>
        </p:nvSpPr>
        <p:spPr>
          <a:xfrm>
            <a:off x="580550" y="205975"/>
            <a:ext cx="6405600" cy="8574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8" name="Google Shape;38;p7"/>
          <p:cNvSpPr txBox="1"/>
          <p:nvPr>
            <p:ph idx="1" type="body"/>
          </p:nvPr>
        </p:nvSpPr>
        <p:spPr>
          <a:xfrm>
            <a:off x="580550"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9" name="Google Shape;39;p7"/>
          <p:cNvSpPr txBox="1"/>
          <p:nvPr>
            <p:ph idx="2" type="body"/>
          </p:nvPr>
        </p:nvSpPr>
        <p:spPr>
          <a:xfrm>
            <a:off x="2780447"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0" name="Google Shape;40;p7"/>
          <p:cNvSpPr txBox="1"/>
          <p:nvPr>
            <p:ph idx="3" type="body"/>
          </p:nvPr>
        </p:nvSpPr>
        <p:spPr>
          <a:xfrm>
            <a:off x="4980344"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1" name="Google Shape;41;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pic>
        <p:nvPicPr>
          <p:cNvPr id="43" name="Google Shape;43;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4" name="Google Shape;44;p8"/>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5" name="Google Shape;45;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pic>
        <p:nvPicPr>
          <p:cNvPr id="47" name="Google Shape;47;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8" name="Google Shape;48;p9"/>
          <p:cNvSpPr txBox="1"/>
          <p:nvPr>
            <p:ph idx="1" type="body"/>
          </p:nvPr>
        </p:nvSpPr>
        <p:spPr>
          <a:xfrm>
            <a:off x="580550" y="4406300"/>
            <a:ext cx="61359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400"/>
              <a:buNone/>
              <a:defRPr sz="1400"/>
            </a:lvl1pPr>
          </a:lstStyle>
          <a:p/>
        </p:txBody>
      </p:sp>
      <p:sp>
        <p:nvSpPr>
          <p:cNvPr id="49" name="Google Shape;49;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Small circuit" type="blank">
  <p:cSld name="BLANK">
    <p:spTree>
      <p:nvGrpSpPr>
        <p:cNvPr id="50" name="Shape 50"/>
        <p:cNvGrpSpPr/>
        <p:nvPr/>
      </p:nvGrpSpPr>
      <p:grpSpPr>
        <a:xfrm>
          <a:off x="0" y="0"/>
          <a:ext cx="0" cy="0"/>
          <a:chOff x="0" y="0"/>
          <a:chExt cx="0" cy="0"/>
        </a:xfrm>
      </p:grpSpPr>
      <p:pic>
        <p:nvPicPr>
          <p:cNvPr id="51" name="Google Shape;51;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2" name="Google Shape;52;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A458FF"/>
            </a:gs>
            <a:gs pos="39000">
              <a:srgbClr val="3544FF"/>
            </a:gs>
            <a:gs pos="100000">
              <a:srgbClr val="0A2F9E"/>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9pPr>
          </a:lstStyle>
          <a:p/>
        </p:txBody>
      </p:sp>
      <p:sp>
        <p:nvSpPr>
          <p:cNvPr id="7" name="Google Shape;7;p1"/>
          <p:cNvSpPr txBox="1"/>
          <p:nvPr>
            <p:ph idx="1" type="body"/>
          </p:nvPr>
        </p:nvSpPr>
        <p:spPr>
          <a:xfrm>
            <a:off x="580550" y="1352550"/>
            <a:ext cx="6014400" cy="31617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indent="-381000" lvl="1" marL="9144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indent="-381000" lvl="2" marL="13716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indent="-381000" lvl="3" marL="18288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indent="-381000" lvl="4" marL="2286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indent="-381000" lvl="5" marL="27432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indent="-381000" lvl="6" marL="32004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indent="-381000" lvl="7" marL="36576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indent="-381000" lvl="8" marL="41148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1.png"/><Relationship Id="rId7"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hyperlink" Target="http://localhost:3000/" TargetMode="Externa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4.png"/><Relationship Id="rId4" Type="http://schemas.openxmlformats.org/officeDocument/2006/relationships/image" Target="../media/image13.png"/><Relationship Id="rId5"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3"/>
          <p:cNvPicPr preferRelativeResize="0"/>
          <p:nvPr/>
        </p:nvPicPr>
        <p:blipFill>
          <a:blip r:embed="rId3">
            <a:alphaModFix/>
          </a:blip>
          <a:stretch>
            <a:fillRect/>
          </a:stretch>
        </p:blipFill>
        <p:spPr>
          <a:xfrm>
            <a:off x="5621692" y="4034576"/>
            <a:ext cx="586165" cy="686300"/>
          </a:xfrm>
          <a:prstGeom prst="rect">
            <a:avLst/>
          </a:prstGeom>
          <a:noFill/>
          <a:ln>
            <a:noFill/>
          </a:ln>
        </p:spPr>
      </p:pic>
      <p:pic>
        <p:nvPicPr>
          <p:cNvPr id="63" name="Google Shape;63;p13"/>
          <p:cNvPicPr preferRelativeResize="0"/>
          <p:nvPr/>
        </p:nvPicPr>
        <p:blipFill>
          <a:blip r:embed="rId4">
            <a:alphaModFix/>
          </a:blip>
          <a:stretch>
            <a:fillRect/>
          </a:stretch>
        </p:blipFill>
        <p:spPr>
          <a:xfrm>
            <a:off x="5894475" y="1050906"/>
            <a:ext cx="1782850" cy="2031750"/>
          </a:xfrm>
          <a:prstGeom prst="rect">
            <a:avLst/>
          </a:prstGeom>
          <a:noFill/>
          <a:ln>
            <a:noFill/>
          </a:ln>
        </p:spPr>
      </p:pic>
      <p:pic>
        <p:nvPicPr>
          <p:cNvPr id="64" name="Google Shape;64;p13"/>
          <p:cNvPicPr preferRelativeResize="0"/>
          <p:nvPr/>
        </p:nvPicPr>
        <p:blipFill>
          <a:blip r:embed="rId5">
            <a:alphaModFix/>
          </a:blip>
          <a:stretch>
            <a:fillRect/>
          </a:stretch>
        </p:blipFill>
        <p:spPr>
          <a:xfrm>
            <a:off x="5320814" y="378324"/>
            <a:ext cx="662500" cy="726550"/>
          </a:xfrm>
          <a:prstGeom prst="rect">
            <a:avLst/>
          </a:prstGeom>
          <a:noFill/>
          <a:ln>
            <a:noFill/>
          </a:ln>
        </p:spPr>
      </p:pic>
      <p:pic>
        <p:nvPicPr>
          <p:cNvPr id="65" name="Google Shape;65;p13"/>
          <p:cNvPicPr preferRelativeResize="0"/>
          <p:nvPr/>
        </p:nvPicPr>
        <p:blipFill>
          <a:blip r:embed="rId6">
            <a:alphaModFix/>
          </a:blip>
          <a:stretch>
            <a:fillRect/>
          </a:stretch>
        </p:blipFill>
        <p:spPr>
          <a:xfrm>
            <a:off x="7593770" y="884611"/>
            <a:ext cx="482075" cy="525200"/>
          </a:xfrm>
          <a:prstGeom prst="rect">
            <a:avLst/>
          </a:prstGeom>
          <a:noFill/>
          <a:ln>
            <a:noFill/>
          </a:ln>
        </p:spPr>
      </p:pic>
      <p:pic>
        <p:nvPicPr>
          <p:cNvPr id="66" name="Google Shape;66;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7" name="Google Shape;67;p13"/>
          <p:cNvPicPr preferRelativeResize="0"/>
          <p:nvPr/>
        </p:nvPicPr>
        <p:blipFill>
          <a:blip r:embed="rId7">
            <a:alphaModFix/>
          </a:blip>
          <a:stretch>
            <a:fillRect/>
          </a:stretch>
        </p:blipFill>
        <p:spPr>
          <a:xfrm>
            <a:off x="8664593" y="3757882"/>
            <a:ext cx="321850" cy="448425"/>
          </a:xfrm>
          <a:prstGeom prst="rect">
            <a:avLst/>
          </a:prstGeom>
          <a:noFill/>
          <a:ln>
            <a:noFill/>
          </a:ln>
        </p:spPr>
      </p:pic>
      <p:sp>
        <p:nvSpPr>
          <p:cNvPr id="68" name="Google Shape;68;p13"/>
          <p:cNvSpPr txBox="1"/>
          <p:nvPr>
            <p:ph type="ctrTitle"/>
          </p:nvPr>
        </p:nvSpPr>
        <p:spPr>
          <a:xfrm>
            <a:off x="685800" y="1050900"/>
            <a:ext cx="6131400" cy="280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Team Worf</a:t>
            </a:r>
            <a:endParaRPr/>
          </a:p>
          <a:p>
            <a:pPr indent="0" lvl="0" marL="0" rtl="0" algn="l">
              <a:spcBef>
                <a:spcPts val="0"/>
              </a:spcBef>
              <a:spcAft>
                <a:spcPts val="0"/>
              </a:spcAft>
              <a:buNone/>
            </a:pPr>
            <a:br>
              <a:rPr lang="en"/>
            </a:br>
            <a:r>
              <a:rPr lang="en"/>
              <a:t>Project Activity #5</a:t>
            </a:r>
            <a:endParaRPr/>
          </a:p>
          <a:p>
            <a:pPr indent="0" lvl="0" marL="0" rtl="0" algn="l">
              <a:spcBef>
                <a:spcPts val="0"/>
              </a:spcBef>
              <a:spcAft>
                <a:spcPts val="0"/>
              </a:spcAft>
              <a:buNone/>
            </a:pPr>
            <a:r>
              <a:rPr lang="en"/>
              <a:t>Presentation</a:t>
            </a:r>
            <a:endParaRPr/>
          </a:p>
        </p:txBody>
      </p:sp>
      <p:sp>
        <p:nvSpPr>
          <p:cNvPr id="69" name="Google Shape;69;p13"/>
          <p:cNvSpPr txBox="1"/>
          <p:nvPr>
            <p:ph idx="12" type="sldNum"/>
          </p:nvPr>
        </p:nvSpPr>
        <p:spPr>
          <a:xfrm>
            <a:off x="8482599" y="4859650"/>
            <a:ext cx="586200" cy="2085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latin typeface="Lexend Deca"/>
                <a:ea typeface="Lexend Deca"/>
                <a:cs typeface="Lexend Deca"/>
                <a:sym typeface="Lexend Deca"/>
              </a:rPr>
              <a:t>‹#›</a:t>
            </a:fld>
            <a:endParaRPr>
              <a:latin typeface="Lexend Deca"/>
              <a:ea typeface="Lexend Deca"/>
              <a:cs typeface="Lexend Deca"/>
              <a:sym typeface="Lexend Dec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5366200" y="-925"/>
            <a:ext cx="2660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RACI Chart</a:t>
            </a:r>
            <a:endParaRPr/>
          </a:p>
        </p:txBody>
      </p:sp>
      <p:sp>
        <p:nvSpPr>
          <p:cNvPr id="143" name="Google Shape;143;p2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r>
              <a:rPr lang="en"/>
              <a:t>K</a:t>
            </a:r>
            <a:endParaRPr/>
          </a:p>
        </p:txBody>
      </p:sp>
      <p:pic>
        <p:nvPicPr>
          <p:cNvPr id="144" name="Google Shape;144;p22"/>
          <p:cNvPicPr preferRelativeResize="0"/>
          <p:nvPr/>
        </p:nvPicPr>
        <p:blipFill>
          <a:blip r:embed="rId3">
            <a:alphaModFix/>
          </a:blip>
          <a:stretch>
            <a:fillRect/>
          </a:stretch>
        </p:blipFill>
        <p:spPr>
          <a:xfrm>
            <a:off x="455750" y="220413"/>
            <a:ext cx="3696175" cy="4702676"/>
          </a:xfrm>
          <a:prstGeom prst="rect">
            <a:avLst/>
          </a:prstGeom>
          <a:noFill/>
          <a:ln>
            <a:noFill/>
          </a:ln>
        </p:spPr>
      </p:pic>
      <p:sp>
        <p:nvSpPr>
          <p:cNvPr id="145" name="Google Shape;145;p22"/>
          <p:cNvSpPr txBox="1"/>
          <p:nvPr>
            <p:ph idx="1" type="body"/>
          </p:nvPr>
        </p:nvSpPr>
        <p:spPr>
          <a:xfrm>
            <a:off x="4434550" y="1004375"/>
            <a:ext cx="4594800" cy="31779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b="1" lang="en" sz="1600">
                <a:latin typeface="Muli"/>
                <a:ea typeface="Muli"/>
                <a:cs typeface="Muli"/>
                <a:sym typeface="Muli"/>
              </a:rPr>
              <a:t>Key Takeaways:</a:t>
            </a:r>
            <a:endParaRPr sz="1600"/>
          </a:p>
          <a:p>
            <a:pPr indent="-311150" lvl="0" marL="457200" rtl="0" algn="l">
              <a:spcBef>
                <a:spcPts val="600"/>
              </a:spcBef>
              <a:spcAft>
                <a:spcPts val="0"/>
              </a:spcAft>
              <a:buSzPts val="1300"/>
              <a:buChar char="⬡"/>
            </a:pPr>
            <a:r>
              <a:rPr lang="en" sz="1300"/>
              <a:t>All members were Consulted and Informed with every aspect of the project, which was great for communication.</a:t>
            </a:r>
            <a:endParaRPr sz="1300"/>
          </a:p>
          <a:p>
            <a:pPr indent="-311150" lvl="0" marL="457200" rtl="0" algn="l">
              <a:spcBef>
                <a:spcPts val="0"/>
              </a:spcBef>
              <a:spcAft>
                <a:spcPts val="0"/>
              </a:spcAft>
              <a:buSzPts val="1300"/>
              <a:buChar char="⬡"/>
            </a:pPr>
            <a:r>
              <a:rPr lang="en" sz="1300"/>
              <a:t>In retrospect, breaking down the overall project activities into more specific chunks, would have been better.</a:t>
            </a:r>
            <a:endParaRPr sz="1300"/>
          </a:p>
          <a:p>
            <a:pPr indent="-311150" lvl="0" marL="457200" rtl="0" algn="l">
              <a:spcBef>
                <a:spcPts val="0"/>
              </a:spcBef>
              <a:spcAft>
                <a:spcPts val="0"/>
              </a:spcAft>
              <a:buSzPts val="1300"/>
              <a:buChar char="⬡"/>
            </a:pPr>
            <a:r>
              <a:rPr lang="en" sz="1300"/>
              <a:t>This is all easier to say now looking back, compared to trying to come up with specialized roles right at the beginning.</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580550" y="82825"/>
            <a:ext cx="6819900" cy="54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Stakeholder Engagement Plan</a:t>
            </a:r>
            <a:endParaRPr/>
          </a:p>
        </p:txBody>
      </p:sp>
      <p:sp>
        <p:nvSpPr>
          <p:cNvPr id="151" name="Google Shape;151;p2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r>
              <a:rPr lang="en"/>
              <a:t>V</a:t>
            </a:r>
            <a:endParaRPr/>
          </a:p>
        </p:txBody>
      </p:sp>
      <p:pic>
        <p:nvPicPr>
          <p:cNvPr id="152" name="Google Shape;152;p23"/>
          <p:cNvPicPr preferRelativeResize="0"/>
          <p:nvPr/>
        </p:nvPicPr>
        <p:blipFill>
          <a:blip r:embed="rId3">
            <a:alphaModFix/>
          </a:blip>
          <a:stretch>
            <a:fillRect/>
          </a:stretch>
        </p:blipFill>
        <p:spPr>
          <a:xfrm>
            <a:off x="339100" y="884750"/>
            <a:ext cx="3886925" cy="4051451"/>
          </a:xfrm>
          <a:prstGeom prst="rect">
            <a:avLst/>
          </a:prstGeom>
          <a:noFill/>
          <a:ln>
            <a:noFill/>
          </a:ln>
        </p:spPr>
      </p:pic>
      <p:sp>
        <p:nvSpPr>
          <p:cNvPr id="153" name="Google Shape;153;p23"/>
          <p:cNvSpPr txBox="1"/>
          <p:nvPr>
            <p:ph idx="1" type="body"/>
          </p:nvPr>
        </p:nvSpPr>
        <p:spPr>
          <a:xfrm>
            <a:off x="4494275" y="981900"/>
            <a:ext cx="4353000" cy="33297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b="1" lang="en" sz="1700">
                <a:latin typeface="Muli"/>
                <a:ea typeface="Muli"/>
                <a:cs typeface="Muli"/>
                <a:sym typeface="Muli"/>
              </a:rPr>
              <a:t>Key Takeaways:</a:t>
            </a:r>
            <a:endParaRPr sz="1400"/>
          </a:p>
          <a:p>
            <a:pPr indent="-317500" lvl="0" marL="457200" rtl="0" algn="l">
              <a:spcBef>
                <a:spcPts val="600"/>
              </a:spcBef>
              <a:spcAft>
                <a:spcPts val="0"/>
              </a:spcAft>
              <a:buSzPts val="1400"/>
              <a:buChar char="⬡"/>
            </a:pPr>
            <a:r>
              <a:rPr lang="en" sz="1400"/>
              <a:t>Again, looking back we feel that coming up with as few Stakeholders as is required by a true MVP would be more efficient. </a:t>
            </a:r>
            <a:endParaRPr sz="1400"/>
          </a:p>
          <a:p>
            <a:pPr indent="-317500" lvl="0" marL="457200" rtl="0" algn="l">
              <a:spcBef>
                <a:spcPts val="0"/>
              </a:spcBef>
              <a:spcAft>
                <a:spcPts val="0"/>
              </a:spcAft>
              <a:buSzPts val="1400"/>
              <a:buChar char="⬡"/>
            </a:pPr>
            <a:r>
              <a:rPr lang="en" sz="1400"/>
              <a:t>Educators fall outside the scope of the intended user for our later defined MVP - we simply had no use for an engagement plan regarding Educators.</a:t>
            </a:r>
            <a:endParaRPr sz="1400"/>
          </a:p>
          <a:p>
            <a:pPr indent="-317500" lvl="0" marL="457200" rtl="0" algn="l">
              <a:spcBef>
                <a:spcPts val="0"/>
              </a:spcBef>
              <a:spcAft>
                <a:spcPts val="0"/>
              </a:spcAft>
              <a:buSzPts val="1400"/>
              <a:buChar char="⬡"/>
            </a:pPr>
            <a:r>
              <a:rPr lang="en" sz="1400"/>
              <a:t>We did follow the plan for the other stakeholders.</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444975" y="-76650"/>
            <a:ext cx="56232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Initial </a:t>
            </a:r>
            <a:r>
              <a:rPr lang="en"/>
              <a:t>GitHub/Kanban</a:t>
            </a:r>
            <a:endParaRPr/>
          </a:p>
        </p:txBody>
      </p:sp>
      <p:sp>
        <p:nvSpPr>
          <p:cNvPr id="159" name="Google Shape;159;p2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r>
              <a:rPr lang="en"/>
              <a:t>A</a:t>
            </a:r>
            <a:endParaRPr/>
          </a:p>
        </p:txBody>
      </p:sp>
      <p:sp>
        <p:nvSpPr>
          <p:cNvPr id="160" name="Google Shape;160;p24"/>
          <p:cNvSpPr txBox="1"/>
          <p:nvPr>
            <p:ph idx="1" type="body"/>
          </p:nvPr>
        </p:nvSpPr>
        <p:spPr>
          <a:xfrm>
            <a:off x="5849825" y="885150"/>
            <a:ext cx="2705700" cy="3588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500">
                <a:latin typeface="Muli"/>
                <a:ea typeface="Muli"/>
                <a:cs typeface="Muli"/>
                <a:sym typeface="Muli"/>
              </a:rPr>
              <a:t>Key Takeaways:</a:t>
            </a:r>
            <a:endParaRPr sz="1700"/>
          </a:p>
          <a:p>
            <a:pPr indent="-336550" lvl="0" marL="457200" rtl="0" algn="l">
              <a:spcBef>
                <a:spcPts val="600"/>
              </a:spcBef>
              <a:spcAft>
                <a:spcPts val="0"/>
              </a:spcAft>
              <a:buSzPts val="1700"/>
              <a:buChar char="⬡"/>
            </a:pPr>
            <a:r>
              <a:rPr lang="en" sz="1700"/>
              <a:t>Initially we had put up several requirements, in the format of user stories to our Github Kanban w MVP board.</a:t>
            </a:r>
            <a:endParaRPr sz="1700"/>
          </a:p>
          <a:p>
            <a:pPr indent="-336550" lvl="0" marL="457200" rtl="0" algn="l">
              <a:spcBef>
                <a:spcPts val="0"/>
              </a:spcBef>
              <a:spcAft>
                <a:spcPts val="0"/>
              </a:spcAft>
              <a:buSzPts val="1700"/>
              <a:buChar char="⬡"/>
            </a:pPr>
            <a:r>
              <a:rPr lang="en" sz="1700"/>
              <a:t>Those were the things that in our opinion, were achievable at that time.</a:t>
            </a:r>
            <a:endParaRPr sz="1700"/>
          </a:p>
        </p:txBody>
      </p:sp>
      <p:pic>
        <p:nvPicPr>
          <p:cNvPr id="161" name="Google Shape;161;p24"/>
          <p:cNvPicPr preferRelativeResize="0"/>
          <p:nvPr/>
        </p:nvPicPr>
        <p:blipFill rotWithShape="1">
          <a:blip r:embed="rId3">
            <a:alphaModFix/>
          </a:blip>
          <a:srcRect b="0" l="0" r="66635" t="0"/>
          <a:stretch/>
        </p:blipFill>
        <p:spPr>
          <a:xfrm>
            <a:off x="419537" y="942425"/>
            <a:ext cx="2589324" cy="3775324"/>
          </a:xfrm>
          <a:prstGeom prst="rect">
            <a:avLst/>
          </a:prstGeom>
          <a:noFill/>
          <a:ln>
            <a:noFill/>
          </a:ln>
        </p:spPr>
      </p:pic>
      <p:pic>
        <p:nvPicPr>
          <p:cNvPr id="162" name="Google Shape;162;p24"/>
          <p:cNvPicPr preferRelativeResize="0"/>
          <p:nvPr/>
        </p:nvPicPr>
        <p:blipFill rotWithShape="1">
          <a:blip r:embed="rId4">
            <a:alphaModFix/>
          </a:blip>
          <a:srcRect b="0" l="0" r="69698" t="0"/>
          <a:stretch/>
        </p:blipFill>
        <p:spPr>
          <a:xfrm>
            <a:off x="3080200" y="1751688"/>
            <a:ext cx="2589299" cy="195122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Rationalized Initial MVP:</a:t>
            </a:r>
            <a:endParaRPr/>
          </a:p>
        </p:txBody>
      </p:sp>
      <p:sp>
        <p:nvSpPr>
          <p:cNvPr id="168" name="Google Shape;168;p25"/>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900"/>
              <a:t>As a user, I want to be able to:</a:t>
            </a:r>
            <a:endParaRPr sz="1900"/>
          </a:p>
          <a:p>
            <a:pPr indent="-317500" lvl="0" marL="457200" rtl="0" algn="l">
              <a:spcBef>
                <a:spcPts val="600"/>
              </a:spcBef>
              <a:spcAft>
                <a:spcPts val="0"/>
              </a:spcAft>
              <a:buSzPts val="1400"/>
              <a:buChar char="⬡"/>
            </a:pPr>
            <a:r>
              <a:rPr lang="en" sz="1900"/>
              <a:t>organize notes, and sort them by various filters.</a:t>
            </a:r>
            <a:endParaRPr sz="1900"/>
          </a:p>
          <a:p>
            <a:pPr indent="-317500" lvl="0" marL="457200" rtl="0" algn="l">
              <a:spcBef>
                <a:spcPts val="0"/>
              </a:spcBef>
              <a:spcAft>
                <a:spcPts val="0"/>
              </a:spcAft>
              <a:buSzPts val="1400"/>
              <a:buChar char="⬡"/>
            </a:pPr>
            <a:r>
              <a:rPr lang="en" sz="1900"/>
              <a:t>s</a:t>
            </a:r>
            <a:r>
              <a:rPr lang="en" sz="1900"/>
              <a:t>ee important flagged notes from chat discussions</a:t>
            </a:r>
            <a:r>
              <a:rPr lang="en" sz="1900"/>
              <a:t>.</a:t>
            </a:r>
            <a:endParaRPr sz="1900"/>
          </a:p>
          <a:p>
            <a:pPr indent="-317500" lvl="0" marL="457200" rtl="0" algn="l">
              <a:spcBef>
                <a:spcPts val="0"/>
              </a:spcBef>
              <a:spcAft>
                <a:spcPts val="0"/>
              </a:spcAft>
              <a:buSzPts val="1400"/>
              <a:buChar char="⬡"/>
            </a:pPr>
            <a:r>
              <a:rPr lang="en" sz="1900"/>
              <a:t>share my notes with peers.</a:t>
            </a:r>
            <a:endParaRPr sz="1900"/>
          </a:p>
          <a:p>
            <a:pPr indent="-317500" lvl="0" marL="457200" rtl="0" algn="l">
              <a:spcBef>
                <a:spcPts val="0"/>
              </a:spcBef>
              <a:spcAft>
                <a:spcPts val="0"/>
              </a:spcAft>
              <a:buSzPts val="1400"/>
              <a:buChar char="⬡"/>
            </a:pPr>
            <a:r>
              <a:rPr lang="en" sz="1900"/>
              <a:t>save and access my notes online.</a:t>
            </a:r>
            <a:endParaRPr sz="1900"/>
          </a:p>
          <a:p>
            <a:pPr indent="-317500" lvl="0" marL="457200" rtl="0" algn="l">
              <a:spcBef>
                <a:spcPts val="0"/>
              </a:spcBef>
              <a:spcAft>
                <a:spcPts val="0"/>
              </a:spcAft>
              <a:buSzPts val="1400"/>
              <a:buChar char="⬡"/>
            </a:pPr>
            <a:r>
              <a:rPr lang="en" sz="1900"/>
              <a:t>create an account for all my notes.</a:t>
            </a:r>
            <a:endParaRPr sz="1900"/>
          </a:p>
          <a:p>
            <a:pPr indent="0" lvl="0" marL="457200" rtl="0" algn="l">
              <a:spcBef>
                <a:spcPts val="600"/>
              </a:spcBef>
              <a:spcAft>
                <a:spcPts val="0"/>
              </a:spcAft>
              <a:buNone/>
            </a:pPr>
            <a:r>
              <a:t/>
            </a:r>
            <a:endParaRPr sz="2000"/>
          </a:p>
          <a:p>
            <a:pPr indent="0" lvl="0" marL="0" rtl="0" algn="l">
              <a:spcBef>
                <a:spcPts val="600"/>
              </a:spcBef>
              <a:spcAft>
                <a:spcPts val="0"/>
              </a:spcAft>
              <a:buNone/>
            </a:pPr>
            <a:r>
              <a:t/>
            </a:r>
            <a:endParaRPr sz="2000"/>
          </a:p>
        </p:txBody>
      </p:sp>
      <p:sp>
        <p:nvSpPr>
          <p:cNvPr id="169" name="Google Shape;169;p2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r>
              <a:rPr lang="en"/>
              <a:t>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ctrTitle"/>
          </p:nvPr>
        </p:nvSpPr>
        <p:spPr>
          <a:xfrm>
            <a:off x="685800" y="1659550"/>
            <a:ext cx="42639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Software Design </a:t>
            </a:r>
            <a:br>
              <a:rPr lang="en"/>
            </a:br>
            <a:r>
              <a:rPr lang="en"/>
              <a:t>Phase</a:t>
            </a:r>
            <a:endParaRPr/>
          </a:p>
        </p:txBody>
      </p:sp>
      <p:pic>
        <p:nvPicPr>
          <p:cNvPr id="175" name="Google Shape;175;p26"/>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176" name="Google Shape;176;p26"/>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177" name="Google Shape;177;p26"/>
          <p:cNvPicPr preferRelativeResize="0"/>
          <p:nvPr/>
        </p:nvPicPr>
        <p:blipFill>
          <a:blip r:embed="rId5">
            <a:alphaModFix/>
          </a:blip>
          <a:stretch>
            <a:fillRect/>
          </a:stretch>
        </p:blipFill>
        <p:spPr>
          <a:xfrm>
            <a:off x="6336726" y="1237502"/>
            <a:ext cx="1032700" cy="1209125"/>
          </a:xfrm>
          <a:prstGeom prst="rect">
            <a:avLst/>
          </a:prstGeom>
          <a:noFill/>
          <a:ln>
            <a:noFill/>
          </a:ln>
        </p:spPr>
      </p:pic>
      <p:sp>
        <p:nvSpPr>
          <p:cNvPr id="178" name="Google Shape;178;p26"/>
          <p:cNvSpPr txBox="1"/>
          <p:nvPr>
            <p:ph idx="12" type="sldNum"/>
          </p:nvPr>
        </p:nvSpPr>
        <p:spPr>
          <a:xfrm>
            <a:off x="8536200" y="4845875"/>
            <a:ext cx="548700" cy="2565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latin typeface="Lexend Deca"/>
                <a:ea typeface="Lexend Deca"/>
                <a:cs typeface="Lexend Deca"/>
                <a:sym typeface="Lexend Deca"/>
              </a:rPr>
              <a:t>‹#›</a:t>
            </a:fld>
            <a:endParaRPr>
              <a:latin typeface="Lexend Deca"/>
              <a:ea typeface="Lexend Deca"/>
              <a:cs typeface="Lexend Deca"/>
              <a:sym typeface="Lexend Dec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5418600" y="362375"/>
            <a:ext cx="3340500" cy="515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Class Diagram</a:t>
            </a:r>
            <a:endParaRPr/>
          </a:p>
        </p:txBody>
      </p:sp>
      <p:sp>
        <p:nvSpPr>
          <p:cNvPr id="184" name="Google Shape;184;p27"/>
          <p:cNvSpPr txBox="1"/>
          <p:nvPr>
            <p:ph idx="1" type="body"/>
          </p:nvPr>
        </p:nvSpPr>
        <p:spPr>
          <a:xfrm>
            <a:off x="5266500" y="1294975"/>
            <a:ext cx="3877500" cy="3683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600">
                <a:latin typeface="Muli"/>
                <a:ea typeface="Muli"/>
                <a:cs typeface="Muli"/>
                <a:sym typeface="Muli"/>
              </a:rPr>
              <a:t>Key Takeaways:</a:t>
            </a:r>
            <a:endParaRPr sz="1600"/>
          </a:p>
          <a:p>
            <a:pPr indent="-342900" lvl="0" marL="457200" rtl="0" algn="l">
              <a:spcBef>
                <a:spcPts val="600"/>
              </a:spcBef>
              <a:spcAft>
                <a:spcPts val="0"/>
              </a:spcAft>
              <a:buSzPts val="1800"/>
              <a:buChar char="⬡"/>
            </a:pPr>
            <a:r>
              <a:rPr lang="en" sz="1800"/>
              <a:t>These diagrams don’t fully map to implementation.</a:t>
            </a:r>
            <a:endParaRPr sz="1800"/>
          </a:p>
          <a:p>
            <a:pPr indent="-342900" lvl="0" marL="457200" rtl="0" algn="l">
              <a:spcBef>
                <a:spcPts val="0"/>
              </a:spcBef>
              <a:spcAft>
                <a:spcPts val="0"/>
              </a:spcAft>
              <a:buSzPts val="1800"/>
              <a:buChar char="⬡"/>
            </a:pPr>
            <a:r>
              <a:rPr lang="en" sz="1800"/>
              <a:t>Have functions unnecessary for an MVP.</a:t>
            </a:r>
            <a:endParaRPr sz="1800"/>
          </a:p>
          <a:p>
            <a:pPr indent="-342900" lvl="0" marL="457200" rtl="0" algn="l">
              <a:spcBef>
                <a:spcPts val="0"/>
              </a:spcBef>
              <a:spcAft>
                <a:spcPts val="0"/>
              </a:spcAft>
              <a:buSzPts val="1800"/>
              <a:buChar char="⬡"/>
            </a:pPr>
            <a:r>
              <a:rPr lang="en" sz="1800"/>
              <a:t>Overall structure still matches implementation, and intended MVC architecture.</a:t>
            </a:r>
            <a:endParaRPr sz="1800"/>
          </a:p>
        </p:txBody>
      </p:sp>
      <p:sp>
        <p:nvSpPr>
          <p:cNvPr id="185" name="Google Shape;185;p2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r>
              <a:rPr lang="en"/>
              <a:t>V</a:t>
            </a:r>
            <a:endParaRPr/>
          </a:p>
        </p:txBody>
      </p:sp>
      <p:pic>
        <p:nvPicPr>
          <p:cNvPr id="186" name="Google Shape;186;p27"/>
          <p:cNvPicPr preferRelativeResize="0"/>
          <p:nvPr/>
        </p:nvPicPr>
        <p:blipFill>
          <a:blip r:embed="rId3">
            <a:alphaModFix/>
          </a:blip>
          <a:stretch>
            <a:fillRect/>
          </a:stretch>
        </p:blipFill>
        <p:spPr>
          <a:xfrm>
            <a:off x="-3" y="0"/>
            <a:ext cx="509308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flipH="1">
            <a:off x="4487375" y="-76200"/>
            <a:ext cx="4564500" cy="1258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Data Flow Diagram</a:t>
            </a:r>
            <a:endParaRPr/>
          </a:p>
        </p:txBody>
      </p:sp>
      <p:sp>
        <p:nvSpPr>
          <p:cNvPr id="192" name="Google Shape;192;p28"/>
          <p:cNvSpPr txBox="1"/>
          <p:nvPr>
            <p:ph idx="1" type="body"/>
          </p:nvPr>
        </p:nvSpPr>
        <p:spPr>
          <a:xfrm>
            <a:off x="4550300" y="1588150"/>
            <a:ext cx="44790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600">
                <a:latin typeface="Muli"/>
                <a:ea typeface="Muli"/>
                <a:cs typeface="Muli"/>
                <a:sym typeface="Muli"/>
              </a:rPr>
              <a:t>Key Takeaways:</a:t>
            </a:r>
            <a:endParaRPr sz="1600"/>
          </a:p>
          <a:p>
            <a:pPr indent="-330200" lvl="0" marL="457200" rtl="0" algn="l">
              <a:spcBef>
                <a:spcPts val="600"/>
              </a:spcBef>
              <a:spcAft>
                <a:spcPts val="0"/>
              </a:spcAft>
              <a:buSzPts val="1600"/>
              <a:buChar char="⬡"/>
            </a:pPr>
            <a:r>
              <a:rPr lang="en" sz="1600"/>
              <a:t>The overall structure is good, but it doesn’t fully line up with implementation.</a:t>
            </a:r>
            <a:endParaRPr sz="1600"/>
          </a:p>
          <a:p>
            <a:pPr indent="-330200" lvl="0" marL="457200" rtl="0" algn="l">
              <a:spcBef>
                <a:spcPts val="0"/>
              </a:spcBef>
              <a:spcAft>
                <a:spcPts val="0"/>
              </a:spcAft>
              <a:buSzPts val="1600"/>
              <a:buChar char="⬡"/>
            </a:pPr>
            <a:r>
              <a:rPr lang="en" sz="1600"/>
              <a:t>Was helpful as general guidelines on which to base the implementation.</a:t>
            </a:r>
            <a:endParaRPr sz="1600"/>
          </a:p>
        </p:txBody>
      </p:sp>
      <p:sp>
        <p:nvSpPr>
          <p:cNvPr id="193" name="Google Shape;193;p2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r>
              <a:rPr lang="en"/>
              <a:t>A</a:t>
            </a:r>
            <a:endParaRPr/>
          </a:p>
        </p:txBody>
      </p:sp>
      <p:pic>
        <p:nvPicPr>
          <p:cNvPr id="194" name="Google Shape;194;p28"/>
          <p:cNvPicPr preferRelativeResize="0"/>
          <p:nvPr/>
        </p:nvPicPr>
        <p:blipFill>
          <a:blip r:embed="rId3">
            <a:alphaModFix/>
          </a:blip>
          <a:stretch>
            <a:fillRect/>
          </a:stretch>
        </p:blipFill>
        <p:spPr>
          <a:xfrm>
            <a:off x="209774" y="72075"/>
            <a:ext cx="3797950" cy="2461625"/>
          </a:xfrm>
          <a:prstGeom prst="rect">
            <a:avLst/>
          </a:prstGeom>
          <a:noFill/>
          <a:ln>
            <a:noFill/>
          </a:ln>
        </p:spPr>
      </p:pic>
      <p:pic>
        <p:nvPicPr>
          <p:cNvPr id="195" name="Google Shape;195;p28"/>
          <p:cNvPicPr preferRelativeResize="0"/>
          <p:nvPr/>
        </p:nvPicPr>
        <p:blipFill>
          <a:blip r:embed="rId3">
            <a:alphaModFix/>
          </a:blip>
          <a:stretch>
            <a:fillRect/>
          </a:stretch>
        </p:blipFill>
        <p:spPr>
          <a:xfrm>
            <a:off x="209775" y="2569325"/>
            <a:ext cx="3797950" cy="246162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777800" y="228600"/>
            <a:ext cx="7259400" cy="665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Lofi </a:t>
            </a:r>
            <a:r>
              <a:rPr lang="en"/>
              <a:t>Sketches - Log In &amp; Sign Up</a:t>
            </a:r>
            <a:endParaRPr/>
          </a:p>
        </p:txBody>
      </p:sp>
      <p:sp>
        <p:nvSpPr>
          <p:cNvPr id="201" name="Google Shape;201;p2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r>
              <a:rPr lang="en"/>
              <a:t>K</a:t>
            </a:r>
            <a:endParaRPr/>
          </a:p>
        </p:txBody>
      </p:sp>
      <p:pic>
        <p:nvPicPr>
          <p:cNvPr id="202" name="Google Shape;202;p29"/>
          <p:cNvPicPr preferRelativeResize="0"/>
          <p:nvPr/>
        </p:nvPicPr>
        <p:blipFill rotWithShape="1">
          <a:blip r:embed="rId3">
            <a:alphaModFix/>
          </a:blip>
          <a:srcRect b="0" l="0" r="56788" t="0"/>
          <a:stretch/>
        </p:blipFill>
        <p:spPr>
          <a:xfrm>
            <a:off x="318350" y="1252825"/>
            <a:ext cx="3537926" cy="3395911"/>
          </a:xfrm>
          <a:prstGeom prst="rect">
            <a:avLst/>
          </a:prstGeom>
          <a:noFill/>
          <a:ln>
            <a:noFill/>
          </a:ln>
        </p:spPr>
      </p:pic>
      <p:pic>
        <p:nvPicPr>
          <p:cNvPr id="203" name="Google Shape;203;p29"/>
          <p:cNvPicPr preferRelativeResize="0"/>
          <p:nvPr/>
        </p:nvPicPr>
        <p:blipFill rotWithShape="1">
          <a:blip r:embed="rId3">
            <a:alphaModFix/>
          </a:blip>
          <a:srcRect b="0" l="56788" r="0" t="0"/>
          <a:stretch/>
        </p:blipFill>
        <p:spPr>
          <a:xfrm>
            <a:off x="4731150" y="1252825"/>
            <a:ext cx="3537926" cy="3395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504350" y="205975"/>
            <a:ext cx="7520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Lofi Sketches - File Viewer, File Editor &amp; Chat Box</a:t>
            </a:r>
            <a:endParaRPr/>
          </a:p>
        </p:txBody>
      </p:sp>
      <p:sp>
        <p:nvSpPr>
          <p:cNvPr id="209" name="Google Shape;209;p3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r>
              <a:rPr lang="en"/>
              <a:t>K</a:t>
            </a:r>
            <a:endParaRPr/>
          </a:p>
        </p:txBody>
      </p:sp>
      <p:pic>
        <p:nvPicPr>
          <p:cNvPr id="210" name="Google Shape;210;p30"/>
          <p:cNvPicPr preferRelativeResize="0"/>
          <p:nvPr/>
        </p:nvPicPr>
        <p:blipFill rotWithShape="1">
          <a:blip r:embed="rId3">
            <a:alphaModFix/>
          </a:blip>
          <a:srcRect b="49088" l="0" r="56502" t="0"/>
          <a:stretch/>
        </p:blipFill>
        <p:spPr>
          <a:xfrm>
            <a:off x="193175" y="1374751"/>
            <a:ext cx="2866876" cy="2648275"/>
          </a:xfrm>
          <a:prstGeom prst="rect">
            <a:avLst/>
          </a:prstGeom>
          <a:noFill/>
          <a:ln>
            <a:noFill/>
          </a:ln>
        </p:spPr>
      </p:pic>
      <p:pic>
        <p:nvPicPr>
          <p:cNvPr id="211" name="Google Shape;211;p30"/>
          <p:cNvPicPr preferRelativeResize="0"/>
          <p:nvPr/>
        </p:nvPicPr>
        <p:blipFill rotWithShape="1">
          <a:blip r:embed="rId3">
            <a:alphaModFix/>
          </a:blip>
          <a:srcRect b="49088" l="55615" r="887" t="0"/>
          <a:stretch/>
        </p:blipFill>
        <p:spPr>
          <a:xfrm>
            <a:off x="3342175" y="1374750"/>
            <a:ext cx="2866876" cy="2648275"/>
          </a:xfrm>
          <a:prstGeom prst="rect">
            <a:avLst/>
          </a:prstGeom>
          <a:noFill/>
          <a:ln>
            <a:noFill/>
          </a:ln>
        </p:spPr>
      </p:pic>
      <p:pic>
        <p:nvPicPr>
          <p:cNvPr id="212" name="Google Shape;212;p30"/>
          <p:cNvPicPr preferRelativeResize="0"/>
          <p:nvPr/>
        </p:nvPicPr>
        <p:blipFill rotWithShape="1">
          <a:blip r:embed="rId3">
            <a:alphaModFix/>
          </a:blip>
          <a:srcRect b="-2066" l="0" r="56502" t="51155"/>
          <a:stretch/>
        </p:blipFill>
        <p:spPr>
          <a:xfrm>
            <a:off x="6437250" y="1374750"/>
            <a:ext cx="2866876" cy="2648287"/>
          </a:xfrm>
          <a:prstGeom prst="rect">
            <a:avLst/>
          </a:prstGeom>
          <a:noFill/>
          <a:ln>
            <a:noFill/>
          </a:ln>
        </p:spPr>
      </p:pic>
      <p:sp>
        <p:nvSpPr>
          <p:cNvPr id="213" name="Google Shape;213;p30"/>
          <p:cNvSpPr txBox="1"/>
          <p:nvPr>
            <p:ph idx="1" type="body"/>
          </p:nvPr>
        </p:nvSpPr>
        <p:spPr>
          <a:xfrm>
            <a:off x="497975" y="4058350"/>
            <a:ext cx="8441400" cy="82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600">
                <a:latin typeface="Muli"/>
                <a:ea typeface="Muli"/>
                <a:cs typeface="Muli"/>
                <a:sym typeface="Muli"/>
              </a:rPr>
              <a:t>Key Takeaways:</a:t>
            </a:r>
            <a:endParaRPr sz="1600"/>
          </a:p>
          <a:p>
            <a:pPr indent="-330200" lvl="0" marL="457200" rtl="0" algn="l">
              <a:spcBef>
                <a:spcPts val="600"/>
              </a:spcBef>
              <a:spcAft>
                <a:spcPts val="0"/>
              </a:spcAft>
              <a:buSzPts val="1600"/>
              <a:buChar char="⬡"/>
            </a:pPr>
            <a:r>
              <a:rPr lang="en" sz="1600"/>
              <a:t>It was good to keep these quick and simple. They’re focused on functionality vs aesthetics - in light of our MVP.</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5483500" y="140875"/>
            <a:ext cx="31995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MVC Diagram</a:t>
            </a:r>
            <a:endParaRPr/>
          </a:p>
        </p:txBody>
      </p:sp>
      <p:sp>
        <p:nvSpPr>
          <p:cNvPr id="219" name="Google Shape;219;p3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r>
              <a:rPr lang="en"/>
              <a:t>V</a:t>
            </a:r>
            <a:endParaRPr/>
          </a:p>
        </p:txBody>
      </p:sp>
      <p:pic>
        <p:nvPicPr>
          <p:cNvPr id="220" name="Google Shape;220;p31"/>
          <p:cNvPicPr preferRelativeResize="0"/>
          <p:nvPr/>
        </p:nvPicPr>
        <p:blipFill rotWithShape="1">
          <a:blip r:embed="rId3">
            <a:alphaModFix/>
          </a:blip>
          <a:srcRect b="-2230" l="1294" r="-10979" t="2230"/>
          <a:stretch/>
        </p:blipFill>
        <p:spPr>
          <a:xfrm>
            <a:off x="82625" y="528075"/>
            <a:ext cx="5072174" cy="4192801"/>
          </a:xfrm>
          <a:prstGeom prst="rect">
            <a:avLst/>
          </a:prstGeom>
          <a:noFill/>
          <a:ln>
            <a:noFill/>
          </a:ln>
        </p:spPr>
      </p:pic>
      <p:sp>
        <p:nvSpPr>
          <p:cNvPr id="221" name="Google Shape;221;p31"/>
          <p:cNvSpPr txBox="1"/>
          <p:nvPr>
            <p:ph idx="1" type="body"/>
          </p:nvPr>
        </p:nvSpPr>
        <p:spPr>
          <a:xfrm>
            <a:off x="5154800" y="1108563"/>
            <a:ext cx="3877500" cy="3683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600">
                <a:latin typeface="Muli"/>
                <a:ea typeface="Muli"/>
                <a:cs typeface="Muli"/>
                <a:sym typeface="Muli"/>
              </a:rPr>
              <a:t>Key Takeaways:</a:t>
            </a:r>
            <a:endParaRPr sz="1800"/>
          </a:p>
          <a:p>
            <a:pPr indent="-342900" lvl="0" marL="457200" rtl="0" algn="l">
              <a:spcBef>
                <a:spcPts val="600"/>
              </a:spcBef>
              <a:spcAft>
                <a:spcPts val="0"/>
              </a:spcAft>
              <a:buSzPts val="1800"/>
              <a:buChar char="⬡"/>
            </a:pPr>
            <a:r>
              <a:rPr lang="en" sz="1800"/>
              <a:t>Developing the underlying architecture was helpful in facilitating the web app’s implementation. </a:t>
            </a:r>
            <a:endParaRPr sz="1800"/>
          </a:p>
          <a:p>
            <a:pPr indent="-342900" lvl="0" marL="457200" rtl="0" algn="l">
              <a:spcBef>
                <a:spcPts val="0"/>
              </a:spcBef>
              <a:spcAft>
                <a:spcPts val="0"/>
              </a:spcAft>
              <a:buSzPts val="1800"/>
              <a:buChar char="⬡"/>
            </a:pPr>
            <a:r>
              <a:rPr lang="en" sz="1800"/>
              <a:t>The separation of concerns seen here in Model, View, Controller is reflected in the code.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Team members</a:t>
            </a:r>
            <a:endParaRPr/>
          </a:p>
        </p:txBody>
      </p:sp>
      <p:sp>
        <p:nvSpPr>
          <p:cNvPr id="75" name="Google Shape;75;p14"/>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rPr lang="en"/>
              <a:t>Alok Paranjape</a:t>
            </a:r>
            <a:endParaRPr/>
          </a:p>
          <a:p>
            <a:pPr indent="0" lvl="0" marL="0" rtl="0" algn="l">
              <a:spcBef>
                <a:spcPts val="600"/>
              </a:spcBef>
              <a:spcAft>
                <a:spcPts val="0"/>
              </a:spcAft>
              <a:buNone/>
            </a:pPr>
            <a:r>
              <a:rPr lang="en"/>
              <a:t>Khelan Natha</a:t>
            </a:r>
            <a:endParaRPr/>
          </a:p>
          <a:p>
            <a:pPr indent="0" lvl="0" marL="0" rtl="0" algn="l">
              <a:spcBef>
                <a:spcPts val="600"/>
              </a:spcBef>
              <a:spcAft>
                <a:spcPts val="0"/>
              </a:spcAft>
              <a:buNone/>
            </a:pPr>
            <a:r>
              <a:rPr lang="en"/>
              <a:t>Vandan Chauhan</a:t>
            </a:r>
            <a:endParaRPr/>
          </a:p>
        </p:txBody>
      </p:sp>
      <p:sp>
        <p:nvSpPr>
          <p:cNvPr id="76" name="Google Shape;76;p1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4620225" y="-98825"/>
            <a:ext cx="49047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Use Case Diagrams</a:t>
            </a:r>
            <a:endParaRPr/>
          </a:p>
        </p:txBody>
      </p:sp>
      <p:sp>
        <p:nvSpPr>
          <p:cNvPr id="227" name="Google Shape;227;p3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r>
              <a:rPr lang="en"/>
              <a:t>A</a:t>
            </a:r>
            <a:endParaRPr/>
          </a:p>
        </p:txBody>
      </p:sp>
      <p:pic>
        <p:nvPicPr>
          <p:cNvPr id="228" name="Google Shape;228;p32"/>
          <p:cNvPicPr preferRelativeResize="0"/>
          <p:nvPr/>
        </p:nvPicPr>
        <p:blipFill>
          <a:blip r:embed="rId3">
            <a:alphaModFix/>
          </a:blip>
          <a:stretch>
            <a:fillRect/>
          </a:stretch>
        </p:blipFill>
        <p:spPr>
          <a:xfrm>
            <a:off x="145650" y="229382"/>
            <a:ext cx="4056674" cy="2797293"/>
          </a:xfrm>
          <a:prstGeom prst="rect">
            <a:avLst/>
          </a:prstGeom>
          <a:noFill/>
          <a:ln>
            <a:noFill/>
          </a:ln>
        </p:spPr>
      </p:pic>
      <p:pic>
        <p:nvPicPr>
          <p:cNvPr id="229" name="Google Shape;229;p32"/>
          <p:cNvPicPr preferRelativeResize="0"/>
          <p:nvPr/>
        </p:nvPicPr>
        <p:blipFill>
          <a:blip r:embed="rId4">
            <a:alphaModFix/>
          </a:blip>
          <a:stretch>
            <a:fillRect/>
          </a:stretch>
        </p:blipFill>
        <p:spPr>
          <a:xfrm>
            <a:off x="145652" y="3026675"/>
            <a:ext cx="4056676" cy="1952650"/>
          </a:xfrm>
          <a:prstGeom prst="rect">
            <a:avLst/>
          </a:prstGeom>
          <a:noFill/>
          <a:ln>
            <a:noFill/>
          </a:ln>
        </p:spPr>
      </p:pic>
      <p:sp>
        <p:nvSpPr>
          <p:cNvPr id="230" name="Google Shape;230;p32"/>
          <p:cNvSpPr txBox="1"/>
          <p:nvPr>
            <p:ph idx="1" type="body"/>
          </p:nvPr>
        </p:nvSpPr>
        <p:spPr>
          <a:xfrm>
            <a:off x="4850000" y="1032376"/>
            <a:ext cx="3877500" cy="3432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600">
                <a:latin typeface="Muli"/>
                <a:ea typeface="Muli"/>
                <a:cs typeface="Muli"/>
                <a:sym typeface="Muli"/>
              </a:rPr>
              <a:t>Key Takeaways:</a:t>
            </a:r>
            <a:endParaRPr sz="1800"/>
          </a:p>
          <a:p>
            <a:pPr indent="-342900" lvl="0" marL="457200" rtl="0" algn="l">
              <a:spcBef>
                <a:spcPts val="600"/>
              </a:spcBef>
              <a:spcAft>
                <a:spcPts val="0"/>
              </a:spcAft>
              <a:buSzPts val="1800"/>
              <a:buChar char="⬡"/>
            </a:pPr>
            <a:r>
              <a:rPr lang="en" sz="1800"/>
              <a:t>Initially we thought this would be a good way to envision the overall site structure and interactions.</a:t>
            </a:r>
            <a:endParaRPr sz="1800"/>
          </a:p>
          <a:p>
            <a:pPr indent="-342900" lvl="0" marL="457200" rtl="0" algn="l">
              <a:spcBef>
                <a:spcPts val="0"/>
              </a:spcBef>
              <a:spcAft>
                <a:spcPts val="0"/>
              </a:spcAft>
              <a:buSzPts val="1800"/>
              <a:buChar char="⬡"/>
            </a:pPr>
            <a:r>
              <a:rPr lang="en" sz="1800"/>
              <a:t>Actual implementation </a:t>
            </a:r>
            <a:r>
              <a:rPr lang="en" sz="1800"/>
              <a:t>proved to be mostly different.</a:t>
            </a:r>
            <a:endParaRPr sz="1800"/>
          </a:p>
          <a:p>
            <a:pPr indent="-342900" lvl="0" marL="457200" rtl="0" algn="l">
              <a:spcBef>
                <a:spcPts val="0"/>
              </a:spcBef>
              <a:spcAft>
                <a:spcPts val="0"/>
              </a:spcAft>
              <a:buSzPts val="1800"/>
              <a:buChar char="⬡"/>
            </a:pPr>
            <a:r>
              <a:rPr lang="en" sz="1800"/>
              <a:t>Our inexperience with implementing web apps led to this misalignment.</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3"/>
          <p:cNvSpPr txBox="1"/>
          <p:nvPr>
            <p:ph type="title"/>
          </p:nvPr>
        </p:nvSpPr>
        <p:spPr>
          <a:xfrm>
            <a:off x="5474175" y="75750"/>
            <a:ext cx="3666000" cy="543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Updated Kanban</a:t>
            </a:r>
            <a:endParaRPr/>
          </a:p>
        </p:txBody>
      </p:sp>
      <p:sp>
        <p:nvSpPr>
          <p:cNvPr id="236" name="Google Shape;236;p3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r>
              <a:rPr lang="en"/>
              <a:t>K</a:t>
            </a:r>
            <a:endParaRPr/>
          </a:p>
        </p:txBody>
      </p:sp>
      <p:pic>
        <p:nvPicPr>
          <p:cNvPr id="237" name="Google Shape;237;p33"/>
          <p:cNvPicPr preferRelativeResize="0"/>
          <p:nvPr/>
        </p:nvPicPr>
        <p:blipFill>
          <a:blip r:embed="rId3">
            <a:alphaModFix/>
          </a:blip>
          <a:stretch>
            <a:fillRect/>
          </a:stretch>
        </p:blipFill>
        <p:spPr>
          <a:xfrm>
            <a:off x="54225" y="641874"/>
            <a:ext cx="5422051" cy="4311249"/>
          </a:xfrm>
          <a:prstGeom prst="rect">
            <a:avLst/>
          </a:prstGeom>
          <a:noFill/>
          <a:ln>
            <a:noFill/>
          </a:ln>
        </p:spPr>
      </p:pic>
      <p:sp>
        <p:nvSpPr>
          <p:cNvPr id="238" name="Google Shape;238;p33"/>
          <p:cNvSpPr txBox="1"/>
          <p:nvPr>
            <p:ph idx="1" type="body"/>
          </p:nvPr>
        </p:nvSpPr>
        <p:spPr>
          <a:xfrm>
            <a:off x="5552475" y="933150"/>
            <a:ext cx="3515400" cy="3588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500">
                <a:latin typeface="Muli"/>
                <a:ea typeface="Muli"/>
                <a:cs typeface="Muli"/>
                <a:sym typeface="Muli"/>
              </a:rPr>
              <a:t>Key Takeaways:</a:t>
            </a:r>
            <a:endParaRPr sz="1700"/>
          </a:p>
          <a:p>
            <a:pPr indent="-336550" lvl="0" marL="457200" rtl="0" algn="l">
              <a:spcBef>
                <a:spcPts val="600"/>
              </a:spcBef>
              <a:spcAft>
                <a:spcPts val="0"/>
              </a:spcAft>
              <a:buSzPts val="1700"/>
              <a:buChar char="⬡"/>
            </a:pPr>
            <a:r>
              <a:rPr lang="en" sz="1700"/>
              <a:t>We realized s</a:t>
            </a:r>
            <a:r>
              <a:rPr lang="en" sz="1700"/>
              <a:t>ome things were unnecessary.</a:t>
            </a:r>
            <a:endParaRPr sz="1700"/>
          </a:p>
          <a:p>
            <a:pPr indent="-336550" lvl="0" marL="457200" rtl="0" algn="l">
              <a:spcBef>
                <a:spcPts val="0"/>
              </a:spcBef>
              <a:spcAft>
                <a:spcPts val="0"/>
              </a:spcAft>
              <a:buSzPts val="1700"/>
              <a:buChar char="⬡"/>
            </a:pPr>
            <a:r>
              <a:rPr lang="en" sz="1700"/>
              <a:t>We labelled them ‘Later Release’ and moved them out of our ‘To Do’ column into a ‘Backlog’ column</a:t>
            </a:r>
            <a:endParaRPr sz="1700"/>
          </a:p>
          <a:p>
            <a:pPr indent="-336550" lvl="0" marL="457200" rtl="0" algn="l">
              <a:spcBef>
                <a:spcPts val="0"/>
              </a:spcBef>
              <a:spcAft>
                <a:spcPts val="0"/>
              </a:spcAft>
              <a:buSzPts val="1700"/>
              <a:buChar char="⬡"/>
            </a:pPr>
            <a:r>
              <a:rPr lang="en" sz="1700"/>
              <a:t>This helped to refine and focus on our MVP.</a:t>
            </a:r>
            <a:endParaRPr sz="1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txBox="1"/>
          <p:nvPr>
            <p:ph type="title"/>
          </p:nvPr>
        </p:nvSpPr>
        <p:spPr>
          <a:xfrm>
            <a:off x="580550" y="32350"/>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Rationalized MVP</a:t>
            </a:r>
            <a:endParaRPr/>
          </a:p>
        </p:txBody>
      </p:sp>
      <p:sp>
        <p:nvSpPr>
          <p:cNvPr id="244" name="Google Shape;244;p3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r>
              <a:rPr lang="en"/>
              <a:t>V</a:t>
            </a:r>
            <a:endParaRPr/>
          </a:p>
        </p:txBody>
      </p:sp>
      <p:sp>
        <p:nvSpPr>
          <p:cNvPr id="245" name="Google Shape;245;p34"/>
          <p:cNvSpPr txBox="1"/>
          <p:nvPr>
            <p:ph idx="1" type="body"/>
          </p:nvPr>
        </p:nvSpPr>
        <p:spPr>
          <a:xfrm>
            <a:off x="458900" y="1200250"/>
            <a:ext cx="7831500" cy="2866500"/>
          </a:xfrm>
          <a:prstGeom prst="rect">
            <a:avLst/>
          </a:prstGeom>
        </p:spPr>
        <p:txBody>
          <a:bodyPr anchorCtr="0" anchor="t" bIns="0" lIns="0" spcFirstLastPara="1" rIns="0" wrap="square" tIns="0">
            <a:noAutofit/>
          </a:bodyPr>
          <a:lstStyle/>
          <a:p>
            <a:pPr indent="-336550" lvl="0" marL="457200" rtl="0" algn="l">
              <a:spcBef>
                <a:spcPts val="600"/>
              </a:spcBef>
              <a:spcAft>
                <a:spcPts val="0"/>
              </a:spcAft>
              <a:buSzPts val="1700"/>
              <a:buChar char="⬡"/>
            </a:pPr>
            <a:r>
              <a:rPr lang="en" sz="1700"/>
              <a:t>Signing Up/Logging In, Making Notes, Sharing Notes -&gt; </a:t>
            </a:r>
            <a:r>
              <a:rPr lang="en" sz="1700"/>
              <a:t>Necessary</a:t>
            </a:r>
            <a:endParaRPr sz="1700"/>
          </a:p>
          <a:p>
            <a:pPr indent="-336550" lvl="0" marL="457200" rtl="0" algn="l">
              <a:spcBef>
                <a:spcPts val="0"/>
              </a:spcBef>
              <a:spcAft>
                <a:spcPts val="0"/>
              </a:spcAft>
              <a:buSzPts val="1700"/>
              <a:buChar char="⬡"/>
            </a:pPr>
            <a:r>
              <a:rPr lang="en" sz="1700"/>
              <a:t>Moved Organizing Notes to the Backlog, because </a:t>
            </a:r>
            <a:r>
              <a:rPr lang="en" sz="1700"/>
              <a:t>technically</a:t>
            </a:r>
            <a:r>
              <a:rPr lang="en" sz="1700"/>
              <a:t> it isn’t necessary for creating and sharing notes.</a:t>
            </a:r>
            <a:endParaRPr sz="1700"/>
          </a:p>
          <a:p>
            <a:pPr indent="-336550" lvl="0" marL="457200" rtl="0" algn="l">
              <a:spcBef>
                <a:spcPts val="0"/>
              </a:spcBef>
              <a:spcAft>
                <a:spcPts val="0"/>
              </a:spcAft>
              <a:buSzPts val="1700"/>
              <a:buChar char="⬡"/>
            </a:pPr>
            <a:r>
              <a:rPr lang="en" sz="1700"/>
              <a:t>Looking back, we’ve learned that the user stories should have been more specific, and broken into smaller parts. This way each story would encompass fewer functions in the actual implementation.</a:t>
            </a:r>
            <a:endParaRPr sz="17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5"/>
          <p:cNvSpPr txBox="1"/>
          <p:nvPr>
            <p:ph type="title"/>
          </p:nvPr>
        </p:nvSpPr>
        <p:spPr>
          <a:xfrm>
            <a:off x="580550" y="4345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Changes caused by commentary</a:t>
            </a:r>
            <a:endParaRPr/>
          </a:p>
        </p:txBody>
      </p:sp>
      <p:sp>
        <p:nvSpPr>
          <p:cNvPr id="251" name="Google Shape;251;p35"/>
          <p:cNvSpPr txBox="1"/>
          <p:nvPr>
            <p:ph idx="1" type="body"/>
          </p:nvPr>
        </p:nvSpPr>
        <p:spPr>
          <a:xfrm>
            <a:off x="580550" y="1732100"/>
            <a:ext cx="7478400" cy="3161700"/>
          </a:xfrm>
          <a:prstGeom prst="rect">
            <a:avLst/>
          </a:prstGeom>
        </p:spPr>
        <p:txBody>
          <a:bodyPr anchorCtr="0" anchor="t" bIns="0" lIns="0" spcFirstLastPara="1" rIns="0" wrap="square" tIns="0">
            <a:noAutofit/>
          </a:bodyPr>
          <a:lstStyle/>
          <a:p>
            <a:pPr indent="-285750" lvl="0" marL="457200" rtl="0" algn="l">
              <a:spcBef>
                <a:spcPts val="600"/>
              </a:spcBef>
              <a:spcAft>
                <a:spcPts val="0"/>
              </a:spcAft>
              <a:buSzPts val="900"/>
              <a:buChar char="⬡"/>
            </a:pPr>
            <a:r>
              <a:rPr lang="en" sz="1300"/>
              <a:t>We received several feedbacks, from Tim and from the people who observed our </a:t>
            </a:r>
            <a:r>
              <a:rPr lang="en" sz="1300"/>
              <a:t>project</a:t>
            </a:r>
            <a:r>
              <a:rPr lang="en" sz="1300"/>
              <a:t> as a part of their activity.</a:t>
            </a:r>
            <a:endParaRPr sz="1300"/>
          </a:p>
          <a:p>
            <a:pPr indent="-285750" lvl="0" marL="457200" rtl="0" algn="l">
              <a:spcBef>
                <a:spcPts val="0"/>
              </a:spcBef>
              <a:spcAft>
                <a:spcPts val="0"/>
              </a:spcAft>
              <a:buSzPts val="900"/>
              <a:buChar char="⬡"/>
            </a:pPr>
            <a:r>
              <a:rPr lang="en" sz="1300"/>
              <a:t>One was </a:t>
            </a:r>
            <a:r>
              <a:rPr lang="en" sz="1300"/>
              <a:t>similar</a:t>
            </a:r>
            <a:r>
              <a:rPr lang="en" sz="1300"/>
              <a:t> in almost all of them, unclear roles. However as we mentioned, we had defined clear roles as the execution phase begun.</a:t>
            </a:r>
            <a:endParaRPr sz="1300"/>
          </a:p>
          <a:p>
            <a:pPr indent="-285750" lvl="0" marL="457200" rtl="0" algn="l">
              <a:spcBef>
                <a:spcPts val="0"/>
              </a:spcBef>
              <a:spcAft>
                <a:spcPts val="0"/>
              </a:spcAft>
              <a:buSzPts val="900"/>
              <a:buChar char="⬡"/>
            </a:pPr>
            <a:r>
              <a:rPr lang="en" sz="1300"/>
              <a:t>The rigidity of milestones was also not a matter of concern as we ended up learning those things far later than we thought.</a:t>
            </a:r>
            <a:endParaRPr sz="1300"/>
          </a:p>
          <a:p>
            <a:pPr indent="-285750" lvl="0" marL="457200" rtl="0" algn="l">
              <a:spcBef>
                <a:spcPts val="0"/>
              </a:spcBef>
              <a:spcAft>
                <a:spcPts val="0"/>
              </a:spcAft>
              <a:buSzPts val="900"/>
              <a:buChar char="⬡"/>
            </a:pPr>
            <a:r>
              <a:rPr lang="en" sz="1300"/>
              <a:t>For all the concerns regarding the diagrams, we had mentioned in the respective activity that we had designed the diagrams in a way that we as a team would understand. </a:t>
            </a:r>
            <a:endParaRPr sz="1300"/>
          </a:p>
          <a:p>
            <a:pPr indent="0" lvl="0" marL="457200" rtl="0" algn="l">
              <a:spcBef>
                <a:spcPts val="600"/>
              </a:spcBef>
              <a:spcAft>
                <a:spcPts val="0"/>
              </a:spcAft>
              <a:buNone/>
            </a:pPr>
            <a:br>
              <a:rPr lang="en" sz="1300"/>
            </a:br>
            <a:endParaRPr sz="1300"/>
          </a:p>
        </p:txBody>
      </p:sp>
      <p:sp>
        <p:nvSpPr>
          <p:cNvPr id="252" name="Google Shape;252;p3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r>
              <a:rPr lang="en"/>
              <a:t>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6"/>
          <p:cNvSpPr txBox="1"/>
          <p:nvPr>
            <p:ph type="ctrTitle"/>
          </p:nvPr>
        </p:nvSpPr>
        <p:spPr>
          <a:xfrm>
            <a:off x="533400" y="321575"/>
            <a:ext cx="4263900" cy="592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MVP Demo</a:t>
            </a:r>
            <a:endParaRPr/>
          </a:p>
        </p:txBody>
      </p:sp>
      <p:pic>
        <p:nvPicPr>
          <p:cNvPr id="258" name="Google Shape;258;p36"/>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259" name="Google Shape;259;p36"/>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260" name="Google Shape;260;p36"/>
          <p:cNvPicPr preferRelativeResize="0"/>
          <p:nvPr/>
        </p:nvPicPr>
        <p:blipFill>
          <a:blip r:embed="rId5">
            <a:alphaModFix/>
          </a:blip>
          <a:stretch>
            <a:fillRect/>
          </a:stretch>
        </p:blipFill>
        <p:spPr>
          <a:xfrm>
            <a:off x="6336726" y="1237502"/>
            <a:ext cx="1032700" cy="1209125"/>
          </a:xfrm>
          <a:prstGeom prst="rect">
            <a:avLst/>
          </a:prstGeom>
          <a:noFill/>
          <a:ln>
            <a:noFill/>
          </a:ln>
        </p:spPr>
      </p:pic>
      <p:sp>
        <p:nvSpPr>
          <p:cNvPr id="261" name="Google Shape;261;p36"/>
          <p:cNvSpPr txBox="1"/>
          <p:nvPr/>
        </p:nvSpPr>
        <p:spPr>
          <a:xfrm>
            <a:off x="283550" y="1735250"/>
            <a:ext cx="3000000" cy="1459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1300">
                <a:solidFill>
                  <a:schemeClr val="lt1"/>
                </a:solidFill>
                <a:latin typeface="Muli"/>
                <a:ea typeface="Muli"/>
                <a:cs typeface="Muli"/>
                <a:sym typeface="Muli"/>
              </a:rPr>
              <a:t>What makes it an MVP?</a:t>
            </a:r>
            <a:endParaRPr b="1" sz="1300">
              <a:solidFill>
                <a:schemeClr val="lt1"/>
              </a:solidFill>
              <a:latin typeface="Muli"/>
              <a:ea typeface="Muli"/>
              <a:cs typeface="Muli"/>
              <a:sym typeface="Muli"/>
            </a:endParaRPr>
          </a:p>
          <a:p>
            <a:pPr indent="-311150" lvl="0" marL="457200" rtl="0" algn="l">
              <a:lnSpc>
                <a:spcPct val="115000"/>
              </a:lnSpc>
              <a:spcBef>
                <a:spcPts val="1200"/>
              </a:spcBef>
              <a:spcAft>
                <a:spcPts val="0"/>
              </a:spcAft>
              <a:buClr>
                <a:schemeClr val="accent5"/>
              </a:buClr>
              <a:buSzPts val="1300"/>
              <a:buFont typeface="Muli"/>
              <a:buChar char="⬡"/>
            </a:pPr>
            <a:r>
              <a:rPr lang="en" sz="1300">
                <a:solidFill>
                  <a:schemeClr val="lt1"/>
                </a:solidFill>
                <a:latin typeface="Muli"/>
                <a:ea typeface="Muli"/>
                <a:cs typeface="Muli"/>
                <a:sym typeface="Muli"/>
              </a:rPr>
              <a:t>This release is useful to our target user group since it lets students take notes and share them.</a:t>
            </a:r>
            <a:endParaRPr sz="950">
              <a:solidFill>
                <a:schemeClr val="lt1"/>
              </a:solidFill>
              <a:latin typeface="Roboto"/>
              <a:ea typeface="Roboto"/>
              <a:cs typeface="Roboto"/>
              <a:sym typeface="Roboto"/>
            </a:endParaRPr>
          </a:p>
        </p:txBody>
      </p:sp>
      <p:sp>
        <p:nvSpPr>
          <p:cNvPr id="262" name="Google Shape;262;p36"/>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latin typeface="Lexend Deca"/>
                <a:ea typeface="Lexend Deca"/>
                <a:cs typeface="Lexend Deca"/>
                <a:sym typeface="Lexend Deca"/>
              </a:rPr>
              <a:t>‹#›</a:t>
            </a:fld>
            <a:r>
              <a:rPr lang="en">
                <a:latin typeface="Lexend Deca"/>
                <a:ea typeface="Lexend Deca"/>
                <a:cs typeface="Lexend Deca"/>
                <a:sym typeface="Lexend Deca"/>
              </a:rPr>
              <a:t>K</a:t>
            </a:r>
            <a:endParaRPr>
              <a:latin typeface="Lexend Deca"/>
              <a:ea typeface="Lexend Deca"/>
              <a:cs typeface="Lexend Deca"/>
              <a:sym typeface="Lexend Dec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7"/>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latin typeface="Lexend Deca"/>
                <a:ea typeface="Lexend Deca"/>
                <a:cs typeface="Lexend Deca"/>
                <a:sym typeface="Lexend Deca"/>
              </a:rPr>
              <a:t>‹#›</a:t>
            </a:fld>
            <a:r>
              <a:rPr lang="en">
                <a:latin typeface="Lexend Deca"/>
                <a:ea typeface="Lexend Deca"/>
                <a:cs typeface="Lexend Deca"/>
                <a:sym typeface="Lexend Deca"/>
              </a:rPr>
              <a:t>V</a:t>
            </a:r>
            <a:endParaRPr>
              <a:latin typeface="Lexend Deca"/>
              <a:ea typeface="Lexend Deca"/>
              <a:cs typeface="Lexend Deca"/>
              <a:sym typeface="Lexend Deca"/>
            </a:endParaRPr>
          </a:p>
        </p:txBody>
      </p:sp>
      <p:sp>
        <p:nvSpPr>
          <p:cNvPr id="268" name="Google Shape;268;p37"/>
          <p:cNvSpPr txBox="1"/>
          <p:nvPr/>
        </p:nvSpPr>
        <p:spPr>
          <a:xfrm>
            <a:off x="359750" y="1735250"/>
            <a:ext cx="3000000" cy="2149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1300">
                <a:solidFill>
                  <a:schemeClr val="lt1"/>
                </a:solidFill>
                <a:latin typeface="Muli"/>
                <a:ea typeface="Muli"/>
                <a:cs typeface="Muli"/>
                <a:sym typeface="Muli"/>
              </a:rPr>
              <a:t>What is the team happy with?</a:t>
            </a:r>
            <a:endParaRPr b="1" sz="950">
              <a:solidFill>
                <a:schemeClr val="lt1"/>
              </a:solidFill>
              <a:latin typeface="Roboto"/>
              <a:ea typeface="Roboto"/>
              <a:cs typeface="Roboto"/>
              <a:sym typeface="Roboto"/>
            </a:endParaRPr>
          </a:p>
          <a:p>
            <a:pPr indent="-311150" lvl="0" marL="457200" marR="0" rtl="0" algn="l">
              <a:lnSpc>
                <a:spcPct val="115000"/>
              </a:lnSpc>
              <a:spcBef>
                <a:spcPts val="1200"/>
              </a:spcBef>
              <a:spcAft>
                <a:spcPts val="0"/>
              </a:spcAft>
              <a:buClr>
                <a:schemeClr val="accent5"/>
              </a:buClr>
              <a:buSzPts val="1300"/>
              <a:buFont typeface="Muli"/>
              <a:buChar char="⬡"/>
            </a:pPr>
            <a:r>
              <a:rPr lang="en" sz="1300">
                <a:solidFill>
                  <a:schemeClr val="lt1"/>
                </a:solidFill>
                <a:latin typeface="Muli"/>
                <a:ea typeface="Muli"/>
                <a:cs typeface="Muli"/>
                <a:sym typeface="Muli"/>
              </a:rPr>
              <a:t>We have produced an MVP allowing users to sign up/login, create folders, save their notes and share them. </a:t>
            </a:r>
            <a:endParaRPr sz="1300">
              <a:solidFill>
                <a:schemeClr val="lt1"/>
              </a:solidFill>
              <a:latin typeface="Muli"/>
              <a:ea typeface="Muli"/>
              <a:cs typeface="Muli"/>
              <a:sym typeface="Muli"/>
            </a:endParaRPr>
          </a:p>
          <a:p>
            <a:pPr indent="-311150" lvl="0" marL="457200" marR="0" rtl="0" algn="l">
              <a:lnSpc>
                <a:spcPct val="115000"/>
              </a:lnSpc>
              <a:spcBef>
                <a:spcPts val="0"/>
              </a:spcBef>
              <a:spcAft>
                <a:spcPts val="0"/>
              </a:spcAft>
              <a:buClr>
                <a:schemeClr val="accent5"/>
              </a:buClr>
              <a:buSzPts val="1300"/>
              <a:buFont typeface="Muli"/>
              <a:buChar char="⬡"/>
            </a:pPr>
            <a:r>
              <a:rPr lang="en" sz="1300">
                <a:solidFill>
                  <a:schemeClr val="lt1"/>
                </a:solidFill>
                <a:latin typeface="Muli"/>
                <a:ea typeface="Muli"/>
                <a:cs typeface="Muli"/>
                <a:sym typeface="Muli"/>
              </a:rPr>
              <a:t>These all constitute the basic functionality outlined by our MVP in the latest revision. </a:t>
            </a:r>
            <a:endParaRPr sz="1300">
              <a:solidFill>
                <a:schemeClr val="lt1"/>
              </a:solidFill>
              <a:latin typeface="Muli"/>
              <a:ea typeface="Muli"/>
              <a:cs typeface="Muli"/>
              <a:sym typeface="Mul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8"/>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latin typeface="Lexend Deca"/>
                <a:ea typeface="Lexend Deca"/>
                <a:cs typeface="Lexend Deca"/>
                <a:sym typeface="Lexend Deca"/>
              </a:rPr>
              <a:t>‹#›</a:t>
            </a:fld>
            <a:r>
              <a:rPr lang="en">
                <a:latin typeface="Lexend Deca"/>
                <a:ea typeface="Lexend Deca"/>
                <a:cs typeface="Lexend Deca"/>
                <a:sym typeface="Lexend Deca"/>
              </a:rPr>
              <a:t>A</a:t>
            </a:r>
            <a:endParaRPr>
              <a:latin typeface="Lexend Deca"/>
              <a:ea typeface="Lexend Deca"/>
              <a:cs typeface="Lexend Deca"/>
              <a:sym typeface="Lexend Deca"/>
            </a:endParaRPr>
          </a:p>
        </p:txBody>
      </p:sp>
      <p:sp>
        <p:nvSpPr>
          <p:cNvPr id="274" name="Google Shape;274;p38"/>
          <p:cNvSpPr txBox="1"/>
          <p:nvPr/>
        </p:nvSpPr>
        <p:spPr>
          <a:xfrm>
            <a:off x="359750" y="1735250"/>
            <a:ext cx="3235500" cy="2862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1300">
                <a:solidFill>
                  <a:schemeClr val="lt1"/>
                </a:solidFill>
                <a:latin typeface="Muli"/>
                <a:ea typeface="Muli"/>
                <a:cs typeface="Muli"/>
                <a:sym typeface="Muli"/>
              </a:rPr>
              <a:t>What does the team think could potentially be better (if anything)?</a:t>
            </a:r>
            <a:endParaRPr b="1" sz="1300">
              <a:solidFill>
                <a:schemeClr val="lt1"/>
              </a:solidFill>
              <a:latin typeface="Muli"/>
              <a:ea typeface="Muli"/>
              <a:cs typeface="Muli"/>
              <a:sym typeface="Muli"/>
            </a:endParaRPr>
          </a:p>
          <a:p>
            <a:pPr indent="-311150" lvl="0" marL="914400" rtl="0" algn="l">
              <a:lnSpc>
                <a:spcPct val="115000"/>
              </a:lnSpc>
              <a:spcBef>
                <a:spcPts val="1200"/>
              </a:spcBef>
              <a:spcAft>
                <a:spcPts val="0"/>
              </a:spcAft>
              <a:buClr>
                <a:schemeClr val="lt1"/>
              </a:buClr>
              <a:buSzPts val="1300"/>
              <a:buFont typeface="Muli"/>
              <a:buChar char="●"/>
            </a:pPr>
            <a:r>
              <a:rPr lang="en" sz="1300">
                <a:solidFill>
                  <a:schemeClr val="lt1"/>
                </a:solidFill>
                <a:latin typeface="Muli"/>
                <a:ea typeface="Muli"/>
                <a:cs typeface="Muli"/>
                <a:sym typeface="Muli"/>
              </a:rPr>
              <a:t>Adding some of the features from the backlog</a:t>
            </a:r>
            <a:endParaRPr sz="1300">
              <a:solidFill>
                <a:schemeClr val="lt1"/>
              </a:solidFill>
              <a:latin typeface="Muli"/>
              <a:ea typeface="Muli"/>
              <a:cs typeface="Muli"/>
              <a:sym typeface="Muli"/>
            </a:endParaRPr>
          </a:p>
          <a:p>
            <a:pPr indent="-311150" lvl="0" marL="914400" rtl="0" algn="l">
              <a:lnSpc>
                <a:spcPct val="115000"/>
              </a:lnSpc>
              <a:spcBef>
                <a:spcPts val="0"/>
              </a:spcBef>
              <a:spcAft>
                <a:spcPts val="0"/>
              </a:spcAft>
              <a:buClr>
                <a:schemeClr val="lt1"/>
              </a:buClr>
              <a:buSzPts val="1300"/>
              <a:buFont typeface="Muli"/>
              <a:buChar char="●"/>
            </a:pPr>
            <a:r>
              <a:rPr lang="en" sz="1300">
                <a:solidFill>
                  <a:schemeClr val="lt1"/>
                </a:solidFill>
                <a:latin typeface="Muli"/>
                <a:ea typeface="Muli"/>
                <a:cs typeface="Muli"/>
                <a:sym typeface="Muli"/>
              </a:rPr>
              <a:t>Error testing</a:t>
            </a:r>
            <a:endParaRPr sz="1300">
              <a:solidFill>
                <a:schemeClr val="lt1"/>
              </a:solidFill>
              <a:latin typeface="Muli"/>
              <a:ea typeface="Muli"/>
              <a:cs typeface="Muli"/>
              <a:sym typeface="Muli"/>
            </a:endParaRPr>
          </a:p>
          <a:p>
            <a:pPr indent="-311150" lvl="0" marL="914400" rtl="0" algn="l">
              <a:lnSpc>
                <a:spcPct val="115000"/>
              </a:lnSpc>
              <a:spcBef>
                <a:spcPts val="0"/>
              </a:spcBef>
              <a:spcAft>
                <a:spcPts val="0"/>
              </a:spcAft>
              <a:buClr>
                <a:schemeClr val="lt1"/>
              </a:buClr>
              <a:buSzPts val="1300"/>
              <a:buFont typeface="Muli"/>
              <a:buChar char="●"/>
            </a:pPr>
            <a:r>
              <a:rPr lang="en" sz="1300">
                <a:solidFill>
                  <a:schemeClr val="lt1"/>
                </a:solidFill>
                <a:latin typeface="Muli"/>
                <a:ea typeface="Muli"/>
                <a:cs typeface="Muli"/>
                <a:sym typeface="Muli"/>
              </a:rPr>
              <a:t>Making the UI more readable</a:t>
            </a:r>
            <a:endParaRPr sz="1300">
              <a:solidFill>
                <a:schemeClr val="lt1"/>
              </a:solidFill>
              <a:latin typeface="Muli"/>
              <a:ea typeface="Muli"/>
              <a:cs typeface="Muli"/>
              <a:sym typeface="Muli"/>
            </a:endParaRPr>
          </a:p>
          <a:p>
            <a:pPr indent="-311150" lvl="0" marL="914400" rtl="0" algn="l">
              <a:lnSpc>
                <a:spcPct val="115000"/>
              </a:lnSpc>
              <a:spcBef>
                <a:spcPts val="0"/>
              </a:spcBef>
              <a:spcAft>
                <a:spcPts val="0"/>
              </a:spcAft>
              <a:buClr>
                <a:schemeClr val="lt1"/>
              </a:buClr>
              <a:buSzPts val="1300"/>
              <a:buFont typeface="Muli"/>
              <a:buChar char="●"/>
            </a:pPr>
            <a:r>
              <a:rPr lang="en" sz="1300">
                <a:solidFill>
                  <a:schemeClr val="lt1"/>
                </a:solidFill>
                <a:latin typeface="Muli"/>
                <a:ea typeface="Muli"/>
                <a:cs typeface="Muli"/>
                <a:sym typeface="Muli"/>
              </a:rPr>
              <a:t>Making the variable names more consistent.</a:t>
            </a:r>
            <a:endParaRPr sz="1300">
              <a:solidFill>
                <a:schemeClr val="lt1"/>
              </a:solidFill>
              <a:latin typeface="Muli"/>
              <a:ea typeface="Muli"/>
              <a:cs typeface="Muli"/>
              <a:sym typeface="Muli"/>
            </a:endParaRPr>
          </a:p>
          <a:p>
            <a:pPr indent="0" lvl="0" marL="0" rtl="0" algn="l">
              <a:lnSpc>
                <a:spcPct val="115000"/>
              </a:lnSpc>
              <a:spcBef>
                <a:spcPts val="600"/>
              </a:spcBef>
              <a:spcAft>
                <a:spcPts val="0"/>
              </a:spcAft>
              <a:buNone/>
            </a:pPr>
            <a:r>
              <a:t/>
            </a:r>
            <a:endParaRPr sz="950">
              <a:solidFill>
                <a:schemeClr val="lt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9"/>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latin typeface="Lexend Deca"/>
                <a:ea typeface="Lexend Deca"/>
                <a:cs typeface="Lexend Deca"/>
                <a:sym typeface="Lexend Deca"/>
              </a:rPr>
              <a:t>‹#›</a:t>
            </a:fld>
            <a:r>
              <a:rPr lang="en">
                <a:latin typeface="Lexend Deca"/>
                <a:ea typeface="Lexend Deca"/>
                <a:cs typeface="Lexend Deca"/>
                <a:sym typeface="Lexend Deca"/>
              </a:rPr>
              <a:t>K</a:t>
            </a:r>
            <a:endParaRPr>
              <a:latin typeface="Lexend Deca"/>
              <a:ea typeface="Lexend Deca"/>
              <a:cs typeface="Lexend Deca"/>
              <a:sym typeface="Lexend Deca"/>
            </a:endParaRPr>
          </a:p>
        </p:txBody>
      </p:sp>
      <p:sp>
        <p:nvSpPr>
          <p:cNvPr id="280" name="Google Shape;280;p39"/>
          <p:cNvSpPr txBox="1"/>
          <p:nvPr/>
        </p:nvSpPr>
        <p:spPr>
          <a:xfrm>
            <a:off x="359750" y="1735250"/>
            <a:ext cx="3000000" cy="19194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1300">
                <a:solidFill>
                  <a:schemeClr val="lt1"/>
                </a:solidFill>
                <a:latin typeface="Muli"/>
                <a:ea typeface="Muli"/>
                <a:cs typeface="Muli"/>
                <a:sym typeface="Muli"/>
              </a:rPr>
              <a:t>D</a:t>
            </a:r>
            <a:r>
              <a:rPr b="1" lang="en" sz="1300">
                <a:solidFill>
                  <a:schemeClr val="lt1"/>
                </a:solidFill>
                <a:latin typeface="Muli"/>
                <a:ea typeface="Muli"/>
                <a:cs typeface="Muli"/>
                <a:sym typeface="Muli"/>
              </a:rPr>
              <a:t>oes what the team envisions for a next MVP still jive well?</a:t>
            </a:r>
            <a:endParaRPr b="1" sz="950">
              <a:solidFill>
                <a:schemeClr val="lt1"/>
              </a:solidFill>
              <a:latin typeface="Roboto"/>
              <a:ea typeface="Roboto"/>
              <a:cs typeface="Roboto"/>
              <a:sym typeface="Roboto"/>
            </a:endParaRPr>
          </a:p>
          <a:p>
            <a:pPr indent="-311150" lvl="0" marL="457200" marR="0" rtl="0" algn="l">
              <a:lnSpc>
                <a:spcPct val="115000"/>
              </a:lnSpc>
              <a:spcBef>
                <a:spcPts val="1200"/>
              </a:spcBef>
              <a:spcAft>
                <a:spcPts val="0"/>
              </a:spcAft>
              <a:buClr>
                <a:schemeClr val="accent5"/>
              </a:buClr>
              <a:buSzPts val="1300"/>
              <a:buFont typeface="Muli"/>
              <a:buChar char="⬡"/>
            </a:pPr>
            <a:r>
              <a:rPr lang="en" sz="1300">
                <a:solidFill>
                  <a:schemeClr val="lt1"/>
                </a:solidFill>
                <a:latin typeface="Muli"/>
                <a:ea typeface="Muli"/>
                <a:cs typeface="Muli"/>
                <a:sym typeface="Muli"/>
              </a:rPr>
              <a:t>For the most part, yes, the existing code could be extended to include those features.</a:t>
            </a:r>
            <a:endParaRPr sz="950">
              <a:solidFill>
                <a:schemeClr val="lt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0"/>
          <p:cNvSpPr txBox="1"/>
          <p:nvPr>
            <p:ph type="title"/>
          </p:nvPr>
        </p:nvSpPr>
        <p:spPr>
          <a:xfrm>
            <a:off x="774900" y="2264400"/>
            <a:ext cx="7594200" cy="614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u="sng">
                <a:solidFill>
                  <a:schemeClr val="hlink"/>
                </a:solidFill>
                <a:hlinkClick r:id="rId3"/>
              </a:rPr>
              <a:t>Link to local version of web app:</a:t>
            </a:r>
            <a:endParaRPr/>
          </a:p>
        </p:txBody>
      </p:sp>
      <p:sp>
        <p:nvSpPr>
          <p:cNvPr id="286" name="Google Shape;286;p4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r>
              <a:rPr lang="en"/>
              <a:t>A</a:t>
            </a:r>
            <a:endParaRPr/>
          </a:p>
        </p:txBody>
      </p:sp>
      <p:pic>
        <p:nvPicPr>
          <p:cNvPr id="287" name="Google Shape;287;p40"/>
          <p:cNvPicPr preferRelativeResize="0"/>
          <p:nvPr/>
        </p:nvPicPr>
        <p:blipFill>
          <a:blip r:embed="rId4">
            <a:alphaModFix/>
          </a:blip>
          <a:stretch>
            <a:fillRect/>
          </a:stretch>
        </p:blipFill>
        <p:spPr>
          <a:xfrm>
            <a:off x="3949850" y="2879100"/>
            <a:ext cx="1160350" cy="11603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1"/>
          <p:cNvSpPr txBox="1"/>
          <p:nvPr>
            <p:ph type="ctrTitle"/>
          </p:nvPr>
        </p:nvSpPr>
        <p:spPr>
          <a:xfrm>
            <a:off x="685800" y="1659550"/>
            <a:ext cx="42639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Team Reflection</a:t>
            </a:r>
            <a:endParaRPr/>
          </a:p>
        </p:txBody>
      </p:sp>
      <p:pic>
        <p:nvPicPr>
          <p:cNvPr id="293" name="Google Shape;293;p41"/>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294" name="Google Shape;294;p41"/>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295" name="Google Shape;295;p41"/>
          <p:cNvPicPr preferRelativeResize="0"/>
          <p:nvPr/>
        </p:nvPicPr>
        <p:blipFill>
          <a:blip r:embed="rId5">
            <a:alphaModFix/>
          </a:blip>
          <a:stretch>
            <a:fillRect/>
          </a:stretch>
        </p:blipFill>
        <p:spPr>
          <a:xfrm>
            <a:off x="6336726" y="1237502"/>
            <a:ext cx="1032700" cy="1209125"/>
          </a:xfrm>
          <a:prstGeom prst="rect">
            <a:avLst/>
          </a:prstGeom>
          <a:noFill/>
          <a:ln>
            <a:noFill/>
          </a:ln>
        </p:spPr>
      </p:pic>
      <p:sp>
        <p:nvSpPr>
          <p:cNvPr id="296" name="Google Shape;296;p41"/>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latin typeface="Lexend Deca"/>
                <a:ea typeface="Lexend Deca"/>
                <a:cs typeface="Lexend Deca"/>
                <a:sym typeface="Lexend Deca"/>
              </a:rPr>
              <a:t>‹#›</a:t>
            </a:fld>
            <a:endParaRPr>
              <a:latin typeface="Lexend Deca"/>
              <a:ea typeface="Lexend Deca"/>
              <a:cs typeface="Lexend Deca"/>
              <a:sym typeface="Lexend De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ctrTitle"/>
          </p:nvPr>
        </p:nvSpPr>
        <p:spPr>
          <a:xfrm>
            <a:off x="655700" y="379325"/>
            <a:ext cx="42639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Project Idea Refresher</a:t>
            </a:r>
            <a:endParaRPr/>
          </a:p>
        </p:txBody>
      </p:sp>
      <p:pic>
        <p:nvPicPr>
          <p:cNvPr id="82" name="Google Shape;82;p15"/>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83" name="Google Shape;83;p15"/>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84" name="Google Shape;84;p15"/>
          <p:cNvPicPr preferRelativeResize="0"/>
          <p:nvPr/>
        </p:nvPicPr>
        <p:blipFill>
          <a:blip r:embed="rId5">
            <a:alphaModFix/>
          </a:blip>
          <a:stretch>
            <a:fillRect/>
          </a:stretch>
        </p:blipFill>
        <p:spPr>
          <a:xfrm>
            <a:off x="6336726" y="1237502"/>
            <a:ext cx="1032700" cy="1209125"/>
          </a:xfrm>
          <a:prstGeom prst="rect">
            <a:avLst/>
          </a:prstGeom>
          <a:noFill/>
          <a:ln>
            <a:noFill/>
          </a:ln>
        </p:spPr>
      </p:pic>
      <p:sp>
        <p:nvSpPr>
          <p:cNvPr id="85" name="Google Shape;85;p15"/>
          <p:cNvSpPr txBox="1"/>
          <p:nvPr/>
        </p:nvSpPr>
        <p:spPr>
          <a:xfrm>
            <a:off x="503300" y="1944150"/>
            <a:ext cx="3507000" cy="22257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600"/>
              </a:spcBef>
              <a:spcAft>
                <a:spcPts val="0"/>
              </a:spcAft>
              <a:buClr>
                <a:schemeClr val="accent5"/>
              </a:buClr>
              <a:buSzPts val="1300"/>
              <a:buFont typeface="Muli"/>
              <a:buChar char="⬡"/>
            </a:pPr>
            <a:r>
              <a:rPr lang="en" sz="1300">
                <a:solidFill>
                  <a:schemeClr val="lt1"/>
                </a:solidFill>
                <a:latin typeface="Muli"/>
                <a:ea typeface="Muli"/>
                <a:cs typeface="Muli"/>
                <a:sym typeface="Muli"/>
              </a:rPr>
              <a:t>ShareNote, a Web app that lets users easily create and share notes with their peers.</a:t>
            </a:r>
            <a:endParaRPr sz="1100">
              <a:solidFill>
                <a:schemeClr val="lt1"/>
              </a:solidFill>
              <a:latin typeface="Muli"/>
              <a:ea typeface="Muli"/>
              <a:cs typeface="Muli"/>
              <a:sym typeface="Muli"/>
            </a:endParaRPr>
          </a:p>
          <a:p>
            <a:pPr indent="-311150" lvl="0" marL="457200" rtl="0" algn="l">
              <a:lnSpc>
                <a:spcPct val="115000"/>
              </a:lnSpc>
              <a:spcBef>
                <a:spcPts val="0"/>
              </a:spcBef>
              <a:spcAft>
                <a:spcPts val="0"/>
              </a:spcAft>
              <a:buClr>
                <a:schemeClr val="accent5"/>
              </a:buClr>
              <a:buSzPts val="1300"/>
              <a:buFont typeface="Muli"/>
              <a:buChar char="⬡"/>
            </a:pPr>
            <a:r>
              <a:rPr lang="en" sz="1300">
                <a:solidFill>
                  <a:schemeClr val="lt1"/>
                </a:solidFill>
                <a:latin typeface="Muli"/>
                <a:ea typeface="Muli"/>
                <a:cs typeface="Muli"/>
                <a:sym typeface="Muli"/>
              </a:rPr>
              <a:t>All members contributed to the group activities relating to initiating and planning. Later, we divided the construction and documentation activities amongst members more individually. </a:t>
            </a:r>
            <a:endParaRPr sz="650">
              <a:solidFill>
                <a:schemeClr val="lt1"/>
              </a:solidFill>
              <a:latin typeface="Roboto"/>
              <a:ea typeface="Roboto"/>
              <a:cs typeface="Roboto"/>
              <a:sym typeface="Roboto"/>
            </a:endParaRPr>
          </a:p>
        </p:txBody>
      </p:sp>
      <p:sp>
        <p:nvSpPr>
          <p:cNvPr id="86" name="Google Shape;86;p15"/>
          <p:cNvSpPr txBox="1"/>
          <p:nvPr>
            <p:ph idx="12" type="sldNum"/>
          </p:nvPr>
        </p:nvSpPr>
        <p:spPr>
          <a:xfrm>
            <a:off x="8730254" y="4804700"/>
            <a:ext cx="272400" cy="2358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latin typeface="Lexend Deca"/>
                <a:ea typeface="Lexend Deca"/>
                <a:cs typeface="Lexend Deca"/>
                <a:sym typeface="Lexend Deca"/>
              </a:rPr>
              <a:t>‹#›</a:t>
            </a:fld>
            <a:r>
              <a:rPr lang="en">
                <a:latin typeface="Lexend Deca"/>
                <a:ea typeface="Lexend Deca"/>
                <a:cs typeface="Lexend Deca"/>
                <a:sym typeface="Lexend Deca"/>
              </a:rPr>
              <a:t>K</a:t>
            </a:r>
            <a:endParaRPr>
              <a:latin typeface="Lexend Deca"/>
              <a:ea typeface="Lexend Deca"/>
              <a:cs typeface="Lexend Deca"/>
              <a:sym typeface="Lexend Dec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2"/>
          <p:cNvSpPr txBox="1"/>
          <p:nvPr>
            <p:ph type="title"/>
          </p:nvPr>
        </p:nvSpPr>
        <p:spPr>
          <a:xfrm>
            <a:off x="580550" y="8155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Q: </a:t>
            </a:r>
            <a:r>
              <a:rPr lang="en" sz="1500">
                <a:latin typeface="Muli"/>
                <a:ea typeface="Muli"/>
                <a:cs typeface="Muli"/>
                <a:sym typeface="Muli"/>
              </a:rPr>
              <a:t>How did you feel about this project? Do you think your team was successful? What did you like about the project? What did you dislike about the project? </a:t>
            </a:r>
            <a:endParaRPr sz="3700"/>
          </a:p>
        </p:txBody>
      </p:sp>
      <p:sp>
        <p:nvSpPr>
          <p:cNvPr id="302" name="Google Shape;302;p42"/>
          <p:cNvSpPr txBox="1"/>
          <p:nvPr>
            <p:ph idx="1" type="body"/>
          </p:nvPr>
        </p:nvSpPr>
        <p:spPr>
          <a:xfrm>
            <a:off x="580550" y="1962150"/>
            <a:ext cx="6014400" cy="2515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3200">
                <a:latin typeface="Lexend Deca"/>
                <a:ea typeface="Lexend Deca"/>
                <a:cs typeface="Lexend Deca"/>
                <a:sym typeface="Lexend Deca"/>
              </a:rPr>
              <a:t>A</a:t>
            </a:r>
            <a:r>
              <a:rPr b="1" lang="en" sz="3200">
                <a:latin typeface="Lexend Deca"/>
                <a:ea typeface="Lexend Deca"/>
                <a:cs typeface="Lexend Deca"/>
                <a:sym typeface="Lexend Deca"/>
              </a:rPr>
              <a:t>:</a:t>
            </a:r>
            <a:r>
              <a:rPr b="1" lang="en" sz="3700">
                <a:latin typeface="Lexend Deca"/>
                <a:ea typeface="Lexend Deca"/>
                <a:cs typeface="Lexend Deca"/>
                <a:sym typeface="Lexend Deca"/>
              </a:rPr>
              <a:t> </a:t>
            </a:r>
            <a:r>
              <a:rPr lang="en" sz="1500"/>
              <a:t>We felt this project was quite helpful for learning about project planning and implementation. We got to learn about team coordination. As a team we think we were moderately successful overall. We enjoyed working as a team. One aspect we weren’t too fond of was how we are expected to make judgement calls about how best to handle the project, but without experience you end up making costly mistakes leaving you in a time crunch. But we chalked this up to being part of the learning experience.</a:t>
            </a:r>
            <a:endParaRPr sz="1500"/>
          </a:p>
        </p:txBody>
      </p:sp>
      <p:sp>
        <p:nvSpPr>
          <p:cNvPr id="303" name="Google Shape;303;p4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r>
              <a:rPr lang="en"/>
              <a:t>V</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3"/>
          <p:cNvSpPr txBox="1"/>
          <p:nvPr>
            <p:ph type="title"/>
          </p:nvPr>
        </p:nvSpPr>
        <p:spPr>
          <a:xfrm>
            <a:off x="580550" y="1348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Q:</a:t>
            </a:r>
            <a:r>
              <a:rPr lang="en" sz="4000"/>
              <a:t> </a:t>
            </a:r>
            <a:r>
              <a:rPr lang="en" sz="1500">
                <a:latin typeface="Muli"/>
                <a:ea typeface="Muli"/>
                <a:cs typeface="Muli"/>
                <a:sym typeface="Muli"/>
              </a:rPr>
              <a:t>What did your team feel most proud of throughout the entire project experience? </a:t>
            </a:r>
            <a:endParaRPr sz="3700"/>
          </a:p>
        </p:txBody>
      </p:sp>
      <p:sp>
        <p:nvSpPr>
          <p:cNvPr id="309" name="Google Shape;309;p4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r>
              <a:rPr lang="en"/>
              <a:t>K</a:t>
            </a:r>
            <a:endParaRPr/>
          </a:p>
        </p:txBody>
      </p:sp>
      <p:sp>
        <p:nvSpPr>
          <p:cNvPr id="310" name="Google Shape;310;p43"/>
          <p:cNvSpPr txBox="1"/>
          <p:nvPr>
            <p:ph type="title"/>
          </p:nvPr>
        </p:nvSpPr>
        <p:spPr>
          <a:xfrm>
            <a:off x="580550" y="25956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a:t>
            </a:r>
            <a:r>
              <a:rPr lang="en"/>
              <a:t>: </a:t>
            </a:r>
            <a:r>
              <a:rPr b="0" lang="en" sz="1500">
                <a:latin typeface="Muli"/>
                <a:ea typeface="Muli"/>
                <a:cs typeface="Muli"/>
                <a:sym typeface="Muli"/>
              </a:rPr>
              <a:t>Despite our inexperience and the difficulties we surmounted, what we did was a huge achievement.</a:t>
            </a:r>
            <a:endParaRPr b="0" sz="37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4"/>
          <p:cNvSpPr txBox="1"/>
          <p:nvPr>
            <p:ph type="title"/>
          </p:nvPr>
        </p:nvSpPr>
        <p:spPr>
          <a:xfrm>
            <a:off x="580550" y="3583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Q: </a:t>
            </a:r>
            <a:r>
              <a:rPr lang="en" sz="1500">
                <a:latin typeface="Muli"/>
                <a:ea typeface="Muli"/>
                <a:cs typeface="Muli"/>
                <a:sym typeface="Muli"/>
              </a:rPr>
              <a:t>What did you learn about yourself as you collaborated and worked on this project (individually and as a team)?</a:t>
            </a:r>
            <a:endParaRPr sz="3700"/>
          </a:p>
        </p:txBody>
      </p:sp>
      <p:sp>
        <p:nvSpPr>
          <p:cNvPr id="316" name="Google Shape;316;p4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r>
              <a:rPr lang="en"/>
              <a:t>V</a:t>
            </a:r>
            <a:endParaRPr/>
          </a:p>
        </p:txBody>
      </p:sp>
      <p:sp>
        <p:nvSpPr>
          <p:cNvPr id="317" name="Google Shape;317;p44"/>
          <p:cNvSpPr txBox="1"/>
          <p:nvPr>
            <p:ph idx="1" type="body"/>
          </p:nvPr>
        </p:nvSpPr>
        <p:spPr>
          <a:xfrm>
            <a:off x="580550" y="1569275"/>
            <a:ext cx="60144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3200">
                <a:latin typeface="Lexend Deca"/>
                <a:ea typeface="Lexend Deca"/>
                <a:cs typeface="Lexend Deca"/>
                <a:sym typeface="Lexend Deca"/>
              </a:rPr>
              <a:t>A:</a:t>
            </a:r>
            <a:r>
              <a:rPr b="1" lang="en" sz="3700">
                <a:latin typeface="Lexend Deca"/>
                <a:ea typeface="Lexend Deca"/>
                <a:cs typeface="Lexend Deca"/>
                <a:sym typeface="Lexend Deca"/>
              </a:rPr>
              <a:t> </a:t>
            </a:r>
            <a:endParaRPr sz="1000"/>
          </a:p>
          <a:p>
            <a:pPr indent="0" lvl="0" marL="0" rtl="0" algn="l">
              <a:lnSpc>
                <a:spcPct val="115000"/>
              </a:lnSpc>
              <a:spcBef>
                <a:spcPts val="600"/>
              </a:spcBef>
              <a:spcAft>
                <a:spcPts val="0"/>
              </a:spcAft>
              <a:buNone/>
            </a:pPr>
            <a:r>
              <a:rPr lang="en" sz="1500"/>
              <a:t>Khelan - learned that it will take practice and experience to get good at doing projects. </a:t>
            </a:r>
            <a:endParaRPr sz="1500"/>
          </a:p>
          <a:p>
            <a:pPr indent="0" lvl="0" marL="0" rtl="0" algn="l">
              <a:lnSpc>
                <a:spcPct val="115000"/>
              </a:lnSpc>
              <a:spcBef>
                <a:spcPts val="600"/>
              </a:spcBef>
              <a:spcAft>
                <a:spcPts val="0"/>
              </a:spcAft>
              <a:buNone/>
            </a:pPr>
            <a:r>
              <a:rPr lang="en" sz="1500"/>
              <a:t>Alok - learned that it’s better to try something, than to give up. Vandan - learned that there may be issues, but always do your bit and contribute as much as we can. </a:t>
            </a:r>
            <a:endParaRPr sz="1500"/>
          </a:p>
          <a:p>
            <a:pPr indent="0" lvl="0" marL="0" rtl="0" algn="l">
              <a:spcBef>
                <a:spcPts val="600"/>
              </a:spcBef>
              <a:spcAft>
                <a:spcPts val="0"/>
              </a:spcAft>
              <a:buNone/>
            </a:pPr>
            <a:r>
              <a:rPr lang="en" sz="1500"/>
              <a:t>As a group we learned that it’s better for people to specialize rather than everyone being a generalist - but we also learned that this was hard to assess in the beginning because of our inexperience.</a:t>
            </a:r>
            <a:endParaRPr b="1" sz="3400">
              <a:latin typeface="Muli"/>
              <a:ea typeface="Muli"/>
              <a:cs typeface="Muli"/>
              <a:sym typeface="Mul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5"/>
          <p:cNvSpPr txBox="1"/>
          <p:nvPr>
            <p:ph idx="1" type="body"/>
          </p:nvPr>
        </p:nvSpPr>
        <p:spPr>
          <a:xfrm>
            <a:off x="580550" y="2345700"/>
            <a:ext cx="6014400" cy="1637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3200">
                <a:latin typeface="Lexend Deca"/>
                <a:ea typeface="Lexend Deca"/>
                <a:cs typeface="Lexend Deca"/>
                <a:sym typeface="Lexend Deca"/>
              </a:rPr>
              <a:t>A</a:t>
            </a:r>
            <a:r>
              <a:rPr b="1" lang="en" sz="3200">
                <a:latin typeface="Lexend Deca"/>
                <a:ea typeface="Lexend Deca"/>
                <a:cs typeface="Lexend Deca"/>
                <a:sym typeface="Lexend Deca"/>
              </a:rPr>
              <a:t>: </a:t>
            </a:r>
            <a:r>
              <a:rPr lang="en" sz="1500"/>
              <a:t>We definitely will use the knowledge we gained related to planning when we go out in the industry, but it’d be project specific. We’ll probably need it for other classes, or when making our own websites.</a:t>
            </a:r>
            <a:endParaRPr sz="2900"/>
          </a:p>
        </p:txBody>
      </p:sp>
      <p:sp>
        <p:nvSpPr>
          <p:cNvPr id="323" name="Google Shape;323;p4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r>
              <a:rPr lang="en"/>
              <a:t>A</a:t>
            </a:r>
            <a:endParaRPr/>
          </a:p>
        </p:txBody>
      </p:sp>
      <p:sp>
        <p:nvSpPr>
          <p:cNvPr id="324" name="Google Shape;324;p45"/>
          <p:cNvSpPr txBox="1"/>
          <p:nvPr>
            <p:ph type="title"/>
          </p:nvPr>
        </p:nvSpPr>
        <p:spPr>
          <a:xfrm>
            <a:off x="580550" y="1095100"/>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Q:</a:t>
            </a:r>
            <a:r>
              <a:rPr lang="en" sz="3700"/>
              <a:t> </a:t>
            </a:r>
            <a:r>
              <a:rPr lang="en" sz="1500">
                <a:latin typeface="Muli"/>
                <a:ea typeface="Muli"/>
                <a:cs typeface="Muli"/>
                <a:sym typeface="Muli"/>
              </a:rPr>
              <a:t>How will you use (or not use) what you have learned/experienced in this project going forward?</a:t>
            </a:r>
            <a:r>
              <a:rPr b="0" lang="en" sz="1500">
                <a:latin typeface="Muli"/>
                <a:ea typeface="Muli"/>
                <a:cs typeface="Muli"/>
                <a:sym typeface="Muli"/>
              </a:rPr>
              <a:t> </a:t>
            </a:r>
            <a:endParaRPr sz="1500">
              <a:latin typeface="Muli"/>
              <a:ea typeface="Muli"/>
              <a:cs typeface="Muli"/>
              <a:sym typeface="Mul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6"/>
          <p:cNvSpPr txBox="1"/>
          <p:nvPr>
            <p:ph type="title"/>
          </p:nvPr>
        </p:nvSpPr>
        <p:spPr>
          <a:xfrm>
            <a:off x="486900" y="417613"/>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Q: </a:t>
            </a:r>
            <a:r>
              <a:rPr lang="en" sz="1500">
                <a:latin typeface="Muli"/>
                <a:ea typeface="Muli"/>
                <a:cs typeface="Muli"/>
                <a:sym typeface="Muli"/>
              </a:rPr>
              <a:t>What "stuff &amp; things" related to this project would you like more help with?</a:t>
            </a:r>
            <a:endParaRPr sz="3700"/>
          </a:p>
        </p:txBody>
      </p:sp>
      <p:sp>
        <p:nvSpPr>
          <p:cNvPr id="330" name="Google Shape;330;p46"/>
          <p:cNvSpPr txBox="1"/>
          <p:nvPr>
            <p:ph idx="1" type="body"/>
          </p:nvPr>
        </p:nvSpPr>
        <p:spPr>
          <a:xfrm>
            <a:off x="486900" y="1564187"/>
            <a:ext cx="6014400" cy="31617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b="1" lang="en" sz="3200">
                <a:latin typeface="Lexend Deca"/>
                <a:ea typeface="Lexend Deca"/>
                <a:cs typeface="Lexend Deca"/>
                <a:sym typeface="Lexend Deca"/>
              </a:rPr>
              <a:t>A</a:t>
            </a:r>
            <a:r>
              <a:rPr b="1" lang="en" sz="3200">
                <a:latin typeface="Lexend Deca"/>
                <a:ea typeface="Lexend Deca"/>
                <a:cs typeface="Lexend Deca"/>
                <a:sym typeface="Lexend Deca"/>
              </a:rPr>
              <a:t>:</a:t>
            </a:r>
            <a:r>
              <a:rPr b="1" lang="en" sz="4000">
                <a:latin typeface="Lexend Deca"/>
                <a:ea typeface="Lexend Deca"/>
                <a:cs typeface="Lexend Deca"/>
                <a:sym typeface="Lexend Deca"/>
              </a:rPr>
              <a:t> </a:t>
            </a:r>
            <a:r>
              <a:rPr lang="en" sz="1500"/>
              <a:t>We’d like more help with managing expectations for our MVP, and feedback on if a proposed MVP is attainable for our coding experience.</a:t>
            </a:r>
            <a:r>
              <a:rPr lang="en" sz="1800"/>
              <a:t> </a:t>
            </a:r>
            <a:endParaRPr sz="3200"/>
          </a:p>
        </p:txBody>
      </p:sp>
      <p:sp>
        <p:nvSpPr>
          <p:cNvPr id="331" name="Google Shape;331;p4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r>
              <a:rPr lang="en"/>
              <a:t>K</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7"/>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Questions?</a:t>
            </a:r>
            <a:endParaRPr/>
          </a:p>
        </p:txBody>
      </p:sp>
      <p:sp>
        <p:nvSpPr>
          <p:cNvPr id="337" name="Google Shape;337;p4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ctrTitle"/>
          </p:nvPr>
        </p:nvSpPr>
        <p:spPr>
          <a:xfrm>
            <a:off x="685800" y="1659550"/>
            <a:ext cx="53823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Project</a:t>
            </a:r>
            <a:r>
              <a:rPr lang="en"/>
              <a:t> Planning Phase</a:t>
            </a:r>
            <a:endParaRPr/>
          </a:p>
        </p:txBody>
      </p:sp>
      <p:sp>
        <p:nvSpPr>
          <p:cNvPr id="92" name="Google Shape;92;p16"/>
          <p:cNvSpPr txBox="1"/>
          <p:nvPr>
            <p:ph idx="12" type="sldNum"/>
          </p:nvPr>
        </p:nvSpPr>
        <p:spPr>
          <a:xfrm>
            <a:off x="8474484" y="4859576"/>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latin typeface="Lexend Deca"/>
                <a:ea typeface="Lexend Deca"/>
                <a:cs typeface="Lexend Deca"/>
                <a:sym typeface="Lexend Deca"/>
              </a:rPr>
              <a:t>‹#›</a:t>
            </a:fld>
            <a:endParaRPr>
              <a:latin typeface="Lexend Deca"/>
              <a:ea typeface="Lexend Deca"/>
              <a:cs typeface="Lexend Deca"/>
              <a:sym typeface="Lexend Dec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ctrTitle"/>
          </p:nvPr>
        </p:nvSpPr>
        <p:spPr>
          <a:xfrm>
            <a:off x="357350" y="184275"/>
            <a:ext cx="6859500" cy="691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But Why, and other W’s…</a:t>
            </a:r>
            <a:endParaRPr/>
          </a:p>
        </p:txBody>
      </p:sp>
      <p:pic>
        <p:nvPicPr>
          <p:cNvPr id="98" name="Google Shape;98;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9" name="Google Shape;99;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100" name="Google Shape;100;p17"/>
          <p:cNvPicPr preferRelativeResize="0"/>
          <p:nvPr/>
        </p:nvPicPr>
        <p:blipFill>
          <a:blip r:embed="rId5">
            <a:alphaModFix/>
          </a:blip>
          <a:stretch>
            <a:fillRect/>
          </a:stretch>
        </p:blipFill>
        <p:spPr>
          <a:xfrm>
            <a:off x="6336726" y="1237502"/>
            <a:ext cx="1032700" cy="1209125"/>
          </a:xfrm>
          <a:prstGeom prst="rect">
            <a:avLst/>
          </a:prstGeom>
          <a:noFill/>
          <a:ln>
            <a:noFill/>
          </a:ln>
        </p:spPr>
      </p:pic>
      <p:sp>
        <p:nvSpPr>
          <p:cNvPr id="101" name="Google Shape;101;p17"/>
          <p:cNvSpPr txBox="1"/>
          <p:nvPr>
            <p:ph idx="4294967295" type="body"/>
          </p:nvPr>
        </p:nvSpPr>
        <p:spPr>
          <a:xfrm>
            <a:off x="226075" y="889550"/>
            <a:ext cx="4334400" cy="3900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sz="1200"/>
          </a:p>
          <a:p>
            <a:pPr indent="-279400" lvl="0" marL="457200" rtl="0" algn="l">
              <a:spcBef>
                <a:spcPts val="600"/>
              </a:spcBef>
              <a:spcAft>
                <a:spcPts val="0"/>
              </a:spcAft>
              <a:buSzPts val="800"/>
              <a:buChar char="⬡"/>
            </a:pPr>
            <a:r>
              <a:rPr lang="en" sz="1200"/>
              <a:t>Why? </a:t>
            </a:r>
            <a:endParaRPr sz="1200"/>
          </a:p>
          <a:p>
            <a:pPr indent="-279400" lvl="1" marL="914400" rtl="0" algn="l">
              <a:spcBef>
                <a:spcPts val="0"/>
              </a:spcBef>
              <a:spcAft>
                <a:spcPts val="0"/>
              </a:spcAft>
              <a:buSzPts val="800"/>
              <a:buChar char="∙"/>
            </a:pPr>
            <a:r>
              <a:rPr lang="en" sz="1200"/>
              <a:t>We think learning should be an efficient and collaborative experience, instead of an isolated personal obligation.</a:t>
            </a:r>
            <a:endParaRPr sz="1200"/>
          </a:p>
          <a:p>
            <a:pPr indent="-279400" lvl="0" marL="457200" rtl="0" algn="l">
              <a:spcBef>
                <a:spcPts val="0"/>
              </a:spcBef>
              <a:spcAft>
                <a:spcPts val="0"/>
              </a:spcAft>
              <a:buSzPts val="800"/>
              <a:buChar char="⬡"/>
            </a:pPr>
            <a:r>
              <a:rPr lang="en" sz="1200"/>
              <a:t>How? </a:t>
            </a:r>
            <a:endParaRPr sz="1200"/>
          </a:p>
          <a:p>
            <a:pPr indent="-279400" lvl="1" marL="914400" rtl="0" algn="l">
              <a:spcBef>
                <a:spcPts val="0"/>
              </a:spcBef>
              <a:spcAft>
                <a:spcPts val="0"/>
              </a:spcAft>
              <a:buSzPts val="800"/>
              <a:buChar char="∙"/>
            </a:pPr>
            <a:r>
              <a:rPr lang="en" sz="1200"/>
              <a:t>By making it easier for students to take and share notes.</a:t>
            </a:r>
            <a:endParaRPr sz="1200"/>
          </a:p>
          <a:p>
            <a:pPr indent="-279400" lvl="0" marL="457200" rtl="0" algn="l">
              <a:spcBef>
                <a:spcPts val="0"/>
              </a:spcBef>
              <a:spcAft>
                <a:spcPts val="0"/>
              </a:spcAft>
              <a:buSzPts val="800"/>
              <a:buChar char="⬡"/>
            </a:pPr>
            <a:r>
              <a:rPr lang="en" sz="1200"/>
              <a:t>What? </a:t>
            </a:r>
            <a:endParaRPr sz="1200"/>
          </a:p>
          <a:p>
            <a:pPr indent="-279400" lvl="1" marL="914400" rtl="0" algn="l">
              <a:spcBef>
                <a:spcPts val="0"/>
              </a:spcBef>
              <a:spcAft>
                <a:spcPts val="0"/>
              </a:spcAft>
              <a:buSzPts val="800"/>
              <a:buChar char="∙"/>
            </a:pPr>
            <a:r>
              <a:rPr lang="en" sz="1200"/>
              <a:t>A note taking web app, that can be used to share notes with peers, and access the shared notes of other users.</a:t>
            </a:r>
            <a:endParaRPr sz="1200"/>
          </a:p>
          <a:p>
            <a:pPr indent="-304800" lvl="0" marL="457200" rtl="0" algn="l">
              <a:spcBef>
                <a:spcPts val="0"/>
              </a:spcBef>
              <a:spcAft>
                <a:spcPts val="0"/>
              </a:spcAft>
              <a:buSzPts val="1200"/>
              <a:buChar char="⬡"/>
            </a:pPr>
            <a:r>
              <a:rPr lang="en" sz="1200"/>
              <a:t>Who?</a:t>
            </a:r>
            <a:endParaRPr sz="1200"/>
          </a:p>
          <a:p>
            <a:pPr indent="-304800" lvl="1" marL="914400" rtl="0" algn="l">
              <a:spcBef>
                <a:spcPts val="0"/>
              </a:spcBef>
              <a:spcAft>
                <a:spcPts val="0"/>
              </a:spcAft>
              <a:buSzPts val="1200"/>
              <a:buChar char="∙"/>
            </a:pPr>
            <a:r>
              <a:rPr lang="en" sz="1200"/>
              <a:t>The target user for this app is</a:t>
            </a:r>
            <a:r>
              <a:rPr lang="en" sz="1200"/>
              <a:t> students. However, it can be used by educators and tutors to share notes amongst their students.</a:t>
            </a:r>
            <a:endParaRPr sz="1200"/>
          </a:p>
          <a:p>
            <a:pPr indent="0" lvl="0" marL="457200" rtl="0" algn="l">
              <a:spcBef>
                <a:spcPts val="600"/>
              </a:spcBef>
              <a:spcAft>
                <a:spcPts val="0"/>
              </a:spcAft>
              <a:buNone/>
            </a:pPr>
            <a:r>
              <a:t/>
            </a:r>
            <a:endParaRPr sz="1200"/>
          </a:p>
        </p:txBody>
      </p:sp>
      <p:pic>
        <p:nvPicPr>
          <p:cNvPr id="102" name="Google Shape;102;p17"/>
          <p:cNvPicPr preferRelativeResize="0"/>
          <p:nvPr/>
        </p:nvPicPr>
        <p:blipFill>
          <a:blip r:embed="rId6">
            <a:alphaModFix/>
          </a:blip>
          <a:stretch>
            <a:fillRect/>
          </a:stretch>
        </p:blipFill>
        <p:spPr>
          <a:xfrm>
            <a:off x="4896600" y="1205126"/>
            <a:ext cx="3599874" cy="2561075"/>
          </a:xfrm>
          <a:prstGeom prst="rect">
            <a:avLst/>
          </a:prstGeom>
          <a:noFill/>
          <a:ln>
            <a:noFill/>
          </a:ln>
        </p:spPr>
      </p:pic>
      <p:sp>
        <p:nvSpPr>
          <p:cNvPr id="103" name="Google Shape;103;p17"/>
          <p:cNvSpPr txBox="1"/>
          <p:nvPr>
            <p:ph idx="12" type="sldNum"/>
          </p:nvPr>
        </p:nvSpPr>
        <p:spPr>
          <a:xfrm>
            <a:off x="8737104" y="4852725"/>
            <a:ext cx="313500" cy="2154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latin typeface="Lexend Deca"/>
                <a:ea typeface="Lexend Deca"/>
                <a:cs typeface="Lexend Deca"/>
                <a:sym typeface="Lexend Deca"/>
              </a:rPr>
              <a:t>‹#›</a:t>
            </a:fld>
            <a:r>
              <a:rPr lang="en">
                <a:latin typeface="Lexend Deca"/>
                <a:ea typeface="Lexend Deca"/>
                <a:cs typeface="Lexend Deca"/>
                <a:sym typeface="Lexend Deca"/>
              </a:rPr>
              <a:t>V</a:t>
            </a:r>
            <a:endParaRPr>
              <a:latin typeface="Lexend Deca"/>
              <a:ea typeface="Lexend Deca"/>
              <a:cs typeface="Lexend Deca"/>
              <a:sym typeface="Lexend Dec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301250" y="30125"/>
            <a:ext cx="5955600" cy="579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Business</a:t>
            </a:r>
            <a:r>
              <a:rPr lang="en"/>
              <a:t> Case</a:t>
            </a:r>
            <a:endParaRPr/>
          </a:p>
        </p:txBody>
      </p:sp>
      <p:sp>
        <p:nvSpPr>
          <p:cNvPr id="109" name="Google Shape;109;p18"/>
          <p:cNvSpPr txBox="1"/>
          <p:nvPr>
            <p:ph idx="1" type="body"/>
          </p:nvPr>
        </p:nvSpPr>
        <p:spPr>
          <a:xfrm>
            <a:off x="6214150" y="838700"/>
            <a:ext cx="2871900" cy="23235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b="1" lang="en" sz="1600">
                <a:latin typeface="Muli"/>
                <a:ea typeface="Muli"/>
                <a:cs typeface="Muli"/>
                <a:sym typeface="Muli"/>
              </a:rPr>
              <a:t>Key Takeaways:</a:t>
            </a:r>
            <a:endParaRPr sz="1600"/>
          </a:p>
          <a:p>
            <a:pPr indent="-311150" lvl="0" marL="457200" rtl="0" algn="l">
              <a:spcBef>
                <a:spcPts val="600"/>
              </a:spcBef>
              <a:spcAft>
                <a:spcPts val="0"/>
              </a:spcAft>
              <a:buSzPts val="1300"/>
              <a:buChar char="⬡"/>
            </a:pPr>
            <a:r>
              <a:rPr lang="en" sz="1300"/>
              <a:t>We saw an opportunity to create a web app that makes the process of taking, and then sharing notes with peers easier.</a:t>
            </a:r>
            <a:endParaRPr sz="1300"/>
          </a:p>
          <a:p>
            <a:pPr indent="-311150" lvl="0" marL="457200" rtl="0" algn="l">
              <a:spcBef>
                <a:spcPts val="0"/>
              </a:spcBef>
              <a:spcAft>
                <a:spcPts val="0"/>
              </a:spcAft>
              <a:buSzPts val="1300"/>
              <a:buChar char="⬡"/>
            </a:pPr>
            <a:r>
              <a:rPr lang="en" sz="1300"/>
              <a:t>Considering our time and skill set </a:t>
            </a:r>
            <a:r>
              <a:rPr lang="en" sz="1300"/>
              <a:t>constraints</a:t>
            </a:r>
            <a:r>
              <a:rPr lang="en" sz="1300"/>
              <a:t>, we determined a web based app to be the best way to move forward.</a:t>
            </a:r>
            <a:endParaRPr sz="1300"/>
          </a:p>
        </p:txBody>
      </p:sp>
      <p:sp>
        <p:nvSpPr>
          <p:cNvPr id="110" name="Google Shape;110;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r>
              <a:rPr lang="en"/>
              <a:t>A</a:t>
            </a:r>
            <a:endParaRPr/>
          </a:p>
        </p:txBody>
      </p:sp>
      <p:pic>
        <p:nvPicPr>
          <p:cNvPr id="111" name="Google Shape;111;p18"/>
          <p:cNvPicPr preferRelativeResize="0"/>
          <p:nvPr/>
        </p:nvPicPr>
        <p:blipFill>
          <a:blip r:embed="rId3">
            <a:alphaModFix/>
          </a:blip>
          <a:stretch>
            <a:fillRect/>
          </a:stretch>
        </p:blipFill>
        <p:spPr>
          <a:xfrm>
            <a:off x="0" y="579600"/>
            <a:ext cx="2727399" cy="3533126"/>
          </a:xfrm>
          <a:prstGeom prst="rect">
            <a:avLst/>
          </a:prstGeom>
          <a:noFill/>
          <a:ln>
            <a:noFill/>
          </a:ln>
        </p:spPr>
      </p:pic>
      <p:pic>
        <p:nvPicPr>
          <p:cNvPr id="112" name="Google Shape;112;p18"/>
          <p:cNvPicPr preferRelativeResize="0"/>
          <p:nvPr/>
        </p:nvPicPr>
        <p:blipFill>
          <a:blip r:embed="rId4">
            <a:alphaModFix/>
          </a:blip>
          <a:stretch>
            <a:fillRect/>
          </a:stretch>
        </p:blipFill>
        <p:spPr>
          <a:xfrm>
            <a:off x="2885951" y="727075"/>
            <a:ext cx="3072876" cy="4064000"/>
          </a:xfrm>
          <a:prstGeom prst="rect">
            <a:avLst/>
          </a:prstGeom>
          <a:noFill/>
          <a:ln>
            <a:noFill/>
          </a:ln>
        </p:spPr>
      </p:pic>
      <p:pic>
        <p:nvPicPr>
          <p:cNvPr id="113" name="Google Shape;113;p18"/>
          <p:cNvPicPr preferRelativeResize="0"/>
          <p:nvPr/>
        </p:nvPicPr>
        <p:blipFill>
          <a:blip r:embed="rId5">
            <a:alphaModFix/>
          </a:blip>
          <a:stretch>
            <a:fillRect/>
          </a:stretch>
        </p:blipFill>
        <p:spPr>
          <a:xfrm>
            <a:off x="6066774" y="3579585"/>
            <a:ext cx="2727400" cy="11111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81000" y="-76200"/>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Project Charter</a:t>
            </a:r>
            <a:endParaRPr/>
          </a:p>
        </p:txBody>
      </p:sp>
      <p:sp>
        <p:nvSpPr>
          <p:cNvPr id="119" name="Google Shape;119;p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r>
              <a:rPr lang="en"/>
              <a:t>K</a:t>
            </a:r>
            <a:endParaRPr/>
          </a:p>
        </p:txBody>
      </p:sp>
      <p:pic>
        <p:nvPicPr>
          <p:cNvPr id="120" name="Google Shape;120;p19"/>
          <p:cNvPicPr preferRelativeResize="0"/>
          <p:nvPr/>
        </p:nvPicPr>
        <p:blipFill>
          <a:blip r:embed="rId3">
            <a:alphaModFix/>
          </a:blip>
          <a:stretch>
            <a:fillRect/>
          </a:stretch>
        </p:blipFill>
        <p:spPr>
          <a:xfrm>
            <a:off x="396600" y="934400"/>
            <a:ext cx="3579675" cy="3998001"/>
          </a:xfrm>
          <a:prstGeom prst="rect">
            <a:avLst/>
          </a:prstGeom>
          <a:noFill/>
          <a:ln>
            <a:noFill/>
          </a:ln>
        </p:spPr>
      </p:pic>
      <p:sp>
        <p:nvSpPr>
          <p:cNvPr id="121" name="Google Shape;121;p19"/>
          <p:cNvSpPr txBox="1"/>
          <p:nvPr>
            <p:ph idx="1" type="body"/>
          </p:nvPr>
        </p:nvSpPr>
        <p:spPr>
          <a:xfrm>
            <a:off x="4173050" y="833425"/>
            <a:ext cx="4111800" cy="43479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b="1" lang="en" sz="1600">
                <a:latin typeface="Muli"/>
                <a:ea typeface="Muli"/>
                <a:cs typeface="Muli"/>
                <a:sym typeface="Muli"/>
              </a:rPr>
              <a:t>Key Takeaways:</a:t>
            </a:r>
            <a:endParaRPr sz="1600"/>
          </a:p>
          <a:p>
            <a:pPr indent="0" lvl="0" marL="0" rtl="0" algn="l">
              <a:spcBef>
                <a:spcPts val="600"/>
              </a:spcBef>
              <a:spcAft>
                <a:spcPts val="0"/>
              </a:spcAft>
              <a:buNone/>
            </a:pPr>
            <a:r>
              <a:t/>
            </a:r>
            <a:endParaRPr sz="1500"/>
          </a:p>
          <a:p>
            <a:pPr indent="-311150" lvl="0" marL="457200" rtl="0" algn="l">
              <a:lnSpc>
                <a:spcPct val="150000"/>
              </a:lnSpc>
              <a:spcBef>
                <a:spcPts val="600"/>
              </a:spcBef>
              <a:spcAft>
                <a:spcPts val="0"/>
              </a:spcAft>
              <a:buSzPts val="1300"/>
              <a:buChar char="⬡"/>
            </a:pPr>
            <a:r>
              <a:rPr lang="en" sz="1300"/>
              <a:t>Our m</a:t>
            </a:r>
            <a:r>
              <a:rPr lang="en" sz="1300"/>
              <a:t>ilestones weren’t aligned with the progress of project activities and class material, making them hard to follow.</a:t>
            </a:r>
            <a:endParaRPr sz="1300"/>
          </a:p>
          <a:p>
            <a:pPr indent="-311150" lvl="0" marL="457200" rtl="0" algn="l">
              <a:lnSpc>
                <a:spcPct val="150000"/>
              </a:lnSpc>
              <a:spcBef>
                <a:spcPts val="0"/>
              </a:spcBef>
              <a:spcAft>
                <a:spcPts val="0"/>
              </a:spcAft>
              <a:buSzPts val="1300"/>
              <a:buChar char="⬡"/>
            </a:pPr>
            <a:r>
              <a:rPr lang="en" sz="1300"/>
              <a:t>Not making the deadlines was a serious risk, we should have taken more steps to account for this.</a:t>
            </a:r>
            <a:endParaRPr sz="1300"/>
          </a:p>
          <a:p>
            <a:pPr indent="-311150" lvl="0" marL="457200" rtl="0" algn="l">
              <a:lnSpc>
                <a:spcPct val="150000"/>
              </a:lnSpc>
              <a:spcBef>
                <a:spcPts val="0"/>
              </a:spcBef>
              <a:spcAft>
                <a:spcPts val="0"/>
              </a:spcAft>
              <a:buSzPts val="1300"/>
              <a:buChar char="⬡"/>
            </a:pPr>
            <a:r>
              <a:rPr lang="en" sz="1300"/>
              <a:t>Risk of not being able to handle many users, and the risk of users cheating were not </a:t>
            </a:r>
            <a:r>
              <a:rPr lang="en" sz="1300"/>
              <a:t>encountered,</a:t>
            </a:r>
            <a:r>
              <a:rPr lang="en" sz="1300"/>
              <a:t> due to a lack of testing.</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Roles and </a:t>
            </a:r>
            <a:r>
              <a:rPr lang="en"/>
              <a:t>Responsibilities</a:t>
            </a:r>
            <a:endParaRPr/>
          </a:p>
        </p:txBody>
      </p:sp>
      <p:sp>
        <p:nvSpPr>
          <p:cNvPr id="127" name="Google Shape;127;p20"/>
          <p:cNvSpPr txBox="1"/>
          <p:nvPr>
            <p:ph idx="1" type="body"/>
          </p:nvPr>
        </p:nvSpPr>
        <p:spPr>
          <a:xfrm flipH="1">
            <a:off x="5928825" y="1400900"/>
            <a:ext cx="2951400" cy="31617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b="1" lang="en" sz="1600">
                <a:latin typeface="Muli"/>
                <a:ea typeface="Muli"/>
                <a:cs typeface="Muli"/>
                <a:sym typeface="Muli"/>
              </a:rPr>
              <a:t>Key Takeaways:</a:t>
            </a:r>
            <a:endParaRPr/>
          </a:p>
          <a:p>
            <a:pPr indent="-323850" lvl="0" marL="457200" rtl="0" algn="l">
              <a:spcBef>
                <a:spcPts val="600"/>
              </a:spcBef>
              <a:spcAft>
                <a:spcPts val="0"/>
              </a:spcAft>
              <a:buSzPts val="1500"/>
              <a:buChar char="⬡"/>
            </a:pPr>
            <a:r>
              <a:rPr lang="en" sz="1500"/>
              <a:t>Initial roles were quite general, </a:t>
            </a:r>
            <a:r>
              <a:rPr lang="en" sz="1500"/>
              <a:t>everyone's</a:t>
            </a:r>
            <a:r>
              <a:rPr lang="en" sz="1500"/>
              <a:t> the same</a:t>
            </a:r>
            <a:endParaRPr sz="1500"/>
          </a:p>
          <a:p>
            <a:pPr indent="-323850" lvl="0" marL="457200" rtl="0" algn="l">
              <a:spcBef>
                <a:spcPts val="0"/>
              </a:spcBef>
              <a:spcAft>
                <a:spcPts val="0"/>
              </a:spcAft>
              <a:buSzPts val="1500"/>
              <a:buChar char="⬡"/>
            </a:pPr>
            <a:r>
              <a:rPr lang="en" sz="1500"/>
              <a:t>Was naive to think everyone would work on everything. Sounds ideal, but not how it goes.</a:t>
            </a:r>
            <a:endParaRPr sz="1500"/>
          </a:p>
          <a:p>
            <a:pPr indent="-323850" lvl="0" marL="457200" rtl="0" algn="l">
              <a:spcBef>
                <a:spcPts val="0"/>
              </a:spcBef>
              <a:spcAft>
                <a:spcPts val="0"/>
              </a:spcAft>
              <a:buSzPts val="1500"/>
              <a:buChar char="⬡"/>
            </a:pPr>
            <a:r>
              <a:rPr lang="en" sz="1500"/>
              <a:t>As the activities progressed people got more specialized. </a:t>
            </a:r>
            <a:endParaRPr sz="1500"/>
          </a:p>
        </p:txBody>
      </p:sp>
      <p:sp>
        <p:nvSpPr>
          <p:cNvPr id="128" name="Google Shape;128;p2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r>
              <a:rPr lang="en"/>
              <a:t>V</a:t>
            </a:r>
            <a:endParaRPr/>
          </a:p>
        </p:txBody>
      </p:sp>
      <p:pic>
        <p:nvPicPr>
          <p:cNvPr id="129" name="Google Shape;129;p20"/>
          <p:cNvPicPr preferRelativeResize="0"/>
          <p:nvPr/>
        </p:nvPicPr>
        <p:blipFill>
          <a:blip r:embed="rId3">
            <a:alphaModFix/>
          </a:blip>
          <a:stretch>
            <a:fillRect/>
          </a:stretch>
        </p:blipFill>
        <p:spPr>
          <a:xfrm>
            <a:off x="203850" y="1877025"/>
            <a:ext cx="5580300" cy="1950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275750" y="-2262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Project Scope Statement</a:t>
            </a:r>
            <a:endParaRPr/>
          </a:p>
        </p:txBody>
      </p:sp>
      <p:sp>
        <p:nvSpPr>
          <p:cNvPr id="135" name="Google Shape;135;p2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r>
              <a:rPr lang="en"/>
              <a:t>A</a:t>
            </a:r>
            <a:endParaRPr/>
          </a:p>
        </p:txBody>
      </p:sp>
      <p:pic>
        <p:nvPicPr>
          <p:cNvPr id="136" name="Google Shape;136;p21"/>
          <p:cNvPicPr preferRelativeResize="0"/>
          <p:nvPr/>
        </p:nvPicPr>
        <p:blipFill>
          <a:blip r:embed="rId3">
            <a:alphaModFix/>
          </a:blip>
          <a:stretch>
            <a:fillRect/>
          </a:stretch>
        </p:blipFill>
        <p:spPr>
          <a:xfrm>
            <a:off x="198450" y="1063375"/>
            <a:ext cx="4152025" cy="3864376"/>
          </a:xfrm>
          <a:prstGeom prst="rect">
            <a:avLst/>
          </a:prstGeom>
          <a:noFill/>
          <a:ln>
            <a:noFill/>
          </a:ln>
        </p:spPr>
      </p:pic>
      <p:sp>
        <p:nvSpPr>
          <p:cNvPr id="137" name="Google Shape;137;p21"/>
          <p:cNvSpPr txBox="1"/>
          <p:nvPr>
            <p:ph idx="1" type="body"/>
          </p:nvPr>
        </p:nvSpPr>
        <p:spPr>
          <a:xfrm>
            <a:off x="4738125" y="1063375"/>
            <a:ext cx="3960000" cy="37188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b="1" lang="en" sz="1800">
                <a:latin typeface="Muli"/>
                <a:ea typeface="Muli"/>
                <a:cs typeface="Muli"/>
                <a:sym typeface="Muli"/>
              </a:rPr>
              <a:t>Key Takeaways:</a:t>
            </a:r>
            <a:endParaRPr sz="1800"/>
          </a:p>
          <a:p>
            <a:pPr indent="-330200" lvl="0" marL="457200" rtl="0" algn="l">
              <a:spcBef>
                <a:spcPts val="600"/>
              </a:spcBef>
              <a:spcAft>
                <a:spcPts val="0"/>
              </a:spcAft>
              <a:buSzPts val="1600"/>
              <a:buChar char="⬡"/>
            </a:pPr>
            <a:r>
              <a:rPr lang="en" sz="1600"/>
              <a:t>The scope was defined with good separation of concerns, but was idealized in the planning phase and proved to be too large as project progressed. </a:t>
            </a:r>
            <a:endParaRPr sz="1600"/>
          </a:p>
          <a:p>
            <a:pPr indent="-330200" lvl="0" marL="457200" rtl="0" algn="l">
              <a:spcBef>
                <a:spcPts val="0"/>
              </a:spcBef>
              <a:spcAft>
                <a:spcPts val="0"/>
              </a:spcAft>
              <a:buSzPts val="1600"/>
              <a:buChar char="⬡"/>
            </a:pPr>
            <a:r>
              <a:rPr lang="en" sz="1600"/>
              <a:t>Some of the scope was attainable, but more should have been in the exclusions.</a:t>
            </a:r>
            <a:endParaRPr sz="1600"/>
          </a:p>
          <a:p>
            <a:pPr indent="-330200" lvl="0" marL="457200" rtl="0" algn="l">
              <a:spcBef>
                <a:spcPts val="0"/>
              </a:spcBef>
              <a:spcAft>
                <a:spcPts val="0"/>
              </a:spcAft>
              <a:buSzPts val="1600"/>
              <a:buChar char="⬡"/>
            </a:pPr>
            <a:r>
              <a:rPr lang="en" sz="1600"/>
              <a:t>Defining the scope in relation to a true MVP from the outset would have helped limit scope.</a:t>
            </a:r>
            <a:endParaRPr sz="1600"/>
          </a:p>
          <a:p>
            <a:pPr indent="0" lvl="0" marL="0" rtl="0" algn="l">
              <a:spcBef>
                <a:spcPts val="600"/>
              </a:spcBef>
              <a:spcAft>
                <a:spcPts val="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