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Caveat"/>
      <p:regular r:id="rId22"/>
      <p:bold r:id="rId23"/>
    </p:embeddedFont>
    <p:embeddedFont>
      <p:font typeface="Chiv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Caveat-regular.fntdata"/><Relationship Id="rId21" Type="http://schemas.openxmlformats.org/officeDocument/2006/relationships/font" Target="fonts/RobotoSlab-bold.fntdata"/><Relationship Id="rId24" Type="http://schemas.openxmlformats.org/officeDocument/2006/relationships/font" Target="fonts/Chivo-regular.fntdata"/><Relationship Id="rId23" Type="http://schemas.openxmlformats.org/officeDocument/2006/relationships/font" Target="fonts/Cave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italic.fntdata"/><Relationship Id="rId25" Type="http://schemas.openxmlformats.org/officeDocument/2006/relationships/font" Target="fonts/Chivo-bold.fntdata"/><Relationship Id="rId28" Type="http://schemas.openxmlformats.org/officeDocument/2006/relationships/font" Target="fonts/RobotoMono-regular.fntdata"/><Relationship Id="rId27" Type="http://schemas.openxmlformats.org/officeDocument/2006/relationships/font" Target="fonts/Chiv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1200">
                <a:latin typeface="Chivo"/>
                <a:ea typeface="Chivo"/>
                <a:cs typeface="Chivo"/>
                <a:sym typeface="Chivo"/>
              </a:rPr>
              <a:t>Carter</a:t>
            </a:r>
            <a:endParaRPr sz="1200">
              <a:latin typeface="Chivo"/>
              <a:ea typeface="Chivo"/>
              <a:cs typeface="Chivo"/>
              <a:sym typeface="Chiv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current change to our GitHub is the fact that we have chosen Salim as the Scrum Master of the group, and that all decisions for the group project will be finalized by him. </a:t>
            </a:r>
            <a:endParaRPr/>
          </a:p>
          <a:p>
            <a:pPr indent="0" lvl="0" marL="0" rtl="0" algn="l">
              <a:spcBef>
                <a:spcPts val="0"/>
              </a:spcBef>
              <a:spcAft>
                <a:spcPts val="0"/>
              </a:spcAft>
              <a:buNone/>
            </a:pPr>
            <a:r>
              <a:rPr lang="en"/>
              <a:t>We also chose to set our GitHub up to be an organization rather than just a project. </a:t>
            </a:r>
            <a:endParaRPr/>
          </a:p>
          <a:p>
            <a:pPr indent="0" lvl="0" marL="0" rtl="0" algn="l">
              <a:spcBef>
                <a:spcPts val="0"/>
              </a:spcBef>
              <a:spcAft>
                <a:spcPts val="0"/>
              </a:spcAft>
              <a:buNone/>
            </a:pPr>
            <a:r>
              <a:rPr lang="en"/>
              <a:t>We’ve updated the user stories and made them more feasible for the development stage.</a:t>
            </a:r>
            <a:endParaRPr/>
          </a:p>
          <a:p>
            <a:pPr indent="0" lvl="0" marL="0" rtl="0" algn="l">
              <a:spcBef>
                <a:spcPts val="0"/>
              </a:spcBef>
              <a:spcAft>
                <a:spcPts val="0"/>
              </a:spcAft>
              <a:buNone/>
            </a:pPr>
            <a:r>
              <a:rPr lang="en"/>
              <a:t>We also created various issues in </a:t>
            </a:r>
            <a:r>
              <a:rPr lang="en"/>
              <a:t>correspondence</a:t>
            </a:r>
            <a:r>
              <a:rPr lang="en"/>
              <a:t> with this current milestone, this would include the creation of all our diagrams, changing the Functional Requirements Document, and the uploading of this powerpoint.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53c890d6c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53c890d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Carter</a:t>
            </a:r>
            <a:endParaRPr/>
          </a:p>
          <a:p>
            <a:pPr indent="0" lvl="0" marL="0" rtl="0" algn="l">
              <a:lnSpc>
                <a:spcPct val="115000"/>
              </a:lnSpc>
              <a:spcBef>
                <a:spcPts val="0"/>
              </a:spcBef>
              <a:spcAft>
                <a:spcPts val="0"/>
              </a:spcAft>
              <a:buNone/>
            </a:pPr>
            <a:r>
              <a:rPr lang="en"/>
              <a:t>In our FRD, we added the following: Methodology and explanation behind the diagrams we chose, as well as including said diagrams, additionally the Functional requirements for the project and each component and </a:t>
            </a:r>
            <a:r>
              <a:rPr lang="en"/>
              <a:t>interaction</a:t>
            </a:r>
            <a:r>
              <a:rPr lang="en"/>
              <a:t>, and the nonfunctional requirements </a:t>
            </a:r>
            <a:r>
              <a:rPr lang="en"/>
              <a:t>catered</a:t>
            </a:r>
            <a:r>
              <a:rPr lang="en"/>
              <a:t> more towards the user were all added.  </a:t>
            </a:r>
            <a:endParaRPr/>
          </a:p>
          <a:p>
            <a:pPr indent="0" lvl="0" marL="0" rtl="0" algn="l">
              <a:lnSpc>
                <a:spcPct val="115000"/>
              </a:lnSpc>
              <a:spcBef>
                <a:spcPts val="0"/>
              </a:spcBef>
              <a:spcAft>
                <a:spcPts val="0"/>
              </a:spcAft>
              <a:buNone/>
            </a:pPr>
            <a:r>
              <a:t/>
            </a:r>
            <a:endParaRPr sz="1200">
              <a:latin typeface="Chivo"/>
              <a:ea typeface="Chivo"/>
              <a:cs typeface="Chivo"/>
              <a:sym typeface="Chivo"/>
            </a:endParaRPr>
          </a:p>
          <a:p>
            <a:pPr indent="0" lvl="0" marL="0" rtl="0" algn="l">
              <a:lnSpc>
                <a:spcPct val="115000"/>
              </a:lnSpc>
              <a:spcBef>
                <a:spcPts val="0"/>
              </a:spcBef>
              <a:spcAft>
                <a:spcPts val="0"/>
              </a:spcAft>
              <a:buClr>
                <a:schemeClr val="dk1"/>
              </a:buClr>
              <a:buSzPts val="1100"/>
              <a:buFont typeface="Arial"/>
              <a:buNone/>
            </a:pPr>
            <a:r>
              <a:t/>
            </a:r>
            <a:endParaRPr sz="1200">
              <a:latin typeface="Chivo"/>
              <a:ea typeface="Chivo"/>
              <a:cs typeface="Chivo"/>
              <a:sym typeface="Chiv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53c890d6c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53c890d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Our focus for MVP-1 is the following: </a:t>
            </a:r>
            <a:endParaRPr/>
          </a:p>
          <a:p>
            <a:pPr indent="0" lvl="0" marL="0" rtl="0" algn="l">
              <a:spcBef>
                <a:spcPts val="0"/>
              </a:spcBef>
              <a:spcAft>
                <a:spcPts val="0"/>
              </a:spcAft>
              <a:buNone/>
            </a:pPr>
            <a:r>
              <a:rPr lang="en"/>
              <a:t>Learning how these languages will communicate with one another may be a future difficulty for us. Additionally, all of us working individually over GitHub may be an issue.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Carter</a:t>
            </a:r>
            <a:endParaRPr/>
          </a:p>
          <a:p>
            <a:pPr indent="-317500" lvl="0" marL="457200" rtl="0" algn="l">
              <a:spcBef>
                <a:spcPts val="0"/>
              </a:spcBef>
              <a:spcAft>
                <a:spcPts val="0"/>
              </a:spcAft>
              <a:buSzPts val="1400"/>
              <a:buAutoNum type="arabicPeriod"/>
            </a:pPr>
            <a:r>
              <a:rPr lang="en"/>
              <a:t>Our feelings for this milestone are relatively the same, it was nice to get our ideas on paper and in diagrams so we can visualize what we want. </a:t>
            </a:r>
            <a:endParaRPr/>
          </a:p>
          <a:p>
            <a:pPr indent="-317500" lvl="0" marL="457200" rtl="0" algn="l">
              <a:spcBef>
                <a:spcPts val="0"/>
              </a:spcBef>
              <a:spcAft>
                <a:spcPts val="0"/>
              </a:spcAft>
              <a:buSzPts val="1400"/>
              <a:buAutoNum type="arabicPeriod"/>
            </a:pPr>
            <a:r>
              <a:rPr lang="en"/>
              <a:t>We took the time to figure out everyone’s strengths and weaknesses.</a:t>
            </a:r>
            <a:endParaRPr/>
          </a:p>
          <a:p>
            <a:pPr indent="-317500" lvl="0" marL="457200" rtl="0" algn="l">
              <a:spcBef>
                <a:spcPts val="0"/>
              </a:spcBef>
              <a:spcAft>
                <a:spcPts val="0"/>
              </a:spcAft>
              <a:buSzPts val="1400"/>
              <a:buAutoNum type="arabicPeriod"/>
            </a:pPr>
            <a:r>
              <a:rPr lang="en"/>
              <a:t>We’ve divided the roles based on our software skills and our familiarity with the languages we’re going to be using.</a:t>
            </a:r>
            <a:endParaRPr/>
          </a:p>
          <a:p>
            <a:pPr indent="-317500" lvl="0" marL="457200" rtl="0" algn="l">
              <a:spcBef>
                <a:spcPts val="0"/>
              </a:spcBef>
              <a:spcAft>
                <a:spcPts val="0"/>
              </a:spcAft>
              <a:buSzPts val="1400"/>
              <a:buAutoNum type="arabicPeriod"/>
            </a:pPr>
            <a:r>
              <a:rPr lang="en"/>
              <a:t>User feedback is greatly appreciated, we would love to hear your ideas on how we can improve or optimize this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Just a quick reminder, we are URConnected, the group that is working to build a functional forum and messaging service for the students at the University of Regina. We will be creating a web application that will allow students to get involved with other students with similar interests and classes.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3c890d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3c890d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 Photo from Github</a:t>
            </a:r>
            <a:endParaRPr/>
          </a:p>
          <a:p>
            <a:pPr indent="0" lvl="0" marL="0" rtl="0" algn="l">
              <a:spcBef>
                <a:spcPts val="0"/>
              </a:spcBef>
              <a:spcAft>
                <a:spcPts val="0"/>
              </a:spcAft>
              <a:buNone/>
            </a:pPr>
            <a:r>
              <a:rPr lang="en"/>
              <a:t>Use Case diagram</a:t>
            </a:r>
            <a:endParaRPr/>
          </a:p>
          <a:p>
            <a:pPr indent="0" lvl="0" marL="0" rtl="0" algn="l">
              <a:spcBef>
                <a:spcPts val="0"/>
              </a:spcBef>
              <a:spcAft>
                <a:spcPts val="0"/>
              </a:spcAft>
              <a:buNone/>
            </a:pPr>
            <a:r>
              <a:rPr lang="en"/>
              <a:t>DFD diagram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6461cf5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6461cf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Display of our MVC diagram and the communication going on between the web application, server-side java code, and the database.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6461cf5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6461cf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Display of our data flow diagram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Carter</a:t>
            </a:r>
            <a:endParaRPr>
              <a:solidFill>
                <a:srgbClr val="222222"/>
              </a:solidFill>
              <a:highlight>
                <a:srgbClr val="FFFFFF"/>
              </a:highlight>
            </a:endParaRPr>
          </a:p>
          <a:p>
            <a:pPr indent="0" lvl="0" marL="0" rtl="0" algn="l">
              <a:spcBef>
                <a:spcPts val="0"/>
              </a:spcBef>
              <a:spcAft>
                <a:spcPts val="0"/>
              </a:spcAft>
              <a:buNone/>
            </a:pPr>
            <a:r>
              <a:rPr b="1" lang="en">
                <a:solidFill>
                  <a:srgbClr val="222222"/>
                </a:solidFill>
                <a:highlight>
                  <a:srgbClr val="FFFFFF"/>
                </a:highlight>
              </a:rPr>
              <a:t>Domain</a:t>
            </a:r>
            <a:r>
              <a:rPr lang="en">
                <a:solidFill>
                  <a:srgbClr val="222222"/>
                </a:solidFill>
                <a:highlight>
                  <a:srgbClr val="FFFFFF"/>
                </a:highlight>
              </a:rPr>
              <a:t>-</a:t>
            </a:r>
            <a:r>
              <a:rPr b="1" lang="en">
                <a:solidFill>
                  <a:srgbClr val="222222"/>
                </a:solidFill>
                <a:highlight>
                  <a:srgbClr val="FFFFFF"/>
                </a:highlight>
              </a:rPr>
              <a:t>driven design</a:t>
            </a:r>
            <a:r>
              <a:rPr lang="en">
                <a:solidFill>
                  <a:srgbClr val="222222"/>
                </a:solidFill>
                <a:highlight>
                  <a:srgbClr val="FFFFFF"/>
                </a:highlight>
              </a:rPr>
              <a:t> (DDD) is an approach to software development for complex needs by connecting the implementation to an evolving model.</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rPr lang="en">
                <a:solidFill>
                  <a:srgbClr val="222222"/>
                </a:solidFill>
                <a:highlight>
                  <a:srgbClr val="FFFFFF"/>
                </a:highlight>
              </a:rPr>
              <a:t>We are applying domain driven design so we as a group can understand the complexity of the design we will be building. We have built many diagrams to map out the tasks, events, and communication and correlation that goes on between the user, the view, model, and the database.</a:t>
            </a:r>
            <a:endParaRPr>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06461cf5a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06461cf5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d</a:t>
            </a:r>
            <a:r>
              <a:rPr lang="en">
                <a:solidFill>
                  <a:schemeClr val="dk1"/>
                </a:solidFill>
              </a:rPr>
              <a:t>isplay of our use-case diagram for our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53c890d6c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53c890d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a:t>
            </a:r>
            <a:endParaRPr/>
          </a:p>
          <a:p>
            <a:pPr indent="0" lvl="0" marL="0" rtl="0" algn="l">
              <a:spcBef>
                <a:spcPts val="0"/>
              </a:spcBef>
              <a:spcAft>
                <a:spcPts val="0"/>
              </a:spcAft>
              <a:buNone/>
            </a:pPr>
            <a:r>
              <a:rPr lang="en"/>
              <a:t>Display of our Lo-Fidelity prototype, that Allan took the time to draw out for us as a visual of what we want our project to look like.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6461cf5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6461cf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a:t>
            </a:r>
            <a:endParaRPr/>
          </a:p>
          <a:p>
            <a:pPr indent="0" lvl="0" marL="0" rtl="0" algn="l">
              <a:spcBef>
                <a:spcPts val="0"/>
              </a:spcBef>
              <a:spcAft>
                <a:spcPts val="0"/>
              </a:spcAft>
              <a:buNone/>
            </a:pPr>
            <a:r>
              <a:rPr lang="en"/>
              <a:t>Display of our Lo-Fidelity prototype, that Allan took the time to draw out for us as a visual of what we want our project to look like.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github.com/wambolda/URConnected/projects/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3"/>
          <p:cNvSpPr txBox="1"/>
          <p:nvPr>
            <p:ph type="title"/>
          </p:nvPr>
        </p:nvSpPr>
        <p:spPr>
          <a:xfrm>
            <a:off x="525000" y="1044300"/>
            <a:ext cx="80940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URConnected</a:t>
            </a:r>
            <a:endParaRPr sz="8000">
              <a:solidFill>
                <a:srgbClr val="FFD966"/>
              </a:solidFill>
            </a:endParaRPr>
          </a:p>
        </p:txBody>
      </p:sp>
      <p:sp>
        <p:nvSpPr>
          <p:cNvPr id="141" name="Google Shape;141;p13"/>
          <p:cNvSpPr txBox="1"/>
          <p:nvPr>
            <p:ph idx="1" type="body"/>
          </p:nvPr>
        </p:nvSpPr>
        <p:spPr>
          <a:xfrm>
            <a:off x="3064800" y="2460325"/>
            <a:ext cx="5486400" cy="2118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a:t>Group members: Allan Wambold, Carter Brezinski, Salim Bakri</a:t>
            </a:r>
            <a:endParaRPr b="1"/>
          </a:p>
          <a:p>
            <a:pPr indent="0" lvl="0" marL="0" rtl="0" algn="l">
              <a:spcBef>
                <a:spcPts val="600"/>
              </a:spcBef>
              <a:spcAft>
                <a:spcPts val="0"/>
              </a:spcAft>
              <a:buClr>
                <a:schemeClr val="dk1"/>
              </a:buClr>
              <a:buSzPts val="1100"/>
              <a:buFont typeface="Arial"/>
              <a:buNone/>
            </a:pPr>
            <a:r>
              <a:rPr lang="en"/>
              <a:t>Milestone 2, Oct 23rd</a:t>
            </a:r>
            <a:endParaRPr b="1"/>
          </a:p>
        </p:txBody>
      </p:sp>
      <p:sp>
        <p:nvSpPr>
          <p:cNvPr id="142" name="Google Shape;142;p1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43" name="Google Shape;143;p13"/>
          <p:cNvSpPr txBox="1"/>
          <p:nvPr/>
        </p:nvSpPr>
        <p:spPr>
          <a:xfrm>
            <a:off x="7500" y="4158625"/>
            <a:ext cx="9144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D966"/>
                </a:solidFill>
                <a:latin typeface="Chivo"/>
                <a:ea typeface="Chivo"/>
                <a:cs typeface="Chivo"/>
                <a:sym typeface="Chivo"/>
              </a:rPr>
              <a:t>https://github.com/ENSE-374</a:t>
            </a:r>
            <a:endParaRPr b="1" sz="2400">
              <a:solidFill>
                <a:srgbClr val="FFD966"/>
              </a:solidFill>
              <a:latin typeface="Chivo"/>
              <a:ea typeface="Chivo"/>
              <a:cs typeface="Chivo"/>
              <a:sym typeface="Chivo"/>
            </a:endParaRPr>
          </a:p>
          <a:p>
            <a:pPr indent="0" lvl="0" marL="0" rtl="0" algn="ctr">
              <a:spcBef>
                <a:spcPts val="0"/>
              </a:spcBef>
              <a:spcAft>
                <a:spcPts val="0"/>
              </a:spcAft>
              <a:buNone/>
            </a:pPr>
            <a:r>
              <a:t/>
            </a:r>
            <a:endParaRPr b="1" sz="2400">
              <a:solidFill>
                <a:srgbClr val="FFD966"/>
              </a:solidFill>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idx="1" type="body"/>
          </p:nvPr>
        </p:nvSpPr>
        <p:spPr>
          <a:xfrm>
            <a:off x="457200" y="2213550"/>
            <a:ext cx="8167200" cy="2460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Updated Kanban (in GitHub)</a:t>
            </a:r>
            <a:endParaRPr b="1"/>
          </a:p>
          <a:p>
            <a:pPr indent="0" lvl="0" marL="457200" rtl="0" algn="l">
              <a:spcBef>
                <a:spcPts val="600"/>
              </a:spcBef>
              <a:spcAft>
                <a:spcPts val="0"/>
              </a:spcAft>
              <a:buNone/>
            </a:pPr>
            <a:r>
              <a:t/>
            </a:r>
            <a:endParaRPr b="1"/>
          </a:p>
          <a:p>
            <a:pPr indent="-342900" lvl="0" marL="457200" rtl="0" algn="l">
              <a:spcBef>
                <a:spcPts val="600"/>
              </a:spcBef>
              <a:spcAft>
                <a:spcPts val="0"/>
              </a:spcAft>
              <a:buSzPts val="1800"/>
              <a:buChar char="▰"/>
            </a:pPr>
            <a:r>
              <a:rPr b="1" lang="en"/>
              <a:t>Our updated file structure</a:t>
            </a:r>
            <a:endParaRPr/>
          </a:p>
        </p:txBody>
      </p:sp>
      <p:sp>
        <p:nvSpPr>
          <p:cNvPr id="203" name="Google Shape;203;p2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GitHub &amp; Kanban review</a:t>
            </a:r>
            <a:endParaRPr/>
          </a:p>
        </p:txBody>
      </p:sp>
      <p:sp>
        <p:nvSpPr>
          <p:cNvPr id="204" name="Google Shape;204;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p:nvPr/>
        </p:nvSpPr>
        <p:spPr>
          <a:xfrm>
            <a:off x="3192250" y="233537"/>
            <a:ext cx="4936281" cy="3760877"/>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rotWithShape="0" algn="bl" dir="5400000" dist="9525">
              <a:srgbClr val="00001A">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3416225" y="435425"/>
            <a:ext cx="4488300" cy="27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Chivo"/>
                <a:ea typeface="Chivo"/>
                <a:cs typeface="Chivo"/>
                <a:sym typeface="Chivo"/>
                <a:hlinkClick r:id="rId3"/>
              </a:rPr>
              <a:t>https://github.com/wambolda/URConnected/projects/1</a:t>
            </a:r>
            <a:endParaRPr sz="1800">
              <a:solidFill>
                <a:srgbClr val="FFFFFF"/>
              </a:solidFill>
              <a:latin typeface="Chivo"/>
              <a:ea typeface="Chivo"/>
              <a:cs typeface="Chivo"/>
              <a:sym typeface="Chivo"/>
            </a:endParaRPr>
          </a:p>
        </p:txBody>
      </p:sp>
      <p:sp>
        <p:nvSpPr>
          <p:cNvPr id="211" name="Google Shape;211;p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212" name="Google Shape;212;p23"/>
          <p:cNvSpPr txBox="1"/>
          <p:nvPr>
            <p:ph idx="4294967295" type="body"/>
          </p:nvPr>
        </p:nvSpPr>
        <p:spPr>
          <a:xfrm>
            <a:off x="490875" y="646976"/>
            <a:ext cx="2081100" cy="30543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b="1" lang="en" sz="2800">
                <a:solidFill>
                  <a:srgbClr val="FFFFFF"/>
                </a:solidFill>
                <a:latin typeface="Roboto Slab"/>
                <a:ea typeface="Roboto Slab"/>
                <a:cs typeface="Roboto Slab"/>
                <a:sym typeface="Roboto Slab"/>
              </a:rPr>
              <a:t>Kanban in Github</a:t>
            </a:r>
            <a:endParaRPr b="1" sz="2800">
              <a:solidFill>
                <a:srgbClr val="FFFFFF"/>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ph type="ctrTitle"/>
          </p:nvPr>
        </p:nvSpPr>
        <p:spPr>
          <a:xfrm>
            <a:off x="465300" y="1058225"/>
            <a:ext cx="74298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 Functional </a:t>
            </a:r>
            <a:r>
              <a:rPr lang="en"/>
              <a:t>Requirements</a:t>
            </a:r>
            <a:r>
              <a:rPr lang="en"/>
              <a:t> Document</a:t>
            </a:r>
            <a:endParaRPr/>
          </a:p>
        </p:txBody>
      </p:sp>
      <p:sp>
        <p:nvSpPr>
          <p:cNvPr id="218" name="Google Shape;218;p24"/>
          <p:cNvSpPr txBox="1"/>
          <p:nvPr>
            <p:ph idx="1" type="subTitle"/>
          </p:nvPr>
        </p:nvSpPr>
        <p:spPr>
          <a:xfrm>
            <a:off x="465300" y="2387302"/>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has changed?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ctrTitle"/>
          </p:nvPr>
        </p:nvSpPr>
        <p:spPr>
          <a:xfrm>
            <a:off x="429000" y="1039325"/>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Team’s focus for MVP-1</a:t>
            </a:r>
            <a:endParaRPr/>
          </a:p>
        </p:txBody>
      </p:sp>
      <p:sp>
        <p:nvSpPr>
          <p:cNvPr id="224" name="Google Shape;224;p25"/>
          <p:cNvSpPr txBox="1"/>
          <p:nvPr>
            <p:ph idx="1" type="subTitle"/>
          </p:nvPr>
        </p:nvSpPr>
        <p:spPr>
          <a:xfrm>
            <a:off x="429000" y="2358027"/>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Envisioned barriers</a:t>
            </a:r>
            <a:endParaRPr/>
          </a:p>
          <a:p>
            <a:pPr indent="0" lvl="0" marL="0" rtl="0" algn="l">
              <a:lnSpc>
                <a:spcPct val="90000"/>
              </a:lnSpc>
              <a:spcBef>
                <a:spcPts val="50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Group Reflection:</a:t>
            </a:r>
            <a:endParaRPr/>
          </a:p>
        </p:txBody>
      </p:sp>
      <p:sp>
        <p:nvSpPr>
          <p:cNvPr id="230" name="Google Shape;230;p26"/>
          <p:cNvSpPr txBox="1"/>
          <p:nvPr>
            <p:ph idx="1" type="body"/>
          </p:nvPr>
        </p:nvSpPr>
        <p:spPr>
          <a:xfrm>
            <a:off x="417000" y="2261100"/>
            <a:ext cx="8310000" cy="19662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rgbClr val="A6D683"/>
              </a:buClr>
              <a:buSzPts val="1800"/>
              <a:buChar char="▰"/>
            </a:pPr>
            <a:r>
              <a:rPr lang="en" sz="1800">
                <a:solidFill>
                  <a:schemeClr val="dk1"/>
                </a:solidFill>
              </a:rPr>
              <a:t>How did you feel about this milestone? What did you like about it? What did you dislike?</a:t>
            </a:r>
            <a:endParaRPr sz="1800">
              <a:solidFill>
                <a:schemeClr val="dk1"/>
              </a:solidFill>
            </a:endParaRPr>
          </a:p>
          <a:p>
            <a:pPr indent="-342900" lvl="0" marL="457200" rtl="0" algn="l">
              <a:lnSpc>
                <a:spcPct val="90000"/>
              </a:lnSpc>
              <a:spcBef>
                <a:spcPts val="0"/>
              </a:spcBef>
              <a:spcAft>
                <a:spcPts val="0"/>
              </a:spcAft>
              <a:buClr>
                <a:srgbClr val="A6D683"/>
              </a:buClr>
              <a:buSzPts val="1800"/>
              <a:buChar char="▰"/>
            </a:pPr>
            <a:r>
              <a:rPr lang="en" sz="1800">
                <a:solidFill>
                  <a:schemeClr val="dk1"/>
                </a:solidFill>
              </a:rPr>
              <a:t>What did you learn about yourself as you collaborated and worked through this milestone?</a:t>
            </a:r>
            <a:endParaRPr sz="1800">
              <a:solidFill>
                <a:schemeClr val="dk1"/>
              </a:solidFill>
            </a:endParaRPr>
          </a:p>
          <a:p>
            <a:pPr indent="-342900" lvl="0" marL="457200" rtl="0" algn="l">
              <a:lnSpc>
                <a:spcPct val="90000"/>
              </a:lnSpc>
              <a:spcBef>
                <a:spcPts val="0"/>
              </a:spcBef>
              <a:spcAft>
                <a:spcPts val="0"/>
              </a:spcAft>
              <a:buClr>
                <a:srgbClr val="A6D683"/>
              </a:buClr>
              <a:buSzPts val="1800"/>
              <a:buChar char="▰"/>
            </a:pPr>
            <a:r>
              <a:rPr lang="en" sz="1800">
                <a:solidFill>
                  <a:schemeClr val="dk1"/>
                </a:solidFill>
              </a:rPr>
              <a:t>How will you use what you have learned going forward?</a:t>
            </a:r>
            <a:endParaRPr sz="1800">
              <a:solidFill>
                <a:schemeClr val="dk1"/>
              </a:solidFill>
            </a:endParaRPr>
          </a:p>
          <a:p>
            <a:pPr indent="-342900" lvl="0" marL="457200" rtl="0" algn="l">
              <a:lnSpc>
                <a:spcPct val="90000"/>
              </a:lnSpc>
              <a:spcBef>
                <a:spcPts val="0"/>
              </a:spcBef>
              <a:spcAft>
                <a:spcPts val="0"/>
              </a:spcAft>
              <a:buClr>
                <a:srgbClr val="A6D683"/>
              </a:buClr>
              <a:buSzPts val="1800"/>
              <a:buChar char="▰"/>
            </a:pPr>
            <a:r>
              <a:rPr lang="en" sz="1800">
                <a:solidFill>
                  <a:schemeClr val="dk1"/>
                </a:solidFill>
              </a:rPr>
              <a:t>What “stuff &amp; things” related to this milestone would you want help with?</a:t>
            </a:r>
            <a:endParaRPr sz="1800">
              <a:latin typeface="Caveat"/>
              <a:ea typeface="Caveat"/>
              <a:cs typeface="Caveat"/>
              <a:sym typeface="Caveat"/>
            </a:endParaRPr>
          </a:p>
        </p:txBody>
      </p:sp>
      <p:sp>
        <p:nvSpPr>
          <p:cNvPr id="231" name="Google Shape;231;p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7"/>
          <p:cNvSpPr txBox="1"/>
          <p:nvPr>
            <p:ph type="title"/>
          </p:nvPr>
        </p:nvSpPr>
        <p:spPr>
          <a:xfrm>
            <a:off x="1789300" y="3744450"/>
            <a:ext cx="59829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Questions?</a:t>
            </a:r>
            <a:endParaRPr sz="8000">
              <a:solidFill>
                <a:srgbClr val="FFD966"/>
              </a:solidFill>
            </a:endParaRPr>
          </a:p>
        </p:txBody>
      </p:sp>
      <p:sp>
        <p:nvSpPr>
          <p:cNvPr id="237" name="Google Shape;237;p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idx="4294967295" type="ctrTitle"/>
          </p:nvPr>
        </p:nvSpPr>
        <p:spPr>
          <a:xfrm>
            <a:off x="1156950" y="1633650"/>
            <a:ext cx="68301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7200"/>
              <a:t>What are we doing?</a:t>
            </a:r>
            <a:endParaRPr sz="7200"/>
          </a:p>
        </p:txBody>
      </p:sp>
      <p:sp>
        <p:nvSpPr>
          <p:cNvPr id="149" name="Google Shape;149;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5"/>
          <p:cNvSpPr txBox="1"/>
          <p:nvPr>
            <p:ph type="ctrTitle"/>
          </p:nvPr>
        </p:nvSpPr>
        <p:spPr>
          <a:xfrm>
            <a:off x="1068750" y="1762025"/>
            <a:ext cx="7006500" cy="10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Diagrams, MVC,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73975" y="-22845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MVC Prototype</a:t>
            </a:r>
            <a:endParaRPr/>
          </a:p>
        </p:txBody>
      </p:sp>
      <p:sp>
        <p:nvSpPr>
          <p:cNvPr id="160" name="Google Shape;160;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61" name="Google Shape;161;p16"/>
          <p:cNvPicPr preferRelativeResize="0"/>
          <p:nvPr/>
        </p:nvPicPr>
        <p:blipFill>
          <a:blip r:embed="rId3">
            <a:alphaModFix/>
          </a:blip>
          <a:stretch>
            <a:fillRect/>
          </a:stretch>
        </p:blipFill>
        <p:spPr>
          <a:xfrm>
            <a:off x="2773350" y="1094450"/>
            <a:ext cx="6370650" cy="404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84825" y="-33695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Flow Diagram</a:t>
            </a:r>
            <a:endParaRPr/>
          </a:p>
        </p:txBody>
      </p:sp>
      <p:sp>
        <p:nvSpPr>
          <p:cNvPr id="167" name="Google Shape;167;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68" name="Google Shape;168;p17"/>
          <p:cNvPicPr preferRelativeResize="0"/>
          <p:nvPr/>
        </p:nvPicPr>
        <p:blipFill>
          <a:blip r:embed="rId3">
            <a:alphaModFix/>
          </a:blip>
          <a:stretch>
            <a:fillRect/>
          </a:stretch>
        </p:blipFill>
        <p:spPr>
          <a:xfrm>
            <a:off x="1128825" y="862275"/>
            <a:ext cx="6637378" cy="4281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UML for MVP-1, domain driven design.</a:t>
            </a:r>
            <a:endParaRPr/>
          </a:p>
        </p:txBody>
      </p:sp>
      <p:sp>
        <p:nvSpPr>
          <p:cNvPr id="174" name="Google Shape;174;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75" name="Google Shape;175;p18"/>
          <p:cNvSpPr txBox="1"/>
          <p:nvPr>
            <p:ph idx="1" type="body"/>
          </p:nvPr>
        </p:nvSpPr>
        <p:spPr>
          <a:xfrm>
            <a:off x="1386000" y="2390100"/>
            <a:ext cx="6372000" cy="2219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2400" u="sng">
                <a:solidFill>
                  <a:srgbClr val="222222"/>
                </a:solidFill>
                <a:latin typeface="Roboto Mono"/>
                <a:ea typeface="Roboto Mono"/>
                <a:cs typeface="Roboto Mono"/>
                <a:sym typeface="Roboto Mono"/>
              </a:rPr>
              <a:t>How are we applying domain driven design?</a:t>
            </a:r>
            <a:endParaRPr b="1" sz="2400" u="sng">
              <a:solidFill>
                <a:srgbClr val="222222"/>
              </a:solidFill>
              <a:latin typeface="Roboto Mono"/>
              <a:ea typeface="Roboto Mono"/>
              <a:cs typeface="Roboto Mono"/>
              <a:sym typeface="Roboto Mono"/>
            </a:endParaRPr>
          </a:p>
          <a:p>
            <a:pPr indent="0" lvl="0" marL="0" rtl="0" algn="l">
              <a:spcBef>
                <a:spcPts val="600"/>
              </a:spcBef>
              <a:spcAft>
                <a:spcPts val="0"/>
              </a:spcAft>
              <a:buNone/>
            </a:pPr>
            <a:r>
              <a:t/>
            </a:r>
            <a:endParaRPr b="1" u="sng"/>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ctrTitle"/>
          </p:nvPr>
        </p:nvSpPr>
        <p:spPr>
          <a:xfrm>
            <a:off x="380375" y="222975"/>
            <a:ext cx="54864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 Case </a:t>
            </a:r>
            <a:r>
              <a:rPr lang="en"/>
              <a:t>Diagramming</a:t>
            </a:r>
            <a:endParaRPr/>
          </a:p>
        </p:txBody>
      </p:sp>
      <p:pic>
        <p:nvPicPr>
          <p:cNvPr id="181" name="Google Shape;181;p19"/>
          <p:cNvPicPr preferRelativeResize="0"/>
          <p:nvPr/>
        </p:nvPicPr>
        <p:blipFill>
          <a:blip r:embed="rId3">
            <a:alphaModFix/>
          </a:blip>
          <a:stretch>
            <a:fillRect/>
          </a:stretch>
        </p:blipFill>
        <p:spPr>
          <a:xfrm>
            <a:off x="5738248" y="0"/>
            <a:ext cx="340575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468050" y="-206275"/>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Lo-fi prototype</a:t>
            </a:r>
            <a:endParaRPr/>
          </a:p>
        </p:txBody>
      </p:sp>
      <p:sp>
        <p:nvSpPr>
          <p:cNvPr id="187" name="Google Shape;187;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88" name="Google Shape;188;p20"/>
          <p:cNvPicPr preferRelativeResize="0"/>
          <p:nvPr/>
        </p:nvPicPr>
        <p:blipFill>
          <a:blip r:embed="rId3">
            <a:alphaModFix/>
          </a:blip>
          <a:stretch>
            <a:fillRect/>
          </a:stretch>
        </p:blipFill>
        <p:spPr>
          <a:xfrm>
            <a:off x="1495175" y="1171950"/>
            <a:ext cx="2895602" cy="3747249"/>
          </a:xfrm>
          <a:prstGeom prst="rect">
            <a:avLst/>
          </a:prstGeom>
          <a:noFill/>
          <a:ln>
            <a:noFill/>
          </a:ln>
        </p:spPr>
      </p:pic>
      <p:pic>
        <p:nvPicPr>
          <p:cNvPr id="189" name="Google Shape;189;p20"/>
          <p:cNvPicPr preferRelativeResize="0"/>
          <p:nvPr/>
        </p:nvPicPr>
        <p:blipFill>
          <a:blip r:embed="rId4">
            <a:alphaModFix/>
          </a:blip>
          <a:stretch>
            <a:fillRect/>
          </a:stretch>
        </p:blipFill>
        <p:spPr>
          <a:xfrm>
            <a:off x="4774975" y="1171950"/>
            <a:ext cx="2895602" cy="3747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Lo-fi prototype</a:t>
            </a:r>
            <a:endParaRPr/>
          </a:p>
        </p:txBody>
      </p:sp>
      <p:sp>
        <p:nvSpPr>
          <p:cNvPr id="195" name="Google Shape;195;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96" name="Google Shape;196;p21"/>
          <p:cNvPicPr preferRelativeResize="0"/>
          <p:nvPr/>
        </p:nvPicPr>
        <p:blipFill>
          <a:blip r:embed="rId3">
            <a:alphaModFix/>
          </a:blip>
          <a:stretch>
            <a:fillRect/>
          </a:stretch>
        </p:blipFill>
        <p:spPr>
          <a:xfrm rot="5400000">
            <a:off x="725564" y="1118488"/>
            <a:ext cx="3171074" cy="4103748"/>
          </a:xfrm>
          <a:prstGeom prst="rect">
            <a:avLst/>
          </a:prstGeom>
          <a:noFill/>
          <a:ln>
            <a:noFill/>
          </a:ln>
        </p:spPr>
      </p:pic>
      <p:pic>
        <p:nvPicPr>
          <p:cNvPr id="197" name="Google Shape;197;p21"/>
          <p:cNvPicPr preferRelativeResize="0"/>
          <p:nvPr/>
        </p:nvPicPr>
        <p:blipFill>
          <a:blip r:embed="rId4">
            <a:alphaModFix/>
          </a:blip>
          <a:stretch>
            <a:fillRect/>
          </a:stretch>
        </p:blipFill>
        <p:spPr>
          <a:xfrm rot="5400000">
            <a:off x="4835977" y="1089200"/>
            <a:ext cx="3216324" cy="41623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