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Chivo"/>
      <p:regular r:id="rId17"/>
      <p:bold r:id="rId18"/>
      <p:italic r:id="rId19"/>
      <p:boldItalic r:id="rId20"/>
    </p:embeddedFont>
    <p:embeddedFont>
      <p:font typeface="Chiv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hivo-boldItalic.fntdata"/><Relationship Id="rId11" Type="http://schemas.openxmlformats.org/officeDocument/2006/relationships/slide" Target="slides/slide7.xml"/><Relationship Id="rId22" Type="http://schemas.openxmlformats.org/officeDocument/2006/relationships/font" Target="fonts/ChivoBlack-boldItalic.fntdata"/><Relationship Id="rId10" Type="http://schemas.openxmlformats.org/officeDocument/2006/relationships/slide" Target="slides/slide6.xml"/><Relationship Id="rId21" Type="http://schemas.openxmlformats.org/officeDocument/2006/relationships/font" Target="fonts/ChivoBlack-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Chiv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Chivo-italic.fntdata"/><Relationship Id="rId6" Type="http://schemas.openxmlformats.org/officeDocument/2006/relationships/slide" Target="slides/slide2.xml"/><Relationship Id="rId18" Type="http://schemas.openxmlformats.org/officeDocument/2006/relationships/font" Target="fonts/Chiv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ENSE-374/URConnecte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1200">
                <a:latin typeface="Chivo"/>
                <a:ea typeface="Chivo"/>
                <a:cs typeface="Chivo"/>
                <a:sym typeface="Chivo"/>
              </a:rPr>
              <a:t>Carter</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2400" u="sng">
                <a:solidFill>
                  <a:schemeClr val="hlink"/>
                </a:solidFill>
                <a:latin typeface="Chivo Black"/>
                <a:ea typeface="Chivo Black"/>
                <a:cs typeface="Chivo Black"/>
                <a:sym typeface="Chivo Black"/>
                <a:hlinkClick r:id="rId2"/>
              </a:rPr>
              <a:t>https://github.com/ENSE-374/URConnected</a:t>
            </a:r>
            <a:endParaRPr sz="2400">
              <a:solidFill>
                <a:schemeClr val="accent2"/>
              </a:solidFill>
              <a:latin typeface="Chivo Black"/>
              <a:ea typeface="Chivo Black"/>
              <a:cs typeface="Chivo Black"/>
              <a:sym typeface="Chivo Black"/>
            </a:endParaRPr>
          </a:p>
          <a:p>
            <a:pPr indent="0" lvl="0" marL="0" rtl="0" algn="ctr">
              <a:spcBef>
                <a:spcPts val="0"/>
              </a:spcBef>
              <a:spcAft>
                <a:spcPts val="0"/>
              </a:spcAft>
              <a:buClr>
                <a:schemeClr val="dk1"/>
              </a:buClr>
              <a:buSzPts val="1100"/>
              <a:buFont typeface="Arial"/>
              <a:buNone/>
            </a:pPr>
            <a:r>
              <a:t/>
            </a:r>
            <a:endParaRPr sz="2400">
              <a:solidFill>
                <a:schemeClr val="accent2"/>
              </a:solidFill>
              <a:latin typeface="Chivo Black"/>
              <a:ea typeface="Chivo Black"/>
              <a:cs typeface="Chivo Black"/>
              <a:sym typeface="Chivo Black"/>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Just a quick reminder, we are URConnected, the group that is working to build a functional forum and messaging service for the students at the University of Regina. We will be creating a web application that will allow students to get involved with other students with similar interests and classes.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3b148e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3b148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Possibly a screenshot of the backend database and what is actually being communicated to the front end.</a:t>
            </a:r>
            <a:endParaRPr/>
          </a:p>
          <a:p>
            <a:pPr indent="0" lvl="0" marL="0" rtl="0" algn="l">
              <a:spcBef>
                <a:spcPts val="0"/>
              </a:spcBef>
              <a:spcAft>
                <a:spcPts val="0"/>
              </a:spcAft>
              <a:buNone/>
            </a:pPr>
            <a:r>
              <a:rPr lang="en"/>
              <a:t>Explanation on the backend and what is contained within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3a3c3d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3a3c3d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 </a:t>
            </a:r>
            <a:endParaRPr/>
          </a:p>
          <a:p>
            <a:pPr indent="0" lvl="0" marL="0" rtl="0" algn="l">
              <a:spcBef>
                <a:spcPts val="0"/>
              </a:spcBef>
              <a:spcAft>
                <a:spcPts val="0"/>
              </a:spcAft>
              <a:buNone/>
            </a:pPr>
            <a:r>
              <a:rPr lang="en"/>
              <a:t>Demo, as we stated in our goals for MVP-1, “we hoped to have a decently fleshed out frontend and backend skeleton, with the possibility of being able to navigate through the website or to join groups. Though our progress can easily be shown in this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made coded our frontend and backend well enough that we are able capable of subscribing and unsubscribing to groups, navigating to the group messages page, and back to the home page. We actually went above and beyond in the sense that we are actually able to see values being sent from the database. Sending to the database will come in the future.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a:t>
            </a:r>
            <a:endParaRPr/>
          </a:p>
          <a:p>
            <a:pPr indent="0" lvl="0" marL="0" rtl="0" algn="l">
              <a:spcBef>
                <a:spcPts val="0"/>
              </a:spcBef>
              <a:spcAft>
                <a:spcPts val="0"/>
              </a:spcAft>
              <a:buNone/>
            </a:pPr>
            <a:r>
              <a:rPr lang="en"/>
              <a:t>Due to our successful planning for the previous milestone, we over-prepared so much that we didn’t have to update our FRD other than adding Other Requirements that the user must have. These minimal updates were added to the Functional Requirements Document on our github.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3c890d6c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3c890d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 </a:t>
            </a:r>
            <a:endParaRPr/>
          </a:p>
          <a:p>
            <a:pPr indent="0" lvl="0" marL="0" rtl="0" algn="l">
              <a:spcBef>
                <a:spcPts val="0"/>
              </a:spcBef>
              <a:spcAft>
                <a:spcPts val="0"/>
              </a:spcAft>
              <a:buNone/>
            </a:pPr>
            <a:r>
              <a:rPr lang="en"/>
              <a:t>Our focus for MVP-2 is the following: </a:t>
            </a:r>
            <a:endParaRPr/>
          </a:p>
          <a:p>
            <a:pPr indent="-317500" lvl="0" marL="457200" rtl="0" algn="l">
              <a:spcBef>
                <a:spcPts val="0"/>
              </a:spcBef>
              <a:spcAft>
                <a:spcPts val="0"/>
              </a:spcAft>
              <a:buSzPts val="1400"/>
              <a:buChar char="-"/>
            </a:pPr>
            <a:r>
              <a:rPr lang="en"/>
              <a:t>Create accounts with university specific email verification</a:t>
            </a:r>
            <a:endParaRPr/>
          </a:p>
          <a:p>
            <a:pPr indent="-317500" lvl="0" marL="457200" rtl="0" algn="l">
              <a:spcBef>
                <a:spcPts val="0"/>
              </a:spcBef>
              <a:spcAft>
                <a:spcPts val="0"/>
              </a:spcAft>
              <a:buSzPts val="1400"/>
              <a:buChar char="-"/>
            </a:pPr>
            <a:r>
              <a:rPr lang="en"/>
              <a:t>Being able to fully login/logout</a:t>
            </a:r>
            <a:endParaRPr/>
          </a:p>
          <a:p>
            <a:pPr indent="-317500" lvl="0" marL="457200" rtl="0" algn="l">
              <a:spcBef>
                <a:spcPts val="0"/>
              </a:spcBef>
              <a:spcAft>
                <a:spcPts val="0"/>
              </a:spcAft>
              <a:buSzPts val="1400"/>
              <a:buChar char="-"/>
            </a:pPr>
            <a:r>
              <a:rPr lang="en"/>
              <a:t> navigate through groups (this includes joining groups) </a:t>
            </a:r>
            <a:endParaRPr/>
          </a:p>
          <a:p>
            <a:pPr indent="-317500" lvl="0" marL="457200" rtl="0" algn="l">
              <a:spcBef>
                <a:spcPts val="0"/>
              </a:spcBef>
              <a:spcAft>
                <a:spcPts val="0"/>
              </a:spcAft>
              <a:buSzPts val="1400"/>
              <a:buChar char="-"/>
            </a:pPr>
            <a:r>
              <a:rPr lang="en"/>
              <a:t>and being able to view the member’s details in a group</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is our goal for this final milestone.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3b148e0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3b148e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Clr>
                <a:schemeClr val="dk1"/>
              </a:buClr>
              <a:buSzPts val="1100"/>
              <a:buFont typeface="Arial"/>
              <a:buNone/>
            </a:pPr>
            <a:r>
              <a:rPr lang="en"/>
              <a:t>When making commits as a group, we chose to follow the guidelines of a file ‘contributing.md’ on our github;</a:t>
            </a:r>
            <a:r>
              <a:rPr lang="en"/>
              <a:t> Yesterday as a group we all sat around, merged our code, and ensured that all of it was clean and followed some of the guidelines we went over in class. This included proper naming conventions in the right conditions,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Speak about any updates to our Github page, the updated user stories and issues on our group Kanban Board, and how we went about splitting up group duties for this assignment.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1f7a506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1f7a50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solidFill>
                  <a:schemeClr val="dk1"/>
                </a:solidFill>
              </a:rPr>
              <a:t>Carter</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Our feelings for this milestone can be described as exhausted but relieved. For Allan and I it was an interesting experience learning how to work with angular and node.js, and even with Salim’s expertise we all struggled through getting this to operate the way it did.</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We learned that we were all capable of creating our assigned components on our own, but putting the pieces together and having them fit properly posed some difficulty.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We will use the knowledge and understanding we’ve learned during this milestone and keep the ball rolling for the final milestone.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Other than possible useful resources similar to what we’re doing right now, all we can ask for is your support in this project, and maybe a coffee.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github.com/orgs/ENSE-374/projects/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3"/>
          <p:cNvSpPr txBox="1"/>
          <p:nvPr>
            <p:ph type="title"/>
          </p:nvPr>
        </p:nvSpPr>
        <p:spPr>
          <a:xfrm>
            <a:off x="525000" y="1044300"/>
            <a:ext cx="80940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URConnected</a:t>
            </a:r>
            <a:endParaRPr sz="8000">
              <a:solidFill>
                <a:srgbClr val="FFD966"/>
              </a:solidFill>
            </a:endParaRPr>
          </a:p>
        </p:txBody>
      </p:sp>
      <p:sp>
        <p:nvSpPr>
          <p:cNvPr id="141" name="Google Shape;141;p13"/>
          <p:cNvSpPr txBox="1"/>
          <p:nvPr>
            <p:ph idx="1" type="body"/>
          </p:nvPr>
        </p:nvSpPr>
        <p:spPr>
          <a:xfrm>
            <a:off x="3064800" y="2460325"/>
            <a:ext cx="5486400" cy="2118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a:t>Group members: Allan Wambold, Carter Brezinski, Salim Bakri</a:t>
            </a:r>
            <a:endParaRPr b="1"/>
          </a:p>
          <a:p>
            <a:pPr indent="0" lvl="0" marL="0" rtl="0" algn="l">
              <a:spcBef>
                <a:spcPts val="600"/>
              </a:spcBef>
              <a:spcAft>
                <a:spcPts val="0"/>
              </a:spcAft>
              <a:buClr>
                <a:schemeClr val="dk1"/>
              </a:buClr>
              <a:buSzPts val="1100"/>
              <a:buFont typeface="Arial"/>
              <a:buNone/>
            </a:pPr>
            <a:r>
              <a:rPr lang="en"/>
              <a:t>Milestone 3, Nov 13th</a:t>
            </a:r>
            <a:endParaRPr b="1"/>
          </a:p>
        </p:txBody>
      </p:sp>
      <p:sp>
        <p:nvSpPr>
          <p:cNvPr id="142" name="Google Shape;142;p1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43" name="Google Shape;143;p13"/>
          <p:cNvSpPr txBox="1"/>
          <p:nvPr/>
        </p:nvSpPr>
        <p:spPr>
          <a:xfrm>
            <a:off x="7500" y="4158625"/>
            <a:ext cx="9144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2"/>
                </a:solidFill>
                <a:latin typeface="Chivo Black"/>
                <a:ea typeface="Chivo Black"/>
                <a:cs typeface="Chivo Black"/>
                <a:sym typeface="Chivo Black"/>
              </a:rPr>
              <a:t>https://github.com/ENSE-374/URConnected</a:t>
            </a:r>
            <a:endParaRPr sz="2400">
              <a:solidFill>
                <a:schemeClr val="accent2"/>
              </a:solidFill>
              <a:latin typeface="Chivo Black"/>
              <a:ea typeface="Chivo Black"/>
              <a:cs typeface="Chivo Black"/>
              <a:sym typeface="Chivo Black"/>
            </a:endParaRPr>
          </a:p>
          <a:p>
            <a:pPr indent="0" lvl="0" marL="0" rtl="0" algn="ctr">
              <a:spcBef>
                <a:spcPts val="0"/>
              </a:spcBef>
              <a:spcAft>
                <a:spcPts val="0"/>
              </a:spcAft>
              <a:buNone/>
            </a:pPr>
            <a:r>
              <a:t/>
            </a:r>
            <a:endParaRPr b="1" sz="2400">
              <a:solidFill>
                <a:srgbClr val="FFD966"/>
              </a:solidFill>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2"/>
          <p:cNvSpPr txBox="1"/>
          <p:nvPr>
            <p:ph type="title"/>
          </p:nvPr>
        </p:nvSpPr>
        <p:spPr>
          <a:xfrm>
            <a:off x="1789300" y="3744450"/>
            <a:ext cx="59829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Questions?</a:t>
            </a:r>
            <a:endParaRPr sz="8000">
              <a:solidFill>
                <a:srgbClr val="FFD966"/>
              </a:solidFill>
            </a:endParaRPr>
          </a:p>
        </p:txBody>
      </p:sp>
      <p:sp>
        <p:nvSpPr>
          <p:cNvPr id="203" name="Google Shape;203;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idx="4294967295" type="ctrTitle"/>
          </p:nvPr>
        </p:nvSpPr>
        <p:spPr>
          <a:xfrm>
            <a:off x="1156950" y="794725"/>
            <a:ext cx="68301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7200"/>
              <a:t>What are we doing?</a:t>
            </a:r>
            <a:endParaRPr sz="7200"/>
          </a:p>
        </p:txBody>
      </p:sp>
      <p:sp>
        <p:nvSpPr>
          <p:cNvPr id="149" name="Google Shape;149;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150" name="Google Shape;150;p14"/>
          <p:cNvSpPr txBox="1"/>
          <p:nvPr/>
        </p:nvSpPr>
        <p:spPr>
          <a:xfrm>
            <a:off x="107700" y="2682250"/>
            <a:ext cx="89286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Chivo"/>
                <a:ea typeface="Chivo"/>
                <a:cs typeface="Chivo"/>
                <a:sym typeface="Chivo"/>
              </a:rPr>
              <a:t>Just a quick reminder, we are URConnected, the group that is working to build a functional forum and messaging service for the students at the University of Regina. We will be creating a web application that will allow students to get involved with other students with similar interests and classes. </a:t>
            </a:r>
            <a:endParaRPr b="1" sz="1800">
              <a:latin typeface="Chivo"/>
              <a:ea typeface="Chivo"/>
              <a:cs typeface="Chivo"/>
              <a:sym typeface="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Screenshots</a:t>
            </a:r>
            <a:endParaRPr/>
          </a:p>
        </p:txBody>
      </p:sp>
      <p:sp>
        <p:nvSpPr>
          <p:cNvPr id="156" name="Google Shape;156;p1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57" name="Google Shape;157;p15"/>
          <p:cNvPicPr preferRelativeResize="0"/>
          <p:nvPr/>
        </p:nvPicPr>
        <p:blipFill>
          <a:blip r:embed="rId3">
            <a:alphaModFix/>
          </a:blip>
          <a:stretch>
            <a:fillRect/>
          </a:stretch>
        </p:blipFill>
        <p:spPr>
          <a:xfrm>
            <a:off x="740725" y="1302575"/>
            <a:ext cx="7121126" cy="384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ph type="ctrTitle"/>
          </p:nvPr>
        </p:nvSpPr>
        <p:spPr>
          <a:xfrm>
            <a:off x="1068750" y="1821950"/>
            <a:ext cx="7006500" cy="10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idx="1" type="body"/>
          </p:nvPr>
        </p:nvSpPr>
        <p:spPr>
          <a:xfrm>
            <a:off x="457200" y="2213550"/>
            <a:ext cx="8167200" cy="2460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Our MVP-1 was very successful, we met all of our goals set out.</a:t>
            </a:r>
            <a:endParaRPr b="1"/>
          </a:p>
          <a:p>
            <a:pPr indent="0" lvl="0" marL="457200" rtl="0" algn="l">
              <a:spcBef>
                <a:spcPts val="600"/>
              </a:spcBef>
              <a:spcAft>
                <a:spcPts val="0"/>
              </a:spcAft>
              <a:buNone/>
            </a:pPr>
            <a:r>
              <a:t/>
            </a:r>
            <a:endParaRPr b="1"/>
          </a:p>
          <a:p>
            <a:pPr indent="-342900" lvl="0" marL="457200" rtl="0" algn="l">
              <a:spcBef>
                <a:spcPts val="600"/>
              </a:spcBef>
              <a:spcAft>
                <a:spcPts val="0"/>
              </a:spcAft>
              <a:buSzPts val="1800"/>
              <a:buChar char="▰"/>
            </a:pPr>
            <a:r>
              <a:rPr b="1" lang="en"/>
              <a:t>Due to the work we did in the previous milestone, we didn’t have to update any class or UML diagrams, only the FRD needed slight updating.</a:t>
            </a:r>
            <a:endParaRPr b="1"/>
          </a:p>
          <a:p>
            <a:pPr indent="0" lvl="0" marL="0" rtl="0" algn="l">
              <a:spcBef>
                <a:spcPts val="600"/>
              </a:spcBef>
              <a:spcAft>
                <a:spcPts val="0"/>
              </a:spcAft>
              <a:buNone/>
            </a:pPr>
            <a:r>
              <a:t/>
            </a:r>
            <a:endParaRPr/>
          </a:p>
        </p:txBody>
      </p:sp>
      <p:sp>
        <p:nvSpPr>
          <p:cNvPr id="168" name="Google Shape;168;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Was MVP-1 Successful?</a:t>
            </a:r>
            <a:endParaRPr/>
          </a:p>
        </p:txBody>
      </p:sp>
      <p:sp>
        <p:nvSpPr>
          <p:cNvPr id="169" name="Google Shape;169;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ctrTitle"/>
          </p:nvPr>
        </p:nvSpPr>
        <p:spPr>
          <a:xfrm>
            <a:off x="417000" y="210375"/>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Team’s focus for the last MVP</a:t>
            </a:r>
            <a:endParaRPr/>
          </a:p>
        </p:txBody>
      </p:sp>
      <p:sp>
        <p:nvSpPr>
          <p:cNvPr id="175" name="Google Shape;175;p18"/>
          <p:cNvSpPr txBox="1"/>
          <p:nvPr>
            <p:ph idx="4294967295" type="body"/>
          </p:nvPr>
        </p:nvSpPr>
        <p:spPr>
          <a:xfrm>
            <a:off x="417000" y="1683500"/>
            <a:ext cx="8310000" cy="25854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Create an account  with email verification</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Successful login/logout.</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Navigate through pages and groups (this includes subscribing to them)</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Being able to view the member’s details in a group.</a:t>
            </a:r>
            <a:endParaRPr b="1"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ctrTitle"/>
          </p:nvPr>
        </p:nvSpPr>
        <p:spPr>
          <a:xfrm>
            <a:off x="429000" y="209750"/>
            <a:ext cx="4095300" cy="59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Code Review</a:t>
            </a:r>
            <a:endParaRPr/>
          </a:p>
        </p:txBody>
      </p:sp>
      <p:sp>
        <p:nvSpPr>
          <p:cNvPr id="181" name="Google Shape;181;p19"/>
          <p:cNvSpPr txBox="1"/>
          <p:nvPr>
            <p:ph idx="1" type="subTitle"/>
          </p:nvPr>
        </p:nvSpPr>
        <p:spPr>
          <a:xfrm>
            <a:off x="429000" y="2358027"/>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82" name="Google Shape;182;p19"/>
          <p:cNvSpPr txBox="1"/>
          <p:nvPr>
            <p:ph idx="4294967295" type="body"/>
          </p:nvPr>
        </p:nvSpPr>
        <p:spPr>
          <a:xfrm>
            <a:off x="347100" y="912775"/>
            <a:ext cx="8310000" cy="36753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When making important commits for the project, we try to follow a guide on our github named ‘contributing.md’,  this file basically contains recommended syntax for how you should word your commits.</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Yesterday as a group we all sat down, merged our code, and ensured the code was clean and that the code followed some of the</a:t>
            </a:r>
            <a:endParaRPr b="1" sz="1800">
              <a:solidFill>
                <a:schemeClr val="dk1"/>
              </a:solidFill>
            </a:endParaRPr>
          </a:p>
          <a:p>
            <a:pPr indent="0" lvl="0" marL="457200" rtl="0" algn="l">
              <a:lnSpc>
                <a:spcPct val="90000"/>
              </a:lnSpc>
              <a:spcBef>
                <a:spcPts val="1000"/>
              </a:spcBef>
              <a:spcAft>
                <a:spcPts val="0"/>
              </a:spcAft>
              <a:buNone/>
            </a:pPr>
            <a:r>
              <a:t/>
            </a:r>
            <a:endParaRPr b="1" sz="1800">
              <a:solidFill>
                <a:schemeClr val="dk1"/>
              </a:solidFill>
            </a:endParaRPr>
          </a:p>
          <a:p>
            <a:pPr indent="-342900" lvl="0" marL="457200" rtl="0" algn="l">
              <a:lnSpc>
                <a:spcPct val="90000"/>
              </a:lnSpc>
              <a:spcBef>
                <a:spcPts val="1000"/>
              </a:spcBef>
              <a:spcAft>
                <a:spcPts val="0"/>
              </a:spcAft>
              <a:buClr>
                <a:srgbClr val="A6D683"/>
              </a:buClr>
              <a:buSzPts val="1800"/>
              <a:buChar char="▰"/>
            </a:pPr>
            <a:r>
              <a:rPr b="1" lang="en" sz="1800">
                <a:solidFill>
                  <a:schemeClr val="dk1"/>
                </a:solidFill>
              </a:rPr>
              <a:t>Some examples of this include proper naming conventions, meaningful variable names that avoid disinformation and give purpose. </a:t>
            </a:r>
            <a:endParaRPr b="1"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p:nvPr/>
        </p:nvSpPr>
        <p:spPr>
          <a:xfrm>
            <a:off x="3192250" y="233537"/>
            <a:ext cx="4936281" cy="3760877"/>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rotWithShape="0" algn="bl" dir="5400000" dist="9525">
              <a:srgbClr val="00001A">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3416225" y="435425"/>
            <a:ext cx="4488300" cy="27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chemeClr val="hlink"/>
                </a:solidFill>
                <a:latin typeface="Chivo"/>
                <a:ea typeface="Chivo"/>
                <a:cs typeface="Chivo"/>
                <a:sym typeface="Chivo"/>
                <a:hlinkClick r:id="rId3"/>
              </a:rPr>
              <a:t>https://github.com/orgs/ENSE-374/projects/1</a:t>
            </a:r>
            <a:endParaRPr b="1" sz="1800">
              <a:solidFill>
                <a:srgbClr val="FFFFFF"/>
              </a:solidFill>
              <a:latin typeface="Chivo"/>
              <a:ea typeface="Chivo"/>
              <a:cs typeface="Chivo"/>
              <a:sym typeface="Chivo"/>
            </a:endParaRPr>
          </a:p>
        </p:txBody>
      </p:sp>
      <p:sp>
        <p:nvSpPr>
          <p:cNvPr id="189" name="Google Shape;189;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190" name="Google Shape;190;p20"/>
          <p:cNvSpPr txBox="1"/>
          <p:nvPr>
            <p:ph idx="4294967295" type="body"/>
          </p:nvPr>
        </p:nvSpPr>
        <p:spPr>
          <a:xfrm>
            <a:off x="386925" y="586825"/>
            <a:ext cx="2524800" cy="30543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sz="2800">
                <a:solidFill>
                  <a:srgbClr val="FFFFFF"/>
                </a:solidFill>
                <a:latin typeface="Roboto Slab"/>
                <a:ea typeface="Roboto Slab"/>
                <a:cs typeface="Roboto Slab"/>
                <a:sym typeface="Roboto Slab"/>
              </a:rPr>
              <a:t>Github Review</a:t>
            </a:r>
            <a:endParaRPr b="1" sz="2800">
              <a:solidFill>
                <a:srgbClr val="FFFFFF"/>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ctrTitle"/>
          </p:nvPr>
        </p:nvSpPr>
        <p:spPr>
          <a:xfrm>
            <a:off x="429000" y="209750"/>
            <a:ext cx="5124000" cy="59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Group Reflections</a:t>
            </a:r>
            <a:endParaRPr/>
          </a:p>
        </p:txBody>
      </p:sp>
      <p:sp>
        <p:nvSpPr>
          <p:cNvPr id="196" name="Google Shape;196;p21"/>
          <p:cNvSpPr txBox="1"/>
          <p:nvPr>
            <p:ph idx="1" type="subTitle"/>
          </p:nvPr>
        </p:nvSpPr>
        <p:spPr>
          <a:xfrm>
            <a:off x="429000" y="2358027"/>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97" name="Google Shape;197;p21"/>
          <p:cNvSpPr txBox="1"/>
          <p:nvPr>
            <p:ph idx="4294967295" type="body"/>
          </p:nvPr>
        </p:nvSpPr>
        <p:spPr>
          <a:xfrm>
            <a:off x="417000" y="809151"/>
            <a:ext cx="8310000" cy="4228800"/>
          </a:xfrm>
          <a:prstGeom prst="rect">
            <a:avLst/>
          </a:prstGeom>
        </p:spPr>
        <p:txBody>
          <a:bodyPr anchorCtr="0" anchor="t" bIns="0" lIns="0" spcFirstLastPara="1" rIns="0" wrap="square" tIns="0">
            <a:noAutofit/>
          </a:bodyPr>
          <a:lstStyle/>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How did you feel about this milestone? What did you like about it? What did you dislike?</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Exhausted but good, actually designing was exciting, but we’re glad to have exceeded our goals for this milestone.</a:t>
            </a:r>
            <a:endParaRPr b="1" sz="1600">
              <a:solidFill>
                <a:schemeClr val="dk1"/>
              </a:solidFill>
            </a:endParaRPr>
          </a:p>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What did you learn about yourself as you collaborated and worked through this milestone?</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We learned we’re all capable of creating our portions individually, but making them work cohesively posed great difficulty.</a:t>
            </a:r>
            <a:endParaRPr b="1" sz="1600">
              <a:solidFill>
                <a:schemeClr val="dk1"/>
              </a:solidFill>
            </a:endParaRPr>
          </a:p>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How will you use what you have learned going forward?</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We’ll use this knowledge and formatting to be more efficient when making MVP-2</a:t>
            </a:r>
            <a:endParaRPr b="1" sz="1600">
              <a:solidFill>
                <a:schemeClr val="dk1"/>
              </a:solidFill>
            </a:endParaRPr>
          </a:p>
          <a:p>
            <a:pPr indent="-330200" lvl="0" marL="457200" rtl="0" algn="l">
              <a:lnSpc>
                <a:spcPct val="90000"/>
              </a:lnSpc>
              <a:spcBef>
                <a:spcPts val="1000"/>
              </a:spcBef>
              <a:spcAft>
                <a:spcPts val="0"/>
              </a:spcAft>
              <a:buClr>
                <a:srgbClr val="A6D683"/>
              </a:buClr>
              <a:buSzPts val="1600"/>
              <a:buChar char="▰"/>
            </a:pPr>
            <a:r>
              <a:rPr b="1" lang="en" sz="1600">
                <a:solidFill>
                  <a:schemeClr val="dk1"/>
                </a:solidFill>
              </a:rPr>
              <a:t>What “stuff &amp; things” related to this milestone would you want help with?</a:t>
            </a:r>
            <a:endParaRPr b="1" sz="1600">
              <a:solidFill>
                <a:schemeClr val="dk1"/>
              </a:solidFill>
            </a:endParaRPr>
          </a:p>
          <a:p>
            <a:pPr indent="0" lvl="0" marL="457200" rtl="0" algn="l">
              <a:lnSpc>
                <a:spcPct val="90000"/>
              </a:lnSpc>
              <a:spcBef>
                <a:spcPts val="1000"/>
              </a:spcBef>
              <a:spcAft>
                <a:spcPts val="0"/>
              </a:spcAft>
              <a:buNone/>
            </a:pPr>
            <a:r>
              <a:rPr b="1" lang="en" sz="1600">
                <a:solidFill>
                  <a:schemeClr val="dk1"/>
                </a:solidFill>
              </a:rPr>
              <a:t>Your continued support, and maybe a coffee.</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