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Slab"/>
      <p:regular r:id="rId20"/>
      <p:bold r:id="rId21"/>
    </p:embeddedFont>
    <p:embeddedFont>
      <p:font typeface="Chivo"/>
      <p:regular r:id="rId22"/>
      <p:bold r:id="rId23"/>
      <p:italic r:id="rId24"/>
      <p:boldItalic r:id="rId25"/>
    </p:embeddedFont>
    <p:embeddedFont>
      <p:font typeface="Chivo Black"/>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Chivo-regular.fntdata"/><Relationship Id="rId21" Type="http://schemas.openxmlformats.org/officeDocument/2006/relationships/font" Target="fonts/RobotoSlab-bold.fntdata"/><Relationship Id="rId24" Type="http://schemas.openxmlformats.org/officeDocument/2006/relationships/font" Target="fonts/Chivo-italic.fntdata"/><Relationship Id="rId23" Type="http://schemas.openxmlformats.org/officeDocument/2006/relationships/font" Target="fonts/Chiv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hivoBlack-bold.fntdata"/><Relationship Id="rId25" Type="http://schemas.openxmlformats.org/officeDocument/2006/relationships/font" Target="fonts/Chivo-boldItalic.fntdata"/><Relationship Id="rId27" Type="http://schemas.openxmlformats.org/officeDocument/2006/relationships/font" Target="fonts/ChivoBlack-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ENSE-374/URConnected"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latin typeface="Chivo"/>
              <a:ea typeface="Chivo"/>
              <a:cs typeface="Chivo"/>
              <a:sym typeface="Chivo"/>
            </a:endParaRPr>
          </a:p>
          <a:p>
            <a:pPr indent="0" lvl="0" marL="0" rtl="0" algn="ctr">
              <a:spcBef>
                <a:spcPts val="0"/>
              </a:spcBef>
              <a:spcAft>
                <a:spcPts val="0"/>
              </a:spcAft>
              <a:buClr>
                <a:schemeClr val="dk1"/>
              </a:buClr>
              <a:buSzPts val="1100"/>
              <a:buFont typeface="Arial"/>
              <a:buNone/>
            </a:pPr>
            <a:r>
              <a:t/>
            </a:r>
            <a:endParaRPr sz="1200">
              <a:latin typeface="Chivo"/>
              <a:ea typeface="Chivo"/>
              <a:cs typeface="Chivo"/>
              <a:sym typeface="Chivo"/>
            </a:endParaRPr>
          </a:p>
          <a:p>
            <a:pPr indent="0" lvl="0" marL="0" rtl="0" algn="ctr">
              <a:spcBef>
                <a:spcPts val="0"/>
              </a:spcBef>
              <a:spcAft>
                <a:spcPts val="0"/>
              </a:spcAft>
              <a:buClr>
                <a:schemeClr val="dk1"/>
              </a:buClr>
              <a:buSzPts val="1100"/>
              <a:buFont typeface="Arial"/>
              <a:buNone/>
            </a:pPr>
            <a:r>
              <a:rPr lang="en" sz="1200">
                <a:latin typeface="Chivo"/>
                <a:ea typeface="Chivo"/>
                <a:cs typeface="Chivo"/>
                <a:sym typeface="Chivo"/>
              </a:rPr>
              <a:t>Carter</a:t>
            </a:r>
            <a:endParaRPr sz="1200">
              <a:latin typeface="Chivo"/>
              <a:ea typeface="Chivo"/>
              <a:cs typeface="Chivo"/>
              <a:sym typeface="Chivo"/>
            </a:endParaRPr>
          </a:p>
          <a:p>
            <a:pPr indent="0" lvl="0" marL="0" rtl="0" algn="ctr">
              <a:spcBef>
                <a:spcPts val="0"/>
              </a:spcBef>
              <a:spcAft>
                <a:spcPts val="0"/>
              </a:spcAft>
              <a:buClr>
                <a:schemeClr val="dk1"/>
              </a:buClr>
              <a:buSzPts val="1100"/>
              <a:buFont typeface="Arial"/>
              <a:buNone/>
            </a:pPr>
            <a:r>
              <a:rPr lang="en" sz="2400" u="sng">
                <a:solidFill>
                  <a:schemeClr val="hlink"/>
                </a:solidFill>
                <a:latin typeface="Chivo Black"/>
                <a:ea typeface="Chivo Black"/>
                <a:cs typeface="Chivo Black"/>
                <a:sym typeface="Chivo Black"/>
                <a:hlinkClick r:id="rId2"/>
              </a:rPr>
              <a:t>https://github.com/ENSE-374/URConnected</a:t>
            </a:r>
            <a:endParaRPr sz="2400">
              <a:solidFill>
                <a:schemeClr val="accent2"/>
              </a:solidFill>
              <a:latin typeface="Chivo Black"/>
              <a:ea typeface="Chivo Black"/>
              <a:cs typeface="Chivo Black"/>
              <a:sym typeface="Chivo Black"/>
            </a:endParaRPr>
          </a:p>
          <a:p>
            <a:pPr indent="0" lvl="0" marL="0" rtl="0" algn="ctr">
              <a:spcBef>
                <a:spcPts val="0"/>
              </a:spcBef>
              <a:spcAft>
                <a:spcPts val="0"/>
              </a:spcAft>
              <a:buClr>
                <a:schemeClr val="dk1"/>
              </a:buClr>
              <a:buSzPts val="1100"/>
              <a:buFont typeface="Arial"/>
              <a:buNone/>
            </a:pPr>
            <a:r>
              <a:t/>
            </a:r>
            <a:endParaRPr sz="2400">
              <a:solidFill>
                <a:schemeClr val="accent2"/>
              </a:solidFill>
              <a:latin typeface="Chivo Black"/>
              <a:ea typeface="Chivo Black"/>
              <a:cs typeface="Chivo Black"/>
              <a:sym typeface="Chivo Black"/>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bf06439d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p:txBody>
      </p:sp>
      <p:sp>
        <p:nvSpPr>
          <p:cNvPr id="203" name="Google Shape;203;g6bf06439d4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bf06439d4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Salim</a:t>
            </a:r>
            <a:endParaRPr/>
          </a:p>
        </p:txBody>
      </p:sp>
      <p:sp>
        <p:nvSpPr>
          <p:cNvPr id="209" name="Google Shape;209;g6bf06439d4_0_2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43b148e01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43b148e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a:p>
            <a:pPr indent="0" lvl="0" marL="0" rtl="0" algn="l">
              <a:spcBef>
                <a:spcPts val="0"/>
              </a:spcBef>
              <a:spcAft>
                <a:spcPts val="0"/>
              </a:spcAft>
              <a:buClr>
                <a:schemeClr val="dk1"/>
              </a:buClr>
              <a:buSzPts val="1100"/>
              <a:buFont typeface="Arial"/>
              <a:buNone/>
            </a:pPr>
            <a:r>
              <a:rPr lang="en"/>
              <a:t>When making commits as a group, we chose to follow the guidelines of a file ‘contributing.md’ on our github;</a:t>
            </a:r>
            <a:r>
              <a:rPr lang="en"/>
              <a:t> Yesterday as a group we all sat around, merged our code, and ensured that all of it was clean and followed some of the guidelines we went over in class. This included proper naming conventions in the right conditions,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Salim:</a:t>
            </a:r>
            <a:endParaRPr/>
          </a:p>
          <a:p>
            <a:pPr indent="0" lvl="0" marL="0" rtl="0" algn="l">
              <a:spcBef>
                <a:spcPts val="0"/>
              </a:spcBef>
              <a:spcAft>
                <a:spcPts val="0"/>
              </a:spcAft>
              <a:buNone/>
            </a:pPr>
            <a:r>
              <a:rPr lang="en"/>
              <a:t>Speak about any updates to our Github page, the updated user stories and issues on our group Kanban Board, as well as the file structure and implementation of the FRD documentation as a markdown file.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bf06439d4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p:txBody>
      </p:sp>
      <p:sp>
        <p:nvSpPr>
          <p:cNvPr id="230" name="Google Shape;230;g6bf06439d4_0_3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a:p>
            <a:pPr indent="0" lvl="0" marL="0" rtl="0" algn="l">
              <a:spcBef>
                <a:spcPts val="0"/>
              </a:spcBef>
              <a:spcAft>
                <a:spcPts val="0"/>
              </a:spcAft>
              <a:buNone/>
            </a:pPr>
            <a:r>
              <a:rPr lang="en"/>
              <a:t>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bf06439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Salim</a:t>
            </a:r>
            <a:endParaRPr/>
          </a:p>
        </p:txBody>
      </p:sp>
      <p:sp>
        <p:nvSpPr>
          <p:cNvPr id="152" name="Google Shape;152;g6bf06439d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bf3075aa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bf3075a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Allan</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bf06439d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p:txBody>
      </p:sp>
      <p:sp>
        <p:nvSpPr>
          <p:cNvPr id="165" name="Google Shape;165;g6bf06439d4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bf3075aaf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bf3075aa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bf3075aaf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bf3075aa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bf3075aaf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bf3075aa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43a3c3d6c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43a3c3d6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each do our own part for the demo.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5c7888d6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Allan</a:t>
            </a:r>
            <a:endParaRPr/>
          </a:p>
        </p:txBody>
      </p:sp>
      <p:sp>
        <p:nvSpPr>
          <p:cNvPr id="197" name="Google Shape;197;g75c7888d6b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 name="Google Shape;19;p2"/>
          <p:cNvSpPr txBox="1"/>
          <p:nvPr>
            <p:ph type="ctrTitle"/>
          </p:nvPr>
        </p:nvSpPr>
        <p:spPr>
          <a:xfrm>
            <a:off x="457200" y="799275"/>
            <a:ext cx="5486400" cy="3182100"/>
          </a:xfrm>
          <a:prstGeom prst="rect">
            <a:avLst/>
          </a:prstGeom>
        </p:spPr>
        <p:txBody>
          <a:bodyPr anchorCtr="0" anchor="t" bIns="0" lIns="0" spcFirstLastPara="1" rIns="0" wrap="square" tIns="0">
            <a:noAutofit/>
          </a:bodyPr>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5" name="Shape 115"/>
        <p:cNvGrpSpPr/>
        <p:nvPr/>
      </p:nvGrpSpPr>
      <p:grpSpPr>
        <a:xfrm>
          <a:off x="0" y="0"/>
          <a:ext cx="0" cy="0"/>
          <a:chOff x="0" y="0"/>
          <a:chExt cx="0" cy="0"/>
        </a:xfrm>
      </p:grpSpPr>
      <p:grpSp>
        <p:nvGrpSpPr>
          <p:cNvPr id="116" name="Google Shape;116;p11"/>
          <p:cNvGrpSpPr/>
          <p:nvPr/>
        </p:nvGrpSpPr>
        <p:grpSpPr>
          <a:xfrm>
            <a:off x="-120" y="0"/>
            <a:ext cx="9143821" cy="5144623"/>
            <a:chOff x="2973586" y="0"/>
            <a:chExt cx="2856819" cy="1607343"/>
          </a:xfrm>
        </p:grpSpPr>
        <p:sp>
          <p:nvSpPr>
            <p:cNvPr id="117" name="Google Shape;117;p11"/>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1"/>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1"/>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1"/>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1"/>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2" name="Google Shape;122;p1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
    <p:spTree>
      <p:nvGrpSpPr>
        <p:cNvPr id="123"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rect b="b" l="l" r="r" t="t"/>
              <a:pathLst>
                <a:path extrusionOk="0" h="506015" w="2856819">
                  <a:moveTo>
                    <a:pt x="0" y="506429"/>
                  </a:moveTo>
                  <a:lnTo>
                    <a:pt x="2856819" y="506429"/>
                  </a:lnTo>
                  <a:lnTo>
                    <a:pt x="2856819" y="0"/>
                  </a:lnTo>
                  <a:lnTo>
                    <a:pt x="0" y="503856"/>
                  </a:lnTo>
                  <a:lnTo>
                    <a:pt x="0" y="50642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rect b="b" l="l" r="r" t="t"/>
              <a:pathLst>
                <a:path extrusionOk="0" h="253007" w="1434361">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rect b="b" l="l" r="r" t="t"/>
              <a:pathLst>
                <a:path extrusionOk="0" h="342304" w="989471">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rect b="b" l="l" r="r" t="t"/>
              <a:pathLst>
                <a:path extrusionOk="0" h="218777" w="288657">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rect b="b" l="l" r="r" t="t"/>
              <a:pathLst>
                <a:path extrusionOk="0" h="254496" w="493991">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rect b="b" l="l" r="r" t="t"/>
              <a:pathLst>
                <a:path extrusionOk="0" h="193476" w="144328">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rect b="b" l="l" r="r" t="t"/>
              <a:pathLst>
                <a:path extrusionOk="0" h="334863" w="949297">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rect b="b" l="l" r="r" t="t"/>
              <a:pathLst>
                <a:path extrusionOk="0" h="278308" w="629392">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rect b="b" l="l" r="r" t="t"/>
              <a:pathLst>
                <a:path extrusionOk="0" h="297656" w="735035">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rect b="b" l="l" r="r" t="t"/>
              <a:pathLst>
                <a:path extrusionOk="0" h="250031" w="470184">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5" name="Google Shape;135;p1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36" name="Shape 136"/>
        <p:cNvGrpSpPr/>
        <p:nvPr/>
      </p:nvGrpSpPr>
      <p:grpSpPr>
        <a:xfrm>
          <a:off x="0" y="0"/>
          <a:ext cx="0" cy="0"/>
          <a:chOff x="0" y="0"/>
          <a:chExt cx="0" cy="0"/>
        </a:xfrm>
      </p:grpSpPr>
      <p:sp>
        <p:nvSpPr>
          <p:cNvPr id="137" name="Google Shape;137;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3200"/>
              <a:buNone/>
              <a:defRPr/>
            </a:lvl1pPr>
            <a:lvl2pPr lvl="1" rtl="0" algn="l">
              <a:lnSpc>
                <a:spcPct val="90000"/>
              </a:lnSpc>
              <a:spcBef>
                <a:spcPts val="0"/>
              </a:spcBef>
              <a:spcAft>
                <a:spcPts val="0"/>
              </a:spcAft>
              <a:buSzPts val="3200"/>
              <a:buNone/>
              <a:defRPr/>
            </a:lvl2pPr>
            <a:lvl3pPr lvl="2" rtl="0" algn="l">
              <a:lnSpc>
                <a:spcPct val="90000"/>
              </a:lnSpc>
              <a:spcBef>
                <a:spcPts val="0"/>
              </a:spcBef>
              <a:spcAft>
                <a:spcPts val="0"/>
              </a:spcAft>
              <a:buSzPts val="3200"/>
              <a:buNone/>
              <a:defRPr/>
            </a:lvl3pPr>
            <a:lvl4pPr lvl="3" rtl="0" algn="l">
              <a:lnSpc>
                <a:spcPct val="90000"/>
              </a:lnSpc>
              <a:spcBef>
                <a:spcPts val="0"/>
              </a:spcBef>
              <a:spcAft>
                <a:spcPts val="0"/>
              </a:spcAft>
              <a:buSzPts val="3200"/>
              <a:buNone/>
              <a:defRPr/>
            </a:lvl4pPr>
            <a:lvl5pPr lvl="4" rtl="0" algn="l">
              <a:lnSpc>
                <a:spcPct val="90000"/>
              </a:lnSpc>
              <a:spcBef>
                <a:spcPts val="0"/>
              </a:spcBef>
              <a:spcAft>
                <a:spcPts val="0"/>
              </a:spcAft>
              <a:buSzPts val="3200"/>
              <a:buNone/>
              <a:defRPr/>
            </a:lvl5pPr>
            <a:lvl6pPr lvl="5" rtl="0" algn="l">
              <a:lnSpc>
                <a:spcPct val="90000"/>
              </a:lnSpc>
              <a:spcBef>
                <a:spcPts val="0"/>
              </a:spcBef>
              <a:spcAft>
                <a:spcPts val="0"/>
              </a:spcAft>
              <a:buSzPts val="3200"/>
              <a:buNone/>
              <a:defRPr/>
            </a:lvl6pPr>
            <a:lvl7pPr lvl="6" rtl="0" algn="l">
              <a:lnSpc>
                <a:spcPct val="90000"/>
              </a:lnSpc>
              <a:spcBef>
                <a:spcPts val="0"/>
              </a:spcBef>
              <a:spcAft>
                <a:spcPts val="0"/>
              </a:spcAft>
              <a:buSzPts val="3200"/>
              <a:buNone/>
              <a:defRPr/>
            </a:lvl7pPr>
            <a:lvl8pPr lvl="7" rtl="0" algn="l">
              <a:lnSpc>
                <a:spcPct val="90000"/>
              </a:lnSpc>
              <a:spcBef>
                <a:spcPts val="0"/>
              </a:spcBef>
              <a:spcAft>
                <a:spcPts val="0"/>
              </a:spcAft>
              <a:buSzPts val="3200"/>
              <a:buNone/>
              <a:defRPr/>
            </a:lvl8pPr>
            <a:lvl9pPr lvl="8" rtl="0" algn="l">
              <a:lnSpc>
                <a:spcPct val="90000"/>
              </a:lnSpc>
              <a:spcBef>
                <a:spcPts val="0"/>
              </a:spcBef>
              <a:spcAft>
                <a:spcPts val="0"/>
              </a:spcAft>
              <a:buSzPts val="3200"/>
              <a:buNone/>
              <a:defRPr/>
            </a:lvl9pPr>
          </a:lstStyle>
          <a:p/>
        </p:txBody>
      </p:sp>
      <p:sp>
        <p:nvSpPr>
          <p:cNvPr id="138" name="Google Shape;138;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9" name="Google Shape;139;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rgbClr val="898989"/>
                </a:solidFill>
              </a:defRPr>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140" name="Google Shape;140;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141" name="Google Shape;141;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200">
              <a:solidFill>
                <a:srgbClr val="9EB3C2"/>
              </a:solidFill>
              <a:latin typeface="Chivo"/>
              <a:ea typeface="Chivo"/>
              <a:cs typeface="Chivo"/>
              <a:sym typeface="Chiv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0"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 name="Google Shape;30;p3"/>
          <p:cNvSpPr txBox="1"/>
          <p:nvPr>
            <p:ph type="ctrTitle"/>
          </p:nvPr>
        </p:nvSpPr>
        <p:spPr>
          <a:xfrm>
            <a:off x="457200" y="1430950"/>
            <a:ext cx="5486400" cy="1159800"/>
          </a:xfrm>
          <a:prstGeom prst="rect">
            <a:avLst/>
          </a:prstGeom>
        </p:spPr>
        <p:txBody>
          <a:bodyPr anchorCtr="0" anchor="ctr" bIns="0" lIns="0" spcFirstLastPara="1" rIns="0" wrap="square" tIns="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31" name="Google Shape;31;p3"/>
          <p:cNvSpPr txBox="1"/>
          <p:nvPr>
            <p:ph idx="1" type="subTitle"/>
          </p:nvPr>
        </p:nvSpPr>
        <p:spPr>
          <a:xfrm>
            <a:off x="457200" y="2763852"/>
            <a:ext cx="5486400" cy="784800"/>
          </a:xfrm>
          <a:prstGeom prst="rect">
            <a:avLst/>
          </a:prstGeom>
        </p:spPr>
        <p:txBody>
          <a:bodyPr anchorCtr="0" anchor="t" bIns="0" lIns="0" spcFirstLastPara="1" rIns="0" wrap="square" tIns="0">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2" name="Shape 32"/>
        <p:cNvGrpSpPr/>
        <p:nvPr/>
      </p:nvGrpSpPr>
      <p:grpSpPr>
        <a:xfrm>
          <a:off x="0" y="0"/>
          <a:ext cx="0" cy="0"/>
          <a:chOff x="0" y="0"/>
          <a:chExt cx="0" cy="0"/>
        </a:xfrm>
      </p:grpSpPr>
      <p:grpSp>
        <p:nvGrpSpPr>
          <p:cNvPr id="33" name="Google Shape;33;p4"/>
          <p:cNvGrpSpPr/>
          <p:nvPr/>
        </p:nvGrpSpPr>
        <p:grpSpPr>
          <a:xfrm>
            <a:off x="-238" y="-200"/>
            <a:ext cx="9143821" cy="5143302"/>
            <a:chOff x="6316957" y="5250656"/>
            <a:chExt cx="2856819" cy="1606930"/>
          </a:xfrm>
        </p:grpSpPr>
        <p:sp>
          <p:nvSpPr>
            <p:cNvPr id="34" name="Google Shape;34;p4"/>
            <p:cNvSpPr/>
            <p:nvPr/>
          </p:nvSpPr>
          <p:spPr>
            <a:xfrm>
              <a:off x="6316957" y="6351571"/>
              <a:ext cx="2856819" cy="506015"/>
            </a:xfrm>
            <a:custGeom>
              <a:rect b="b" l="l" r="r" t="t"/>
              <a:pathLst>
                <a:path extrusionOk="0" h="506015" w="2856819">
                  <a:moveTo>
                    <a:pt x="0" y="506429"/>
                  </a:moveTo>
                  <a:lnTo>
                    <a:pt x="2856819" y="506429"/>
                  </a:lnTo>
                  <a:lnTo>
                    <a:pt x="2856819" y="0"/>
                  </a:lnTo>
                  <a:lnTo>
                    <a:pt x="0" y="503856"/>
                  </a:lnTo>
                  <a:lnTo>
                    <a:pt x="0" y="50642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4"/>
            <p:cNvSpPr/>
            <p:nvPr/>
          </p:nvSpPr>
          <p:spPr>
            <a:xfrm>
              <a:off x="7306428" y="5250656"/>
              <a:ext cx="1434361" cy="253007"/>
            </a:xfrm>
            <a:custGeom>
              <a:rect b="b" l="l" r="r" t="t"/>
              <a:pathLst>
                <a:path extrusionOk="0" h="253007" w="1434361">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4"/>
            <p:cNvSpPr/>
            <p:nvPr/>
          </p:nvSpPr>
          <p:spPr>
            <a:xfrm>
              <a:off x="6316957" y="6512738"/>
              <a:ext cx="989471" cy="342304"/>
            </a:xfrm>
            <a:custGeom>
              <a:rect b="b" l="l" r="r" t="t"/>
              <a:pathLst>
                <a:path extrusionOk="0" h="342304" w="989471">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4"/>
            <p:cNvSpPr/>
            <p:nvPr/>
          </p:nvSpPr>
          <p:spPr>
            <a:xfrm>
              <a:off x="8885118" y="6183395"/>
              <a:ext cx="288657" cy="218777"/>
            </a:xfrm>
            <a:custGeom>
              <a:rect b="b" l="l" r="r" t="t"/>
              <a:pathLst>
                <a:path extrusionOk="0" h="218777" w="288657">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4"/>
            <p:cNvSpPr/>
            <p:nvPr/>
          </p:nvSpPr>
          <p:spPr>
            <a:xfrm>
              <a:off x="6316957" y="6431950"/>
              <a:ext cx="493991" cy="254496"/>
            </a:xfrm>
            <a:custGeom>
              <a:rect b="b" l="l" r="r" t="t"/>
              <a:pathLst>
                <a:path extrusionOk="0" h="254496" w="493991">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4"/>
            <p:cNvSpPr/>
            <p:nvPr/>
          </p:nvSpPr>
          <p:spPr>
            <a:xfrm>
              <a:off x="9029447" y="6015219"/>
              <a:ext cx="144328" cy="193476"/>
            </a:xfrm>
            <a:custGeom>
              <a:rect b="b" l="l" r="r" t="t"/>
              <a:pathLst>
                <a:path extrusionOk="0" h="193476" w="144328">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4"/>
            <p:cNvSpPr/>
            <p:nvPr/>
          </p:nvSpPr>
          <p:spPr>
            <a:xfrm>
              <a:off x="8224479" y="5847043"/>
              <a:ext cx="949297" cy="334863"/>
            </a:xfrm>
            <a:custGeom>
              <a:rect b="b" l="l" r="r" t="t"/>
              <a:pathLst>
                <a:path extrusionOk="0" h="334863" w="949297">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4"/>
            <p:cNvSpPr/>
            <p:nvPr/>
          </p:nvSpPr>
          <p:spPr>
            <a:xfrm>
              <a:off x="6677035" y="5840035"/>
              <a:ext cx="629392" cy="278308"/>
            </a:xfrm>
            <a:custGeom>
              <a:rect b="b" l="l" r="r" t="t"/>
              <a:pathLst>
                <a:path extrusionOk="0" h="278308" w="629392">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4"/>
            <p:cNvSpPr/>
            <p:nvPr/>
          </p:nvSpPr>
          <p:spPr>
            <a:xfrm>
              <a:off x="6316957" y="5716734"/>
              <a:ext cx="735035" cy="297656"/>
            </a:xfrm>
            <a:custGeom>
              <a:rect b="b" l="l" r="r" t="t"/>
              <a:pathLst>
                <a:path extrusionOk="0" h="297656" w="735035">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4"/>
            <p:cNvSpPr/>
            <p:nvPr/>
          </p:nvSpPr>
          <p:spPr>
            <a:xfrm>
              <a:off x="8703591" y="5342516"/>
              <a:ext cx="470184" cy="250031"/>
            </a:xfrm>
            <a:custGeom>
              <a:rect b="b" l="l" r="r" t="t"/>
              <a:pathLst>
                <a:path extrusionOk="0" h="250031" w="470184">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4" name="Google Shape;44;p4"/>
          <p:cNvSpPr txBox="1"/>
          <p:nvPr>
            <p:ph idx="1" type="body"/>
          </p:nvPr>
        </p:nvSpPr>
        <p:spPr>
          <a:xfrm>
            <a:off x="1006900" y="677700"/>
            <a:ext cx="4936800" cy="3409800"/>
          </a:xfrm>
          <a:prstGeom prst="rect">
            <a:avLst/>
          </a:prstGeom>
        </p:spPr>
        <p:txBody>
          <a:bodyPr anchorCtr="0" anchor="t" bIns="0" lIns="0" spcFirstLastPara="1" rIns="0" wrap="square" tIns="0">
            <a:noAutofit/>
          </a:bodyPr>
          <a:lstStyle>
            <a:lvl1pPr indent="-419100" lvl="0" marL="457200" rtl="0">
              <a:spcBef>
                <a:spcPts val="600"/>
              </a:spcBef>
              <a:spcAft>
                <a:spcPts val="0"/>
              </a:spcAft>
              <a:buClr>
                <a:srgbClr val="FFFFFF"/>
              </a:buClr>
              <a:buSzPts val="3000"/>
              <a:buChar char="▰"/>
              <a:defRPr sz="3000">
                <a:solidFill>
                  <a:srgbClr val="FFFFFF"/>
                </a:solidFill>
              </a:defRPr>
            </a:lvl1pPr>
            <a:lvl2pPr indent="-419100" lvl="1" marL="914400" rtl="0">
              <a:spcBef>
                <a:spcPts val="0"/>
              </a:spcBef>
              <a:spcAft>
                <a:spcPts val="0"/>
              </a:spcAft>
              <a:buClr>
                <a:srgbClr val="FFFFFF"/>
              </a:buClr>
              <a:buSzPts val="3000"/>
              <a:buChar char="▰"/>
              <a:defRPr sz="3000">
                <a:solidFill>
                  <a:srgbClr val="FFFFFF"/>
                </a:solidFill>
              </a:defRPr>
            </a:lvl2pPr>
            <a:lvl3pPr indent="-419100" lvl="2" marL="1371600" rtl="0">
              <a:spcBef>
                <a:spcPts val="0"/>
              </a:spcBef>
              <a:spcAft>
                <a:spcPts val="0"/>
              </a:spcAft>
              <a:buClr>
                <a:srgbClr val="FFFFFF"/>
              </a:buClr>
              <a:buSzPts val="3000"/>
              <a:buChar char="▰"/>
              <a:defRPr sz="3000">
                <a:solidFill>
                  <a:srgbClr val="FFFFFF"/>
                </a:solidFill>
              </a:defRPr>
            </a:lvl3pPr>
            <a:lvl4pPr indent="-419100" lvl="3" marL="1828800" rtl="0">
              <a:spcBef>
                <a:spcPts val="0"/>
              </a:spcBef>
              <a:spcAft>
                <a:spcPts val="0"/>
              </a:spcAft>
              <a:buClr>
                <a:srgbClr val="FFFFFF"/>
              </a:buClr>
              <a:buSzPts val="3000"/>
              <a:buChar char="▰"/>
              <a:defRPr sz="3000">
                <a:solidFill>
                  <a:srgbClr val="FFFFFF"/>
                </a:solidFill>
              </a:defRPr>
            </a:lvl4pPr>
            <a:lvl5pPr indent="-419100" lvl="4" marL="2286000" rtl="0">
              <a:spcBef>
                <a:spcPts val="0"/>
              </a:spcBef>
              <a:spcAft>
                <a:spcPts val="0"/>
              </a:spcAft>
              <a:buClr>
                <a:srgbClr val="FFFFFF"/>
              </a:buClr>
              <a:buSzPts val="3000"/>
              <a:buChar char="▰"/>
              <a:defRPr sz="3000">
                <a:solidFill>
                  <a:srgbClr val="FFFFFF"/>
                </a:solidFill>
              </a:defRPr>
            </a:lvl5pPr>
            <a:lvl6pPr indent="-419100" lvl="5" marL="2743200" rtl="0">
              <a:spcBef>
                <a:spcPts val="0"/>
              </a:spcBef>
              <a:spcAft>
                <a:spcPts val="0"/>
              </a:spcAft>
              <a:buClr>
                <a:srgbClr val="FFFFFF"/>
              </a:buClr>
              <a:buSzPts val="3000"/>
              <a:buChar char="▰"/>
              <a:defRPr sz="3000">
                <a:solidFill>
                  <a:srgbClr val="FFFFFF"/>
                </a:solidFill>
              </a:defRPr>
            </a:lvl6pPr>
            <a:lvl7pPr indent="-419100" lvl="6" marL="3200400" rtl="0">
              <a:spcBef>
                <a:spcPts val="0"/>
              </a:spcBef>
              <a:spcAft>
                <a:spcPts val="0"/>
              </a:spcAft>
              <a:buClr>
                <a:srgbClr val="FFFFFF"/>
              </a:buClr>
              <a:buSzPts val="3000"/>
              <a:buChar char="▰"/>
              <a:defRPr sz="3000">
                <a:solidFill>
                  <a:srgbClr val="FFFFFF"/>
                </a:solidFill>
              </a:defRPr>
            </a:lvl7pPr>
            <a:lvl8pPr indent="-419100" lvl="7" marL="3657600" rtl="0">
              <a:spcBef>
                <a:spcPts val="0"/>
              </a:spcBef>
              <a:spcAft>
                <a:spcPts val="0"/>
              </a:spcAft>
              <a:buClr>
                <a:srgbClr val="FFFFFF"/>
              </a:buClr>
              <a:buSzPts val="3000"/>
              <a:buChar char="▰"/>
              <a:defRPr sz="3000">
                <a:solidFill>
                  <a:srgbClr val="FFFFFF"/>
                </a:solidFill>
              </a:defRPr>
            </a:lvl8pPr>
            <a:lvl9pPr indent="-419100" lvl="8" marL="4114800">
              <a:spcBef>
                <a:spcPts val="0"/>
              </a:spcBef>
              <a:spcAft>
                <a:spcPts val="0"/>
              </a:spcAft>
              <a:buClr>
                <a:srgbClr val="FFFFFF"/>
              </a:buClr>
              <a:buSzPts val="3000"/>
              <a:buChar char="▰"/>
              <a:defRPr sz="3000">
                <a:solidFill>
                  <a:srgbClr val="FFFFFF"/>
                </a:solidFill>
              </a:defRPr>
            </a:lvl9pPr>
          </a:lstStyle>
          <a:p/>
        </p:txBody>
      </p:sp>
      <p:sp>
        <p:nvSpPr>
          <p:cNvPr id="45" name="Google Shape;45;p4"/>
          <p:cNvSpPr txBox="1"/>
          <p:nvPr/>
        </p:nvSpPr>
        <p:spPr>
          <a:xfrm>
            <a:off x="239550" y="339696"/>
            <a:ext cx="777000" cy="653700"/>
          </a:xfrm>
          <a:prstGeom prst="rect">
            <a:avLst/>
          </a:prstGeom>
          <a:noFill/>
          <a:ln>
            <a:noFill/>
          </a:ln>
          <a:effectLst>
            <a:outerShdw blurRad="28575" rotWithShape="0" algn="bl" dir="5400000" dist="9525">
              <a:srgbClr val="00001A">
                <a:alpha val="15000"/>
              </a:srgbClr>
            </a:outerShdw>
          </a:effectLst>
        </p:spPr>
        <p:txBody>
          <a:bodyPr anchorCtr="0" anchor="t" bIns="0" lIns="0" spcFirstLastPara="1" rIns="0" wrap="square" tIns="0">
            <a:noAutofit/>
          </a:bodyPr>
          <a:lstStyle/>
          <a:p>
            <a:pPr indent="0" lvl="0" marL="0" rtl="0" algn="ctr">
              <a:spcBef>
                <a:spcPts val="0"/>
              </a:spcBef>
              <a:spcAft>
                <a:spcPts val="0"/>
              </a:spcAft>
              <a:buNone/>
            </a:pPr>
            <a:r>
              <a:rPr lang="en" sz="10000">
                <a:solidFill>
                  <a:srgbClr val="FFFFFF"/>
                </a:solidFill>
                <a:latin typeface="Chivo"/>
                <a:ea typeface="Chivo"/>
                <a:cs typeface="Chivo"/>
                <a:sym typeface="Chivo"/>
              </a:rPr>
              <a:t>“</a:t>
            </a:r>
            <a:endParaRPr sz="10000">
              <a:solidFill>
                <a:srgbClr val="FFFFFF"/>
              </a:solidFill>
              <a:latin typeface="Chivo"/>
              <a:ea typeface="Chivo"/>
              <a:cs typeface="Chivo"/>
              <a:sym typeface="Chivo"/>
            </a:endParaRPr>
          </a:p>
        </p:txBody>
      </p:sp>
      <p:sp>
        <p:nvSpPr>
          <p:cNvPr id="46" name="Google Shape;46;p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7"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 name="Google Shape;55;p5"/>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56" name="Google Shape;56;p5"/>
          <p:cNvSpPr txBox="1"/>
          <p:nvPr>
            <p:ph idx="1" type="body"/>
          </p:nvPr>
        </p:nvSpPr>
        <p:spPr>
          <a:xfrm>
            <a:off x="3200400" y="1909300"/>
            <a:ext cx="5486400" cy="27648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57" name="Google Shape;57;p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58" name="Shape 58"/>
        <p:cNvGrpSpPr/>
        <p:nvPr/>
      </p:nvGrpSpPr>
      <p:grpSpPr>
        <a:xfrm>
          <a:off x="0" y="0"/>
          <a:ext cx="0" cy="0"/>
          <a:chOff x="0" y="0"/>
          <a:chExt cx="0" cy="0"/>
        </a:xfrm>
      </p:grpSpPr>
      <p:grpSp>
        <p:nvGrpSpPr>
          <p:cNvPr id="59" name="Google Shape;59;p6"/>
          <p:cNvGrpSpPr/>
          <p:nvPr/>
        </p:nvGrpSpPr>
        <p:grpSpPr>
          <a:xfrm>
            <a:off x="-239" y="-106"/>
            <a:ext cx="9143821" cy="5143317"/>
            <a:chOff x="6361595" y="2777133"/>
            <a:chExt cx="2856819" cy="1606935"/>
          </a:xfrm>
        </p:grpSpPr>
        <p:sp>
          <p:nvSpPr>
            <p:cNvPr id="60" name="Google Shape;60;p6"/>
            <p:cNvSpPr/>
            <p:nvPr/>
          </p:nvSpPr>
          <p:spPr>
            <a:xfrm>
              <a:off x="6361595" y="3328877"/>
              <a:ext cx="2856819" cy="1055191"/>
            </a:xfrm>
            <a:custGeom>
              <a:rect b="b" l="l" r="r" t="t"/>
              <a:pathLst>
                <a:path extrusionOk="0" h="1055191" w="2856819">
                  <a:moveTo>
                    <a:pt x="0" y="1055599"/>
                  </a:moveTo>
                  <a:lnTo>
                    <a:pt x="2856819" y="1055599"/>
                  </a:lnTo>
                  <a:lnTo>
                    <a:pt x="2856819" y="0"/>
                  </a:lnTo>
                  <a:lnTo>
                    <a:pt x="0" y="503854"/>
                  </a:lnTo>
                  <a:lnTo>
                    <a:pt x="0" y="105559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6"/>
            <p:cNvSpPr/>
            <p:nvPr/>
          </p:nvSpPr>
          <p:spPr>
            <a:xfrm>
              <a:off x="6361595" y="3581367"/>
              <a:ext cx="471672" cy="250031"/>
            </a:xfrm>
            <a:custGeom>
              <a:rect b="b" l="l" r="r" t="t"/>
              <a:pathLst>
                <a:path extrusionOk="0" h="250031" w="471672">
                  <a:moveTo>
                    <a:pt x="0" y="83189"/>
                  </a:moveTo>
                  <a:lnTo>
                    <a:pt x="0" y="251365"/>
                  </a:lnTo>
                  <a:lnTo>
                    <a:pt x="471673" y="168176"/>
                  </a:lnTo>
                  <a:lnTo>
                    <a:pt x="471673" y="0"/>
                  </a:lnTo>
                  <a:lnTo>
                    <a:pt x="0" y="831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6"/>
            <p:cNvSpPr/>
            <p:nvPr/>
          </p:nvSpPr>
          <p:spPr>
            <a:xfrm>
              <a:off x="8188769" y="3160702"/>
              <a:ext cx="1029645" cy="349746"/>
            </a:xfrm>
            <a:custGeom>
              <a:rect b="b" l="l" r="r" t="t"/>
              <a:pathLst>
                <a:path extrusionOk="0" h="349746" w="1029645">
                  <a:moveTo>
                    <a:pt x="1029645" y="0"/>
                  </a:moveTo>
                  <a:lnTo>
                    <a:pt x="0" y="181597"/>
                  </a:lnTo>
                  <a:lnTo>
                    <a:pt x="0" y="349773"/>
                  </a:lnTo>
                  <a:lnTo>
                    <a:pt x="1029645" y="168176"/>
                  </a:lnTo>
                  <a:lnTo>
                    <a:pt x="1029645"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6"/>
            <p:cNvSpPr/>
            <p:nvPr/>
          </p:nvSpPr>
          <p:spPr>
            <a:xfrm>
              <a:off x="6361595" y="3343125"/>
              <a:ext cx="868949" cy="319980"/>
            </a:xfrm>
            <a:custGeom>
              <a:rect b="b" l="l" r="r" t="t"/>
              <a:pathLst>
                <a:path extrusionOk="0" h="319980" w="868949">
                  <a:moveTo>
                    <a:pt x="0" y="153256"/>
                  </a:moveTo>
                  <a:lnTo>
                    <a:pt x="0" y="321431"/>
                  </a:lnTo>
                  <a:lnTo>
                    <a:pt x="868949" y="168176"/>
                  </a:lnTo>
                  <a:lnTo>
                    <a:pt x="868949" y="0"/>
                  </a:lnTo>
                  <a:lnTo>
                    <a:pt x="0" y="153256"/>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6"/>
            <p:cNvSpPr/>
            <p:nvPr/>
          </p:nvSpPr>
          <p:spPr>
            <a:xfrm>
              <a:off x="6361595" y="3286479"/>
              <a:ext cx="236580" cy="209847"/>
            </a:xfrm>
            <a:custGeom>
              <a:rect b="b" l="l" r="r" t="t"/>
              <a:pathLst>
                <a:path extrusionOk="0" h="209847" w="236580">
                  <a:moveTo>
                    <a:pt x="0" y="41725"/>
                  </a:moveTo>
                  <a:lnTo>
                    <a:pt x="0" y="209901"/>
                  </a:lnTo>
                  <a:lnTo>
                    <a:pt x="236580" y="168176"/>
                  </a:lnTo>
                  <a:lnTo>
                    <a:pt x="236580" y="0"/>
                  </a:lnTo>
                  <a:lnTo>
                    <a:pt x="0" y="417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6"/>
            <p:cNvSpPr/>
            <p:nvPr/>
          </p:nvSpPr>
          <p:spPr>
            <a:xfrm>
              <a:off x="8331610" y="2824350"/>
              <a:ext cx="886804" cy="324445"/>
            </a:xfrm>
            <a:custGeom>
              <a:rect b="b" l="l" r="r" t="t"/>
              <a:pathLst>
                <a:path extrusionOk="0" h="324445" w="886804">
                  <a:moveTo>
                    <a:pt x="886804" y="0"/>
                  </a:moveTo>
                  <a:lnTo>
                    <a:pt x="0" y="156405"/>
                  </a:lnTo>
                  <a:lnTo>
                    <a:pt x="0" y="324581"/>
                  </a:lnTo>
                  <a:lnTo>
                    <a:pt x="886804" y="168176"/>
                  </a:lnTo>
                  <a:lnTo>
                    <a:pt x="886804"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6"/>
            <p:cNvSpPr/>
            <p:nvPr/>
          </p:nvSpPr>
          <p:spPr>
            <a:xfrm>
              <a:off x="6868978" y="2954026"/>
              <a:ext cx="660639" cy="284261"/>
            </a:xfrm>
            <a:custGeom>
              <a:rect b="b" l="l" r="r" t="t"/>
              <a:pathLst>
                <a:path extrusionOk="0" h="284261" w="660639">
                  <a:moveTo>
                    <a:pt x="0" y="116516"/>
                  </a:moveTo>
                  <a:lnTo>
                    <a:pt x="0" y="284692"/>
                  </a:lnTo>
                  <a:lnTo>
                    <a:pt x="660639" y="168176"/>
                  </a:lnTo>
                  <a:lnTo>
                    <a:pt x="660639" y="0"/>
                  </a:lnTo>
                  <a:lnTo>
                    <a:pt x="0" y="116516"/>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6"/>
            <p:cNvSpPr/>
            <p:nvPr/>
          </p:nvSpPr>
          <p:spPr>
            <a:xfrm>
              <a:off x="7093655" y="2777133"/>
              <a:ext cx="1438825" cy="253007"/>
            </a:xfrm>
            <a:custGeom>
              <a:rect b="b" l="l" r="r" t="t"/>
              <a:pathLst>
                <a:path extrusionOk="0" h="253007" w="1438825">
                  <a:moveTo>
                    <a:pt x="485388" y="0"/>
                  </a:moveTo>
                  <a:lnTo>
                    <a:pt x="0" y="85607"/>
                  </a:lnTo>
                  <a:lnTo>
                    <a:pt x="0" y="253783"/>
                  </a:lnTo>
                  <a:lnTo>
                    <a:pt x="1438932" y="0"/>
                  </a:lnTo>
                  <a:lnTo>
                    <a:pt x="485388"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8" name="Google Shape;68;p6"/>
          <p:cNvSpPr txBox="1"/>
          <p:nvPr>
            <p:ph type="title"/>
          </p:nvPr>
        </p:nvSpPr>
        <p:spPr>
          <a:xfrm>
            <a:off x="457200" y="2394450"/>
            <a:ext cx="4114800" cy="420600"/>
          </a:xfrm>
          <a:prstGeom prst="rect">
            <a:avLst/>
          </a:prstGeom>
          <a:effectLst>
            <a:outerShdw blurRad="28575" rotWithShape="0" algn="bl" dir="5400000" dist="9525">
              <a:srgbClr val="00001A">
                <a:alpha val="15000"/>
              </a:srgbClr>
            </a:outerShdw>
          </a:effectLst>
        </p:spPr>
        <p:txBody>
          <a:bodyPr anchorCtr="0" anchor="b" bIns="0" lIns="0" spcFirstLastPara="1" rIns="0" wrap="square" tIns="0">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9" name="Google Shape;69;p6"/>
          <p:cNvSpPr txBox="1"/>
          <p:nvPr>
            <p:ph idx="1" type="body"/>
          </p:nvPr>
        </p:nvSpPr>
        <p:spPr>
          <a:xfrm>
            <a:off x="3200400" y="2800175"/>
            <a:ext cx="5486400" cy="2118900"/>
          </a:xfrm>
          <a:prstGeom prst="rect">
            <a:avLst/>
          </a:prstGeom>
        </p:spPr>
        <p:txBody>
          <a:bodyPr anchorCtr="0" anchor="ctr"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70" name="Google Shape;70;p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71" name="Shape 71"/>
        <p:cNvGrpSpPr/>
        <p:nvPr/>
      </p:nvGrpSpPr>
      <p:grpSpPr>
        <a:xfrm>
          <a:off x="0" y="0"/>
          <a:ext cx="0" cy="0"/>
          <a:chOff x="0" y="0"/>
          <a:chExt cx="0" cy="0"/>
        </a:xfrm>
      </p:grpSpPr>
      <p:grpSp>
        <p:nvGrpSpPr>
          <p:cNvPr id="72" name="Google Shape;72;p7"/>
          <p:cNvGrpSpPr/>
          <p:nvPr/>
        </p:nvGrpSpPr>
        <p:grpSpPr>
          <a:xfrm>
            <a:off x="-120" y="-106"/>
            <a:ext cx="9143821" cy="5143317"/>
            <a:chOff x="2973586" y="2777133"/>
            <a:chExt cx="2856819" cy="1606935"/>
          </a:xfrm>
        </p:grpSpPr>
        <p:sp>
          <p:nvSpPr>
            <p:cNvPr id="73" name="Google Shape;73;p7"/>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9" name="Google Shape;79;p7"/>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80" name="Google Shape;80;p7"/>
          <p:cNvSpPr txBox="1"/>
          <p:nvPr>
            <p:ph idx="1" type="body"/>
          </p:nvPr>
        </p:nvSpPr>
        <p:spPr>
          <a:xfrm>
            <a:off x="3200375" y="1909300"/>
            <a:ext cx="2493600" cy="30165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1" name="Google Shape;81;p7"/>
          <p:cNvSpPr txBox="1"/>
          <p:nvPr>
            <p:ph idx="2" type="body"/>
          </p:nvPr>
        </p:nvSpPr>
        <p:spPr>
          <a:xfrm>
            <a:off x="6193205" y="1909300"/>
            <a:ext cx="2493600" cy="30165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2" name="Google Shape;82;p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83" name="Shape 83"/>
        <p:cNvGrpSpPr/>
        <p:nvPr/>
      </p:nvGrpSpPr>
      <p:grpSpPr>
        <a:xfrm>
          <a:off x="0" y="0"/>
          <a:ext cx="0" cy="0"/>
          <a:chOff x="0" y="0"/>
          <a:chExt cx="0" cy="0"/>
        </a:xfrm>
      </p:grpSpPr>
      <p:grpSp>
        <p:nvGrpSpPr>
          <p:cNvPr id="84" name="Google Shape;84;p8"/>
          <p:cNvGrpSpPr/>
          <p:nvPr/>
        </p:nvGrpSpPr>
        <p:grpSpPr>
          <a:xfrm>
            <a:off x="-120" y="-106"/>
            <a:ext cx="9143821" cy="5143317"/>
            <a:chOff x="2973586" y="2777133"/>
            <a:chExt cx="2856819" cy="1606935"/>
          </a:xfrm>
        </p:grpSpPr>
        <p:sp>
          <p:nvSpPr>
            <p:cNvPr id="85" name="Google Shape;85;p8"/>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1" name="Google Shape;91;p8"/>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2" name="Google Shape;92;p8"/>
          <p:cNvSpPr txBox="1"/>
          <p:nvPr>
            <p:ph idx="1" type="body"/>
          </p:nvPr>
        </p:nvSpPr>
        <p:spPr>
          <a:xfrm>
            <a:off x="457200"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3" name="Google Shape;93;p8"/>
          <p:cNvSpPr txBox="1"/>
          <p:nvPr>
            <p:ph idx="2" type="body"/>
          </p:nvPr>
        </p:nvSpPr>
        <p:spPr>
          <a:xfrm>
            <a:off x="3290238"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4" name="Google Shape;94;p8"/>
          <p:cNvSpPr txBox="1"/>
          <p:nvPr>
            <p:ph idx="3" type="body"/>
          </p:nvPr>
        </p:nvSpPr>
        <p:spPr>
          <a:xfrm>
            <a:off x="6123300"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5" name="Google Shape;95;p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6" name="Shape 96"/>
        <p:cNvGrpSpPr/>
        <p:nvPr/>
      </p:nvGrpSpPr>
      <p:grpSpPr>
        <a:xfrm>
          <a:off x="0" y="0"/>
          <a:ext cx="0" cy="0"/>
          <a:chOff x="0" y="0"/>
          <a:chExt cx="0" cy="0"/>
        </a:xfrm>
      </p:grpSpPr>
      <p:grpSp>
        <p:nvGrpSpPr>
          <p:cNvPr id="97" name="Google Shape;97;p9"/>
          <p:cNvGrpSpPr/>
          <p:nvPr/>
        </p:nvGrpSpPr>
        <p:grpSpPr>
          <a:xfrm>
            <a:off x="-120" y="-106"/>
            <a:ext cx="9143821" cy="5143317"/>
            <a:chOff x="2973586" y="2777133"/>
            <a:chExt cx="2856819" cy="1606935"/>
          </a:xfrm>
        </p:grpSpPr>
        <p:sp>
          <p:nvSpPr>
            <p:cNvPr id="98" name="Google Shape;98;p9"/>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9"/>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9"/>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9"/>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9"/>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9"/>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4" name="Google Shape;104;p9"/>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05" name="Google Shape;105;p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6" name="Shape 106"/>
        <p:cNvGrpSpPr/>
        <p:nvPr/>
      </p:nvGrpSpPr>
      <p:grpSpPr>
        <a:xfrm>
          <a:off x="0" y="0"/>
          <a:ext cx="0" cy="0"/>
          <a:chOff x="0" y="0"/>
          <a:chExt cx="0" cy="0"/>
        </a:xfrm>
      </p:grpSpPr>
      <p:grpSp>
        <p:nvGrpSpPr>
          <p:cNvPr id="107" name="Google Shape;107;p10"/>
          <p:cNvGrpSpPr/>
          <p:nvPr/>
        </p:nvGrpSpPr>
        <p:grpSpPr>
          <a:xfrm>
            <a:off x="-120" y="0"/>
            <a:ext cx="9143821" cy="5144623"/>
            <a:chOff x="2973586" y="0"/>
            <a:chExt cx="2856819" cy="1607343"/>
          </a:xfrm>
        </p:grpSpPr>
        <p:sp>
          <p:nvSpPr>
            <p:cNvPr id="108" name="Google Shape;108;p10"/>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0"/>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0"/>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0"/>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0"/>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3" name="Google Shape;113;p10"/>
          <p:cNvSpPr txBox="1"/>
          <p:nvPr>
            <p:ph idx="1" type="body"/>
          </p:nvPr>
        </p:nvSpPr>
        <p:spPr>
          <a:xfrm>
            <a:off x="457200" y="1844275"/>
            <a:ext cx="2190000" cy="2709300"/>
          </a:xfrm>
          <a:prstGeom prst="rect">
            <a:avLst/>
          </a:prstGeom>
        </p:spPr>
        <p:txBody>
          <a:bodyPr anchorCtr="0" anchor="t" bIns="0" lIns="0" spcFirstLastPara="1" rIns="0" wrap="square" tIns="0">
            <a:noAutofit/>
          </a:bodyPr>
          <a:lstStyle>
            <a:lvl1pPr indent="-228600" lvl="0" marL="457200">
              <a:spcBef>
                <a:spcPts val="360"/>
              </a:spcBef>
              <a:spcAft>
                <a:spcPts val="0"/>
              </a:spcAft>
              <a:buSzPts val="1600"/>
              <a:buNone/>
              <a:defRPr sz="1600"/>
            </a:lvl1pPr>
          </a:lstStyle>
          <a:p/>
        </p:txBody>
      </p:sp>
      <p:sp>
        <p:nvSpPr>
          <p:cNvPr id="114" name="Google Shape;114;p1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rgbClr val="2CA388"/>
            </a:gs>
            <a:gs pos="100000">
              <a:srgbClr val="A6D683"/>
            </a:gs>
          </a:gsLst>
          <a:lin ang="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00"/>
            <a:ext cx="5486400" cy="1814400"/>
          </a:xfrm>
          <a:prstGeom prst="rect">
            <a:avLst/>
          </a:prstGeom>
          <a:noFill/>
          <a:ln>
            <a:noFill/>
          </a:ln>
          <a:effectLst>
            <a:outerShdw blurRad="28575" rotWithShape="0" algn="bl" dir="5400000" dist="9525">
              <a:srgbClr val="00001A">
                <a:alpha val="15000"/>
              </a:srgbClr>
            </a:outerShdw>
          </a:effectLst>
        </p:spPr>
        <p:txBody>
          <a:bodyPr anchorCtr="0" anchor="ctr" bIns="0" lIns="0" spcFirstLastPara="1" rIns="0" wrap="square" tIns="0">
            <a:noAutofit/>
          </a:bodyPr>
          <a:lstStyle>
            <a:lvl1pPr lv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1pPr>
            <a:lvl2pPr lvl="1">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2pPr>
            <a:lvl3pPr lvl="2">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3pPr>
            <a:lvl4pPr lvl="3">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4pPr>
            <a:lvl5pPr lvl="4">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5pPr>
            <a:lvl6pPr lvl="5">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6pPr>
            <a:lvl7pPr lvl="6">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7pPr>
            <a:lvl8pPr lvl="7">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8pPr>
            <a:lvl9pPr lvl="8">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9pPr>
          </a:lstStyle>
          <a:p/>
        </p:txBody>
      </p:sp>
      <p:sp>
        <p:nvSpPr>
          <p:cNvPr id="7" name="Google Shape;7;p1"/>
          <p:cNvSpPr txBox="1"/>
          <p:nvPr>
            <p:ph idx="1" type="body"/>
          </p:nvPr>
        </p:nvSpPr>
        <p:spPr>
          <a:xfrm>
            <a:off x="3200400" y="1909300"/>
            <a:ext cx="5486400" cy="2764800"/>
          </a:xfrm>
          <a:prstGeom prst="rect">
            <a:avLst/>
          </a:prstGeom>
          <a:noFill/>
          <a:ln>
            <a:noFill/>
          </a:ln>
        </p:spPr>
        <p:txBody>
          <a:bodyPr anchorCtr="0" anchor="t" bIns="0" lIns="0" spcFirstLastPara="1" rIns="0" wrap="square" tIns="0">
            <a:noAutofit/>
          </a:bodyPr>
          <a:lstStyle>
            <a:lvl1pPr indent="-381000" lvl="0" marL="457200">
              <a:lnSpc>
                <a:spcPct val="115000"/>
              </a:lnSpc>
              <a:spcBef>
                <a:spcPts val="600"/>
              </a:spcBef>
              <a:spcAft>
                <a:spcPts val="0"/>
              </a:spcAft>
              <a:buClr>
                <a:srgbClr val="A6D683"/>
              </a:buClr>
              <a:buSzPts val="2400"/>
              <a:buFont typeface="Chivo"/>
              <a:buChar char="▰"/>
              <a:defRPr sz="2400">
                <a:solidFill>
                  <a:srgbClr val="00001A"/>
                </a:solidFill>
                <a:latin typeface="Chivo"/>
                <a:ea typeface="Chivo"/>
                <a:cs typeface="Chivo"/>
                <a:sym typeface="Chivo"/>
              </a:defRPr>
            </a:lvl1pPr>
            <a:lvl2pPr indent="-381000" lvl="1" marL="9144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2pPr>
            <a:lvl3pPr indent="-381000" lvl="2" marL="13716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3pPr>
            <a:lvl4pPr indent="-381000" lvl="3" marL="18288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4pPr>
            <a:lvl5pPr indent="-381000" lvl="4" marL="2286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5pPr>
            <a:lvl6pPr indent="-381000" lvl="5" marL="27432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6pPr>
            <a:lvl7pPr indent="-381000" lvl="6" marL="32004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7pPr>
            <a:lvl8pPr indent="-381000" lvl="7" marL="36576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8pPr>
            <a:lvl9pPr indent="-381000" lvl="8" marL="41148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9pPr>
          </a:lstStyle>
          <a:p/>
        </p:txBody>
      </p:sp>
      <p:sp>
        <p:nvSpPr>
          <p:cNvPr id="8" name="Google Shape;8;p1"/>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lvl1pPr lvl="0">
              <a:buNone/>
              <a:defRPr sz="1200">
                <a:solidFill>
                  <a:srgbClr val="9EB3C2"/>
                </a:solidFill>
                <a:latin typeface="Chivo"/>
                <a:ea typeface="Chivo"/>
                <a:cs typeface="Chivo"/>
                <a:sym typeface="Chivo"/>
              </a:defRPr>
            </a:lvl1pPr>
            <a:lvl2pPr lvl="1">
              <a:buNone/>
              <a:defRPr sz="1200">
                <a:solidFill>
                  <a:srgbClr val="9EB3C2"/>
                </a:solidFill>
                <a:latin typeface="Chivo"/>
                <a:ea typeface="Chivo"/>
                <a:cs typeface="Chivo"/>
                <a:sym typeface="Chivo"/>
              </a:defRPr>
            </a:lvl2pPr>
            <a:lvl3pPr lvl="2">
              <a:buNone/>
              <a:defRPr sz="1200">
                <a:solidFill>
                  <a:srgbClr val="9EB3C2"/>
                </a:solidFill>
                <a:latin typeface="Chivo"/>
                <a:ea typeface="Chivo"/>
                <a:cs typeface="Chivo"/>
                <a:sym typeface="Chivo"/>
              </a:defRPr>
            </a:lvl3pPr>
            <a:lvl4pPr lvl="3">
              <a:buNone/>
              <a:defRPr sz="1200">
                <a:solidFill>
                  <a:srgbClr val="9EB3C2"/>
                </a:solidFill>
                <a:latin typeface="Chivo"/>
                <a:ea typeface="Chivo"/>
                <a:cs typeface="Chivo"/>
                <a:sym typeface="Chivo"/>
              </a:defRPr>
            </a:lvl4pPr>
            <a:lvl5pPr lvl="4">
              <a:buNone/>
              <a:defRPr sz="1200">
                <a:solidFill>
                  <a:srgbClr val="9EB3C2"/>
                </a:solidFill>
                <a:latin typeface="Chivo"/>
                <a:ea typeface="Chivo"/>
                <a:cs typeface="Chivo"/>
                <a:sym typeface="Chivo"/>
              </a:defRPr>
            </a:lvl5pPr>
            <a:lvl6pPr lvl="5">
              <a:buNone/>
              <a:defRPr sz="1200">
                <a:solidFill>
                  <a:srgbClr val="9EB3C2"/>
                </a:solidFill>
                <a:latin typeface="Chivo"/>
                <a:ea typeface="Chivo"/>
                <a:cs typeface="Chivo"/>
                <a:sym typeface="Chivo"/>
              </a:defRPr>
            </a:lvl6pPr>
            <a:lvl7pPr lvl="6">
              <a:buNone/>
              <a:defRPr sz="1200">
                <a:solidFill>
                  <a:srgbClr val="9EB3C2"/>
                </a:solidFill>
                <a:latin typeface="Chivo"/>
                <a:ea typeface="Chivo"/>
                <a:cs typeface="Chivo"/>
                <a:sym typeface="Chivo"/>
              </a:defRPr>
            </a:lvl7pPr>
            <a:lvl8pPr lvl="7">
              <a:buNone/>
              <a:defRPr sz="1200">
                <a:solidFill>
                  <a:srgbClr val="9EB3C2"/>
                </a:solidFill>
                <a:latin typeface="Chivo"/>
                <a:ea typeface="Chivo"/>
                <a:cs typeface="Chivo"/>
                <a:sym typeface="Chivo"/>
              </a:defRPr>
            </a:lvl8pPr>
            <a:lvl9pPr lvl="8">
              <a:buNone/>
              <a:defRPr sz="1200">
                <a:solidFill>
                  <a:srgbClr val="9EB3C2"/>
                </a:solidFill>
                <a:latin typeface="Chivo"/>
                <a:ea typeface="Chivo"/>
                <a:cs typeface="Chivo"/>
                <a:sym typeface="Chivo"/>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s://github.com/orgs/ENSE-374/projects/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14"/>
          <p:cNvSpPr txBox="1"/>
          <p:nvPr>
            <p:ph type="title"/>
          </p:nvPr>
        </p:nvSpPr>
        <p:spPr>
          <a:xfrm>
            <a:off x="525000" y="1044300"/>
            <a:ext cx="8094000" cy="420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8000">
                <a:solidFill>
                  <a:srgbClr val="FFD966"/>
                </a:solidFill>
              </a:rPr>
              <a:t>URConnected</a:t>
            </a:r>
            <a:endParaRPr sz="8000">
              <a:solidFill>
                <a:srgbClr val="FFD966"/>
              </a:solidFill>
            </a:endParaRPr>
          </a:p>
        </p:txBody>
      </p:sp>
      <p:sp>
        <p:nvSpPr>
          <p:cNvPr id="147" name="Google Shape;147;p14"/>
          <p:cNvSpPr txBox="1"/>
          <p:nvPr>
            <p:ph idx="1" type="body"/>
          </p:nvPr>
        </p:nvSpPr>
        <p:spPr>
          <a:xfrm>
            <a:off x="3064800" y="2460325"/>
            <a:ext cx="5486400" cy="2118900"/>
          </a:xfrm>
          <a:prstGeom prst="rect">
            <a:avLst/>
          </a:prstGeom>
        </p:spPr>
        <p:txBody>
          <a:bodyPr anchorCtr="0" anchor="ctr" bIns="0" lIns="0" spcFirstLastPara="1" rIns="0" wrap="square" tIns="0">
            <a:noAutofit/>
          </a:bodyPr>
          <a:lstStyle/>
          <a:p>
            <a:pPr indent="0" lvl="0" marL="0" rtl="0" algn="l">
              <a:spcBef>
                <a:spcPts val="600"/>
              </a:spcBef>
              <a:spcAft>
                <a:spcPts val="0"/>
              </a:spcAft>
              <a:buNone/>
            </a:pPr>
            <a:r>
              <a:rPr b="1" lang="en"/>
              <a:t>Group members: Allan Wambold, Carter Brezinski, Salim Bakri</a:t>
            </a:r>
            <a:endParaRPr b="1"/>
          </a:p>
          <a:p>
            <a:pPr indent="0" lvl="0" marL="0" rtl="0" algn="l">
              <a:spcBef>
                <a:spcPts val="600"/>
              </a:spcBef>
              <a:spcAft>
                <a:spcPts val="0"/>
              </a:spcAft>
              <a:buClr>
                <a:schemeClr val="dk1"/>
              </a:buClr>
              <a:buSzPts val="1100"/>
              <a:buFont typeface="Arial"/>
              <a:buNone/>
            </a:pPr>
            <a:r>
              <a:rPr lang="en"/>
              <a:t>Milestone 4, Dec 4th</a:t>
            </a:r>
            <a:endParaRPr b="1"/>
          </a:p>
        </p:txBody>
      </p:sp>
      <p:sp>
        <p:nvSpPr>
          <p:cNvPr id="148" name="Google Shape;148;p1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49" name="Google Shape;149;p14"/>
          <p:cNvSpPr txBox="1"/>
          <p:nvPr/>
        </p:nvSpPr>
        <p:spPr>
          <a:xfrm>
            <a:off x="7500" y="4158625"/>
            <a:ext cx="91440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2"/>
                </a:solidFill>
                <a:latin typeface="Chivo Black"/>
                <a:ea typeface="Chivo Black"/>
                <a:cs typeface="Chivo Black"/>
                <a:sym typeface="Chivo Black"/>
              </a:rPr>
              <a:t>https://github.com/ENSE-374/URConnected</a:t>
            </a:r>
            <a:endParaRPr sz="2400">
              <a:solidFill>
                <a:schemeClr val="accent2"/>
              </a:solidFill>
              <a:latin typeface="Chivo Black"/>
              <a:ea typeface="Chivo Black"/>
              <a:cs typeface="Chivo Black"/>
              <a:sym typeface="Chivo Black"/>
            </a:endParaRPr>
          </a:p>
          <a:p>
            <a:pPr indent="0" lvl="0" marL="0" rtl="0" algn="ctr">
              <a:spcBef>
                <a:spcPts val="0"/>
              </a:spcBef>
              <a:spcAft>
                <a:spcPts val="0"/>
              </a:spcAft>
              <a:buNone/>
            </a:pPr>
            <a:r>
              <a:t/>
            </a:r>
            <a:endParaRPr b="1" sz="2400">
              <a:solidFill>
                <a:srgbClr val="FFD966"/>
              </a:solidFill>
              <a:latin typeface="Chivo"/>
              <a:ea typeface="Chivo"/>
              <a:cs typeface="Chivo"/>
              <a:sym typeface="Chiv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3"/>
          <p:cNvSpPr txBox="1"/>
          <p:nvPr>
            <p:ph idx="1" type="body"/>
          </p:nvPr>
        </p:nvSpPr>
        <p:spPr>
          <a:xfrm>
            <a:off x="906300" y="910025"/>
            <a:ext cx="7331400" cy="2202000"/>
          </a:xfrm>
          <a:prstGeom prst="rect">
            <a:avLst/>
          </a:prstGeom>
          <a:noFill/>
          <a:ln>
            <a:noFill/>
          </a:ln>
        </p:spPr>
        <p:txBody>
          <a:bodyPr anchorCtr="0" anchor="t" bIns="34275" lIns="68575" spcFirstLastPara="1" rIns="68575" wrap="square" tIns="34275">
            <a:noAutofit/>
          </a:bodyPr>
          <a:lstStyle/>
          <a:p>
            <a:pPr indent="-190500" lvl="1" marL="520700" rtl="0" algn="l">
              <a:spcBef>
                <a:spcPts val="400"/>
              </a:spcBef>
              <a:spcAft>
                <a:spcPts val="0"/>
              </a:spcAft>
              <a:buClr>
                <a:srgbClr val="FFFFFF"/>
              </a:buClr>
              <a:buSzPts val="2000"/>
              <a:buFont typeface="Arial"/>
              <a:buChar char="•"/>
            </a:pPr>
            <a:r>
              <a:rPr lang="en" sz="2000">
                <a:solidFill>
                  <a:srgbClr val="FFFFFF"/>
                </a:solidFill>
                <a:latin typeface="Calibri"/>
                <a:ea typeface="Calibri"/>
                <a:cs typeface="Calibri"/>
                <a:sym typeface="Calibri"/>
              </a:rPr>
              <a:t>What are things you really like?</a:t>
            </a:r>
            <a:endParaRPr sz="2000">
              <a:solidFill>
                <a:srgbClr val="FFFFFF"/>
              </a:solidFill>
              <a:latin typeface="Calibri"/>
              <a:ea typeface="Calibri"/>
              <a:cs typeface="Calibri"/>
              <a:sym typeface="Calibri"/>
            </a:endParaRPr>
          </a:p>
          <a:p>
            <a:pPr indent="0" lvl="0" marL="520700" rtl="0" algn="l">
              <a:spcBef>
                <a:spcPts val="800"/>
              </a:spcBef>
              <a:spcAft>
                <a:spcPts val="0"/>
              </a:spcAft>
              <a:buNone/>
            </a:pPr>
            <a:r>
              <a:rPr lang="en" sz="2000">
                <a:solidFill>
                  <a:schemeClr val="dk1"/>
                </a:solidFill>
                <a:latin typeface="Calibri"/>
                <a:ea typeface="Calibri"/>
                <a:cs typeface="Calibri"/>
                <a:sym typeface="Calibri"/>
              </a:rPr>
              <a:t>In comparison to last milestone, this feels a lot closer to a ‘finished product’</a:t>
            </a:r>
            <a:endParaRPr sz="2000">
              <a:solidFill>
                <a:schemeClr val="dk1"/>
              </a:solidFill>
              <a:latin typeface="Calibri"/>
              <a:ea typeface="Calibri"/>
              <a:cs typeface="Calibri"/>
              <a:sym typeface="Calibri"/>
            </a:endParaRPr>
          </a:p>
          <a:p>
            <a:pPr indent="-190500" lvl="1" marL="520700" marR="0" rtl="0" algn="l">
              <a:lnSpc>
                <a:spcPct val="90000"/>
              </a:lnSpc>
              <a:spcBef>
                <a:spcPts val="400"/>
              </a:spcBef>
              <a:spcAft>
                <a:spcPts val="0"/>
              </a:spcAft>
              <a:buClr>
                <a:srgbClr val="FFFFFF"/>
              </a:buClr>
              <a:buSzPts val="2000"/>
              <a:buFont typeface="Arial"/>
              <a:buChar char="•"/>
            </a:pPr>
            <a:r>
              <a:rPr b="0" i="0" lang="en" sz="2000" u="none" cap="none" strike="noStrike">
                <a:solidFill>
                  <a:srgbClr val="FFFFFF"/>
                </a:solidFill>
                <a:latin typeface="Calibri"/>
                <a:ea typeface="Calibri"/>
                <a:cs typeface="Calibri"/>
                <a:sym typeface="Calibri"/>
              </a:rPr>
              <a:t>What are things you think might need some tinkering?</a:t>
            </a:r>
            <a:endParaRPr b="0" i="0" sz="2000" u="none" cap="none" strike="noStrike">
              <a:solidFill>
                <a:srgbClr val="FFFFFF"/>
              </a:solidFill>
              <a:latin typeface="Calibri"/>
              <a:ea typeface="Calibri"/>
              <a:cs typeface="Calibri"/>
              <a:sym typeface="Calibri"/>
            </a:endParaRPr>
          </a:p>
          <a:p>
            <a:pPr indent="0" lvl="0" marL="520700" marR="0" rtl="0" algn="l">
              <a:lnSpc>
                <a:spcPct val="90000"/>
              </a:lnSpc>
              <a:spcBef>
                <a:spcPts val="400"/>
              </a:spcBef>
              <a:spcAft>
                <a:spcPts val="0"/>
              </a:spcAft>
              <a:buNone/>
            </a:pPr>
            <a:r>
              <a:rPr lang="en" sz="2000">
                <a:solidFill>
                  <a:schemeClr val="dk1"/>
                </a:solidFill>
                <a:latin typeface="Calibri"/>
                <a:ea typeface="Calibri"/>
                <a:cs typeface="Calibri"/>
                <a:sym typeface="Calibri"/>
              </a:rPr>
              <a:t>The front page isn’t fully fleshed out, we still consider it a work in progress, as there’s still plenty of features we initially thought of that could be implemented. A notification system.</a:t>
            </a:r>
            <a:endParaRPr sz="2000">
              <a:solidFill>
                <a:schemeClr val="dk1"/>
              </a:solidFill>
              <a:latin typeface="Calibri"/>
              <a:ea typeface="Calibri"/>
              <a:cs typeface="Calibri"/>
              <a:sym typeface="Calibri"/>
            </a:endParaRPr>
          </a:p>
          <a:p>
            <a:pPr indent="-190500" lvl="1" marL="520700" marR="0" rtl="0" algn="l">
              <a:lnSpc>
                <a:spcPct val="90000"/>
              </a:lnSpc>
              <a:spcBef>
                <a:spcPts val="400"/>
              </a:spcBef>
              <a:spcAft>
                <a:spcPts val="0"/>
              </a:spcAft>
              <a:buClr>
                <a:srgbClr val="FFFFFF"/>
              </a:buClr>
              <a:buSzPts val="2000"/>
              <a:buFont typeface="Arial"/>
              <a:buChar char="•"/>
            </a:pPr>
            <a:r>
              <a:rPr b="0" i="0" lang="en" sz="2000" u="none" cap="none" strike="noStrike">
                <a:solidFill>
                  <a:srgbClr val="FFFFFF"/>
                </a:solidFill>
                <a:latin typeface="Calibri"/>
                <a:ea typeface="Calibri"/>
                <a:cs typeface="Calibri"/>
                <a:sym typeface="Calibri"/>
              </a:rPr>
              <a:t>Talk about this from the perspective of both MVPs (1 &amp; 2)</a:t>
            </a:r>
            <a:endParaRPr b="0" i="0" sz="2000" u="none" cap="none" strike="noStrike">
              <a:solidFill>
                <a:srgbClr val="FFFFFF"/>
              </a:solidFill>
              <a:latin typeface="Calibri"/>
              <a:ea typeface="Calibri"/>
              <a:cs typeface="Calibri"/>
              <a:sym typeface="Calibri"/>
            </a:endParaRPr>
          </a:p>
          <a:p>
            <a:pPr indent="0" lvl="0" marL="520700" marR="0" rtl="0" algn="l">
              <a:lnSpc>
                <a:spcPct val="90000"/>
              </a:lnSpc>
              <a:spcBef>
                <a:spcPts val="400"/>
              </a:spcBef>
              <a:spcAft>
                <a:spcPts val="0"/>
              </a:spcAft>
              <a:buNone/>
            </a:pPr>
            <a:r>
              <a:rPr lang="en" sz="2000">
                <a:solidFill>
                  <a:schemeClr val="dk1"/>
                </a:solidFill>
                <a:latin typeface="Calibri"/>
                <a:ea typeface="Calibri"/>
                <a:cs typeface="Calibri"/>
                <a:sym typeface="Calibri"/>
              </a:rPr>
              <a:t>From the perspective of MVP 1&amp;2 we gave a good working product to people wishing to experiment and use the site. It still has issues and it isn’t perfect, but they’re able to see our work in progress. </a:t>
            </a:r>
            <a:endParaRPr sz="2000">
              <a:solidFill>
                <a:schemeClr val="dk1"/>
              </a:solidFill>
              <a:latin typeface="Calibri"/>
              <a:ea typeface="Calibri"/>
              <a:cs typeface="Calibri"/>
              <a:sym typeface="Calibri"/>
            </a:endParaRPr>
          </a:p>
        </p:txBody>
      </p:sp>
      <p:sp>
        <p:nvSpPr>
          <p:cNvPr id="206" name="Google Shape;206;p23"/>
          <p:cNvSpPr txBox="1"/>
          <p:nvPr/>
        </p:nvSpPr>
        <p:spPr>
          <a:xfrm>
            <a:off x="1947000" y="136325"/>
            <a:ext cx="5250000" cy="7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rgbClr val="FFFFFF"/>
                </a:solidFill>
                <a:latin typeface="Roboto Slab"/>
                <a:ea typeface="Roboto Slab"/>
                <a:cs typeface="Roboto Slab"/>
                <a:sym typeface="Roboto Slab"/>
              </a:rPr>
              <a:t>How does this MVP feel?</a:t>
            </a:r>
            <a:endParaRPr b="1" sz="3300">
              <a:solidFill>
                <a:srgbClr val="FFFFFF"/>
              </a:solidFill>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231651" y="227450"/>
            <a:ext cx="66807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i="0" lang="en" sz="3300" u="none">
                <a:solidFill>
                  <a:srgbClr val="FFFFFF"/>
                </a:solidFill>
              </a:rPr>
              <a:t>Feelings, future MVPs &amp; GitHub</a:t>
            </a:r>
            <a:endParaRPr>
              <a:solidFill>
                <a:srgbClr val="FFFFFF"/>
              </a:solidFill>
            </a:endParaRPr>
          </a:p>
        </p:txBody>
      </p:sp>
      <p:sp>
        <p:nvSpPr>
          <p:cNvPr id="212" name="Google Shape;212;p24"/>
          <p:cNvSpPr txBox="1"/>
          <p:nvPr>
            <p:ph idx="1" type="body"/>
          </p:nvPr>
        </p:nvSpPr>
        <p:spPr>
          <a:xfrm>
            <a:off x="394805" y="861375"/>
            <a:ext cx="8354400" cy="2447700"/>
          </a:xfrm>
          <a:prstGeom prst="rect">
            <a:avLst/>
          </a:prstGeom>
          <a:noFill/>
          <a:ln>
            <a:noFill/>
          </a:ln>
        </p:spPr>
        <p:txBody>
          <a:bodyPr anchorCtr="0" anchor="t" bIns="34275" lIns="68575" spcFirstLastPara="1" rIns="68575" wrap="square" tIns="34275">
            <a:noAutofit/>
          </a:bodyPr>
          <a:lstStyle/>
          <a:p>
            <a:pPr indent="0" lvl="0" marL="0" marR="0" rtl="0" algn="l">
              <a:lnSpc>
                <a:spcPct val="8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22250" lvl="0" marL="177800" rtl="0" algn="l">
              <a:lnSpc>
                <a:spcPct val="80000"/>
              </a:lnSpc>
              <a:spcBef>
                <a:spcPts val="800"/>
              </a:spcBef>
              <a:spcAft>
                <a:spcPts val="0"/>
              </a:spcAft>
              <a:buClr>
                <a:srgbClr val="FFFFFF"/>
              </a:buClr>
              <a:buSzPts val="2100"/>
              <a:buFont typeface="Arial"/>
              <a:buChar char="•"/>
            </a:pPr>
            <a:r>
              <a:rPr lang="en" sz="2100">
                <a:solidFill>
                  <a:srgbClr val="FFFFFF"/>
                </a:solidFill>
                <a:latin typeface="Calibri"/>
                <a:ea typeface="Calibri"/>
                <a:cs typeface="Calibri"/>
                <a:sym typeface="Calibri"/>
              </a:rPr>
              <a:t>Do we consider this project a success? Short answer: Yes!</a:t>
            </a:r>
            <a:endParaRPr sz="2100">
              <a:solidFill>
                <a:srgbClr val="FFFFFF"/>
              </a:solidFill>
              <a:latin typeface="Calibri"/>
              <a:ea typeface="Calibri"/>
              <a:cs typeface="Calibri"/>
              <a:sym typeface="Calibri"/>
            </a:endParaRPr>
          </a:p>
          <a:p>
            <a:pPr indent="-203200" lvl="1" marL="520700" rtl="0" algn="l">
              <a:lnSpc>
                <a:spcPct val="80000"/>
              </a:lnSpc>
              <a:spcBef>
                <a:spcPts val="400"/>
              </a:spcBef>
              <a:spcAft>
                <a:spcPts val="0"/>
              </a:spcAft>
              <a:buSzPts val="1800"/>
              <a:buFont typeface="Arial"/>
              <a:buChar char="•"/>
            </a:pPr>
            <a:r>
              <a:rPr lang="en" sz="1800">
                <a:solidFill>
                  <a:srgbClr val="FFFFFF"/>
                </a:solidFill>
                <a:latin typeface="Calibri"/>
                <a:ea typeface="Calibri"/>
                <a:cs typeface="Calibri"/>
                <a:sym typeface="Calibri"/>
              </a:rPr>
              <a:t>Our Highlights:</a:t>
            </a:r>
            <a:r>
              <a:rPr lang="en" sz="1800">
                <a:solidFill>
                  <a:schemeClr val="dk1"/>
                </a:solidFill>
                <a:latin typeface="Calibri"/>
                <a:ea typeface="Calibri"/>
                <a:cs typeface="Calibri"/>
                <a:sym typeface="Calibri"/>
              </a:rPr>
              <a:t> We got the messaging page working, and the login/signup process is successful</a:t>
            </a:r>
            <a:endParaRPr sz="1800">
              <a:solidFill>
                <a:schemeClr val="dk1"/>
              </a:solidFill>
              <a:latin typeface="Calibri"/>
              <a:ea typeface="Calibri"/>
              <a:cs typeface="Calibri"/>
              <a:sym typeface="Calibri"/>
            </a:endParaRPr>
          </a:p>
          <a:p>
            <a:pPr indent="-203200" lvl="1" marL="520700" rtl="0" algn="l">
              <a:lnSpc>
                <a:spcPct val="80000"/>
              </a:lnSpc>
              <a:spcBef>
                <a:spcPts val="400"/>
              </a:spcBef>
              <a:spcAft>
                <a:spcPts val="0"/>
              </a:spcAft>
              <a:buSzPts val="1800"/>
              <a:buFont typeface="Arial"/>
              <a:buChar char="•"/>
            </a:pPr>
            <a:r>
              <a:rPr lang="en" sz="1800">
                <a:solidFill>
                  <a:srgbClr val="FFFFFF"/>
                </a:solidFill>
                <a:latin typeface="Calibri"/>
                <a:ea typeface="Calibri"/>
                <a:cs typeface="Calibri"/>
                <a:sym typeface="Calibri"/>
              </a:rPr>
              <a:t>Better-ifs:</a:t>
            </a:r>
            <a:r>
              <a:rPr lang="en" sz="1800">
                <a:solidFill>
                  <a:schemeClr val="dk1"/>
                </a:solidFill>
                <a:latin typeface="Calibri"/>
                <a:ea typeface="Calibri"/>
                <a:cs typeface="Calibri"/>
                <a:sym typeface="Calibri"/>
              </a:rPr>
              <a:t> It would’ve been better if angular wasn’t so picky, it caused us a great deal of difficulty with its constant changes</a:t>
            </a:r>
            <a:endParaRPr sz="1800">
              <a:solidFill>
                <a:schemeClr val="dk1"/>
              </a:solidFill>
              <a:latin typeface="Calibri"/>
              <a:ea typeface="Calibri"/>
              <a:cs typeface="Calibri"/>
              <a:sym typeface="Calibri"/>
            </a:endParaRPr>
          </a:p>
          <a:p>
            <a:pPr indent="-203200" lvl="1" marL="520700" rtl="0" algn="l">
              <a:lnSpc>
                <a:spcPct val="80000"/>
              </a:lnSpc>
              <a:spcBef>
                <a:spcPts val="400"/>
              </a:spcBef>
              <a:spcAft>
                <a:spcPts val="0"/>
              </a:spcAft>
              <a:buSzPts val="1800"/>
              <a:buFont typeface="Arial"/>
              <a:buChar char="•"/>
            </a:pPr>
            <a:r>
              <a:rPr lang="en" sz="1800">
                <a:solidFill>
                  <a:srgbClr val="FFFFFF"/>
                </a:solidFill>
                <a:latin typeface="Calibri"/>
                <a:ea typeface="Calibri"/>
                <a:cs typeface="Calibri"/>
                <a:sym typeface="Calibri"/>
              </a:rPr>
              <a:t>How many changes/direction shifts did your team take?</a:t>
            </a:r>
            <a:r>
              <a:rPr lang="en" sz="1800">
                <a:solidFill>
                  <a:schemeClr val="dk1"/>
                </a:solidFill>
                <a:latin typeface="Calibri"/>
                <a:ea typeface="Calibri"/>
                <a:cs typeface="Calibri"/>
                <a:sym typeface="Calibri"/>
              </a:rPr>
              <a:t> Little to no changes once we got our initial ideas down</a:t>
            </a:r>
            <a:endParaRPr/>
          </a:p>
          <a:p>
            <a:pPr indent="-203200" lvl="1" marL="520700" rtl="0" algn="l">
              <a:lnSpc>
                <a:spcPct val="80000"/>
              </a:lnSpc>
              <a:spcBef>
                <a:spcPts val="400"/>
              </a:spcBef>
              <a:spcAft>
                <a:spcPts val="0"/>
              </a:spcAft>
              <a:buClr>
                <a:srgbClr val="FFFFFF"/>
              </a:buClr>
              <a:buSzPts val="1800"/>
              <a:buFont typeface="Arial"/>
              <a:buChar char="•"/>
            </a:pPr>
            <a:r>
              <a:rPr lang="en" sz="2100">
                <a:solidFill>
                  <a:srgbClr val="FFFFFF"/>
                </a:solidFill>
                <a:latin typeface="Calibri"/>
                <a:ea typeface="Calibri"/>
                <a:cs typeface="Calibri"/>
                <a:sym typeface="Calibri"/>
              </a:rPr>
              <a:t>Our future MVPs would have been structured similar to the following:</a:t>
            </a:r>
            <a:endParaRPr sz="2100">
              <a:solidFill>
                <a:srgbClr val="FFFFFF"/>
              </a:solidFill>
              <a:latin typeface="Calibri"/>
              <a:ea typeface="Calibri"/>
              <a:cs typeface="Calibri"/>
              <a:sym typeface="Calibri"/>
            </a:endParaRPr>
          </a:p>
          <a:p>
            <a:pPr indent="-203200" lvl="1" marL="520700" rtl="0" algn="l">
              <a:lnSpc>
                <a:spcPct val="80000"/>
              </a:lnSpc>
              <a:spcBef>
                <a:spcPts val="400"/>
              </a:spcBef>
              <a:spcAft>
                <a:spcPts val="0"/>
              </a:spcAft>
              <a:buSzPts val="1800"/>
              <a:buFont typeface="Arial"/>
              <a:buChar char="•"/>
            </a:pPr>
            <a:r>
              <a:rPr lang="en" sz="1800">
                <a:solidFill>
                  <a:schemeClr val="dk1"/>
                </a:solidFill>
                <a:latin typeface="Calibri"/>
                <a:ea typeface="Calibri"/>
                <a:cs typeface="Calibri"/>
                <a:sym typeface="Calibri"/>
              </a:rPr>
              <a:t>Add more groups</a:t>
            </a:r>
            <a:endParaRPr/>
          </a:p>
          <a:p>
            <a:pPr indent="-203200" lvl="1" marL="520700" rtl="0" algn="l">
              <a:lnSpc>
                <a:spcPct val="80000"/>
              </a:lnSpc>
              <a:spcBef>
                <a:spcPts val="400"/>
              </a:spcBef>
              <a:spcAft>
                <a:spcPts val="0"/>
              </a:spcAft>
              <a:buSzPts val="1800"/>
              <a:buFont typeface="Arial"/>
              <a:buChar char="•"/>
            </a:pPr>
            <a:r>
              <a:rPr lang="en" sz="1800">
                <a:solidFill>
                  <a:schemeClr val="dk1"/>
                </a:solidFill>
                <a:latin typeface="Calibri"/>
                <a:ea typeface="Calibri"/>
                <a:cs typeface="Calibri"/>
                <a:sym typeface="Calibri"/>
              </a:rPr>
              <a:t>Add capability to add a group based on group tags</a:t>
            </a:r>
            <a:endParaRPr sz="1800">
              <a:solidFill>
                <a:schemeClr val="dk1"/>
              </a:solidFill>
              <a:latin typeface="Calibri"/>
              <a:ea typeface="Calibri"/>
              <a:cs typeface="Calibri"/>
              <a:sym typeface="Calibri"/>
            </a:endParaRPr>
          </a:p>
          <a:p>
            <a:pPr indent="-203200" lvl="1" marL="520700" rtl="0" algn="l">
              <a:lnSpc>
                <a:spcPct val="80000"/>
              </a:lnSpc>
              <a:spcBef>
                <a:spcPts val="400"/>
              </a:spcBef>
              <a:spcAft>
                <a:spcPts val="0"/>
              </a:spcAft>
              <a:buSzPts val="1800"/>
              <a:buFont typeface="Arial"/>
              <a:buChar char="•"/>
            </a:pPr>
            <a:r>
              <a:rPr lang="en" sz="1800">
                <a:solidFill>
                  <a:schemeClr val="dk1"/>
                </a:solidFill>
                <a:latin typeface="Calibri"/>
                <a:ea typeface="Calibri"/>
                <a:cs typeface="Calibri"/>
                <a:sym typeface="Calibri"/>
              </a:rPr>
              <a:t>Customization of individual users</a:t>
            </a:r>
            <a:endParaRPr/>
          </a:p>
          <a:p>
            <a:pPr indent="-203200" lvl="1" marL="520700" rtl="0" algn="l">
              <a:lnSpc>
                <a:spcPct val="80000"/>
              </a:lnSpc>
              <a:spcBef>
                <a:spcPts val="400"/>
              </a:spcBef>
              <a:spcAft>
                <a:spcPts val="0"/>
              </a:spcAft>
              <a:buSzPts val="1800"/>
              <a:buFont typeface="Arial"/>
              <a:buChar char="•"/>
            </a:pPr>
            <a:r>
              <a:rPr lang="en" sz="1800">
                <a:solidFill>
                  <a:schemeClr val="dk1"/>
                </a:solidFill>
                <a:latin typeface="Calibri"/>
                <a:ea typeface="Calibri"/>
                <a:cs typeface="Calibri"/>
                <a:sym typeface="Calibri"/>
              </a:rPr>
              <a:t>Have this operational on a live website</a:t>
            </a:r>
            <a:endParaRPr sz="1800">
              <a:solidFill>
                <a:schemeClr val="dk1"/>
              </a:solidFill>
              <a:latin typeface="Calibri"/>
              <a:ea typeface="Calibri"/>
              <a:cs typeface="Calibri"/>
              <a:sym typeface="Calibri"/>
            </a:endParaRPr>
          </a:p>
          <a:p>
            <a:pPr indent="0" lvl="0" marL="520700" rtl="0" algn="l">
              <a:lnSpc>
                <a:spcPct val="80000"/>
              </a:lnSpc>
              <a:spcBef>
                <a:spcPts val="400"/>
              </a:spcBef>
              <a:spcAft>
                <a:spcPts val="0"/>
              </a:spcAft>
              <a:buNone/>
            </a:pPr>
            <a:r>
              <a:t/>
            </a:r>
            <a:endParaRPr sz="1800">
              <a:solidFill>
                <a:schemeClr val="dk1"/>
              </a:solidFill>
              <a:latin typeface="Calibri"/>
              <a:ea typeface="Calibri"/>
              <a:cs typeface="Calibri"/>
              <a:sym typeface="Calibri"/>
            </a:endParaRPr>
          </a:p>
          <a:p>
            <a:pPr indent="0" lvl="0" marL="177800" marR="0" rtl="0" algn="l">
              <a:lnSpc>
                <a:spcPct val="80000"/>
              </a:lnSpc>
              <a:spcBef>
                <a:spcPts val="800"/>
              </a:spcBef>
              <a:spcAft>
                <a:spcPts val="0"/>
              </a:spcAft>
              <a:buNone/>
            </a:pPr>
            <a:r>
              <a:t/>
            </a:r>
            <a:endParaRPr sz="2100">
              <a:solidFill>
                <a:schemeClr val="dk1"/>
              </a:solidFill>
              <a:latin typeface="Calibri"/>
              <a:ea typeface="Calibri"/>
              <a:cs typeface="Calibri"/>
              <a:sym typeface="Calibri"/>
            </a:endParaRPr>
          </a:p>
          <a:p>
            <a:pPr indent="0" lvl="0" marL="177800" marR="0" rtl="0" algn="l">
              <a:lnSpc>
                <a:spcPct val="80000"/>
              </a:lnSpc>
              <a:spcBef>
                <a:spcPts val="8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5"/>
          <p:cNvSpPr txBox="1"/>
          <p:nvPr>
            <p:ph type="ctrTitle"/>
          </p:nvPr>
        </p:nvSpPr>
        <p:spPr>
          <a:xfrm>
            <a:off x="2524350" y="209750"/>
            <a:ext cx="4095300" cy="599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3300"/>
              <a:t>Code Review</a:t>
            </a:r>
            <a:endParaRPr sz="3300"/>
          </a:p>
        </p:txBody>
      </p:sp>
      <p:sp>
        <p:nvSpPr>
          <p:cNvPr id="218" name="Google Shape;218;p25"/>
          <p:cNvSpPr txBox="1"/>
          <p:nvPr>
            <p:ph idx="1" type="subTitle"/>
          </p:nvPr>
        </p:nvSpPr>
        <p:spPr>
          <a:xfrm>
            <a:off x="429000" y="2358027"/>
            <a:ext cx="54864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19" name="Google Shape;219;p25"/>
          <p:cNvSpPr txBox="1"/>
          <p:nvPr>
            <p:ph idx="4294967295" type="body"/>
          </p:nvPr>
        </p:nvSpPr>
        <p:spPr>
          <a:xfrm>
            <a:off x="417000" y="809150"/>
            <a:ext cx="8310000" cy="3675300"/>
          </a:xfrm>
          <a:prstGeom prst="rect">
            <a:avLst/>
          </a:prstGeom>
        </p:spPr>
        <p:txBody>
          <a:bodyPr anchorCtr="0" anchor="t" bIns="0" lIns="0" spcFirstLastPara="1" rIns="0" wrap="square" tIns="0">
            <a:noAutofit/>
          </a:bodyPr>
          <a:lstStyle/>
          <a:p>
            <a:pPr indent="-342900" lvl="0" marL="457200" rtl="0" algn="l">
              <a:lnSpc>
                <a:spcPct val="90000"/>
              </a:lnSpc>
              <a:spcBef>
                <a:spcPts val="10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When making important commits for the project, we followed the guide on our github named ‘contributing.md’,  this file basically contains recommended syntax for how you should word your commits and how to format your code.</a:t>
            </a:r>
            <a:endParaRPr sz="1800">
              <a:solidFill>
                <a:schemeClr val="dk1"/>
              </a:solidFill>
              <a:latin typeface="Calibri"/>
              <a:ea typeface="Calibri"/>
              <a:cs typeface="Calibri"/>
              <a:sym typeface="Calibri"/>
            </a:endParaRPr>
          </a:p>
          <a:p>
            <a:pPr indent="0" lvl="0" marL="914400" rtl="0" algn="l">
              <a:lnSpc>
                <a:spcPct val="90000"/>
              </a:lnSpc>
              <a:spcBef>
                <a:spcPts val="1000"/>
              </a:spcBef>
              <a:spcAft>
                <a:spcPts val="0"/>
              </a:spcAft>
              <a:buNone/>
            </a:pPr>
            <a:r>
              <a:t/>
            </a:r>
            <a:endParaRPr sz="1800">
              <a:solidFill>
                <a:schemeClr val="dk1"/>
              </a:solidFill>
              <a:latin typeface="Calibri"/>
              <a:ea typeface="Calibri"/>
              <a:cs typeface="Calibri"/>
              <a:sym typeface="Calibri"/>
            </a:endParaRPr>
          </a:p>
          <a:p>
            <a:pPr indent="-342900" lvl="0" marL="457200" rtl="0" algn="l">
              <a:lnSpc>
                <a:spcPct val="90000"/>
              </a:lnSpc>
              <a:spcBef>
                <a:spcPts val="10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Yesterday as a group we all sat down, merged our code, debugged, and ensured that the code was clean and that the code followed some of the formalities we went over in class. This includes proper naming conventions, meaningful variable names that avoid disinformation and give purpose. </a:t>
            </a:r>
            <a:endParaRPr sz="1800">
              <a:solidFill>
                <a:schemeClr val="dk1"/>
              </a:solidFill>
              <a:latin typeface="Calibri"/>
              <a:ea typeface="Calibri"/>
              <a:cs typeface="Calibri"/>
              <a:sym typeface="Calibri"/>
            </a:endParaRPr>
          </a:p>
          <a:p>
            <a:pPr indent="0" lvl="0" marL="457200" rtl="0" algn="l">
              <a:lnSpc>
                <a:spcPct val="90000"/>
              </a:lnSpc>
              <a:spcBef>
                <a:spcPts val="1000"/>
              </a:spcBef>
              <a:spcAft>
                <a:spcPts val="0"/>
              </a:spcAft>
              <a:buNone/>
            </a:pPr>
            <a:r>
              <a:t/>
            </a:r>
            <a:endParaRPr sz="1800">
              <a:solidFill>
                <a:schemeClr val="dk1"/>
              </a:solidFill>
            </a:endParaRPr>
          </a:p>
          <a:p>
            <a:pPr indent="0" lvl="0" marL="457200" rtl="0" algn="l">
              <a:lnSpc>
                <a:spcPct val="90000"/>
              </a:lnSpc>
              <a:spcBef>
                <a:spcPts val="1000"/>
              </a:spcBef>
              <a:spcAft>
                <a:spcPts val="0"/>
              </a:spcAft>
              <a:buNone/>
            </a:pPr>
            <a:r>
              <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6"/>
          <p:cNvSpPr/>
          <p:nvPr/>
        </p:nvSpPr>
        <p:spPr>
          <a:xfrm>
            <a:off x="3192250" y="233537"/>
            <a:ext cx="4936281" cy="3760877"/>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a:effectLst>
            <a:outerShdw blurRad="57150" rotWithShape="0" algn="bl" dir="5400000" dist="9525">
              <a:srgbClr val="00001A">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a:off x="3416225" y="435425"/>
            <a:ext cx="4488300" cy="278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u="sng">
                <a:solidFill>
                  <a:schemeClr val="hlink"/>
                </a:solidFill>
                <a:latin typeface="Chivo"/>
                <a:ea typeface="Chivo"/>
                <a:cs typeface="Chivo"/>
                <a:sym typeface="Chivo"/>
                <a:hlinkClick r:id="rId3"/>
              </a:rPr>
              <a:t>https://github.com/orgs/ENSE-374/projects/1</a:t>
            </a:r>
            <a:endParaRPr b="1" sz="1800">
              <a:solidFill>
                <a:srgbClr val="FFFFFF"/>
              </a:solidFill>
              <a:latin typeface="Chivo"/>
              <a:ea typeface="Chivo"/>
              <a:cs typeface="Chivo"/>
              <a:sym typeface="Chivo"/>
            </a:endParaRPr>
          </a:p>
        </p:txBody>
      </p:sp>
      <p:sp>
        <p:nvSpPr>
          <p:cNvPr id="226" name="Google Shape;226;p2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100"/>
              <a:buFont typeface="Arial"/>
              <a:buNone/>
            </a:pPr>
            <a:fld id="{00000000-1234-1234-1234-123412341234}" type="slidenum">
              <a:rPr lang="en">
                <a:solidFill>
                  <a:srgbClr val="FFFFFF"/>
                </a:solidFill>
              </a:rPr>
              <a:t>‹#›</a:t>
            </a:fld>
            <a:endParaRPr>
              <a:solidFill>
                <a:srgbClr val="FFFFFF"/>
              </a:solidFill>
            </a:endParaRPr>
          </a:p>
        </p:txBody>
      </p:sp>
      <p:sp>
        <p:nvSpPr>
          <p:cNvPr id="227" name="Google Shape;227;p26"/>
          <p:cNvSpPr txBox="1"/>
          <p:nvPr>
            <p:ph idx="4294967295" type="body"/>
          </p:nvPr>
        </p:nvSpPr>
        <p:spPr>
          <a:xfrm>
            <a:off x="386925" y="586825"/>
            <a:ext cx="2524800" cy="3054300"/>
          </a:xfrm>
          <a:prstGeom prst="rect">
            <a:avLst/>
          </a:prstGeom>
        </p:spPr>
        <p:txBody>
          <a:bodyPr anchorCtr="0" anchor="ctr" bIns="0" lIns="0" spcFirstLastPara="1" rIns="0" wrap="square" tIns="0">
            <a:noAutofit/>
          </a:bodyPr>
          <a:lstStyle/>
          <a:p>
            <a:pPr indent="0" lvl="0" marL="0" rtl="0" algn="l">
              <a:spcBef>
                <a:spcPts val="600"/>
              </a:spcBef>
              <a:spcAft>
                <a:spcPts val="0"/>
              </a:spcAft>
              <a:buNone/>
            </a:pPr>
            <a:r>
              <a:rPr b="1" lang="en" sz="2800">
                <a:solidFill>
                  <a:srgbClr val="FFFFFF"/>
                </a:solidFill>
                <a:latin typeface="Roboto Slab"/>
                <a:ea typeface="Roboto Slab"/>
                <a:cs typeface="Roboto Slab"/>
                <a:sym typeface="Roboto Slab"/>
              </a:rPr>
              <a:t>Github Review</a:t>
            </a:r>
            <a:endParaRPr b="1" sz="2800">
              <a:solidFill>
                <a:srgbClr val="FFFFFF"/>
              </a:solidFill>
              <a:latin typeface="Roboto Slab"/>
              <a:ea typeface="Roboto Slab"/>
              <a:cs typeface="Roboto Slab"/>
              <a:sym typeface="Roboto Slab"/>
            </a:endParaRPr>
          </a:p>
          <a:p>
            <a:pPr indent="0" lvl="0" marL="0" rtl="0" algn="l">
              <a:spcBef>
                <a:spcPts val="600"/>
              </a:spcBef>
              <a:spcAft>
                <a:spcPts val="0"/>
              </a:spcAft>
              <a:buNone/>
            </a:pPr>
            <a:r>
              <a:t/>
            </a:r>
            <a:endParaRPr sz="18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i="0" lang="en" sz="3300" u="none">
                <a:solidFill>
                  <a:srgbClr val="FFFFFF"/>
                </a:solidFill>
              </a:rPr>
              <a:t>Group reflection</a:t>
            </a:r>
            <a:endParaRPr>
              <a:solidFill>
                <a:srgbClr val="FFFFFF"/>
              </a:solidFill>
            </a:endParaRPr>
          </a:p>
        </p:txBody>
      </p:sp>
      <p:sp>
        <p:nvSpPr>
          <p:cNvPr id="233" name="Google Shape;233;p27"/>
          <p:cNvSpPr txBox="1"/>
          <p:nvPr>
            <p:ph idx="1" type="body"/>
          </p:nvPr>
        </p:nvSpPr>
        <p:spPr>
          <a:xfrm>
            <a:off x="271200" y="1087250"/>
            <a:ext cx="8601600" cy="2447700"/>
          </a:xfrm>
          <a:prstGeom prst="rect">
            <a:avLst/>
          </a:prstGeom>
          <a:noFill/>
          <a:ln>
            <a:noFill/>
          </a:ln>
        </p:spPr>
        <p:txBody>
          <a:bodyPr anchorCtr="0" anchor="t" bIns="34275" lIns="68575" spcFirstLastPara="1" rIns="68575" wrap="square" tIns="34275">
            <a:noAutofit/>
          </a:bodyPr>
          <a:lstStyle/>
          <a:p>
            <a:pPr indent="-152400" lvl="0" marL="177800" marR="0" rtl="0" algn="l">
              <a:lnSpc>
                <a:spcPct val="80000"/>
              </a:lnSpc>
              <a:spcBef>
                <a:spcPts val="0"/>
              </a:spcBef>
              <a:spcAft>
                <a:spcPts val="0"/>
              </a:spcAft>
              <a:buClr>
                <a:srgbClr val="FFFFFF"/>
              </a:buClr>
              <a:buSzPts val="1800"/>
              <a:buFont typeface="Arial"/>
              <a:buChar char="•"/>
            </a:pPr>
            <a:r>
              <a:rPr b="0" i="0" lang="en" sz="1800" cap="none" strike="noStrike">
                <a:solidFill>
                  <a:srgbClr val="FFFFFF"/>
                </a:solidFill>
                <a:latin typeface="Calibri"/>
                <a:ea typeface="Calibri"/>
                <a:cs typeface="Calibri"/>
                <a:sym typeface="Calibri"/>
              </a:rPr>
              <a:t>How did you feel about this project? What did you like about it? What did you dislike?</a:t>
            </a:r>
            <a:endParaRPr sz="1800">
              <a:solidFill>
                <a:srgbClr val="FFFFFF"/>
              </a:solidFill>
            </a:endParaRPr>
          </a:p>
          <a:p>
            <a:pPr indent="0" lvl="0" marL="520700" marR="0" rtl="0" algn="l">
              <a:lnSpc>
                <a:spcPct val="80000"/>
              </a:lnSpc>
              <a:spcBef>
                <a:spcPts val="400"/>
              </a:spcBef>
              <a:spcAft>
                <a:spcPts val="0"/>
              </a:spcAft>
              <a:buNone/>
            </a:pPr>
            <a:r>
              <a:rPr lang="en" sz="1800">
                <a:solidFill>
                  <a:schemeClr val="dk1"/>
                </a:solidFill>
                <a:latin typeface="Calibri"/>
                <a:ea typeface="Calibri"/>
                <a:cs typeface="Calibri"/>
                <a:sym typeface="Calibri"/>
              </a:rPr>
              <a:t>This project went rather well, we’re all rather satisfied with the quality work that was produced in the time we spent working on this project.</a:t>
            </a:r>
            <a:endParaRPr sz="1800">
              <a:solidFill>
                <a:schemeClr val="dk1"/>
              </a:solidFill>
              <a:latin typeface="Calibri"/>
              <a:ea typeface="Calibri"/>
              <a:cs typeface="Calibri"/>
              <a:sym typeface="Calibri"/>
            </a:endParaRPr>
          </a:p>
          <a:p>
            <a:pPr indent="-152400" lvl="0" marL="177800" marR="0" rtl="0" algn="l">
              <a:lnSpc>
                <a:spcPct val="80000"/>
              </a:lnSpc>
              <a:spcBef>
                <a:spcPts val="800"/>
              </a:spcBef>
              <a:spcAft>
                <a:spcPts val="0"/>
              </a:spcAft>
              <a:buClr>
                <a:srgbClr val="FFFFFF"/>
              </a:buClr>
              <a:buSzPts val="1800"/>
              <a:buFont typeface="Arial"/>
              <a:buChar char="•"/>
            </a:pPr>
            <a:r>
              <a:rPr b="0" i="0" lang="en" sz="1800" cap="none" strike="noStrike">
                <a:solidFill>
                  <a:srgbClr val="FFFFFF"/>
                </a:solidFill>
                <a:latin typeface="Calibri"/>
                <a:ea typeface="Calibri"/>
                <a:cs typeface="Calibri"/>
                <a:sym typeface="Calibri"/>
              </a:rPr>
              <a:t>What did you learn about yourself as you collaborated and worked through this project?</a:t>
            </a:r>
            <a:endParaRPr sz="1800">
              <a:solidFill>
                <a:srgbClr val="FFFFFF"/>
              </a:solidFill>
            </a:endParaRPr>
          </a:p>
          <a:p>
            <a:pPr indent="0" lvl="0" marL="520700" marR="0" rtl="0" algn="l">
              <a:lnSpc>
                <a:spcPct val="80000"/>
              </a:lnSpc>
              <a:spcBef>
                <a:spcPts val="400"/>
              </a:spcBef>
              <a:spcAft>
                <a:spcPts val="0"/>
              </a:spcAft>
              <a:buNone/>
            </a:pPr>
            <a:r>
              <a:rPr lang="en" sz="1800">
                <a:solidFill>
                  <a:schemeClr val="dk1"/>
                </a:solidFill>
                <a:latin typeface="Calibri"/>
                <a:ea typeface="Calibri"/>
                <a:cs typeface="Calibri"/>
                <a:sym typeface="Calibri"/>
              </a:rPr>
              <a:t>We learned we were all capable of working in a group and dividing up tasks to best achieve success within the initialized project scope</a:t>
            </a:r>
            <a:endParaRPr sz="1800"/>
          </a:p>
          <a:p>
            <a:pPr indent="-152400" lvl="0" marL="177800" marR="0" rtl="0" algn="l">
              <a:lnSpc>
                <a:spcPct val="80000"/>
              </a:lnSpc>
              <a:spcBef>
                <a:spcPts val="800"/>
              </a:spcBef>
              <a:spcAft>
                <a:spcPts val="0"/>
              </a:spcAft>
              <a:buClr>
                <a:srgbClr val="FFFFFF"/>
              </a:buClr>
              <a:buSzPts val="1800"/>
              <a:buFont typeface="Arial"/>
              <a:buChar char="•"/>
            </a:pPr>
            <a:r>
              <a:rPr b="0" i="0" lang="en" sz="1800" cap="none" strike="noStrike">
                <a:solidFill>
                  <a:srgbClr val="FFFFFF"/>
                </a:solidFill>
                <a:latin typeface="Calibri"/>
                <a:ea typeface="Calibri"/>
                <a:cs typeface="Calibri"/>
                <a:sym typeface="Calibri"/>
              </a:rPr>
              <a:t>How will you use what you have learned going forward?</a:t>
            </a:r>
            <a:endParaRPr sz="1800">
              <a:solidFill>
                <a:srgbClr val="FFFFFF"/>
              </a:solidFill>
            </a:endParaRPr>
          </a:p>
          <a:p>
            <a:pPr indent="279400" lvl="0" marL="177800" marR="0" rtl="0" algn="l">
              <a:lnSpc>
                <a:spcPct val="80000"/>
              </a:lnSpc>
              <a:spcBef>
                <a:spcPts val="800"/>
              </a:spcBef>
              <a:spcAft>
                <a:spcPts val="0"/>
              </a:spcAft>
              <a:buNone/>
            </a:pPr>
            <a:r>
              <a:rPr lang="en" sz="1800">
                <a:latin typeface="Calibri"/>
                <a:ea typeface="Calibri"/>
                <a:cs typeface="Calibri"/>
                <a:sym typeface="Calibri"/>
              </a:rPr>
              <a:t>We’ll can use this group experience in our future classes, projects, and jobs</a:t>
            </a:r>
            <a:endParaRPr sz="1800">
              <a:latin typeface="Calibri"/>
              <a:ea typeface="Calibri"/>
              <a:cs typeface="Calibri"/>
              <a:sym typeface="Calibri"/>
            </a:endParaRPr>
          </a:p>
          <a:p>
            <a:pPr indent="-152400" lvl="0" marL="177800" marR="0" rtl="0" algn="l">
              <a:lnSpc>
                <a:spcPct val="80000"/>
              </a:lnSpc>
              <a:spcBef>
                <a:spcPts val="800"/>
              </a:spcBef>
              <a:spcAft>
                <a:spcPts val="0"/>
              </a:spcAft>
              <a:buClr>
                <a:srgbClr val="FFFFFF"/>
              </a:buClr>
              <a:buSzPts val="1800"/>
              <a:buFont typeface="Arial"/>
              <a:buChar char="•"/>
            </a:pPr>
            <a:r>
              <a:rPr b="0" i="0" lang="en" sz="1800" cap="none" strike="noStrike">
                <a:solidFill>
                  <a:srgbClr val="FFFFFF"/>
                </a:solidFill>
                <a:latin typeface="Calibri"/>
                <a:ea typeface="Calibri"/>
                <a:cs typeface="Calibri"/>
                <a:sym typeface="Calibri"/>
              </a:rPr>
              <a:t>What “stuff &amp; things” related to this project would you want help with? – Could have been better?</a:t>
            </a:r>
            <a:endParaRPr b="0" i="0" sz="1800" cap="none" strike="noStrike">
              <a:solidFill>
                <a:srgbClr val="FFFFFF"/>
              </a:solidFill>
              <a:latin typeface="Calibri"/>
              <a:ea typeface="Calibri"/>
              <a:cs typeface="Calibri"/>
              <a:sym typeface="Calibri"/>
            </a:endParaRPr>
          </a:p>
          <a:p>
            <a:pPr indent="0" lvl="0" marL="457200" marR="0" rtl="0" algn="l">
              <a:lnSpc>
                <a:spcPct val="80000"/>
              </a:lnSpc>
              <a:spcBef>
                <a:spcPts val="800"/>
              </a:spcBef>
              <a:spcAft>
                <a:spcPts val="0"/>
              </a:spcAft>
              <a:buNone/>
            </a:pPr>
            <a:r>
              <a:rPr lang="en" sz="1800">
                <a:solidFill>
                  <a:srgbClr val="000000"/>
                </a:solidFill>
                <a:latin typeface="Calibri"/>
                <a:ea typeface="Calibri"/>
                <a:cs typeface="Calibri"/>
                <a:sym typeface="Calibri"/>
              </a:rPr>
              <a:t>More time, we could have made a more fleshed out project if we were given an	extra month or semester to work on it</a:t>
            </a:r>
            <a:endParaRPr sz="1800">
              <a:solidFill>
                <a:srgbClr val="000000"/>
              </a:solidFill>
              <a:latin typeface="Calibri"/>
              <a:ea typeface="Calibri"/>
              <a:cs typeface="Calibri"/>
              <a:sym typeface="Calibri"/>
            </a:endParaRPr>
          </a:p>
          <a:p>
            <a:pPr indent="457200" lvl="0" marL="0" marR="0" rtl="0" algn="l">
              <a:lnSpc>
                <a:spcPct val="80000"/>
              </a:lnSpc>
              <a:spcBef>
                <a:spcPts val="800"/>
              </a:spcBef>
              <a:spcAft>
                <a:spcPts val="0"/>
              </a:spcAft>
              <a:buNone/>
            </a:pPr>
            <a:r>
              <a:rPr lang="en" sz="1800">
                <a:solidFill>
                  <a:srgbClr val="000000"/>
                </a:solidFill>
                <a:latin typeface="Calibri"/>
                <a:ea typeface="Calibri"/>
                <a:cs typeface="Calibri"/>
                <a:sym typeface="Calibri"/>
              </a:rPr>
              <a:t>Verification process could’ve been better/faster had we paid</a:t>
            </a:r>
            <a:endParaRPr sz="1800">
              <a:solidFill>
                <a:srgbClr val="000000"/>
              </a:solidFill>
              <a:latin typeface="Calibri"/>
              <a:ea typeface="Calibri"/>
              <a:cs typeface="Calibri"/>
              <a:sym typeface="Calibri"/>
            </a:endParaRPr>
          </a:p>
          <a:p>
            <a:pPr indent="0" lvl="0" marL="177800" marR="0" rtl="0" algn="l">
              <a:lnSpc>
                <a:spcPct val="80000"/>
              </a:lnSpc>
              <a:spcBef>
                <a:spcPts val="800"/>
              </a:spcBef>
              <a:spcAft>
                <a:spcPts val="0"/>
              </a:spcAft>
              <a:buNone/>
            </a:pPr>
            <a:r>
              <a:t/>
            </a:r>
            <a:endParaRPr sz="2100">
              <a:solidFill>
                <a:srgbClr val="FFFFFF"/>
              </a:solidFill>
              <a:latin typeface="Calibri"/>
              <a:ea typeface="Calibri"/>
              <a:cs typeface="Calibri"/>
              <a:sym typeface="Calibri"/>
            </a:endParaRPr>
          </a:p>
          <a:p>
            <a:pPr indent="0" lvl="0" marL="520700" marR="0" rtl="0" algn="l">
              <a:lnSpc>
                <a:spcPct val="80000"/>
              </a:lnSpc>
              <a:spcBef>
                <a:spcPts val="4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p28"/>
          <p:cNvSpPr txBox="1"/>
          <p:nvPr>
            <p:ph type="title"/>
          </p:nvPr>
        </p:nvSpPr>
        <p:spPr>
          <a:xfrm>
            <a:off x="1789300" y="3744450"/>
            <a:ext cx="5982900" cy="420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8000">
                <a:solidFill>
                  <a:srgbClr val="FFD966"/>
                </a:solidFill>
              </a:rPr>
              <a:t>Questions?</a:t>
            </a:r>
            <a:endParaRPr sz="8000">
              <a:solidFill>
                <a:srgbClr val="FFD966"/>
              </a:solidFill>
            </a:endParaRPr>
          </a:p>
        </p:txBody>
      </p:sp>
      <p:sp>
        <p:nvSpPr>
          <p:cNvPr id="239" name="Google Shape;239;p2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sz="3300">
                <a:solidFill>
                  <a:srgbClr val="FFFFFF"/>
                </a:solidFill>
              </a:rPr>
              <a:t>P</a:t>
            </a:r>
            <a:r>
              <a:rPr i="0" lang="en" sz="3300" u="none">
                <a:solidFill>
                  <a:srgbClr val="FFFFFF"/>
                </a:solidFill>
              </a:rPr>
              <a:t>roject </a:t>
            </a:r>
            <a:r>
              <a:rPr lang="en" sz="3300">
                <a:solidFill>
                  <a:srgbClr val="FFFFFF"/>
                </a:solidFill>
              </a:rPr>
              <a:t>V</a:t>
            </a:r>
            <a:r>
              <a:rPr i="0" lang="en" sz="3300" u="none">
                <a:solidFill>
                  <a:srgbClr val="FFFFFF"/>
                </a:solidFill>
              </a:rPr>
              <a:t>ision</a:t>
            </a:r>
            <a:endParaRPr>
              <a:solidFill>
                <a:srgbClr val="FFFFFF"/>
              </a:solidFill>
            </a:endParaRPr>
          </a:p>
        </p:txBody>
      </p:sp>
      <p:sp>
        <p:nvSpPr>
          <p:cNvPr id="155" name="Google Shape;155;p15"/>
          <p:cNvSpPr txBox="1"/>
          <p:nvPr>
            <p:ph idx="1" type="body"/>
          </p:nvPr>
        </p:nvSpPr>
        <p:spPr>
          <a:xfrm>
            <a:off x="628650" y="1163240"/>
            <a:ext cx="7886700" cy="3397800"/>
          </a:xfrm>
          <a:prstGeom prst="rect">
            <a:avLst/>
          </a:prstGeom>
          <a:noFill/>
          <a:ln>
            <a:noFill/>
          </a:ln>
        </p:spPr>
        <p:txBody>
          <a:bodyPr anchorCtr="0" anchor="t" bIns="34275" lIns="68575" spcFirstLastPara="1" rIns="68575" wrap="square" tIns="34275">
            <a:noAutofit/>
          </a:bodyPr>
          <a:lstStyle/>
          <a:p>
            <a:pPr indent="-355600" lvl="0" marL="457200" marR="0" rtl="0" algn="l">
              <a:lnSpc>
                <a:spcPct val="90000"/>
              </a:lnSpc>
              <a:spcBef>
                <a:spcPts val="400"/>
              </a:spcBef>
              <a:spcAft>
                <a:spcPts val="0"/>
              </a:spcAft>
              <a:buSzPts val="2000"/>
              <a:buFont typeface="Calibri"/>
              <a:buChar char="-"/>
            </a:pPr>
            <a:r>
              <a:rPr b="0" i="0" lang="en" sz="2000" u="none" cap="none" strike="noStrike">
                <a:solidFill>
                  <a:srgbClr val="FFFFFF"/>
                </a:solidFill>
                <a:latin typeface="Calibri"/>
                <a:ea typeface="Calibri"/>
                <a:cs typeface="Calibri"/>
                <a:sym typeface="Calibri"/>
              </a:rPr>
              <a:t>Why</a:t>
            </a:r>
            <a:r>
              <a:rPr lang="en" sz="2000">
                <a:solidFill>
                  <a:srgbClr val="FFFFFF"/>
                </a:solidFill>
                <a:latin typeface="Calibri"/>
                <a:ea typeface="Calibri"/>
                <a:cs typeface="Calibri"/>
                <a:sym typeface="Calibri"/>
              </a:rPr>
              <a:t>: </a:t>
            </a:r>
            <a:r>
              <a:rPr lang="en" sz="2000">
                <a:solidFill>
                  <a:schemeClr val="dk1"/>
                </a:solidFill>
                <a:latin typeface="Calibri"/>
                <a:ea typeface="Calibri"/>
                <a:cs typeface="Calibri"/>
                <a:sym typeface="Calibri"/>
              </a:rPr>
              <a:t>We believe that students at the university are lacking communication with fellow students who have similar classes and interests</a:t>
            </a:r>
            <a:endParaRPr sz="2000">
              <a:solidFill>
                <a:schemeClr val="dk1"/>
              </a:solidFill>
              <a:latin typeface="Calibri"/>
              <a:ea typeface="Calibri"/>
              <a:cs typeface="Calibri"/>
              <a:sym typeface="Calibri"/>
            </a:endParaRPr>
          </a:p>
          <a:p>
            <a:pPr indent="0" lvl="0" marL="457200" marR="0" rtl="0" algn="l">
              <a:lnSpc>
                <a:spcPct val="90000"/>
              </a:lnSpc>
              <a:spcBef>
                <a:spcPts val="400"/>
              </a:spcBef>
              <a:spcAft>
                <a:spcPts val="0"/>
              </a:spcAft>
              <a:buNone/>
            </a:pPr>
            <a:r>
              <a:t/>
            </a:r>
            <a:endParaRPr sz="2000">
              <a:solidFill>
                <a:schemeClr val="dk1"/>
              </a:solidFill>
              <a:latin typeface="Calibri"/>
              <a:ea typeface="Calibri"/>
              <a:cs typeface="Calibri"/>
              <a:sym typeface="Calibri"/>
            </a:endParaRPr>
          </a:p>
          <a:p>
            <a:pPr indent="-355600" lvl="0" marL="457200" marR="0" rtl="0" algn="l">
              <a:lnSpc>
                <a:spcPct val="90000"/>
              </a:lnSpc>
              <a:spcBef>
                <a:spcPts val="400"/>
              </a:spcBef>
              <a:spcAft>
                <a:spcPts val="0"/>
              </a:spcAft>
              <a:buClr>
                <a:schemeClr val="dk1"/>
              </a:buClr>
              <a:buSzPts val="2000"/>
              <a:buFont typeface="Calibri"/>
              <a:buChar char="-"/>
            </a:pPr>
            <a:r>
              <a:rPr lang="en" sz="2000">
                <a:solidFill>
                  <a:srgbClr val="EFEFEF"/>
                </a:solidFill>
                <a:latin typeface="Calibri"/>
                <a:ea typeface="Calibri"/>
                <a:cs typeface="Calibri"/>
                <a:sym typeface="Calibri"/>
              </a:rPr>
              <a:t>H</a:t>
            </a:r>
            <a:r>
              <a:rPr b="0" i="0" lang="en" sz="2000" u="none" cap="none" strike="noStrike">
                <a:solidFill>
                  <a:srgbClr val="EFEFEF"/>
                </a:solidFill>
                <a:latin typeface="Calibri"/>
                <a:ea typeface="Calibri"/>
                <a:cs typeface="Calibri"/>
                <a:sym typeface="Calibri"/>
              </a:rPr>
              <a:t>ow:</a:t>
            </a:r>
            <a:r>
              <a:rPr b="0" i="0" lang="en" sz="2000" u="none" cap="none" strike="noStrike">
                <a:solidFill>
                  <a:schemeClr val="dk1"/>
                </a:solidFill>
                <a:latin typeface="Calibri"/>
                <a:ea typeface="Calibri"/>
                <a:cs typeface="Calibri"/>
                <a:sym typeface="Calibri"/>
              </a:rPr>
              <a:t> We aim to connect these students over a</a:t>
            </a:r>
            <a:r>
              <a:rPr lang="en" sz="2000">
                <a:solidFill>
                  <a:schemeClr val="dk1"/>
                </a:solidFill>
                <a:latin typeface="Calibri"/>
                <a:ea typeface="Calibri"/>
                <a:cs typeface="Calibri"/>
                <a:sym typeface="Calibri"/>
              </a:rPr>
              <a:t> localized messaging platform</a:t>
            </a:r>
            <a:endParaRPr sz="2000">
              <a:solidFill>
                <a:schemeClr val="dk1"/>
              </a:solidFill>
              <a:latin typeface="Calibri"/>
              <a:ea typeface="Calibri"/>
              <a:cs typeface="Calibri"/>
              <a:sym typeface="Calibri"/>
            </a:endParaRPr>
          </a:p>
          <a:p>
            <a:pPr indent="0" lvl="0" marL="914400" marR="0" rtl="0" algn="l">
              <a:lnSpc>
                <a:spcPct val="90000"/>
              </a:lnSpc>
              <a:spcBef>
                <a:spcPts val="400"/>
              </a:spcBef>
              <a:spcAft>
                <a:spcPts val="0"/>
              </a:spcAft>
              <a:buNone/>
            </a:pPr>
            <a:r>
              <a:t/>
            </a:r>
            <a:endParaRPr sz="2000">
              <a:solidFill>
                <a:schemeClr val="dk1"/>
              </a:solidFill>
              <a:latin typeface="Calibri"/>
              <a:ea typeface="Calibri"/>
              <a:cs typeface="Calibri"/>
              <a:sym typeface="Calibri"/>
            </a:endParaRPr>
          </a:p>
          <a:p>
            <a:pPr indent="-355600" lvl="0" marL="457200" marR="0" rtl="0" algn="l">
              <a:lnSpc>
                <a:spcPct val="90000"/>
              </a:lnSpc>
              <a:spcBef>
                <a:spcPts val="400"/>
              </a:spcBef>
              <a:spcAft>
                <a:spcPts val="0"/>
              </a:spcAft>
              <a:buClr>
                <a:schemeClr val="dk1"/>
              </a:buClr>
              <a:buSzPts val="2000"/>
              <a:buFont typeface="Calibri"/>
              <a:buChar char="-"/>
            </a:pPr>
            <a:r>
              <a:rPr lang="en" sz="2000">
                <a:solidFill>
                  <a:srgbClr val="FFFFFF"/>
                </a:solidFill>
                <a:latin typeface="Calibri"/>
                <a:ea typeface="Calibri"/>
                <a:cs typeface="Calibri"/>
                <a:sym typeface="Calibri"/>
              </a:rPr>
              <a:t>W</a:t>
            </a:r>
            <a:r>
              <a:rPr b="0" i="0" lang="en" sz="2000" u="none" cap="none" strike="noStrike">
                <a:solidFill>
                  <a:srgbClr val="FFFFFF"/>
                </a:solidFill>
                <a:latin typeface="Calibri"/>
                <a:ea typeface="Calibri"/>
                <a:cs typeface="Calibri"/>
                <a:sym typeface="Calibri"/>
              </a:rPr>
              <a:t>hat:</a:t>
            </a:r>
            <a:r>
              <a:rPr b="0" i="0" lang="en" sz="2000" u="none" cap="none" strike="noStrike">
                <a:solidFill>
                  <a:schemeClr val="dk1"/>
                </a:solidFill>
                <a:latin typeface="Calibri"/>
                <a:ea typeface="Calibri"/>
                <a:cs typeface="Calibri"/>
                <a:sym typeface="Calibri"/>
              </a:rPr>
              <a:t> This web ba</a:t>
            </a:r>
            <a:r>
              <a:rPr lang="en" sz="2000">
                <a:solidFill>
                  <a:schemeClr val="dk1"/>
                </a:solidFill>
                <a:latin typeface="Calibri"/>
                <a:ea typeface="Calibri"/>
                <a:cs typeface="Calibri"/>
                <a:sym typeface="Calibri"/>
              </a:rPr>
              <a:t>sed forum known as ‘URConnected’ will allow for students to communicate in groups with students who share similar interests</a:t>
            </a:r>
            <a:endParaRPr sz="2000"/>
          </a:p>
          <a:p>
            <a:pPr indent="0" lvl="0" marL="0" marR="0" rtl="0" algn="l">
              <a:lnSpc>
                <a:spcPct val="90000"/>
              </a:lnSpc>
              <a:spcBef>
                <a:spcPts val="400"/>
              </a:spcBef>
              <a:spcAft>
                <a:spcPts val="0"/>
              </a:spcAft>
              <a:buNone/>
            </a:pPr>
            <a:r>
              <a:t/>
            </a:r>
            <a:endParaRPr sz="1800">
              <a:solidFill>
                <a:schemeClr val="dk1"/>
              </a:solidFill>
              <a:latin typeface="Calibri"/>
              <a:ea typeface="Calibri"/>
              <a:cs typeface="Calibri"/>
              <a:sym typeface="Calibri"/>
            </a:endParaRPr>
          </a:p>
          <a:p>
            <a:pPr indent="0" lvl="0" marL="863600" marR="0" rtl="0" algn="l">
              <a:lnSpc>
                <a:spcPct val="90000"/>
              </a:lnSpc>
              <a:spcBef>
                <a:spcPts val="4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628650" y="2407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 Review of our “Deep Dive”</a:t>
            </a:r>
            <a:endParaRPr/>
          </a:p>
        </p:txBody>
      </p:sp>
      <p:sp>
        <p:nvSpPr>
          <p:cNvPr id="161" name="Google Shape;161;p16"/>
          <p:cNvSpPr txBox="1"/>
          <p:nvPr>
            <p:ph idx="1" type="body"/>
          </p:nvPr>
        </p:nvSpPr>
        <p:spPr>
          <a:xfrm>
            <a:off x="300450" y="1325075"/>
            <a:ext cx="8543100" cy="3892800"/>
          </a:xfrm>
          <a:prstGeom prst="rect">
            <a:avLst/>
          </a:prstGeom>
        </p:spPr>
        <p:txBody>
          <a:bodyPr anchorCtr="0" anchor="t" bIns="34275" lIns="68575" spcFirstLastPara="1" rIns="68575" wrap="square" tIns="34275">
            <a:noAutofit/>
          </a:bodyPr>
          <a:lstStyle/>
          <a:p>
            <a:pPr indent="0" lvl="0" marL="0" rtl="0" algn="l">
              <a:spcBef>
                <a:spcPts val="400"/>
              </a:spcBef>
              <a:spcAft>
                <a:spcPts val="0"/>
              </a:spcAft>
              <a:buClr>
                <a:schemeClr val="dk1"/>
              </a:buClr>
              <a:buSzPts val="1100"/>
              <a:buFont typeface="Arial"/>
              <a:buNone/>
            </a:pPr>
            <a:r>
              <a:rPr lang="en" sz="2000">
                <a:solidFill>
                  <a:srgbClr val="FFFFFF"/>
                </a:solidFill>
                <a:latin typeface="Calibri"/>
                <a:ea typeface="Calibri"/>
                <a:cs typeface="Calibri"/>
                <a:sym typeface="Calibri"/>
              </a:rPr>
              <a:t>What exactly are we doing? </a:t>
            </a:r>
            <a:r>
              <a:rPr lang="en" sz="2000">
                <a:solidFill>
                  <a:schemeClr val="dk1"/>
                </a:solidFill>
                <a:latin typeface="Calibri"/>
                <a:ea typeface="Calibri"/>
                <a:cs typeface="Calibri"/>
                <a:sym typeface="Calibri"/>
              </a:rPr>
              <a:t>Creating a functioning forum/messaging service for the UofR student body</a:t>
            </a:r>
            <a:endParaRPr sz="2000">
              <a:solidFill>
                <a:schemeClr val="dk1"/>
              </a:solidFill>
              <a:latin typeface="Calibri"/>
              <a:ea typeface="Calibri"/>
              <a:cs typeface="Calibri"/>
              <a:sym typeface="Calibri"/>
            </a:endParaRPr>
          </a:p>
          <a:p>
            <a:pPr indent="0" lvl="0" marL="0" rtl="0" algn="l">
              <a:spcBef>
                <a:spcPts val="400"/>
              </a:spcBef>
              <a:spcAft>
                <a:spcPts val="0"/>
              </a:spcAft>
              <a:buClr>
                <a:schemeClr val="dk1"/>
              </a:buClr>
              <a:buSzPts val="1100"/>
              <a:buFont typeface="Arial"/>
              <a:buNone/>
            </a:pPr>
            <a:r>
              <a:rPr lang="en" sz="2000">
                <a:solidFill>
                  <a:srgbClr val="FFFFFF"/>
                </a:solidFill>
                <a:latin typeface="Calibri"/>
                <a:ea typeface="Calibri"/>
                <a:cs typeface="Calibri"/>
                <a:sym typeface="Calibri"/>
              </a:rPr>
              <a:t>What gap are you trying to fill?</a:t>
            </a:r>
            <a:r>
              <a:rPr lang="en" sz="2000">
                <a:solidFill>
                  <a:schemeClr val="dk1"/>
                </a:solidFill>
                <a:latin typeface="Calibri"/>
                <a:ea typeface="Calibri"/>
                <a:cs typeface="Calibri"/>
                <a:sym typeface="Calibri"/>
              </a:rPr>
              <a:t> We’re trying to fill the lack of communication that the UofR students have</a:t>
            </a:r>
            <a:endParaRPr sz="2000">
              <a:solidFill>
                <a:schemeClr val="dk1"/>
              </a:solidFill>
              <a:latin typeface="Calibri"/>
              <a:ea typeface="Calibri"/>
              <a:cs typeface="Calibri"/>
              <a:sym typeface="Calibri"/>
            </a:endParaRPr>
          </a:p>
          <a:p>
            <a:pPr indent="0" lvl="0" marL="0" rtl="0" algn="l">
              <a:spcBef>
                <a:spcPts val="400"/>
              </a:spcBef>
              <a:spcAft>
                <a:spcPts val="0"/>
              </a:spcAft>
              <a:buClr>
                <a:schemeClr val="dk1"/>
              </a:buClr>
              <a:buSzPts val="1100"/>
              <a:buFont typeface="Arial"/>
              <a:buNone/>
            </a:pPr>
            <a:r>
              <a:rPr lang="en" sz="2000">
                <a:solidFill>
                  <a:srgbClr val="FFFFFF"/>
                </a:solidFill>
                <a:latin typeface="Calibri"/>
                <a:ea typeface="Calibri"/>
                <a:cs typeface="Calibri"/>
                <a:sym typeface="Calibri"/>
              </a:rPr>
              <a:t>Project Vision:</a:t>
            </a:r>
            <a:r>
              <a:rPr lang="en" sz="2000">
                <a:solidFill>
                  <a:schemeClr val="dk1"/>
                </a:solidFill>
                <a:latin typeface="Calibri"/>
                <a:ea typeface="Calibri"/>
                <a:cs typeface="Calibri"/>
                <a:sym typeface="Calibri"/>
              </a:rPr>
              <a:t> Students being able to navigate and communicate on this website</a:t>
            </a:r>
            <a:endParaRPr sz="2000">
              <a:solidFill>
                <a:schemeClr val="dk1"/>
              </a:solidFill>
              <a:latin typeface="Calibri"/>
              <a:ea typeface="Calibri"/>
              <a:cs typeface="Calibri"/>
              <a:sym typeface="Calibri"/>
            </a:endParaRPr>
          </a:p>
          <a:p>
            <a:pPr indent="0" lvl="0" marL="0" rtl="0" algn="l">
              <a:spcBef>
                <a:spcPts val="400"/>
              </a:spcBef>
              <a:spcAft>
                <a:spcPts val="0"/>
              </a:spcAft>
              <a:buClr>
                <a:schemeClr val="dk1"/>
              </a:buClr>
              <a:buSzPts val="1100"/>
              <a:buFont typeface="Arial"/>
              <a:buNone/>
            </a:pPr>
            <a:r>
              <a:rPr lang="en" sz="2000">
                <a:solidFill>
                  <a:srgbClr val="FFFFFF"/>
                </a:solidFill>
                <a:latin typeface="Calibri"/>
                <a:ea typeface="Calibri"/>
                <a:cs typeface="Calibri"/>
                <a:sym typeface="Calibri"/>
              </a:rPr>
              <a:t>Stakeholders:</a:t>
            </a:r>
            <a:r>
              <a:rPr lang="en" sz="2000">
                <a:solidFill>
                  <a:schemeClr val="dk1"/>
                </a:solidFill>
                <a:latin typeface="Calibri"/>
                <a:ea typeface="Calibri"/>
                <a:cs typeface="Calibri"/>
                <a:sym typeface="Calibri"/>
              </a:rPr>
              <a:t> The UofR students, possibly the UofR from a business standpoint</a:t>
            </a:r>
            <a:endParaRPr sz="2000">
              <a:solidFill>
                <a:schemeClr val="dk1"/>
              </a:solidFill>
              <a:latin typeface="Calibri"/>
              <a:ea typeface="Calibri"/>
              <a:cs typeface="Calibri"/>
              <a:sym typeface="Calibri"/>
            </a:endParaRPr>
          </a:p>
          <a:p>
            <a:pPr indent="0" lvl="0" marL="0" rtl="0" algn="l">
              <a:spcBef>
                <a:spcPts val="400"/>
              </a:spcBef>
              <a:spcAft>
                <a:spcPts val="0"/>
              </a:spcAft>
              <a:buClr>
                <a:schemeClr val="dk1"/>
              </a:buClr>
              <a:buSzPts val="1100"/>
              <a:buFont typeface="Arial"/>
              <a:buNone/>
            </a:pPr>
            <a:r>
              <a:rPr lang="en" sz="2000">
                <a:solidFill>
                  <a:srgbClr val="FFFFFF"/>
                </a:solidFill>
                <a:latin typeface="Calibri"/>
                <a:ea typeface="Calibri"/>
                <a:cs typeface="Calibri"/>
                <a:sym typeface="Calibri"/>
              </a:rPr>
              <a:t>Assumptions:</a:t>
            </a:r>
            <a:r>
              <a:rPr lang="en" sz="2000">
                <a:solidFill>
                  <a:schemeClr val="dk1"/>
                </a:solidFill>
                <a:latin typeface="Calibri"/>
                <a:ea typeface="Calibri"/>
                <a:cs typeface="Calibri"/>
                <a:sym typeface="Calibri"/>
              </a:rPr>
              <a:t> Students are lacking in communication and would use this website to fill that gap in communication</a:t>
            </a:r>
            <a:endParaRPr sz="2000">
              <a:solidFill>
                <a:schemeClr val="dk1"/>
              </a:solidFill>
              <a:latin typeface="Calibri"/>
              <a:ea typeface="Calibri"/>
              <a:cs typeface="Calibri"/>
              <a:sym typeface="Calibri"/>
            </a:endParaRPr>
          </a:p>
          <a:p>
            <a:pPr indent="0" lvl="0" marL="0" rtl="0" algn="l">
              <a:spcBef>
                <a:spcPts val="400"/>
              </a:spcBef>
              <a:spcAft>
                <a:spcPts val="0"/>
              </a:spcAft>
              <a:buClr>
                <a:schemeClr val="dk1"/>
              </a:buClr>
              <a:buSzPts val="1100"/>
              <a:buFont typeface="Arial"/>
              <a:buNone/>
            </a:pPr>
            <a:r>
              <a:rPr lang="en" sz="2000">
                <a:solidFill>
                  <a:srgbClr val="FFFFFF"/>
                </a:solidFill>
                <a:latin typeface="Calibri"/>
                <a:ea typeface="Calibri"/>
                <a:cs typeface="Calibri"/>
                <a:sym typeface="Calibri"/>
              </a:rPr>
              <a:t>Constraints:</a:t>
            </a:r>
            <a:r>
              <a:rPr lang="en" sz="2000">
                <a:solidFill>
                  <a:schemeClr val="dk1"/>
                </a:solidFill>
                <a:latin typeface="Calibri"/>
                <a:ea typeface="Calibri"/>
                <a:cs typeface="Calibri"/>
                <a:sym typeface="Calibri"/>
              </a:rPr>
              <a:t> Schedules, Scope, User Privacy</a:t>
            </a:r>
            <a:endParaRPr sz="2000">
              <a:solidFill>
                <a:schemeClr val="dk1"/>
              </a:solidFill>
              <a:latin typeface="Calibri"/>
              <a:ea typeface="Calibri"/>
              <a:cs typeface="Calibri"/>
              <a:sym typeface="Calibri"/>
            </a:endParaRPr>
          </a:p>
        </p:txBody>
      </p:sp>
      <p:sp>
        <p:nvSpPr>
          <p:cNvPr id="162" name="Google Shape;162;p16"/>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898989"/>
              </a:buClr>
              <a:buSzPts val="900"/>
              <a:buFont typeface="Calibri"/>
              <a:buNone/>
            </a:pPr>
            <a:fld id="{00000000-1234-1234-1234-123412341234}" type="slidenum">
              <a:rPr lang="en"/>
              <a:t>‹#›</a:t>
            </a:fld>
            <a:endParaRPr sz="1200">
              <a:solidFill>
                <a:srgbClr val="9EB3C2"/>
              </a:solidFill>
              <a:latin typeface="Chivo"/>
              <a:ea typeface="Chivo"/>
              <a:cs typeface="Chivo"/>
              <a:sym typeface="Chiv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i="0" lang="en" sz="3300" u="none">
                <a:solidFill>
                  <a:srgbClr val="FFFFFF"/>
                </a:solidFill>
              </a:rPr>
              <a:t>Teamwork/responsibilities</a:t>
            </a:r>
            <a:endParaRPr>
              <a:solidFill>
                <a:srgbClr val="FFFFFF"/>
              </a:solidFill>
            </a:endParaRPr>
          </a:p>
        </p:txBody>
      </p:sp>
      <p:sp>
        <p:nvSpPr>
          <p:cNvPr id="168" name="Google Shape;168;p17"/>
          <p:cNvSpPr txBox="1"/>
          <p:nvPr>
            <p:ph idx="1" type="body"/>
          </p:nvPr>
        </p:nvSpPr>
        <p:spPr>
          <a:xfrm>
            <a:off x="169775" y="897075"/>
            <a:ext cx="8758800" cy="39840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rPr lang="en" sz="1800">
                <a:solidFill>
                  <a:srgbClr val="FFFFFF"/>
                </a:solidFill>
                <a:latin typeface="Calibri"/>
                <a:ea typeface="Calibri"/>
                <a:cs typeface="Calibri"/>
                <a:sym typeface="Calibri"/>
              </a:rPr>
              <a:t>Salim</a:t>
            </a:r>
            <a:r>
              <a:rPr lang="en" sz="1800">
                <a:solidFill>
                  <a:schemeClr val="dk1"/>
                </a:solidFill>
                <a:latin typeface="Calibri"/>
                <a:ea typeface="Calibri"/>
                <a:cs typeface="Calibri"/>
                <a:sym typeface="Calibri"/>
              </a:rPr>
              <a:t> - Scrum Master, Lead Backend Developer</a:t>
            </a:r>
            <a:endParaRPr/>
          </a:p>
          <a:p>
            <a:pPr indent="-177800" lvl="1" marL="520700" rtl="0" algn="l">
              <a:spcBef>
                <a:spcPts val="400"/>
              </a:spcBef>
              <a:spcAft>
                <a:spcPts val="0"/>
              </a:spcAft>
              <a:buSzPts val="1800"/>
              <a:buFont typeface="Arial"/>
              <a:buChar char="•"/>
            </a:pPr>
            <a:r>
              <a:rPr lang="en" sz="1800">
                <a:solidFill>
                  <a:schemeClr val="dk1"/>
                </a:solidFill>
                <a:latin typeface="Calibri"/>
                <a:ea typeface="Calibri"/>
                <a:cs typeface="Calibri"/>
                <a:sym typeface="Calibri"/>
              </a:rPr>
              <a:t>Backend &amp; frontend skeleton, login &amp; signup pages, communication between the backend and frontend</a:t>
            </a:r>
            <a:endParaRPr sz="1800">
              <a:solidFill>
                <a:schemeClr val="dk1"/>
              </a:solidFill>
              <a:latin typeface="Calibri"/>
              <a:ea typeface="Calibri"/>
              <a:cs typeface="Calibri"/>
              <a:sym typeface="Calibri"/>
            </a:endParaRPr>
          </a:p>
          <a:p>
            <a:pPr indent="0" lvl="0" marL="0" marR="0" rtl="0" algn="l">
              <a:lnSpc>
                <a:spcPct val="90000"/>
              </a:lnSpc>
              <a:spcBef>
                <a:spcPts val="400"/>
              </a:spcBef>
              <a:spcAft>
                <a:spcPts val="0"/>
              </a:spcAft>
              <a:buNone/>
            </a:pPr>
            <a:r>
              <a:rPr lang="en" sz="1800">
                <a:solidFill>
                  <a:srgbClr val="FFFFFF"/>
                </a:solidFill>
                <a:latin typeface="Calibri"/>
                <a:ea typeface="Calibri"/>
                <a:cs typeface="Calibri"/>
                <a:sym typeface="Calibri"/>
              </a:rPr>
              <a:t>Allan</a:t>
            </a:r>
            <a:r>
              <a:rPr lang="en" sz="1800">
                <a:solidFill>
                  <a:schemeClr val="dk1"/>
                </a:solidFill>
                <a:latin typeface="Calibri"/>
                <a:ea typeface="Calibri"/>
                <a:cs typeface="Calibri"/>
                <a:sym typeface="Calibri"/>
              </a:rPr>
              <a:t> - Lead Frontend Developer</a:t>
            </a:r>
            <a:endParaRPr/>
          </a:p>
          <a:p>
            <a:pPr indent="-177800" lvl="1" marL="520700" rtl="0" algn="l">
              <a:spcBef>
                <a:spcPts val="400"/>
              </a:spcBef>
              <a:spcAft>
                <a:spcPts val="0"/>
              </a:spcAft>
              <a:buSzPts val="1800"/>
              <a:buFont typeface="Arial"/>
              <a:buChar char="•"/>
            </a:pPr>
            <a:r>
              <a:rPr lang="en" sz="1800">
                <a:solidFill>
                  <a:schemeClr val="dk1"/>
                </a:solidFill>
                <a:latin typeface="Calibri"/>
                <a:ea typeface="Calibri"/>
                <a:cs typeface="Calibri"/>
                <a:sym typeface="Calibri"/>
              </a:rPr>
              <a:t>Group page, Messaging system, communication between the backend and frontend, UML Diagram/Lo-fi prototype designer</a:t>
            </a:r>
            <a:endParaRPr sz="1800">
              <a:solidFill>
                <a:schemeClr val="dk1"/>
              </a:solidFill>
              <a:latin typeface="Calibri"/>
              <a:ea typeface="Calibri"/>
              <a:cs typeface="Calibri"/>
              <a:sym typeface="Calibri"/>
            </a:endParaRPr>
          </a:p>
          <a:p>
            <a:pPr indent="0" lvl="0" marL="0" marR="0" rtl="0" algn="l">
              <a:lnSpc>
                <a:spcPct val="90000"/>
              </a:lnSpc>
              <a:spcBef>
                <a:spcPts val="400"/>
              </a:spcBef>
              <a:spcAft>
                <a:spcPts val="0"/>
              </a:spcAft>
              <a:buNone/>
            </a:pPr>
            <a:r>
              <a:rPr lang="en" sz="1800">
                <a:solidFill>
                  <a:srgbClr val="FFFFFF"/>
                </a:solidFill>
                <a:latin typeface="Calibri"/>
                <a:ea typeface="Calibri"/>
                <a:cs typeface="Calibri"/>
                <a:sym typeface="Calibri"/>
              </a:rPr>
              <a:t>Carter</a:t>
            </a:r>
            <a:r>
              <a:rPr lang="en" sz="1800">
                <a:solidFill>
                  <a:schemeClr val="dk1"/>
                </a:solidFill>
                <a:latin typeface="Calibri"/>
                <a:ea typeface="Calibri"/>
                <a:cs typeface="Calibri"/>
                <a:sym typeface="Calibri"/>
              </a:rPr>
              <a:t> - Frontend Developer, Design Lead</a:t>
            </a:r>
            <a:endParaRPr/>
          </a:p>
          <a:p>
            <a:pPr indent="-177800" lvl="1" marL="520700" rtl="0" algn="l">
              <a:spcBef>
                <a:spcPts val="400"/>
              </a:spcBef>
              <a:spcAft>
                <a:spcPts val="0"/>
              </a:spcAft>
              <a:buSzPts val="1800"/>
              <a:buFont typeface="Arial"/>
              <a:buChar char="•"/>
            </a:pPr>
            <a:r>
              <a:rPr lang="en" sz="1800">
                <a:solidFill>
                  <a:schemeClr val="dk1"/>
                </a:solidFill>
                <a:latin typeface="Calibri"/>
                <a:ea typeface="Calibri"/>
                <a:cs typeface="Calibri"/>
                <a:sym typeface="Calibri"/>
              </a:rPr>
              <a:t>Homepage, Navigation bar, styling, documentation &amp; presentation</a:t>
            </a:r>
            <a:endParaRPr sz="1800">
              <a:solidFill>
                <a:schemeClr val="dk1"/>
              </a:solidFill>
              <a:latin typeface="Calibri"/>
              <a:ea typeface="Calibri"/>
              <a:cs typeface="Calibri"/>
              <a:sym typeface="Calibri"/>
            </a:endParaRPr>
          </a:p>
          <a:p>
            <a:pPr indent="0" lvl="0" marL="0" marR="0" rtl="0" algn="l">
              <a:lnSpc>
                <a:spcPct val="90000"/>
              </a:lnSpc>
              <a:spcBef>
                <a:spcPts val="400"/>
              </a:spcBef>
              <a:spcAft>
                <a:spcPts val="0"/>
              </a:spcAft>
              <a:buNone/>
            </a:pPr>
            <a:r>
              <a:t/>
            </a:r>
            <a:endParaRPr sz="1800">
              <a:solidFill>
                <a:schemeClr val="dk1"/>
              </a:solidFill>
              <a:latin typeface="Calibri"/>
              <a:ea typeface="Calibri"/>
              <a:cs typeface="Calibri"/>
              <a:sym typeface="Calibri"/>
            </a:endParaRPr>
          </a:p>
          <a:p>
            <a:pPr indent="0" lvl="0" marL="0" marR="0" rtl="0" algn="ctr">
              <a:lnSpc>
                <a:spcPct val="90000"/>
              </a:lnSpc>
              <a:spcBef>
                <a:spcPts val="400"/>
              </a:spcBef>
              <a:spcAft>
                <a:spcPts val="0"/>
              </a:spcAft>
              <a:buNone/>
            </a:pPr>
            <a:r>
              <a:rPr lang="en" sz="1800">
                <a:solidFill>
                  <a:schemeClr val="dk1"/>
                </a:solidFill>
                <a:latin typeface="Calibri"/>
                <a:ea typeface="Calibri"/>
                <a:cs typeface="Calibri"/>
                <a:sym typeface="Calibri"/>
              </a:rPr>
              <a:t>All of these tasks were done amongst the 4 milestones.</a:t>
            </a:r>
            <a:endParaRPr sz="1800">
              <a:solidFill>
                <a:schemeClr val="dk1"/>
              </a:solidFill>
              <a:latin typeface="Calibri"/>
              <a:ea typeface="Calibri"/>
              <a:cs typeface="Calibri"/>
              <a:sym typeface="Calibri"/>
            </a:endParaRPr>
          </a:p>
          <a:p>
            <a:pPr indent="0" lvl="0" marL="0" marR="0" rtl="0" algn="ctr">
              <a:lnSpc>
                <a:spcPct val="90000"/>
              </a:lnSpc>
              <a:spcBef>
                <a:spcPts val="400"/>
              </a:spcBef>
              <a:spcAft>
                <a:spcPts val="0"/>
              </a:spcAft>
              <a:buNone/>
            </a:pPr>
            <a:r>
              <a:rPr lang="en" sz="1800">
                <a:solidFill>
                  <a:schemeClr val="dk1"/>
                </a:solidFill>
                <a:latin typeface="Calibri"/>
                <a:ea typeface="Calibri"/>
                <a:cs typeface="Calibri"/>
                <a:sym typeface="Calibri"/>
              </a:rPr>
              <a:t>We chose these based on personal skill and overall experience in the field.</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447450" y="-3508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Screenshots - Login Page</a:t>
            </a:r>
            <a:endParaRPr/>
          </a:p>
        </p:txBody>
      </p:sp>
      <p:sp>
        <p:nvSpPr>
          <p:cNvPr id="174" name="Google Shape;174;p1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175" name="Google Shape;175;p18"/>
          <p:cNvPicPr preferRelativeResize="0"/>
          <p:nvPr/>
        </p:nvPicPr>
        <p:blipFill>
          <a:blip r:embed="rId3">
            <a:alphaModFix/>
          </a:blip>
          <a:stretch>
            <a:fillRect/>
          </a:stretch>
        </p:blipFill>
        <p:spPr>
          <a:xfrm>
            <a:off x="1019263" y="1019975"/>
            <a:ext cx="7105472" cy="3375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447450" y="-3508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Screenshots - Signup Page</a:t>
            </a:r>
            <a:endParaRPr/>
          </a:p>
        </p:txBody>
      </p:sp>
      <p:sp>
        <p:nvSpPr>
          <p:cNvPr id="181" name="Google Shape;181;p1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182" name="Google Shape;182;p19"/>
          <p:cNvPicPr preferRelativeResize="0"/>
          <p:nvPr/>
        </p:nvPicPr>
        <p:blipFill>
          <a:blip r:embed="rId3">
            <a:alphaModFix/>
          </a:blip>
          <a:stretch>
            <a:fillRect/>
          </a:stretch>
        </p:blipFill>
        <p:spPr>
          <a:xfrm>
            <a:off x="1005175" y="1075150"/>
            <a:ext cx="7133632" cy="337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447450" y="-3508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Screenshots - Group Page</a:t>
            </a:r>
            <a:endParaRPr/>
          </a:p>
        </p:txBody>
      </p:sp>
      <p:sp>
        <p:nvSpPr>
          <p:cNvPr id="188" name="Google Shape;188;p2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189" name="Google Shape;189;p20"/>
          <p:cNvPicPr preferRelativeResize="0"/>
          <p:nvPr/>
        </p:nvPicPr>
        <p:blipFill>
          <a:blip r:embed="rId3">
            <a:alphaModFix/>
          </a:blip>
          <a:stretch>
            <a:fillRect/>
          </a:stretch>
        </p:blipFill>
        <p:spPr>
          <a:xfrm>
            <a:off x="1558513" y="1130350"/>
            <a:ext cx="6026964" cy="3375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1"/>
          <p:cNvSpPr txBox="1"/>
          <p:nvPr>
            <p:ph type="ctrTitle"/>
          </p:nvPr>
        </p:nvSpPr>
        <p:spPr>
          <a:xfrm>
            <a:off x="1068750" y="1812225"/>
            <a:ext cx="7006500" cy="1071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Demo</a:t>
            </a:r>
            <a:endParaRPr/>
          </a:p>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2"/>
          <p:cNvSpPr txBox="1"/>
          <p:nvPr>
            <p:ph idx="1" type="body"/>
          </p:nvPr>
        </p:nvSpPr>
        <p:spPr>
          <a:xfrm>
            <a:off x="417005" y="1523625"/>
            <a:ext cx="8354400" cy="2447700"/>
          </a:xfrm>
          <a:prstGeom prst="rect">
            <a:avLst/>
          </a:prstGeom>
          <a:noFill/>
          <a:ln>
            <a:noFill/>
          </a:ln>
        </p:spPr>
        <p:txBody>
          <a:bodyPr anchorCtr="0" anchor="t" bIns="34275" lIns="68575" spcFirstLastPara="1" rIns="68575" wrap="square" tIns="34275">
            <a:noAutofit/>
          </a:bodyPr>
          <a:lstStyle/>
          <a:p>
            <a:pPr indent="-355600" lvl="0" marL="457200" rtl="0" algn="l">
              <a:spcBef>
                <a:spcPts val="10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Create an account  with email verification</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Successful login/logout.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Navigate through pages and groups</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Being able to view the member’s details in a group.</a:t>
            </a:r>
            <a:endParaRPr sz="2000">
              <a:solidFill>
                <a:schemeClr val="dk1"/>
              </a:solidFill>
              <a:latin typeface="Calibri"/>
              <a:ea typeface="Calibri"/>
              <a:cs typeface="Calibri"/>
              <a:sym typeface="Calibri"/>
            </a:endParaRPr>
          </a:p>
          <a:p>
            <a:pPr indent="0" lvl="0" marL="457200" rtl="0" algn="l">
              <a:spcBef>
                <a:spcPts val="1000"/>
              </a:spcBef>
              <a:spcAft>
                <a:spcPts val="0"/>
              </a:spcAft>
              <a:buNone/>
            </a:pPr>
            <a:r>
              <a:rPr lang="en" sz="2000">
                <a:solidFill>
                  <a:schemeClr val="dk1"/>
                </a:solidFill>
                <a:latin typeface="Calibri"/>
                <a:ea typeface="Calibri"/>
                <a:cs typeface="Calibri"/>
                <a:sym typeface="Calibri"/>
              </a:rPr>
              <a:t>When comparing to our previously stated goals, this milestone was a success.</a:t>
            </a:r>
            <a:endParaRPr sz="2000">
              <a:solidFill>
                <a:schemeClr val="dk1"/>
              </a:solidFill>
              <a:latin typeface="Calibri"/>
              <a:ea typeface="Calibri"/>
              <a:cs typeface="Calibri"/>
              <a:sym typeface="Calibri"/>
            </a:endParaRPr>
          </a:p>
        </p:txBody>
      </p:sp>
      <p:sp>
        <p:nvSpPr>
          <p:cNvPr id="200" name="Google Shape;200;p22"/>
          <p:cNvSpPr txBox="1"/>
          <p:nvPr>
            <p:ph idx="4294967295" type="ctrTitle"/>
          </p:nvPr>
        </p:nvSpPr>
        <p:spPr>
          <a:xfrm>
            <a:off x="417000" y="210375"/>
            <a:ext cx="83100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300"/>
              <a:t>Our previously stated focus for the last MVP</a:t>
            </a:r>
            <a:endParaRPr sz="3300"/>
          </a:p>
        </p:txBody>
      </p:sp>
    </p:spTree>
  </p:cSld>
  <p:clrMapOvr>
    <a:masterClrMapping/>
  </p:clrMapOvr>
</p:sld>
</file>

<file path=ppt/theme/theme1.xml><?xml version="1.0" encoding="utf-8"?>
<a:theme xmlns:a="http://schemas.openxmlformats.org/drawingml/2006/main" xmlns:r="http://schemas.openxmlformats.org/officeDocument/2006/relationships" name="Macmorri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