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77"/>
      <p:regular r:id="rId11"/>
      <p:bold r:id="rId12"/>
      <p:italic r:id="rId13"/>
      <p:boldItalic r:id="rId14"/>
    </p:embeddedFont>
    <p:embeddedFont>
      <p:font typeface="Raleway" panose="020B0503030101060003" pitchFamily="34"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60" d="100"/>
          <a:sy n="160" d="100"/>
        </p:scale>
        <p:origin x="2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d44ad513a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d44ad513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d44ad513a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d44ad513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d44ad513a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d44ad513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d44ad513a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d44ad513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d44ad513a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d44ad513a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d44ad513a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d44ad513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d44ad513a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d44ad513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Deliverables #1</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ENSE 471 Group project: </a:t>
            </a:r>
            <a:br>
              <a:rPr lang="en-GB"/>
            </a:br>
            <a:r>
              <a:rPr lang="en-GB"/>
              <a:t>Group E - Xia Hua, Jiwoun Kim, Ali Rizvi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Definition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fire-safety public education program by Regina Fire and Protective Services (RFPS) has become obsolete and needed to be updated or changed in order to cope up with the current technology and communication tools, such as 911 phone call training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Project vision</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Designing an interactive application for elementary school children, which teaches them to learn various surviving skills in case of fire, such as calling 911, getting away from smoke, evacuating the place and other escape procedures for their survival.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Stakeholders and North Star customer</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Stakeholders: City Council, Mayor and City managers</a:t>
            </a:r>
            <a:endParaRPr/>
          </a:p>
          <a:p>
            <a:pPr marL="457200" lvl="0" indent="-311150" algn="l" rtl="0">
              <a:spcBef>
                <a:spcPts val="0"/>
              </a:spcBef>
              <a:spcAft>
                <a:spcPts val="0"/>
              </a:spcAft>
              <a:buSzPts val="1300"/>
              <a:buChar char="-"/>
            </a:pPr>
            <a:r>
              <a:rPr lang="en-GB"/>
              <a:t>Customers: Elementary School teachers and staff, RFPS, and </a:t>
            </a:r>
            <a:r>
              <a:rPr lang="en-GB" b="1"/>
              <a:t>kids</a:t>
            </a:r>
            <a:br>
              <a:rPr lang="en-GB" b="1"/>
            </a:br>
            <a:r>
              <a:rPr lang="en-GB" b="1"/>
              <a:t>* Kids should be our North Star customer</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Assumptions</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From kindergarten to elementary school kids does not know about how to get their location information when they are in emergency situations. They are not familiar with any kind of formal training related to fire-escape procedure as early educatees.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Constrains</a:t>
            </a:r>
            <a:endParaRPr/>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Since this application is for a class project that should be finished within a specific time frame. </a:t>
            </a:r>
            <a:endParaRPr/>
          </a:p>
          <a:p>
            <a:pPr marL="457200" lvl="0" indent="-311150" algn="l" rtl="0">
              <a:spcBef>
                <a:spcPts val="0"/>
              </a:spcBef>
              <a:spcAft>
                <a:spcPts val="0"/>
              </a:spcAft>
              <a:buSzPts val="1300"/>
              <a:buChar char="-"/>
            </a:pPr>
            <a:r>
              <a:rPr lang="en-GB"/>
              <a:t>This program will be operated under the governing of city council and city managers. It also has limitation of time and fund.</a:t>
            </a:r>
            <a:endParaRPr/>
          </a:p>
          <a:p>
            <a:pPr marL="457200" lvl="0" indent="-311150" algn="l" rtl="0">
              <a:spcBef>
                <a:spcPts val="0"/>
              </a:spcBef>
              <a:spcAft>
                <a:spcPts val="0"/>
              </a:spcAft>
              <a:buSzPts val="1300"/>
              <a:buChar char="-"/>
            </a:pPr>
            <a:r>
              <a:rPr lang="en-GB"/>
              <a:t>The application would be understandable for teachers, staff, and kids in Kindergarten and Elementary school.</a:t>
            </a:r>
            <a:endParaRPr/>
          </a:p>
          <a:p>
            <a:pPr marL="457200" lvl="0" indent="-311150" algn="l" rtl="0">
              <a:spcBef>
                <a:spcPts val="0"/>
              </a:spcBef>
              <a:spcAft>
                <a:spcPts val="0"/>
              </a:spcAft>
              <a:buSzPts val="1300"/>
              <a:buChar char="-"/>
            </a:pPr>
            <a:r>
              <a:rPr lang="en-GB"/>
              <a:t>Mostly, kids’ concentration is quite short timed. So, the application should consider this seriously.</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Customer ecosystem map</a:t>
            </a:r>
            <a:endParaRPr/>
          </a:p>
        </p:txBody>
      </p:sp>
      <p:grpSp>
        <p:nvGrpSpPr>
          <p:cNvPr id="2" name="Group 1">
            <a:extLst>
              <a:ext uri="{FF2B5EF4-FFF2-40B4-BE49-F238E27FC236}">
                <a16:creationId xmlns:a16="http://schemas.microsoft.com/office/drawing/2014/main" id="{8241F5C2-2B48-9048-BF8C-7692D92760FE}"/>
              </a:ext>
            </a:extLst>
          </p:cNvPr>
          <p:cNvGrpSpPr/>
          <p:nvPr/>
        </p:nvGrpSpPr>
        <p:grpSpPr>
          <a:xfrm>
            <a:off x="2501225" y="1639150"/>
            <a:ext cx="5916925" cy="3083768"/>
            <a:chOff x="2501225" y="1639150"/>
            <a:chExt cx="5916925" cy="3083768"/>
          </a:xfrm>
        </p:grpSpPr>
        <p:sp>
          <p:nvSpPr>
            <p:cNvPr id="123" name="Google Shape;123;p19"/>
            <p:cNvSpPr/>
            <p:nvPr/>
          </p:nvSpPr>
          <p:spPr>
            <a:xfrm>
              <a:off x="4145503" y="2476075"/>
              <a:ext cx="1186800" cy="8856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t>Children(5-11)</a:t>
              </a:r>
              <a:endParaRPr sz="1100"/>
            </a:p>
          </p:txBody>
        </p:sp>
        <p:sp>
          <p:nvSpPr>
            <p:cNvPr id="124" name="Google Shape;124;p19"/>
            <p:cNvSpPr/>
            <p:nvPr/>
          </p:nvSpPr>
          <p:spPr>
            <a:xfrm>
              <a:off x="2501225" y="3540150"/>
              <a:ext cx="1186800" cy="8856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t>City Council, Mayor and City Managers</a:t>
              </a:r>
              <a:endParaRPr sz="1100"/>
            </a:p>
          </p:txBody>
        </p:sp>
        <p:sp>
          <p:nvSpPr>
            <p:cNvPr id="125" name="Google Shape;125;p19"/>
            <p:cNvSpPr/>
            <p:nvPr/>
          </p:nvSpPr>
          <p:spPr>
            <a:xfrm>
              <a:off x="5716688" y="2476075"/>
              <a:ext cx="1186800" cy="8856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t>Teachers &amp;</a:t>
              </a:r>
              <a:br>
                <a:rPr lang="en-GB" sz="1100"/>
              </a:br>
              <a:r>
                <a:rPr lang="en-GB" sz="1100"/>
                <a:t>Staff</a:t>
              </a:r>
              <a:endParaRPr sz="1100"/>
            </a:p>
          </p:txBody>
        </p:sp>
        <p:sp>
          <p:nvSpPr>
            <p:cNvPr id="126" name="Google Shape;126;p19"/>
            <p:cNvSpPr/>
            <p:nvPr/>
          </p:nvSpPr>
          <p:spPr>
            <a:xfrm>
              <a:off x="5890825" y="3642600"/>
              <a:ext cx="976800" cy="4758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RFPS</a:t>
              </a:r>
              <a:endParaRPr sz="1100"/>
            </a:p>
          </p:txBody>
        </p:sp>
        <p:sp>
          <p:nvSpPr>
            <p:cNvPr id="127" name="Google Shape;127;p19"/>
            <p:cNvSpPr/>
            <p:nvPr/>
          </p:nvSpPr>
          <p:spPr>
            <a:xfrm>
              <a:off x="5891656" y="4247118"/>
              <a:ext cx="976800" cy="4758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Developers</a:t>
              </a:r>
              <a:endParaRPr sz="1100"/>
            </a:p>
          </p:txBody>
        </p:sp>
        <p:sp>
          <p:nvSpPr>
            <p:cNvPr id="128" name="Google Shape;128;p19"/>
            <p:cNvSpPr/>
            <p:nvPr/>
          </p:nvSpPr>
          <p:spPr>
            <a:xfrm>
              <a:off x="7231350" y="2476075"/>
              <a:ext cx="1186800" cy="8856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t>Parents</a:t>
              </a:r>
              <a:endParaRPr sz="1100"/>
            </a:p>
          </p:txBody>
        </p:sp>
        <p:sp>
          <p:nvSpPr>
            <p:cNvPr id="129" name="Google Shape;129;p19"/>
            <p:cNvSpPr/>
            <p:nvPr/>
          </p:nvSpPr>
          <p:spPr>
            <a:xfrm>
              <a:off x="6417150" y="1639150"/>
              <a:ext cx="1186800" cy="6030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t>Communities</a:t>
              </a:r>
              <a:endParaRPr sz="1100"/>
            </a:p>
          </p:txBody>
        </p:sp>
        <p:cxnSp>
          <p:nvCxnSpPr>
            <p:cNvPr id="130" name="Google Shape;130;p19"/>
            <p:cNvCxnSpPr>
              <a:stCxn id="124" idx="3"/>
              <a:endCxn id="126" idx="1"/>
            </p:cNvCxnSpPr>
            <p:nvPr/>
          </p:nvCxnSpPr>
          <p:spPr>
            <a:xfrm rot="10800000" flipH="1">
              <a:off x="3688025" y="3880650"/>
              <a:ext cx="2202900" cy="102300"/>
            </a:xfrm>
            <a:prstGeom prst="straightConnector1">
              <a:avLst/>
            </a:prstGeom>
            <a:noFill/>
            <a:ln w="9525" cap="flat" cmpd="sng">
              <a:solidFill>
                <a:schemeClr val="dk2"/>
              </a:solidFill>
              <a:prstDash val="solid"/>
              <a:round/>
              <a:headEnd type="none" w="med" len="med"/>
              <a:tailEnd type="none" w="med" len="med"/>
            </a:ln>
          </p:spPr>
        </p:cxnSp>
        <p:cxnSp>
          <p:nvCxnSpPr>
            <p:cNvPr id="131" name="Google Shape;131;p19"/>
            <p:cNvCxnSpPr>
              <a:stCxn id="123" idx="2"/>
              <a:endCxn id="126" idx="0"/>
            </p:cNvCxnSpPr>
            <p:nvPr/>
          </p:nvCxnSpPr>
          <p:spPr>
            <a:xfrm>
              <a:off x="4738903" y="3361675"/>
              <a:ext cx="1640400" cy="280800"/>
            </a:xfrm>
            <a:prstGeom prst="straightConnector1">
              <a:avLst/>
            </a:prstGeom>
            <a:noFill/>
            <a:ln w="9525" cap="flat" cmpd="sng">
              <a:solidFill>
                <a:schemeClr val="dk2"/>
              </a:solidFill>
              <a:prstDash val="solid"/>
              <a:round/>
              <a:headEnd type="none" w="med" len="med"/>
              <a:tailEnd type="none" w="med" len="med"/>
            </a:ln>
          </p:spPr>
        </p:cxnSp>
        <p:cxnSp>
          <p:nvCxnSpPr>
            <p:cNvPr id="132" name="Google Shape;132;p19"/>
            <p:cNvCxnSpPr>
              <a:stCxn id="126" idx="0"/>
              <a:endCxn id="125" idx="2"/>
            </p:cNvCxnSpPr>
            <p:nvPr/>
          </p:nvCxnSpPr>
          <p:spPr>
            <a:xfrm rot="10800000">
              <a:off x="6310225" y="3361800"/>
              <a:ext cx="69000" cy="280800"/>
            </a:xfrm>
            <a:prstGeom prst="straightConnector1">
              <a:avLst/>
            </a:prstGeom>
            <a:noFill/>
            <a:ln w="9525" cap="flat" cmpd="sng">
              <a:solidFill>
                <a:schemeClr val="dk2"/>
              </a:solidFill>
              <a:prstDash val="solid"/>
              <a:round/>
              <a:headEnd type="none" w="med" len="med"/>
              <a:tailEnd type="none" w="med" len="med"/>
            </a:ln>
          </p:spPr>
        </p:cxnSp>
        <p:cxnSp>
          <p:nvCxnSpPr>
            <p:cNvPr id="133" name="Google Shape;133;p19"/>
            <p:cNvCxnSpPr>
              <a:stCxn id="126" idx="0"/>
              <a:endCxn id="128" idx="2"/>
            </p:cNvCxnSpPr>
            <p:nvPr/>
          </p:nvCxnSpPr>
          <p:spPr>
            <a:xfrm rot="10800000" flipH="1">
              <a:off x="6379225" y="3361800"/>
              <a:ext cx="1445400" cy="280800"/>
            </a:xfrm>
            <a:prstGeom prst="straightConnector1">
              <a:avLst/>
            </a:prstGeom>
            <a:noFill/>
            <a:ln w="9525" cap="flat" cmpd="sng">
              <a:solidFill>
                <a:schemeClr val="dk2"/>
              </a:solidFill>
              <a:prstDash val="solid"/>
              <a:round/>
              <a:headEnd type="none" w="med" len="med"/>
              <a:tailEnd type="none" w="med" len="med"/>
            </a:ln>
          </p:spPr>
        </p:cxnSp>
        <p:cxnSp>
          <p:nvCxnSpPr>
            <p:cNvPr id="134" name="Google Shape;134;p19"/>
            <p:cNvCxnSpPr>
              <a:stCxn id="123" idx="0"/>
              <a:endCxn id="129" idx="2"/>
            </p:cNvCxnSpPr>
            <p:nvPr/>
          </p:nvCxnSpPr>
          <p:spPr>
            <a:xfrm rot="10800000" flipH="1">
              <a:off x="4738903" y="2242075"/>
              <a:ext cx="2271600" cy="234000"/>
            </a:xfrm>
            <a:prstGeom prst="straightConnector1">
              <a:avLst/>
            </a:prstGeom>
            <a:noFill/>
            <a:ln w="9525" cap="flat" cmpd="sng">
              <a:solidFill>
                <a:schemeClr val="dk2"/>
              </a:solidFill>
              <a:prstDash val="solid"/>
              <a:round/>
              <a:headEnd type="none" w="med" len="med"/>
              <a:tailEnd type="none" w="med" len="med"/>
            </a:ln>
          </p:spPr>
        </p:cxnSp>
        <p:cxnSp>
          <p:nvCxnSpPr>
            <p:cNvPr id="135" name="Google Shape;135;p19"/>
            <p:cNvCxnSpPr>
              <a:stCxn id="125" idx="0"/>
              <a:endCxn id="129" idx="2"/>
            </p:cNvCxnSpPr>
            <p:nvPr/>
          </p:nvCxnSpPr>
          <p:spPr>
            <a:xfrm rot="10800000" flipH="1">
              <a:off x="6310088" y="2242075"/>
              <a:ext cx="700500" cy="234000"/>
            </a:xfrm>
            <a:prstGeom prst="straightConnector1">
              <a:avLst/>
            </a:prstGeom>
            <a:noFill/>
            <a:ln w="9525" cap="flat" cmpd="sng">
              <a:solidFill>
                <a:schemeClr val="dk2"/>
              </a:solidFill>
              <a:prstDash val="solid"/>
              <a:round/>
              <a:headEnd type="none" w="med" len="med"/>
              <a:tailEnd type="none" w="med" len="med"/>
            </a:ln>
          </p:spPr>
        </p:cxnSp>
        <p:cxnSp>
          <p:nvCxnSpPr>
            <p:cNvPr id="136" name="Google Shape;136;p19"/>
            <p:cNvCxnSpPr>
              <a:stCxn id="128" idx="0"/>
              <a:endCxn id="129" idx="2"/>
            </p:cNvCxnSpPr>
            <p:nvPr/>
          </p:nvCxnSpPr>
          <p:spPr>
            <a:xfrm rot="10800000">
              <a:off x="7010550" y="2242075"/>
              <a:ext cx="814200" cy="234000"/>
            </a:xfrm>
            <a:prstGeom prst="straightConnector1">
              <a:avLst/>
            </a:prstGeom>
            <a:noFill/>
            <a:ln w="9525" cap="flat" cmpd="sng">
              <a:solidFill>
                <a:schemeClr val="dk2"/>
              </a:solidFill>
              <a:prstDash val="solid"/>
              <a:round/>
              <a:headEnd type="none" w="med" len="med"/>
              <a:tailEnd type="none" w="med" len="med"/>
            </a:ln>
          </p:spPr>
        </p:cxnSp>
        <p:cxnSp>
          <p:nvCxnSpPr>
            <p:cNvPr id="137" name="Google Shape;137;p19"/>
            <p:cNvCxnSpPr>
              <a:stCxn id="127" idx="0"/>
              <a:endCxn id="126" idx="2"/>
            </p:cNvCxnSpPr>
            <p:nvPr/>
          </p:nvCxnSpPr>
          <p:spPr>
            <a:xfrm rot="10800000">
              <a:off x="6379156" y="4118418"/>
              <a:ext cx="900" cy="128700"/>
            </a:xfrm>
            <a:prstGeom prst="straightConnector1">
              <a:avLst/>
            </a:prstGeom>
            <a:noFill/>
            <a:ln w="9525" cap="flat" cmpd="sng">
              <a:solidFill>
                <a:schemeClr val="dk2"/>
              </a:solidFill>
              <a:prstDash val="solid"/>
              <a:round/>
              <a:headEnd type="none" w="med" len="med"/>
              <a:tailEnd type="none" w="med" len="med"/>
            </a:ln>
          </p:spPr>
        </p:cxnSp>
        <p:sp>
          <p:nvSpPr>
            <p:cNvPr id="138" name="Google Shape;138;p19"/>
            <p:cNvSpPr/>
            <p:nvPr/>
          </p:nvSpPr>
          <p:spPr>
            <a:xfrm>
              <a:off x="7387200" y="3651308"/>
              <a:ext cx="976800" cy="4758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Mentors</a:t>
              </a:r>
              <a:endParaRPr sz="1100"/>
            </a:p>
          </p:txBody>
        </p:sp>
        <p:cxnSp>
          <p:nvCxnSpPr>
            <p:cNvPr id="139" name="Google Shape;139;p19"/>
            <p:cNvCxnSpPr>
              <a:stCxn id="126" idx="3"/>
              <a:endCxn id="138" idx="1"/>
            </p:cNvCxnSpPr>
            <p:nvPr/>
          </p:nvCxnSpPr>
          <p:spPr>
            <a:xfrm>
              <a:off x="6867625" y="3880500"/>
              <a:ext cx="519600" cy="870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High-level customer needs/requirements</a:t>
            </a:r>
            <a:endParaRPr/>
          </a:p>
        </p:txBody>
      </p:sp>
      <p:sp>
        <p:nvSpPr>
          <p:cNvPr id="145" name="Google Shape;145;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Understandability</a:t>
            </a:r>
            <a:r>
              <a:rPr lang="en-GB"/>
              <a:t>: Children should be able to use functions and should be able to get information from</a:t>
            </a:r>
            <a:br>
              <a:rPr lang="en-GB"/>
            </a:br>
            <a:r>
              <a:rPr lang="en-GB"/>
              <a:t>                                            the application.</a:t>
            </a:r>
            <a:endParaRPr/>
          </a:p>
          <a:p>
            <a:pPr marL="0" lvl="0" indent="0" algn="l" rtl="0">
              <a:spcBef>
                <a:spcPts val="1600"/>
              </a:spcBef>
              <a:spcAft>
                <a:spcPts val="1600"/>
              </a:spcAft>
              <a:buNone/>
            </a:pPr>
            <a:r>
              <a:rPr lang="en-GB" b="1"/>
              <a:t>Usability</a:t>
            </a:r>
            <a:r>
              <a:rPr lang="en-GB"/>
              <a:t>: Usability is a key to a good design (which is very important in a real case of emergency </a:t>
            </a:r>
            <a:br>
              <a:rPr lang="en-GB"/>
            </a:br>
            <a:r>
              <a:rPr lang="en-GB"/>
              <a:t>                       because it guides children how to use it).</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351</Words>
  <Application>Microsoft Macintosh PowerPoint</Application>
  <PresentationFormat>On-screen Show (16:9)</PresentationFormat>
  <Paragraphs>28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Lato</vt:lpstr>
      <vt:lpstr>Arial</vt:lpstr>
      <vt:lpstr>Raleway</vt:lpstr>
      <vt:lpstr>Streamline</vt:lpstr>
      <vt:lpstr>Deliverables #1</vt:lpstr>
      <vt:lpstr>Problem Definition</vt:lpstr>
      <vt:lpstr>Project vision</vt:lpstr>
      <vt:lpstr>Stakeholders and North Star customer</vt:lpstr>
      <vt:lpstr>Assumptions</vt:lpstr>
      <vt:lpstr>Constrains</vt:lpstr>
      <vt:lpstr>Customer ecosystem map</vt:lpstr>
      <vt:lpstr>High-level customer needs/requirements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Deliverables #1</dc:title>
  <cp:lastModifiedBy>Jiwoun Kim</cp:lastModifiedBy>
  <cp:revision>1</cp:revision>
  <dcterms:modified xsi:type="dcterms:W3CDTF">2020-02-04T12:17:28Z</dcterms:modified>
</cp:coreProperties>
</file>